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7" r:id="rId11"/>
    <p:sldId id="268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78BC6-4067-86D7-AC92-85D4BB293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45AC9-79DE-512F-21B7-5343EAEC7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F046B-E9F6-7A1D-9B38-261BB5C49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39C4-EB79-40A2-9A7C-ED6EC860FE3B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DD753-11F7-C8A9-254E-31157CE8F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22C8D-EF55-FED6-8E99-29CF90DBB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E289-99BF-4156-AEC8-BFC279ED7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849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46E0E-C6F1-43BB-DC8E-7F73F7F8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492E9B-A699-CBC5-D3F8-19AD43323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A5EC0-2896-3D2F-35DC-0CF0B3CD4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39C4-EB79-40A2-9A7C-ED6EC860FE3B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0F6F5-E731-A375-98E3-2795A5FD8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293AC-C6E6-59A5-8007-A6B22F21C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E289-99BF-4156-AEC8-BFC279ED7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546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D74C72-81FD-123C-97A5-B3FCC1B861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BD3A0-72F7-0643-716D-9E3709609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62C14-2374-EF83-69AC-D2E73879C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39C4-EB79-40A2-9A7C-ED6EC860FE3B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ECA82-1968-10BF-3334-EEEC0AAD3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53EC3-FB92-937D-DE2A-6D75D74AF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E289-99BF-4156-AEC8-BFC279ED7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456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B8666-AEA7-0759-49E6-1443DD48D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79DC8-D3A2-CA25-0B31-A9E16DFAB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C8D17-DC20-5D23-6F2D-A122A1A75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39C4-EB79-40A2-9A7C-ED6EC860FE3B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6D9BD-C376-572F-22A1-8947BAEC8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0DED3-B7F9-622D-34E3-38DBC3726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E289-99BF-4156-AEC8-BFC279ED7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042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30E59-1B67-5D3F-6A21-C0DF2B0DC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34DFC-D92F-F4AB-BC97-5CC9128D9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642AE-E412-9A92-881B-92C195A73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39C4-EB79-40A2-9A7C-ED6EC860FE3B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3A54C-8D78-811D-00A2-182556376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32183-5659-5F32-8D57-E941CB419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E289-99BF-4156-AEC8-BFC279ED7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417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F3175-AFD9-B520-AB86-43BB6973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91C08-29B1-7D5A-DDC6-CA9E37515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8EDFC-36E3-0087-22EC-FF983AC70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52792-5202-5224-7BF5-AF731E52B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39C4-EB79-40A2-9A7C-ED6EC860FE3B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8370B-E13B-F2A8-0CC6-6C43648B6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BCC07-9BD3-6AF4-4E34-5D2B8A64D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E289-99BF-4156-AEC8-BFC279ED7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753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64FE9-517C-9133-5FE9-C3631E94E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B3239-2CA3-7697-0428-9D7040411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156C81-ABE2-EACC-5904-C5FAFF12F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C107AD-B6C6-1C74-D8BD-E2FE753436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76B5DB-6013-E363-9A06-39D932737B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272ECB-7371-F45E-5A0C-9F667531E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39C4-EB79-40A2-9A7C-ED6EC860FE3B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2B5565-52AD-B947-F9D8-89E1129D9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0DB1D4-E546-44D8-B079-FB59D666A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E289-99BF-4156-AEC8-BFC279ED7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829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CC43-2BB8-29A0-83F9-6B0F47615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D79FD-7D49-3A64-4A22-128E895B4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39C4-EB79-40A2-9A7C-ED6EC860FE3B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84DC83-9DE7-02A1-436E-DE3E0E82B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BA15B-07F2-554F-5A51-69E3B7D54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E289-99BF-4156-AEC8-BFC279ED7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15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2CA3A3-2978-E1C6-BACB-0A8DCD999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39C4-EB79-40A2-9A7C-ED6EC860FE3B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68747F-0BA5-F007-BC4B-0B2469C34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C390B-AD83-5C3A-5F9E-B7E6A5104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E289-99BF-4156-AEC8-BFC279ED7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82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2B766-3D06-EE3C-7E4B-20E7AB4B1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66466-3B75-5FA6-E8D3-082C3BD89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56E4E8-96DC-DDCD-03CF-F19003EC5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7BBA9-BFD1-79CA-44F3-1916603E0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39C4-EB79-40A2-9A7C-ED6EC860FE3B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F51CF-5329-0D4A-9EBA-A154A824A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EFA2C-D2E3-D5CA-81BD-4B4B99ADC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E289-99BF-4156-AEC8-BFC279ED7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319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B38A3-6FD6-1F33-D5E6-551F0F8F6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A0D88E-9B79-7B57-0925-F83227188B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66600-D30E-B663-B505-62466BF3E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63868-3D1D-4CC8-2BBB-589C958E2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39C4-EB79-40A2-9A7C-ED6EC860FE3B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98C3B-DDE0-8436-C330-0CCC27858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ACD53-6948-4DD6-8DB8-A4622D2CF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5E289-99BF-4156-AEC8-BFC279ED7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20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551E3C-5D52-2E0F-C131-F1A7345B1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F60D2-7BA1-99D8-2855-BD993C2F3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59ACE-873F-6B6E-E6B5-35110ACC2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F39C4-EB79-40A2-9A7C-ED6EC860FE3B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7C59F-4509-8328-B00B-0C53B4A4AB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03DDA-67E3-B44A-F08E-72E7B4231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E5E289-99BF-4156-AEC8-BFC279ED76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74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C1DF4-207B-3CFB-11C8-CEB78136E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01 – Depreciation Method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1BD5C-C21A-80AE-CD54-D3D683BC6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Key Findings</a:t>
            </a:r>
          </a:p>
          <a:p>
            <a:r>
              <a:rPr lang="en-US" dirty="0"/>
              <a:t>Actionable</a:t>
            </a:r>
          </a:p>
          <a:p>
            <a:r>
              <a:rPr lang="en-US" dirty="0"/>
              <a:t>Approaches</a:t>
            </a:r>
          </a:p>
          <a:p>
            <a:r>
              <a:rPr lang="en-US" dirty="0"/>
              <a:t> Insight</a:t>
            </a:r>
          </a:p>
          <a:p>
            <a:r>
              <a:rPr lang="en-US" dirty="0"/>
              <a:t>Conclusions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4028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D6A22-549E-3A94-A335-D17388FEA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86" y="134306"/>
            <a:ext cx="4479524" cy="655807"/>
          </a:xfrm>
        </p:spPr>
        <p:txBody>
          <a:bodyPr>
            <a:normAutofit/>
          </a:bodyPr>
          <a:lstStyle/>
          <a:p>
            <a:r>
              <a:rPr lang="en-US" sz="2400" dirty="0"/>
              <a:t>Question 1 – 3 Answers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7B1CCF-70A1-2AF6-6094-6DF39F5E4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49" y="1043449"/>
            <a:ext cx="7825281" cy="388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280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B2683-969F-8528-7B5C-BA78E1D49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1B924-7EE8-5794-CBC4-3ECA39725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86" y="134306"/>
            <a:ext cx="4479524" cy="655807"/>
          </a:xfrm>
        </p:spPr>
        <p:txBody>
          <a:bodyPr>
            <a:normAutofit/>
          </a:bodyPr>
          <a:lstStyle/>
          <a:p>
            <a:r>
              <a:rPr lang="en-US" sz="2400" dirty="0"/>
              <a:t>Question 4 – 8 Answers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4B320E-2DE7-08FF-FE48-31B2A6C46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63" y="828479"/>
            <a:ext cx="7916431" cy="589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057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3BD0B3-2D70-7DEF-330A-E3057D69C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3686" y="2137853"/>
            <a:ext cx="4969929" cy="31088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A4A6DB-ECC8-F9F1-0BBF-745A75D0C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00" y="2363197"/>
            <a:ext cx="6125500" cy="288350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CFE26FE-8541-CF71-75F1-A81C4A495B2B}"/>
              </a:ext>
            </a:extLst>
          </p:cNvPr>
          <p:cNvSpPr txBox="1">
            <a:spLocks/>
          </p:cNvSpPr>
          <p:nvPr/>
        </p:nvSpPr>
        <p:spPr>
          <a:xfrm>
            <a:off x="93680" y="63522"/>
            <a:ext cx="10515600" cy="13255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Question 10 answer</a:t>
            </a:r>
          </a:p>
          <a:p>
            <a:r>
              <a:rPr lang="en-US" dirty="0"/>
              <a:t>Insight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1462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79C275-9329-C0DA-5778-88434E7F7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26FF743-304D-EE50-8C63-FF83436FA39A}"/>
              </a:ext>
            </a:extLst>
          </p:cNvPr>
          <p:cNvSpPr txBox="1">
            <a:spLocks/>
          </p:cNvSpPr>
          <p:nvPr/>
        </p:nvSpPr>
        <p:spPr>
          <a:xfrm>
            <a:off x="93680" y="63522"/>
            <a:ext cx="10515600" cy="13255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3CFCA6-F225-ECBE-A374-39CC6B2910C5}"/>
              </a:ext>
            </a:extLst>
          </p:cNvPr>
          <p:cNvSpPr txBox="1"/>
          <p:nvPr/>
        </p:nvSpPr>
        <p:spPr>
          <a:xfrm>
            <a:off x="177554" y="1589102"/>
            <a:ext cx="66234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Straight Line Method used when utility and life span is consistent.</a:t>
            </a:r>
          </a:p>
          <a:p>
            <a:pPr marL="285750" indent="-285750">
              <a:buFontTx/>
              <a:buChar char="-"/>
            </a:pPr>
            <a:r>
              <a:rPr lang="en-US" dirty="0"/>
              <a:t>Asset value become Zero once life span over</a:t>
            </a:r>
          </a:p>
          <a:p>
            <a:r>
              <a:rPr lang="en-US" dirty="0"/>
              <a:t>For </a:t>
            </a:r>
            <a:r>
              <a:rPr lang="en-US" dirty="0" err="1"/>
              <a:t>Eg.</a:t>
            </a:r>
            <a:r>
              <a:rPr lang="en-US" dirty="0"/>
              <a:t> Vehicle, Building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E3E653-7AFB-84D1-0733-32D5AAD3E38C}"/>
              </a:ext>
            </a:extLst>
          </p:cNvPr>
          <p:cNvSpPr txBox="1"/>
          <p:nvPr/>
        </p:nvSpPr>
        <p:spPr>
          <a:xfrm>
            <a:off x="93680" y="3277340"/>
            <a:ext cx="93033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Diminishing Method used when utility value decreased rapidly not considerable with life span.</a:t>
            </a:r>
          </a:p>
          <a:p>
            <a:pPr marL="285750" indent="-285750">
              <a:buFontTx/>
              <a:buChar char="-"/>
            </a:pPr>
            <a:r>
              <a:rPr lang="en-US" dirty="0"/>
              <a:t>By its life span its maintenance increasing and its asset value never be zero</a:t>
            </a:r>
          </a:p>
          <a:p>
            <a:r>
              <a:rPr lang="en-US" dirty="0"/>
              <a:t>For </a:t>
            </a:r>
            <a:r>
              <a:rPr lang="en-US" dirty="0" err="1"/>
              <a:t>Eg.</a:t>
            </a:r>
            <a:r>
              <a:rPr lang="en-US" dirty="0"/>
              <a:t> Used in Oil Industry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B0408A-DEE2-8BB8-591D-76133F72B21A}"/>
              </a:ext>
            </a:extLst>
          </p:cNvPr>
          <p:cNvSpPr txBox="1"/>
          <p:nvPr/>
        </p:nvSpPr>
        <p:spPr>
          <a:xfrm>
            <a:off x="3062796" y="2602498"/>
            <a:ext cx="6814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Vs.</a:t>
            </a:r>
            <a:endParaRPr lang="en-IN" sz="3200" b="1" i="1" dirty="0"/>
          </a:p>
        </p:txBody>
      </p:sp>
    </p:spTree>
    <p:extLst>
      <p:ext uri="{BB962C8B-B14F-4D97-AF65-F5344CB8AC3E}">
        <p14:creationId xmlns:p14="http://schemas.microsoft.com/office/powerpoint/2010/main" val="1898817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6A936-5794-8362-59F7-C86FC71109E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26D841-37F7-D46A-83AA-5A9B929F1593}"/>
              </a:ext>
            </a:extLst>
          </p:cNvPr>
          <p:cNvSpPr txBox="1"/>
          <p:nvPr/>
        </p:nvSpPr>
        <p:spPr>
          <a:xfrm>
            <a:off x="701336" y="2041864"/>
            <a:ext cx="62560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Depreciation value – systematic allocation of cost as pre life span</a:t>
            </a:r>
          </a:p>
          <a:p>
            <a:endParaRPr lang="en-US" dirty="0"/>
          </a:p>
          <a:p>
            <a:r>
              <a:rPr lang="en-US" dirty="0"/>
              <a:t>2 Type of Depreciation-</a:t>
            </a:r>
          </a:p>
          <a:p>
            <a:r>
              <a:rPr lang="en-US" dirty="0"/>
              <a:t>	1) Straight Line Method</a:t>
            </a:r>
          </a:p>
          <a:p>
            <a:r>
              <a:rPr lang="en-US" dirty="0"/>
              <a:t>	2) Diminishing Method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8279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AC84FD-C0FA-01DD-7121-9B1A53F20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A6A27-7570-2B89-6820-5F98D534FF8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Key Findings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6CE669-35ED-CE68-050B-AC9D487ABBF8}"/>
              </a:ext>
            </a:extLst>
          </p:cNvPr>
          <p:cNvSpPr txBox="1"/>
          <p:nvPr/>
        </p:nvSpPr>
        <p:spPr>
          <a:xfrm>
            <a:off x="838200" y="1873188"/>
            <a:ext cx="1086977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Asset Cost </a:t>
            </a:r>
            <a:r>
              <a:rPr lang="en-US" dirty="0"/>
              <a:t>– Initial cost of asset</a:t>
            </a:r>
          </a:p>
          <a:p>
            <a:r>
              <a:rPr lang="en-US" b="1" dirty="0"/>
              <a:t>Additional Cost </a:t>
            </a:r>
            <a:r>
              <a:rPr lang="en-US" dirty="0"/>
              <a:t>– Transportation, Installation and set Up cost</a:t>
            </a:r>
          </a:p>
          <a:p>
            <a:r>
              <a:rPr lang="en-US" b="1" dirty="0"/>
              <a:t>Asset Price </a:t>
            </a:r>
            <a:r>
              <a:rPr lang="en-US" dirty="0"/>
              <a:t>– Asset Cost + Additional Cost</a:t>
            </a:r>
          </a:p>
          <a:p>
            <a:r>
              <a:rPr lang="en-US" b="1" dirty="0"/>
              <a:t>Scrap Value </a:t>
            </a:r>
            <a:r>
              <a:rPr lang="en-US" dirty="0"/>
              <a:t>– Estimated Residual or Salvage Value of the asset at end of its useful life</a:t>
            </a:r>
          </a:p>
          <a:p>
            <a:r>
              <a:rPr lang="en-US" b="1" dirty="0"/>
              <a:t>Estimated Life span </a:t>
            </a:r>
            <a:r>
              <a:rPr lang="en-US" dirty="0"/>
              <a:t>-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expected number of years over which the asset will be depreciated.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</a:rPr>
              <a:t>Depreciation/Year as per Straight Line Method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: The amount of depreciation allocated to each year of the asset’s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useful life, calculated as (Asset Price - Scrap Value) / Estimated Life Span. 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</a:rPr>
              <a:t>Depreciation Percentage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: The annual depreciation rate, calculated as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 (Depreciation/Year as per Straight Line Method) / Asset Price. 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</a:rPr>
              <a:t>Total Depreciation For Its Life Span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: The total depreciation expense over the asset's entire useful life,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calculated as (Depreciation/Year as per Straight Line Method) * Estimated Life Span. 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</a:rPr>
              <a:t>Depreciated Book Value After Its Life Span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: The value of the asset after it has been fully depreciated,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equal to the scrap value. 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</a:rPr>
              <a:t>Balance Amount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: Any remaining balance after fully depreciating the asset, which should ideally be zero.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664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4726E-11C1-C040-E69E-A1DB1CAEA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A6B54-7C02-E908-D836-AC880E47547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Key Findings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F4E393-FBF0-6F57-44B0-B480B6912AA3}"/>
              </a:ext>
            </a:extLst>
          </p:cNvPr>
          <p:cNvSpPr txBox="1"/>
          <p:nvPr/>
        </p:nvSpPr>
        <p:spPr>
          <a:xfrm>
            <a:off x="838200" y="1873188"/>
            <a:ext cx="106606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Depreciation/Year as per Straight Line Method </a:t>
            </a:r>
            <a:r>
              <a:rPr lang="en-US" dirty="0"/>
              <a:t>–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(Asset Price - Scrap Value) / Estimated Life Span </a:t>
            </a:r>
            <a:endParaRPr lang="en-US" dirty="0"/>
          </a:p>
          <a:p>
            <a:r>
              <a:rPr lang="en-IN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Depreciation Percentage </a:t>
            </a:r>
            <a:r>
              <a:rPr lang="en-US" dirty="0"/>
              <a:t>–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(Depreciation/Year as per Straight Line Method) / Asset Price </a:t>
            </a: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Total Depreciation For Its Life Span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-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(Depreciation/Year as per Straight Line Method) * Estimated Life Span. 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827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1151AE-3DF1-7DB8-C0DB-20BD1829E0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927F5-A229-EEB8-6944-787714DEC09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Actionable &amp; Approach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4EE837-4BC6-C5EE-D724-118DB204294D}"/>
              </a:ext>
            </a:extLst>
          </p:cNvPr>
          <p:cNvSpPr txBox="1"/>
          <p:nvPr/>
        </p:nvSpPr>
        <p:spPr>
          <a:xfrm>
            <a:off x="838200" y="1979720"/>
            <a:ext cx="653255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i="0" u="none" strike="noStrike" baseline="0" dirty="0">
                <a:solidFill>
                  <a:srgbClr val="5F4879"/>
                </a:solidFill>
                <a:latin typeface="Times New Roman" panose="02020603050405020304" pitchFamily="18" charset="0"/>
              </a:rPr>
              <a:t>straight line method: </a:t>
            </a:r>
          </a:p>
          <a:p>
            <a:pPr marL="342900" indent="-342900">
              <a:buAutoNum type="arabicPeriod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Calculate the Asset Price 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Ans: “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Asset Cost + Additional cost” </a:t>
            </a:r>
          </a:p>
          <a:p>
            <a:pPr marL="342900" indent="-342900">
              <a:buAutoNum type="arabicPeriod"/>
            </a:pP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What's is the depreciation as per straight line method 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What is the depreciation percentage for the straight-line method?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BD5A1F-5AA3-57A1-263B-ACD437C5A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201" y="2232610"/>
            <a:ext cx="3733338" cy="8288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AD8571-A591-D4B3-1AD7-210AE7DCD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532" y="3483952"/>
            <a:ext cx="1628775" cy="371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C52C7D-E61D-E0FD-5224-DA98A2E86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181" y="3505194"/>
            <a:ext cx="3052254" cy="9810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F77253-A18F-2D94-D44C-9EE68968B0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4686" y="5263736"/>
            <a:ext cx="3345864" cy="11912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A0B855C-B5CC-1C5D-0B04-717790594B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9995" y="5747252"/>
            <a:ext cx="128587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258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038E99-3A6F-7F93-E872-69521BB94F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EAF84F-D0A7-2D34-CEF1-9D41E795B7C2}"/>
              </a:ext>
            </a:extLst>
          </p:cNvPr>
          <p:cNvSpPr txBox="1"/>
          <p:nvPr/>
        </p:nvSpPr>
        <p:spPr>
          <a:xfrm>
            <a:off x="234518" y="133164"/>
            <a:ext cx="509626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i="0" u="none" strike="noStrike" baseline="0" dirty="0">
                <a:solidFill>
                  <a:srgbClr val="5F4879"/>
                </a:solidFill>
                <a:latin typeface="Times New Roman" panose="02020603050405020304" pitchFamily="18" charset="0"/>
              </a:rPr>
              <a:t>straight line method: </a:t>
            </a:r>
          </a:p>
          <a:p>
            <a:pPr marL="342900" indent="-342900">
              <a:buAutoNum type="arabicPeriod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What is the total depreciation for its life span 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Find the depreciated book value after its life span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marL="342900" indent="-342900">
              <a:buAutoNum type="arabicPeriod"/>
            </a:pP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What is the Balance amount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8FD7DA-1814-5709-AB0C-9136E7187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40" y="698237"/>
            <a:ext cx="2747778" cy="1124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96BB95-2315-8ACC-5038-36244D828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340" y="936524"/>
            <a:ext cx="1828800" cy="3238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BB282E5-ED5A-1BB7-E55B-E6A68C717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5340" y="2398588"/>
            <a:ext cx="1581150" cy="4095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6F8F0D1-6D0C-01B3-E7C3-524CB66DA6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327" y="2140618"/>
            <a:ext cx="2513491" cy="10907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50B8682-F42E-8CC7-6FA3-DA0BDCAF14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892" y="3486615"/>
            <a:ext cx="3822023" cy="170682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4C4275A-6196-47ED-94A2-0540422E65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9740" y="3942379"/>
            <a:ext cx="2014629" cy="45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96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8180BD-B504-6A24-E345-4CC914E810C6}"/>
              </a:ext>
            </a:extLst>
          </p:cNvPr>
          <p:cNvSpPr txBox="1"/>
          <p:nvPr/>
        </p:nvSpPr>
        <p:spPr>
          <a:xfrm>
            <a:off x="417251" y="221942"/>
            <a:ext cx="64812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5F4879"/>
                </a:solidFill>
                <a:latin typeface="Times New Roman" panose="02020603050405020304" pitchFamily="18" charset="0"/>
              </a:rPr>
              <a:t>Diminishing Balance Method:  </a:t>
            </a:r>
          </a:p>
          <a:p>
            <a:pPr marL="342900" indent="-342900">
              <a:buAutoNum type="arabicPeriod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Calculate the Asset Price </a:t>
            </a: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Find the rate of depreciation as per diminishing balance method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92DC04-2800-5E09-C573-D67E14338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892714"/>
            <a:ext cx="5972175" cy="1095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8AF5D7-7C7B-C172-1294-981AC74F0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487" y="1025786"/>
            <a:ext cx="1162050" cy="314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5B2155-5ED6-54AD-E45A-600CE6D36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10" y="2932498"/>
            <a:ext cx="6915150" cy="1809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6A0C6B-E997-9CD9-B72A-355F6FA4AB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5482" y="3517822"/>
            <a:ext cx="22288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47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F2AED8-AF37-24B5-3AFF-314709C6B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9CEE24-6C6D-1DE2-3A80-6FC8440B3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88" y="488271"/>
            <a:ext cx="3232027" cy="37680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528929-91E8-EECF-8445-92BBF7029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375" y="763479"/>
            <a:ext cx="7505700" cy="1371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234C4E4-2859-2343-1E53-FB5B9ED7CFC2}"/>
              </a:ext>
            </a:extLst>
          </p:cNvPr>
          <p:cNvSpPr txBox="1"/>
          <p:nvPr/>
        </p:nvSpPr>
        <p:spPr>
          <a:xfrm>
            <a:off x="3790494" y="2494626"/>
            <a:ext cx="8260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Book value for 1</a:t>
            </a:r>
            <a:r>
              <a:rPr lang="en-IN" b="1" baseline="30000" dirty="0"/>
              <a:t>st</a:t>
            </a:r>
            <a:r>
              <a:rPr lang="en-IN" b="1" dirty="0"/>
              <a:t> Year - </a:t>
            </a:r>
          </a:p>
          <a:p>
            <a:r>
              <a:rPr lang="en-IN" dirty="0"/>
              <a:t>((Asset Price * </a:t>
            </a:r>
            <a:r>
              <a:rPr lang="en-US" dirty="0"/>
              <a:t>Rate of Depreciation as per Diminishing Balance Method) - </a:t>
            </a:r>
            <a:r>
              <a:rPr lang="en-IN" dirty="0"/>
              <a:t>Asset Price)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4854D6-CC1E-67A5-A981-9DDD7E7DE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7535" y="3562217"/>
            <a:ext cx="3019425" cy="4381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03C64B4-0F23-DA20-25E2-5C045AB284B7}"/>
              </a:ext>
            </a:extLst>
          </p:cNvPr>
          <p:cNvSpPr txBox="1"/>
          <p:nvPr/>
        </p:nvSpPr>
        <p:spPr>
          <a:xfrm>
            <a:off x="3746240" y="3212115"/>
            <a:ext cx="7859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Year on Year Depreciation Amount:</a:t>
            </a:r>
            <a:endParaRPr lang="en-IN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829AA17-8195-2ACF-6D18-EB2329CE18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465362"/>
            <a:ext cx="6206644" cy="239263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378671A-2027-7915-F9A9-17945A200FD3}"/>
              </a:ext>
            </a:extLst>
          </p:cNvPr>
          <p:cNvSpPr txBox="1"/>
          <p:nvPr/>
        </p:nvSpPr>
        <p:spPr>
          <a:xfrm>
            <a:off x="0" y="4096030"/>
            <a:ext cx="514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Year on Year Depreciation Amount for 10 year :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36684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5CD16-AD9D-CFE4-DD2C-49178DEF8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659F4D-9023-9C7C-210E-39F43DDC098A}"/>
              </a:ext>
            </a:extLst>
          </p:cNvPr>
          <p:cNvSpPr txBox="1"/>
          <p:nvPr/>
        </p:nvSpPr>
        <p:spPr>
          <a:xfrm>
            <a:off x="195309" y="301841"/>
            <a:ext cx="1136721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Calculate the annual depreciation amount using the straight-line method for the given asset.</a:t>
            </a:r>
          </a:p>
          <a:p>
            <a:pPr marL="342900" indent="-342900">
              <a:buAutoNum type="arabicParenR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Calculate the total depreciation for the asset's entire life span using the straight-line method. </a:t>
            </a:r>
          </a:p>
          <a:p>
            <a:pPr marL="342900" indent="-342900">
              <a:buAutoNum type="arabicParenR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What is the depreciated book value of the asset after its life span using the straight-line method? </a:t>
            </a:r>
          </a:p>
          <a:p>
            <a:pPr marL="342900" indent="-342900">
              <a:buAutoNum type="arabicParenR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Calculate the rate of depreciation per year as per the diminishing balance method. </a:t>
            </a:r>
          </a:p>
          <a:p>
            <a:pPr marL="342900" indent="-342900">
              <a:buAutoNum type="arabicParenR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W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hat is the depreciation amount for the asset in the second year according to the diminishing balance method? </a:t>
            </a:r>
          </a:p>
          <a:p>
            <a:pPr marL="342900" indent="-342900">
              <a:buAutoNum type="arabicParenR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What is the book value of the asset in the fourth year using the diminishing balance method? </a:t>
            </a:r>
          </a:p>
          <a:p>
            <a:pPr marL="342900" indent="-342900">
              <a:buAutoNum type="arabicParenR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Calculate the total depreciation for the asset's entire life span using the diminishing balance method. </a:t>
            </a:r>
          </a:p>
          <a:p>
            <a:pPr marL="342900" indent="-342900">
              <a:buAutoNum type="arabicParenR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What is the book value of the asset after its life span using the diminishing balance method? </a:t>
            </a:r>
          </a:p>
          <a:p>
            <a:pPr marL="342900" indent="-342900">
              <a:buAutoNum type="arabicParenR" startAt="9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Compare the total depreciation amounts obtained from the straight-line method and the diminishing balance method.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Which method results in higher total depreciation? 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In straight line Method depreciation amount obtained =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4,50,000/-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In diminishing Balance Method =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3,57,447.60 /-</a:t>
            </a:r>
          </a:p>
          <a:p>
            <a:r>
              <a:rPr lang="en-US" sz="18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Straight Line Method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have higher depreciation amount.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10) Prepare a Presentation for above Analysis you made so far along with Visual Graphs representation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1753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702</Words>
  <Application>Microsoft Office PowerPoint</Application>
  <PresentationFormat>Widescreen</PresentationFormat>
  <Paragraphs>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PROJECT 01 – Depreciation Method</vt:lpstr>
      <vt:lpstr>Introduction</vt:lpstr>
      <vt:lpstr>Key Findings</vt:lpstr>
      <vt:lpstr>Key Findings</vt:lpstr>
      <vt:lpstr>Actionable &amp; Approach</vt:lpstr>
      <vt:lpstr>PowerPoint Presentation</vt:lpstr>
      <vt:lpstr>PowerPoint Presentation</vt:lpstr>
      <vt:lpstr>PowerPoint Presentation</vt:lpstr>
      <vt:lpstr>PowerPoint Presentation</vt:lpstr>
      <vt:lpstr>Question 1 – 3 Answers</vt:lpstr>
      <vt:lpstr>Question 4 – 8 Answers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Sumit Shete</dc:creator>
  <cp:lastModifiedBy>Sumit Shete</cp:lastModifiedBy>
  <cp:revision>16</cp:revision>
  <dcterms:created xsi:type="dcterms:W3CDTF">2025-06-02T12:17:00Z</dcterms:created>
  <dcterms:modified xsi:type="dcterms:W3CDTF">2025-06-03T16:57:40Z</dcterms:modified>
</cp:coreProperties>
</file>