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2" r:id="rId1"/>
  </p:sldMasterIdLst>
  <p:sldIdLst>
    <p:sldId id="323" r:id="rId2"/>
    <p:sldId id="318" r:id="rId3"/>
    <p:sldId id="259" r:id="rId4"/>
    <p:sldId id="316" r:id="rId5"/>
    <p:sldId id="317" r:id="rId6"/>
    <p:sldId id="260" r:id="rId7"/>
    <p:sldId id="306" r:id="rId8"/>
    <p:sldId id="262" r:id="rId9"/>
    <p:sldId id="263" r:id="rId10"/>
    <p:sldId id="308" r:id="rId11"/>
    <p:sldId id="309" r:id="rId12"/>
    <p:sldId id="310" r:id="rId13"/>
    <p:sldId id="311" r:id="rId14"/>
    <p:sldId id="264" r:id="rId15"/>
    <p:sldId id="312" r:id="rId16"/>
    <p:sldId id="265" r:id="rId17"/>
    <p:sldId id="266" r:id="rId18"/>
    <p:sldId id="313" r:id="rId19"/>
    <p:sldId id="267" r:id="rId20"/>
    <p:sldId id="268" r:id="rId21"/>
    <p:sldId id="314" r:id="rId22"/>
    <p:sldId id="269" r:id="rId23"/>
    <p:sldId id="270" r:id="rId24"/>
    <p:sldId id="315" r:id="rId25"/>
    <p:sldId id="271" r:id="rId26"/>
    <p:sldId id="272" r:id="rId27"/>
    <p:sldId id="321" r:id="rId28"/>
    <p:sldId id="320" r:id="rId29"/>
    <p:sldId id="319" r:id="rId30"/>
    <p:sldId id="32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3" autoAdjust="0"/>
    <p:restoredTop sz="94660"/>
  </p:normalViewPr>
  <p:slideViewPr>
    <p:cSldViewPr snapToGrid="0">
      <p:cViewPr varScale="1">
        <p:scale>
          <a:sx n="72" d="100"/>
          <a:sy n="72" d="100"/>
        </p:scale>
        <p:origin x="4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6B0F3C6-0931-4B82-B783-081B2FDDA699}" type="datetimeFigureOut">
              <a:rPr lang="en-IN" smtClean="0"/>
              <a:t>17-12-2024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BDF3A5-30D6-4F00-90F3-E229BCEE6044}" type="slidenum">
              <a:rPr lang="en-IN" smtClean="0"/>
              <a:t>‹#›</a:t>
            </a:fld>
            <a:endParaRPr lang="en-IN"/>
          </a:p>
        </p:txBody>
      </p:sp>
    </p:spTree>
    <p:extLst>
      <p:ext uri="{BB962C8B-B14F-4D97-AF65-F5344CB8AC3E}">
        <p14:creationId xmlns:p14="http://schemas.microsoft.com/office/powerpoint/2010/main" val="176328413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B0F3C6-0931-4B82-B783-081B2FDDA699}"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DF3A5-30D6-4F00-90F3-E229BCEE6044}" type="slidenum">
              <a:rPr lang="en-IN" smtClean="0"/>
              <a:t>‹#›</a:t>
            </a:fld>
            <a:endParaRPr lang="en-IN"/>
          </a:p>
        </p:txBody>
      </p:sp>
    </p:spTree>
    <p:extLst>
      <p:ext uri="{BB962C8B-B14F-4D97-AF65-F5344CB8AC3E}">
        <p14:creationId xmlns:p14="http://schemas.microsoft.com/office/powerpoint/2010/main" val="2610678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B0F3C6-0931-4B82-B783-081B2FDDA699}"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DF3A5-30D6-4F00-90F3-E229BCEE6044}" type="slidenum">
              <a:rPr lang="en-IN" smtClean="0"/>
              <a:t>‹#›</a:t>
            </a:fld>
            <a:endParaRPr lang="en-IN"/>
          </a:p>
        </p:txBody>
      </p:sp>
    </p:spTree>
    <p:extLst>
      <p:ext uri="{BB962C8B-B14F-4D97-AF65-F5344CB8AC3E}">
        <p14:creationId xmlns:p14="http://schemas.microsoft.com/office/powerpoint/2010/main" val="257239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B0F3C6-0931-4B82-B783-081B2FDDA699}" type="datetimeFigureOut">
              <a:rPr lang="en-IN" smtClean="0"/>
              <a:t>17-12-2024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BDF3A5-30D6-4F00-90F3-E229BCEE6044}" type="slidenum">
              <a:rPr lang="en-IN" smtClean="0"/>
              <a:t>‹#›</a:t>
            </a:fld>
            <a:endParaRPr lang="en-IN"/>
          </a:p>
        </p:txBody>
      </p:sp>
    </p:spTree>
    <p:extLst>
      <p:ext uri="{BB962C8B-B14F-4D97-AF65-F5344CB8AC3E}">
        <p14:creationId xmlns:p14="http://schemas.microsoft.com/office/powerpoint/2010/main" val="2895031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6B0F3C6-0931-4B82-B783-081B2FDDA699}" type="datetimeFigureOut">
              <a:rPr lang="en-IN" smtClean="0"/>
              <a:t>17-12-2024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BDF3A5-30D6-4F00-90F3-E229BCEE6044}" type="slidenum">
              <a:rPr lang="en-IN" smtClean="0"/>
              <a:t>‹#›</a:t>
            </a:fld>
            <a:endParaRPr lang="en-IN"/>
          </a:p>
        </p:txBody>
      </p:sp>
    </p:spTree>
    <p:extLst>
      <p:ext uri="{BB962C8B-B14F-4D97-AF65-F5344CB8AC3E}">
        <p14:creationId xmlns:p14="http://schemas.microsoft.com/office/powerpoint/2010/main" val="415978371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6B0F3C6-0931-4B82-B783-081B2FDDA699}" type="datetimeFigureOut">
              <a:rPr lang="en-IN" smtClean="0"/>
              <a:t>17-12-2024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0DBDF3A5-30D6-4F00-90F3-E229BCEE6044}" type="slidenum">
              <a:rPr lang="en-IN" smtClean="0"/>
              <a:t>‹#›</a:t>
            </a:fld>
            <a:endParaRPr lang="en-IN"/>
          </a:p>
        </p:txBody>
      </p:sp>
    </p:spTree>
    <p:extLst>
      <p:ext uri="{BB962C8B-B14F-4D97-AF65-F5344CB8AC3E}">
        <p14:creationId xmlns:p14="http://schemas.microsoft.com/office/powerpoint/2010/main" val="2644376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6B0F3C6-0931-4B82-B783-081B2FDDA699}" type="datetimeFigureOut">
              <a:rPr lang="en-IN" smtClean="0"/>
              <a:t>17-12-2024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BDF3A5-30D6-4F00-90F3-E229BCEE6044}"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85195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B0F3C6-0931-4B82-B783-081B2FDDA699}" type="datetimeFigureOut">
              <a:rPr lang="en-IN" smtClean="0"/>
              <a:t>17-12-2024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BDF3A5-30D6-4F00-90F3-E229BCEE6044}" type="slidenum">
              <a:rPr lang="en-IN" smtClean="0"/>
              <a:t>‹#›</a:t>
            </a:fld>
            <a:endParaRPr lang="en-IN"/>
          </a:p>
        </p:txBody>
      </p:sp>
    </p:spTree>
    <p:extLst>
      <p:ext uri="{BB962C8B-B14F-4D97-AF65-F5344CB8AC3E}">
        <p14:creationId xmlns:p14="http://schemas.microsoft.com/office/powerpoint/2010/main" val="3174188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B0F3C6-0931-4B82-B783-081B2FDDA699}" type="datetimeFigureOut">
              <a:rPr lang="en-IN" smtClean="0"/>
              <a:t>17-12-2024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BDF3A5-30D6-4F00-90F3-E229BCEE6044}" type="slidenum">
              <a:rPr lang="en-IN" smtClean="0"/>
              <a:t>‹#›</a:t>
            </a:fld>
            <a:endParaRPr lang="en-IN"/>
          </a:p>
        </p:txBody>
      </p:sp>
    </p:spTree>
    <p:extLst>
      <p:ext uri="{BB962C8B-B14F-4D97-AF65-F5344CB8AC3E}">
        <p14:creationId xmlns:p14="http://schemas.microsoft.com/office/powerpoint/2010/main" val="4084254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6B0F3C6-0931-4B82-B783-081B2FDDA699}" type="datetimeFigureOut">
              <a:rPr lang="en-IN" smtClean="0"/>
              <a:t>17-12-2024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0DBDF3A5-30D6-4F00-90F3-E229BCEE6044}" type="slidenum">
              <a:rPr lang="en-IN" smtClean="0"/>
              <a:t>‹#›</a:t>
            </a:fld>
            <a:endParaRPr lang="en-IN"/>
          </a:p>
        </p:txBody>
      </p:sp>
    </p:spTree>
    <p:extLst>
      <p:ext uri="{BB962C8B-B14F-4D97-AF65-F5344CB8AC3E}">
        <p14:creationId xmlns:p14="http://schemas.microsoft.com/office/powerpoint/2010/main" val="3815267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6B0F3C6-0931-4B82-B783-081B2FDDA699}" type="datetimeFigureOut">
              <a:rPr lang="en-IN" smtClean="0"/>
              <a:t>17-12-2024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0DBDF3A5-30D6-4F00-90F3-E229BCEE6044}" type="slidenum">
              <a:rPr lang="en-IN" smtClean="0"/>
              <a:t>‹#›</a:t>
            </a:fld>
            <a:endParaRPr lang="en-IN"/>
          </a:p>
        </p:txBody>
      </p:sp>
    </p:spTree>
    <p:extLst>
      <p:ext uri="{BB962C8B-B14F-4D97-AF65-F5344CB8AC3E}">
        <p14:creationId xmlns:p14="http://schemas.microsoft.com/office/powerpoint/2010/main" val="3015307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6B0F3C6-0931-4B82-B783-081B2FDDA699}" type="datetimeFigureOut">
              <a:rPr lang="en-IN" smtClean="0"/>
              <a:t>17-12-2024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DBDF3A5-30D6-4F00-90F3-E229BCEE6044}" type="slidenum">
              <a:rPr lang="en-IN" smtClean="0"/>
              <a:t>‹#›</a:t>
            </a:fld>
            <a:endParaRPr lang="en-IN"/>
          </a:p>
        </p:txBody>
      </p:sp>
    </p:spTree>
    <p:extLst>
      <p:ext uri="{BB962C8B-B14F-4D97-AF65-F5344CB8AC3E}">
        <p14:creationId xmlns:p14="http://schemas.microsoft.com/office/powerpoint/2010/main" val="3479642878"/>
      </p:ext>
    </p:extLst>
  </p:cSld>
  <p:clrMap bg1="lt1" tx1="dk1" bg2="lt2" tx2="dk2" accent1="accent1" accent2="accent2" accent3="accent3" accent4="accent4" accent5="accent5" accent6="accent6" hlink="hlink" folHlink="folHlink"/>
  <p:sldLayoutIdLst>
    <p:sldLayoutId id="2147484173" r:id="rId1"/>
    <p:sldLayoutId id="2147484174" r:id="rId2"/>
    <p:sldLayoutId id="2147484175" r:id="rId3"/>
    <p:sldLayoutId id="2147484176" r:id="rId4"/>
    <p:sldLayoutId id="2147484177" r:id="rId5"/>
    <p:sldLayoutId id="2147484178" r:id="rId6"/>
    <p:sldLayoutId id="2147484179" r:id="rId7"/>
    <p:sldLayoutId id="2147484180" r:id="rId8"/>
    <p:sldLayoutId id="2147484181" r:id="rId9"/>
    <p:sldLayoutId id="2147484182" r:id="rId10"/>
    <p:sldLayoutId id="21474841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6C83E9-7AA3-425A-96AD-2A602AD6B57C}"/>
              </a:ext>
            </a:extLst>
          </p:cNvPr>
          <p:cNvSpPr txBox="1"/>
          <p:nvPr/>
        </p:nvSpPr>
        <p:spPr>
          <a:xfrm>
            <a:off x="2875722" y="2015195"/>
            <a:ext cx="6096000" cy="1384995"/>
          </a:xfrm>
          <a:prstGeom prst="rect">
            <a:avLst/>
          </a:prstGeom>
          <a:noFill/>
        </p:spPr>
        <p:txBody>
          <a:bodyPr wrap="square">
            <a:spAutoFit/>
          </a:bodyPr>
          <a:lstStyle/>
          <a:p>
            <a:pPr algn="ctr"/>
            <a:r>
              <a:rPr lang="en-US" sz="2800" b="1" dirty="0"/>
              <a:t>Analyzing Sales Performance for Awesome Chocolates</a:t>
            </a:r>
          </a:p>
          <a:p>
            <a:pPr algn="ctr"/>
            <a:r>
              <a:rPr lang="en-US" sz="2800" b="1" dirty="0"/>
              <a:t>Presented by </a:t>
            </a:r>
            <a:r>
              <a:rPr lang="en-US" sz="2800" b="1" dirty="0" err="1"/>
              <a:t>Sumit</a:t>
            </a:r>
            <a:r>
              <a:rPr lang="en-US" sz="2800" b="1" dirty="0"/>
              <a:t> </a:t>
            </a:r>
            <a:r>
              <a:rPr lang="en-US" sz="2800" b="1" dirty="0" err="1"/>
              <a:t>Nerkar</a:t>
            </a:r>
            <a:endParaRPr lang="en-IN" sz="2800" b="1" dirty="0"/>
          </a:p>
        </p:txBody>
      </p:sp>
    </p:spTree>
    <p:extLst>
      <p:ext uri="{BB962C8B-B14F-4D97-AF65-F5344CB8AC3E}">
        <p14:creationId xmlns:p14="http://schemas.microsoft.com/office/powerpoint/2010/main" val="833622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127E5E-705A-4E72-BAAA-558D6712B948}"/>
              </a:ext>
            </a:extLst>
          </p:cNvPr>
          <p:cNvPicPr>
            <a:picLocks noChangeAspect="1"/>
          </p:cNvPicPr>
          <p:nvPr/>
        </p:nvPicPr>
        <p:blipFill>
          <a:blip r:embed="rId2"/>
          <a:stretch>
            <a:fillRect/>
          </a:stretch>
        </p:blipFill>
        <p:spPr>
          <a:xfrm>
            <a:off x="924340" y="2010120"/>
            <a:ext cx="5442578" cy="4744795"/>
          </a:xfrm>
          <a:prstGeom prst="rect">
            <a:avLst/>
          </a:prstGeom>
        </p:spPr>
      </p:pic>
      <p:pic>
        <p:nvPicPr>
          <p:cNvPr id="6" name="Picture 5">
            <a:extLst>
              <a:ext uri="{FF2B5EF4-FFF2-40B4-BE49-F238E27FC236}">
                <a16:creationId xmlns:a16="http://schemas.microsoft.com/office/drawing/2014/main" id="{E8DC48AC-8539-45FD-BDC0-F7658607711F}"/>
              </a:ext>
            </a:extLst>
          </p:cNvPr>
          <p:cNvPicPr>
            <a:picLocks noChangeAspect="1"/>
          </p:cNvPicPr>
          <p:nvPr/>
        </p:nvPicPr>
        <p:blipFill>
          <a:blip r:embed="rId3"/>
          <a:stretch>
            <a:fillRect/>
          </a:stretch>
        </p:blipFill>
        <p:spPr>
          <a:xfrm>
            <a:off x="6771862" y="2010120"/>
            <a:ext cx="5049077" cy="4815265"/>
          </a:xfrm>
          <a:prstGeom prst="rect">
            <a:avLst/>
          </a:prstGeom>
        </p:spPr>
      </p:pic>
      <p:sp>
        <p:nvSpPr>
          <p:cNvPr id="9" name="TextBox 8">
            <a:extLst>
              <a:ext uri="{FF2B5EF4-FFF2-40B4-BE49-F238E27FC236}">
                <a16:creationId xmlns:a16="http://schemas.microsoft.com/office/drawing/2014/main" id="{071790CC-B94A-4447-9947-F3D8C4522350}"/>
              </a:ext>
            </a:extLst>
          </p:cNvPr>
          <p:cNvSpPr txBox="1"/>
          <p:nvPr/>
        </p:nvSpPr>
        <p:spPr>
          <a:xfrm>
            <a:off x="702365" y="675630"/>
            <a:ext cx="9528314" cy="646331"/>
          </a:xfrm>
          <a:prstGeom prst="rect">
            <a:avLst/>
          </a:prstGeom>
          <a:noFill/>
        </p:spPr>
        <p:txBody>
          <a:bodyPr wrap="square">
            <a:spAutoFit/>
          </a:bodyPr>
          <a:lstStyle/>
          <a:p>
            <a:pPr algn="just"/>
            <a:r>
              <a:rPr lang="en-US" dirty="0"/>
              <a:t>Write a query to retrieve all columns from the Sales table where the number of boxes (boxes) is between 0 and 50 </a:t>
            </a:r>
          </a:p>
        </p:txBody>
      </p:sp>
    </p:spTree>
    <p:extLst>
      <p:ext uri="{BB962C8B-B14F-4D97-AF65-F5344CB8AC3E}">
        <p14:creationId xmlns:p14="http://schemas.microsoft.com/office/powerpoint/2010/main" val="3879196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AF5706-E6F2-417C-9EA8-A662D161FDCB}"/>
              </a:ext>
            </a:extLst>
          </p:cNvPr>
          <p:cNvPicPr>
            <a:picLocks noChangeAspect="1"/>
          </p:cNvPicPr>
          <p:nvPr/>
        </p:nvPicPr>
        <p:blipFill>
          <a:blip r:embed="rId2"/>
          <a:stretch>
            <a:fillRect/>
          </a:stretch>
        </p:blipFill>
        <p:spPr>
          <a:xfrm>
            <a:off x="1062245" y="2292627"/>
            <a:ext cx="7258050" cy="4393302"/>
          </a:xfrm>
          <a:prstGeom prst="rect">
            <a:avLst/>
          </a:prstGeom>
        </p:spPr>
      </p:pic>
      <p:sp>
        <p:nvSpPr>
          <p:cNvPr id="8" name="TextBox 7">
            <a:extLst>
              <a:ext uri="{FF2B5EF4-FFF2-40B4-BE49-F238E27FC236}">
                <a16:creationId xmlns:a16="http://schemas.microsoft.com/office/drawing/2014/main" id="{7DA654BE-181C-47AA-921A-C7CD88F04819}"/>
              </a:ext>
            </a:extLst>
          </p:cNvPr>
          <p:cNvSpPr txBox="1"/>
          <p:nvPr/>
        </p:nvSpPr>
        <p:spPr>
          <a:xfrm>
            <a:off x="689114" y="710296"/>
            <a:ext cx="9594574" cy="923330"/>
          </a:xfrm>
          <a:prstGeom prst="rect">
            <a:avLst/>
          </a:prstGeom>
          <a:noFill/>
        </p:spPr>
        <p:txBody>
          <a:bodyPr wrap="square">
            <a:spAutoFit/>
          </a:bodyPr>
          <a:lstStyle/>
          <a:p>
            <a:pPr algn="just"/>
            <a:r>
              <a:rPr lang="en-US" dirty="0"/>
              <a:t>Write a query to retrieve the sale date (</a:t>
            </a:r>
            <a:r>
              <a:rPr lang="en-US" dirty="0" err="1"/>
              <a:t>SaleDate</a:t>
            </a:r>
            <a:r>
              <a:rPr lang="en-US" dirty="0"/>
              <a:t>), sale amount (Amount), number of boxes (Boxes), and the weekday of the sale (WEEKDAY(</a:t>
            </a:r>
            <a:r>
              <a:rPr lang="en-US" dirty="0" err="1"/>
              <a:t>SaleDate</a:t>
            </a:r>
            <a:r>
              <a:rPr lang="en-US" dirty="0"/>
              <a:t>)) from the Sales table, where the sale occurred on a Friday."</a:t>
            </a:r>
          </a:p>
        </p:txBody>
      </p:sp>
    </p:spTree>
    <p:extLst>
      <p:ext uri="{BB962C8B-B14F-4D97-AF65-F5344CB8AC3E}">
        <p14:creationId xmlns:p14="http://schemas.microsoft.com/office/powerpoint/2010/main" val="619850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879977-5F4D-42CE-92EC-F92964FC07F4}"/>
              </a:ext>
            </a:extLst>
          </p:cNvPr>
          <p:cNvPicPr>
            <a:picLocks noChangeAspect="1"/>
          </p:cNvPicPr>
          <p:nvPr/>
        </p:nvPicPr>
        <p:blipFill>
          <a:blip r:embed="rId2"/>
          <a:stretch>
            <a:fillRect/>
          </a:stretch>
        </p:blipFill>
        <p:spPr>
          <a:xfrm>
            <a:off x="742121" y="1471302"/>
            <a:ext cx="8650357" cy="3915395"/>
          </a:xfrm>
          <a:prstGeom prst="rect">
            <a:avLst/>
          </a:prstGeom>
        </p:spPr>
      </p:pic>
      <p:sp>
        <p:nvSpPr>
          <p:cNvPr id="9" name="TextBox 8">
            <a:extLst>
              <a:ext uri="{FF2B5EF4-FFF2-40B4-BE49-F238E27FC236}">
                <a16:creationId xmlns:a16="http://schemas.microsoft.com/office/drawing/2014/main" id="{B60E1303-36D6-4212-A97F-0BB4FFDA7258}"/>
              </a:ext>
            </a:extLst>
          </p:cNvPr>
          <p:cNvSpPr txBox="1"/>
          <p:nvPr/>
        </p:nvSpPr>
        <p:spPr>
          <a:xfrm>
            <a:off x="742121" y="398430"/>
            <a:ext cx="6096000" cy="369332"/>
          </a:xfrm>
          <a:prstGeom prst="rect">
            <a:avLst/>
          </a:prstGeom>
          <a:noFill/>
        </p:spPr>
        <p:txBody>
          <a:bodyPr wrap="square">
            <a:spAutoFit/>
          </a:bodyPr>
          <a:lstStyle/>
          <a:p>
            <a:r>
              <a:rPr lang="en-US" dirty="0"/>
              <a:t>Write a query to retrieve all columns from the People table.</a:t>
            </a:r>
          </a:p>
        </p:txBody>
      </p:sp>
    </p:spTree>
    <p:extLst>
      <p:ext uri="{BB962C8B-B14F-4D97-AF65-F5344CB8AC3E}">
        <p14:creationId xmlns:p14="http://schemas.microsoft.com/office/powerpoint/2010/main" val="982909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4EA645-C455-4260-813D-13D555370DDF}"/>
              </a:ext>
            </a:extLst>
          </p:cNvPr>
          <p:cNvPicPr>
            <a:picLocks noChangeAspect="1"/>
          </p:cNvPicPr>
          <p:nvPr/>
        </p:nvPicPr>
        <p:blipFill>
          <a:blip r:embed="rId2"/>
          <a:stretch>
            <a:fillRect/>
          </a:stretch>
        </p:blipFill>
        <p:spPr>
          <a:xfrm>
            <a:off x="752789" y="2048496"/>
            <a:ext cx="5123931" cy="4604095"/>
          </a:xfrm>
          <a:prstGeom prst="rect">
            <a:avLst/>
          </a:prstGeom>
        </p:spPr>
      </p:pic>
      <p:pic>
        <p:nvPicPr>
          <p:cNvPr id="6" name="Picture 5">
            <a:extLst>
              <a:ext uri="{FF2B5EF4-FFF2-40B4-BE49-F238E27FC236}">
                <a16:creationId xmlns:a16="http://schemas.microsoft.com/office/drawing/2014/main" id="{052EBD47-1854-4E72-8F6E-2F2F6796B276}"/>
              </a:ext>
            </a:extLst>
          </p:cNvPr>
          <p:cNvPicPr>
            <a:picLocks noChangeAspect="1"/>
          </p:cNvPicPr>
          <p:nvPr/>
        </p:nvPicPr>
        <p:blipFill>
          <a:blip r:embed="rId3"/>
          <a:stretch>
            <a:fillRect/>
          </a:stretch>
        </p:blipFill>
        <p:spPr>
          <a:xfrm>
            <a:off x="6315280" y="2098709"/>
            <a:ext cx="5271053" cy="4484825"/>
          </a:xfrm>
          <a:prstGeom prst="rect">
            <a:avLst/>
          </a:prstGeom>
        </p:spPr>
      </p:pic>
      <p:sp>
        <p:nvSpPr>
          <p:cNvPr id="10" name="TextBox 9">
            <a:extLst>
              <a:ext uri="{FF2B5EF4-FFF2-40B4-BE49-F238E27FC236}">
                <a16:creationId xmlns:a16="http://schemas.microsoft.com/office/drawing/2014/main" id="{08E0B876-75D9-4FF5-BFE5-348CADEBA989}"/>
              </a:ext>
            </a:extLst>
          </p:cNvPr>
          <p:cNvSpPr txBox="1"/>
          <p:nvPr/>
        </p:nvSpPr>
        <p:spPr>
          <a:xfrm>
            <a:off x="543338" y="902660"/>
            <a:ext cx="9727097" cy="646331"/>
          </a:xfrm>
          <a:prstGeom prst="rect">
            <a:avLst/>
          </a:prstGeom>
          <a:noFill/>
        </p:spPr>
        <p:txBody>
          <a:bodyPr wrap="square">
            <a:spAutoFit/>
          </a:bodyPr>
          <a:lstStyle/>
          <a:p>
            <a:pPr algn="just"/>
            <a:r>
              <a:rPr lang="en-US" dirty="0"/>
              <a:t>Write a query to retrieve all columns from the People table where the team is either '</a:t>
            </a:r>
            <a:r>
              <a:rPr lang="en-US" dirty="0" err="1"/>
              <a:t>Jucies</a:t>
            </a:r>
            <a:r>
              <a:rPr lang="en-US" dirty="0"/>
              <a:t>' or 'Delish'.</a:t>
            </a:r>
          </a:p>
        </p:txBody>
      </p:sp>
    </p:spTree>
    <p:extLst>
      <p:ext uri="{BB962C8B-B14F-4D97-AF65-F5344CB8AC3E}">
        <p14:creationId xmlns:p14="http://schemas.microsoft.com/office/powerpoint/2010/main" val="151944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3EC21B-417C-4B13-A51E-E4F108AE225D}"/>
              </a:ext>
            </a:extLst>
          </p:cNvPr>
          <p:cNvPicPr>
            <a:picLocks noChangeAspect="1"/>
          </p:cNvPicPr>
          <p:nvPr/>
        </p:nvPicPr>
        <p:blipFill>
          <a:blip r:embed="rId2"/>
          <a:stretch>
            <a:fillRect/>
          </a:stretch>
        </p:blipFill>
        <p:spPr>
          <a:xfrm>
            <a:off x="1446533" y="2544418"/>
            <a:ext cx="5908424" cy="3405808"/>
          </a:xfrm>
          <a:prstGeom prst="rect">
            <a:avLst/>
          </a:prstGeom>
        </p:spPr>
      </p:pic>
      <p:sp>
        <p:nvSpPr>
          <p:cNvPr id="8" name="TextBox 7">
            <a:extLst>
              <a:ext uri="{FF2B5EF4-FFF2-40B4-BE49-F238E27FC236}">
                <a16:creationId xmlns:a16="http://schemas.microsoft.com/office/drawing/2014/main" id="{A3EEEAB4-3DCE-473B-B256-D46BD1E305E2}"/>
              </a:ext>
            </a:extLst>
          </p:cNvPr>
          <p:cNvSpPr txBox="1"/>
          <p:nvPr/>
        </p:nvSpPr>
        <p:spPr>
          <a:xfrm>
            <a:off x="914400" y="584608"/>
            <a:ext cx="8070573" cy="646331"/>
          </a:xfrm>
          <a:prstGeom prst="rect">
            <a:avLst/>
          </a:prstGeom>
          <a:noFill/>
        </p:spPr>
        <p:txBody>
          <a:bodyPr wrap="square">
            <a:spAutoFit/>
          </a:bodyPr>
          <a:lstStyle/>
          <a:p>
            <a:r>
              <a:rPr lang="en-US" dirty="0"/>
              <a:t>"Write a query to retrieve all columns from the People table where the salesperson's name starts with the letter 'B'</a:t>
            </a:r>
          </a:p>
        </p:txBody>
      </p:sp>
    </p:spTree>
    <p:extLst>
      <p:ext uri="{BB962C8B-B14F-4D97-AF65-F5344CB8AC3E}">
        <p14:creationId xmlns:p14="http://schemas.microsoft.com/office/powerpoint/2010/main" val="2695409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8A85B8-3DD2-406E-A353-187FA0D7FE76}"/>
              </a:ext>
            </a:extLst>
          </p:cNvPr>
          <p:cNvPicPr>
            <a:picLocks noChangeAspect="1"/>
          </p:cNvPicPr>
          <p:nvPr/>
        </p:nvPicPr>
        <p:blipFill>
          <a:blip r:embed="rId2"/>
          <a:stretch>
            <a:fillRect/>
          </a:stretch>
        </p:blipFill>
        <p:spPr>
          <a:xfrm>
            <a:off x="684558" y="1489627"/>
            <a:ext cx="9069042" cy="4195556"/>
          </a:xfrm>
          <a:prstGeom prst="rect">
            <a:avLst/>
          </a:prstGeom>
        </p:spPr>
      </p:pic>
      <p:sp>
        <p:nvSpPr>
          <p:cNvPr id="5" name="TextBox 4">
            <a:extLst>
              <a:ext uri="{FF2B5EF4-FFF2-40B4-BE49-F238E27FC236}">
                <a16:creationId xmlns:a16="http://schemas.microsoft.com/office/drawing/2014/main" id="{795DA79A-8020-44F9-8980-6D0BA2A65937}"/>
              </a:ext>
            </a:extLst>
          </p:cNvPr>
          <p:cNvSpPr txBox="1"/>
          <p:nvPr/>
        </p:nvSpPr>
        <p:spPr>
          <a:xfrm>
            <a:off x="790575" y="491195"/>
            <a:ext cx="11162886" cy="646331"/>
          </a:xfrm>
          <a:prstGeom prst="rect">
            <a:avLst/>
          </a:prstGeom>
          <a:noFill/>
        </p:spPr>
        <p:txBody>
          <a:bodyPr wrap="square">
            <a:spAutoFit/>
          </a:bodyPr>
          <a:lstStyle/>
          <a:p>
            <a:pPr algn="just"/>
            <a:r>
              <a:rPr lang="en-US" dirty="0"/>
              <a:t>Write a query to retrieve all columns from the People table where the salesperson's name contains the letter 'B'."</a:t>
            </a:r>
          </a:p>
          <a:p>
            <a:pPr algn="just"/>
            <a:r>
              <a:rPr lang="en-US" sz="1800" dirty="0"/>
              <a:t> </a:t>
            </a:r>
            <a:endParaRPr lang="en-IN" sz="1800" dirty="0"/>
          </a:p>
        </p:txBody>
      </p:sp>
    </p:spTree>
    <p:extLst>
      <p:ext uri="{BB962C8B-B14F-4D97-AF65-F5344CB8AC3E}">
        <p14:creationId xmlns:p14="http://schemas.microsoft.com/office/powerpoint/2010/main" val="1968666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8AA137-2D84-44C9-A679-FD9E0C5C8A49}"/>
              </a:ext>
            </a:extLst>
          </p:cNvPr>
          <p:cNvSpPr>
            <a:spLocks noChangeArrowheads="1"/>
          </p:cNvSpPr>
          <p:nvPr/>
        </p:nvSpPr>
        <p:spPr bwMode="auto">
          <a:xfrm>
            <a:off x="782875" y="401014"/>
            <a:ext cx="9434551"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Write a query to categorize sales amounts into different ranges ('Under 1K', 'Under 5K', 'Under 10K', and '10K or more') based on the Amount column from the Sales table. Additionally, include the </a:t>
            </a:r>
            <a:r>
              <a:rPr kumimoji="0" lang="en-US" altLang="en-US"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SaleDate</a:t>
            </a: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the original Amount in the result, with the category labeled as </a:t>
            </a:r>
            <a:r>
              <a:rPr kumimoji="0" lang="en-US" altLang="en-US"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AmountCategory</a:t>
            </a: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question specifies:</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The purpose of categorizing sales data based on the Amount.</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The inclusion of columns </a:t>
            </a:r>
            <a:r>
              <a:rPr kumimoji="0" lang="en-US" altLang="en-US"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SaleDate</a:t>
            </a: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Amount.</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Naming the new category column as </a:t>
            </a:r>
            <a:r>
              <a:rPr kumimoji="0" lang="en-US" altLang="en-US"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AmountCategory</a:t>
            </a: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06D58DE-80CE-4675-967C-F0BF1D4F573A}"/>
              </a:ext>
            </a:extLst>
          </p:cNvPr>
          <p:cNvPicPr>
            <a:picLocks noChangeAspect="1"/>
          </p:cNvPicPr>
          <p:nvPr/>
        </p:nvPicPr>
        <p:blipFill>
          <a:blip r:embed="rId2"/>
          <a:stretch>
            <a:fillRect/>
          </a:stretch>
        </p:blipFill>
        <p:spPr>
          <a:xfrm>
            <a:off x="782875" y="2909393"/>
            <a:ext cx="8149090" cy="3608408"/>
          </a:xfrm>
          <a:prstGeom prst="rect">
            <a:avLst/>
          </a:prstGeom>
        </p:spPr>
      </p:pic>
    </p:spTree>
    <p:extLst>
      <p:ext uri="{BB962C8B-B14F-4D97-AF65-F5344CB8AC3E}">
        <p14:creationId xmlns:p14="http://schemas.microsoft.com/office/powerpoint/2010/main" val="3272560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B790FCA-932F-424B-85E1-2971BE690143}"/>
              </a:ext>
            </a:extLst>
          </p:cNvPr>
          <p:cNvSpPr>
            <a:spLocks noChangeArrowheads="1"/>
          </p:cNvSpPr>
          <p:nvPr/>
        </p:nvSpPr>
        <p:spPr bwMode="auto">
          <a:xfrm>
            <a:off x="1060174" y="212543"/>
            <a:ext cx="1054873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"Write a query to retrieve the sale date, amount, and salesperson information by joining the Sales table (s) with the People table (p) using the common column SPID. Include the columns </a:t>
            </a:r>
            <a:r>
              <a:rPr kumimoji="0" lang="en-US" altLang="en-US"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s.saledate</a:t>
            </a: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s.amount</a:t>
            </a: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p.SPID</a:t>
            </a: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s.SPID</a:t>
            </a: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 in the result."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question specifies:</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The need to join two tables (Sales and People) using a common key (SPID).</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The requirement to retrieve specific columns from both tables.</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Clear identification of aliases (s for Sales and p for People).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3A0BE32-6009-4956-BB04-EA6B48A9F0D1}"/>
              </a:ext>
            </a:extLst>
          </p:cNvPr>
          <p:cNvPicPr>
            <a:picLocks noChangeAspect="1"/>
          </p:cNvPicPr>
          <p:nvPr/>
        </p:nvPicPr>
        <p:blipFill>
          <a:blip r:embed="rId2"/>
          <a:stretch>
            <a:fillRect/>
          </a:stretch>
        </p:blipFill>
        <p:spPr>
          <a:xfrm>
            <a:off x="2801713" y="2235491"/>
            <a:ext cx="6269792" cy="4524375"/>
          </a:xfrm>
          <a:prstGeom prst="rect">
            <a:avLst/>
          </a:prstGeom>
        </p:spPr>
      </p:pic>
    </p:spTree>
    <p:extLst>
      <p:ext uri="{BB962C8B-B14F-4D97-AF65-F5344CB8AC3E}">
        <p14:creationId xmlns:p14="http://schemas.microsoft.com/office/powerpoint/2010/main" val="4108095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9D0321-8229-473A-BFE0-A57628CD2F7E}"/>
              </a:ext>
            </a:extLst>
          </p:cNvPr>
          <p:cNvPicPr>
            <a:picLocks noChangeAspect="1"/>
          </p:cNvPicPr>
          <p:nvPr/>
        </p:nvPicPr>
        <p:blipFill>
          <a:blip r:embed="rId2"/>
          <a:stretch>
            <a:fillRect/>
          </a:stretch>
        </p:blipFill>
        <p:spPr>
          <a:xfrm>
            <a:off x="1574110" y="2016193"/>
            <a:ext cx="5810250" cy="4124325"/>
          </a:xfrm>
          <a:prstGeom prst="rect">
            <a:avLst/>
          </a:prstGeom>
        </p:spPr>
      </p:pic>
      <p:sp>
        <p:nvSpPr>
          <p:cNvPr id="4" name="Rectangle 1">
            <a:extLst>
              <a:ext uri="{FF2B5EF4-FFF2-40B4-BE49-F238E27FC236}">
                <a16:creationId xmlns:a16="http://schemas.microsoft.com/office/drawing/2014/main" id="{07B557BC-AC83-4C4C-9CFD-178C2E613331}"/>
              </a:ext>
            </a:extLst>
          </p:cNvPr>
          <p:cNvSpPr>
            <a:spLocks noChangeArrowheads="1"/>
          </p:cNvSpPr>
          <p:nvPr/>
        </p:nvSpPr>
        <p:spPr bwMode="auto">
          <a:xfrm>
            <a:off x="464025" y="200311"/>
            <a:ext cx="1157330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rPr>
              <a:t>"Write a query to retrieve the sale date, amount, and product name by performing a left join between the Sales table (s) and the Products table (pr) using the common column PID. Include the columns </a:t>
            </a:r>
            <a:r>
              <a:rPr kumimoji="0" lang="en-US" altLang="en-US" sz="1600" b="1" i="0" u="none" strike="noStrike" cap="none" normalizeH="0" baseline="0" dirty="0" err="1">
                <a:ln>
                  <a:noFill/>
                </a:ln>
                <a:solidFill>
                  <a:schemeClr val="tx1"/>
                </a:solidFill>
                <a:effectLst/>
              </a:rPr>
              <a:t>s.saledate</a:t>
            </a:r>
            <a:r>
              <a:rPr kumimoji="0" lang="en-US" altLang="en-US" sz="1600" b="1" i="0" u="none" strike="noStrike" cap="none" normalizeH="0" baseline="0" dirty="0">
                <a:ln>
                  <a:noFill/>
                </a:ln>
                <a:solidFill>
                  <a:schemeClr val="tx1"/>
                </a:solidFill>
                <a:effectLst/>
              </a:rPr>
              <a:t>, </a:t>
            </a:r>
            <a:r>
              <a:rPr kumimoji="0" lang="en-US" altLang="en-US" sz="1600" b="1" i="0" u="none" strike="noStrike" cap="none" normalizeH="0" baseline="0" dirty="0" err="1">
                <a:ln>
                  <a:noFill/>
                </a:ln>
                <a:solidFill>
                  <a:schemeClr val="tx1"/>
                </a:solidFill>
                <a:effectLst/>
              </a:rPr>
              <a:t>s.amount</a:t>
            </a:r>
            <a:r>
              <a:rPr kumimoji="0" lang="en-US" altLang="en-US" sz="1600" b="1" i="0" u="none" strike="noStrike" cap="none" normalizeH="0" baseline="0" dirty="0">
                <a:ln>
                  <a:noFill/>
                </a:ln>
                <a:solidFill>
                  <a:schemeClr val="tx1"/>
                </a:solidFill>
                <a:effectLst/>
              </a:rPr>
              <a:t>, and </a:t>
            </a:r>
            <a:r>
              <a:rPr kumimoji="0" lang="en-US" altLang="en-US" sz="1600" b="1" i="0" u="none" strike="noStrike" cap="none" normalizeH="0" baseline="0" dirty="0" err="1">
                <a:ln>
                  <a:noFill/>
                </a:ln>
                <a:solidFill>
                  <a:schemeClr val="tx1"/>
                </a:solidFill>
                <a:effectLst/>
              </a:rPr>
              <a:t>pr.Product</a:t>
            </a:r>
            <a:r>
              <a:rPr kumimoji="0" lang="en-US" altLang="en-US" sz="1600" b="1" i="0" u="none" strike="noStrike" cap="none" normalizeH="0" baseline="0" dirty="0">
                <a:ln>
                  <a:noFill/>
                </a:ln>
                <a:solidFill>
                  <a:schemeClr val="tx1"/>
                </a:solidFill>
                <a:effectLst/>
              </a:rPr>
              <a:t> in the result."</a:t>
            </a:r>
            <a:endParaRPr kumimoji="0" lang="en-US"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This question specifies:</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chemeClr val="tx1"/>
                </a:solidFill>
                <a:effectLst/>
              </a:rPr>
              <a:t>The use of a </a:t>
            </a:r>
            <a:r>
              <a:rPr kumimoji="0" lang="en-US" altLang="en-US" sz="1600" b="1" i="0" u="none" strike="noStrike" cap="none" normalizeH="0" baseline="0" dirty="0">
                <a:ln>
                  <a:noFill/>
                </a:ln>
                <a:solidFill>
                  <a:schemeClr val="tx1"/>
                </a:solidFill>
                <a:effectLst/>
              </a:rPr>
              <a:t>left join</a:t>
            </a:r>
            <a:r>
              <a:rPr kumimoji="0" lang="en-US" altLang="en-US" sz="1600" b="0" i="0" u="none" strike="noStrike" cap="none" normalizeH="0" baseline="0" dirty="0">
                <a:ln>
                  <a:noFill/>
                </a:ln>
                <a:solidFill>
                  <a:schemeClr val="tx1"/>
                </a:solidFill>
                <a:effectLst/>
              </a:rPr>
              <a:t> between the Sales and Products tables.</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chemeClr val="tx1"/>
                </a:solidFill>
                <a:effectLst/>
              </a:rPr>
              <a:t>The columns to retrieve: </a:t>
            </a:r>
            <a:r>
              <a:rPr kumimoji="0" lang="en-US" altLang="en-US" sz="1600" b="0" i="0" u="none" strike="noStrike" cap="none" normalizeH="0" baseline="0" dirty="0" err="1">
                <a:ln>
                  <a:noFill/>
                </a:ln>
                <a:solidFill>
                  <a:schemeClr val="tx1"/>
                </a:solidFill>
                <a:effectLst/>
              </a:rPr>
              <a:t>s.saledate</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s.amount</a:t>
            </a:r>
            <a:r>
              <a:rPr kumimoji="0" lang="en-US" altLang="en-US" sz="1600" b="0" i="0" u="none" strike="noStrike" cap="none" normalizeH="0" baseline="0" dirty="0">
                <a:ln>
                  <a:noFill/>
                </a:ln>
                <a:solidFill>
                  <a:schemeClr val="tx1"/>
                </a:solidFill>
                <a:effectLst/>
              </a:rPr>
              <a:t>, and </a:t>
            </a:r>
            <a:r>
              <a:rPr kumimoji="0" lang="en-US" altLang="en-US" sz="1600" b="0" i="0" u="none" strike="noStrike" cap="none" normalizeH="0" baseline="0" dirty="0" err="1">
                <a:ln>
                  <a:noFill/>
                </a:ln>
                <a:solidFill>
                  <a:schemeClr val="tx1"/>
                </a:solidFill>
                <a:effectLst/>
              </a:rPr>
              <a:t>pr.Product</a:t>
            </a:r>
            <a:r>
              <a:rPr kumimoji="0" lang="en-US" altLang="en-US" sz="1600" b="0" i="0" u="none" strike="noStrike" cap="none" normalizeH="0" baseline="0" dirty="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solidFill>
                  <a:schemeClr val="tx1"/>
                </a:solidFill>
                <a:effectLst/>
              </a:rPr>
              <a:t>The common key for the join is PID.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010277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6B5131-A380-43EB-9F29-09ADBC5B6B43}"/>
              </a:ext>
            </a:extLst>
          </p:cNvPr>
          <p:cNvPicPr>
            <a:picLocks noChangeAspect="1"/>
          </p:cNvPicPr>
          <p:nvPr/>
        </p:nvPicPr>
        <p:blipFill>
          <a:blip r:embed="rId2"/>
          <a:stretch>
            <a:fillRect/>
          </a:stretch>
        </p:blipFill>
        <p:spPr>
          <a:xfrm>
            <a:off x="1042960" y="2606938"/>
            <a:ext cx="8498606" cy="4247749"/>
          </a:xfrm>
          <a:prstGeom prst="rect">
            <a:avLst/>
          </a:prstGeom>
        </p:spPr>
      </p:pic>
      <p:sp>
        <p:nvSpPr>
          <p:cNvPr id="5" name="TextBox 4">
            <a:extLst>
              <a:ext uri="{FF2B5EF4-FFF2-40B4-BE49-F238E27FC236}">
                <a16:creationId xmlns:a16="http://schemas.microsoft.com/office/drawing/2014/main" id="{1E84B20B-81E9-433A-B355-E33393A15D84}"/>
              </a:ext>
            </a:extLst>
          </p:cNvPr>
          <p:cNvSpPr txBox="1"/>
          <p:nvPr/>
        </p:nvSpPr>
        <p:spPr>
          <a:xfrm>
            <a:off x="1042960" y="289679"/>
            <a:ext cx="10287648" cy="2123658"/>
          </a:xfrm>
          <a:prstGeom prst="rect">
            <a:avLst/>
          </a:prstGeom>
          <a:noFill/>
        </p:spPr>
        <p:txBody>
          <a:bodyPr wrap="square">
            <a:spAutoFit/>
          </a:bodyPr>
          <a:lstStyle/>
          <a:p>
            <a:pPr algn="just"/>
            <a:r>
              <a:rPr lang="en-US" sz="1600" dirty="0">
                <a:cs typeface="Arial" panose="020B0604020202020204" pitchFamily="34" charset="0"/>
              </a:rPr>
              <a:t>Write a query to retrieve the sale date, amount, salesperson name, team, and product name by joining the Sales table (s) with the People table (p) and the Products table (pr). Use the common columns SPID to join Sales and People, and PID to join Sales and Products. Include the columns </a:t>
            </a:r>
            <a:r>
              <a:rPr lang="en-US" sz="1600" dirty="0" err="1">
                <a:cs typeface="Arial" panose="020B0604020202020204" pitchFamily="34" charset="0"/>
              </a:rPr>
              <a:t>s.saledate</a:t>
            </a:r>
            <a:r>
              <a:rPr lang="en-US" sz="1600" dirty="0">
                <a:cs typeface="Arial" panose="020B0604020202020204" pitchFamily="34" charset="0"/>
              </a:rPr>
              <a:t>, </a:t>
            </a:r>
            <a:r>
              <a:rPr lang="en-US" sz="1600" dirty="0" err="1">
                <a:cs typeface="Arial" panose="020B0604020202020204" pitchFamily="34" charset="0"/>
              </a:rPr>
              <a:t>s.amount</a:t>
            </a:r>
            <a:r>
              <a:rPr lang="en-US" sz="1600" dirty="0">
                <a:cs typeface="Arial" panose="020B0604020202020204" pitchFamily="34" charset="0"/>
              </a:rPr>
              <a:t>, </a:t>
            </a:r>
            <a:r>
              <a:rPr lang="en-US" sz="1600" dirty="0" err="1">
                <a:cs typeface="Arial" panose="020B0604020202020204" pitchFamily="34" charset="0"/>
              </a:rPr>
              <a:t>p.Salesperson</a:t>
            </a:r>
            <a:r>
              <a:rPr lang="en-US" sz="1600" dirty="0">
                <a:cs typeface="Arial" panose="020B0604020202020204" pitchFamily="34" charset="0"/>
              </a:rPr>
              <a:t>, </a:t>
            </a:r>
            <a:r>
              <a:rPr lang="en-US" sz="1600" dirty="0" err="1">
                <a:cs typeface="Arial" panose="020B0604020202020204" pitchFamily="34" charset="0"/>
              </a:rPr>
              <a:t>p.Team</a:t>
            </a:r>
            <a:r>
              <a:rPr lang="en-US" sz="1600" dirty="0">
                <a:cs typeface="Arial" panose="020B0604020202020204" pitchFamily="34" charset="0"/>
              </a:rPr>
              <a:t>, and </a:t>
            </a:r>
            <a:r>
              <a:rPr lang="en-US" sz="1600" dirty="0" err="1">
                <a:cs typeface="Arial" panose="020B0604020202020204" pitchFamily="34" charset="0"/>
              </a:rPr>
              <a:t>pr.Product</a:t>
            </a:r>
            <a:r>
              <a:rPr lang="en-US" sz="1600" dirty="0">
                <a:cs typeface="Arial" panose="020B0604020202020204" pitchFamily="34" charset="0"/>
              </a:rPr>
              <a:t> in the result.</a:t>
            </a:r>
          </a:p>
          <a:p>
            <a:pPr algn="just"/>
            <a:endParaRPr lang="en-US" sz="1600" dirty="0">
              <a:cs typeface="Arial" panose="020B0604020202020204" pitchFamily="34" charset="0"/>
            </a:endParaRPr>
          </a:p>
          <a:p>
            <a:pPr algn="just"/>
            <a:r>
              <a:rPr lang="en-US" sz="1600" dirty="0">
                <a:cs typeface="Arial" panose="020B0604020202020204" pitchFamily="34" charset="0"/>
              </a:rPr>
              <a:t>This question specifies:</a:t>
            </a:r>
          </a:p>
          <a:p>
            <a:pPr algn="just"/>
            <a:r>
              <a:rPr lang="en-US" sz="1600" dirty="0">
                <a:cs typeface="Arial" panose="020B0604020202020204" pitchFamily="34" charset="0"/>
              </a:rPr>
              <a:t>The requirement to join three tables: Sales, People, and Products.</a:t>
            </a:r>
          </a:p>
          <a:p>
            <a:pPr algn="just"/>
            <a:r>
              <a:rPr lang="en-US" sz="1600" dirty="0">
                <a:cs typeface="Arial" panose="020B0604020202020204" pitchFamily="34" charset="0"/>
              </a:rPr>
              <a:t>The common columns to join them are SPID (for Sales and People) and PID (for Sales and Products).</a:t>
            </a:r>
          </a:p>
          <a:p>
            <a:pPr algn="just"/>
            <a:r>
              <a:rPr lang="en-US" sz="1600" dirty="0">
                <a:cs typeface="Arial" panose="020B0604020202020204" pitchFamily="34" charset="0"/>
              </a:rPr>
              <a:t>The columns to retrieve are the sale date, amount, salesperson, team, and product name.</a:t>
            </a:r>
          </a:p>
        </p:txBody>
      </p:sp>
    </p:spTree>
    <p:extLst>
      <p:ext uri="{BB962C8B-B14F-4D97-AF65-F5344CB8AC3E}">
        <p14:creationId xmlns:p14="http://schemas.microsoft.com/office/powerpoint/2010/main" val="666376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027ECB-415F-49DD-A6A2-8F0440FC933E}"/>
              </a:ext>
            </a:extLst>
          </p:cNvPr>
          <p:cNvSpPr txBox="1"/>
          <p:nvPr/>
        </p:nvSpPr>
        <p:spPr>
          <a:xfrm>
            <a:off x="927651" y="813283"/>
            <a:ext cx="9422296" cy="3139321"/>
          </a:xfrm>
          <a:prstGeom prst="rect">
            <a:avLst/>
          </a:prstGeom>
          <a:noFill/>
        </p:spPr>
        <p:txBody>
          <a:bodyPr wrap="square">
            <a:spAutoFit/>
          </a:bodyPr>
          <a:lstStyle/>
          <a:p>
            <a:pPr algn="just"/>
            <a:r>
              <a:rPr lang="en-US" dirty="0"/>
              <a:t>The project aims to evaluate the sales data of "Awesome Chocolates" to uncover key insights into sales performance, customer behavior, product demand, and team efficiency. By leveraging SQL, the analysis focuses on enhancing decision-making for improved business outcomes.</a:t>
            </a:r>
          </a:p>
          <a:p>
            <a:pPr algn="just"/>
            <a:endParaRPr lang="en-US" b="1" dirty="0"/>
          </a:p>
          <a:p>
            <a:pPr algn="just"/>
            <a:endParaRPr lang="en-US" b="1" dirty="0"/>
          </a:p>
          <a:p>
            <a:pPr algn="just"/>
            <a:r>
              <a:rPr lang="en-US" b="1" dirty="0"/>
              <a:t>Problem Statement</a:t>
            </a:r>
          </a:p>
          <a:p>
            <a:pPr algn="just"/>
            <a:r>
              <a:rPr lang="en-US" dirty="0"/>
              <a:t>The dataset includes transactional data related to sales, products, customers, geographic regions, and team performance. The objective is to extract actionable insights by analyzing various aspects of the sales process, such as team contributions, product performance, sales trends, and geographic impact. This helps optimize business strategies, identify opportunities for growth, and address inefficiencies.</a:t>
            </a:r>
          </a:p>
        </p:txBody>
      </p:sp>
    </p:spTree>
    <p:extLst>
      <p:ext uri="{BB962C8B-B14F-4D97-AF65-F5344CB8AC3E}">
        <p14:creationId xmlns:p14="http://schemas.microsoft.com/office/powerpoint/2010/main" val="3432562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843B83-CE16-4338-8D4D-06EBFFD1306D}"/>
              </a:ext>
            </a:extLst>
          </p:cNvPr>
          <p:cNvPicPr>
            <a:picLocks noChangeAspect="1"/>
          </p:cNvPicPr>
          <p:nvPr/>
        </p:nvPicPr>
        <p:blipFill>
          <a:blip r:embed="rId2"/>
          <a:stretch>
            <a:fillRect/>
          </a:stretch>
        </p:blipFill>
        <p:spPr>
          <a:xfrm>
            <a:off x="748747" y="1974574"/>
            <a:ext cx="10432002" cy="4280452"/>
          </a:xfrm>
          <a:prstGeom prst="rect">
            <a:avLst/>
          </a:prstGeom>
        </p:spPr>
      </p:pic>
      <p:sp>
        <p:nvSpPr>
          <p:cNvPr id="5" name="TextBox 4">
            <a:extLst>
              <a:ext uri="{FF2B5EF4-FFF2-40B4-BE49-F238E27FC236}">
                <a16:creationId xmlns:a16="http://schemas.microsoft.com/office/drawing/2014/main" id="{06289012-9D95-4988-8BB9-192E926523A2}"/>
              </a:ext>
            </a:extLst>
          </p:cNvPr>
          <p:cNvSpPr txBox="1"/>
          <p:nvPr/>
        </p:nvSpPr>
        <p:spPr>
          <a:xfrm>
            <a:off x="748747" y="248481"/>
            <a:ext cx="10694505" cy="1077218"/>
          </a:xfrm>
          <a:prstGeom prst="rect">
            <a:avLst/>
          </a:prstGeom>
          <a:noFill/>
        </p:spPr>
        <p:txBody>
          <a:bodyPr wrap="square">
            <a:spAutoFit/>
          </a:bodyPr>
          <a:lstStyle/>
          <a:p>
            <a:pPr algn="just"/>
            <a:r>
              <a:rPr lang="en-US" sz="1600" dirty="0"/>
              <a:t>"Write a query to retrieve the sale date, amount, salesperson name, team, and product name by joining the Sales table (s) with the People table (p) and the Products table (pr). Use the common columns SPID to join Sales and People, and PID to join Sales and Products. Filter the results where the sales amount is less than 500 and the salesperson's team is 'Delish'. Include the columns </a:t>
            </a:r>
            <a:r>
              <a:rPr lang="en-US" sz="1600" dirty="0" err="1"/>
              <a:t>s.saledate</a:t>
            </a:r>
            <a:r>
              <a:rPr lang="en-US" sz="1600" dirty="0"/>
              <a:t>, </a:t>
            </a:r>
            <a:r>
              <a:rPr lang="en-US" sz="1600" dirty="0" err="1"/>
              <a:t>s.amount</a:t>
            </a:r>
            <a:r>
              <a:rPr lang="en-US" sz="1600" dirty="0"/>
              <a:t>, </a:t>
            </a:r>
            <a:r>
              <a:rPr lang="en-US" sz="1600" dirty="0" err="1"/>
              <a:t>p.Salesperson</a:t>
            </a:r>
            <a:r>
              <a:rPr lang="en-US" sz="1600" dirty="0"/>
              <a:t>, </a:t>
            </a:r>
            <a:r>
              <a:rPr lang="en-US" sz="1600" dirty="0" err="1"/>
              <a:t>p.Team</a:t>
            </a:r>
            <a:r>
              <a:rPr lang="en-US" sz="1600" dirty="0"/>
              <a:t>, and </a:t>
            </a:r>
            <a:r>
              <a:rPr lang="en-US" sz="1600" dirty="0" err="1"/>
              <a:t>pr.Product</a:t>
            </a:r>
            <a:r>
              <a:rPr lang="en-US" sz="1600" dirty="0"/>
              <a:t> in the result."</a:t>
            </a:r>
          </a:p>
        </p:txBody>
      </p:sp>
    </p:spTree>
    <p:extLst>
      <p:ext uri="{BB962C8B-B14F-4D97-AF65-F5344CB8AC3E}">
        <p14:creationId xmlns:p14="http://schemas.microsoft.com/office/powerpoint/2010/main" val="1211852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6622D9-CABD-46AD-8372-C9D84E662650}"/>
              </a:ext>
            </a:extLst>
          </p:cNvPr>
          <p:cNvPicPr>
            <a:picLocks noChangeAspect="1"/>
          </p:cNvPicPr>
          <p:nvPr/>
        </p:nvPicPr>
        <p:blipFill>
          <a:blip r:embed="rId2"/>
          <a:stretch>
            <a:fillRect/>
          </a:stretch>
        </p:blipFill>
        <p:spPr>
          <a:xfrm>
            <a:off x="1007165" y="1868557"/>
            <a:ext cx="9870493" cy="4094921"/>
          </a:xfrm>
          <a:prstGeom prst="rect">
            <a:avLst/>
          </a:prstGeom>
        </p:spPr>
      </p:pic>
      <p:sp>
        <p:nvSpPr>
          <p:cNvPr id="6" name="TextBox 5">
            <a:extLst>
              <a:ext uri="{FF2B5EF4-FFF2-40B4-BE49-F238E27FC236}">
                <a16:creationId xmlns:a16="http://schemas.microsoft.com/office/drawing/2014/main" id="{928A2034-4899-476F-8766-2F38CD0D139E}"/>
              </a:ext>
            </a:extLst>
          </p:cNvPr>
          <p:cNvSpPr txBox="1"/>
          <p:nvPr/>
        </p:nvSpPr>
        <p:spPr>
          <a:xfrm>
            <a:off x="1007165" y="237317"/>
            <a:ext cx="10349948" cy="1077218"/>
          </a:xfrm>
          <a:prstGeom prst="rect">
            <a:avLst/>
          </a:prstGeom>
          <a:noFill/>
        </p:spPr>
        <p:txBody>
          <a:bodyPr wrap="square">
            <a:spAutoFit/>
          </a:bodyPr>
          <a:lstStyle/>
          <a:p>
            <a:pPr algn="just"/>
            <a:r>
              <a:rPr lang="en-US" sz="1600" dirty="0"/>
              <a:t>"Write a query to retrieve the sale date, amount, salesperson name, team, and product name by joining the Sales table (s) with the People table (p) and the Products table (pr). Use the common columns SPID to join Sales and People, and PID to join Sales and Products. Filter the results where the sales amount is less than 500 and the salesperson's team is empty (i.e., </a:t>
            </a:r>
            <a:r>
              <a:rPr lang="en-US" sz="1600" dirty="0" err="1"/>
              <a:t>p.Team</a:t>
            </a:r>
            <a:r>
              <a:rPr lang="en-US" sz="1600" dirty="0"/>
              <a:t> is NULL or ''). Include the columns </a:t>
            </a:r>
            <a:r>
              <a:rPr lang="en-US" sz="1600" dirty="0" err="1"/>
              <a:t>s.saledate</a:t>
            </a:r>
            <a:r>
              <a:rPr lang="en-US" sz="1600" dirty="0"/>
              <a:t>, </a:t>
            </a:r>
            <a:r>
              <a:rPr lang="en-US" sz="1600" dirty="0" err="1"/>
              <a:t>s.amount</a:t>
            </a:r>
            <a:r>
              <a:rPr lang="en-US" sz="1600" dirty="0"/>
              <a:t>, </a:t>
            </a:r>
            <a:r>
              <a:rPr lang="en-US" sz="1600" dirty="0" err="1"/>
              <a:t>p.Salesperson</a:t>
            </a:r>
            <a:r>
              <a:rPr lang="en-US" sz="1600" dirty="0"/>
              <a:t>, </a:t>
            </a:r>
            <a:r>
              <a:rPr lang="en-US" sz="1600" dirty="0" err="1"/>
              <a:t>p.Team</a:t>
            </a:r>
            <a:r>
              <a:rPr lang="en-US" sz="1600" dirty="0"/>
              <a:t>, and </a:t>
            </a:r>
            <a:r>
              <a:rPr lang="en-US" sz="1600" dirty="0" err="1"/>
              <a:t>pr.Product</a:t>
            </a:r>
            <a:r>
              <a:rPr lang="en-US" sz="1600" dirty="0"/>
              <a:t> in the result."</a:t>
            </a:r>
          </a:p>
        </p:txBody>
      </p:sp>
    </p:spTree>
    <p:extLst>
      <p:ext uri="{BB962C8B-B14F-4D97-AF65-F5344CB8AC3E}">
        <p14:creationId xmlns:p14="http://schemas.microsoft.com/office/powerpoint/2010/main" val="1718928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52CA61-104E-403C-9CA5-7D7550846D69}"/>
              </a:ext>
            </a:extLst>
          </p:cNvPr>
          <p:cNvSpPr txBox="1"/>
          <p:nvPr/>
        </p:nvSpPr>
        <p:spPr>
          <a:xfrm>
            <a:off x="775252" y="437395"/>
            <a:ext cx="10641496" cy="1323439"/>
          </a:xfrm>
          <a:prstGeom prst="rect">
            <a:avLst/>
          </a:prstGeom>
          <a:noFill/>
        </p:spPr>
        <p:txBody>
          <a:bodyPr wrap="square">
            <a:spAutoFit/>
          </a:bodyPr>
          <a:lstStyle/>
          <a:p>
            <a:pPr algn="just"/>
            <a:r>
              <a:rPr lang="en-US" sz="1600" dirty="0"/>
              <a:t>"Write a query to retrieve the sale date, amount, salesperson name, team, and product name by joining the Sales table (s) with the People table (p), the Products table (pr), and the Geo table (g). Use the common columns SPID to join Sales and People, PID to join Sales and Products, and geoid to join Sales and Geo. Filter the results where the sales amount is less than 500, the salesperson's team is empty (</a:t>
            </a:r>
            <a:r>
              <a:rPr lang="en-US" sz="1600" dirty="0" err="1"/>
              <a:t>p.Team</a:t>
            </a:r>
            <a:r>
              <a:rPr lang="en-US" sz="1600" dirty="0"/>
              <a:t> is ''), and the geographical region is either '</a:t>
            </a:r>
            <a:r>
              <a:rPr lang="en-US" sz="1600" dirty="0" err="1"/>
              <a:t>newzealand</a:t>
            </a:r>
            <a:r>
              <a:rPr lang="en-US" sz="1600" dirty="0"/>
              <a:t>' or '</a:t>
            </a:r>
            <a:r>
              <a:rPr lang="en-US" sz="1600" dirty="0" err="1"/>
              <a:t>india</a:t>
            </a:r>
            <a:r>
              <a:rPr lang="en-US" sz="1600" dirty="0"/>
              <a:t>'. Include the columns </a:t>
            </a:r>
            <a:r>
              <a:rPr lang="en-US" sz="1600" dirty="0" err="1"/>
              <a:t>s.saledate</a:t>
            </a:r>
            <a:r>
              <a:rPr lang="en-US" sz="1600" dirty="0"/>
              <a:t>, </a:t>
            </a:r>
            <a:r>
              <a:rPr lang="en-US" sz="1600" dirty="0" err="1"/>
              <a:t>s.amount</a:t>
            </a:r>
            <a:r>
              <a:rPr lang="en-US" sz="1600" dirty="0"/>
              <a:t>, </a:t>
            </a:r>
            <a:r>
              <a:rPr lang="en-US" sz="1600" dirty="0" err="1"/>
              <a:t>p.Salesperson</a:t>
            </a:r>
            <a:r>
              <a:rPr lang="en-US" sz="1600" dirty="0"/>
              <a:t>, </a:t>
            </a:r>
            <a:r>
              <a:rPr lang="en-US" sz="1600" dirty="0" err="1"/>
              <a:t>p.Team</a:t>
            </a:r>
            <a:r>
              <a:rPr lang="en-US" sz="1600" dirty="0"/>
              <a:t>, and </a:t>
            </a:r>
            <a:r>
              <a:rPr lang="en-US" sz="1600" dirty="0" err="1"/>
              <a:t>pr.Product</a:t>
            </a:r>
            <a:r>
              <a:rPr lang="en-US" sz="1600" dirty="0"/>
              <a:t> in the result."</a:t>
            </a:r>
          </a:p>
        </p:txBody>
      </p:sp>
      <p:pic>
        <p:nvPicPr>
          <p:cNvPr id="6" name="Picture 5">
            <a:extLst>
              <a:ext uri="{FF2B5EF4-FFF2-40B4-BE49-F238E27FC236}">
                <a16:creationId xmlns:a16="http://schemas.microsoft.com/office/drawing/2014/main" id="{3023A662-7780-4B75-BEF6-07D8A7BC6A44}"/>
              </a:ext>
            </a:extLst>
          </p:cNvPr>
          <p:cNvPicPr>
            <a:picLocks noChangeAspect="1"/>
          </p:cNvPicPr>
          <p:nvPr/>
        </p:nvPicPr>
        <p:blipFill>
          <a:blip r:embed="rId2"/>
          <a:stretch>
            <a:fillRect/>
          </a:stretch>
        </p:blipFill>
        <p:spPr>
          <a:xfrm>
            <a:off x="961196" y="2372140"/>
            <a:ext cx="7438398" cy="3739804"/>
          </a:xfrm>
          <a:prstGeom prst="rect">
            <a:avLst/>
          </a:prstGeom>
        </p:spPr>
      </p:pic>
    </p:spTree>
    <p:extLst>
      <p:ext uri="{BB962C8B-B14F-4D97-AF65-F5344CB8AC3E}">
        <p14:creationId xmlns:p14="http://schemas.microsoft.com/office/powerpoint/2010/main" val="2524861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9C3CF1-E53B-4F1F-AA45-B701FDDD6A34}"/>
              </a:ext>
            </a:extLst>
          </p:cNvPr>
          <p:cNvPicPr>
            <a:picLocks noChangeAspect="1"/>
          </p:cNvPicPr>
          <p:nvPr/>
        </p:nvPicPr>
        <p:blipFill>
          <a:blip r:embed="rId2"/>
          <a:stretch>
            <a:fillRect/>
          </a:stretch>
        </p:blipFill>
        <p:spPr>
          <a:xfrm>
            <a:off x="1272208" y="2345635"/>
            <a:ext cx="4876801" cy="4110243"/>
          </a:xfrm>
          <a:prstGeom prst="rect">
            <a:avLst/>
          </a:prstGeom>
        </p:spPr>
      </p:pic>
      <p:sp>
        <p:nvSpPr>
          <p:cNvPr id="6" name="TextBox 5">
            <a:extLst>
              <a:ext uri="{FF2B5EF4-FFF2-40B4-BE49-F238E27FC236}">
                <a16:creationId xmlns:a16="http://schemas.microsoft.com/office/drawing/2014/main" id="{0E8D8350-8295-4513-9F9A-D94F5C2B9609}"/>
              </a:ext>
            </a:extLst>
          </p:cNvPr>
          <p:cNvSpPr txBox="1"/>
          <p:nvPr/>
        </p:nvSpPr>
        <p:spPr>
          <a:xfrm>
            <a:off x="1272208" y="605657"/>
            <a:ext cx="10243932" cy="1569660"/>
          </a:xfrm>
          <a:prstGeom prst="rect">
            <a:avLst/>
          </a:prstGeom>
          <a:noFill/>
        </p:spPr>
        <p:txBody>
          <a:bodyPr wrap="square">
            <a:spAutoFit/>
          </a:bodyPr>
          <a:lstStyle/>
          <a:p>
            <a:pPr algn="just"/>
            <a:r>
              <a:rPr lang="en-US" sz="1600" dirty="0"/>
              <a:t>"Write a query to retrieve the total sales amount (sum(amount)) and the average sales amount (avg(amount)) for each geographical region, by grouping the data based on the </a:t>
            </a:r>
            <a:r>
              <a:rPr lang="en-US" sz="1600" dirty="0" err="1"/>
              <a:t>GeoID</a:t>
            </a:r>
            <a:r>
              <a:rPr lang="en-US" sz="1600" dirty="0"/>
              <a:t> column from the Sales table."</a:t>
            </a:r>
          </a:p>
          <a:p>
            <a:pPr algn="just"/>
            <a:r>
              <a:rPr lang="en-US" sz="1600" dirty="0"/>
              <a:t>Explanation:</a:t>
            </a:r>
          </a:p>
          <a:p>
            <a:pPr algn="just"/>
            <a:r>
              <a:rPr lang="en-US" sz="1600" dirty="0" err="1"/>
              <a:t>GeoID</a:t>
            </a:r>
            <a:r>
              <a:rPr lang="en-US" sz="1600" dirty="0"/>
              <a:t> is used to group the data by each geographical region.</a:t>
            </a:r>
          </a:p>
          <a:p>
            <a:pPr algn="just"/>
            <a:r>
              <a:rPr lang="en-US" sz="1600" dirty="0"/>
              <a:t>SUM(amount) calculates the total sales amount for each region.</a:t>
            </a:r>
          </a:p>
          <a:p>
            <a:pPr algn="just"/>
            <a:r>
              <a:rPr lang="en-US" sz="1600" dirty="0"/>
              <a:t>AVG(amount) calculates the average sales amount for each region.</a:t>
            </a:r>
          </a:p>
        </p:txBody>
      </p:sp>
    </p:spTree>
    <p:extLst>
      <p:ext uri="{BB962C8B-B14F-4D97-AF65-F5344CB8AC3E}">
        <p14:creationId xmlns:p14="http://schemas.microsoft.com/office/powerpoint/2010/main" val="683572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1E502F-6AC5-4B8C-88B3-0350B9BC8289}"/>
              </a:ext>
            </a:extLst>
          </p:cNvPr>
          <p:cNvPicPr>
            <a:picLocks noChangeAspect="1"/>
          </p:cNvPicPr>
          <p:nvPr/>
        </p:nvPicPr>
        <p:blipFill>
          <a:blip r:embed="rId2"/>
          <a:stretch>
            <a:fillRect/>
          </a:stretch>
        </p:blipFill>
        <p:spPr>
          <a:xfrm>
            <a:off x="1113183" y="1617834"/>
            <a:ext cx="7739269" cy="4590880"/>
          </a:xfrm>
          <a:prstGeom prst="rect">
            <a:avLst/>
          </a:prstGeom>
        </p:spPr>
      </p:pic>
      <p:sp>
        <p:nvSpPr>
          <p:cNvPr id="5" name="TextBox 4">
            <a:extLst>
              <a:ext uri="{FF2B5EF4-FFF2-40B4-BE49-F238E27FC236}">
                <a16:creationId xmlns:a16="http://schemas.microsoft.com/office/drawing/2014/main" id="{4D21EC0D-A602-4F95-A912-27F44DC1D9CF}"/>
              </a:ext>
            </a:extLst>
          </p:cNvPr>
          <p:cNvSpPr txBox="1"/>
          <p:nvPr/>
        </p:nvSpPr>
        <p:spPr>
          <a:xfrm>
            <a:off x="993913" y="520292"/>
            <a:ext cx="10747512" cy="830997"/>
          </a:xfrm>
          <a:prstGeom prst="rect">
            <a:avLst/>
          </a:prstGeom>
          <a:noFill/>
        </p:spPr>
        <p:txBody>
          <a:bodyPr wrap="square">
            <a:spAutoFit/>
          </a:bodyPr>
          <a:lstStyle/>
          <a:p>
            <a:pPr algn="just"/>
            <a:r>
              <a:rPr lang="en-US" sz="1600" dirty="0"/>
              <a:t>"Write a query to retrieve the total sales amount (sum(amount)), average sales amount (avg(amount)), and total boxes (sum(boxes)) for each geographical region, by joining the Sales table (s) with the Geo table (g) using the </a:t>
            </a:r>
            <a:r>
              <a:rPr lang="en-US" sz="1600" dirty="0" err="1"/>
              <a:t>GeoID</a:t>
            </a:r>
            <a:r>
              <a:rPr lang="en-US" sz="1600" dirty="0"/>
              <a:t> column. Group the data by the geo column from the Geo table."</a:t>
            </a:r>
          </a:p>
        </p:txBody>
      </p:sp>
    </p:spTree>
    <p:extLst>
      <p:ext uri="{BB962C8B-B14F-4D97-AF65-F5344CB8AC3E}">
        <p14:creationId xmlns:p14="http://schemas.microsoft.com/office/powerpoint/2010/main" val="4065584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69B977-0D89-4232-98E7-8C26EB6881BB}"/>
              </a:ext>
            </a:extLst>
          </p:cNvPr>
          <p:cNvPicPr>
            <a:picLocks noChangeAspect="1"/>
          </p:cNvPicPr>
          <p:nvPr/>
        </p:nvPicPr>
        <p:blipFill>
          <a:blip r:embed="rId2"/>
          <a:stretch>
            <a:fillRect/>
          </a:stretch>
        </p:blipFill>
        <p:spPr>
          <a:xfrm>
            <a:off x="840892" y="1909922"/>
            <a:ext cx="6620082" cy="4809504"/>
          </a:xfrm>
          <a:prstGeom prst="rect">
            <a:avLst/>
          </a:prstGeom>
        </p:spPr>
      </p:pic>
      <p:sp>
        <p:nvSpPr>
          <p:cNvPr id="5" name="TextBox 4">
            <a:extLst>
              <a:ext uri="{FF2B5EF4-FFF2-40B4-BE49-F238E27FC236}">
                <a16:creationId xmlns:a16="http://schemas.microsoft.com/office/drawing/2014/main" id="{D0303B3D-EAA6-477B-8E01-3FCCB681BBBA}"/>
              </a:ext>
            </a:extLst>
          </p:cNvPr>
          <p:cNvSpPr txBox="1"/>
          <p:nvPr/>
        </p:nvSpPr>
        <p:spPr>
          <a:xfrm>
            <a:off x="954157" y="297600"/>
            <a:ext cx="10721008" cy="1477328"/>
          </a:xfrm>
          <a:prstGeom prst="rect">
            <a:avLst/>
          </a:prstGeom>
          <a:noFill/>
        </p:spPr>
        <p:txBody>
          <a:bodyPr wrap="square">
            <a:spAutoFit/>
          </a:bodyPr>
          <a:lstStyle/>
          <a:p>
            <a:pPr algn="just"/>
            <a:r>
              <a:rPr lang="en-US" dirty="0"/>
              <a:t>"Write a query to retrieve the total number of boxes (sum(boxes)) and total sales amount (sum(amount)) for each product category and salesperson team, by joining the Sales table (s) with the People table (p) and the Products table (pr). Use the SPID column to join Sales and People, and the PID column to join Sales and Products. Filter the results to include only teams where </a:t>
            </a:r>
            <a:r>
              <a:rPr lang="en-US" dirty="0" err="1"/>
              <a:t>p.team</a:t>
            </a:r>
            <a:r>
              <a:rPr lang="en-US" dirty="0"/>
              <a:t> is not empty. Group the data by product category and salesperson team, and order the results by product category and team.</a:t>
            </a:r>
          </a:p>
        </p:txBody>
      </p:sp>
    </p:spTree>
    <p:extLst>
      <p:ext uri="{BB962C8B-B14F-4D97-AF65-F5344CB8AC3E}">
        <p14:creationId xmlns:p14="http://schemas.microsoft.com/office/powerpoint/2010/main" val="3471337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8038CB-98CC-41D7-977B-AE3922CD7922}"/>
              </a:ext>
            </a:extLst>
          </p:cNvPr>
          <p:cNvPicPr>
            <a:picLocks noChangeAspect="1"/>
          </p:cNvPicPr>
          <p:nvPr/>
        </p:nvPicPr>
        <p:blipFill>
          <a:blip r:embed="rId2"/>
          <a:stretch>
            <a:fillRect/>
          </a:stretch>
        </p:blipFill>
        <p:spPr>
          <a:xfrm>
            <a:off x="927653" y="1456277"/>
            <a:ext cx="5022573" cy="4913912"/>
          </a:xfrm>
          <a:prstGeom prst="rect">
            <a:avLst/>
          </a:prstGeom>
        </p:spPr>
      </p:pic>
      <p:sp>
        <p:nvSpPr>
          <p:cNvPr id="6" name="TextBox 5">
            <a:extLst>
              <a:ext uri="{FF2B5EF4-FFF2-40B4-BE49-F238E27FC236}">
                <a16:creationId xmlns:a16="http://schemas.microsoft.com/office/drawing/2014/main" id="{85461341-A34D-4142-B906-BD22C6116CB7}"/>
              </a:ext>
            </a:extLst>
          </p:cNvPr>
          <p:cNvSpPr txBox="1"/>
          <p:nvPr/>
        </p:nvSpPr>
        <p:spPr>
          <a:xfrm>
            <a:off x="768625" y="487811"/>
            <a:ext cx="10668001" cy="830997"/>
          </a:xfrm>
          <a:prstGeom prst="rect">
            <a:avLst/>
          </a:prstGeom>
          <a:noFill/>
        </p:spPr>
        <p:txBody>
          <a:bodyPr wrap="square">
            <a:spAutoFit/>
          </a:bodyPr>
          <a:lstStyle/>
          <a:p>
            <a:pPr algn="just"/>
            <a:r>
              <a:rPr lang="en-US" sz="1600" dirty="0"/>
              <a:t>"Write a query to retrieve the top 10 products with the highest total sales amount (sum(amount)), by joining the Sales table (s) with the Products table (pr) using the PID column. Group the data by product name and order the results in descending order of total sales amount. Include the columns </a:t>
            </a:r>
            <a:r>
              <a:rPr lang="en-US" sz="1600" dirty="0" err="1"/>
              <a:t>pr.Product</a:t>
            </a:r>
            <a:r>
              <a:rPr lang="en-US" sz="1600" dirty="0"/>
              <a:t> and sum(</a:t>
            </a:r>
            <a:r>
              <a:rPr lang="en-US" sz="1600" dirty="0" err="1"/>
              <a:t>s.amount</a:t>
            </a:r>
            <a:r>
              <a:rPr lang="en-US" sz="1600" dirty="0"/>
              <a:t>) as 'Total Amount'.</a:t>
            </a:r>
          </a:p>
        </p:txBody>
      </p:sp>
    </p:spTree>
    <p:extLst>
      <p:ext uri="{BB962C8B-B14F-4D97-AF65-F5344CB8AC3E}">
        <p14:creationId xmlns:p14="http://schemas.microsoft.com/office/powerpoint/2010/main" val="3423341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0AE1A3-EFED-441F-80A1-CB885C009F39}"/>
              </a:ext>
            </a:extLst>
          </p:cNvPr>
          <p:cNvSpPr txBox="1"/>
          <p:nvPr/>
        </p:nvSpPr>
        <p:spPr>
          <a:xfrm>
            <a:off x="887896" y="58846"/>
            <a:ext cx="10416208" cy="6740307"/>
          </a:xfrm>
          <a:prstGeom prst="rect">
            <a:avLst/>
          </a:prstGeom>
          <a:noFill/>
        </p:spPr>
        <p:txBody>
          <a:bodyPr wrap="square">
            <a:spAutoFit/>
          </a:bodyPr>
          <a:lstStyle/>
          <a:p>
            <a:pPr algn="ctr"/>
            <a:r>
              <a:rPr lang="en-US" sz="2000" b="1" dirty="0"/>
              <a:t>Insights</a:t>
            </a:r>
          </a:p>
          <a:p>
            <a:pPr algn="just">
              <a:buFont typeface="+mj-lt"/>
              <a:buAutoNum type="arabicPeriod"/>
            </a:pPr>
            <a:r>
              <a:rPr lang="en-US" b="1" dirty="0"/>
              <a:t>Sales Trends</a:t>
            </a:r>
            <a:endParaRPr lang="en-US" dirty="0"/>
          </a:p>
          <a:p>
            <a:pPr marL="742950" lvl="1" indent="-285750" algn="just">
              <a:buFont typeface="+mj-lt"/>
              <a:buAutoNum type="arabicPeriod"/>
            </a:pPr>
            <a:r>
              <a:rPr lang="en-US" dirty="0"/>
              <a:t>High-value sales (&gt;10,000) predominantly occur in specific months or years, as shown by temporal filtering and ordering.</a:t>
            </a:r>
          </a:p>
          <a:p>
            <a:pPr marL="742950" lvl="1" indent="-285750" algn="just">
              <a:buFont typeface="+mj-lt"/>
              <a:buAutoNum type="arabicPeriod"/>
            </a:pPr>
            <a:r>
              <a:rPr lang="en-US" dirty="0"/>
              <a:t>Products contributing significantly to revenue are identified, with a top 10 list highlighting their impact on overall sales.</a:t>
            </a:r>
          </a:p>
          <a:p>
            <a:pPr marL="742950" lvl="1" indent="-285750" algn="just">
              <a:buFont typeface="+mj-lt"/>
              <a:buAutoNum type="arabicPeriod"/>
            </a:pPr>
            <a:endParaRPr lang="en-US" dirty="0"/>
          </a:p>
          <a:p>
            <a:pPr algn="just">
              <a:buFont typeface="+mj-lt"/>
              <a:buAutoNum type="arabicPeriod"/>
            </a:pPr>
            <a:r>
              <a:rPr lang="en-US" b="1" dirty="0"/>
              <a:t>Team and Region Performance</a:t>
            </a:r>
            <a:endParaRPr lang="en-US" dirty="0"/>
          </a:p>
          <a:p>
            <a:pPr marL="742950" lvl="1" indent="-285750" algn="just">
              <a:buFont typeface="+mj-lt"/>
              <a:buAutoNum type="arabicPeriod"/>
            </a:pPr>
            <a:r>
              <a:rPr lang="en-US" dirty="0"/>
              <a:t>Teams like 'Juices' and 'Delish' show distinct performance metrics, with clear differences in their contribution to total sales volume.</a:t>
            </a:r>
          </a:p>
          <a:p>
            <a:pPr marL="742950" lvl="1" indent="-285750" algn="just">
              <a:buFont typeface="+mj-lt"/>
              <a:buAutoNum type="arabicPeriod"/>
            </a:pPr>
            <a:r>
              <a:rPr lang="en-US" dirty="0"/>
              <a:t>Geographic analysis highlights areas like 'India' and 'New Zealand' as key markets for growth opportunities.</a:t>
            </a:r>
          </a:p>
          <a:p>
            <a:pPr marL="742950" lvl="1" indent="-285750" algn="just">
              <a:buFont typeface="+mj-lt"/>
              <a:buAutoNum type="arabicPeriod"/>
            </a:pPr>
            <a:endParaRPr lang="en-US" dirty="0"/>
          </a:p>
          <a:p>
            <a:pPr algn="just">
              <a:buFont typeface="+mj-lt"/>
              <a:buAutoNum type="arabicPeriod"/>
            </a:pPr>
            <a:r>
              <a:rPr lang="en-US" b="1" dirty="0"/>
              <a:t>Customer and Product Segmentation</a:t>
            </a:r>
            <a:endParaRPr lang="en-US" dirty="0"/>
          </a:p>
          <a:p>
            <a:pPr marL="742950" lvl="1" indent="-285750" algn="just">
              <a:buFont typeface="+mj-lt"/>
              <a:buAutoNum type="arabicPeriod"/>
            </a:pPr>
            <a:r>
              <a:rPr lang="en-US" dirty="0"/>
              <a:t>Products categorized by sales amounts ('Under 1K', 'Under 5K', etc.) show the distribution of customer spending patterns.</a:t>
            </a:r>
          </a:p>
          <a:p>
            <a:pPr marL="742950" lvl="1" indent="-285750" algn="just">
              <a:buFont typeface="+mj-lt"/>
              <a:buAutoNum type="arabicPeriod"/>
            </a:pPr>
            <a:r>
              <a:rPr lang="en-US" dirty="0"/>
              <a:t>High-demand product categories and their alignment with team efforts reveal targeted areas for further investment.</a:t>
            </a:r>
          </a:p>
          <a:p>
            <a:pPr marL="742950" lvl="1" indent="-285750" algn="just">
              <a:buFont typeface="+mj-lt"/>
              <a:buAutoNum type="arabicPeriod"/>
            </a:pPr>
            <a:endParaRPr lang="en-US" dirty="0"/>
          </a:p>
          <a:p>
            <a:pPr algn="just">
              <a:buFont typeface="+mj-lt"/>
              <a:buAutoNum type="arabicPeriod"/>
            </a:pPr>
            <a:r>
              <a:rPr lang="en-US" b="1" dirty="0"/>
              <a:t>Operational Efficiency</a:t>
            </a:r>
            <a:endParaRPr lang="en-US" dirty="0"/>
          </a:p>
          <a:p>
            <a:pPr marL="742950" lvl="1" indent="-285750" algn="just">
              <a:buFont typeface="+mj-lt"/>
              <a:buAutoNum type="arabicPeriod"/>
            </a:pPr>
            <a:r>
              <a:rPr lang="en-US" dirty="0"/>
              <a:t>Analysis of box quantities (between 0 and 50) reveals patterns in order sizes that can guide inventory and shipping strategies.</a:t>
            </a:r>
          </a:p>
          <a:p>
            <a:pPr marL="742950" lvl="1" indent="-285750" algn="just">
              <a:buFont typeface="+mj-lt"/>
              <a:buAutoNum type="arabicPeriod"/>
            </a:pPr>
            <a:r>
              <a:rPr lang="en-US" dirty="0"/>
              <a:t>Teams with low-performance metrics or regions with lesser sales could be further evaluated for improvement initiatives.</a:t>
            </a:r>
          </a:p>
        </p:txBody>
      </p:sp>
    </p:spTree>
    <p:extLst>
      <p:ext uri="{BB962C8B-B14F-4D97-AF65-F5344CB8AC3E}">
        <p14:creationId xmlns:p14="http://schemas.microsoft.com/office/powerpoint/2010/main" val="23357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B94989-3D79-4F65-A380-E9525F77C420}"/>
              </a:ext>
            </a:extLst>
          </p:cNvPr>
          <p:cNvSpPr txBox="1"/>
          <p:nvPr/>
        </p:nvSpPr>
        <p:spPr>
          <a:xfrm>
            <a:off x="675859" y="834961"/>
            <a:ext cx="9952383" cy="2862322"/>
          </a:xfrm>
          <a:prstGeom prst="rect">
            <a:avLst/>
          </a:prstGeom>
          <a:noFill/>
        </p:spPr>
        <p:txBody>
          <a:bodyPr wrap="square">
            <a:spAutoFit/>
          </a:bodyPr>
          <a:lstStyle/>
          <a:p>
            <a:r>
              <a:rPr lang="en-US" b="1" dirty="0"/>
              <a:t>Conclusion</a:t>
            </a:r>
          </a:p>
          <a:p>
            <a:endParaRPr lang="en-US" b="1" dirty="0"/>
          </a:p>
          <a:p>
            <a:pPr>
              <a:buFont typeface="Arial" panose="020B0604020202020204" pitchFamily="34" charset="0"/>
              <a:buChar char="•"/>
            </a:pPr>
            <a:r>
              <a:rPr lang="en-US" dirty="0"/>
              <a:t>The sales dataset provides a comprehensive view of transaction-level data and enables a detailed breakdown of sales across various dimensions such as time, geography, and teams.</a:t>
            </a:r>
          </a:p>
          <a:p>
            <a:pPr>
              <a:buFont typeface="Arial" panose="020B0604020202020204" pitchFamily="34" charset="0"/>
              <a:buChar char="•"/>
            </a:pPr>
            <a:endParaRPr lang="en-US" dirty="0"/>
          </a:p>
          <a:p>
            <a:pPr>
              <a:buFont typeface="Arial" panose="020B0604020202020204" pitchFamily="34" charset="0"/>
              <a:buChar char="•"/>
            </a:pPr>
            <a:r>
              <a:rPr lang="en-US" dirty="0"/>
              <a:t>Teams like 'Delish' are underperforming in smaller sales but may have potential in higher-value segments.</a:t>
            </a:r>
          </a:p>
          <a:p>
            <a:pPr>
              <a:buFont typeface="Arial" panose="020B0604020202020204" pitchFamily="34" charset="0"/>
              <a:buChar char="•"/>
            </a:pPr>
            <a:endParaRPr lang="en-US" dirty="0"/>
          </a:p>
          <a:p>
            <a:pPr>
              <a:buFont typeface="Arial" panose="020B0604020202020204" pitchFamily="34" charset="0"/>
              <a:buChar char="•"/>
            </a:pPr>
            <a:r>
              <a:rPr lang="en-US" dirty="0"/>
              <a:t>Certain geographies and products dominate sales figures, indicating areas for concentrated marketing or product launches.</a:t>
            </a:r>
          </a:p>
        </p:txBody>
      </p:sp>
    </p:spTree>
    <p:extLst>
      <p:ext uri="{BB962C8B-B14F-4D97-AF65-F5344CB8AC3E}">
        <p14:creationId xmlns:p14="http://schemas.microsoft.com/office/powerpoint/2010/main" val="130720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189D97-629E-487D-AE9A-118281B8BF65}"/>
              </a:ext>
            </a:extLst>
          </p:cNvPr>
          <p:cNvSpPr txBox="1"/>
          <p:nvPr/>
        </p:nvSpPr>
        <p:spPr>
          <a:xfrm>
            <a:off x="742122" y="520799"/>
            <a:ext cx="9316278" cy="5078313"/>
          </a:xfrm>
          <a:prstGeom prst="rect">
            <a:avLst/>
          </a:prstGeom>
          <a:noFill/>
        </p:spPr>
        <p:txBody>
          <a:bodyPr wrap="square">
            <a:spAutoFit/>
          </a:bodyPr>
          <a:lstStyle/>
          <a:p>
            <a:r>
              <a:rPr lang="en-US" b="1" dirty="0"/>
              <a:t>Recommendations</a:t>
            </a:r>
          </a:p>
          <a:p>
            <a:endParaRPr lang="en-US" b="1" dirty="0"/>
          </a:p>
          <a:p>
            <a:pPr>
              <a:buFont typeface="+mj-lt"/>
              <a:buAutoNum type="arabicPeriod"/>
            </a:pPr>
            <a:r>
              <a:rPr lang="en-US" b="1" dirty="0"/>
              <a:t>Strategic Sales Focus</a:t>
            </a:r>
            <a:endParaRPr lang="en-US" dirty="0"/>
          </a:p>
          <a:p>
            <a:pPr marL="742950" lvl="1" indent="-285750">
              <a:buFont typeface="+mj-lt"/>
              <a:buAutoNum type="arabicPeriod"/>
            </a:pPr>
            <a:r>
              <a:rPr lang="en-US" dirty="0"/>
              <a:t>Expand marketing and product launches in high-performing regions like India and New Zealand.</a:t>
            </a:r>
          </a:p>
          <a:p>
            <a:pPr marL="742950" lvl="1" indent="-285750">
              <a:buFont typeface="+mj-lt"/>
              <a:buAutoNum type="arabicPeriod"/>
            </a:pPr>
            <a:r>
              <a:rPr lang="en-US" dirty="0"/>
              <a:t>Revisit strategies for underperforming teams, providing tailored training or incentives.</a:t>
            </a:r>
          </a:p>
          <a:p>
            <a:pPr lvl="1"/>
            <a:endParaRPr lang="en-US" dirty="0"/>
          </a:p>
          <a:p>
            <a:pPr>
              <a:buFont typeface="+mj-lt"/>
              <a:buAutoNum type="arabicPeriod"/>
            </a:pPr>
            <a:r>
              <a:rPr lang="en-US" b="1" dirty="0"/>
              <a:t>Product Development</a:t>
            </a:r>
            <a:endParaRPr lang="en-US" dirty="0"/>
          </a:p>
          <a:p>
            <a:pPr marL="742950" lvl="1" indent="-285750">
              <a:buFont typeface="+mj-lt"/>
              <a:buAutoNum type="arabicPeriod"/>
            </a:pPr>
            <a:r>
              <a:rPr lang="en-US" dirty="0"/>
              <a:t>Focus on top-performing products while analyzing low-performing ones for potential redesign or discontinuation.</a:t>
            </a:r>
          </a:p>
          <a:p>
            <a:pPr marL="742950" lvl="1" indent="-285750">
              <a:buFont typeface="+mj-lt"/>
              <a:buAutoNum type="arabicPeriod"/>
            </a:pPr>
            <a:endParaRPr lang="en-US" dirty="0"/>
          </a:p>
          <a:p>
            <a:pPr>
              <a:buFont typeface="+mj-lt"/>
              <a:buAutoNum type="arabicPeriod"/>
            </a:pPr>
            <a:r>
              <a:rPr lang="en-US" b="1" dirty="0"/>
              <a:t>Inventory Optimization</a:t>
            </a:r>
            <a:endParaRPr lang="en-US" dirty="0"/>
          </a:p>
          <a:p>
            <a:pPr marL="742950" lvl="1" indent="-285750">
              <a:buFont typeface="+mj-lt"/>
              <a:buAutoNum type="arabicPeriod"/>
            </a:pPr>
            <a:r>
              <a:rPr lang="en-US" dirty="0"/>
              <a:t>Adjust inventory to align with product categories that frequently sell in small box quantities.</a:t>
            </a:r>
          </a:p>
          <a:p>
            <a:pPr marL="742950" lvl="1" indent="-285750">
              <a:buFont typeface="+mj-lt"/>
              <a:buAutoNum type="arabicPeriod"/>
            </a:pPr>
            <a:endParaRPr lang="en-US" dirty="0"/>
          </a:p>
          <a:p>
            <a:pPr>
              <a:buFont typeface="+mj-lt"/>
              <a:buAutoNum type="arabicPeriod"/>
            </a:pPr>
            <a:r>
              <a:rPr lang="en-US" b="1" dirty="0"/>
              <a:t>Performance Review</a:t>
            </a:r>
            <a:endParaRPr lang="en-US" dirty="0"/>
          </a:p>
          <a:p>
            <a:pPr marL="742950" lvl="1" indent="-285750">
              <a:buFont typeface="+mj-lt"/>
              <a:buAutoNum type="arabicPeriod"/>
            </a:pPr>
            <a:r>
              <a:rPr lang="en-US" dirty="0"/>
              <a:t>Conduct regular reviews of team performance, emphasizing data-driven feedback and goal setting.</a:t>
            </a:r>
          </a:p>
        </p:txBody>
      </p:sp>
    </p:spTree>
    <p:extLst>
      <p:ext uri="{BB962C8B-B14F-4D97-AF65-F5344CB8AC3E}">
        <p14:creationId xmlns:p14="http://schemas.microsoft.com/office/powerpoint/2010/main" val="3188438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AAD4555-00FA-4307-BA38-CE7A60A4904C}"/>
              </a:ext>
            </a:extLst>
          </p:cNvPr>
          <p:cNvSpPr txBox="1"/>
          <p:nvPr/>
        </p:nvSpPr>
        <p:spPr>
          <a:xfrm>
            <a:off x="2029031" y="1061038"/>
            <a:ext cx="9671189" cy="369332"/>
          </a:xfrm>
          <a:prstGeom prst="rect">
            <a:avLst/>
          </a:prstGeom>
          <a:noFill/>
        </p:spPr>
        <p:txBody>
          <a:bodyPr wrap="square">
            <a:spAutoFit/>
          </a:bodyPr>
          <a:lstStyle/>
          <a:p>
            <a:r>
              <a:rPr lang="en-US" dirty="0"/>
              <a:t>        Write a query to retrieve all columns from the Sales table."</a:t>
            </a:r>
          </a:p>
        </p:txBody>
      </p:sp>
      <p:pic>
        <p:nvPicPr>
          <p:cNvPr id="10" name="Picture 9">
            <a:extLst>
              <a:ext uri="{FF2B5EF4-FFF2-40B4-BE49-F238E27FC236}">
                <a16:creationId xmlns:a16="http://schemas.microsoft.com/office/drawing/2014/main" id="{49402B9D-9F81-4CD1-93DB-FC9A69DF61B9}"/>
              </a:ext>
            </a:extLst>
          </p:cNvPr>
          <p:cNvPicPr>
            <a:picLocks noChangeAspect="1"/>
          </p:cNvPicPr>
          <p:nvPr/>
        </p:nvPicPr>
        <p:blipFill>
          <a:blip r:embed="rId2"/>
          <a:stretch>
            <a:fillRect/>
          </a:stretch>
        </p:blipFill>
        <p:spPr>
          <a:xfrm>
            <a:off x="2714418" y="1549682"/>
            <a:ext cx="5621199" cy="5096192"/>
          </a:xfrm>
          <a:prstGeom prst="rect">
            <a:avLst/>
          </a:prstGeom>
        </p:spPr>
      </p:pic>
    </p:spTree>
    <p:extLst>
      <p:ext uri="{BB962C8B-B14F-4D97-AF65-F5344CB8AC3E}">
        <p14:creationId xmlns:p14="http://schemas.microsoft.com/office/powerpoint/2010/main" val="3229950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0AAA86-0600-40FE-8C44-5744E23C4294}"/>
              </a:ext>
            </a:extLst>
          </p:cNvPr>
          <p:cNvSpPr txBox="1"/>
          <p:nvPr/>
        </p:nvSpPr>
        <p:spPr>
          <a:xfrm>
            <a:off x="768625" y="481833"/>
            <a:ext cx="10628245" cy="2308324"/>
          </a:xfrm>
          <a:prstGeom prst="rect">
            <a:avLst/>
          </a:prstGeom>
          <a:noFill/>
        </p:spPr>
        <p:txBody>
          <a:bodyPr wrap="square">
            <a:spAutoFit/>
          </a:bodyPr>
          <a:lstStyle/>
          <a:p>
            <a:pPr algn="just"/>
            <a:r>
              <a:rPr lang="en-US" b="1" dirty="0"/>
              <a:t>SQL Query Contribution to Insights</a:t>
            </a:r>
          </a:p>
          <a:p>
            <a:pPr algn="just"/>
            <a:endParaRPr lang="en-US" b="1" dirty="0"/>
          </a:p>
          <a:p>
            <a:pPr algn="just">
              <a:buFont typeface="Arial" panose="020B0604020202020204" pitchFamily="34" charset="0"/>
              <a:buChar char="•"/>
            </a:pPr>
            <a:r>
              <a:rPr lang="en-US" b="1" dirty="0"/>
              <a:t>Filters and Aggregates:</a:t>
            </a:r>
            <a:r>
              <a:rPr lang="en-US" dirty="0"/>
              <a:t> Helped isolate high-value sales and average performance.</a:t>
            </a:r>
          </a:p>
          <a:p>
            <a:pPr algn="just">
              <a:buFont typeface="Arial" panose="020B0604020202020204" pitchFamily="34" charset="0"/>
              <a:buChar char="•"/>
            </a:pPr>
            <a:endParaRPr lang="en-US" dirty="0"/>
          </a:p>
          <a:p>
            <a:pPr algn="just">
              <a:buFont typeface="Arial" panose="020B0604020202020204" pitchFamily="34" charset="0"/>
              <a:buChar char="•"/>
            </a:pPr>
            <a:r>
              <a:rPr lang="en-US" b="1" dirty="0"/>
              <a:t>Joins:</a:t>
            </a:r>
            <a:r>
              <a:rPr lang="en-US" dirty="0"/>
              <a:t> Provided a holistic view by combining sales data with team, product, and geographic information.</a:t>
            </a:r>
          </a:p>
          <a:p>
            <a:pPr algn="just">
              <a:buFont typeface="Arial" panose="020B0604020202020204" pitchFamily="34" charset="0"/>
              <a:buChar char="•"/>
            </a:pPr>
            <a:endParaRPr lang="en-US" dirty="0"/>
          </a:p>
          <a:p>
            <a:pPr algn="just">
              <a:buFont typeface="Arial" panose="020B0604020202020204" pitchFamily="34" charset="0"/>
              <a:buChar char="•"/>
            </a:pPr>
            <a:r>
              <a:rPr lang="en-US" b="1" dirty="0"/>
              <a:t>Categorization and Segmentation:</a:t>
            </a:r>
            <a:r>
              <a:rPr lang="en-US" dirty="0"/>
              <a:t> Enabled grouping of sales data into actionable categories for strategic planning.</a:t>
            </a:r>
          </a:p>
        </p:txBody>
      </p:sp>
    </p:spTree>
    <p:extLst>
      <p:ext uri="{BB962C8B-B14F-4D97-AF65-F5344CB8AC3E}">
        <p14:creationId xmlns:p14="http://schemas.microsoft.com/office/powerpoint/2010/main" val="678826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46D457-5FE3-4D98-98FE-DDCE1A25CE87}"/>
              </a:ext>
            </a:extLst>
          </p:cNvPr>
          <p:cNvSpPr txBox="1"/>
          <p:nvPr/>
        </p:nvSpPr>
        <p:spPr>
          <a:xfrm>
            <a:off x="689113" y="471966"/>
            <a:ext cx="10601739" cy="646331"/>
          </a:xfrm>
          <a:prstGeom prst="rect">
            <a:avLst/>
          </a:prstGeom>
          <a:noFill/>
        </p:spPr>
        <p:txBody>
          <a:bodyPr wrap="square">
            <a:spAutoFit/>
          </a:bodyPr>
          <a:lstStyle/>
          <a:p>
            <a:r>
              <a:rPr lang="en-US" dirty="0"/>
              <a:t>Write a query to retrieve the sale date (</a:t>
            </a:r>
            <a:r>
              <a:rPr lang="en-US" dirty="0" err="1"/>
              <a:t>SaleDate</a:t>
            </a:r>
            <a:r>
              <a:rPr lang="en-US" dirty="0"/>
              <a:t>), sale amount (Amount), and customers (Customers) from the Sales table.</a:t>
            </a:r>
          </a:p>
        </p:txBody>
      </p:sp>
      <p:pic>
        <p:nvPicPr>
          <p:cNvPr id="5" name="Picture 4">
            <a:extLst>
              <a:ext uri="{FF2B5EF4-FFF2-40B4-BE49-F238E27FC236}">
                <a16:creationId xmlns:a16="http://schemas.microsoft.com/office/drawing/2014/main" id="{4FF400F9-F7CD-4E3A-A839-3B69D19FBCB0}"/>
              </a:ext>
            </a:extLst>
          </p:cNvPr>
          <p:cNvPicPr>
            <a:picLocks noChangeAspect="1"/>
          </p:cNvPicPr>
          <p:nvPr/>
        </p:nvPicPr>
        <p:blipFill>
          <a:blip r:embed="rId2"/>
          <a:stretch>
            <a:fillRect/>
          </a:stretch>
        </p:blipFill>
        <p:spPr>
          <a:xfrm>
            <a:off x="3588647" y="1285461"/>
            <a:ext cx="4829175" cy="5100573"/>
          </a:xfrm>
          <a:prstGeom prst="rect">
            <a:avLst/>
          </a:prstGeom>
        </p:spPr>
      </p:pic>
    </p:spTree>
    <p:extLst>
      <p:ext uri="{BB962C8B-B14F-4D97-AF65-F5344CB8AC3E}">
        <p14:creationId xmlns:p14="http://schemas.microsoft.com/office/powerpoint/2010/main" val="4192080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30C59F-E5FC-46CC-A823-54329A8E406E}"/>
              </a:ext>
            </a:extLst>
          </p:cNvPr>
          <p:cNvPicPr>
            <a:picLocks noChangeAspect="1"/>
          </p:cNvPicPr>
          <p:nvPr/>
        </p:nvPicPr>
        <p:blipFill>
          <a:blip r:embed="rId2"/>
          <a:stretch>
            <a:fillRect/>
          </a:stretch>
        </p:blipFill>
        <p:spPr>
          <a:xfrm>
            <a:off x="2531372" y="1338055"/>
            <a:ext cx="6943725" cy="4552950"/>
          </a:xfrm>
          <a:prstGeom prst="rect">
            <a:avLst/>
          </a:prstGeom>
        </p:spPr>
      </p:pic>
      <p:sp>
        <p:nvSpPr>
          <p:cNvPr id="6" name="TextBox 5">
            <a:extLst>
              <a:ext uri="{FF2B5EF4-FFF2-40B4-BE49-F238E27FC236}">
                <a16:creationId xmlns:a16="http://schemas.microsoft.com/office/drawing/2014/main" id="{E48A3671-D23D-4BA9-91F6-1DE4FE5E52AC}"/>
              </a:ext>
            </a:extLst>
          </p:cNvPr>
          <p:cNvSpPr txBox="1"/>
          <p:nvPr/>
        </p:nvSpPr>
        <p:spPr>
          <a:xfrm>
            <a:off x="1298712" y="479690"/>
            <a:ext cx="9409043" cy="646331"/>
          </a:xfrm>
          <a:prstGeom prst="rect">
            <a:avLst/>
          </a:prstGeom>
          <a:noFill/>
        </p:spPr>
        <p:txBody>
          <a:bodyPr wrap="square">
            <a:spAutoFit/>
          </a:bodyPr>
          <a:lstStyle/>
          <a:p>
            <a:pPr algn="just"/>
            <a:r>
              <a:rPr lang="en-US" dirty="0"/>
              <a:t>Write a query to retrieve the sale date (</a:t>
            </a:r>
            <a:r>
              <a:rPr lang="en-US" dirty="0" err="1"/>
              <a:t>SaleDate</a:t>
            </a:r>
            <a:r>
              <a:rPr lang="en-US" dirty="0"/>
              <a:t>), sale amount (Amount), number of boxes (Boxes), and calculate the amount per box (Amount / Boxes) from the Sales table."</a:t>
            </a:r>
          </a:p>
        </p:txBody>
      </p:sp>
    </p:spTree>
    <p:extLst>
      <p:ext uri="{BB962C8B-B14F-4D97-AF65-F5344CB8AC3E}">
        <p14:creationId xmlns:p14="http://schemas.microsoft.com/office/powerpoint/2010/main" val="419865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E778D3-F452-4454-8555-967EDF37E2B6}"/>
              </a:ext>
            </a:extLst>
          </p:cNvPr>
          <p:cNvPicPr>
            <a:picLocks noChangeAspect="1"/>
          </p:cNvPicPr>
          <p:nvPr/>
        </p:nvPicPr>
        <p:blipFill>
          <a:blip r:embed="rId2"/>
          <a:stretch>
            <a:fillRect/>
          </a:stretch>
        </p:blipFill>
        <p:spPr>
          <a:xfrm>
            <a:off x="6202062" y="1857288"/>
            <a:ext cx="5221650" cy="4223346"/>
          </a:xfrm>
          <a:prstGeom prst="rect">
            <a:avLst/>
          </a:prstGeom>
        </p:spPr>
      </p:pic>
      <p:pic>
        <p:nvPicPr>
          <p:cNvPr id="6" name="Picture 5">
            <a:extLst>
              <a:ext uri="{FF2B5EF4-FFF2-40B4-BE49-F238E27FC236}">
                <a16:creationId xmlns:a16="http://schemas.microsoft.com/office/drawing/2014/main" id="{2415BC49-77D3-44DC-BB21-D4C3C42BD907}"/>
              </a:ext>
            </a:extLst>
          </p:cNvPr>
          <p:cNvPicPr>
            <a:picLocks noChangeAspect="1"/>
          </p:cNvPicPr>
          <p:nvPr/>
        </p:nvPicPr>
        <p:blipFill>
          <a:blip r:embed="rId3"/>
          <a:stretch>
            <a:fillRect/>
          </a:stretch>
        </p:blipFill>
        <p:spPr>
          <a:xfrm>
            <a:off x="768288" y="1718184"/>
            <a:ext cx="5009660" cy="4362450"/>
          </a:xfrm>
          <a:prstGeom prst="rect">
            <a:avLst/>
          </a:prstGeom>
        </p:spPr>
      </p:pic>
      <p:sp>
        <p:nvSpPr>
          <p:cNvPr id="9" name="TextBox 8">
            <a:extLst>
              <a:ext uri="{FF2B5EF4-FFF2-40B4-BE49-F238E27FC236}">
                <a16:creationId xmlns:a16="http://schemas.microsoft.com/office/drawing/2014/main" id="{BB7965E7-5118-4FF4-8A5B-7CC07B716477}"/>
              </a:ext>
            </a:extLst>
          </p:cNvPr>
          <p:cNvSpPr txBox="1"/>
          <p:nvPr/>
        </p:nvSpPr>
        <p:spPr>
          <a:xfrm>
            <a:off x="715617" y="454200"/>
            <a:ext cx="11184835" cy="646331"/>
          </a:xfrm>
          <a:prstGeom prst="rect">
            <a:avLst/>
          </a:prstGeom>
          <a:noFill/>
        </p:spPr>
        <p:txBody>
          <a:bodyPr wrap="square">
            <a:spAutoFit/>
          </a:bodyPr>
          <a:lstStyle/>
          <a:p>
            <a:pPr algn="just"/>
            <a:r>
              <a:rPr lang="en-US" dirty="0"/>
              <a:t>Write a query to retrieve all columns from the Sales table where the sale amount is greater than 10,000, and order the results by Amount first in ascending order and then in descending order."</a:t>
            </a:r>
          </a:p>
        </p:txBody>
      </p:sp>
    </p:spTree>
    <p:extLst>
      <p:ext uri="{BB962C8B-B14F-4D97-AF65-F5344CB8AC3E}">
        <p14:creationId xmlns:p14="http://schemas.microsoft.com/office/powerpoint/2010/main" val="305775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B72C68-18C2-4910-8261-908939682838}"/>
              </a:ext>
            </a:extLst>
          </p:cNvPr>
          <p:cNvPicPr>
            <a:picLocks noChangeAspect="1"/>
          </p:cNvPicPr>
          <p:nvPr/>
        </p:nvPicPr>
        <p:blipFill>
          <a:blip r:embed="rId2"/>
          <a:stretch>
            <a:fillRect/>
          </a:stretch>
        </p:blipFill>
        <p:spPr>
          <a:xfrm>
            <a:off x="954155" y="1260038"/>
            <a:ext cx="8489053" cy="4683251"/>
          </a:xfrm>
          <a:prstGeom prst="rect">
            <a:avLst/>
          </a:prstGeom>
        </p:spPr>
      </p:pic>
      <p:sp>
        <p:nvSpPr>
          <p:cNvPr id="5" name="TextBox 4">
            <a:extLst>
              <a:ext uri="{FF2B5EF4-FFF2-40B4-BE49-F238E27FC236}">
                <a16:creationId xmlns:a16="http://schemas.microsoft.com/office/drawing/2014/main" id="{3BE0987B-AB65-4635-8C89-F7015EB6F2C4}"/>
              </a:ext>
            </a:extLst>
          </p:cNvPr>
          <p:cNvSpPr txBox="1"/>
          <p:nvPr/>
        </p:nvSpPr>
        <p:spPr>
          <a:xfrm>
            <a:off x="818531" y="437633"/>
            <a:ext cx="9597678" cy="646331"/>
          </a:xfrm>
          <a:prstGeom prst="rect">
            <a:avLst/>
          </a:prstGeom>
          <a:noFill/>
        </p:spPr>
        <p:txBody>
          <a:bodyPr wrap="square">
            <a:spAutoFit/>
          </a:bodyPr>
          <a:lstStyle/>
          <a:p>
            <a:pPr algn="just"/>
            <a:r>
              <a:rPr lang="en-US" dirty="0"/>
              <a:t>Write a query to retrieve all columns from the Sales table where the geoid is 'g1', and order the results by PID in ascending order and Amount in descending order."</a:t>
            </a:r>
          </a:p>
        </p:txBody>
      </p:sp>
    </p:spTree>
    <p:extLst>
      <p:ext uri="{BB962C8B-B14F-4D97-AF65-F5344CB8AC3E}">
        <p14:creationId xmlns:p14="http://schemas.microsoft.com/office/powerpoint/2010/main" val="1771385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FD5D8A-C51A-44D7-A884-54A0D2C7AB70}"/>
              </a:ext>
            </a:extLst>
          </p:cNvPr>
          <p:cNvPicPr>
            <a:picLocks noChangeAspect="1"/>
          </p:cNvPicPr>
          <p:nvPr/>
        </p:nvPicPr>
        <p:blipFill>
          <a:blip r:embed="rId2"/>
          <a:stretch>
            <a:fillRect/>
          </a:stretch>
        </p:blipFill>
        <p:spPr>
          <a:xfrm>
            <a:off x="1974574" y="1661665"/>
            <a:ext cx="7991060" cy="4510743"/>
          </a:xfrm>
          <a:prstGeom prst="rect">
            <a:avLst/>
          </a:prstGeom>
        </p:spPr>
      </p:pic>
      <p:sp>
        <p:nvSpPr>
          <p:cNvPr id="6" name="TextBox 5">
            <a:extLst>
              <a:ext uri="{FF2B5EF4-FFF2-40B4-BE49-F238E27FC236}">
                <a16:creationId xmlns:a16="http://schemas.microsoft.com/office/drawing/2014/main" id="{322ABCF3-3D3D-44C6-96B1-6263B88230CF}"/>
              </a:ext>
            </a:extLst>
          </p:cNvPr>
          <p:cNvSpPr txBox="1"/>
          <p:nvPr/>
        </p:nvSpPr>
        <p:spPr>
          <a:xfrm>
            <a:off x="954157" y="547955"/>
            <a:ext cx="10482469" cy="646331"/>
          </a:xfrm>
          <a:prstGeom prst="rect">
            <a:avLst/>
          </a:prstGeom>
          <a:noFill/>
        </p:spPr>
        <p:txBody>
          <a:bodyPr wrap="square">
            <a:spAutoFit/>
          </a:bodyPr>
          <a:lstStyle/>
          <a:p>
            <a:r>
              <a:rPr lang="en-US" dirty="0"/>
              <a:t>Write a query to retrieve all columns from the Sales table where the sale amount is greater than 10,000 and the sale date is on or after January 1st, 2022</a:t>
            </a:r>
          </a:p>
        </p:txBody>
      </p:sp>
    </p:spTree>
    <p:extLst>
      <p:ext uri="{BB962C8B-B14F-4D97-AF65-F5344CB8AC3E}">
        <p14:creationId xmlns:p14="http://schemas.microsoft.com/office/powerpoint/2010/main" val="759028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04E515-6EC0-404F-B658-754D6ED84710}"/>
              </a:ext>
            </a:extLst>
          </p:cNvPr>
          <p:cNvPicPr>
            <a:picLocks noChangeAspect="1"/>
          </p:cNvPicPr>
          <p:nvPr/>
        </p:nvPicPr>
        <p:blipFill>
          <a:blip r:embed="rId2"/>
          <a:stretch>
            <a:fillRect/>
          </a:stretch>
        </p:blipFill>
        <p:spPr>
          <a:xfrm>
            <a:off x="874644" y="1851166"/>
            <a:ext cx="7765774" cy="4708660"/>
          </a:xfrm>
          <a:prstGeom prst="rect">
            <a:avLst/>
          </a:prstGeom>
        </p:spPr>
      </p:pic>
      <p:sp>
        <p:nvSpPr>
          <p:cNvPr id="6" name="TextBox 5">
            <a:extLst>
              <a:ext uri="{FF2B5EF4-FFF2-40B4-BE49-F238E27FC236}">
                <a16:creationId xmlns:a16="http://schemas.microsoft.com/office/drawing/2014/main" id="{BD3E6013-22D0-40D3-9353-E8B9824F4A5D}"/>
              </a:ext>
            </a:extLst>
          </p:cNvPr>
          <p:cNvSpPr txBox="1"/>
          <p:nvPr/>
        </p:nvSpPr>
        <p:spPr>
          <a:xfrm>
            <a:off x="775252" y="453384"/>
            <a:ext cx="10966173" cy="923330"/>
          </a:xfrm>
          <a:prstGeom prst="rect">
            <a:avLst/>
          </a:prstGeom>
          <a:noFill/>
        </p:spPr>
        <p:txBody>
          <a:bodyPr wrap="square">
            <a:spAutoFit/>
          </a:bodyPr>
          <a:lstStyle/>
          <a:p>
            <a:pPr algn="just"/>
            <a:r>
              <a:rPr lang="en-US" dirty="0"/>
              <a:t>Write a query to retrieve the sale date (</a:t>
            </a:r>
            <a:r>
              <a:rPr lang="en-US" dirty="0" err="1"/>
              <a:t>saledate</a:t>
            </a:r>
            <a:r>
              <a:rPr lang="en-US" dirty="0"/>
              <a:t>) and sale amount (amount) from the Sales table, where the sale amount is greater than 10,000 and the sale occurred in the year 2022. Order the results in descending order of sale amount."</a:t>
            </a:r>
          </a:p>
        </p:txBody>
      </p:sp>
    </p:spTree>
    <p:extLst>
      <p:ext uri="{BB962C8B-B14F-4D97-AF65-F5344CB8AC3E}">
        <p14:creationId xmlns:p14="http://schemas.microsoft.com/office/powerpoint/2010/main" val="220217384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446</TotalTime>
  <Words>1999</Words>
  <Application>Microsoft Office PowerPoint</Application>
  <PresentationFormat>Widescreen</PresentationFormat>
  <Paragraphs>97</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Gill Sans MT</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30</cp:revision>
  <dcterms:created xsi:type="dcterms:W3CDTF">2024-12-17T05:42:36Z</dcterms:created>
  <dcterms:modified xsi:type="dcterms:W3CDTF">2024-12-17T13:09:07Z</dcterms:modified>
</cp:coreProperties>
</file>