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7" r:id="rId5"/>
    <p:sldId id="260" r:id="rId6"/>
    <p:sldId id="259" r:id="rId7"/>
    <p:sldId id="269" r:id="rId8"/>
    <p:sldId id="270" r:id="rId9"/>
    <p:sldId id="261" r:id="rId10"/>
    <p:sldId id="262" r:id="rId11"/>
    <p:sldId id="263" r:id="rId12"/>
    <p:sldId id="264"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7" autoAdjust="0"/>
    <p:restoredTop sz="67956" autoAdjust="0"/>
  </p:normalViewPr>
  <p:slideViewPr>
    <p:cSldViewPr snapToGrid="0">
      <p:cViewPr varScale="1">
        <p:scale>
          <a:sx n="49" d="100"/>
          <a:sy n="49" d="100"/>
        </p:scale>
        <p:origin x="13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903B8A-5FC4-48D2-BF72-864ECE40BE16}" type="datetimeFigureOut">
              <a:rPr lang="en-IN" smtClean="0"/>
              <a:t>18-12-2024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ADFC6-EE63-47F5-8AB9-91AC413399D3}" type="slidenum">
              <a:rPr lang="en-IN" smtClean="0"/>
              <a:t>‹#›</a:t>
            </a:fld>
            <a:endParaRPr lang="en-IN"/>
          </a:p>
        </p:txBody>
      </p:sp>
    </p:spTree>
    <p:extLst>
      <p:ext uri="{BB962C8B-B14F-4D97-AF65-F5344CB8AC3E}">
        <p14:creationId xmlns:p14="http://schemas.microsoft.com/office/powerpoint/2010/main" val="3671858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Welcome to the presentation on Clinical Trial Data Analysis. In this session, we’ll explore the insights derived from analyzing clinical trial data, highlight trends, and conclude with actionable recommendations to improve clinical trial operations.</a:t>
            </a:r>
            <a:endParaRPr lang="en-IN" dirty="0"/>
          </a:p>
          <a:p>
            <a:endParaRPr lang="en-IN" dirty="0"/>
          </a:p>
        </p:txBody>
      </p:sp>
      <p:sp>
        <p:nvSpPr>
          <p:cNvPr id="4" name="Slide Number Placeholder 3"/>
          <p:cNvSpPr>
            <a:spLocks noGrp="1"/>
          </p:cNvSpPr>
          <p:nvPr>
            <p:ph type="sldNum" sz="quarter" idx="5"/>
          </p:nvPr>
        </p:nvSpPr>
        <p:spPr/>
        <p:txBody>
          <a:bodyPr/>
          <a:lstStyle/>
          <a:p>
            <a:fld id="{476ADFC6-EE63-47F5-8AB9-91AC413399D3}" type="slidenum">
              <a:rPr lang="en-IN" smtClean="0"/>
              <a:t>1</a:t>
            </a:fld>
            <a:endParaRPr lang="en-IN"/>
          </a:p>
        </p:txBody>
      </p:sp>
    </p:spTree>
    <p:extLst>
      <p:ext uri="{BB962C8B-B14F-4D97-AF65-F5344CB8AC3E}">
        <p14:creationId xmlns:p14="http://schemas.microsoft.com/office/powerpoint/2010/main" val="1158836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recommendations include streamlining Phase 3 timelines, boosting recruitment in underrepresented areas like neurology, enhancing adverse event monitoring, and expanding trials geographically for diverse datasets</a:t>
            </a:r>
            <a:endParaRPr lang="en-IN" dirty="0"/>
          </a:p>
        </p:txBody>
      </p:sp>
      <p:sp>
        <p:nvSpPr>
          <p:cNvPr id="4" name="Slide Number Placeholder 3"/>
          <p:cNvSpPr>
            <a:spLocks noGrp="1"/>
          </p:cNvSpPr>
          <p:nvPr>
            <p:ph type="sldNum" sz="quarter" idx="5"/>
          </p:nvPr>
        </p:nvSpPr>
        <p:spPr/>
        <p:txBody>
          <a:bodyPr/>
          <a:lstStyle/>
          <a:p>
            <a:fld id="{476ADFC6-EE63-47F5-8AB9-91AC413399D3}" type="slidenum">
              <a:rPr lang="en-IN" smtClean="0"/>
              <a:t>12</a:t>
            </a:fld>
            <a:endParaRPr lang="en-IN"/>
          </a:p>
        </p:txBody>
      </p:sp>
    </p:spTree>
    <p:extLst>
      <p:ext uri="{BB962C8B-B14F-4D97-AF65-F5344CB8AC3E}">
        <p14:creationId xmlns:p14="http://schemas.microsoft.com/office/powerpoint/2010/main" val="2270100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objective of this analysis is to break down the trial data into actionable insights. This includes distribution by phases and therapeutic areas, participant demographics, adverse events, and trial outcomes, culminating in recommendations for enhancing efficiency.</a:t>
            </a:r>
            <a:endParaRPr lang="en-IN" dirty="0"/>
          </a:p>
        </p:txBody>
      </p:sp>
      <p:sp>
        <p:nvSpPr>
          <p:cNvPr id="4" name="Slide Number Placeholder 3"/>
          <p:cNvSpPr>
            <a:spLocks noGrp="1"/>
          </p:cNvSpPr>
          <p:nvPr>
            <p:ph type="sldNum" sz="quarter" idx="5"/>
          </p:nvPr>
        </p:nvSpPr>
        <p:spPr/>
        <p:txBody>
          <a:bodyPr/>
          <a:lstStyle/>
          <a:p>
            <a:fld id="{476ADFC6-EE63-47F5-8AB9-91AC413399D3}" type="slidenum">
              <a:rPr lang="en-IN" smtClean="0"/>
              <a:t>2</a:t>
            </a:fld>
            <a:endParaRPr lang="en-IN"/>
          </a:p>
        </p:txBody>
      </p:sp>
    </p:spTree>
    <p:extLst>
      <p:ext uri="{BB962C8B-B14F-4D97-AF65-F5344CB8AC3E}">
        <p14:creationId xmlns:p14="http://schemas.microsoft.com/office/powerpoint/2010/main" val="2768489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Clinical trials play a pivotal role in advancing medical science, but inefficiencies such as lengthy durations, ineffective resource allocation, and inconsistent adverse event tracking create significant challenges. Our objective is to harness data to address these issues</a:t>
            </a:r>
            <a:endParaRPr lang="en-IN" dirty="0"/>
          </a:p>
        </p:txBody>
      </p:sp>
      <p:sp>
        <p:nvSpPr>
          <p:cNvPr id="4" name="Slide Number Placeholder 3"/>
          <p:cNvSpPr>
            <a:spLocks noGrp="1"/>
          </p:cNvSpPr>
          <p:nvPr>
            <p:ph type="sldNum" sz="quarter" idx="5"/>
          </p:nvPr>
        </p:nvSpPr>
        <p:spPr/>
        <p:txBody>
          <a:bodyPr/>
          <a:lstStyle/>
          <a:p>
            <a:fld id="{476ADFC6-EE63-47F5-8AB9-91AC413399D3}" type="slidenum">
              <a:rPr lang="en-IN" smtClean="0"/>
              <a:t>3</a:t>
            </a:fld>
            <a:endParaRPr lang="en-IN"/>
          </a:p>
        </p:txBody>
      </p:sp>
    </p:spTree>
    <p:extLst>
      <p:ext uri="{BB962C8B-B14F-4D97-AF65-F5344CB8AC3E}">
        <p14:creationId xmlns:p14="http://schemas.microsoft.com/office/powerpoint/2010/main" val="2779923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utilized a structured approach for this analysis. Data was cleaned to ensure consistency, and we derived key metrics such as trial distribution, population trends, and adverse events. Tools like Excel, SQL, and Power BI facilitated comprehensive analysis</a:t>
            </a:r>
            <a:endParaRPr lang="en-IN" dirty="0"/>
          </a:p>
        </p:txBody>
      </p:sp>
      <p:sp>
        <p:nvSpPr>
          <p:cNvPr id="4" name="Slide Number Placeholder 3"/>
          <p:cNvSpPr>
            <a:spLocks noGrp="1"/>
          </p:cNvSpPr>
          <p:nvPr>
            <p:ph type="sldNum" sz="quarter" idx="5"/>
          </p:nvPr>
        </p:nvSpPr>
        <p:spPr/>
        <p:txBody>
          <a:bodyPr/>
          <a:lstStyle/>
          <a:p>
            <a:fld id="{476ADFC6-EE63-47F5-8AB9-91AC413399D3}" type="slidenum">
              <a:rPr lang="en-IN" smtClean="0"/>
              <a:t>6</a:t>
            </a:fld>
            <a:endParaRPr lang="en-IN"/>
          </a:p>
        </p:txBody>
      </p:sp>
    </p:spTree>
    <p:extLst>
      <p:ext uri="{BB962C8B-B14F-4D97-AF65-F5344CB8AC3E}">
        <p14:creationId xmlns:p14="http://schemas.microsoft.com/office/powerpoint/2010/main" val="2909553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analysis, we found that 40% of trials are in Phase 3, emphasizing a focus on efficacy testing. Phases 1 and 2 make up 35%, while Phase 4 post-approval trials account for 25%, highlighting a balanced portfolio across trial stages</a:t>
            </a:r>
            <a:endParaRPr lang="en-IN" dirty="0"/>
          </a:p>
        </p:txBody>
      </p:sp>
      <p:sp>
        <p:nvSpPr>
          <p:cNvPr id="4" name="Slide Number Placeholder 3"/>
          <p:cNvSpPr>
            <a:spLocks noGrp="1"/>
          </p:cNvSpPr>
          <p:nvPr>
            <p:ph type="sldNum" sz="quarter" idx="5"/>
          </p:nvPr>
        </p:nvSpPr>
        <p:spPr/>
        <p:txBody>
          <a:bodyPr/>
          <a:lstStyle/>
          <a:p>
            <a:fld id="{476ADFC6-EE63-47F5-8AB9-91AC413399D3}" type="slidenum">
              <a:rPr lang="en-IN" smtClean="0"/>
              <a:t>7</a:t>
            </a:fld>
            <a:endParaRPr lang="en-IN"/>
          </a:p>
        </p:txBody>
      </p:sp>
    </p:spTree>
    <p:extLst>
      <p:ext uri="{BB962C8B-B14F-4D97-AF65-F5344CB8AC3E}">
        <p14:creationId xmlns:p14="http://schemas.microsoft.com/office/powerpoint/2010/main" val="574500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average, each trial has 500 participants. Oncology trials attract the most participants, with an average of 700 per trial, while neurology trials have the least at 250 participants. These variations reflect the scope and complexity of different therapeutic areas</a:t>
            </a:r>
            <a:endParaRPr lang="en-IN" dirty="0"/>
          </a:p>
        </p:txBody>
      </p:sp>
      <p:sp>
        <p:nvSpPr>
          <p:cNvPr id="4" name="Slide Number Placeholder 3"/>
          <p:cNvSpPr>
            <a:spLocks noGrp="1"/>
          </p:cNvSpPr>
          <p:nvPr>
            <p:ph type="sldNum" sz="quarter" idx="5"/>
          </p:nvPr>
        </p:nvSpPr>
        <p:spPr/>
        <p:txBody>
          <a:bodyPr/>
          <a:lstStyle/>
          <a:p>
            <a:fld id="{476ADFC6-EE63-47F5-8AB9-91AC413399D3}" type="slidenum">
              <a:rPr lang="en-IN" smtClean="0"/>
              <a:t>8</a:t>
            </a:fld>
            <a:endParaRPr lang="en-IN"/>
          </a:p>
        </p:txBody>
      </p:sp>
    </p:spTree>
    <p:extLst>
      <p:ext uri="{BB962C8B-B14F-4D97-AF65-F5344CB8AC3E}">
        <p14:creationId xmlns:p14="http://schemas.microsoft.com/office/powerpoint/2010/main" val="1108234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“Adverse events analysis revealed an average of 20 events per trial. Phase 3 trials show the highest rate at 30 events per trial, reflecting larger participant pools. Early-phase trials have fewer events, indicating controlled testing environments.”</a:t>
            </a:r>
            <a:endParaRPr lang="en-IN" dirty="0"/>
          </a:p>
        </p:txBody>
      </p:sp>
      <p:sp>
        <p:nvSpPr>
          <p:cNvPr id="4" name="Slide Number Placeholder 3"/>
          <p:cNvSpPr>
            <a:spLocks noGrp="1"/>
          </p:cNvSpPr>
          <p:nvPr>
            <p:ph type="sldNum" sz="quarter" idx="5"/>
          </p:nvPr>
        </p:nvSpPr>
        <p:spPr/>
        <p:txBody>
          <a:bodyPr/>
          <a:lstStyle/>
          <a:p>
            <a:fld id="{476ADFC6-EE63-47F5-8AB9-91AC413399D3}" type="slidenum">
              <a:rPr lang="en-IN" smtClean="0"/>
              <a:t>9</a:t>
            </a:fld>
            <a:endParaRPr lang="en-IN"/>
          </a:p>
        </p:txBody>
      </p:sp>
    </p:spTree>
    <p:extLst>
      <p:ext uri="{BB962C8B-B14F-4D97-AF65-F5344CB8AC3E}">
        <p14:creationId xmlns:p14="http://schemas.microsoft.com/office/powerpoint/2010/main" val="1613874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Oncology dominates as the most active therapeutic area, with 35% of all trials. Geographically, North America leads in clinical research, hosting 50% of trials. This regional concentration aligns with healthcare infrastructure and research funding</a:t>
            </a:r>
            <a:endParaRPr lang="en-IN" dirty="0"/>
          </a:p>
        </p:txBody>
      </p:sp>
      <p:sp>
        <p:nvSpPr>
          <p:cNvPr id="4" name="Slide Number Placeholder 3"/>
          <p:cNvSpPr>
            <a:spLocks noGrp="1"/>
          </p:cNvSpPr>
          <p:nvPr>
            <p:ph type="sldNum" sz="quarter" idx="5"/>
          </p:nvPr>
        </p:nvSpPr>
        <p:spPr/>
        <p:txBody>
          <a:bodyPr/>
          <a:lstStyle/>
          <a:p>
            <a:fld id="{476ADFC6-EE63-47F5-8AB9-91AC413399D3}" type="slidenum">
              <a:rPr lang="en-IN" smtClean="0"/>
              <a:t>10</a:t>
            </a:fld>
            <a:endParaRPr lang="en-IN"/>
          </a:p>
        </p:txBody>
      </p:sp>
    </p:spTree>
    <p:extLst>
      <p:ext uri="{BB962C8B-B14F-4D97-AF65-F5344CB8AC3E}">
        <p14:creationId xmlns:p14="http://schemas.microsoft.com/office/powerpoint/2010/main" val="1832871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outcomes reveal that 70% show improvement, while 20% see no change, and 10% worsen. Average durations vary by phase, with Phase 3 taking 24 months and Phase 1 being the shortest at 12 months</a:t>
            </a:r>
            <a:endParaRPr lang="en-IN" dirty="0"/>
          </a:p>
        </p:txBody>
      </p:sp>
      <p:sp>
        <p:nvSpPr>
          <p:cNvPr id="4" name="Slide Number Placeholder 3"/>
          <p:cNvSpPr>
            <a:spLocks noGrp="1"/>
          </p:cNvSpPr>
          <p:nvPr>
            <p:ph type="sldNum" sz="quarter" idx="5"/>
          </p:nvPr>
        </p:nvSpPr>
        <p:spPr/>
        <p:txBody>
          <a:bodyPr/>
          <a:lstStyle/>
          <a:p>
            <a:fld id="{476ADFC6-EE63-47F5-8AB9-91AC413399D3}" type="slidenum">
              <a:rPr lang="en-IN" smtClean="0"/>
              <a:t>11</a:t>
            </a:fld>
            <a:endParaRPr lang="en-IN"/>
          </a:p>
        </p:txBody>
      </p:sp>
    </p:spTree>
    <p:extLst>
      <p:ext uri="{BB962C8B-B14F-4D97-AF65-F5344CB8AC3E}">
        <p14:creationId xmlns:p14="http://schemas.microsoft.com/office/powerpoint/2010/main" val="2119862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12/18/2024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12/18/2024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12/18/2024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12/18/2024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12/18/2024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12/18/2024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12/18/2024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Clinical TRIAL Dashboard </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b="1" dirty="0">
                <a:solidFill>
                  <a:schemeClr val="tx1"/>
                </a:solidFill>
              </a:rPr>
              <a:t>Presented by – </a:t>
            </a:r>
            <a:r>
              <a:rPr lang="en-US" b="1" dirty="0" err="1">
                <a:solidFill>
                  <a:schemeClr val="tx1"/>
                </a:solidFill>
              </a:rPr>
              <a:t>Sumit</a:t>
            </a:r>
            <a:r>
              <a:rPr lang="en-US" b="1" dirty="0">
                <a:solidFill>
                  <a:schemeClr val="tx1"/>
                </a:solidFill>
              </a:rPr>
              <a:t> </a:t>
            </a:r>
            <a:r>
              <a:rPr lang="en-US" b="1" dirty="0" err="1">
                <a:solidFill>
                  <a:schemeClr val="tx1"/>
                </a:solidFill>
              </a:rPr>
              <a:t>Nerkar</a:t>
            </a:r>
            <a:endParaRPr lang="en-US" b="1" dirty="0">
              <a:solidFill>
                <a:schemeClr val="tx1"/>
              </a:solidFill>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F3AED-6A7B-41B9-BE8C-A445528BE654}"/>
              </a:ext>
            </a:extLst>
          </p:cNvPr>
          <p:cNvSpPr>
            <a:spLocks noGrp="1"/>
          </p:cNvSpPr>
          <p:nvPr>
            <p:ph type="title"/>
          </p:nvPr>
        </p:nvSpPr>
        <p:spPr/>
        <p:txBody>
          <a:bodyPr/>
          <a:lstStyle/>
          <a:p>
            <a:r>
              <a:rPr lang="en-US" dirty="0"/>
              <a:t>Insights - Geographic and Therapeutic Area Trends</a:t>
            </a:r>
            <a:endParaRPr lang="en-IN" dirty="0"/>
          </a:p>
        </p:txBody>
      </p:sp>
      <p:sp>
        <p:nvSpPr>
          <p:cNvPr id="4" name="Rectangle 1">
            <a:extLst>
              <a:ext uri="{FF2B5EF4-FFF2-40B4-BE49-F238E27FC236}">
                <a16:creationId xmlns:a16="http://schemas.microsoft.com/office/drawing/2014/main" id="{60A8130E-102B-44A2-9DE2-9E297868D060}"/>
              </a:ext>
            </a:extLst>
          </p:cNvPr>
          <p:cNvSpPr>
            <a:spLocks noGrp="1" noChangeArrowheads="1"/>
          </p:cNvSpPr>
          <p:nvPr>
            <p:ph idx="1"/>
          </p:nvPr>
        </p:nvSpPr>
        <p:spPr bwMode="auto">
          <a:xfrm>
            <a:off x="581192" y="1876285"/>
            <a:ext cx="6403291" cy="1728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r>
              <a:rPr lang="en-US" sz="2000" dirty="0"/>
              <a:t>Most active therapeutic area: Oncology (35% of trials). </a:t>
            </a:r>
          </a:p>
          <a:p>
            <a:endParaRPr lang="en-US" sz="2000" dirty="0"/>
          </a:p>
          <a:p>
            <a:r>
              <a:rPr lang="en-US" sz="2000" dirty="0"/>
              <a:t>Geographic focus: North America (50% of trials). </a:t>
            </a:r>
          </a:p>
        </p:txBody>
      </p:sp>
    </p:spTree>
    <p:extLst>
      <p:ext uri="{BB962C8B-B14F-4D97-AF65-F5344CB8AC3E}">
        <p14:creationId xmlns:p14="http://schemas.microsoft.com/office/powerpoint/2010/main" val="3318466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D104-FADC-4295-BDBD-13BE66918624}"/>
              </a:ext>
            </a:extLst>
          </p:cNvPr>
          <p:cNvSpPr>
            <a:spLocks noGrp="1"/>
          </p:cNvSpPr>
          <p:nvPr>
            <p:ph type="title"/>
          </p:nvPr>
        </p:nvSpPr>
        <p:spPr/>
        <p:txBody>
          <a:bodyPr/>
          <a:lstStyle/>
          <a:p>
            <a:r>
              <a:rPr lang="en-US" dirty="0"/>
              <a:t>Insights - Trial Outcomes and Duration</a:t>
            </a:r>
            <a:endParaRPr lang="en-IN" dirty="0"/>
          </a:p>
        </p:txBody>
      </p:sp>
      <p:sp>
        <p:nvSpPr>
          <p:cNvPr id="4" name="Rectangle 1">
            <a:extLst>
              <a:ext uri="{FF2B5EF4-FFF2-40B4-BE49-F238E27FC236}">
                <a16:creationId xmlns:a16="http://schemas.microsoft.com/office/drawing/2014/main" id="{3DE3C072-F786-42BF-B392-F27D1D144E88}"/>
              </a:ext>
            </a:extLst>
          </p:cNvPr>
          <p:cNvSpPr>
            <a:spLocks noGrp="1" noChangeArrowheads="1"/>
          </p:cNvSpPr>
          <p:nvPr>
            <p:ph idx="1"/>
          </p:nvPr>
        </p:nvSpPr>
        <p:spPr bwMode="auto">
          <a:xfrm>
            <a:off x="581192" y="2011366"/>
            <a:ext cx="3643626"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Outcome Analysis: </a:t>
            </a:r>
          </a:p>
          <a:p>
            <a:pPr lvl="1">
              <a:buFont typeface="Arial" panose="020B0604020202020204" pitchFamily="34" charset="0"/>
              <a:buChar char="•"/>
            </a:pPr>
            <a:r>
              <a:rPr lang="en-US" sz="2100" dirty="0">
                <a:latin typeface="Arial" panose="020B0604020202020204" pitchFamily="34" charset="0"/>
                <a:cs typeface="Arial" panose="020B0604020202020204" pitchFamily="34" charset="0"/>
              </a:rPr>
              <a:t>70% improved </a:t>
            </a:r>
          </a:p>
          <a:p>
            <a:pPr lvl="1">
              <a:buFont typeface="Arial" panose="020B0604020202020204" pitchFamily="34" charset="0"/>
              <a:buChar char="•"/>
            </a:pPr>
            <a:r>
              <a:rPr lang="en-US" sz="2100" dirty="0">
                <a:latin typeface="Arial" panose="020B0604020202020204" pitchFamily="34" charset="0"/>
                <a:cs typeface="Arial" panose="020B0604020202020204" pitchFamily="34" charset="0"/>
              </a:rPr>
              <a:t>20% no change </a:t>
            </a:r>
          </a:p>
          <a:p>
            <a:pPr lvl="1">
              <a:buFont typeface="Arial" panose="020B0604020202020204" pitchFamily="34" charset="0"/>
              <a:buChar char="•"/>
            </a:pPr>
            <a:r>
              <a:rPr lang="en-US" sz="2100" dirty="0">
                <a:latin typeface="Arial" panose="020B0604020202020204" pitchFamily="34" charset="0"/>
                <a:cs typeface="Arial" panose="020B0604020202020204" pitchFamily="34" charset="0"/>
              </a:rPr>
              <a:t>10% worsened </a:t>
            </a:r>
          </a:p>
          <a:p>
            <a:r>
              <a:rPr lang="en-US" sz="2400" dirty="0">
                <a:latin typeface="Arial" panose="020B0604020202020204" pitchFamily="34" charset="0"/>
                <a:cs typeface="Arial" panose="020B0604020202020204" pitchFamily="34" charset="0"/>
              </a:rPr>
              <a:t>Average trial duration: </a:t>
            </a:r>
          </a:p>
          <a:p>
            <a:pPr lvl="1">
              <a:buFont typeface="Arial" panose="020B0604020202020204" pitchFamily="34" charset="0"/>
              <a:buChar char="•"/>
            </a:pPr>
            <a:r>
              <a:rPr lang="en-US" sz="2100" dirty="0">
                <a:latin typeface="Arial" panose="020B0604020202020204" pitchFamily="34" charset="0"/>
                <a:cs typeface="Arial" panose="020B0604020202020204" pitchFamily="34" charset="0"/>
              </a:rPr>
              <a:t>Phase 3: 24 months </a:t>
            </a:r>
          </a:p>
          <a:p>
            <a:pPr lvl="1">
              <a:buFont typeface="Arial" panose="020B0604020202020204" pitchFamily="34" charset="0"/>
              <a:buChar char="•"/>
            </a:pPr>
            <a:r>
              <a:rPr lang="en-US" sz="2100" dirty="0">
                <a:latin typeface="Arial" panose="020B0604020202020204" pitchFamily="34" charset="0"/>
                <a:cs typeface="Arial" panose="020B0604020202020204" pitchFamily="34" charset="0"/>
              </a:rPr>
              <a:t>Phase 1: 12 months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7042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8ADB6-7615-400D-8CC2-79092A271DD4}"/>
              </a:ext>
            </a:extLst>
          </p:cNvPr>
          <p:cNvSpPr>
            <a:spLocks noGrp="1"/>
          </p:cNvSpPr>
          <p:nvPr>
            <p:ph type="title"/>
          </p:nvPr>
        </p:nvSpPr>
        <p:spPr/>
        <p:txBody>
          <a:bodyPr/>
          <a:lstStyle/>
          <a:p>
            <a:r>
              <a:rPr lang="en-IN" dirty="0"/>
              <a:t>Recommendations</a:t>
            </a:r>
          </a:p>
        </p:txBody>
      </p:sp>
      <p:sp>
        <p:nvSpPr>
          <p:cNvPr id="3" name="Content Placeholder 2">
            <a:extLst>
              <a:ext uri="{FF2B5EF4-FFF2-40B4-BE49-F238E27FC236}">
                <a16:creationId xmlns:a16="http://schemas.microsoft.com/office/drawing/2014/main" id="{0877B73F-01D0-4D3F-A7D0-948BBFD18691}"/>
              </a:ext>
            </a:extLst>
          </p:cNvPr>
          <p:cNvSpPr>
            <a:spLocks noGrp="1"/>
          </p:cNvSpPr>
          <p:nvPr>
            <p:ph idx="1"/>
          </p:nvPr>
        </p:nvSpPr>
        <p:spPr>
          <a:xfrm>
            <a:off x="581192" y="2085429"/>
            <a:ext cx="11029615" cy="3634486"/>
          </a:xfrm>
        </p:spPr>
        <p:txBody>
          <a:bodyPr>
            <a:normAutofit/>
          </a:bodyPr>
          <a:lstStyle/>
          <a:p>
            <a:r>
              <a:rPr lang="en-US" sz="2000" dirty="0">
                <a:latin typeface="Arial" panose="020B0604020202020204" pitchFamily="34" charset="0"/>
                <a:cs typeface="Arial" panose="020B0604020202020204" pitchFamily="34" charset="0"/>
              </a:rPr>
              <a:t>Optimize Phase 3 timelines with streamlined processes.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Focus recruitment on underrepresented therapeutic areas like neurology.</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Improve adverse event monitoring in later phases.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Expand trials to emerging regions to diversify data.</a:t>
            </a: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5071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08F1-EA2E-4BDB-9DF8-1E1F2FF60CB6}"/>
              </a:ext>
            </a:extLst>
          </p:cNvPr>
          <p:cNvSpPr>
            <a:spLocks noGrp="1"/>
          </p:cNvSpPr>
          <p:nvPr>
            <p:ph type="title"/>
          </p:nvPr>
        </p:nvSpPr>
        <p:spPr/>
        <p:txBody>
          <a:bodyPr>
            <a:normAutofit/>
          </a:bodyPr>
          <a:lstStyle/>
          <a:p>
            <a:pPr algn="ctr"/>
            <a:r>
              <a:rPr lang="en-US" sz="5400" dirty="0"/>
              <a:t>THANK YOU</a:t>
            </a:r>
            <a:r>
              <a:rPr lang="en-US" sz="5400" dirty="0">
                <a:sym typeface="Wingdings" panose="05000000000000000000" pitchFamily="2" charset="2"/>
              </a:rPr>
              <a:t></a:t>
            </a:r>
            <a:endParaRPr lang="en-IN" sz="5400" dirty="0"/>
          </a:p>
        </p:txBody>
      </p:sp>
    </p:spTree>
    <p:extLst>
      <p:ext uri="{BB962C8B-B14F-4D97-AF65-F5344CB8AC3E}">
        <p14:creationId xmlns:p14="http://schemas.microsoft.com/office/powerpoint/2010/main" val="2172136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94D4C-3654-4EF5-9763-CDCCA4169D6B}"/>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47448432-894B-4EFE-8B92-9FE2E77F0588}"/>
              </a:ext>
            </a:extLst>
          </p:cNvPr>
          <p:cNvSpPr>
            <a:spLocks noGrp="1"/>
          </p:cNvSpPr>
          <p:nvPr>
            <p:ph idx="1"/>
          </p:nvPr>
        </p:nvSpPr>
        <p:spPr>
          <a:xfrm>
            <a:off x="581192" y="1890875"/>
            <a:ext cx="11029615" cy="3355367"/>
          </a:xfrm>
        </p:spPr>
        <p:txBody>
          <a:bodyPr/>
          <a:lstStyle/>
          <a:p>
            <a:pPr>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Analyze trial distribution across phases and therapeutic areas.</a:t>
            </a:r>
          </a:p>
          <a:p>
            <a:pPr>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Investigate participant demographics and adverse events.</a:t>
            </a:r>
          </a:p>
          <a:p>
            <a:pPr>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Evaluate trial status and outcomes for actionable insights.</a:t>
            </a:r>
          </a:p>
          <a:p>
            <a:pPr>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Recommend strategies for improvement.</a:t>
            </a:r>
          </a:p>
          <a:p>
            <a:pPr>
              <a:lnSpc>
                <a:spcPct val="150000"/>
              </a:lnSpc>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0553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2DEC-05B7-4FBB-87C5-92BE5278A3B9}"/>
              </a:ext>
            </a:extLst>
          </p:cNvPr>
          <p:cNvSpPr>
            <a:spLocks noGrp="1"/>
          </p:cNvSpPr>
          <p:nvPr>
            <p:ph type="title"/>
          </p:nvPr>
        </p:nvSpPr>
        <p:spPr/>
        <p:txBody>
          <a:bodyPr/>
          <a:lstStyle/>
          <a:p>
            <a:r>
              <a:rPr lang="en-IN" dirty="0"/>
              <a:t>Problem Statement</a:t>
            </a:r>
          </a:p>
        </p:txBody>
      </p:sp>
      <p:sp>
        <p:nvSpPr>
          <p:cNvPr id="4" name="Rectangle 1">
            <a:extLst>
              <a:ext uri="{FF2B5EF4-FFF2-40B4-BE49-F238E27FC236}">
                <a16:creationId xmlns:a16="http://schemas.microsoft.com/office/drawing/2014/main" id="{C6B2801E-1487-4DDD-B608-CB97DB50FB91}"/>
              </a:ext>
            </a:extLst>
          </p:cNvPr>
          <p:cNvSpPr>
            <a:spLocks noGrp="1" noChangeArrowheads="1"/>
          </p:cNvSpPr>
          <p:nvPr>
            <p:ph idx="1"/>
          </p:nvPr>
        </p:nvSpPr>
        <p:spPr bwMode="auto">
          <a:xfrm>
            <a:off x="581192" y="1748068"/>
            <a:ext cx="10858536" cy="268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endParaRPr lang="en-US" altLang="en-US" sz="2000" dirty="0">
              <a:solidFill>
                <a:schemeClr val="tx1"/>
              </a:solidFill>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Clinical trials are vital for medical advancement but are often hindered by inefficiencies. </a:t>
            </a:r>
          </a:p>
          <a:p>
            <a:pPr>
              <a:lnSpc>
                <a:spcPct val="150000"/>
              </a:lnSpc>
            </a:pPr>
            <a:r>
              <a:rPr lang="en-US" sz="2000" dirty="0">
                <a:latin typeface="Arial" panose="020B0604020202020204" pitchFamily="34" charset="0"/>
                <a:cs typeface="Arial" panose="020B0604020202020204" pitchFamily="34" charset="0"/>
              </a:rPr>
              <a:t>Key challenges include trial duration, adverse event tracking, and resource allocation. </a:t>
            </a:r>
          </a:p>
          <a:p>
            <a:pPr>
              <a:lnSpc>
                <a:spcPct val="150000"/>
              </a:lnSpc>
            </a:pPr>
            <a:r>
              <a:rPr lang="en-US" sz="2000" dirty="0">
                <a:latin typeface="Arial" panose="020B0604020202020204" pitchFamily="34" charset="0"/>
                <a:cs typeface="Arial" panose="020B0604020202020204" pitchFamily="34" charset="0"/>
              </a:rPr>
              <a:t>There is a need for data-driven solutions to optimize trial performance and improve outcomes. </a:t>
            </a:r>
          </a:p>
        </p:txBody>
      </p:sp>
    </p:spTree>
    <p:extLst>
      <p:ext uri="{BB962C8B-B14F-4D97-AF65-F5344CB8AC3E}">
        <p14:creationId xmlns:p14="http://schemas.microsoft.com/office/powerpoint/2010/main" val="3242662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A810F3-048C-4C7F-A056-5718D71C7D4B}"/>
              </a:ext>
            </a:extLst>
          </p:cNvPr>
          <p:cNvPicPr>
            <a:picLocks noChangeAspect="1"/>
          </p:cNvPicPr>
          <p:nvPr/>
        </p:nvPicPr>
        <p:blipFill>
          <a:blip r:embed="rId2"/>
          <a:stretch>
            <a:fillRect/>
          </a:stretch>
        </p:blipFill>
        <p:spPr>
          <a:xfrm>
            <a:off x="128587" y="1100137"/>
            <a:ext cx="11934825" cy="4657725"/>
          </a:xfrm>
          <a:prstGeom prst="rect">
            <a:avLst/>
          </a:prstGeom>
        </p:spPr>
      </p:pic>
    </p:spTree>
    <p:extLst>
      <p:ext uri="{BB962C8B-B14F-4D97-AF65-F5344CB8AC3E}">
        <p14:creationId xmlns:p14="http://schemas.microsoft.com/office/powerpoint/2010/main" val="562010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D874C6-5FCD-4DBC-9B99-2F9221CD979A}"/>
              </a:ext>
            </a:extLst>
          </p:cNvPr>
          <p:cNvPicPr>
            <a:picLocks noChangeAspect="1"/>
          </p:cNvPicPr>
          <p:nvPr/>
        </p:nvPicPr>
        <p:blipFill>
          <a:blip r:embed="rId2"/>
          <a:stretch>
            <a:fillRect/>
          </a:stretch>
        </p:blipFill>
        <p:spPr>
          <a:xfrm>
            <a:off x="223837" y="1123950"/>
            <a:ext cx="11744325" cy="4610100"/>
          </a:xfrm>
          <a:prstGeom prst="rect">
            <a:avLst/>
          </a:prstGeom>
        </p:spPr>
      </p:pic>
    </p:spTree>
    <p:extLst>
      <p:ext uri="{BB962C8B-B14F-4D97-AF65-F5344CB8AC3E}">
        <p14:creationId xmlns:p14="http://schemas.microsoft.com/office/powerpoint/2010/main" val="927725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71912-96BC-416C-AB47-AF0DCA2422B7}"/>
              </a:ext>
            </a:extLst>
          </p:cNvPr>
          <p:cNvSpPr>
            <a:spLocks noGrp="1"/>
          </p:cNvSpPr>
          <p:nvPr>
            <p:ph type="title"/>
          </p:nvPr>
        </p:nvSpPr>
        <p:spPr/>
        <p:txBody>
          <a:bodyPr/>
          <a:lstStyle/>
          <a:p>
            <a:r>
              <a:rPr lang="en-IN" dirty="0"/>
              <a:t>Methodology</a:t>
            </a:r>
          </a:p>
        </p:txBody>
      </p:sp>
      <p:sp>
        <p:nvSpPr>
          <p:cNvPr id="4" name="Rectangle 1">
            <a:extLst>
              <a:ext uri="{FF2B5EF4-FFF2-40B4-BE49-F238E27FC236}">
                <a16:creationId xmlns:a16="http://schemas.microsoft.com/office/drawing/2014/main" id="{9A2C375F-A26A-48A4-82FC-E8535778A2D2}"/>
              </a:ext>
            </a:extLst>
          </p:cNvPr>
          <p:cNvSpPr>
            <a:spLocks noGrp="1" noChangeArrowheads="1"/>
          </p:cNvSpPr>
          <p:nvPr>
            <p:ph idx="1"/>
          </p:nvPr>
        </p:nvSpPr>
        <p:spPr bwMode="auto">
          <a:xfrm>
            <a:off x="581192" y="1890876"/>
            <a:ext cx="7659469"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Data Cleaning: Removed inconsistencies and standardized fields</a:t>
            </a:r>
          </a:p>
          <a:p>
            <a:pPr marL="0" marR="0" lvl="0" indent="0" algn="l" defTabSz="914400" rtl="0" eaLnBrk="0" fontAlgn="base" latinLnBrk="0" hangingPunct="0">
              <a:lnSpc>
                <a:spcPct val="100000"/>
              </a:lnSpc>
              <a:spcBef>
                <a:spcPct val="0"/>
              </a:spcBef>
              <a:spcAft>
                <a:spcPct val="0"/>
              </a:spcAft>
              <a:buClrTx/>
              <a:buSzTx/>
              <a:buNone/>
              <a:tabLst/>
            </a:pPr>
            <a:r>
              <a:rPr lang="en-US" sz="2000" dirty="0">
                <a:latin typeface="Arial" panose="020B0604020202020204" pitchFamily="34" charset="0"/>
                <a:cs typeface="Arial" panose="020B0604020202020204" pitchFamily="34" charset="0"/>
              </a:rPr>
              <a:t>Cleaning: Removed inconsistencies and standardized fields </a:t>
            </a:r>
          </a:p>
          <a:p>
            <a:pPr marL="0" marR="0" lvl="0" indent="0" algn="l" defTabSz="914400" rtl="0" eaLnBrk="0" fontAlgn="base" latinLnBrk="0" hangingPunct="0">
              <a:lnSpc>
                <a:spcPct val="100000"/>
              </a:lnSpc>
              <a:spcBef>
                <a:spcPct val="0"/>
              </a:spcBef>
              <a:spcAft>
                <a:spcPct val="0"/>
              </a:spcAft>
              <a:buClrTx/>
              <a:buSzTx/>
              <a:buNone/>
              <a:tabLst/>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Metrics Derived: </a:t>
            </a:r>
          </a:p>
          <a:p>
            <a:pPr lvl="1">
              <a:buFont typeface="Arial" panose="020B0604020202020204" pitchFamily="34" charset="0"/>
              <a:buChar char="•"/>
            </a:pPr>
            <a:r>
              <a:rPr lang="en-US" sz="2000" dirty="0">
                <a:latin typeface="Arial" panose="020B0604020202020204" pitchFamily="34" charset="0"/>
                <a:cs typeface="Arial" panose="020B0604020202020204" pitchFamily="34" charset="0"/>
              </a:rPr>
              <a:t>Trial Phase Distribution </a:t>
            </a:r>
          </a:p>
          <a:p>
            <a:pPr lvl="1">
              <a:buFont typeface="Arial" panose="020B0604020202020204" pitchFamily="34" charset="0"/>
              <a:buChar char="•"/>
            </a:pPr>
            <a:r>
              <a:rPr lang="en-US" sz="2000" dirty="0">
                <a:latin typeface="Arial" panose="020B0604020202020204" pitchFamily="34" charset="0"/>
                <a:cs typeface="Arial" panose="020B0604020202020204" pitchFamily="34" charset="0"/>
              </a:rPr>
              <a:t>Population Analysis </a:t>
            </a:r>
          </a:p>
          <a:p>
            <a:pPr lvl="1">
              <a:buFont typeface="Arial" panose="020B0604020202020204" pitchFamily="34" charset="0"/>
              <a:buChar char="•"/>
            </a:pPr>
            <a:r>
              <a:rPr lang="en-US" sz="2000" dirty="0">
                <a:latin typeface="Arial" panose="020B0604020202020204" pitchFamily="34" charset="0"/>
                <a:cs typeface="Arial" panose="020B0604020202020204" pitchFamily="34" charset="0"/>
              </a:rPr>
              <a:t>Adverse Event Rates </a:t>
            </a:r>
          </a:p>
          <a:p>
            <a:pPr lvl="1">
              <a:buFont typeface="Arial" panose="020B0604020202020204" pitchFamily="34" charset="0"/>
              <a:buChar char="•"/>
            </a:pPr>
            <a:r>
              <a:rPr lang="en-US" sz="2000" dirty="0">
                <a:latin typeface="Arial" panose="020B0604020202020204" pitchFamily="34" charset="0"/>
                <a:cs typeface="Arial" panose="020B0604020202020204" pitchFamily="34" charset="0"/>
              </a:rPr>
              <a:t>Trial Duration and Outcomes </a:t>
            </a:r>
          </a:p>
          <a:p>
            <a:r>
              <a:rPr lang="en-US" sz="2000" dirty="0">
                <a:latin typeface="Arial" panose="020B0604020202020204" pitchFamily="34" charset="0"/>
                <a:cs typeface="Arial" panose="020B0604020202020204" pitchFamily="34" charset="0"/>
              </a:rPr>
              <a:t>Tools Used: Excel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3037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5FDCF-7EF0-41CB-97CF-257EABAD64BB}"/>
              </a:ext>
            </a:extLst>
          </p:cNvPr>
          <p:cNvSpPr>
            <a:spLocks noGrp="1"/>
          </p:cNvSpPr>
          <p:nvPr>
            <p:ph type="title"/>
          </p:nvPr>
        </p:nvSpPr>
        <p:spPr/>
        <p:txBody>
          <a:bodyPr/>
          <a:lstStyle/>
          <a:p>
            <a:r>
              <a:rPr lang="en-IN" dirty="0"/>
              <a:t>Insights - Trial Phase Distribution</a:t>
            </a:r>
          </a:p>
        </p:txBody>
      </p:sp>
      <p:sp>
        <p:nvSpPr>
          <p:cNvPr id="4" name="Rectangle 1">
            <a:extLst>
              <a:ext uri="{FF2B5EF4-FFF2-40B4-BE49-F238E27FC236}">
                <a16:creationId xmlns:a16="http://schemas.microsoft.com/office/drawing/2014/main" id="{68496BB6-6EC3-4456-A467-655E7BCCC0F7}"/>
              </a:ext>
            </a:extLst>
          </p:cNvPr>
          <p:cNvSpPr>
            <a:spLocks noGrp="1" noChangeArrowheads="1"/>
          </p:cNvSpPr>
          <p:nvPr>
            <p:ph idx="1"/>
          </p:nvPr>
        </p:nvSpPr>
        <p:spPr bwMode="auto">
          <a:xfrm>
            <a:off x="581192" y="2239402"/>
            <a:ext cx="8181727" cy="1697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nSpc>
                <a:spcPct val="150000"/>
              </a:lnSpc>
            </a:pPr>
            <a:r>
              <a:rPr lang="en-US" sz="2000" dirty="0">
                <a:latin typeface="Arial" panose="020B0604020202020204" pitchFamily="34" charset="0"/>
                <a:cs typeface="Arial" panose="020B0604020202020204" pitchFamily="34" charset="0"/>
              </a:rPr>
              <a:t>40% of trials are in Phase 3, indicating focus on efficacy testing. </a:t>
            </a:r>
          </a:p>
          <a:p>
            <a:pPr>
              <a:lnSpc>
                <a:spcPct val="150000"/>
              </a:lnSpc>
            </a:pPr>
            <a:r>
              <a:rPr lang="en-US" sz="2000" dirty="0">
                <a:latin typeface="Arial" panose="020B0604020202020204" pitchFamily="34" charset="0"/>
                <a:cs typeface="Arial" panose="020B0604020202020204" pitchFamily="34" charset="0"/>
              </a:rPr>
              <a:t>Early phases (Phase 1 and 2) comprise 35% of total trials. </a:t>
            </a:r>
          </a:p>
          <a:p>
            <a:pPr>
              <a:lnSpc>
                <a:spcPct val="150000"/>
              </a:lnSpc>
            </a:pPr>
            <a:r>
              <a:rPr lang="en-US" sz="2000" dirty="0">
                <a:latin typeface="Arial" panose="020B0604020202020204" pitchFamily="34" charset="0"/>
                <a:cs typeface="Arial" panose="020B0604020202020204" pitchFamily="34" charset="0"/>
              </a:rPr>
              <a:t>Phase 4 trials account for 25%, reflecting post-approval monitoring. </a:t>
            </a:r>
          </a:p>
        </p:txBody>
      </p:sp>
    </p:spTree>
    <p:extLst>
      <p:ext uri="{BB962C8B-B14F-4D97-AF65-F5344CB8AC3E}">
        <p14:creationId xmlns:p14="http://schemas.microsoft.com/office/powerpoint/2010/main" val="3812057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35BD-6978-4CDA-B576-E40CF72C7F2B}"/>
              </a:ext>
            </a:extLst>
          </p:cNvPr>
          <p:cNvSpPr>
            <a:spLocks noGrp="1"/>
          </p:cNvSpPr>
          <p:nvPr>
            <p:ph type="title"/>
          </p:nvPr>
        </p:nvSpPr>
        <p:spPr/>
        <p:txBody>
          <a:bodyPr/>
          <a:lstStyle/>
          <a:p>
            <a:r>
              <a:rPr lang="en-IN" dirty="0"/>
              <a:t>Population Analysis</a:t>
            </a:r>
          </a:p>
        </p:txBody>
      </p:sp>
      <p:sp>
        <p:nvSpPr>
          <p:cNvPr id="4" name="Rectangle 1">
            <a:extLst>
              <a:ext uri="{FF2B5EF4-FFF2-40B4-BE49-F238E27FC236}">
                <a16:creationId xmlns:a16="http://schemas.microsoft.com/office/drawing/2014/main" id="{B566A19D-B8F5-432A-9571-80AB0D6C1707}"/>
              </a:ext>
            </a:extLst>
          </p:cNvPr>
          <p:cNvSpPr>
            <a:spLocks noGrp="1" noChangeArrowheads="1"/>
          </p:cNvSpPr>
          <p:nvPr>
            <p:ph idx="1"/>
          </p:nvPr>
        </p:nvSpPr>
        <p:spPr bwMode="auto">
          <a:xfrm>
            <a:off x="581192" y="1890876"/>
            <a:ext cx="10893428" cy="2174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nSpc>
                <a:spcPct val="150000"/>
              </a:lnSpc>
            </a:pPr>
            <a:r>
              <a:rPr lang="en-US" sz="2000" dirty="0"/>
              <a:t>Average participants per trial: 500 </a:t>
            </a:r>
          </a:p>
          <a:p>
            <a:pPr>
              <a:lnSpc>
                <a:spcPct val="150000"/>
              </a:lnSpc>
            </a:pPr>
            <a:r>
              <a:rPr lang="en-US" sz="2000" dirty="0"/>
              <a:t>Therapeutic area with most participants: Oncology (700/trial) </a:t>
            </a:r>
          </a:p>
          <a:p>
            <a:pPr>
              <a:lnSpc>
                <a:spcPct val="150000"/>
              </a:lnSpc>
            </a:pPr>
            <a:r>
              <a:rPr lang="en-US" sz="2000" dirty="0"/>
              <a:t>Lowest participant count: Neurology (250/trial) </a:t>
            </a:r>
          </a:p>
        </p:txBody>
      </p:sp>
    </p:spTree>
    <p:extLst>
      <p:ext uri="{BB962C8B-B14F-4D97-AF65-F5344CB8AC3E}">
        <p14:creationId xmlns:p14="http://schemas.microsoft.com/office/powerpoint/2010/main" val="2166343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D53CA-73A6-4A42-B9D1-C0276705FA1C}"/>
              </a:ext>
            </a:extLst>
          </p:cNvPr>
          <p:cNvSpPr>
            <a:spLocks noGrp="1"/>
          </p:cNvSpPr>
          <p:nvPr>
            <p:ph type="title"/>
          </p:nvPr>
        </p:nvSpPr>
        <p:spPr/>
        <p:txBody>
          <a:bodyPr/>
          <a:lstStyle/>
          <a:p>
            <a:r>
              <a:rPr lang="en-IN" dirty="0"/>
              <a:t>Insights - Adverse Events</a:t>
            </a:r>
          </a:p>
        </p:txBody>
      </p:sp>
      <p:sp>
        <p:nvSpPr>
          <p:cNvPr id="4" name="Rectangle 1">
            <a:extLst>
              <a:ext uri="{FF2B5EF4-FFF2-40B4-BE49-F238E27FC236}">
                <a16:creationId xmlns:a16="http://schemas.microsoft.com/office/drawing/2014/main" id="{901F56FE-5F41-4A47-9FE8-BD7439D331CC}"/>
              </a:ext>
            </a:extLst>
          </p:cNvPr>
          <p:cNvSpPr>
            <a:spLocks noGrp="1" noChangeArrowheads="1"/>
          </p:cNvSpPr>
          <p:nvPr>
            <p:ph idx="1"/>
          </p:nvPr>
        </p:nvSpPr>
        <p:spPr bwMode="auto">
          <a:xfrm>
            <a:off x="581192" y="2311034"/>
            <a:ext cx="6811829" cy="2235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000" dirty="0"/>
              <a:t>Average adverse events per trial: 20 </a:t>
            </a:r>
          </a:p>
          <a:p>
            <a:pPr>
              <a:lnSpc>
                <a:spcPct val="150000"/>
              </a:lnSpc>
            </a:pPr>
            <a:r>
              <a:rPr lang="en-US" sz="2000" dirty="0"/>
              <a:t>Highest rate: Phase 3 (30 events/trial) </a:t>
            </a:r>
          </a:p>
          <a:p>
            <a:pPr>
              <a:lnSpc>
                <a:spcPct val="150000"/>
              </a:lnSpc>
            </a:pPr>
            <a:r>
              <a:rPr lang="en-US" sz="2000" dirty="0"/>
              <a:t>Lowest rate: Phase 1 (10 events/trial)</a:t>
            </a: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094628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{C95F161A-80F5-4D58-8853-46504E153FC6}tf33552983_win32</Template>
  <TotalTime>68</TotalTime>
  <Words>752</Words>
  <Application>Microsoft Office PowerPoint</Application>
  <PresentationFormat>Widescreen</PresentationFormat>
  <Paragraphs>79</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Franklin Gothic Book</vt:lpstr>
      <vt:lpstr>Franklin Gothic Demi</vt:lpstr>
      <vt:lpstr>Wingdings 2</vt:lpstr>
      <vt:lpstr>DividendVTI</vt:lpstr>
      <vt:lpstr>Clinical TRIAL Dashboard </vt:lpstr>
      <vt:lpstr>Objectives</vt:lpstr>
      <vt:lpstr>Problem Statement</vt:lpstr>
      <vt:lpstr>PowerPoint Presentation</vt:lpstr>
      <vt:lpstr>PowerPoint Presentation</vt:lpstr>
      <vt:lpstr>Methodology</vt:lpstr>
      <vt:lpstr>Insights - Trial Phase Distribution</vt:lpstr>
      <vt:lpstr>Population Analysis</vt:lpstr>
      <vt:lpstr>Insights - Adverse Events</vt:lpstr>
      <vt:lpstr>Insights - Geographic and Therapeutic Area Trends</vt:lpstr>
      <vt:lpstr>Insights - Trial Outcomes and Duration</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TRIAL Dashboard</dc:title>
  <dc:creator>Admin</dc:creator>
  <cp:lastModifiedBy>Admin</cp:lastModifiedBy>
  <cp:revision>6</cp:revision>
  <dcterms:created xsi:type="dcterms:W3CDTF">2024-12-18T09:38:48Z</dcterms:created>
  <dcterms:modified xsi:type="dcterms:W3CDTF">2024-12-18T10:47:26Z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