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4b58e78d5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4b58e78d5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4b58e78d5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4b58e78d5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b58e78d5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b58e78d5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53" name="Shape 53"/>
        <p:cNvGrpSpPr/>
        <p:nvPr/>
      </p:nvGrpSpPr>
      <p:grpSpPr>
        <a:xfrm>
          <a:off x="0" y="0"/>
          <a:ext cx="0" cy="0"/>
          <a:chOff x="0" y="0"/>
          <a:chExt cx="0" cy="0"/>
        </a:xfrm>
      </p:grpSpPr>
      <p:sp>
        <p:nvSpPr>
          <p:cNvPr id="54" name="Google Shape;54;p13"/>
          <p:cNvSpPr txBox="1"/>
          <p:nvPr/>
        </p:nvSpPr>
        <p:spPr>
          <a:xfrm>
            <a:off x="1572000" y="1690000"/>
            <a:ext cx="5967000" cy="2136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2400">
                <a:solidFill>
                  <a:schemeClr val="dk1"/>
                </a:solidFill>
              </a:rPr>
              <a:t>Demand Forecasting Using Weighted Moving Average M</a:t>
            </a:r>
            <a:r>
              <a:rPr b="1" lang="en" sz="2400">
                <a:solidFill>
                  <a:schemeClr val="dk1"/>
                </a:solidFill>
              </a:rPr>
              <a:t>odel</a:t>
            </a:r>
            <a:endParaRPr b="1" sz="2400">
              <a:solidFill>
                <a:schemeClr val="dk1"/>
              </a:solidFill>
            </a:endParaRPr>
          </a:p>
          <a:p>
            <a:pPr indent="0" lvl="0" marL="0" rtl="0" algn="ctr">
              <a:lnSpc>
                <a:spcPct val="115000"/>
              </a:lnSpc>
              <a:spcBef>
                <a:spcPts val="1200"/>
              </a:spcBef>
              <a:spcAft>
                <a:spcPts val="0"/>
              </a:spcAft>
              <a:buNone/>
            </a:pPr>
            <a:r>
              <a:rPr b="1" lang="en" sz="2400">
                <a:solidFill>
                  <a:schemeClr val="dk1"/>
                </a:solidFill>
              </a:rPr>
              <a:t>                                         </a:t>
            </a:r>
            <a:endParaRPr b="1" sz="2400">
              <a:solidFill>
                <a:schemeClr val="dk1"/>
              </a:solidFill>
            </a:endParaRPr>
          </a:p>
          <a:p>
            <a:pPr indent="0" lvl="0" marL="0" rtl="0" algn="ctr">
              <a:lnSpc>
                <a:spcPct val="115000"/>
              </a:lnSpc>
              <a:spcBef>
                <a:spcPts val="1200"/>
              </a:spcBef>
              <a:spcAft>
                <a:spcPts val="1200"/>
              </a:spcAft>
              <a:buNone/>
            </a:pPr>
            <a:r>
              <a:rPr b="1" lang="en" sz="2400">
                <a:solidFill>
                  <a:schemeClr val="dk1"/>
                </a:solidFill>
              </a:rPr>
              <a:t>   </a:t>
            </a:r>
            <a:r>
              <a:rPr b="1" lang="en" sz="1600">
                <a:solidFill>
                  <a:schemeClr val="dk1"/>
                </a:solidFill>
              </a:rPr>
              <a:t>Sumit Nerkar</a:t>
            </a:r>
            <a:endParaRPr b="1"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58" name="Shape 58"/>
        <p:cNvGrpSpPr/>
        <p:nvPr/>
      </p:nvGrpSpPr>
      <p:grpSpPr>
        <a:xfrm>
          <a:off x="0" y="0"/>
          <a:ext cx="0" cy="0"/>
          <a:chOff x="0" y="0"/>
          <a:chExt cx="0" cy="0"/>
        </a:xfrm>
      </p:grpSpPr>
      <p:sp>
        <p:nvSpPr>
          <p:cNvPr id="59" name="Google Shape;59;p14"/>
          <p:cNvSpPr txBox="1"/>
          <p:nvPr>
            <p:ph idx="1" type="subTitle"/>
          </p:nvPr>
        </p:nvSpPr>
        <p:spPr>
          <a:xfrm>
            <a:off x="311700" y="1131575"/>
            <a:ext cx="8520600" cy="2700900"/>
          </a:xfrm>
          <a:prstGeom prst="rect">
            <a:avLst/>
          </a:prstGeom>
        </p:spPr>
        <p:txBody>
          <a:bodyPr anchorCtr="0" anchor="t" bIns="91425" lIns="91425" spcFirstLastPara="1" rIns="91425" wrap="square" tIns="91425">
            <a:normAutofit/>
          </a:bodyPr>
          <a:lstStyle/>
          <a:p>
            <a:pPr indent="0" lvl="0" marL="0" rtl="0" algn="just">
              <a:lnSpc>
                <a:spcPct val="95000"/>
              </a:lnSpc>
              <a:spcBef>
                <a:spcPts val="1200"/>
              </a:spcBef>
              <a:spcAft>
                <a:spcPts val="0"/>
              </a:spcAft>
              <a:buSzPts val="935"/>
              <a:buNone/>
            </a:pPr>
            <a:r>
              <a:rPr b="1" lang="en" sz="1800"/>
              <a:t>Problem Statement</a:t>
            </a:r>
            <a:r>
              <a:rPr lang="en" sz="1800"/>
              <a:t> </a:t>
            </a:r>
            <a:endParaRPr sz="1800"/>
          </a:p>
          <a:p>
            <a:pPr indent="0" lvl="0" marL="0" rtl="0" algn="just">
              <a:lnSpc>
                <a:spcPct val="95000"/>
              </a:lnSpc>
              <a:spcBef>
                <a:spcPts val="1200"/>
              </a:spcBef>
              <a:spcAft>
                <a:spcPts val="0"/>
              </a:spcAft>
              <a:buClr>
                <a:schemeClr val="dk1"/>
              </a:buClr>
              <a:buSzPts val="935"/>
              <a:buFont typeface="Arial"/>
              <a:buNone/>
            </a:pPr>
            <a:r>
              <a:rPr lang="en" sz="1800"/>
              <a:t>The organization faced challenges in predicting monthly order volumes due to fluctuating customer demand and lacked a reliable method to smooth short-term variations for better planning. Traditional forecasting methods like simple moving averages did not account for the varying importance of recent data points.</a:t>
            </a:r>
            <a:endParaRPr sz="1800"/>
          </a:p>
          <a:p>
            <a:pPr indent="0" lvl="0" marL="0" rtl="0" algn="just">
              <a:lnSpc>
                <a:spcPct val="80000"/>
              </a:lnSpc>
              <a:spcBef>
                <a:spcPts val="1200"/>
              </a:spcBef>
              <a:spcAft>
                <a:spcPts val="0"/>
              </a:spcAft>
              <a:buSzPts val="935"/>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114425" y="490538"/>
            <a:ext cx="6915150" cy="416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68" name="Shape 68"/>
        <p:cNvGrpSpPr/>
        <p:nvPr/>
      </p:nvGrpSpPr>
      <p:grpSpPr>
        <a:xfrm>
          <a:off x="0" y="0"/>
          <a:ext cx="0" cy="0"/>
          <a:chOff x="0" y="0"/>
          <a:chExt cx="0" cy="0"/>
        </a:xfrm>
      </p:grpSpPr>
      <p:sp>
        <p:nvSpPr>
          <p:cNvPr id="69" name="Google Shape;69;p16"/>
          <p:cNvSpPr txBox="1"/>
          <p:nvPr/>
        </p:nvSpPr>
        <p:spPr>
          <a:xfrm>
            <a:off x="420450" y="867050"/>
            <a:ext cx="7926600" cy="220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800">
                <a:solidFill>
                  <a:schemeClr val="dk1"/>
                </a:solidFill>
              </a:rPr>
              <a:t>Conclusion</a:t>
            </a:r>
            <a:endParaRPr b="1" sz="1800">
              <a:solidFill>
                <a:schemeClr val="dk1"/>
              </a:solidFill>
            </a:endParaRPr>
          </a:p>
          <a:p>
            <a:pPr indent="0" lvl="0" marL="0" rtl="0" algn="just">
              <a:lnSpc>
                <a:spcPct val="115000"/>
              </a:lnSpc>
              <a:spcBef>
                <a:spcPts val="1200"/>
              </a:spcBef>
              <a:spcAft>
                <a:spcPts val="1200"/>
              </a:spcAft>
              <a:buNone/>
            </a:pPr>
            <a:r>
              <a:rPr lang="en" sz="1800">
                <a:solidFill>
                  <a:schemeClr val="dk1"/>
                </a:solidFill>
              </a:rPr>
              <a:t>Developed a </a:t>
            </a:r>
            <a:r>
              <a:rPr b="1" lang="en" sz="1800">
                <a:solidFill>
                  <a:schemeClr val="dk1"/>
                </a:solidFill>
              </a:rPr>
              <a:t>Weighted Moving Average (WMA)</a:t>
            </a:r>
            <a:r>
              <a:rPr lang="en" sz="1800">
                <a:solidFill>
                  <a:schemeClr val="dk1"/>
                </a:solidFill>
              </a:rPr>
              <a:t> forecasting model in Excel to assign higher weights to recent data points and lower weights to older ones. This approach improved forecast responsiveness and accuracy, helping the team better anticipate demand trends and make informed decisions in inventory and supply planning.</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