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72" r:id="rId4"/>
    <p:sldId id="259" r:id="rId5"/>
    <p:sldId id="273" r:id="rId6"/>
    <p:sldId id="261" r:id="rId7"/>
    <p:sldId id="262" r:id="rId8"/>
    <p:sldId id="263" r:id="rId9"/>
    <p:sldId id="264" r:id="rId10"/>
    <p:sldId id="265" r:id="rId11"/>
    <p:sldId id="266" r:id="rId12"/>
    <p:sldId id="257" r:id="rId13"/>
    <p:sldId id="27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i%20Trivedi\OneDrive\Desktop\Send%20to%20Email\LATEST%206%2038%20PM\NEW%20UPDETED%20%202.xlsm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cd6474ad859d305/Desktop/Send%20to%20Email/LATEST%2011%2030%20PM/NEW%20UPDETED%20%202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R%20Data%20Analytics\DashBoard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[NEW UPDETED  2.xlsm]KPI1!PivotTable6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>
                <a:solidFill>
                  <a:schemeClr val="accent6"/>
                </a:solidFill>
              </a:rPr>
              <a:t>Monthly</a:t>
            </a:r>
            <a:r>
              <a:rPr lang="en-US" b="1" i="0" baseline="0">
                <a:solidFill>
                  <a:schemeClr val="accent6"/>
                </a:solidFill>
              </a:rPr>
              <a:t> Revenue</a:t>
            </a:r>
            <a:endParaRPr lang="en-US" b="1" i="0">
              <a:solidFill>
                <a:schemeClr val="accent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'KPI1'!$B$3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'KPI1'!$A$4:$A$12</c:f>
              <c:strCache>
                <c:ptCount val="8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Aug</c:v>
                </c:pt>
                <c:pt idx="4">
                  <c:v>Feb</c:v>
                </c:pt>
                <c:pt idx="5">
                  <c:v>Jan</c:v>
                </c:pt>
                <c:pt idx="6">
                  <c:v>Jul</c:v>
                </c:pt>
                <c:pt idx="7">
                  <c:v>Jun</c:v>
                </c:pt>
              </c:strCache>
            </c:strRef>
          </c:cat>
          <c:val>
            <c:numRef>
              <c:f>'KPI1'!$B$4:$B$12</c:f>
              <c:numCache>
                <c:formatCode>General</c:formatCode>
                <c:ptCount val="8"/>
                <c:pt idx="0">
                  <c:v>955.5</c:v>
                </c:pt>
                <c:pt idx="1">
                  <c:v>1828.75</c:v>
                </c:pt>
                <c:pt idx="2">
                  <c:v>1131</c:v>
                </c:pt>
                <c:pt idx="3">
                  <c:v>2069</c:v>
                </c:pt>
                <c:pt idx="4">
                  <c:v>2382.38</c:v>
                </c:pt>
                <c:pt idx="5">
                  <c:v>785.07</c:v>
                </c:pt>
                <c:pt idx="6">
                  <c:v>2991</c:v>
                </c:pt>
                <c:pt idx="7">
                  <c:v>1320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8-49C9-B9A5-D18599C2F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8801072"/>
        <c:axId val="415515072"/>
      </c:areaChart>
      <c:catAx>
        <c:axId val="2128801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15072"/>
        <c:crosses val="autoZero"/>
        <c:auto val="1"/>
        <c:lblAlgn val="ctr"/>
        <c:lblOffset val="100"/>
        <c:noMultiLvlLbl val="0"/>
      </c:catAx>
      <c:valAx>
        <c:axId val="415515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801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[NEW UPDETED  2.xlsm]KPI2!PivotTable3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Items</a:t>
            </a:r>
            <a:r>
              <a:rPr lang="en-US" baseline="0"/>
              <a:t> per Profit%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'KPI2'!$B$3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'KPI2'!$A$4:$A$12</c:f>
              <c:strCache>
                <c:ptCount val="8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  <c:pt idx="7">
                  <c:v>ITEM 8</c:v>
                </c:pt>
              </c:strCache>
            </c:strRef>
          </c:cat>
          <c:val>
            <c:numRef>
              <c:f>'KPI2'!$B$4:$B$12</c:f>
              <c:numCache>
                <c:formatCode>0%</c:formatCode>
                <c:ptCount val="8"/>
                <c:pt idx="0">
                  <c:v>0.83</c:v>
                </c:pt>
                <c:pt idx="1">
                  <c:v>0.87</c:v>
                </c:pt>
                <c:pt idx="2">
                  <c:v>0.75</c:v>
                </c:pt>
                <c:pt idx="3">
                  <c:v>0.9</c:v>
                </c:pt>
                <c:pt idx="4">
                  <c:v>0.95</c:v>
                </c:pt>
                <c:pt idx="5">
                  <c:v>1</c:v>
                </c:pt>
                <c:pt idx="6">
                  <c:v>0.65</c:v>
                </c:pt>
                <c:pt idx="7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08-445B-8CC9-DDB6EFF1D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17063984"/>
        <c:axId val="2009597024"/>
      </c:barChart>
      <c:catAx>
        <c:axId val="201706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597024"/>
        <c:crosses val="autoZero"/>
        <c:auto val="1"/>
        <c:lblAlgn val="ctr"/>
        <c:lblOffset val="100"/>
        <c:noMultiLvlLbl val="0"/>
      </c:catAx>
      <c:valAx>
        <c:axId val="2009597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06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[DashBoard.xlsm]KPI4!PivotTable5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INCOME BY</a:t>
            </a:r>
            <a:r>
              <a:rPr lang="en-US" baseline="0" dirty="0"/>
              <a:t> %</a:t>
            </a:r>
            <a:endParaRPr lang="en-US" dirty="0"/>
          </a:p>
        </c:rich>
      </c:tx>
      <c:layout>
        <c:manualLayout>
          <c:xMode val="edge"/>
          <c:yMode val="edge"/>
          <c:x val="0.3593192428887157"/>
          <c:y val="2.11483146291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'KPI4'!$B$3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'KPI4'!$A$4:$A$12</c:f>
              <c:strCache>
                <c:ptCount val="8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  <c:pt idx="4">
                  <c:v>ITEM5</c:v>
                </c:pt>
                <c:pt idx="5">
                  <c:v>ITEM6</c:v>
                </c:pt>
                <c:pt idx="6">
                  <c:v>ITEM7</c:v>
                </c:pt>
                <c:pt idx="7">
                  <c:v>ITEM8</c:v>
                </c:pt>
              </c:strCache>
            </c:strRef>
          </c:cat>
          <c:val>
            <c:numRef>
              <c:f>'KPI4'!$B$4:$B$12</c:f>
              <c:numCache>
                <c:formatCode>0.00%</c:formatCode>
                <c:ptCount val="8"/>
                <c:pt idx="0">
                  <c:v>0.06</c:v>
                </c:pt>
                <c:pt idx="1">
                  <c:v>0.18</c:v>
                </c:pt>
                <c:pt idx="2">
                  <c:v>7.0000000000000007E-2</c:v>
                </c:pt>
                <c:pt idx="3">
                  <c:v>0.14000000000000001</c:v>
                </c:pt>
                <c:pt idx="4">
                  <c:v>0.09</c:v>
                </c:pt>
                <c:pt idx="5">
                  <c:v>0.12</c:v>
                </c:pt>
                <c:pt idx="6">
                  <c:v>0.18</c:v>
                </c:pt>
                <c:pt idx="7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CE-42C9-BB32-C84640B421F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44226720"/>
        <c:axId val="1785292416"/>
      </c:lineChart>
      <c:catAx>
        <c:axId val="164422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92416"/>
        <c:crosses val="autoZero"/>
        <c:auto val="1"/>
        <c:lblAlgn val="ctr"/>
        <c:lblOffset val="100"/>
        <c:noMultiLvlLbl val="0"/>
      </c:catAx>
      <c:valAx>
        <c:axId val="178529241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64422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0.57755</cdr:x>
      <cdr:y>0</cdr:y>
    </cdr:from>
    <cdr:to>
      <cdr:x>0.7129</cdr:x>
      <cdr:y>0.21495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6AF4DEA7-ACBB-A420-E5CA-0486A64DB6DA}"/>
            </a:ext>
          </a:extLst>
        </cdr:cNvPr>
        <cdr:cNvGrpSpPr/>
      </cdr:nvGrpSpPr>
      <cdr:grpSpPr>
        <a:xfrm xmlns:a="http://schemas.openxmlformats.org/drawingml/2006/main">
          <a:off x="3355062" y="0"/>
          <a:ext cx="786266" cy="909300"/>
          <a:chOff x="552352" y="0"/>
          <a:chExt cx="516396" cy="530658"/>
        </a:xfrm>
      </cdr:grpSpPr>
      <cdr:sp macro="" textlink="">
        <cdr:nvSpPr>
          <cdr:cNvPr id="4" name="TextBox 23">
            <a:extLst xmlns:a="http://schemas.openxmlformats.org/drawingml/2006/main">
              <a:ext uri="{FF2B5EF4-FFF2-40B4-BE49-F238E27FC236}">
                <a16:creationId xmlns:a16="http://schemas.microsoft.com/office/drawing/2014/main" id="{EC8F8E1E-9723-8796-C07D-8556C9CFAAC4}"/>
              </a:ext>
            </a:extLst>
          </cdr:cNvPr>
          <cdr:cNvSpPr txBox="1"/>
        </cdr:nvSpPr>
        <cdr:spPr>
          <a:xfrm xmlns:a="http://schemas.openxmlformats.org/drawingml/2006/main">
            <a:off x="552352" y="0"/>
            <a:ext cx="516396" cy="530658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style>
          <a:lnRef xmlns:a="http://schemas.openxmlformats.org/drawingml/2006/main" idx="0">
            <a:scrgbClr r="0" g="0" b="0"/>
          </a:lnRef>
          <a:fillRef xmlns:a="http://schemas.openxmlformats.org/drawingml/2006/main" idx="0">
            <a:scrgbClr r="0" g="0" b="0"/>
          </a:fillRef>
          <a:effectRef xmlns:a="http://schemas.openxmlformats.org/drawingml/2006/main" idx="0">
            <a:scrgbClr r="0" g="0" b="0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wrap="none" rtlCol="0" anchor="t">
            <a:noAutofit/>
          </a:bodyPr>
          <a:lstStyle xmlns:a="http://schemas.openxmlformats.org/drawingml/2006/main"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IN" sz="2800" b="1">
              <a:solidFill>
                <a:schemeClr val="accent6">
                  <a:lumMod val="75000"/>
                </a:schemeClr>
              </a:solidFill>
            </a:endParaRP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54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77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80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89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5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48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88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61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6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7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78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865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2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0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67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55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22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46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6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9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63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6832-A4A3-44EC-9862-EB636301E7EC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C9A9A1-1A2B-418E-AA02-1985B69045B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Macro-Enabled_Worksheet2.xlsm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Macro-Enabled_Worksheet.xlsm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Macro-Enabled_Worksheet1.xlsm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4CDC-6C8C-EAE8-86EC-36523869F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0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SALES TRACKING RECORD </a:t>
            </a:r>
            <a:endParaRPr lang="en-IN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117D2-CD5C-8852-6D2F-4DA6693F4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6752" y="3657599"/>
            <a:ext cx="7061947" cy="2541431"/>
          </a:xfrm>
        </p:spPr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/>
              <a:t>SUMIT NERKAR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7200" dirty="0"/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9016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92AF00-94AF-FD42-E557-8E7ACA003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23825"/>
            <a:ext cx="7515507" cy="5372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185E0F-ADA1-8502-BE22-E80F78700F05}"/>
              </a:ext>
            </a:extLst>
          </p:cNvPr>
          <p:cNvSpPr txBox="1"/>
          <p:nvPr/>
        </p:nvSpPr>
        <p:spPr>
          <a:xfrm>
            <a:off x="200025" y="400050"/>
            <a:ext cx="4143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Dashboard creation process snap shot :-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FA1924-98CD-F518-3791-B34F3D0A8580}"/>
              </a:ext>
            </a:extLst>
          </p:cNvPr>
          <p:cNvSpPr txBox="1"/>
          <p:nvPr/>
        </p:nvSpPr>
        <p:spPr>
          <a:xfrm>
            <a:off x="428625" y="1485900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1.Pivot Table 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595DC-FC4A-C447-87E1-16F35337526A}"/>
              </a:ext>
            </a:extLst>
          </p:cNvPr>
          <p:cNvSpPr txBox="1"/>
          <p:nvPr/>
        </p:nvSpPr>
        <p:spPr>
          <a:xfrm>
            <a:off x="428625" y="2209800"/>
            <a:ext cx="340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Line With Marker Chart</a:t>
            </a:r>
          </a:p>
          <a:p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(Items vs Income %)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48BC08-EE25-4593-C7ED-6F4FB113ED92}"/>
              </a:ext>
            </a:extLst>
          </p:cNvPr>
          <p:cNvSpPr txBox="1"/>
          <p:nvPr/>
        </p:nvSpPr>
        <p:spPr>
          <a:xfrm>
            <a:off x="428625" y="333375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3.Shortcut  Shapes</a:t>
            </a:r>
          </a:p>
          <a:p>
            <a:endParaRPr lang="en-IN" dirty="0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11C89B8-CCED-811B-B5E4-B08502F22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387626"/>
              </p:ext>
            </p:extLst>
          </p:nvPr>
        </p:nvGraphicFramePr>
        <p:xfrm>
          <a:off x="1065213" y="4829175"/>
          <a:ext cx="14287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Macro-Enabled Worksheet" showAsIcon="1" r:id="rId4" imgW="870480" imgH="729000" progId="Excel.SheetMacroEnabled.12">
                  <p:embed/>
                </p:oleObj>
              </mc:Choice>
              <mc:Fallback>
                <p:oleObj name="Macro-Enabled Worksheet" showAsIcon="1" r:id="rId4" imgW="870480" imgH="729000" progId="Excel.SheetMacroEnabled.12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D11C89B8-CCED-811B-B5E4-B08502F22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5213" y="4829175"/>
                        <a:ext cx="1428750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91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B6CD-56B0-4F81-B639-623C7F75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Items vs total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00A0-37EC-4BB2-957C-2C744014F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4527802" cy="3184420"/>
          </a:xfrm>
        </p:spPr>
        <p:txBody>
          <a:bodyPr>
            <a:normAutofit/>
          </a:bodyPr>
          <a:lstStyle/>
          <a:p>
            <a:r>
              <a:rPr lang="en-IN" dirty="0"/>
              <a:t>The data is been represented in the donut chart </a:t>
            </a:r>
          </a:p>
          <a:p>
            <a:r>
              <a:rPr lang="en-IN" dirty="0"/>
              <a:t>The data sheet of items vs revenue is linked to the dashboard </a:t>
            </a:r>
          </a:p>
          <a:p>
            <a:r>
              <a:rPr lang="en-IN" dirty="0"/>
              <a:t>The added slicers are connected to show dynamics of the dashboard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8DF6D-DFD9-4328-83D3-5DD0EA9BF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305" y="2276314"/>
            <a:ext cx="284837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1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3A09-45AF-4CA1-AF45-484B8839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F518-53CB-4A68-B85E-39C08B30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2B1C4-E184-45C9-8CB4-8CBD4A32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57187"/>
            <a:ext cx="11944350" cy="56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4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3C3727-9EB2-C3AC-7DCC-CB3DDB045993}"/>
              </a:ext>
            </a:extLst>
          </p:cNvPr>
          <p:cNvSpPr txBox="1"/>
          <p:nvPr/>
        </p:nvSpPr>
        <p:spPr>
          <a:xfrm>
            <a:off x="484094" y="255494"/>
            <a:ext cx="1149723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CONCLUSION:-</a:t>
            </a:r>
          </a:p>
          <a:p>
            <a:endParaRPr lang="en-US" b="0" i="0" dirty="0">
              <a:solidFill>
                <a:srgbClr val="455264"/>
              </a:solidFill>
              <a:effectLst/>
              <a:latin typeface="TT Norms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sales tracking report provides a detailed breakdown, as well as a broad overview of financial data. </a:t>
            </a:r>
          </a:p>
          <a:p>
            <a:endParaRPr lang="en-US" sz="2400" i="0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the spreadsheet portion of the template to list the Cost per item,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Markup percentage, Quantities sold, Shipping costs, and returns. </a:t>
            </a:r>
          </a:p>
          <a:p>
            <a:endParaRPr lang="en-US" sz="2400" i="0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dashboard displays the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rofit per single </a:t>
            </a:r>
            <a:r>
              <a:rPr lang="en-US" sz="240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item,total</a:t>
            </a:r>
            <a:r>
              <a:rPr lang="en-US" sz="2400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income for all items sold, and a Percentage breakdown showing what portion of revenue is attributed to each product.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37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457D-5641-BF04-4643-03BFB13B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4" y="473337"/>
            <a:ext cx="10058400" cy="736899"/>
          </a:xfrm>
        </p:spPr>
        <p:txBody>
          <a:bodyPr>
            <a:normAutofit/>
          </a:bodyPr>
          <a:lstStyle/>
          <a:p>
            <a:r>
              <a:rPr lang="en-US" dirty="0"/>
              <a:t>2.Contents:-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4CDD-8FFE-A78E-FE1B-F3294964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4" y="2003612"/>
            <a:ext cx="11300011" cy="4274567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Monthly Revenue……………………….……………………………………………………..           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 Percentage……………………………………………….………………………….. .          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 &amp; Total Income………………………..…..…………………………………………......          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9-10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Income (%)…………………………………….………………………………………………        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11-12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Revenue ………………………………………………………….........................................        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13-14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Conclusion.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8625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42EBF0-0977-EC72-0786-3D889E7EFB05}"/>
              </a:ext>
            </a:extLst>
          </p:cNvPr>
          <p:cNvSpPr txBox="1"/>
          <p:nvPr/>
        </p:nvSpPr>
        <p:spPr>
          <a:xfrm>
            <a:off x="174811" y="322729"/>
            <a:ext cx="5553636" cy="1160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1.(MONTHLY REVENUE) </a:t>
            </a:r>
            <a:r>
              <a:rPr lang="en-US" sz="2400" b="1" i="1" dirty="0">
                <a:latin typeface="Arial Black" panose="020B0A04020102020204" pitchFamily="34" charset="0"/>
              </a:rPr>
              <a:t>:-</a:t>
            </a:r>
          </a:p>
          <a:p>
            <a:endParaRPr lang="en-US" sz="2400" b="1" i="1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Monthly product revenue based on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Area Chart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Jan:- $785         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Feb :-$ 2382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Mar:- $955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Apr:- $1828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May: $1131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Jun:-$1320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Jul:- $2991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Aug:-$2069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 by analyzing the chart, we can conclude that the revenue for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was higher than for the entire months.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i="1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i="1" dirty="0">
              <a:latin typeface="Arial Black" panose="020B0A04020102020204" pitchFamily="34" charset="0"/>
            </a:endParaRPr>
          </a:p>
          <a:p>
            <a:endParaRPr lang="en-US" sz="2000" i="1" dirty="0">
              <a:latin typeface="Arial Black" panose="020B0A04020102020204" pitchFamily="34" charset="0"/>
            </a:endParaRPr>
          </a:p>
          <a:p>
            <a:endParaRPr lang="en-US" sz="2000" i="1" dirty="0">
              <a:latin typeface="Arial Black" panose="020B0A04020102020204" pitchFamily="34" charset="0"/>
            </a:endParaRPr>
          </a:p>
          <a:p>
            <a:endParaRPr lang="en-US" sz="2000" i="1" dirty="0">
              <a:latin typeface="Arial Black" panose="020B0A04020102020204" pitchFamily="34" charset="0"/>
            </a:endParaRPr>
          </a:p>
          <a:p>
            <a:endParaRPr lang="en-US" sz="2000" i="1" dirty="0">
              <a:latin typeface="Arial Black" panose="020B0A04020102020204" pitchFamily="34" charset="0"/>
            </a:endParaRPr>
          </a:p>
          <a:p>
            <a:endParaRPr lang="en-US" sz="2000" i="1" dirty="0">
              <a:latin typeface="Arial Black" panose="020B0A04020102020204" pitchFamily="34" charset="0"/>
            </a:endParaRPr>
          </a:p>
          <a:p>
            <a:endParaRPr lang="en-US" sz="2000" i="1" dirty="0">
              <a:latin typeface="Arial Black" panose="020B0A04020102020204" pitchFamily="34" charset="0"/>
            </a:endParaRPr>
          </a:p>
          <a:p>
            <a:endParaRPr lang="en-US" sz="2000" i="1" dirty="0">
              <a:latin typeface="Arial Black" panose="020B0A04020102020204" pitchFamily="34" charset="0"/>
            </a:endParaRPr>
          </a:p>
          <a:p>
            <a:endParaRPr lang="en-US" sz="2000" i="1" dirty="0">
              <a:latin typeface="Arial Black" panose="020B0A04020102020204" pitchFamily="34" charset="0"/>
            </a:endParaRPr>
          </a:p>
          <a:p>
            <a:endParaRPr lang="en-US" sz="2000" i="1" dirty="0">
              <a:latin typeface="Arial Black" panose="020B0A04020102020204" pitchFamily="34" charset="0"/>
            </a:endParaRPr>
          </a:p>
          <a:p>
            <a:endParaRPr lang="en-US" sz="2000" i="1" dirty="0">
              <a:latin typeface="Arial Black" panose="020B0A04020102020204" pitchFamily="34" charset="0"/>
            </a:endParaRPr>
          </a:p>
          <a:p>
            <a:endParaRPr lang="en-US" sz="2000" i="1" dirty="0">
              <a:latin typeface="Arial Black" panose="020B0A04020102020204" pitchFamily="34" charset="0"/>
            </a:endParaRPr>
          </a:p>
          <a:p>
            <a:endParaRPr lang="en-US" sz="2000" i="1" dirty="0">
              <a:latin typeface="Arial Black" panose="020B0A04020102020204" pitchFamily="34" charset="0"/>
            </a:endParaRPr>
          </a:p>
          <a:p>
            <a:endParaRPr lang="en-US" sz="2000" i="1" dirty="0">
              <a:latin typeface="Arial Black" panose="020B0A04020102020204" pitchFamily="34" charset="0"/>
            </a:endParaRPr>
          </a:p>
          <a:p>
            <a:endParaRPr lang="en-IN" sz="2000" i="1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A8401A-6BB1-43CC-AE8A-7B5F7B7EA5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398251"/>
              </p:ext>
            </p:extLst>
          </p:nvPr>
        </p:nvGraphicFramePr>
        <p:xfrm>
          <a:off x="5822577" y="641503"/>
          <a:ext cx="5809129" cy="4230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009084-F0C8-7324-577E-2F9DDA12B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440241"/>
              </p:ext>
            </p:extLst>
          </p:nvPr>
        </p:nvGraphicFramePr>
        <p:xfrm>
          <a:off x="7803776" y="5034018"/>
          <a:ext cx="1541929" cy="109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Macro-Enabled Worksheet" showAsIcon="1" r:id="rId4" imgW="914563" imgH="771525" progId="Excel.SheetMacroEnabled.12">
                  <p:embed/>
                </p:oleObj>
              </mc:Choice>
              <mc:Fallback>
                <p:oleObj name="Macro-Enabled Worksheet" showAsIcon="1" r:id="rId4" imgW="914563" imgH="771525" progId="Excel.SheetMacroEnabled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B009084-F0C8-7324-577E-2F9DDA12B1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3776" y="5034018"/>
                        <a:ext cx="1541929" cy="1090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10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21930D-98AD-042B-6953-802262C2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519" y="-37323"/>
            <a:ext cx="8386482" cy="6024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5BE7DB-58FA-E6C0-B61D-D75F6C4BCE10}"/>
              </a:ext>
            </a:extLst>
          </p:cNvPr>
          <p:cNvSpPr txBox="1"/>
          <p:nvPr/>
        </p:nvSpPr>
        <p:spPr>
          <a:xfrm>
            <a:off x="121025" y="416859"/>
            <a:ext cx="328108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Dashboard creation    process snap shot 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1.Pivot Table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Slicer</a:t>
            </a:r>
          </a:p>
          <a:p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(Revenue &amp; Month)</a:t>
            </a:r>
          </a:p>
          <a:p>
            <a:endParaRPr lang="en-US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3.Timeline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4.Area Chart</a:t>
            </a:r>
          </a:p>
          <a:p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(Month vs Revenue)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5.Shortcut  Shapes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3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139E74-158A-FEFF-E375-7FB2B0B9D49F}"/>
              </a:ext>
            </a:extLst>
          </p:cNvPr>
          <p:cNvSpPr txBox="1"/>
          <p:nvPr/>
        </p:nvSpPr>
        <p:spPr>
          <a:xfrm>
            <a:off x="1" y="0"/>
            <a:ext cx="5844988" cy="10802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2.(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 Percentage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i="1" dirty="0">
                <a:latin typeface="Arial Black" panose="020B0A04020102020204" pitchFamily="34" charset="0"/>
              </a:rPr>
              <a:t>:-</a:t>
            </a:r>
          </a:p>
          <a:p>
            <a:endParaRPr lang="en-US" sz="2400" i="1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Items per profit in % based on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Clustered Bar Chart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Item 1:- 83%         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Item 2:- 87%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Item 3:- 75%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Item 4:- 90%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Item 5:- 95%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Item 6:-100%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Item 7:- 65%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Item 8:- 92%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 by analyzing the chart, we can conclude that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Item 6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has higher profit margin than for the entire Items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i="1" dirty="0">
              <a:latin typeface="Arial Black" panose="020B0A04020102020204" pitchFamily="34" charset="0"/>
            </a:endParaRPr>
          </a:p>
          <a:p>
            <a:endParaRPr lang="en-US" sz="2400" i="1" dirty="0">
              <a:latin typeface="Arial Black" panose="020B0A04020102020204" pitchFamily="34" charset="0"/>
            </a:endParaRPr>
          </a:p>
          <a:p>
            <a:endParaRPr lang="en-US" sz="2400" i="1" dirty="0">
              <a:latin typeface="Arial Black" panose="020B0A04020102020204" pitchFamily="34" charset="0"/>
            </a:endParaRPr>
          </a:p>
          <a:p>
            <a:endParaRPr lang="en-US" sz="2400" i="1" dirty="0">
              <a:latin typeface="Arial Black" panose="020B0A04020102020204" pitchFamily="34" charset="0"/>
            </a:endParaRPr>
          </a:p>
          <a:p>
            <a:endParaRPr lang="en-US" sz="2400" i="1" dirty="0">
              <a:latin typeface="Arial Black" panose="020B0A04020102020204" pitchFamily="34" charset="0"/>
            </a:endParaRPr>
          </a:p>
          <a:p>
            <a:endParaRPr lang="en-US" sz="2400" i="1" dirty="0">
              <a:latin typeface="Arial Black" panose="020B0A04020102020204" pitchFamily="34" charset="0"/>
            </a:endParaRPr>
          </a:p>
          <a:p>
            <a:endParaRPr lang="en-US" sz="2400" i="1" dirty="0">
              <a:latin typeface="Arial Black" panose="020B0A04020102020204" pitchFamily="34" charset="0"/>
            </a:endParaRPr>
          </a:p>
          <a:p>
            <a:endParaRPr lang="en-US" sz="2400" i="1" dirty="0">
              <a:latin typeface="Arial Black" panose="020B0A04020102020204" pitchFamily="34" charset="0"/>
            </a:endParaRPr>
          </a:p>
          <a:p>
            <a:endParaRPr lang="en-US" sz="2400" i="1" dirty="0">
              <a:latin typeface="Arial Black" panose="020B0A04020102020204" pitchFamily="34" charset="0"/>
            </a:endParaRPr>
          </a:p>
          <a:p>
            <a:endParaRPr lang="en-US" sz="2400" i="1" dirty="0">
              <a:latin typeface="Arial Black" panose="020B0A04020102020204" pitchFamily="34" charset="0"/>
            </a:endParaRPr>
          </a:p>
          <a:p>
            <a:endParaRPr lang="en-US" sz="2400" i="1" dirty="0">
              <a:latin typeface="Arial Black" panose="020B0A04020102020204" pitchFamily="34" charset="0"/>
            </a:endParaRPr>
          </a:p>
          <a:p>
            <a:endParaRPr lang="en-US" sz="2400" i="1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5B2692F-28E0-4351-1C23-2671B04F7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780893"/>
              </p:ext>
            </p:extLst>
          </p:nvPr>
        </p:nvGraphicFramePr>
        <p:xfrm>
          <a:off x="5844988" y="753036"/>
          <a:ext cx="6347012" cy="478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016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83D4B-4538-F7E9-6A4F-955DE7FC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941" y="107575"/>
            <a:ext cx="8494059" cy="5597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4AA482-C408-89B0-03A2-EC2AE428F42C}"/>
              </a:ext>
            </a:extLst>
          </p:cNvPr>
          <p:cNvSpPr txBox="1"/>
          <p:nvPr/>
        </p:nvSpPr>
        <p:spPr>
          <a:xfrm>
            <a:off x="121025" y="416859"/>
            <a:ext cx="328108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Dashboard creation    process snap shot 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1.Pivot Table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Slicer</a:t>
            </a:r>
          </a:p>
          <a:p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(Percentage &amp; Product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3.Clustered Bar Chart</a:t>
            </a:r>
          </a:p>
          <a:p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(Items vs Markup 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4.Shortcut  Shapes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A0CC208-DCE8-FAE9-C42A-856779D5F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888484"/>
              </p:ext>
            </p:extLst>
          </p:nvPr>
        </p:nvGraphicFramePr>
        <p:xfrm>
          <a:off x="990601" y="4725731"/>
          <a:ext cx="1541929" cy="109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Macro-Enabled Worksheet" showAsIcon="1" r:id="rId4" imgW="914563" imgH="771525" progId="Excel.SheetMacroEnabled.12">
                  <p:embed/>
                </p:oleObj>
              </mc:Choice>
              <mc:Fallback>
                <p:oleObj name="Macro-Enabled Worksheet" showAsIcon="1" r:id="rId4" imgW="914563" imgH="771525" progId="Excel.SheetMacroEnabled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A0CC208-DCE8-FAE9-C42A-856779D5F1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1" y="4725731"/>
                        <a:ext cx="1541929" cy="1090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23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8EBE94-90DA-CDAE-C416-AEE31FDE1F52}"/>
              </a:ext>
            </a:extLst>
          </p:cNvPr>
          <p:cNvSpPr txBox="1"/>
          <p:nvPr/>
        </p:nvSpPr>
        <p:spPr>
          <a:xfrm>
            <a:off x="188258" y="453228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KPI3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27BB3-A93A-454A-B087-45B7E6FD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8" y="784157"/>
            <a:ext cx="5067299" cy="37111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CB51DF-44B5-4598-A9EC-F15818423B73}"/>
              </a:ext>
            </a:extLst>
          </p:cNvPr>
          <p:cNvSpPr txBox="1"/>
          <p:nvPr/>
        </p:nvSpPr>
        <p:spPr>
          <a:xfrm>
            <a:off x="188258" y="4740807"/>
            <a:ext cx="6107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 by analyzing the chart, we can conclude that item 2 is highest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term of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total income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item 7 showed maximum profit per item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0C795-06ED-4E48-AB53-112FBDC91FC9}"/>
              </a:ext>
            </a:extLst>
          </p:cNvPr>
          <p:cNvSpPr txBox="1"/>
          <p:nvPr/>
        </p:nvSpPr>
        <p:spPr>
          <a:xfrm>
            <a:off x="976697" y="453228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  <a:cs typeface="Arial" panose="020B0604020202020204" pitchFamily="34" charset="0"/>
              </a:rPr>
              <a:t>P</a:t>
            </a:r>
            <a:r>
              <a:rPr lang="en-US" sz="1800" dirty="0">
                <a:latin typeface="Algerian" panose="04020705040A02060702" pitchFamily="82" charset="0"/>
                <a:cs typeface="Arial" panose="020B0604020202020204" pitchFamily="34" charset="0"/>
              </a:rPr>
              <a:t>rofit  and total income (Combo Chart)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E6B5E66-640F-4B79-A16C-7C66BB529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309459"/>
              </p:ext>
            </p:extLst>
          </p:nvPr>
        </p:nvGraphicFramePr>
        <p:xfrm>
          <a:off x="976697" y="1193863"/>
          <a:ext cx="4381116" cy="3135250"/>
        </p:xfrm>
        <a:graphic>
          <a:graphicData uri="http://schemas.openxmlformats.org/drawingml/2006/table">
            <a:tbl>
              <a:tblPr/>
              <a:tblGrid>
                <a:gridCol w="1000983">
                  <a:extLst>
                    <a:ext uri="{9D8B030D-6E8A-4147-A177-3AD203B41FA5}">
                      <a16:colId xmlns:a16="http://schemas.microsoft.com/office/drawing/2014/main" val="1260879850"/>
                    </a:ext>
                  </a:extLst>
                </a:gridCol>
                <a:gridCol w="1740841">
                  <a:extLst>
                    <a:ext uri="{9D8B030D-6E8A-4147-A177-3AD203B41FA5}">
                      <a16:colId xmlns:a16="http://schemas.microsoft.com/office/drawing/2014/main" val="447889431"/>
                    </a:ext>
                  </a:extLst>
                </a:gridCol>
                <a:gridCol w="1639292">
                  <a:extLst>
                    <a:ext uri="{9D8B030D-6E8A-4147-A177-3AD203B41FA5}">
                      <a16:colId xmlns:a16="http://schemas.microsoft.com/office/drawing/2014/main" val="3199690743"/>
                    </a:ext>
                  </a:extLst>
                </a:gridCol>
              </a:tblGrid>
              <a:tr h="313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PROFIT PER 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TOTAL INCOME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959241"/>
                  </a:ext>
                </a:extLst>
              </a:tr>
              <a:tr h="313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374098"/>
                  </a:ext>
                </a:extLst>
              </a:tr>
              <a:tr h="313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1217.065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938626"/>
                  </a:ext>
                </a:extLst>
              </a:tr>
              <a:tr h="313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55942"/>
                  </a:ext>
                </a:extLst>
              </a:tr>
              <a:tr h="313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529142"/>
                  </a:ext>
                </a:extLst>
              </a:tr>
              <a:tr h="313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813795"/>
                  </a:ext>
                </a:extLst>
              </a:tr>
              <a:tr h="313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08235"/>
                  </a:ext>
                </a:extLst>
              </a:tr>
              <a:tr h="313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1207.25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294932"/>
                  </a:ext>
                </a:extLst>
              </a:tr>
              <a:tr h="313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593656"/>
                  </a:ext>
                </a:extLst>
              </a:tr>
              <a:tr h="313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6881.395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44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73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6F38C1-3711-4457-AE89-47ACCA8AEE28}"/>
              </a:ext>
            </a:extLst>
          </p:cNvPr>
          <p:cNvSpPr txBox="1"/>
          <p:nvPr/>
        </p:nvSpPr>
        <p:spPr>
          <a:xfrm>
            <a:off x="428624" y="1776412"/>
            <a:ext cx="5667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1.Pivot Table</a:t>
            </a:r>
          </a:p>
          <a:p>
            <a:endParaRPr lang="en-US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Combo chart </a:t>
            </a:r>
          </a:p>
          <a:p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vs Profit and Total Income</a:t>
            </a:r>
          </a:p>
          <a:p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3.Slicer</a:t>
            </a:r>
          </a:p>
          <a:p>
            <a:endParaRPr lang="en-US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4.Shortcut  Shapes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5CBBA-928D-4224-82F1-FF61FD8A6D55}"/>
              </a:ext>
            </a:extLst>
          </p:cNvPr>
          <p:cNvSpPr txBox="1"/>
          <p:nvPr/>
        </p:nvSpPr>
        <p:spPr>
          <a:xfrm>
            <a:off x="725091" y="536853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Dashboard creation process snap shot 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607B1-D509-4A16-AD7A-C44918AC1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29"/>
          <a:stretch/>
        </p:blipFill>
        <p:spPr>
          <a:xfrm>
            <a:off x="4610100" y="1225599"/>
            <a:ext cx="6934200" cy="40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6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890105-15B4-58FA-F401-446507212FC6}"/>
              </a:ext>
            </a:extLst>
          </p:cNvPr>
          <p:cNvSpPr txBox="1"/>
          <p:nvPr/>
        </p:nvSpPr>
        <p:spPr>
          <a:xfrm>
            <a:off x="161364" y="0"/>
            <a:ext cx="4447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4. (Income By Percentage) </a:t>
            </a:r>
            <a:r>
              <a:rPr lang="en-US" sz="1800" i="1" dirty="0">
                <a:latin typeface="Arial Black" panose="020B0A04020102020204" pitchFamily="34" charset="0"/>
              </a:rPr>
              <a:t>:-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0DF49-7438-EAE0-65F9-AF4943AD9799}"/>
              </a:ext>
            </a:extLst>
          </p:cNvPr>
          <p:cNvSpPr txBox="1"/>
          <p:nvPr/>
        </p:nvSpPr>
        <p:spPr>
          <a:xfrm>
            <a:off x="257961" y="371717"/>
            <a:ext cx="3778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Items per Income By % based on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Line With Marker Chart</a:t>
            </a:r>
          </a:p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C73ACE-0FCF-9BF0-9E66-23F7785DD7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617162"/>
              </p:ext>
            </p:extLst>
          </p:nvPr>
        </p:nvGraphicFramePr>
        <p:xfrm>
          <a:off x="5691673" y="371716"/>
          <a:ext cx="6014552" cy="4581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7DC36C-33DD-BBF8-E75E-CC725B240A64}"/>
              </a:ext>
            </a:extLst>
          </p:cNvPr>
          <p:cNvSpPr txBox="1"/>
          <p:nvPr/>
        </p:nvSpPr>
        <p:spPr>
          <a:xfrm>
            <a:off x="10311" y="4775892"/>
            <a:ext cx="61007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 by analyzing the chart, we can conclude that 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Item 2 And Item 7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 higher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Income Percentage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margin than for the entire Items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70E61-A990-232E-A48D-A8F432ED92D8}"/>
              </a:ext>
            </a:extLst>
          </p:cNvPr>
          <p:cNvSpPr txBox="1"/>
          <p:nvPr/>
        </p:nvSpPr>
        <p:spPr>
          <a:xfrm>
            <a:off x="257961" y="1128001"/>
            <a:ext cx="42378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Item 1:- 6.00%         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Item 2:- 18.00%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Item 3:- 7.00%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Item 4:- 14.00%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Item 5:- 9.00%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Item 6:-12.00%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Item 7:- 18.00%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Item 8:- 16.00%</a:t>
            </a:r>
          </a:p>
        </p:txBody>
      </p:sp>
    </p:spTree>
    <p:extLst>
      <p:ext uri="{BB962C8B-B14F-4D97-AF65-F5344CB8AC3E}">
        <p14:creationId xmlns:p14="http://schemas.microsoft.com/office/powerpoint/2010/main" val="21915728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546</TotalTime>
  <Words>603</Words>
  <Application>Microsoft Office PowerPoint</Application>
  <PresentationFormat>Widescreen</PresentationFormat>
  <Paragraphs>174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Algerian</vt:lpstr>
      <vt:lpstr>Arial</vt:lpstr>
      <vt:lpstr>Arial Black</vt:lpstr>
      <vt:lpstr>Calibri</vt:lpstr>
      <vt:lpstr>Gill Sans MT</vt:lpstr>
      <vt:lpstr>TT Norms</vt:lpstr>
      <vt:lpstr>Wingdings</vt:lpstr>
      <vt:lpstr>Gallery</vt:lpstr>
      <vt:lpstr>1_Gallery</vt:lpstr>
      <vt:lpstr>Macro-Enabled Worksheet</vt:lpstr>
      <vt:lpstr>Microsoft Excel Macro-Enabled Worksheet</vt:lpstr>
      <vt:lpstr>DASHBOARD SALES TRACKING RECORD </vt:lpstr>
      <vt:lpstr>2.Contents:-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Items vs total revenue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Trivedi</dc:creator>
  <cp:lastModifiedBy>Admin</cp:lastModifiedBy>
  <cp:revision>21</cp:revision>
  <dcterms:created xsi:type="dcterms:W3CDTF">2023-08-06T09:45:55Z</dcterms:created>
  <dcterms:modified xsi:type="dcterms:W3CDTF">2024-07-22T19:00:48Z</dcterms:modified>
</cp:coreProperties>
</file>