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262" r:id="rId3"/>
    <p:sldId id="265" r:id="rId4"/>
    <p:sldId id="268" r:id="rId5"/>
    <p:sldId id="270" r:id="rId6"/>
    <p:sldId id="260" r:id="rId7"/>
    <p:sldId id="264" r:id="rId8"/>
    <p:sldId id="271" r:id="rId9"/>
    <p:sldId id="272"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9" autoAdjust="0"/>
    <p:restoredTop sz="94660"/>
  </p:normalViewPr>
  <p:slideViewPr>
    <p:cSldViewPr snapToGrid="0">
      <p:cViewPr varScale="1">
        <p:scale>
          <a:sx n="72" d="100"/>
          <a:sy n="72" d="100"/>
        </p:scale>
        <p:origin x="48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D71AAB-A059-4E20-ACA9-D1A66295BECE}" type="datetimeFigureOut">
              <a:rPr lang="en-IN" smtClean="0"/>
              <a:t>03-10-2024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4496F1-BBED-4061-830A-3C480C942EE3}" type="slidenum">
              <a:rPr lang="en-IN" smtClean="0"/>
              <a:t>‹#›</a:t>
            </a:fld>
            <a:endParaRPr lang="en-IN"/>
          </a:p>
        </p:txBody>
      </p:sp>
    </p:spTree>
    <p:extLst>
      <p:ext uri="{BB962C8B-B14F-4D97-AF65-F5344CB8AC3E}">
        <p14:creationId xmlns:p14="http://schemas.microsoft.com/office/powerpoint/2010/main" val="2221068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AE17F-8688-41FF-8A54-A8367F5DB2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849B960-377D-4A3C-B93B-AE449F7745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D8127E-9C12-417D-9185-6E323DD07205}"/>
              </a:ext>
            </a:extLst>
          </p:cNvPr>
          <p:cNvSpPr>
            <a:spLocks noGrp="1"/>
          </p:cNvSpPr>
          <p:nvPr>
            <p:ph type="dt" sz="half" idx="10"/>
          </p:nvPr>
        </p:nvSpPr>
        <p:spPr/>
        <p:txBody>
          <a:bodyPr/>
          <a:lstStyle/>
          <a:p>
            <a:fld id="{91D9741E-59D5-49E3-A298-A83221ADE836}" type="datetime1">
              <a:rPr lang="en-IN" smtClean="0"/>
              <a:t>03-10-2024</a:t>
            </a:fld>
            <a:endParaRPr lang="en-IN"/>
          </a:p>
        </p:txBody>
      </p:sp>
      <p:sp>
        <p:nvSpPr>
          <p:cNvPr id="5" name="Footer Placeholder 4">
            <a:extLst>
              <a:ext uri="{FF2B5EF4-FFF2-40B4-BE49-F238E27FC236}">
                <a16:creationId xmlns:a16="http://schemas.microsoft.com/office/drawing/2014/main" id="{5D18E7F2-63F5-499D-836B-7C7C2FE56F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36A4B2-1647-4B42-8470-C973E35F7CC9}"/>
              </a:ext>
            </a:extLst>
          </p:cNvPr>
          <p:cNvSpPr>
            <a:spLocks noGrp="1"/>
          </p:cNvSpPr>
          <p:nvPr>
            <p:ph type="sldNum" sz="quarter" idx="12"/>
          </p:nvPr>
        </p:nvSpPr>
        <p:spPr/>
        <p:txBody>
          <a:bodyPr/>
          <a:lstStyle/>
          <a:p>
            <a:fld id="{DA833A5D-C6F5-4781-8CDF-EB5937DAEBF5}" type="slidenum">
              <a:rPr lang="en-IN" smtClean="0"/>
              <a:t>‹#›</a:t>
            </a:fld>
            <a:endParaRPr lang="en-IN"/>
          </a:p>
        </p:txBody>
      </p:sp>
    </p:spTree>
    <p:extLst>
      <p:ext uri="{BB962C8B-B14F-4D97-AF65-F5344CB8AC3E}">
        <p14:creationId xmlns:p14="http://schemas.microsoft.com/office/powerpoint/2010/main" val="1227913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F0005-41EB-4213-A70E-A9D30409103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600DA2-B393-4F1B-95A9-6A27FB8EAC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B4DEF4-5DBB-4204-A4B2-D31BBE267AF5}"/>
              </a:ext>
            </a:extLst>
          </p:cNvPr>
          <p:cNvSpPr>
            <a:spLocks noGrp="1"/>
          </p:cNvSpPr>
          <p:nvPr>
            <p:ph type="dt" sz="half" idx="10"/>
          </p:nvPr>
        </p:nvSpPr>
        <p:spPr/>
        <p:txBody>
          <a:bodyPr/>
          <a:lstStyle/>
          <a:p>
            <a:fld id="{AC9E88EB-7F1B-4F07-9413-A592E49C8095}" type="datetime1">
              <a:rPr lang="en-IN" smtClean="0"/>
              <a:t>03-10-2024</a:t>
            </a:fld>
            <a:endParaRPr lang="en-IN"/>
          </a:p>
        </p:txBody>
      </p:sp>
      <p:sp>
        <p:nvSpPr>
          <p:cNvPr id="5" name="Footer Placeholder 4">
            <a:extLst>
              <a:ext uri="{FF2B5EF4-FFF2-40B4-BE49-F238E27FC236}">
                <a16:creationId xmlns:a16="http://schemas.microsoft.com/office/drawing/2014/main" id="{838ECC20-7E61-4D2D-AE2A-C2C25B30DE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584E18-32D8-4A71-BA7F-699AB859BC4A}"/>
              </a:ext>
            </a:extLst>
          </p:cNvPr>
          <p:cNvSpPr>
            <a:spLocks noGrp="1"/>
          </p:cNvSpPr>
          <p:nvPr>
            <p:ph type="sldNum" sz="quarter" idx="12"/>
          </p:nvPr>
        </p:nvSpPr>
        <p:spPr/>
        <p:txBody>
          <a:bodyPr/>
          <a:lstStyle/>
          <a:p>
            <a:fld id="{DA833A5D-C6F5-4781-8CDF-EB5937DAEBF5}" type="slidenum">
              <a:rPr lang="en-IN" smtClean="0"/>
              <a:t>‹#›</a:t>
            </a:fld>
            <a:endParaRPr lang="en-IN"/>
          </a:p>
        </p:txBody>
      </p:sp>
    </p:spTree>
    <p:extLst>
      <p:ext uri="{BB962C8B-B14F-4D97-AF65-F5344CB8AC3E}">
        <p14:creationId xmlns:p14="http://schemas.microsoft.com/office/powerpoint/2010/main" val="644609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4452DB-1C93-4F14-9EB7-0534906DEE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E0BB49-98B1-410E-AB10-4891E670BD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94DFE1-259B-48E6-BA03-788D58711E30}"/>
              </a:ext>
            </a:extLst>
          </p:cNvPr>
          <p:cNvSpPr>
            <a:spLocks noGrp="1"/>
          </p:cNvSpPr>
          <p:nvPr>
            <p:ph type="dt" sz="half" idx="10"/>
          </p:nvPr>
        </p:nvSpPr>
        <p:spPr/>
        <p:txBody>
          <a:bodyPr/>
          <a:lstStyle/>
          <a:p>
            <a:fld id="{C9CFCF43-DB70-4E50-B7C9-0AD4F9FC633B}" type="datetime1">
              <a:rPr lang="en-IN" smtClean="0"/>
              <a:t>03-10-2024</a:t>
            </a:fld>
            <a:endParaRPr lang="en-IN"/>
          </a:p>
        </p:txBody>
      </p:sp>
      <p:sp>
        <p:nvSpPr>
          <p:cNvPr id="5" name="Footer Placeholder 4">
            <a:extLst>
              <a:ext uri="{FF2B5EF4-FFF2-40B4-BE49-F238E27FC236}">
                <a16:creationId xmlns:a16="http://schemas.microsoft.com/office/drawing/2014/main" id="{E222BB44-8369-4340-BC21-00FA1B512C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2ADD47-0021-42A9-A830-A1055E1FD583}"/>
              </a:ext>
            </a:extLst>
          </p:cNvPr>
          <p:cNvSpPr>
            <a:spLocks noGrp="1"/>
          </p:cNvSpPr>
          <p:nvPr>
            <p:ph type="sldNum" sz="quarter" idx="12"/>
          </p:nvPr>
        </p:nvSpPr>
        <p:spPr/>
        <p:txBody>
          <a:bodyPr/>
          <a:lstStyle/>
          <a:p>
            <a:fld id="{DA833A5D-C6F5-4781-8CDF-EB5937DAEBF5}" type="slidenum">
              <a:rPr lang="en-IN" smtClean="0"/>
              <a:t>‹#›</a:t>
            </a:fld>
            <a:endParaRPr lang="en-IN"/>
          </a:p>
        </p:txBody>
      </p:sp>
    </p:spTree>
    <p:extLst>
      <p:ext uri="{BB962C8B-B14F-4D97-AF65-F5344CB8AC3E}">
        <p14:creationId xmlns:p14="http://schemas.microsoft.com/office/powerpoint/2010/main" val="1669703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2FF8E-68C7-4C11-B87F-665DE8A550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80F36D-3BDC-4674-AD5C-B66059AB53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DE6F88-603B-4844-A02D-4AD3B838D137}"/>
              </a:ext>
            </a:extLst>
          </p:cNvPr>
          <p:cNvSpPr>
            <a:spLocks noGrp="1"/>
          </p:cNvSpPr>
          <p:nvPr>
            <p:ph type="dt" sz="half" idx="10"/>
          </p:nvPr>
        </p:nvSpPr>
        <p:spPr/>
        <p:txBody>
          <a:bodyPr/>
          <a:lstStyle/>
          <a:p>
            <a:fld id="{3FE130C9-5DDB-496A-9CB7-C2936539AC9F}" type="datetime1">
              <a:rPr lang="en-IN" smtClean="0"/>
              <a:t>03-10-2024</a:t>
            </a:fld>
            <a:endParaRPr lang="en-IN"/>
          </a:p>
        </p:txBody>
      </p:sp>
      <p:sp>
        <p:nvSpPr>
          <p:cNvPr id="5" name="Footer Placeholder 4">
            <a:extLst>
              <a:ext uri="{FF2B5EF4-FFF2-40B4-BE49-F238E27FC236}">
                <a16:creationId xmlns:a16="http://schemas.microsoft.com/office/drawing/2014/main" id="{B3645149-7330-4B64-8F48-7FF09F34C7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ABF7FA-26E1-456D-8225-A63276CDFD71}"/>
              </a:ext>
            </a:extLst>
          </p:cNvPr>
          <p:cNvSpPr>
            <a:spLocks noGrp="1"/>
          </p:cNvSpPr>
          <p:nvPr>
            <p:ph type="sldNum" sz="quarter" idx="12"/>
          </p:nvPr>
        </p:nvSpPr>
        <p:spPr/>
        <p:txBody>
          <a:bodyPr/>
          <a:lstStyle/>
          <a:p>
            <a:fld id="{DA833A5D-C6F5-4781-8CDF-EB5937DAEBF5}" type="slidenum">
              <a:rPr lang="en-IN" smtClean="0"/>
              <a:t>‹#›</a:t>
            </a:fld>
            <a:endParaRPr lang="en-IN"/>
          </a:p>
        </p:txBody>
      </p:sp>
    </p:spTree>
    <p:extLst>
      <p:ext uri="{BB962C8B-B14F-4D97-AF65-F5344CB8AC3E}">
        <p14:creationId xmlns:p14="http://schemas.microsoft.com/office/powerpoint/2010/main" val="1884306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73691-991B-4B6F-9897-D62946C37E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32AA6E7-4E4B-43A2-901D-AB2E8F85A9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21018B-75D7-44C8-9F6E-EDD746954C90}"/>
              </a:ext>
            </a:extLst>
          </p:cNvPr>
          <p:cNvSpPr>
            <a:spLocks noGrp="1"/>
          </p:cNvSpPr>
          <p:nvPr>
            <p:ph type="dt" sz="half" idx="10"/>
          </p:nvPr>
        </p:nvSpPr>
        <p:spPr/>
        <p:txBody>
          <a:bodyPr/>
          <a:lstStyle/>
          <a:p>
            <a:fld id="{572F7F9B-0986-4BA4-BCBB-64E5EFAE3EE5}" type="datetime1">
              <a:rPr lang="en-IN" smtClean="0"/>
              <a:t>03-10-2024</a:t>
            </a:fld>
            <a:endParaRPr lang="en-IN"/>
          </a:p>
        </p:txBody>
      </p:sp>
      <p:sp>
        <p:nvSpPr>
          <p:cNvPr id="5" name="Footer Placeholder 4">
            <a:extLst>
              <a:ext uri="{FF2B5EF4-FFF2-40B4-BE49-F238E27FC236}">
                <a16:creationId xmlns:a16="http://schemas.microsoft.com/office/drawing/2014/main" id="{C5A2DE6B-CC98-48FF-861A-FA28E1B97C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96D029-734A-4492-ABCA-9812BFF52EF2}"/>
              </a:ext>
            </a:extLst>
          </p:cNvPr>
          <p:cNvSpPr>
            <a:spLocks noGrp="1"/>
          </p:cNvSpPr>
          <p:nvPr>
            <p:ph type="sldNum" sz="quarter" idx="12"/>
          </p:nvPr>
        </p:nvSpPr>
        <p:spPr/>
        <p:txBody>
          <a:bodyPr/>
          <a:lstStyle/>
          <a:p>
            <a:fld id="{DA833A5D-C6F5-4781-8CDF-EB5937DAEBF5}" type="slidenum">
              <a:rPr lang="en-IN" smtClean="0"/>
              <a:t>‹#›</a:t>
            </a:fld>
            <a:endParaRPr lang="en-IN"/>
          </a:p>
        </p:txBody>
      </p:sp>
    </p:spTree>
    <p:extLst>
      <p:ext uri="{BB962C8B-B14F-4D97-AF65-F5344CB8AC3E}">
        <p14:creationId xmlns:p14="http://schemas.microsoft.com/office/powerpoint/2010/main" val="254492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90626-0289-47DD-8DCE-2462A2F3B1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B29A82-1CE3-4250-86A5-407AFF2969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D623BFD-DC32-4291-B8A7-A9CACBC558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D74C76-6F90-46E5-915A-E21C5C880937}"/>
              </a:ext>
            </a:extLst>
          </p:cNvPr>
          <p:cNvSpPr>
            <a:spLocks noGrp="1"/>
          </p:cNvSpPr>
          <p:nvPr>
            <p:ph type="dt" sz="half" idx="10"/>
          </p:nvPr>
        </p:nvSpPr>
        <p:spPr/>
        <p:txBody>
          <a:bodyPr/>
          <a:lstStyle/>
          <a:p>
            <a:fld id="{7716E283-7F81-4132-BE81-277A533CD406}" type="datetime1">
              <a:rPr lang="en-IN" smtClean="0"/>
              <a:t>03-10-2024</a:t>
            </a:fld>
            <a:endParaRPr lang="en-IN"/>
          </a:p>
        </p:txBody>
      </p:sp>
      <p:sp>
        <p:nvSpPr>
          <p:cNvPr id="6" name="Footer Placeholder 5">
            <a:extLst>
              <a:ext uri="{FF2B5EF4-FFF2-40B4-BE49-F238E27FC236}">
                <a16:creationId xmlns:a16="http://schemas.microsoft.com/office/drawing/2014/main" id="{4DD30075-E768-41D8-A72F-EE5F2BC0B1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19E0BE-1600-4A97-8833-46A7C22CE85B}"/>
              </a:ext>
            </a:extLst>
          </p:cNvPr>
          <p:cNvSpPr>
            <a:spLocks noGrp="1"/>
          </p:cNvSpPr>
          <p:nvPr>
            <p:ph type="sldNum" sz="quarter" idx="12"/>
          </p:nvPr>
        </p:nvSpPr>
        <p:spPr/>
        <p:txBody>
          <a:bodyPr/>
          <a:lstStyle/>
          <a:p>
            <a:fld id="{DA833A5D-C6F5-4781-8CDF-EB5937DAEBF5}" type="slidenum">
              <a:rPr lang="en-IN" smtClean="0"/>
              <a:t>‹#›</a:t>
            </a:fld>
            <a:endParaRPr lang="en-IN"/>
          </a:p>
        </p:txBody>
      </p:sp>
    </p:spTree>
    <p:extLst>
      <p:ext uri="{BB962C8B-B14F-4D97-AF65-F5344CB8AC3E}">
        <p14:creationId xmlns:p14="http://schemas.microsoft.com/office/powerpoint/2010/main" val="464867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C57A1-0999-4D5B-BF65-C0D967AB02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D75460-523D-48FE-B6F9-45ECB461F3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A3983-813A-4D54-9929-C390B0C0C1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A01E7C-8B58-4057-9DCF-65C967870F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F6F568-8371-458E-97C7-98F7154786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E0E066C-4A99-4CDF-93A3-252306CD6388}"/>
              </a:ext>
            </a:extLst>
          </p:cNvPr>
          <p:cNvSpPr>
            <a:spLocks noGrp="1"/>
          </p:cNvSpPr>
          <p:nvPr>
            <p:ph type="dt" sz="half" idx="10"/>
          </p:nvPr>
        </p:nvSpPr>
        <p:spPr/>
        <p:txBody>
          <a:bodyPr/>
          <a:lstStyle/>
          <a:p>
            <a:fld id="{52A4F30D-5B81-485A-BDEB-C052BE9C4159}" type="datetime1">
              <a:rPr lang="en-IN" smtClean="0"/>
              <a:t>03-10-2024</a:t>
            </a:fld>
            <a:endParaRPr lang="en-IN"/>
          </a:p>
        </p:txBody>
      </p:sp>
      <p:sp>
        <p:nvSpPr>
          <p:cNvPr id="8" name="Footer Placeholder 7">
            <a:extLst>
              <a:ext uri="{FF2B5EF4-FFF2-40B4-BE49-F238E27FC236}">
                <a16:creationId xmlns:a16="http://schemas.microsoft.com/office/drawing/2014/main" id="{743A2FA4-5433-4911-A2B1-F4956D1E283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2E98817-9DCE-426A-8891-66E95DDD1B40}"/>
              </a:ext>
            </a:extLst>
          </p:cNvPr>
          <p:cNvSpPr>
            <a:spLocks noGrp="1"/>
          </p:cNvSpPr>
          <p:nvPr>
            <p:ph type="sldNum" sz="quarter" idx="12"/>
          </p:nvPr>
        </p:nvSpPr>
        <p:spPr/>
        <p:txBody>
          <a:bodyPr/>
          <a:lstStyle/>
          <a:p>
            <a:fld id="{DA833A5D-C6F5-4781-8CDF-EB5937DAEBF5}" type="slidenum">
              <a:rPr lang="en-IN" smtClean="0"/>
              <a:t>‹#›</a:t>
            </a:fld>
            <a:endParaRPr lang="en-IN"/>
          </a:p>
        </p:txBody>
      </p:sp>
    </p:spTree>
    <p:extLst>
      <p:ext uri="{BB962C8B-B14F-4D97-AF65-F5344CB8AC3E}">
        <p14:creationId xmlns:p14="http://schemas.microsoft.com/office/powerpoint/2010/main" val="165612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11835-606B-46D1-8C37-63682F2DA1B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7937FED-C781-4071-81B2-9CD270291B0E}"/>
              </a:ext>
            </a:extLst>
          </p:cNvPr>
          <p:cNvSpPr>
            <a:spLocks noGrp="1"/>
          </p:cNvSpPr>
          <p:nvPr>
            <p:ph type="dt" sz="half" idx="10"/>
          </p:nvPr>
        </p:nvSpPr>
        <p:spPr/>
        <p:txBody>
          <a:bodyPr/>
          <a:lstStyle/>
          <a:p>
            <a:fld id="{7AD93B87-46AE-4899-8B0B-BAACBF0FC3DF}" type="datetime1">
              <a:rPr lang="en-IN" smtClean="0"/>
              <a:t>03-10-2024</a:t>
            </a:fld>
            <a:endParaRPr lang="en-IN"/>
          </a:p>
        </p:txBody>
      </p:sp>
      <p:sp>
        <p:nvSpPr>
          <p:cNvPr id="4" name="Footer Placeholder 3">
            <a:extLst>
              <a:ext uri="{FF2B5EF4-FFF2-40B4-BE49-F238E27FC236}">
                <a16:creationId xmlns:a16="http://schemas.microsoft.com/office/drawing/2014/main" id="{AD1DA9C5-C846-4C5C-BAE9-14A4452F169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830934F-10FE-475C-BA6A-05CCCB807E82}"/>
              </a:ext>
            </a:extLst>
          </p:cNvPr>
          <p:cNvSpPr>
            <a:spLocks noGrp="1"/>
          </p:cNvSpPr>
          <p:nvPr>
            <p:ph type="sldNum" sz="quarter" idx="12"/>
          </p:nvPr>
        </p:nvSpPr>
        <p:spPr/>
        <p:txBody>
          <a:bodyPr/>
          <a:lstStyle/>
          <a:p>
            <a:fld id="{DA833A5D-C6F5-4781-8CDF-EB5937DAEBF5}" type="slidenum">
              <a:rPr lang="en-IN" smtClean="0"/>
              <a:t>‹#›</a:t>
            </a:fld>
            <a:endParaRPr lang="en-IN"/>
          </a:p>
        </p:txBody>
      </p:sp>
    </p:spTree>
    <p:extLst>
      <p:ext uri="{BB962C8B-B14F-4D97-AF65-F5344CB8AC3E}">
        <p14:creationId xmlns:p14="http://schemas.microsoft.com/office/powerpoint/2010/main" val="237600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B90A52-9E02-4F1F-8BBD-4B5C40A457E8}"/>
              </a:ext>
            </a:extLst>
          </p:cNvPr>
          <p:cNvSpPr>
            <a:spLocks noGrp="1"/>
          </p:cNvSpPr>
          <p:nvPr>
            <p:ph type="dt" sz="half" idx="10"/>
          </p:nvPr>
        </p:nvSpPr>
        <p:spPr/>
        <p:txBody>
          <a:bodyPr/>
          <a:lstStyle/>
          <a:p>
            <a:fld id="{B425F2D7-FB35-4D49-9A30-C3A177B27010}" type="datetime1">
              <a:rPr lang="en-IN" smtClean="0"/>
              <a:t>03-10-2024</a:t>
            </a:fld>
            <a:endParaRPr lang="en-IN"/>
          </a:p>
        </p:txBody>
      </p:sp>
      <p:sp>
        <p:nvSpPr>
          <p:cNvPr id="3" name="Footer Placeholder 2">
            <a:extLst>
              <a:ext uri="{FF2B5EF4-FFF2-40B4-BE49-F238E27FC236}">
                <a16:creationId xmlns:a16="http://schemas.microsoft.com/office/drawing/2014/main" id="{E89978EC-1515-45BC-9595-BEDC50EE257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186FD05-715E-4DEE-AC64-34EC22C31A03}"/>
              </a:ext>
            </a:extLst>
          </p:cNvPr>
          <p:cNvSpPr>
            <a:spLocks noGrp="1"/>
          </p:cNvSpPr>
          <p:nvPr>
            <p:ph type="sldNum" sz="quarter" idx="12"/>
          </p:nvPr>
        </p:nvSpPr>
        <p:spPr/>
        <p:txBody>
          <a:bodyPr/>
          <a:lstStyle/>
          <a:p>
            <a:fld id="{DA833A5D-C6F5-4781-8CDF-EB5937DAEBF5}" type="slidenum">
              <a:rPr lang="en-IN" smtClean="0"/>
              <a:t>‹#›</a:t>
            </a:fld>
            <a:endParaRPr lang="en-IN"/>
          </a:p>
        </p:txBody>
      </p:sp>
    </p:spTree>
    <p:extLst>
      <p:ext uri="{BB962C8B-B14F-4D97-AF65-F5344CB8AC3E}">
        <p14:creationId xmlns:p14="http://schemas.microsoft.com/office/powerpoint/2010/main" val="155329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7BE06-E5FA-4886-95BC-84AA22D443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631983-B31E-418E-ABB4-0D82C8895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F4D40F4-C2D7-4717-A5E1-F73E1DD96F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74DD33-5C8B-470B-9825-E30433122B2D}"/>
              </a:ext>
            </a:extLst>
          </p:cNvPr>
          <p:cNvSpPr>
            <a:spLocks noGrp="1"/>
          </p:cNvSpPr>
          <p:nvPr>
            <p:ph type="dt" sz="half" idx="10"/>
          </p:nvPr>
        </p:nvSpPr>
        <p:spPr/>
        <p:txBody>
          <a:bodyPr/>
          <a:lstStyle/>
          <a:p>
            <a:fld id="{2C199CA6-425A-4B13-8E34-66491F56EF23}" type="datetime1">
              <a:rPr lang="en-IN" smtClean="0"/>
              <a:t>03-10-2024</a:t>
            </a:fld>
            <a:endParaRPr lang="en-IN"/>
          </a:p>
        </p:txBody>
      </p:sp>
      <p:sp>
        <p:nvSpPr>
          <p:cNvPr id="6" name="Footer Placeholder 5">
            <a:extLst>
              <a:ext uri="{FF2B5EF4-FFF2-40B4-BE49-F238E27FC236}">
                <a16:creationId xmlns:a16="http://schemas.microsoft.com/office/drawing/2014/main" id="{5EBEB889-F469-4492-B0E6-5BFA8D0508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15DA5D-6CC3-4968-A57A-4A7BDCA19E19}"/>
              </a:ext>
            </a:extLst>
          </p:cNvPr>
          <p:cNvSpPr>
            <a:spLocks noGrp="1"/>
          </p:cNvSpPr>
          <p:nvPr>
            <p:ph type="sldNum" sz="quarter" idx="12"/>
          </p:nvPr>
        </p:nvSpPr>
        <p:spPr/>
        <p:txBody>
          <a:bodyPr/>
          <a:lstStyle/>
          <a:p>
            <a:fld id="{DA833A5D-C6F5-4781-8CDF-EB5937DAEBF5}" type="slidenum">
              <a:rPr lang="en-IN" smtClean="0"/>
              <a:t>‹#›</a:t>
            </a:fld>
            <a:endParaRPr lang="en-IN"/>
          </a:p>
        </p:txBody>
      </p:sp>
    </p:spTree>
    <p:extLst>
      <p:ext uri="{BB962C8B-B14F-4D97-AF65-F5344CB8AC3E}">
        <p14:creationId xmlns:p14="http://schemas.microsoft.com/office/powerpoint/2010/main" val="3231411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C78B4-0418-4ABD-8D46-AC7FC3CE4E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8525C1-E7A1-4FBA-82C1-97EF245779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320554D-EE5E-485C-9FE3-FD90A20A36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4CA971-1049-4CA2-8D93-4E6C4AC7E388}"/>
              </a:ext>
            </a:extLst>
          </p:cNvPr>
          <p:cNvSpPr>
            <a:spLocks noGrp="1"/>
          </p:cNvSpPr>
          <p:nvPr>
            <p:ph type="dt" sz="half" idx="10"/>
          </p:nvPr>
        </p:nvSpPr>
        <p:spPr/>
        <p:txBody>
          <a:bodyPr/>
          <a:lstStyle/>
          <a:p>
            <a:fld id="{83DD3434-056E-45F5-B716-DC4DEE9502A4}" type="datetime1">
              <a:rPr lang="en-IN" smtClean="0"/>
              <a:t>03-10-2024</a:t>
            </a:fld>
            <a:endParaRPr lang="en-IN"/>
          </a:p>
        </p:txBody>
      </p:sp>
      <p:sp>
        <p:nvSpPr>
          <p:cNvPr id="6" name="Footer Placeholder 5">
            <a:extLst>
              <a:ext uri="{FF2B5EF4-FFF2-40B4-BE49-F238E27FC236}">
                <a16:creationId xmlns:a16="http://schemas.microsoft.com/office/drawing/2014/main" id="{D32A7F4A-A6E4-40D0-B68B-A7A70CE037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B69141-F56E-46EF-BCF5-717A11080D2E}"/>
              </a:ext>
            </a:extLst>
          </p:cNvPr>
          <p:cNvSpPr>
            <a:spLocks noGrp="1"/>
          </p:cNvSpPr>
          <p:nvPr>
            <p:ph type="sldNum" sz="quarter" idx="12"/>
          </p:nvPr>
        </p:nvSpPr>
        <p:spPr/>
        <p:txBody>
          <a:bodyPr/>
          <a:lstStyle/>
          <a:p>
            <a:fld id="{DA833A5D-C6F5-4781-8CDF-EB5937DAEBF5}" type="slidenum">
              <a:rPr lang="en-IN" smtClean="0"/>
              <a:t>‹#›</a:t>
            </a:fld>
            <a:endParaRPr lang="en-IN"/>
          </a:p>
        </p:txBody>
      </p:sp>
    </p:spTree>
    <p:extLst>
      <p:ext uri="{BB962C8B-B14F-4D97-AF65-F5344CB8AC3E}">
        <p14:creationId xmlns:p14="http://schemas.microsoft.com/office/powerpoint/2010/main" val="3218331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C171CC-BAB6-42FE-861E-340ADDB0A9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331A8B-634C-44BD-AC8B-0FBFEFFC92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159288-F75B-444E-8088-BB038ED1DB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3E5AE9-E511-43B9-98CF-9252D7388969}" type="datetime1">
              <a:rPr lang="en-IN" smtClean="0"/>
              <a:t>03-10-2024</a:t>
            </a:fld>
            <a:endParaRPr lang="en-IN"/>
          </a:p>
        </p:txBody>
      </p:sp>
      <p:sp>
        <p:nvSpPr>
          <p:cNvPr id="5" name="Footer Placeholder 4">
            <a:extLst>
              <a:ext uri="{FF2B5EF4-FFF2-40B4-BE49-F238E27FC236}">
                <a16:creationId xmlns:a16="http://schemas.microsoft.com/office/drawing/2014/main" id="{02634733-CA16-4241-A00F-D0F77BD3C6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4567B8F-8524-45B7-AF1E-2566319D0F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833A5D-C6F5-4781-8CDF-EB5937DAEBF5}" type="slidenum">
              <a:rPr lang="en-IN" smtClean="0"/>
              <a:t>‹#›</a:t>
            </a:fld>
            <a:endParaRPr lang="en-IN"/>
          </a:p>
        </p:txBody>
      </p:sp>
    </p:spTree>
    <p:extLst>
      <p:ext uri="{BB962C8B-B14F-4D97-AF65-F5344CB8AC3E}">
        <p14:creationId xmlns:p14="http://schemas.microsoft.com/office/powerpoint/2010/main" val="3126185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C:\Users\Admin\Downloads\Manufacturing\Manufacturing\Manufacturing_Report.xlsx"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7C1C9A-022D-48F4-9AD1-394AD1C63934}"/>
              </a:ext>
            </a:extLst>
          </p:cNvPr>
          <p:cNvPicPr>
            <a:picLocks noChangeAspect="1"/>
          </p:cNvPicPr>
          <p:nvPr/>
        </p:nvPicPr>
        <p:blipFill>
          <a:blip r:embed="rId2"/>
          <a:stretch>
            <a:fillRect/>
          </a:stretch>
        </p:blipFill>
        <p:spPr>
          <a:xfrm>
            <a:off x="291548" y="246321"/>
            <a:ext cx="11900451" cy="6525220"/>
          </a:xfrm>
          <a:prstGeom prst="rect">
            <a:avLst/>
          </a:prstGeom>
        </p:spPr>
      </p:pic>
      <p:sp>
        <p:nvSpPr>
          <p:cNvPr id="6" name="TextBox 5">
            <a:extLst>
              <a:ext uri="{FF2B5EF4-FFF2-40B4-BE49-F238E27FC236}">
                <a16:creationId xmlns:a16="http://schemas.microsoft.com/office/drawing/2014/main" id="{8596CD52-FC3C-47AA-96CE-DEA1616AB111}"/>
              </a:ext>
            </a:extLst>
          </p:cNvPr>
          <p:cNvSpPr txBox="1"/>
          <p:nvPr/>
        </p:nvSpPr>
        <p:spPr>
          <a:xfrm>
            <a:off x="0" y="1763404"/>
            <a:ext cx="7421217" cy="2431435"/>
          </a:xfrm>
          <a:prstGeom prst="rect">
            <a:avLst/>
          </a:prstGeom>
          <a:noFill/>
        </p:spPr>
        <p:txBody>
          <a:bodyPr wrap="square">
            <a:spAutoFit/>
          </a:bodyPr>
          <a:lstStyle/>
          <a:p>
            <a:pPr algn="ctr"/>
            <a:r>
              <a:rPr lang="en-IN" sz="4400" b="1" dirty="0">
                <a:solidFill>
                  <a:schemeClr val="accent2">
                    <a:lumMod val="75000"/>
                  </a:schemeClr>
                </a:solidFill>
              </a:rPr>
              <a:t>Manufacturing Performance Analysis Dashboard</a:t>
            </a:r>
          </a:p>
          <a:p>
            <a:pPr algn="ctr"/>
            <a:endParaRPr lang="en-IN" sz="4400" b="1" dirty="0">
              <a:solidFill>
                <a:schemeClr val="accent2">
                  <a:lumMod val="75000"/>
                </a:schemeClr>
              </a:solidFill>
            </a:endParaRPr>
          </a:p>
          <a:p>
            <a:pPr algn="ctr"/>
            <a:r>
              <a:rPr lang="en-IN" sz="2000" b="1" dirty="0">
                <a:solidFill>
                  <a:schemeClr val="accent2">
                    <a:lumMod val="75000"/>
                  </a:schemeClr>
                </a:solidFill>
              </a:rPr>
              <a:t>Presenter -</a:t>
            </a:r>
            <a:r>
              <a:rPr lang="en-IN" sz="2000" b="1" dirty="0" err="1">
                <a:solidFill>
                  <a:schemeClr val="accent2">
                    <a:lumMod val="75000"/>
                  </a:schemeClr>
                </a:solidFill>
              </a:rPr>
              <a:t>Sumit</a:t>
            </a:r>
            <a:r>
              <a:rPr lang="en-IN" sz="2000" b="1" dirty="0">
                <a:solidFill>
                  <a:schemeClr val="accent2">
                    <a:lumMod val="75000"/>
                  </a:schemeClr>
                </a:solidFill>
              </a:rPr>
              <a:t> </a:t>
            </a:r>
            <a:r>
              <a:rPr lang="en-IN" sz="2000" b="1" dirty="0" err="1">
                <a:solidFill>
                  <a:schemeClr val="accent2">
                    <a:lumMod val="75000"/>
                  </a:schemeClr>
                </a:solidFill>
              </a:rPr>
              <a:t>Nerkar</a:t>
            </a:r>
            <a:r>
              <a:rPr lang="en-IN" sz="2000" b="1" dirty="0">
                <a:solidFill>
                  <a:schemeClr val="accent2">
                    <a:lumMod val="75000"/>
                  </a:schemeClr>
                </a:solidFill>
              </a:rPr>
              <a:t> </a:t>
            </a:r>
            <a:endParaRPr lang="en-US" sz="2000" b="1" dirty="0">
              <a:solidFill>
                <a:schemeClr val="accent2">
                  <a:lumMod val="75000"/>
                </a:schemeClr>
              </a:solidFill>
            </a:endParaRPr>
          </a:p>
        </p:txBody>
      </p:sp>
      <p:sp>
        <p:nvSpPr>
          <p:cNvPr id="7" name="Slide Number Placeholder 6">
            <a:extLst>
              <a:ext uri="{FF2B5EF4-FFF2-40B4-BE49-F238E27FC236}">
                <a16:creationId xmlns:a16="http://schemas.microsoft.com/office/drawing/2014/main" id="{0256ADD1-C2C9-4D1F-8E20-D1C9CF811C32}"/>
              </a:ext>
            </a:extLst>
          </p:cNvPr>
          <p:cNvSpPr>
            <a:spLocks noGrp="1"/>
          </p:cNvSpPr>
          <p:nvPr>
            <p:ph type="sldNum" sz="quarter" idx="12"/>
          </p:nvPr>
        </p:nvSpPr>
        <p:spPr/>
        <p:txBody>
          <a:bodyPr/>
          <a:lstStyle/>
          <a:p>
            <a:fld id="{DA833A5D-C6F5-4781-8CDF-EB5937DAEBF5}" type="slidenum">
              <a:rPr lang="en-IN" smtClean="0"/>
              <a:t>1</a:t>
            </a:fld>
            <a:endParaRPr lang="en-IN"/>
          </a:p>
        </p:txBody>
      </p:sp>
    </p:spTree>
    <p:extLst>
      <p:ext uri="{BB962C8B-B14F-4D97-AF65-F5344CB8AC3E}">
        <p14:creationId xmlns:p14="http://schemas.microsoft.com/office/powerpoint/2010/main" val="132791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AC37E1-D293-4E33-9895-C6B86A3E21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Slide Number Placeholder 4">
            <a:extLst>
              <a:ext uri="{FF2B5EF4-FFF2-40B4-BE49-F238E27FC236}">
                <a16:creationId xmlns:a16="http://schemas.microsoft.com/office/drawing/2014/main" id="{5450876D-FEA1-4740-BA25-404360A1D003}"/>
              </a:ext>
            </a:extLst>
          </p:cNvPr>
          <p:cNvSpPr>
            <a:spLocks noGrp="1"/>
          </p:cNvSpPr>
          <p:nvPr>
            <p:ph type="sldNum" sz="quarter" idx="12"/>
          </p:nvPr>
        </p:nvSpPr>
        <p:spPr/>
        <p:txBody>
          <a:bodyPr/>
          <a:lstStyle/>
          <a:p>
            <a:fld id="{DA833A5D-C6F5-4781-8CDF-EB5937DAEBF5}" type="slidenum">
              <a:rPr lang="en-IN" smtClean="0"/>
              <a:t>10</a:t>
            </a:fld>
            <a:endParaRPr lang="en-IN"/>
          </a:p>
        </p:txBody>
      </p:sp>
    </p:spTree>
    <p:extLst>
      <p:ext uri="{BB962C8B-B14F-4D97-AF65-F5344CB8AC3E}">
        <p14:creationId xmlns:p14="http://schemas.microsoft.com/office/powerpoint/2010/main" val="2850225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B32BA7-3997-4D9C-A0E5-629C41E0C27B}"/>
              </a:ext>
            </a:extLst>
          </p:cNvPr>
          <p:cNvPicPr>
            <a:picLocks noChangeAspect="1"/>
          </p:cNvPicPr>
          <p:nvPr/>
        </p:nvPicPr>
        <p:blipFill>
          <a:blip r:embed="rId2"/>
          <a:stretch>
            <a:fillRect/>
          </a:stretch>
        </p:blipFill>
        <p:spPr>
          <a:xfrm>
            <a:off x="0" y="1"/>
            <a:ext cx="12218736" cy="6843026"/>
          </a:xfrm>
          <a:prstGeom prst="rect">
            <a:avLst/>
          </a:prstGeom>
        </p:spPr>
      </p:pic>
      <p:sp>
        <p:nvSpPr>
          <p:cNvPr id="4" name="TextBox 3">
            <a:extLst>
              <a:ext uri="{FF2B5EF4-FFF2-40B4-BE49-F238E27FC236}">
                <a16:creationId xmlns:a16="http://schemas.microsoft.com/office/drawing/2014/main" id="{51CDB66D-2CE7-4DE2-8C04-7B1E80AD8FF4}"/>
              </a:ext>
            </a:extLst>
          </p:cNvPr>
          <p:cNvSpPr txBox="1"/>
          <p:nvPr/>
        </p:nvSpPr>
        <p:spPr>
          <a:xfrm>
            <a:off x="1152939" y="1364974"/>
            <a:ext cx="9819861" cy="3231654"/>
          </a:xfrm>
          <a:prstGeom prst="rect">
            <a:avLst/>
          </a:prstGeom>
          <a:noFill/>
        </p:spPr>
        <p:txBody>
          <a:bodyPr wrap="square" rtlCol="0">
            <a:spAutoFit/>
          </a:bodyPr>
          <a:lstStyle/>
          <a:p>
            <a:pPr algn="ctr"/>
            <a:r>
              <a:rPr lang="en-US" sz="2400" b="1" dirty="0">
                <a:solidFill>
                  <a:schemeClr val="accent2">
                    <a:lumMod val="75000"/>
                  </a:schemeClr>
                </a:solidFill>
              </a:rPr>
              <a:t>Introduction - Manufacturing Review Dashboard</a:t>
            </a:r>
          </a:p>
          <a:p>
            <a:endParaRPr lang="en-US" b="1" dirty="0">
              <a:solidFill>
                <a:schemeClr val="accent2">
                  <a:lumMod val="75000"/>
                </a:schemeClr>
              </a:solidFill>
            </a:endParaRPr>
          </a:p>
          <a:p>
            <a:pPr>
              <a:buFont typeface="Arial" panose="020B0604020202020204" pitchFamily="34" charset="0"/>
              <a:buChar char="•"/>
            </a:pPr>
            <a:r>
              <a:rPr lang="en-US" dirty="0">
                <a:solidFill>
                  <a:schemeClr val="accent2">
                    <a:lumMod val="75000"/>
                  </a:schemeClr>
                </a:solidFill>
              </a:rPr>
              <a:t>The </a:t>
            </a:r>
            <a:r>
              <a:rPr lang="en-US" b="1" dirty="0">
                <a:solidFill>
                  <a:schemeClr val="accent2">
                    <a:lumMod val="75000"/>
                  </a:schemeClr>
                </a:solidFill>
              </a:rPr>
              <a:t>Manufacturing Review Dashboard</a:t>
            </a:r>
            <a:r>
              <a:rPr lang="en-US" dirty="0">
                <a:solidFill>
                  <a:schemeClr val="accent2">
                    <a:lumMod val="75000"/>
                  </a:schemeClr>
                </a:solidFill>
              </a:rPr>
              <a:t> provides a comprehensive overview of key metrics that track production performance and operational efficiency.</a:t>
            </a:r>
          </a:p>
          <a:p>
            <a:pPr>
              <a:buFont typeface="Arial" panose="020B0604020202020204" pitchFamily="34" charset="0"/>
              <a:buChar char="•"/>
            </a:pPr>
            <a:endParaRPr lang="en-US" dirty="0">
              <a:solidFill>
                <a:schemeClr val="accent2">
                  <a:lumMod val="75000"/>
                </a:schemeClr>
              </a:solidFill>
            </a:endParaRPr>
          </a:p>
          <a:p>
            <a:pPr>
              <a:buFont typeface="Arial" panose="020B0604020202020204" pitchFamily="34" charset="0"/>
              <a:buChar char="•"/>
            </a:pPr>
            <a:r>
              <a:rPr lang="en-US" dirty="0">
                <a:solidFill>
                  <a:schemeClr val="accent2">
                    <a:lumMod val="75000"/>
                  </a:schemeClr>
                </a:solidFill>
              </a:rPr>
              <a:t>The dashboard enables stakeholders to monitor production output, rejections, wastage, and performance across employees, machines, and departments.</a:t>
            </a:r>
          </a:p>
          <a:p>
            <a:pPr>
              <a:buFont typeface="Arial" panose="020B0604020202020204" pitchFamily="34" charset="0"/>
              <a:buChar char="•"/>
            </a:pPr>
            <a:endParaRPr lang="en-US" dirty="0">
              <a:solidFill>
                <a:schemeClr val="accent2">
                  <a:lumMod val="75000"/>
                </a:schemeClr>
              </a:solidFill>
            </a:endParaRPr>
          </a:p>
          <a:p>
            <a:pPr>
              <a:buFont typeface="Arial" panose="020B0604020202020204" pitchFamily="34" charset="0"/>
              <a:buChar char="•"/>
            </a:pPr>
            <a:r>
              <a:rPr lang="en-US" dirty="0">
                <a:solidFill>
                  <a:schemeClr val="accent2">
                    <a:lumMod val="75000"/>
                  </a:schemeClr>
                </a:solidFill>
              </a:rPr>
              <a:t>The main focus is on identifying areas for improvement to optimize manufacturing processes and reduce waste.</a:t>
            </a:r>
          </a:p>
          <a:p>
            <a:endParaRPr lang="en-IN" dirty="0">
              <a:solidFill>
                <a:schemeClr val="bg1"/>
              </a:solidFill>
            </a:endParaRPr>
          </a:p>
        </p:txBody>
      </p:sp>
      <p:sp>
        <p:nvSpPr>
          <p:cNvPr id="5" name="Slide Number Placeholder 4">
            <a:extLst>
              <a:ext uri="{FF2B5EF4-FFF2-40B4-BE49-F238E27FC236}">
                <a16:creationId xmlns:a16="http://schemas.microsoft.com/office/drawing/2014/main" id="{B4B99C40-6345-4EA4-8DD3-E56476C9352E}"/>
              </a:ext>
            </a:extLst>
          </p:cNvPr>
          <p:cNvSpPr>
            <a:spLocks noGrp="1"/>
          </p:cNvSpPr>
          <p:nvPr>
            <p:ph type="sldNum" sz="quarter" idx="12"/>
          </p:nvPr>
        </p:nvSpPr>
        <p:spPr/>
        <p:txBody>
          <a:bodyPr/>
          <a:lstStyle/>
          <a:p>
            <a:fld id="{DA833A5D-C6F5-4781-8CDF-EB5937DAEBF5}" type="slidenum">
              <a:rPr lang="en-IN" smtClean="0"/>
              <a:t>2</a:t>
            </a:fld>
            <a:endParaRPr lang="en-IN"/>
          </a:p>
        </p:txBody>
      </p:sp>
    </p:spTree>
    <p:extLst>
      <p:ext uri="{BB962C8B-B14F-4D97-AF65-F5344CB8AC3E}">
        <p14:creationId xmlns:p14="http://schemas.microsoft.com/office/powerpoint/2010/main" val="3022891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1D1BC85-8070-4FB2-96EF-A6C8D932A125}"/>
              </a:ext>
            </a:extLst>
          </p:cNvPr>
          <p:cNvPicPr>
            <a:picLocks noChangeAspect="1"/>
          </p:cNvPicPr>
          <p:nvPr/>
        </p:nvPicPr>
        <p:blipFill>
          <a:blip r:embed="rId2"/>
          <a:stretch>
            <a:fillRect/>
          </a:stretch>
        </p:blipFill>
        <p:spPr>
          <a:xfrm>
            <a:off x="-145774" y="0"/>
            <a:ext cx="12337774" cy="6858000"/>
          </a:xfrm>
          <a:prstGeom prst="rect">
            <a:avLst/>
          </a:prstGeom>
        </p:spPr>
      </p:pic>
      <p:sp>
        <p:nvSpPr>
          <p:cNvPr id="4" name="TextBox 3">
            <a:extLst>
              <a:ext uri="{FF2B5EF4-FFF2-40B4-BE49-F238E27FC236}">
                <a16:creationId xmlns:a16="http://schemas.microsoft.com/office/drawing/2014/main" id="{CEDE5E8D-EDA1-42C1-B341-5D3412C63574}"/>
              </a:ext>
            </a:extLst>
          </p:cNvPr>
          <p:cNvSpPr txBox="1"/>
          <p:nvPr/>
        </p:nvSpPr>
        <p:spPr>
          <a:xfrm>
            <a:off x="324678" y="1269859"/>
            <a:ext cx="11396870" cy="3447098"/>
          </a:xfrm>
          <a:prstGeom prst="rect">
            <a:avLst/>
          </a:prstGeom>
          <a:noFill/>
        </p:spPr>
        <p:txBody>
          <a:bodyPr wrap="square">
            <a:spAutoFit/>
          </a:bodyPr>
          <a:lstStyle/>
          <a:p>
            <a:pPr>
              <a:buFont typeface="Arial" panose="020B0604020202020204" pitchFamily="34" charset="0"/>
              <a:buChar char="•"/>
            </a:pPr>
            <a:r>
              <a:rPr lang="en-US" sz="2000" dirty="0">
                <a:solidFill>
                  <a:schemeClr val="accent2">
                    <a:lumMod val="75000"/>
                  </a:schemeClr>
                </a:solidFill>
              </a:rPr>
              <a:t>The dashboard analysis is being conducted to </a:t>
            </a:r>
            <a:r>
              <a:rPr lang="en-US" sz="2000" b="1" dirty="0">
                <a:solidFill>
                  <a:schemeClr val="accent2">
                    <a:lumMod val="75000"/>
                  </a:schemeClr>
                </a:solidFill>
              </a:rPr>
              <a:t>review manufacturing capacity</a:t>
            </a:r>
            <a:r>
              <a:rPr lang="en-US" sz="2000" dirty="0">
                <a:solidFill>
                  <a:schemeClr val="accent2">
                    <a:lumMod val="75000"/>
                  </a:schemeClr>
                </a:solidFill>
              </a:rPr>
              <a:t> and assess </a:t>
            </a:r>
            <a:r>
              <a:rPr lang="en-US" sz="2000" b="1" dirty="0">
                <a:solidFill>
                  <a:schemeClr val="accent2">
                    <a:lumMod val="75000"/>
                  </a:schemeClr>
                </a:solidFill>
              </a:rPr>
              <a:t>operational efficiency</a:t>
            </a:r>
            <a:r>
              <a:rPr lang="en-US" sz="2000" dirty="0">
                <a:solidFill>
                  <a:schemeClr val="accent2">
                    <a:lumMod val="75000"/>
                  </a:schemeClr>
                </a:solidFill>
              </a:rPr>
              <a:t> by evaluating key performance indicators (KPIs).</a:t>
            </a:r>
          </a:p>
          <a:p>
            <a:pPr>
              <a:buFont typeface="Arial" panose="020B0604020202020204" pitchFamily="34" charset="0"/>
              <a:buChar char="•"/>
            </a:pPr>
            <a:endParaRPr lang="en-US" sz="2000" dirty="0">
              <a:solidFill>
                <a:schemeClr val="accent2">
                  <a:lumMod val="75000"/>
                </a:schemeClr>
              </a:solidFill>
            </a:endParaRPr>
          </a:p>
          <a:p>
            <a:pPr>
              <a:buFont typeface="Arial" panose="020B0604020202020204" pitchFamily="34" charset="0"/>
              <a:buChar char="•"/>
            </a:pPr>
            <a:r>
              <a:rPr lang="en-US" sz="2000" dirty="0">
                <a:solidFill>
                  <a:schemeClr val="accent2">
                    <a:lumMod val="75000"/>
                  </a:schemeClr>
                </a:solidFill>
              </a:rPr>
              <a:t>The KPIs under review include:</a:t>
            </a:r>
          </a:p>
          <a:p>
            <a:pPr marL="742950" lvl="1" indent="-285750">
              <a:buFont typeface="Arial" panose="020B0604020202020204" pitchFamily="34" charset="0"/>
              <a:buChar char="•"/>
            </a:pPr>
            <a:r>
              <a:rPr lang="en-US" sz="2000" b="1" dirty="0">
                <a:solidFill>
                  <a:schemeClr val="accent2">
                    <a:lumMod val="75000"/>
                  </a:schemeClr>
                </a:solidFill>
              </a:rPr>
              <a:t>Manufactured Quantity</a:t>
            </a:r>
            <a:endParaRPr lang="en-US" sz="2000" dirty="0">
              <a:solidFill>
                <a:schemeClr val="accent2">
                  <a:lumMod val="75000"/>
                </a:schemeClr>
              </a:solidFill>
            </a:endParaRPr>
          </a:p>
          <a:p>
            <a:pPr marL="742950" lvl="1" indent="-285750">
              <a:buFont typeface="Arial" panose="020B0604020202020204" pitchFamily="34" charset="0"/>
              <a:buChar char="•"/>
            </a:pPr>
            <a:r>
              <a:rPr lang="en-US" sz="2000" b="1" dirty="0">
                <a:solidFill>
                  <a:schemeClr val="accent2">
                    <a:lumMod val="75000"/>
                  </a:schemeClr>
                </a:solidFill>
              </a:rPr>
              <a:t>Rejected Quantity</a:t>
            </a:r>
            <a:endParaRPr lang="en-US" sz="2000" dirty="0">
              <a:solidFill>
                <a:schemeClr val="accent2">
                  <a:lumMod val="75000"/>
                </a:schemeClr>
              </a:solidFill>
            </a:endParaRPr>
          </a:p>
          <a:p>
            <a:pPr marL="742950" lvl="1" indent="-285750">
              <a:buFont typeface="Arial" panose="020B0604020202020204" pitchFamily="34" charset="0"/>
              <a:buChar char="•"/>
            </a:pPr>
            <a:r>
              <a:rPr lang="en-US" sz="2000" b="1" dirty="0">
                <a:solidFill>
                  <a:schemeClr val="accent2">
                    <a:lumMod val="75000"/>
                  </a:schemeClr>
                </a:solidFill>
              </a:rPr>
              <a:t>Processed Quantity</a:t>
            </a:r>
            <a:endParaRPr lang="en-US" sz="2000" dirty="0">
              <a:solidFill>
                <a:schemeClr val="accent2">
                  <a:lumMod val="75000"/>
                </a:schemeClr>
              </a:solidFill>
            </a:endParaRPr>
          </a:p>
          <a:p>
            <a:pPr marL="742950" lvl="1" indent="-285750">
              <a:buFont typeface="Arial" panose="020B0604020202020204" pitchFamily="34" charset="0"/>
              <a:buChar char="•"/>
            </a:pPr>
            <a:r>
              <a:rPr lang="en-US" sz="2000" b="1" dirty="0">
                <a:solidFill>
                  <a:schemeClr val="accent2">
                    <a:lumMod val="75000"/>
                  </a:schemeClr>
                </a:solidFill>
              </a:rPr>
              <a:t>Wastage Quantity</a:t>
            </a:r>
            <a:endParaRPr lang="en-US" sz="2000" dirty="0">
              <a:solidFill>
                <a:schemeClr val="accent2">
                  <a:lumMod val="75000"/>
                </a:schemeClr>
              </a:solidFill>
            </a:endParaRPr>
          </a:p>
          <a:p>
            <a:pPr marL="742950" lvl="1" indent="-285750">
              <a:buFont typeface="Arial" panose="020B0604020202020204" pitchFamily="34" charset="0"/>
              <a:buChar char="•"/>
            </a:pPr>
            <a:r>
              <a:rPr lang="en-US" sz="2000" b="1" dirty="0">
                <a:solidFill>
                  <a:schemeClr val="accent2">
                    <a:lumMod val="75000"/>
                  </a:schemeClr>
                </a:solidFill>
              </a:rPr>
              <a:t>Employee-wise Rejected Quantity</a:t>
            </a:r>
            <a:endParaRPr lang="en-US" sz="2000" dirty="0">
              <a:solidFill>
                <a:schemeClr val="accent2">
                  <a:lumMod val="75000"/>
                </a:schemeClr>
              </a:solidFill>
            </a:endParaRPr>
          </a:p>
          <a:p>
            <a:pPr marL="742950" lvl="1" indent="-285750">
              <a:buFont typeface="Arial" panose="020B0604020202020204" pitchFamily="34" charset="0"/>
              <a:buChar char="•"/>
            </a:pPr>
            <a:r>
              <a:rPr lang="en-US" sz="2000" b="1" dirty="0">
                <a:solidFill>
                  <a:schemeClr val="accent2">
                    <a:lumMod val="75000"/>
                  </a:schemeClr>
                </a:solidFill>
              </a:rPr>
              <a:t>Machine-wise Rejected Quantity</a:t>
            </a:r>
            <a:endParaRPr lang="en-US" sz="2000" dirty="0">
              <a:solidFill>
                <a:schemeClr val="accent2">
                  <a:lumMod val="75000"/>
                </a:schemeClr>
              </a:solidFill>
            </a:endParaRPr>
          </a:p>
          <a:p>
            <a:pPr marL="742950" lvl="1" indent="-285750">
              <a:buFont typeface="Arial" panose="020B0604020202020204" pitchFamily="34" charset="0"/>
              <a:buChar char="•"/>
            </a:pPr>
            <a:r>
              <a:rPr lang="en-US" sz="2000" b="1" dirty="0">
                <a:solidFill>
                  <a:schemeClr val="accent2">
                    <a:lumMod val="75000"/>
                  </a:schemeClr>
                </a:solidFill>
              </a:rPr>
              <a:t>Department-wise Manufactured and Rejected Quantity</a:t>
            </a:r>
            <a:endParaRPr lang="en-US" sz="2000" dirty="0">
              <a:solidFill>
                <a:schemeClr val="accent2">
                  <a:lumMod val="75000"/>
                </a:schemeClr>
              </a:solidFill>
            </a:endParaRPr>
          </a:p>
        </p:txBody>
      </p:sp>
      <p:sp>
        <p:nvSpPr>
          <p:cNvPr id="3" name="TextBox 2">
            <a:extLst>
              <a:ext uri="{FF2B5EF4-FFF2-40B4-BE49-F238E27FC236}">
                <a16:creationId xmlns:a16="http://schemas.microsoft.com/office/drawing/2014/main" id="{71DE6D1F-577A-48C8-AA05-8861E5F00F14}"/>
              </a:ext>
            </a:extLst>
          </p:cNvPr>
          <p:cNvSpPr txBox="1"/>
          <p:nvPr/>
        </p:nvSpPr>
        <p:spPr>
          <a:xfrm>
            <a:off x="1815547" y="234820"/>
            <a:ext cx="8044070" cy="800219"/>
          </a:xfrm>
          <a:prstGeom prst="rect">
            <a:avLst/>
          </a:prstGeom>
          <a:noFill/>
        </p:spPr>
        <p:txBody>
          <a:bodyPr wrap="square" rtlCol="0">
            <a:spAutoFit/>
          </a:bodyPr>
          <a:lstStyle/>
          <a:p>
            <a:pPr algn="ctr"/>
            <a:r>
              <a:rPr lang="en-US" sz="2800" b="1" dirty="0"/>
              <a:t>Problem Statement</a:t>
            </a:r>
          </a:p>
          <a:p>
            <a:endParaRPr lang="en-IN" dirty="0"/>
          </a:p>
        </p:txBody>
      </p:sp>
      <p:sp>
        <p:nvSpPr>
          <p:cNvPr id="5" name="Slide Number Placeholder 4">
            <a:extLst>
              <a:ext uri="{FF2B5EF4-FFF2-40B4-BE49-F238E27FC236}">
                <a16:creationId xmlns:a16="http://schemas.microsoft.com/office/drawing/2014/main" id="{7FF77284-9936-4416-8FAF-7660A41ABED8}"/>
              </a:ext>
            </a:extLst>
          </p:cNvPr>
          <p:cNvSpPr>
            <a:spLocks noGrp="1"/>
          </p:cNvSpPr>
          <p:nvPr>
            <p:ph type="sldNum" sz="quarter" idx="12"/>
          </p:nvPr>
        </p:nvSpPr>
        <p:spPr/>
        <p:txBody>
          <a:bodyPr/>
          <a:lstStyle/>
          <a:p>
            <a:fld id="{DA833A5D-C6F5-4781-8CDF-EB5937DAEBF5}" type="slidenum">
              <a:rPr lang="en-IN" smtClean="0"/>
              <a:t>3</a:t>
            </a:fld>
            <a:endParaRPr lang="en-IN"/>
          </a:p>
        </p:txBody>
      </p:sp>
    </p:spTree>
    <p:extLst>
      <p:ext uri="{BB962C8B-B14F-4D97-AF65-F5344CB8AC3E}">
        <p14:creationId xmlns:p14="http://schemas.microsoft.com/office/powerpoint/2010/main" val="3611228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1D1BC85-8070-4FB2-96EF-A6C8D932A125}"/>
              </a:ext>
            </a:extLst>
          </p:cNvPr>
          <p:cNvPicPr>
            <a:picLocks noChangeAspect="1"/>
          </p:cNvPicPr>
          <p:nvPr/>
        </p:nvPicPr>
        <p:blipFill>
          <a:blip r:embed="rId3"/>
          <a:stretch>
            <a:fillRect/>
          </a:stretch>
        </p:blipFill>
        <p:spPr>
          <a:xfrm>
            <a:off x="-145774" y="0"/>
            <a:ext cx="12337774" cy="6858000"/>
          </a:xfrm>
          <a:prstGeom prst="rect">
            <a:avLst/>
          </a:prstGeom>
        </p:spPr>
      </p:pic>
      <p:sp>
        <p:nvSpPr>
          <p:cNvPr id="3" name="TextBox 2">
            <a:extLst>
              <a:ext uri="{FF2B5EF4-FFF2-40B4-BE49-F238E27FC236}">
                <a16:creationId xmlns:a16="http://schemas.microsoft.com/office/drawing/2014/main" id="{71DE6D1F-577A-48C8-AA05-8861E5F00F14}"/>
              </a:ext>
            </a:extLst>
          </p:cNvPr>
          <p:cNvSpPr txBox="1"/>
          <p:nvPr/>
        </p:nvSpPr>
        <p:spPr>
          <a:xfrm>
            <a:off x="1815547" y="234820"/>
            <a:ext cx="8044070" cy="800219"/>
          </a:xfrm>
          <a:prstGeom prst="rect">
            <a:avLst/>
          </a:prstGeom>
          <a:noFill/>
        </p:spPr>
        <p:txBody>
          <a:bodyPr wrap="square" rtlCol="0">
            <a:spAutoFit/>
          </a:bodyPr>
          <a:lstStyle/>
          <a:p>
            <a:pPr algn="ctr"/>
            <a:r>
              <a:rPr lang="en-US" sz="2800" b="1" dirty="0"/>
              <a:t>DASHBOARD</a:t>
            </a:r>
          </a:p>
          <a:p>
            <a:endParaRPr lang="en-IN" dirty="0"/>
          </a:p>
        </p:txBody>
      </p:sp>
      <p:pic>
        <p:nvPicPr>
          <p:cNvPr id="8" name="Picture 7">
            <a:extLst>
              <a:ext uri="{FF2B5EF4-FFF2-40B4-BE49-F238E27FC236}">
                <a16:creationId xmlns:a16="http://schemas.microsoft.com/office/drawing/2014/main" id="{E6A24C33-3D99-4BAF-B4E9-54992570C652}"/>
              </a:ext>
            </a:extLst>
          </p:cNvPr>
          <p:cNvPicPr>
            <a:picLocks noChangeAspect="1"/>
          </p:cNvPicPr>
          <p:nvPr/>
        </p:nvPicPr>
        <p:blipFill>
          <a:blip r:embed="rId4"/>
          <a:stretch>
            <a:fillRect/>
          </a:stretch>
        </p:blipFill>
        <p:spPr>
          <a:xfrm>
            <a:off x="-1" y="1233487"/>
            <a:ext cx="11794435" cy="4928774"/>
          </a:xfrm>
          <a:prstGeom prst="rect">
            <a:avLst/>
          </a:prstGeom>
        </p:spPr>
      </p:pic>
      <p:sp>
        <p:nvSpPr>
          <p:cNvPr id="9" name="Slide Number Placeholder 8">
            <a:extLst>
              <a:ext uri="{FF2B5EF4-FFF2-40B4-BE49-F238E27FC236}">
                <a16:creationId xmlns:a16="http://schemas.microsoft.com/office/drawing/2014/main" id="{DAA43F47-BCC1-4D12-BBDF-A3A6616630C1}"/>
              </a:ext>
            </a:extLst>
          </p:cNvPr>
          <p:cNvSpPr>
            <a:spLocks noGrp="1"/>
          </p:cNvSpPr>
          <p:nvPr>
            <p:ph type="sldNum" sz="quarter" idx="12"/>
          </p:nvPr>
        </p:nvSpPr>
        <p:spPr/>
        <p:txBody>
          <a:bodyPr/>
          <a:lstStyle/>
          <a:p>
            <a:fld id="{DA833A5D-C6F5-4781-8CDF-EB5937DAEBF5}" type="slidenum">
              <a:rPr lang="en-IN" smtClean="0"/>
              <a:t>4</a:t>
            </a:fld>
            <a:endParaRPr lang="en-IN"/>
          </a:p>
        </p:txBody>
      </p:sp>
      <p:graphicFrame>
        <p:nvGraphicFramePr>
          <p:cNvPr id="11" name="Object 10">
            <a:extLst>
              <a:ext uri="{FF2B5EF4-FFF2-40B4-BE49-F238E27FC236}">
                <a16:creationId xmlns:a16="http://schemas.microsoft.com/office/drawing/2014/main" id="{70CE6A98-592E-4FAB-8913-B8A7A641B80B}"/>
              </a:ext>
            </a:extLst>
          </p:cNvPr>
          <p:cNvGraphicFramePr>
            <a:graphicFrameLocks noChangeAspect="1"/>
          </p:cNvGraphicFramePr>
          <p:nvPr>
            <p:extLst>
              <p:ext uri="{D42A27DB-BD31-4B8C-83A1-F6EECF244321}">
                <p14:modId xmlns:p14="http://schemas.microsoft.com/office/powerpoint/2010/main" val="3326989135"/>
              </p:ext>
            </p:extLst>
          </p:nvPr>
        </p:nvGraphicFramePr>
        <p:xfrm>
          <a:off x="10508974" y="136525"/>
          <a:ext cx="1285460" cy="898514"/>
        </p:xfrm>
        <a:graphic>
          <a:graphicData uri="http://schemas.openxmlformats.org/presentationml/2006/ole">
            <mc:AlternateContent xmlns:mc="http://schemas.openxmlformats.org/markup-compatibility/2006">
              <mc:Choice xmlns:v="urn:schemas-microsoft-com:vml" Requires="v">
                <p:oleObj spid="_x0000_s2051" name="Worksheet" showAsIcon="1" r:id="rId5" imgW="914563" imgH="771490" progId="Excel.Sheet.12">
                  <p:link updateAutomatic="1"/>
                </p:oleObj>
              </mc:Choice>
              <mc:Fallback>
                <p:oleObj name="Worksheet" showAsIcon="1" r:id="rId5" imgW="914563" imgH="771490" progId="Excel.Sheet.12">
                  <p:link updateAutomatic="1"/>
                  <p:pic>
                    <p:nvPicPr>
                      <p:cNvPr id="0" name=""/>
                      <p:cNvPicPr/>
                      <p:nvPr/>
                    </p:nvPicPr>
                    <p:blipFill>
                      <a:blip r:embed="rId6"/>
                      <a:stretch>
                        <a:fillRect/>
                      </a:stretch>
                    </p:blipFill>
                    <p:spPr>
                      <a:xfrm>
                        <a:off x="10508974" y="136525"/>
                        <a:ext cx="1285460" cy="898514"/>
                      </a:xfrm>
                      <a:prstGeom prst="rect">
                        <a:avLst/>
                      </a:prstGeom>
                    </p:spPr>
                  </p:pic>
                </p:oleObj>
              </mc:Fallback>
            </mc:AlternateContent>
          </a:graphicData>
        </a:graphic>
      </p:graphicFrame>
    </p:spTree>
    <p:extLst>
      <p:ext uri="{BB962C8B-B14F-4D97-AF65-F5344CB8AC3E}">
        <p14:creationId xmlns:p14="http://schemas.microsoft.com/office/powerpoint/2010/main" val="2626572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1D1BC85-8070-4FB2-96EF-A6C8D932A125}"/>
              </a:ext>
            </a:extLst>
          </p:cNvPr>
          <p:cNvPicPr>
            <a:picLocks noChangeAspect="1"/>
          </p:cNvPicPr>
          <p:nvPr/>
        </p:nvPicPr>
        <p:blipFill>
          <a:blip r:embed="rId2"/>
          <a:stretch>
            <a:fillRect/>
          </a:stretch>
        </p:blipFill>
        <p:spPr>
          <a:xfrm>
            <a:off x="-145774" y="0"/>
            <a:ext cx="12337774" cy="6858000"/>
          </a:xfrm>
          <a:prstGeom prst="rect">
            <a:avLst/>
          </a:prstGeom>
        </p:spPr>
      </p:pic>
      <p:sp>
        <p:nvSpPr>
          <p:cNvPr id="3" name="TextBox 2">
            <a:extLst>
              <a:ext uri="{FF2B5EF4-FFF2-40B4-BE49-F238E27FC236}">
                <a16:creationId xmlns:a16="http://schemas.microsoft.com/office/drawing/2014/main" id="{71DE6D1F-577A-48C8-AA05-8861E5F00F14}"/>
              </a:ext>
            </a:extLst>
          </p:cNvPr>
          <p:cNvSpPr txBox="1"/>
          <p:nvPr/>
        </p:nvSpPr>
        <p:spPr>
          <a:xfrm>
            <a:off x="1815547" y="234820"/>
            <a:ext cx="8044070" cy="800219"/>
          </a:xfrm>
          <a:prstGeom prst="rect">
            <a:avLst/>
          </a:prstGeom>
          <a:noFill/>
        </p:spPr>
        <p:txBody>
          <a:bodyPr wrap="square" rtlCol="0">
            <a:spAutoFit/>
          </a:bodyPr>
          <a:lstStyle/>
          <a:p>
            <a:pPr algn="ctr"/>
            <a:r>
              <a:rPr lang="en-US" sz="2800" b="1" dirty="0"/>
              <a:t>DASHBOARD</a:t>
            </a:r>
          </a:p>
          <a:p>
            <a:endParaRPr lang="en-IN" dirty="0"/>
          </a:p>
        </p:txBody>
      </p:sp>
      <p:pic>
        <p:nvPicPr>
          <p:cNvPr id="5" name="Picture 4">
            <a:extLst>
              <a:ext uri="{FF2B5EF4-FFF2-40B4-BE49-F238E27FC236}">
                <a16:creationId xmlns:a16="http://schemas.microsoft.com/office/drawing/2014/main" id="{D7A67B31-5300-495F-BFD9-1D4D8DD13825}"/>
              </a:ext>
            </a:extLst>
          </p:cNvPr>
          <p:cNvPicPr>
            <a:picLocks noChangeAspect="1"/>
          </p:cNvPicPr>
          <p:nvPr/>
        </p:nvPicPr>
        <p:blipFill rotWithShape="1">
          <a:blip r:embed="rId3"/>
          <a:srcRect t="1851"/>
          <a:stretch/>
        </p:blipFill>
        <p:spPr>
          <a:xfrm>
            <a:off x="0" y="1269859"/>
            <a:ext cx="11856979" cy="5019667"/>
          </a:xfrm>
          <a:prstGeom prst="rect">
            <a:avLst/>
          </a:prstGeom>
        </p:spPr>
      </p:pic>
      <p:sp>
        <p:nvSpPr>
          <p:cNvPr id="2" name="Slide Number Placeholder 1">
            <a:extLst>
              <a:ext uri="{FF2B5EF4-FFF2-40B4-BE49-F238E27FC236}">
                <a16:creationId xmlns:a16="http://schemas.microsoft.com/office/drawing/2014/main" id="{303C6C0A-E3AA-4FF9-8243-26EA6097E521}"/>
              </a:ext>
            </a:extLst>
          </p:cNvPr>
          <p:cNvSpPr>
            <a:spLocks noGrp="1"/>
          </p:cNvSpPr>
          <p:nvPr>
            <p:ph type="sldNum" sz="quarter" idx="12"/>
          </p:nvPr>
        </p:nvSpPr>
        <p:spPr/>
        <p:txBody>
          <a:bodyPr/>
          <a:lstStyle/>
          <a:p>
            <a:fld id="{DA833A5D-C6F5-4781-8CDF-EB5937DAEBF5}" type="slidenum">
              <a:rPr lang="en-IN" smtClean="0"/>
              <a:t>5</a:t>
            </a:fld>
            <a:endParaRPr lang="en-IN"/>
          </a:p>
        </p:txBody>
      </p:sp>
    </p:spTree>
    <p:extLst>
      <p:ext uri="{BB962C8B-B14F-4D97-AF65-F5344CB8AC3E}">
        <p14:creationId xmlns:p14="http://schemas.microsoft.com/office/powerpoint/2010/main" val="1322657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1D1BC85-8070-4FB2-96EF-A6C8D932A125}"/>
              </a:ext>
            </a:extLst>
          </p:cNvPr>
          <p:cNvPicPr>
            <a:picLocks noChangeAspect="1"/>
          </p:cNvPicPr>
          <p:nvPr/>
        </p:nvPicPr>
        <p:blipFill>
          <a:blip r:embed="rId2"/>
          <a:stretch>
            <a:fillRect/>
          </a:stretch>
        </p:blipFill>
        <p:spPr>
          <a:xfrm>
            <a:off x="-145774" y="0"/>
            <a:ext cx="12337774" cy="6858000"/>
          </a:xfrm>
          <a:prstGeom prst="rect">
            <a:avLst/>
          </a:prstGeom>
        </p:spPr>
      </p:pic>
      <p:sp>
        <p:nvSpPr>
          <p:cNvPr id="13" name="Rectangle 1">
            <a:extLst>
              <a:ext uri="{FF2B5EF4-FFF2-40B4-BE49-F238E27FC236}">
                <a16:creationId xmlns:a16="http://schemas.microsoft.com/office/drawing/2014/main" id="{DDF0F0F7-175E-4DDD-A6B2-18EF16961914}"/>
              </a:ext>
            </a:extLst>
          </p:cNvPr>
          <p:cNvSpPr>
            <a:spLocks noChangeArrowheads="1"/>
          </p:cNvSpPr>
          <p:nvPr/>
        </p:nvSpPr>
        <p:spPr bwMode="auto">
          <a:xfrm rot="10800000" flipV="1">
            <a:off x="172278" y="1306105"/>
            <a:ext cx="1170167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AutoNum type="arabicPeriod"/>
              <a:tabLst/>
            </a:pPr>
            <a:r>
              <a:rPr kumimoji="0" lang="en-US" altLang="en-US" sz="1800" b="1" i="0" u="none" strike="noStrike" cap="none" normalizeH="0" baseline="0" dirty="0">
                <a:ln>
                  <a:noFill/>
                </a:ln>
                <a:solidFill>
                  <a:schemeClr val="accent2">
                    <a:lumMod val="75000"/>
                  </a:schemeClr>
                </a:solidFill>
                <a:effectLst/>
              </a:rPr>
              <a:t>Manufactured Quantity</a:t>
            </a:r>
            <a:r>
              <a:rPr kumimoji="0" lang="en-US" altLang="en-US" sz="1800" b="0" i="0" u="none" strike="noStrike" cap="none" normalizeH="0" baseline="0" dirty="0">
                <a:ln>
                  <a:noFill/>
                </a:ln>
                <a:solidFill>
                  <a:schemeClr val="accent2">
                    <a:lumMod val="75000"/>
                  </a:schemeClr>
                </a:solidFill>
                <a:effectLst/>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accent2">
                    <a:lumMod val="75000"/>
                  </a:schemeClr>
                </a:solidFill>
                <a:effectLst/>
              </a:rPr>
              <a:t>Total </a:t>
            </a:r>
            <a:r>
              <a:rPr kumimoji="0" lang="en-US" altLang="en-US" sz="1800" b="1" i="0" u="none" strike="noStrike" cap="none" normalizeH="0" baseline="0" dirty="0">
                <a:ln>
                  <a:noFill/>
                </a:ln>
                <a:solidFill>
                  <a:schemeClr val="accent2">
                    <a:lumMod val="75000"/>
                  </a:schemeClr>
                </a:solidFill>
                <a:effectLst/>
              </a:rPr>
              <a:t>Manufactured Quantity</a:t>
            </a:r>
            <a:r>
              <a:rPr kumimoji="0" lang="en-US" altLang="en-US" sz="1800" b="0" i="0" u="none" strike="noStrike" cap="none" normalizeH="0" baseline="0" dirty="0">
                <a:ln>
                  <a:noFill/>
                </a:ln>
                <a:solidFill>
                  <a:schemeClr val="accent2">
                    <a:lumMod val="75000"/>
                  </a:schemeClr>
                </a:solidFill>
                <a:effectLst/>
              </a:rPr>
              <a:t>: </a:t>
            </a:r>
            <a:r>
              <a:rPr kumimoji="0" lang="en-US" altLang="en-US" sz="1800" b="1" i="0" u="none" strike="noStrike" cap="none" normalizeH="0" baseline="0" dirty="0">
                <a:ln>
                  <a:noFill/>
                </a:ln>
                <a:solidFill>
                  <a:schemeClr val="accent2">
                    <a:lumMod val="75000"/>
                  </a:schemeClr>
                </a:solidFill>
                <a:effectLst/>
              </a:rPr>
              <a:t>49,790,600 units</a:t>
            </a:r>
            <a:r>
              <a:rPr kumimoji="0" lang="en-US" altLang="en-US" sz="1800" b="0" i="0" u="none" strike="noStrike" cap="none" normalizeH="0" baseline="0" dirty="0">
                <a:ln>
                  <a:noFill/>
                </a:ln>
                <a:solidFill>
                  <a:schemeClr val="accent2">
                    <a:lumMod val="75000"/>
                  </a:schemeClr>
                </a:solidFill>
                <a:effectLst/>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accent2">
                    <a:lumMod val="75000"/>
                  </a:schemeClr>
                </a:solidFill>
                <a:effectLst/>
              </a:rPr>
              <a:t>While production output is substantial, discrepancies exist between the </a:t>
            </a:r>
            <a:r>
              <a:rPr kumimoji="0" lang="en-US" altLang="en-US" sz="1800" b="1" i="0" u="none" strike="noStrike" cap="none" normalizeH="0" baseline="0" dirty="0">
                <a:ln>
                  <a:noFill/>
                </a:ln>
                <a:solidFill>
                  <a:schemeClr val="accent2">
                    <a:lumMod val="75000"/>
                  </a:schemeClr>
                </a:solidFill>
                <a:effectLst/>
              </a:rPr>
              <a:t>Manufactured Quantity</a:t>
            </a:r>
            <a:r>
              <a:rPr kumimoji="0" lang="en-US" altLang="en-US" sz="1800" b="0" i="0" u="none" strike="noStrike" cap="none" normalizeH="0" baseline="0" dirty="0">
                <a:ln>
                  <a:noFill/>
                </a:ln>
                <a:solidFill>
                  <a:schemeClr val="accent2">
                    <a:lumMod val="75000"/>
                  </a:schemeClr>
                </a:solidFill>
                <a:effectLst/>
              </a:rPr>
              <a:t> and the </a:t>
            </a:r>
            <a:r>
              <a:rPr kumimoji="0" lang="en-US" altLang="en-US" sz="1800" b="1" i="0" u="none" strike="noStrike" cap="none" normalizeH="0" baseline="0" dirty="0">
                <a:ln>
                  <a:noFill/>
                </a:ln>
                <a:solidFill>
                  <a:schemeClr val="accent2">
                    <a:lumMod val="75000"/>
                  </a:schemeClr>
                </a:solidFill>
                <a:effectLst/>
              </a:rPr>
              <a:t>Processed Quantity</a:t>
            </a:r>
            <a:r>
              <a:rPr kumimoji="0" lang="en-US" altLang="en-US" sz="1800" b="0" i="0" u="none" strike="noStrike" cap="none" normalizeH="0" baseline="0" dirty="0">
                <a:ln>
                  <a:noFill/>
                </a:ln>
                <a:solidFill>
                  <a:schemeClr val="accent2">
                    <a:lumMod val="75000"/>
                  </a:schemeClr>
                </a:solidFill>
                <a:effectLst/>
              </a:rPr>
              <a:t> of </a:t>
            </a:r>
            <a:r>
              <a:rPr kumimoji="0" lang="en-US" altLang="en-US" sz="1800" b="1" i="0" u="none" strike="noStrike" cap="none" normalizeH="0" baseline="0" dirty="0">
                <a:ln>
                  <a:noFill/>
                </a:ln>
                <a:solidFill>
                  <a:schemeClr val="accent2">
                    <a:lumMod val="75000"/>
                  </a:schemeClr>
                </a:solidFill>
                <a:effectLst/>
              </a:rPr>
              <a:t>60,022,534 units</a:t>
            </a:r>
            <a:r>
              <a:rPr kumimoji="0" lang="en-US" altLang="en-US" sz="1800" b="0" i="0" u="none" strike="noStrike" cap="none" normalizeH="0" baseline="0" dirty="0">
                <a:ln>
                  <a:noFill/>
                </a:ln>
                <a:solidFill>
                  <a:schemeClr val="accent2">
                    <a:lumMod val="75000"/>
                  </a:schemeClr>
                </a:solidFill>
                <a:effectLst/>
              </a:rPr>
              <a:t>, suggesting potential data misalignment or inefficiencies in tracking production.</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accent2">
                  <a:lumMod val="75000"/>
                </a:schemeClr>
              </a:solidFill>
              <a:effectLs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accent2">
                    <a:lumMod val="75000"/>
                  </a:schemeClr>
                </a:solidFill>
                <a:effectLst/>
              </a:rPr>
              <a:t>2. Rejected Quantity &amp; Wastage Quantity</a:t>
            </a:r>
            <a:r>
              <a:rPr kumimoji="0" lang="en-US" altLang="en-US" sz="1800" b="0" i="0" u="none" strike="noStrike" cap="none" normalizeH="0" baseline="0" dirty="0">
                <a:ln>
                  <a:noFill/>
                </a:ln>
                <a:solidFill>
                  <a:schemeClr val="accent2">
                    <a:lumMod val="75000"/>
                  </a:schemeClr>
                </a:solidFill>
                <a:effectLst/>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2">
                    <a:lumMod val="75000"/>
                  </a:schemeClr>
                </a:solidFill>
                <a:effectLst/>
              </a:rPr>
              <a:t>Rejected Quantity</a:t>
            </a:r>
            <a:r>
              <a:rPr kumimoji="0" lang="en-US" altLang="en-US" sz="1800" b="0" i="0" u="none" strike="noStrike" cap="none" normalizeH="0" baseline="0" dirty="0">
                <a:ln>
                  <a:noFill/>
                </a:ln>
                <a:solidFill>
                  <a:schemeClr val="accent2">
                    <a:lumMod val="75000"/>
                  </a:schemeClr>
                </a:solidFill>
                <a:effectLst/>
              </a:rPr>
              <a:t>: </a:t>
            </a:r>
            <a:r>
              <a:rPr kumimoji="0" lang="en-US" altLang="en-US" sz="1800" b="1" i="0" u="none" strike="noStrike" cap="none" normalizeH="0" baseline="0" dirty="0">
                <a:ln>
                  <a:noFill/>
                </a:ln>
                <a:solidFill>
                  <a:schemeClr val="accent2">
                    <a:lumMod val="75000"/>
                  </a:schemeClr>
                </a:solidFill>
                <a:effectLst/>
              </a:rPr>
              <a:t>491,023 units</a:t>
            </a:r>
            <a:r>
              <a:rPr kumimoji="0" lang="en-US" altLang="en-US" sz="1800" b="0" i="0" u="none" strike="noStrike" cap="none" normalizeH="0" baseline="0" dirty="0">
                <a:ln>
                  <a:noFill/>
                </a:ln>
                <a:solidFill>
                  <a:schemeClr val="accent2">
                    <a:lumMod val="75000"/>
                  </a:schemeClr>
                </a:solidFill>
                <a:effectLst/>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accent2">
                    <a:lumMod val="75000"/>
                  </a:schemeClr>
                </a:solidFill>
                <a:effectLst/>
              </a:rPr>
              <a:t>The </a:t>
            </a:r>
            <a:r>
              <a:rPr kumimoji="0" lang="en-US" altLang="en-US" sz="1800" b="1" i="0" u="none" strike="noStrike" cap="none" normalizeH="0" baseline="0" dirty="0">
                <a:ln>
                  <a:noFill/>
                </a:ln>
                <a:solidFill>
                  <a:schemeClr val="accent2">
                    <a:lumMod val="75000"/>
                  </a:schemeClr>
                </a:solidFill>
                <a:effectLst/>
              </a:rPr>
              <a:t>Wastage Quantity</a:t>
            </a:r>
            <a:r>
              <a:rPr kumimoji="0" lang="en-US" altLang="en-US" sz="1800" b="0" i="0" u="none" strike="noStrike" cap="none" normalizeH="0" baseline="0" dirty="0">
                <a:ln>
                  <a:noFill/>
                </a:ln>
                <a:solidFill>
                  <a:schemeClr val="accent2">
                    <a:lumMod val="75000"/>
                  </a:schemeClr>
                </a:solidFill>
                <a:effectLst/>
              </a:rPr>
              <a:t> directly matches the rejected units, indicating that all rejections lead to wastage. The rejection rate, though moderate, still contributes to significant operational inefficiencies.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accent2">
                  <a:lumMod val="75000"/>
                </a:schemeClr>
              </a:solidFill>
              <a:effectLst/>
            </a:endParaRPr>
          </a:p>
          <a:p>
            <a:pPr marL="0" marR="0" lvl="0" indent="0" algn="just" defTabSz="914400" rtl="0" eaLnBrk="0" fontAlgn="base" latinLnBrk="0" hangingPunct="0">
              <a:lnSpc>
                <a:spcPct val="100000"/>
              </a:lnSpc>
              <a:spcBef>
                <a:spcPct val="0"/>
              </a:spcBef>
              <a:spcAft>
                <a:spcPct val="0"/>
              </a:spcAft>
              <a:buClrTx/>
              <a:buSzTx/>
              <a:tabLst/>
            </a:pPr>
            <a:r>
              <a:rPr lang="en-US" altLang="en-US" b="1" dirty="0">
                <a:solidFill>
                  <a:schemeClr val="accent2">
                    <a:lumMod val="75000"/>
                  </a:schemeClr>
                </a:solidFill>
              </a:rPr>
              <a:t>3. </a:t>
            </a:r>
            <a:r>
              <a:rPr kumimoji="0" lang="en-US" altLang="en-US" sz="1800" b="1" i="0" u="none" strike="noStrike" cap="none" normalizeH="0" baseline="0" dirty="0">
                <a:ln>
                  <a:noFill/>
                </a:ln>
                <a:solidFill>
                  <a:schemeClr val="accent2">
                    <a:lumMod val="75000"/>
                  </a:schemeClr>
                </a:solidFill>
                <a:effectLst/>
              </a:rPr>
              <a:t>Processed Quantity</a:t>
            </a:r>
            <a:r>
              <a:rPr kumimoji="0" lang="en-US" altLang="en-US" sz="1800" b="0" i="0" u="none" strike="noStrike" cap="none" normalizeH="0" baseline="0" dirty="0">
                <a:ln>
                  <a:noFill/>
                </a:ln>
                <a:solidFill>
                  <a:schemeClr val="accent2">
                    <a:lumMod val="75000"/>
                  </a:schemeClr>
                </a:solidFill>
                <a:effectLst/>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2">
                    <a:lumMod val="75000"/>
                  </a:schemeClr>
                </a:solidFill>
                <a:effectLst/>
              </a:rPr>
              <a:t>Processed Quantity</a:t>
            </a:r>
            <a:r>
              <a:rPr kumimoji="0" lang="en-US" altLang="en-US" sz="1800" b="0" i="0" u="none" strike="noStrike" cap="none" normalizeH="0" baseline="0" dirty="0">
                <a:ln>
                  <a:noFill/>
                </a:ln>
                <a:solidFill>
                  <a:schemeClr val="accent2">
                    <a:lumMod val="75000"/>
                  </a:schemeClr>
                </a:solidFill>
                <a:effectLst/>
              </a:rPr>
              <a:t>: </a:t>
            </a:r>
            <a:r>
              <a:rPr kumimoji="0" lang="en-US" altLang="en-US" sz="1800" b="1" i="0" u="none" strike="noStrike" cap="none" normalizeH="0" baseline="0" dirty="0">
                <a:ln>
                  <a:noFill/>
                </a:ln>
                <a:solidFill>
                  <a:schemeClr val="accent2">
                    <a:lumMod val="75000"/>
                  </a:schemeClr>
                </a:solidFill>
                <a:effectLst/>
              </a:rPr>
              <a:t>60,022,534 units</a:t>
            </a:r>
            <a:r>
              <a:rPr kumimoji="0" lang="en-US" altLang="en-US" sz="1800" b="0" i="0" u="none" strike="noStrike" cap="none" normalizeH="0" baseline="0" dirty="0">
                <a:ln>
                  <a:noFill/>
                </a:ln>
                <a:solidFill>
                  <a:schemeClr val="accent2">
                    <a:lumMod val="75000"/>
                  </a:schemeClr>
                </a:solidFill>
                <a:effectLst/>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accent2">
                    <a:lumMod val="75000"/>
                  </a:schemeClr>
                </a:solidFill>
                <a:effectLst/>
              </a:rPr>
              <a:t>The processed quantity is higher than the manufactured quantity, which suggests potential rework or inconsistencies in the production data handling process across different stages.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accent2">
                  <a:lumMod val="75000"/>
                </a:schemeClr>
              </a:solidFill>
              <a:effectLst/>
              <a:latin typeface="Arial" panose="020B0604020202020204" pitchFamily="34" charset="0"/>
            </a:endParaRPr>
          </a:p>
        </p:txBody>
      </p:sp>
      <p:sp>
        <p:nvSpPr>
          <p:cNvPr id="15" name="TextBox 14">
            <a:extLst>
              <a:ext uri="{FF2B5EF4-FFF2-40B4-BE49-F238E27FC236}">
                <a16:creationId xmlns:a16="http://schemas.microsoft.com/office/drawing/2014/main" id="{0CCA6FC6-165F-4363-AA54-F568D1EEB78C}"/>
              </a:ext>
            </a:extLst>
          </p:cNvPr>
          <p:cNvSpPr txBox="1"/>
          <p:nvPr/>
        </p:nvSpPr>
        <p:spPr>
          <a:xfrm>
            <a:off x="2892287" y="359584"/>
            <a:ext cx="6261652" cy="523220"/>
          </a:xfrm>
          <a:prstGeom prst="rect">
            <a:avLst/>
          </a:prstGeom>
          <a:noFill/>
        </p:spPr>
        <p:txBody>
          <a:bodyPr wrap="square">
            <a:spAutoFit/>
          </a:bodyPr>
          <a:lstStyle/>
          <a:p>
            <a:pPr algn="ctr"/>
            <a:r>
              <a:rPr lang="en-IN" sz="2800" b="1" dirty="0"/>
              <a:t>KPI Observations </a:t>
            </a:r>
          </a:p>
        </p:txBody>
      </p:sp>
      <p:sp>
        <p:nvSpPr>
          <p:cNvPr id="16" name="Slide Number Placeholder 15">
            <a:extLst>
              <a:ext uri="{FF2B5EF4-FFF2-40B4-BE49-F238E27FC236}">
                <a16:creationId xmlns:a16="http://schemas.microsoft.com/office/drawing/2014/main" id="{FD2A7264-33B6-42E4-9088-11C639AD24D3}"/>
              </a:ext>
            </a:extLst>
          </p:cNvPr>
          <p:cNvSpPr>
            <a:spLocks noGrp="1"/>
          </p:cNvSpPr>
          <p:nvPr>
            <p:ph type="sldNum" sz="quarter" idx="12"/>
          </p:nvPr>
        </p:nvSpPr>
        <p:spPr/>
        <p:txBody>
          <a:bodyPr/>
          <a:lstStyle/>
          <a:p>
            <a:fld id="{DA833A5D-C6F5-4781-8CDF-EB5937DAEBF5}" type="slidenum">
              <a:rPr lang="en-IN" smtClean="0"/>
              <a:t>6</a:t>
            </a:fld>
            <a:endParaRPr lang="en-IN"/>
          </a:p>
        </p:txBody>
      </p:sp>
    </p:spTree>
    <p:extLst>
      <p:ext uri="{BB962C8B-B14F-4D97-AF65-F5344CB8AC3E}">
        <p14:creationId xmlns:p14="http://schemas.microsoft.com/office/powerpoint/2010/main" val="4093401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1D1BC85-8070-4FB2-96EF-A6C8D932A125}"/>
              </a:ext>
            </a:extLst>
          </p:cNvPr>
          <p:cNvPicPr>
            <a:picLocks noChangeAspect="1"/>
          </p:cNvPicPr>
          <p:nvPr/>
        </p:nvPicPr>
        <p:blipFill>
          <a:blip r:embed="rId2"/>
          <a:stretch>
            <a:fillRect/>
          </a:stretch>
        </p:blipFill>
        <p:spPr>
          <a:xfrm>
            <a:off x="-145774" y="0"/>
            <a:ext cx="12337774" cy="6858000"/>
          </a:xfrm>
          <a:prstGeom prst="rect">
            <a:avLst/>
          </a:prstGeom>
        </p:spPr>
      </p:pic>
      <p:sp>
        <p:nvSpPr>
          <p:cNvPr id="4" name="TextBox 3">
            <a:extLst>
              <a:ext uri="{FF2B5EF4-FFF2-40B4-BE49-F238E27FC236}">
                <a16:creationId xmlns:a16="http://schemas.microsoft.com/office/drawing/2014/main" id="{A3B39565-E45F-4EA7-85FC-161BB618A1FF}"/>
              </a:ext>
            </a:extLst>
          </p:cNvPr>
          <p:cNvSpPr txBox="1"/>
          <p:nvPr/>
        </p:nvSpPr>
        <p:spPr>
          <a:xfrm>
            <a:off x="341243" y="1417266"/>
            <a:ext cx="11386931" cy="3693319"/>
          </a:xfrm>
          <a:prstGeom prst="rect">
            <a:avLst/>
          </a:prstGeom>
          <a:noFill/>
        </p:spPr>
        <p:txBody>
          <a:bodyPr wrap="square">
            <a:spAutoFit/>
          </a:bodyPr>
          <a:lstStyle/>
          <a:p>
            <a:pPr algn="just"/>
            <a:r>
              <a:rPr lang="en-US" b="1" dirty="0">
                <a:solidFill>
                  <a:schemeClr val="accent2">
                    <a:lumMod val="75000"/>
                  </a:schemeClr>
                </a:solidFill>
              </a:rPr>
              <a:t>4.Employee-wise Rejected Quantity</a:t>
            </a:r>
            <a:r>
              <a:rPr lang="en-US" dirty="0">
                <a:solidFill>
                  <a:schemeClr val="accent2">
                    <a:lumMod val="75000"/>
                  </a:schemeClr>
                </a:solidFill>
              </a:rPr>
              <a:t>:</a:t>
            </a:r>
          </a:p>
          <a:p>
            <a:pPr marL="285750" indent="-285750" algn="just">
              <a:buFont typeface="Arial" panose="020B0604020202020204" pitchFamily="34" charset="0"/>
              <a:buChar char="•"/>
            </a:pPr>
            <a:r>
              <a:rPr lang="en-US" b="1" dirty="0">
                <a:solidFill>
                  <a:schemeClr val="accent2">
                    <a:lumMod val="75000"/>
                  </a:schemeClr>
                </a:solidFill>
              </a:rPr>
              <a:t>Shruti Singh</a:t>
            </a:r>
            <a:r>
              <a:rPr lang="en-US" dirty="0">
                <a:solidFill>
                  <a:schemeClr val="accent2">
                    <a:lumMod val="75000"/>
                  </a:schemeClr>
                </a:solidFill>
              </a:rPr>
              <a:t> has the highest rejected quantity at </a:t>
            </a:r>
            <a:r>
              <a:rPr lang="en-US" b="1" dirty="0">
                <a:solidFill>
                  <a:schemeClr val="accent2">
                    <a:lumMod val="75000"/>
                  </a:schemeClr>
                </a:solidFill>
              </a:rPr>
              <a:t>127,230 units</a:t>
            </a:r>
            <a:r>
              <a:rPr lang="en-US" dirty="0">
                <a:solidFill>
                  <a:schemeClr val="accent2">
                    <a:lumMod val="75000"/>
                  </a:schemeClr>
                </a:solidFill>
              </a:rPr>
              <a:t>, followed by </a:t>
            </a:r>
            <a:r>
              <a:rPr lang="en-US" b="1" dirty="0">
                <a:solidFill>
                  <a:schemeClr val="accent2">
                    <a:lumMod val="75000"/>
                  </a:schemeClr>
                </a:solidFill>
              </a:rPr>
              <a:t>Rajesh Verma</a:t>
            </a:r>
            <a:r>
              <a:rPr lang="en-US" dirty="0">
                <a:solidFill>
                  <a:schemeClr val="accent2">
                    <a:lumMod val="75000"/>
                  </a:schemeClr>
                </a:solidFill>
              </a:rPr>
              <a:t> with </a:t>
            </a:r>
            <a:r>
              <a:rPr lang="en-US" b="1" dirty="0">
                <a:solidFill>
                  <a:schemeClr val="accent2">
                    <a:lumMod val="75000"/>
                  </a:schemeClr>
                </a:solidFill>
              </a:rPr>
              <a:t>120,449 units</a:t>
            </a:r>
            <a:r>
              <a:rPr lang="en-US" dirty="0">
                <a:solidFill>
                  <a:schemeClr val="accent2">
                    <a:lumMod val="75000"/>
                  </a:schemeClr>
                </a:solidFill>
              </a:rPr>
              <a:t>.</a:t>
            </a:r>
          </a:p>
          <a:p>
            <a:pPr marL="285750" indent="-285750" algn="just">
              <a:buFont typeface="Arial" panose="020B0604020202020204" pitchFamily="34" charset="0"/>
              <a:buChar char="•"/>
            </a:pPr>
            <a:r>
              <a:rPr lang="en-US" dirty="0">
                <a:solidFill>
                  <a:schemeClr val="accent2">
                    <a:lumMod val="75000"/>
                  </a:schemeClr>
                </a:solidFill>
              </a:rPr>
              <a:t>This variation in employee performance highlights potential skill gaps or process-related issues that require closer examination.</a:t>
            </a:r>
          </a:p>
          <a:p>
            <a:pPr marL="742950" lvl="1" indent="-285750" algn="just">
              <a:buFont typeface="+mj-lt"/>
              <a:buAutoNum type="arabicPeriod"/>
            </a:pPr>
            <a:endParaRPr lang="en-US" dirty="0">
              <a:solidFill>
                <a:schemeClr val="accent2">
                  <a:lumMod val="75000"/>
                </a:schemeClr>
              </a:solidFill>
            </a:endParaRPr>
          </a:p>
          <a:p>
            <a:pPr algn="just"/>
            <a:r>
              <a:rPr lang="en-US" b="1" dirty="0">
                <a:solidFill>
                  <a:schemeClr val="accent2">
                    <a:lumMod val="75000"/>
                  </a:schemeClr>
                </a:solidFill>
              </a:rPr>
              <a:t>5.Machine-wise Rejected Quantity</a:t>
            </a:r>
            <a:r>
              <a:rPr lang="en-US" dirty="0">
                <a:solidFill>
                  <a:schemeClr val="accent2">
                    <a:lumMod val="75000"/>
                  </a:schemeClr>
                </a:solidFill>
              </a:rPr>
              <a:t>:</a:t>
            </a:r>
          </a:p>
          <a:p>
            <a:pPr marL="285750" indent="-285750" algn="just">
              <a:buFont typeface="Arial" panose="020B0604020202020204" pitchFamily="34" charset="0"/>
              <a:buChar char="•"/>
            </a:pPr>
            <a:r>
              <a:rPr lang="en-US" dirty="0">
                <a:solidFill>
                  <a:schemeClr val="accent2">
                    <a:lumMod val="75000"/>
                  </a:schemeClr>
                </a:solidFill>
              </a:rPr>
              <a:t>Machines such as </a:t>
            </a:r>
            <a:r>
              <a:rPr lang="en-US" b="1" dirty="0">
                <a:solidFill>
                  <a:schemeClr val="accent2">
                    <a:lumMod val="75000"/>
                  </a:schemeClr>
                </a:solidFill>
              </a:rPr>
              <a:t>MC027</a:t>
            </a:r>
            <a:r>
              <a:rPr lang="en-US" dirty="0">
                <a:solidFill>
                  <a:schemeClr val="accent2">
                    <a:lumMod val="75000"/>
                  </a:schemeClr>
                </a:solidFill>
              </a:rPr>
              <a:t> and </a:t>
            </a:r>
            <a:r>
              <a:rPr lang="en-US" b="1" dirty="0">
                <a:solidFill>
                  <a:schemeClr val="accent2">
                    <a:lumMod val="75000"/>
                  </a:schemeClr>
                </a:solidFill>
              </a:rPr>
              <a:t>MC026</a:t>
            </a:r>
            <a:r>
              <a:rPr lang="en-US" dirty="0">
                <a:solidFill>
                  <a:schemeClr val="accent2">
                    <a:lumMod val="75000"/>
                  </a:schemeClr>
                </a:solidFill>
              </a:rPr>
              <a:t> show the highest rejection rates, contributing significantly to overall rejections.</a:t>
            </a:r>
          </a:p>
          <a:p>
            <a:pPr marL="285750" indent="-285750" algn="just">
              <a:buFont typeface="Arial" panose="020B0604020202020204" pitchFamily="34" charset="0"/>
              <a:buChar char="•"/>
            </a:pPr>
            <a:r>
              <a:rPr lang="en-US" dirty="0">
                <a:solidFill>
                  <a:schemeClr val="accent2">
                    <a:lumMod val="75000"/>
                  </a:schemeClr>
                </a:solidFill>
              </a:rPr>
              <a:t>These machines may require maintenance or upgrades to reduce their inefficiencies.</a:t>
            </a:r>
          </a:p>
          <a:p>
            <a:pPr marL="742950" lvl="1" indent="-285750" algn="just">
              <a:buFont typeface="+mj-lt"/>
              <a:buAutoNum type="arabicPeriod"/>
            </a:pPr>
            <a:endParaRPr lang="en-US" dirty="0">
              <a:solidFill>
                <a:schemeClr val="accent2">
                  <a:lumMod val="75000"/>
                </a:schemeClr>
              </a:solidFill>
            </a:endParaRPr>
          </a:p>
          <a:p>
            <a:pPr algn="just"/>
            <a:r>
              <a:rPr lang="en-US" b="1" dirty="0">
                <a:solidFill>
                  <a:schemeClr val="accent2">
                    <a:lumMod val="75000"/>
                  </a:schemeClr>
                </a:solidFill>
              </a:rPr>
              <a:t>6.Department-wise Manufactured and Rejected Quantity</a:t>
            </a:r>
            <a:r>
              <a:rPr lang="en-US" dirty="0">
                <a:solidFill>
                  <a:schemeClr val="accent2">
                    <a:lumMod val="75000"/>
                  </a:schemeClr>
                </a:solidFill>
              </a:rPr>
              <a:t>:</a:t>
            </a:r>
          </a:p>
          <a:p>
            <a:pPr marL="285750" indent="-285750" algn="just">
              <a:buFont typeface="Arial" panose="020B0604020202020204" pitchFamily="34" charset="0"/>
              <a:buChar char="•"/>
            </a:pPr>
            <a:r>
              <a:rPr lang="en-US" dirty="0">
                <a:solidFill>
                  <a:schemeClr val="accent2">
                    <a:lumMod val="75000"/>
                  </a:schemeClr>
                </a:solidFill>
              </a:rPr>
              <a:t>The </a:t>
            </a:r>
            <a:r>
              <a:rPr lang="en-US" b="1" dirty="0">
                <a:solidFill>
                  <a:schemeClr val="accent2">
                    <a:lumMod val="75000"/>
                  </a:schemeClr>
                </a:solidFill>
              </a:rPr>
              <a:t>Footwear department</a:t>
            </a:r>
            <a:r>
              <a:rPr lang="en-US" dirty="0">
                <a:solidFill>
                  <a:schemeClr val="accent2">
                    <a:lumMod val="75000"/>
                  </a:schemeClr>
                </a:solidFill>
              </a:rPr>
              <a:t> has the highest rejection rate compared to other departments.</a:t>
            </a:r>
          </a:p>
          <a:p>
            <a:pPr marL="285750" indent="-285750" algn="just">
              <a:buFont typeface="Arial" panose="020B0604020202020204" pitchFamily="34" charset="0"/>
              <a:buChar char="•"/>
            </a:pPr>
            <a:r>
              <a:rPr lang="en-US" dirty="0">
                <a:solidFill>
                  <a:schemeClr val="accent2">
                    <a:lumMod val="75000"/>
                  </a:schemeClr>
                </a:solidFill>
              </a:rPr>
              <a:t>This suggests specific inefficiencies in the Footwear department that need process improvements or enhanced quality control measures to reduce waste.</a:t>
            </a:r>
          </a:p>
        </p:txBody>
      </p:sp>
      <p:sp>
        <p:nvSpPr>
          <p:cNvPr id="5" name="TextBox 4">
            <a:extLst>
              <a:ext uri="{FF2B5EF4-FFF2-40B4-BE49-F238E27FC236}">
                <a16:creationId xmlns:a16="http://schemas.microsoft.com/office/drawing/2014/main" id="{774C73A7-20EB-4972-8983-0B7430FAE136}"/>
              </a:ext>
            </a:extLst>
          </p:cNvPr>
          <p:cNvSpPr txBox="1"/>
          <p:nvPr/>
        </p:nvSpPr>
        <p:spPr>
          <a:xfrm>
            <a:off x="2892287" y="359584"/>
            <a:ext cx="6261652" cy="523220"/>
          </a:xfrm>
          <a:prstGeom prst="rect">
            <a:avLst/>
          </a:prstGeom>
          <a:noFill/>
        </p:spPr>
        <p:txBody>
          <a:bodyPr wrap="square">
            <a:spAutoFit/>
          </a:bodyPr>
          <a:lstStyle/>
          <a:p>
            <a:pPr algn="ctr"/>
            <a:r>
              <a:rPr lang="en-IN" sz="2800" b="1" dirty="0"/>
              <a:t>KPI Observations </a:t>
            </a:r>
          </a:p>
        </p:txBody>
      </p:sp>
      <p:sp>
        <p:nvSpPr>
          <p:cNvPr id="3" name="Slide Number Placeholder 2">
            <a:extLst>
              <a:ext uri="{FF2B5EF4-FFF2-40B4-BE49-F238E27FC236}">
                <a16:creationId xmlns:a16="http://schemas.microsoft.com/office/drawing/2014/main" id="{1BEA9D30-D85D-4517-B740-1F02DE655A2D}"/>
              </a:ext>
            </a:extLst>
          </p:cNvPr>
          <p:cNvSpPr>
            <a:spLocks noGrp="1"/>
          </p:cNvSpPr>
          <p:nvPr>
            <p:ph type="sldNum" sz="quarter" idx="12"/>
          </p:nvPr>
        </p:nvSpPr>
        <p:spPr/>
        <p:txBody>
          <a:bodyPr/>
          <a:lstStyle/>
          <a:p>
            <a:fld id="{DA833A5D-C6F5-4781-8CDF-EB5937DAEBF5}" type="slidenum">
              <a:rPr lang="en-IN" smtClean="0"/>
              <a:t>7</a:t>
            </a:fld>
            <a:endParaRPr lang="en-IN"/>
          </a:p>
        </p:txBody>
      </p:sp>
    </p:spTree>
    <p:extLst>
      <p:ext uri="{BB962C8B-B14F-4D97-AF65-F5344CB8AC3E}">
        <p14:creationId xmlns:p14="http://schemas.microsoft.com/office/powerpoint/2010/main" val="44339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1D1BC85-8070-4FB2-96EF-A6C8D932A125}"/>
              </a:ext>
            </a:extLst>
          </p:cNvPr>
          <p:cNvPicPr>
            <a:picLocks noChangeAspect="1"/>
          </p:cNvPicPr>
          <p:nvPr/>
        </p:nvPicPr>
        <p:blipFill>
          <a:blip r:embed="rId2"/>
          <a:stretch>
            <a:fillRect/>
          </a:stretch>
        </p:blipFill>
        <p:spPr>
          <a:xfrm>
            <a:off x="-145774" y="0"/>
            <a:ext cx="12337774" cy="6858000"/>
          </a:xfrm>
          <a:prstGeom prst="rect">
            <a:avLst/>
          </a:prstGeom>
        </p:spPr>
      </p:pic>
      <p:sp>
        <p:nvSpPr>
          <p:cNvPr id="7" name="TextBox 6">
            <a:extLst>
              <a:ext uri="{FF2B5EF4-FFF2-40B4-BE49-F238E27FC236}">
                <a16:creationId xmlns:a16="http://schemas.microsoft.com/office/drawing/2014/main" id="{375CBF1A-F3C3-4209-94EC-B115A4749F8A}"/>
              </a:ext>
            </a:extLst>
          </p:cNvPr>
          <p:cNvSpPr txBox="1"/>
          <p:nvPr/>
        </p:nvSpPr>
        <p:spPr>
          <a:xfrm>
            <a:off x="2567609" y="239403"/>
            <a:ext cx="6168886" cy="523220"/>
          </a:xfrm>
          <a:prstGeom prst="rect">
            <a:avLst/>
          </a:prstGeom>
          <a:noFill/>
        </p:spPr>
        <p:txBody>
          <a:bodyPr wrap="square">
            <a:spAutoFit/>
          </a:bodyPr>
          <a:lstStyle/>
          <a:p>
            <a:pPr algn="ctr"/>
            <a:r>
              <a:rPr lang="en-US" sz="2800" b="1" dirty="0"/>
              <a:t>Conclusion</a:t>
            </a:r>
          </a:p>
        </p:txBody>
      </p:sp>
      <p:sp>
        <p:nvSpPr>
          <p:cNvPr id="8" name="TextBox 7">
            <a:extLst>
              <a:ext uri="{FF2B5EF4-FFF2-40B4-BE49-F238E27FC236}">
                <a16:creationId xmlns:a16="http://schemas.microsoft.com/office/drawing/2014/main" id="{03E1B99D-CA13-4FFD-B87A-F7D82397A143}"/>
              </a:ext>
            </a:extLst>
          </p:cNvPr>
          <p:cNvSpPr txBox="1"/>
          <p:nvPr/>
        </p:nvSpPr>
        <p:spPr>
          <a:xfrm>
            <a:off x="508552" y="1714430"/>
            <a:ext cx="11029121" cy="923330"/>
          </a:xfrm>
          <a:prstGeom prst="rect">
            <a:avLst/>
          </a:prstGeom>
          <a:noFill/>
        </p:spPr>
        <p:txBody>
          <a:bodyPr wrap="square">
            <a:spAutoFit/>
          </a:bodyPr>
          <a:lstStyle/>
          <a:p>
            <a:pPr algn="just"/>
            <a:r>
              <a:rPr lang="en-US" b="1" dirty="0">
                <a:solidFill>
                  <a:schemeClr val="accent2">
                    <a:lumMod val="75000"/>
                  </a:schemeClr>
                </a:solidFill>
              </a:rPr>
              <a:t>The dashboard highlights key inefficiencies in the manufacturing process, especially in areas related to rejected and wasted quantities. While overall production capacity is strong, inefficiencies across employees, machines, and departments are driving up rejection rates and reducing operational effectiveness.</a:t>
            </a:r>
          </a:p>
        </p:txBody>
      </p:sp>
      <p:sp>
        <p:nvSpPr>
          <p:cNvPr id="9" name="Slide Number Placeholder 8">
            <a:extLst>
              <a:ext uri="{FF2B5EF4-FFF2-40B4-BE49-F238E27FC236}">
                <a16:creationId xmlns:a16="http://schemas.microsoft.com/office/drawing/2014/main" id="{93945065-C7D5-4BA9-9B6B-6A82D7E25C24}"/>
              </a:ext>
            </a:extLst>
          </p:cNvPr>
          <p:cNvSpPr>
            <a:spLocks noGrp="1"/>
          </p:cNvSpPr>
          <p:nvPr>
            <p:ph type="sldNum" sz="quarter" idx="12"/>
          </p:nvPr>
        </p:nvSpPr>
        <p:spPr/>
        <p:txBody>
          <a:bodyPr/>
          <a:lstStyle/>
          <a:p>
            <a:fld id="{DA833A5D-C6F5-4781-8CDF-EB5937DAEBF5}" type="slidenum">
              <a:rPr lang="en-IN" smtClean="0"/>
              <a:t>8</a:t>
            </a:fld>
            <a:endParaRPr lang="en-IN"/>
          </a:p>
        </p:txBody>
      </p:sp>
    </p:spTree>
    <p:extLst>
      <p:ext uri="{BB962C8B-B14F-4D97-AF65-F5344CB8AC3E}">
        <p14:creationId xmlns:p14="http://schemas.microsoft.com/office/powerpoint/2010/main" val="1619281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1D1BC85-8070-4FB2-96EF-A6C8D932A125}"/>
              </a:ext>
            </a:extLst>
          </p:cNvPr>
          <p:cNvPicPr>
            <a:picLocks noChangeAspect="1"/>
          </p:cNvPicPr>
          <p:nvPr/>
        </p:nvPicPr>
        <p:blipFill>
          <a:blip r:embed="rId2"/>
          <a:stretch>
            <a:fillRect/>
          </a:stretch>
        </p:blipFill>
        <p:spPr>
          <a:xfrm>
            <a:off x="-145774" y="0"/>
            <a:ext cx="12337774" cy="6858000"/>
          </a:xfrm>
          <a:prstGeom prst="rect">
            <a:avLst/>
          </a:prstGeom>
        </p:spPr>
      </p:pic>
      <p:sp>
        <p:nvSpPr>
          <p:cNvPr id="7" name="TextBox 6">
            <a:extLst>
              <a:ext uri="{FF2B5EF4-FFF2-40B4-BE49-F238E27FC236}">
                <a16:creationId xmlns:a16="http://schemas.microsoft.com/office/drawing/2014/main" id="{63597BA6-4087-4D2C-8C21-7700A1E28155}"/>
              </a:ext>
            </a:extLst>
          </p:cNvPr>
          <p:cNvSpPr txBox="1"/>
          <p:nvPr/>
        </p:nvSpPr>
        <p:spPr>
          <a:xfrm>
            <a:off x="410819" y="1305341"/>
            <a:ext cx="9395790" cy="4247317"/>
          </a:xfrm>
          <a:prstGeom prst="rect">
            <a:avLst/>
          </a:prstGeom>
          <a:noFill/>
        </p:spPr>
        <p:txBody>
          <a:bodyPr wrap="square">
            <a:spAutoFit/>
          </a:bodyPr>
          <a:lstStyle/>
          <a:p>
            <a:pPr algn="just">
              <a:buFont typeface="+mj-lt"/>
              <a:buAutoNum type="arabicPeriod"/>
            </a:pPr>
            <a:r>
              <a:rPr lang="en-US" b="1" dirty="0">
                <a:solidFill>
                  <a:schemeClr val="accent2">
                    <a:lumMod val="75000"/>
                  </a:schemeClr>
                </a:solidFill>
              </a:rPr>
              <a:t>Employee Training and Process Standardization</a:t>
            </a:r>
            <a:r>
              <a:rPr lang="en-US" dirty="0">
                <a:solidFill>
                  <a:schemeClr val="accent2">
                    <a:lumMod val="75000"/>
                  </a:schemeClr>
                </a:solidFill>
              </a:rPr>
              <a:t>:</a:t>
            </a:r>
          </a:p>
          <a:p>
            <a:pPr lvl="1" algn="just"/>
            <a:r>
              <a:rPr lang="en-US" dirty="0">
                <a:solidFill>
                  <a:schemeClr val="accent2">
                    <a:lumMod val="75000"/>
                  </a:schemeClr>
                </a:solidFill>
              </a:rPr>
              <a:t>Focus on targeted training for employees with higher rejection rates and review work processes to ensure consistency across all operators.</a:t>
            </a:r>
          </a:p>
          <a:p>
            <a:pPr marL="742950" lvl="1" indent="-285750" algn="just">
              <a:buFont typeface="+mj-lt"/>
              <a:buAutoNum type="arabicPeriod"/>
            </a:pPr>
            <a:endParaRPr lang="en-US" dirty="0">
              <a:solidFill>
                <a:schemeClr val="accent2">
                  <a:lumMod val="75000"/>
                </a:schemeClr>
              </a:solidFill>
            </a:endParaRPr>
          </a:p>
          <a:p>
            <a:pPr algn="just">
              <a:buFont typeface="+mj-lt"/>
              <a:buAutoNum type="arabicPeriod"/>
            </a:pPr>
            <a:r>
              <a:rPr lang="en-US" b="1" dirty="0">
                <a:solidFill>
                  <a:schemeClr val="accent2">
                    <a:lumMod val="75000"/>
                  </a:schemeClr>
                </a:solidFill>
              </a:rPr>
              <a:t>Machine Maintenance and Upgrades</a:t>
            </a:r>
            <a:r>
              <a:rPr lang="en-US" dirty="0">
                <a:solidFill>
                  <a:schemeClr val="accent2">
                    <a:lumMod val="75000"/>
                  </a:schemeClr>
                </a:solidFill>
              </a:rPr>
              <a:t>:</a:t>
            </a:r>
          </a:p>
          <a:p>
            <a:pPr lvl="1" algn="just"/>
            <a:r>
              <a:rPr lang="en-US" dirty="0">
                <a:solidFill>
                  <a:schemeClr val="accent2">
                    <a:lumMod val="75000"/>
                  </a:schemeClr>
                </a:solidFill>
              </a:rPr>
              <a:t>Prioritize preventive maintenance or upgrades for machines with higher rejection rates to improve efficiency and reduce defects.</a:t>
            </a:r>
          </a:p>
          <a:p>
            <a:pPr marL="742950" lvl="1" indent="-285750" algn="just">
              <a:buFont typeface="+mj-lt"/>
              <a:buAutoNum type="arabicPeriod"/>
            </a:pPr>
            <a:endParaRPr lang="en-US" dirty="0">
              <a:solidFill>
                <a:schemeClr val="accent2">
                  <a:lumMod val="75000"/>
                </a:schemeClr>
              </a:solidFill>
            </a:endParaRPr>
          </a:p>
          <a:p>
            <a:pPr algn="just">
              <a:buFont typeface="+mj-lt"/>
              <a:buAutoNum type="arabicPeriod"/>
            </a:pPr>
            <a:r>
              <a:rPr lang="en-US" b="1" dirty="0">
                <a:solidFill>
                  <a:schemeClr val="accent2">
                    <a:lumMod val="75000"/>
                  </a:schemeClr>
                </a:solidFill>
              </a:rPr>
              <a:t>Departmental Process Improvements</a:t>
            </a:r>
            <a:r>
              <a:rPr lang="en-US" dirty="0">
                <a:solidFill>
                  <a:schemeClr val="accent2">
                    <a:lumMod val="75000"/>
                  </a:schemeClr>
                </a:solidFill>
              </a:rPr>
              <a:t>:</a:t>
            </a:r>
          </a:p>
          <a:p>
            <a:pPr lvl="1" algn="just"/>
            <a:r>
              <a:rPr lang="en-US" dirty="0">
                <a:solidFill>
                  <a:schemeClr val="accent2">
                    <a:lumMod val="75000"/>
                  </a:schemeClr>
                </a:solidFill>
              </a:rPr>
              <a:t>Investigate the specific processes in departments like Footwear that have higher rejection rates and implement quality control measures to reduce wastage.</a:t>
            </a:r>
          </a:p>
          <a:p>
            <a:pPr marL="742950" lvl="1" indent="-285750" algn="just">
              <a:buFont typeface="+mj-lt"/>
              <a:buAutoNum type="arabicPeriod"/>
            </a:pPr>
            <a:endParaRPr lang="en-US" dirty="0">
              <a:solidFill>
                <a:schemeClr val="accent2">
                  <a:lumMod val="75000"/>
                </a:schemeClr>
              </a:solidFill>
            </a:endParaRPr>
          </a:p>
          <a:p>
            <a:pPr algn="just">
              <a:buFont typeface="+mj-lt"/>
              <a:buAutoNum type="arabicPeriod"/>
            </a:pPr>
            <a:r>
              <a:rPr lang="en-US" b="1" dirty="0">
                <a:solidFill>
                  <a:schemeClr val="accent2">
                    <a:lumMod val="75000"/>
                  </a:schemeClr>
                </a:solidFill>
              </a:rPr>
              <a:t>Data Alignment</a:t>
            </a:r>
            <a:r>
              <a:rPr lang="en-US" dirty="0">
                <a:solidFill>
                  <a:schemeClr val="accent2">
                    <a:lumMod val="75000"/>
                  </a:schemeClr>
                </a:solidFill>
              </a:rPr>
              <a:t>:</a:t>
            </a:r>
          </a:p>
          <a:p>
            <a:pPr lvl="1" algn="just"/>
            <a:r>
              <a:rPr lang="en-US" dirty="0">
                <a:solidFill>
                  <a:schemeClr val="accent2">
                    <a:lumMod val="75000"/>
                  </a:schemeClr>
                </a:solidFill>
              </a:rPr>
              <a:t>Ensure better consistency between manufactured and processed data to improve tracking accuracy and operational insights.</a:t>
            </a:r>
          </a:p>
        </p:txBody>
      </p:sp>
      <p:sp>
        <p:nvSpPr>
          <p:cNvPr id="8" name="TextBox 7">
            <a:extLst>
              <a:ext uri="{FF2B5EF4-FFF2-40B4-BE49-F238E27FC236}">
                <a16:creationId xmlns:a16="http://schemas.microsoft.com/office/drawing/2014/main" id="{887A7A5A-730D-429D-8FB8-E2999C6D01C2}"/>
              </a:ext>
            </a:extLst>
          </p:cNvPr>
          <p:cNvSpPr txBox="1"/>
          <p:nvPr/>
        </p:nvSpPr>
        <p:spPr>
          <a:xfrm>
            <a:off x="2541105" y="391061"/>
            <a:ext cx="6168886" cy="523220"/>
          </a:xfrm>
          <a:prstGeom prst="rect">
            <a:avLst/>
          </a:prstGeom>
          <a:noFill/>
        </p:spPr>
        <p:txBody>
          <a:bodyPr wrap="square">
            <a:spAutoFit/>
          </a:bodyPr>
          <a:lstStyle/>
          <a:p>
            <a:pPr algn="ctr"/>
            <a:r>
              <a:rPr lang="en-US" sz="2800" b="1" dirty="0"/>
              <a:t>Recommendations</a:t>
            </a:r>
            <a:endParaRPr lang="en-US" sz="2800" dirty="0"/>
          </a:p>
        </p:txBody>
      </p:sp>
      <p:sp>
        <p:nvSpPr>
          <p:cNvPr id="9" name="Slide Number Placeholder 8">
            <a:extLst>
              <a:ext uri="{FF2B5EF4-FFF2-40B4-BE49-F238E27FC236}">
                <a16:creationId xmlns:a16="http://schemas.microsoft.com/office/drawing/2014/main" id="{719C70CD-EA35-441B-81BB-6BC6AA8D16AB}"/>
              </a:ext>
            </a:extLst>
          </p:cNvPr>
          <p:cNvSpPr>
            <a:spLocks noGrp="1"/>
          </p:cNvSpPr>
          <p:nvPr>
            <p:ph type="sldNum" sz="quarter" idx="12"/>
          </p:nvPr>
        </p:nvSpPr>
        <p:spPr/>
        <p:txBody>
          <a:bodyPr/>
          <a:lstStyle/>
          <a:p>
            <a:fld id="{DA833A5D-C6F5-4781-8CDF-EB5937DAEBF5}" type="slidenum">
              <a:rPr lang="en-IN" smtClean="0"/>
              <a:t>9</a:t>
            </a:fld>
            <a:endParaRPr lang="en-IN"/>
          </a:p>
        </p:txBody>
      </p:sp>
    </p:spTree>
    <p:extLst>
      <p:ext uri="{BB962C8B-B14F-4D97-AF65-F5344CB8AC3E}">
        <p14:creationId xmlns:p14="http://schemas.microsoft.com/office/powerpoint/2010/main" val="1921737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521</Words>
  <Application>Microsoft Office PowerPoint</Application>
  <PresentationFormat>Widescreen</PresentationFormat>
  <Paragraphs>71</Paragraphs>
  <Slides>10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Links</vt:lpstr>
      </vt:variant>
      <vt:variant>
        <vt:i4>1</vt:i4>
      </vt:variant>
      <vt:variant>
        <vt:lpstr>Slide Titles</vt:lpstr>
      </vt:variant>
      <vt:variant>
        <vt:i4>10</vt:i4>
      </vt:variant>
    </vt:vector>
  </HeadingPairs>
  <TitlesOfParts>
    <vt:vector size="15" baseType="lpstr">
      <vt:lpstr>Arial</vt:lpstr>
      <vt:lpstr>Calibri</vt:lpstr>
      <vt:lpstr>Calibri Light</vt:lpstr>
      <vt:lpstr>Office Theme</vt:lpstr>
      <vt:lpstr>C:\Users\Admin\Downloads\Manufacturing\Manufacturing\Manufacturing_Report.xlsx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9</cp:revision>
  <dcterms:created xsi:type="dcterms:W3CDTF">2024-10-03T12:29:13Z</dcterms:created>
  <dcterms:modified xsi:type="dcterms:W3CDTF">2024-10-03T13:43:46Z</dcterms:modified>
</cp:coreProperties>
</file>