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1" r:id="rId2"/>
    <p:sldId id="256" r:id="rId3"/>
    <p:sldId id="257" r:id="rId4"/>
    <p:sldId id="258" r:id="rId5"/>
    <p:sldId id="259" r:id="rId6"/>
    <p:sldId id="262" r:id="rId7"/>
    <p:sldId id="260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 useBgFill="1">
        <p:nvSpPr>
          <p:cNvPr id="13" name="Freeform 12"/>
          <p:cNvSpPr/>
          <p:nvPr/>
        </p:nvSpPr>
        <p:spPr>
          <a:xfrm>
            <a:off x="-8467" y="-16933"/>
            <a:ext cx="8754534" cy="6451600"/>
          </a:xfrm>
          <a:custGeom>
            <a:avLst/>
            <a:gdLst/>
            <a:ahLst/>
            <a:cxnLst/>
            <a:rect l="l" t="t" r="r" b="b"/>
            <a:pathLst>
              <a:path w="8754534" h="6451600">
                <a:moveTo>
                  <a:pt x="8373534" y="0"/>
                </a:moveTo>
                <a:lnTo>
                  <a:pt x="8754534" y="5994400"/>
                </a:lnTo>
                <a:lnTo>
                  <a:pt x="0" y="6451600"/>
                </a:lnTo>
                <a:lnTo>
                  <a:pt x="0" y="0"/>
                </a:lnTo>
                <a:lnTo>
                  <a:pt x="8373534" y="0"/>
                </a:lnTo>
                <a:close/>
              </a:path>
            </a:pathLst>
          </a:cu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22"/>
          <p:cNvSpPr/>
          <p:nvPr/>
        </p:nvSpPr>
        <p:spPr>
          <a:xfrm>
            <a:off x="-10379" y="4445000"/>
            <a:ext cx="8464695" cy="1715811"/>
          </a:xfrm>
          <a:custGeom>
            <a:avLst/>
            <a:gdLst/>
            <a:ahLst/>
            <a:cxnLst/>
            <a:rect l="l" t="t" r="r" b="b"/>
            <a:pathLst>
              <a:path w="8428428" h="1878553">
                <a:moveTo>
                  <a:pt x="0" y="438229"/>
                </a:moveTo>
                <a:lnTo>
                  <a:pt x="8343246" y="0"/>
                </a:lnTo>
                <a:lnTo>
                  <a:pt x="8428428" y="1424838"/>
                </a:lnTo>
                <a:lnTo>
                  <a:pt x="7515" y="1878553"/>
                </a:lnTo>
                <a:lnTo>
                  <a:pt x="0" y="438229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 28"/>
          <p:cNvSpPr/>
          <p:nvPr/>
        </p:nvSpPr>
        <p:spPr>
          <a:xfrm>
            <a:off x="-2864" y="0"/>
            <a:ext cx="5811235" cy="321615"/>
          </a:xfrm>
          <a:custGeom>
            <a:avLst/>
            <a:gdLst/>
            <a:ahLst/>
            <a:cxnLst/>
            <a:rect l="l" t="t" r="r" b="b"/>
            <a:pathLst>
              <a:path w="5811235" h="321615">
                <a:moveTo>
                  <a:pt x="0" y="0"/>
                </a:moveTo>
                <a:lnTo>
                  <a:pt x="5811235" y="0"/>
                </a:lnTo>
                <a:lnTo>
                  <a:pt x="1" y="321615"/>
                </a:lnTo>
                <a:cubicBezTo>
                  <a:pt x="1" y="214410"/>
                  <a:pt x="0" y="107205"/>
                  <a:pt x="0" y="0"/>
                </a:cubicBez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29"/>
          <p:cNvSpPr/>
          <p:nvPr/>
        </p:nvSpPr>
        <p:spPr>
          <a:xfrm rot="21420000">
            <a:off x="-170768" y="213023"/>
            <a:ext cx="8480534" cy="5746008"/>
          </a:xfrm>
          <a:custGeom>
            <a:avLst/>
            <a:gdLst/>
            <a:ahLst/>
            <a:cxnLst/>
            <a:rect l="l" t="t" r="r" b="b"/>
            <a:pathLst>
              <a:path w="11307378" h="5746008">
                <a:moveTo>
                  <a:pt x="11270997" y="0"/>
                </a:moveTo>
                <a:lnTo>
                  <a:pt x="11307378" y="5746008"/>
                </a:lnTo>
                <a:lnTo>
                  <a:pt x="1" y="574313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451416" y="668338"/>
            <a:ext cx="7533524" cy="2766528"/>
          </a:xfrm>
        </p:spPr>
        <p:txBody>
          <a:bodyPr anchor="b">
            <a:normAutofit/>
          </a:bodyPr>
          <a:lstStyle>
            <a:lvl1pPr algn="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554462" y="3446830"/>
            <a:ext cx="7512060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3669071" y="4714242"/>
            <a:ext cx="4607740" cy="942356"/>
          </a:xfrm>
        </p:spPr>
        <p:txBody>
          <a:bodyPr/>
          <a:lstStyle>
            <a:lvl1pPr algn="ctr">
              <a:defRPr sz="4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12134" y="4954635"/>
            <a:ext cx="2987069" cy="918361"/>
          </a:xfrm>
        </p:spPr>
        <p:txBody>
          <a:bodyPr vert="horz" lIns="91440" tIns="45720" rIns="91440" bIns="45720" rtlCol="0" anchor="ctr"/>
          <a:lstStyle>
            <a:lvl1pPr algn="r">
              <a:defRPr lang="en-US" sz="42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7401518" y="3819948"/>
            <a:ext cx="680390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5-Point Star 32"/>
          <p:cNvSpPr/>
          <p:nvPr/>
        </p:nvSpPr>
        <p:spPr>
          <a:xfrm rot="21420000">
            <a:off x="3121951" y="5057183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45172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106333"/>
            <a:ext cx="7796031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351" y="685800"/>
            <a:ext cx="7794385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4702923"/>
            <a:ext cx="7796046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4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77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4106333"/>
            <a:ext cx="7796047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515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99" y="685800"/>
            <a:ext cx="7143765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62698" y="3610032"/>
            <a:ext cx="6500967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4106334"/>
            <a:ext cx="779766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04280" y="88785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97147" y="290648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86120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1723855"/>
            <a:ext cx="7796030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4247468"/>
            <a:ext cx="7796030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286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6030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2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52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5967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175966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7785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27785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798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6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8880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4335" y="2063396"/>
            <a:ext cx="2482596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8880" y="4389288"/>
            <a:ext cx="2482596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8058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176999" y="2063396"/>
            <a:ext cx="2482596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176998" y="4389286"/>
            <a:ext cx="2483655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6708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26614" y="2063394"/>
            <a:ext cx="2482596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26614" y="4389284"/>
            <a:ext cx="2482596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8520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2063396"/>
            <a:ext cx="7796030" cy="331119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495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1896" y="685801"/>
            <a:ext cx="1698485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685801"/>
            <a:ext cx="5928323" cy="4688785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8695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508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1" y="2063396"/>
            <a:ext cx="7796030" cy="331118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595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6030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3742267"/>
            <a:ext cx="7796030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51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7797662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0" y="2063396"/>
            <a:ext cx="3816536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495478" y="2063396"/>
            <a:ext cx="3814904" cy="3311189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0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7796030" cy="11581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569" y="2063396"/>
            <a:ext cx="3591317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514352" y="2861733"/>
            <a:ext cx="3816534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5340" y="2063396"/>
            <a:ext cx="359667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495477" y="2861733"/>
            <a:ext cx="3816535" cy="2512852"/>
          </a:xfrm>
        </p:spPr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26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42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471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232" y="685800"/>
            <a:ext cx="3095145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784600" y="685801"/>
            <a:ext cx="4525781" cy="46887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232" y="2709053"/>
            <a:ext cx="3095146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402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440817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7740" y="1"/>
            <a:ext cx="3162641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2709053"/>
            <a:ext cx="440817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94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19048" y="1"/>
            <a:ext cx="9004013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6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2063396"/>
            <a:ext cx="7797662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73562" y="5757334"/>
            <a:ext cx="283845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1" y="5757334"/>
            <a:ext cx="412478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15341" y="5757334"/>
            <a:ext cx="68039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421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C22AD-BD9B-4D09-92AC-4AFC7F4F6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Pharma drug sales analysis</a:t>
            </a:r>
            <a:endParaRPr lang="en-IN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737CA-CD39-40E6-8D0D-FCED239D3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>
              <a:buNone/>
            </a:pPr>
            <a:r>
              <a:rPr lang="en-US" dirty="0" err="1"/>
              <a:t>SumiT</a:t>
            </a:r>
            <a:r>
              <a:rPr lang="en-US" dirty="0"/>
              <a:t> </a:t>
            </a:r>
            <a:r>
              <a:rPr lang="en-US" dirty="0" err="1"/>
              <a:t>Nerkar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0497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Pharma drug sales analysis dashboard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351" y="2063397"/>
            <a:ext cx="7797662" cy="3155718"/>
          </a:xfrm>
        </p:spPr>
        <p:txBody>
          <a:bodyPr>
            <a:noAutofit/>
          </a:bodyPr>
          <a:lstStyle/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dashboard provides a comprehensive view of pharmaceutical drug sales performance across multiple years and categories.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Visualizes key metrics such as weekly/monthly/quarterly/yearly sales, category-wise distribution, and hourly sales volume.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Aids in identifying trends, high-performing drug categories, and areas for improvement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business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visibility into granular drug sales data across different timeframes and categories.</a:t>
            </a:r>
          </a:p>
          <a:p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Difficulty in identifying sales contribution by specific drug categories and optimizing stock/distribution strategy.</a:t>
            </a:r>
          </a:p>
          <a:p>
            <a:r>
              <a:rPr lang="en-US" sz="24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clear insight into peak sales hours or seasonal trends, impacting resource allocation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performance indicators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Weekly sales contribution: $202.5 from top drug (ND02BE).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count of drug sold in one hour: 251 units.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monthly sales: $126.59K | average monthly sales: $15.82k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 with highest sales: 2019 with $127,595.50.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contributing category: 49.8% of daily sales.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Peak selling hours: between 10 am to 3 pm.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Quarterly trends: Q4 consistently outperforms other quarters.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performance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have shown consistent growth with notable peaks in Q4 and the year 2019.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small group of drug categories dominate the overall revenue.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Midday hours show higher sales volume—indicating operational focus should align with these hours.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Weekly sales are relatively stable, indicating predictable demand patterns.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F4B6-E987-4F8C-9EB3-803A5079A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174" y="193433"/>
            <a:ext cx="7797662" cy="602352"/>
          </a:xfrm>
        </p:spPr>
        <p:txBody>
          <a:bodyPr/>
          <a:lstStyle/>
          <a:p>
            <a:r>
              <a:rPr lang="en-US" sz="3600" cap="none" dirty="0"/>
              <a:t>Dashboard</a:t>
            </a:r>
            <a:endParaRPr lang="en-IN" sz="3600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051D7-EBFE-4E7D-B65E-74F1A5266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9082C1-5FBD-4822-B44B-0D1D7131F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4" y="928468"/>
            <a:ext cx="8372475" cy="420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902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268" y="331449"/>
            <a:ext cx="7797662" cy="1151965"/>
          </a:xfrm>
        </p:spPr>
        <p:txBody>
          <a:bodyPr>
            <a:normAutofit/>
          </a:bodyPr>
          <a:lstStyle/>
          <a:p>
            <a:r>
              <a:rPr lang="en-IN" sz="36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Strategic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474" y="1589650"/>
            <a:ext cx="8637563" cy="3784936"/>
          </a:xfrm>
        </p:spPr>
        <p:txBody>
          <a:bodyPr>
            <a:noAutofit/>
          </a:bodyPr>
          <a:lstStyle/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Inventory optimization: focus stock on high-performing drug categories contributing nearly 50% of sales.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strategy: align marketing and sales campaigns with q4 and peak selling hours.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allocation: ensure workforce availability during 10 am–3 pm when sales are highest.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 expansion: explore opportunities in underperforming categories for diversification.</a:t>
            </a:r>
          </a:p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Forecasting tools: integrate predictive analytics to plan quarterly stock and marketing budgets.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0DF85-FCF5-4876-B52C-B97EC88A5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B64F6-9E37-4C5F-B2CB-6D3FFDCBE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61866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24</TotalTime>
  <Words>326</Words>
  <Application>Microsoft Office PowerPoint</Application>
  <PresentationFormat>On-screen Show (4:3)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Impact</vt:lpstr>
      <vt:lpstr>Times New Roman</vt:lpstr>
      <vt:lpstr>Main Event</vt:lpstr>
      <vt:lpstr>Pharma drug sales analysis</vt:lpstr>
      <vt:lpstr>Pharma drug sales analysis dashboard overview</vt:lpstr>
      <vt:lpstr>Key business challenge</vt:lpstr>
      <vt:lpstr>Key performance indicators </vt:lpstr>
      <vt:lpstr>Sales performance summary</vt:lpstr>
      <vt:lpstr>Dashboard</vt:lpstr>
      <vt:lpstr>Strategic recommendations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Parma Drug Sales Analysis</dc:title>
  <dc:subject/>
  <dc:creator/>
  <cp:keywords/>
  <dc:description>generated using python-pptx</dc:description>
  <cp:lastModifiedBy>Sumit</cp:lastModifiedBy>
  <cp:revision>5</cp:revision>
  <dcterms:created xsi:type="dcterms:W3CDTF">2013-01-27T09:14:16Z</dcterms:created>
  <dcterms:modified xsi:type="dcterms:W3CDTF">2025-04-18T07:26:24Z</dcterms:modified>
  <cp:category/>
</cp:coreProperties>
</file>