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4" r:id="rId6"/>
    <p:sldId id="266" r:id="rId7"/>
    <p:sldId id="267" r:id="rId8"/>
    <p:sldId id="268" r:id="rId9"/>
    <p:sldId id="270" r:id="rId10"/>
    <p:sldId id="276" r:id="rId11"/>
    <p:sldId id="271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842E-D2D7-445D-AA8F-999FB697654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C3CD-F980-4BDD-8255-851424E44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0FF-1125-42EF-87A5-7AA33D5CF0DA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7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6F38-D764-4EEF-94F4-134183729A54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0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7B02-DA5F-4CE2-A2C1-B2B88F145DD0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9341-5380-449B-9CC7-49514432FD33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232-6F97-41A3-8D16-3357E3BA273F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AD40-00B2-4A24-81AF-180DED7A7781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315-514A-4E79-9B89-09BBDCB7676C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0E1F-F9EE-4603-A36F-934E9A6DB018}" type="datetime1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5AB7-AC95-44C1-B717-FAC93148F533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762D3E-0D2F-4F92-B08B-5319136E06C8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7299-D4BD-463F-861F-43E6F6E1F40B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B61B16-42CC-4DD8-B332-82356E795E67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EEFFD3-0666-4D8C-96BA-A80F1938D5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3C88-0ABE-7D1E-5E6D-C990824D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80AA7-19C2-99B7-33E0-C3A66ED1ACB4}"/>
              </a:ext>
            </a:extLst>
          </p:cNvPr>
          <p:cNvSpPr/>
          <p:nvPr/>
        </p:nvSpPr>
        <p:spPr>
          <a:xfrm>
            <a:off x="1198881" y="1781885"/>
            <a:ext cx="1039368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Presentation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Film Licensing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Compliance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20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F0DF4-41F1-2D86-3D08-A98078F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DC785-0165-9356-53A5-1DA34C757ECA}"/>
              </a:ext>
            </a:extLst>
          </p:cNvPr>
          <p:cNvSpPr txBox="1"/>
          <p:nvPr/>
        </p:nvSpPr>
        <p:spPr>
          <a:xfrm>
            <a:off x="1192193" y="1099595"/>
            <a:ext cx="667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Software 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E322-1B46-F218-9EBD-3B17F51BD942}"/>
              </a:ext>
            </a:extLst>
          </p:cNvPr>
          <p:cNvSpPr txBox="1"/>
          <p:nvPr/>
        </p:nvSpPr>
        <p:spPr>
          <a:xfrm>
            <a:off x="1192193" y="3191175"/>
            <a:ext cx="80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Hardware Requirements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49D23-C205-0FAB-BAB1-36ED8E3B4440}"/>
              </a:ext>
            </a:extLst>
          </p:cNvPr>
          <p:cNvSpPr txBox="1"/>
          <p:nvPr/>
        </p:nvSpPr>
        <p:spPr>
          <a:xfrm>
            <a:off x="1192193" y="1990846"/>
            <a:ext cx="768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Python 3.12(64-bits)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E0789-4C66-C4A9-C25B-DFED1966CF39}"/>
              </a:ext>
            </a:extLst>
          </p:cNvPr>
          <p:cNvSpPr txBox="1"/>
          <p:nvPr/>
        </p:nvSpPr>
        <p:spPr>
          <a:xfrm>
            <a:off x="1235571" y="4068661"/>
            <a:ext cx="768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Processor : Intel i5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Ram : 64GB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Hard Disk : 500GB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448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9EEA0-CAF0-FD1E-8FBB-BB399F08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A7699-8549-485A-6990-C895B6C7DB47}"/>
              </a:ext>
            </a:extLst>
          </p:cNvPr>
          <p:cNvSpPr txBox="1"/>
          <p:nvPr/>
        </p:nvSpPr>
        <p:spPr>
          <a:xfrm>
            <a:off x="1160207" y="1140543"/>
            <a:ext cx="367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E0C8A-7727-1023-5333-D3436C1469B8}"/>
              </a:ext>
            </a:extLst>
          </p:cNvPr>
          <p:cNvSpPr txBox="1"/>
          <p:nvPr/>
        </p:nvSpPr>
        <p:spPr>
          <a:xfrm>
            <a:off x="1071717" y="1710796"/>
            <a:ext cx="9871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Film Licensing Compliance Point of Contact project aims to streamline film licensing compliance, minimize risk, and maximize revenue for the entertainment industry. By implementing an automated, centralized, and data-driven platform, this project will: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Simplify complex licensing processes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Ensure adherence to copyright laws and regulations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  Increase efficiency and reduce administrative burden</a:t>
            </a:r>
          </a:p>
          <a:p>
            <a:endParaRPr lang="en-US" sz="2400" dirty="0"/>
          </a:p>
          <a:p>
            <a:r>
              <a:rPr lang="en-US" sz="2400" dirty="0"/>
              <a:t>4.   Provide real-time analytics and reporting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86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1013-FD13-FECA-F224-6F0885C3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61C1D-E3FA-3B3C-9BFA-F7C2D87F511F}"/>
              </a:ext>
            </a:extLst>
          </p:cNvPr>
          <p:cNvSpPr txBox="1"/>
          <p:nvPr/>
        </p:nvSpPr>
        <p:spPr>
          <a:xfrm>
            <a:off x="1150374" y="1169043"/>
            <a:ext cx="528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Future Enhancement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D7B41-4142-662C-23A8-6457BCD8B094}"/>
              </a:ext>
            </a:extLst>
          </p:cNvPr>
          <p:cNvSpPr txBox="1"/>
          <p:nvPr/>
        </p:nvSpPr>
        <p:spPr>
          <a:xfrm>
            <a:off x="1150374" y="2025570"/>
            <a:ext cx="8750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/>
              <a:t>Integration with emerging technologies (AI, blockchain, IoT)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Enhanced analytics and reporting capabilities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Mobile optimization for license request submission and tracking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Automated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52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278AC-C0CB-34FA-3707-A99A0FB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175B4-5474-02E7-6EA7-5318852B6ED2}"/>
              </a:ext>
            </a:extLst>
          </p:cNvPr>
          <p:cNvSpPr txBox="1"/>
          <p:nvPr/>
        </p:nvSpPr>
        <p:spPr>
          <a:xfrm>
            <a:off x="1268361" y="1101213"/>
            <a:ext cx="445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References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502B3-AD1D-BA30-B5DF-9FB4ED5E2ABB}"/>
              </a:ext>
            </a:extLst>
          </p:cNvPr>
          <p:cNvSpPr txBox="1"/>
          <p:nvPr/>
        </p:nvSpPr>
        <p:spPr>
          <a:xfrm>
            <a:off x="1386348" y="2163097"/>
            <a:ext cx="94881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“Film Licensing : Law and practice” </a:t>
            </a:r>
            <a:r>
              <a:rPr lang="en-IN" sz="2400" b="1" dirty="0"/>
              <a:t>by Routledge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“</a:t>
            </a:r>
            <a:r>
              <a:rPr lang="en-IN" sz="2400" dirty="0"/>
              <a:t>Entertainment Law : Film and Television</a:t>
            </a:r>
            <a:r>
              <a:rPr lang="en-IN" sz="2000" b="1" dirty="0"/>
              <a:t>” by</a:t>
            </a:r>
            <a:r>
              <a:rPr lang="en-IN" sz="2400" b="1" dirty="0"/>
              <a:t> LexisNexis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“Intellectual Property Law for the Entertainment Industry” </a:t>
            </a:r>
            <a:r>
              <a:rPr lang="en-IN" sz="2400" b="1" dirty="0"/>
              <a:t>by West Academic Publishing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“Film Licensing Trends Report” </a:t>
            </a:r>
            <a:r>
              <a:rPr lang="en-IN" sz="2400" b="1" dirty="0"/>
              <a:t>by PwC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9110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FC4DC-17D0-B9EE-9C9E-6DC11C2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FB3C6-94A1-D191-1355-9D7B49A58DFA}"/>
              </a:ext>
            </a:extLst>
          </p:cNvPr>
          <p:cNvSpPr txBox="1"/>
          <p:nvPr/>
        </p:nvSpPr>
        <p:spPr>
          <a:xfrm>
            <a:off x="2766349" y="2500131"/>
            <a:ext cx="752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569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9C16-8EE4-448C-0347-A33EF30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620" y="33091"/>
            <a:ext cx="6844838" cy="1599064"/>
          </a:xfrm>
        </p:spPr>
        <p:txBody>
          <a:bodyPr>
            <a:normAutofit/>
          </a:bodyPr>
          <a:lstStyle/>
          <a:p>
            <a:r>
              <a:rPr lang="en-IN" sz="4000" dirty="0"/>
              <a:t>        </a:t>
            </a:r>
            <a:r>
              <a:rPr lang="en-IN" sz="4000" b="1" dirty="0"/>
              <a:t>KISHKINDA UNIVERSITY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6B4833-0A0E-1D35-E9BA-23681E9A6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603"/>
            <a:ext cx="2019300" cy="22599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C44D-DEC8-A8D0-909F-A5C4589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D1BFF-662E-ADF8-8161-947F8B0A9DAF}"/>
              </a:ext>
            </a:extLst>
          </p:cNvPr>
          <p:cNvSpPr txBox="1"/>
          <p:nvPr/>
        </p:nvSpPr>
        <p:spPr>
          <a:xfrm>
            <a:off x="3369626" y="1519959"/>
            <a:ext cx="6530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Established under Karnataka Act, No.20 of 2023Recognized by Government of Karnataka &amp; UGC, New Delhi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EFA1F-03E5-2838-D0B5-50983FFB4EE0}"/>
              </a:ext>
            </a:extLst>
          </p:cNvPr>
          <p:cNvSpPr txBox="1"/>
          <p:nvPr/>
        </p:nvSpPr>
        <p:spPr>
          <a:xfrm>
            <a:off x="4171646" y="2023335"/>
            <a:ext cx="398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345DF-FAC7-C246-9318-EA7846050564}"/>
              </a:ext>
            </a:extLst>
          </p:cNvPr>
          <p:cNvSpPr txBox="1"/>
          <p:nvPr/>
        </p:nvSpPr>
        <p:spPr>
          <a:xfrm>
            <a:off x="5230761" y="261142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Internal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48C3C-D65B-EFA1-7361-36C9EF3CDDC5}"/>
              </a:ext>
            </a:extLst>
          </p:cNvPr>
          <p:cNvSpPr txBox="1"/>
          <p:nvPr/>
        </p:nvSpPr>
        <p:spPr>
          <a:xfrm>
            <a:off x="5309419" y="3134647"/>
            <a:ext cx="357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</a:rPr>
              <a:t>Mr.T.Sukumar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1048D-34F3-D58D-E2FF-9A6C53BAB674}"/>
              </a:ext>
            </a:extLst>
          </p:cNvPr>
          <p:cNvSpPr txBox="1"/>
          <p:nvPr/>
        </p:nvSpPr>
        <p:spPr>
          <a:xfrm>
            <a:off x="3369626" y="3807461"/>
            <a:ext cx="7669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                </a:t>
            </a:r>
            <a:r>
              <a:rPr lang="en-IN" sz="2000" b="1" u="sng" dirty="0"/>
              <a:t>Project Team Members:</a:t>
            </a:r>
          </a:p>
          <a:p>
            <a:endParaRPr lang="en-IN" sz="2000" b="1" u="sng" dirty="0"/>
          </a:p>
          <a:p>
            <a:r>
              <a:rPr lang="en-IN" sz="2000" b="1" dirty="0"/>
              <a:t>1.Sharanya                      KUB23CSE062</a:t>
            </a:r>
          </a:p>
          <a:p>
            <a:r>
              <a:rPr lang="en-IN" sz="2000" b="1" dirty="0"/>
              <a:t>2.Spoorthi.C                    KUB23CSE140 </a:t>
            </a:r>
          </a:p>
          <a:p>
            <a:r>
              <a:rPr lang="en-IN" sz="2000" b="1" dirty="0"/>
              <a:t>3.Nasiya </a:t>
            </a:r>
            <a:r>
              <a:rPr lang="en-IN" sz="2000" b="1" dirty="0" err="1"/>
              <a:t>Tasleem</a:t>
            </a:r>
            <a:r>
              <a:rPr lang="en-IN" sz="2000" b="1" dirty="0"/>
              <a:t>           KUB23CSE091</a:t>
            </a:r>
          </a:p>
          <a:p>
            <a:r>
              <a:rPr lang="en-IN" sz="2000" b="1" dirty="0"/>
              <a:t>4.Vasudha.U                    KUB23CSE156</a:t>
            </a:r>
          </a:p>
          <a:p>
            <a:r>
              <a:rPr lang="en-IN" sz="2000" b="1" dirty="0"/>
              <a:t>5.Ummi </a:t>
            </a:r>
            <a:r>
              <a:rPr lang="en-IN" sz="2000" b="1" dirty="0" err="1"/>
              <a:t>Summaiya</a:t>
            </a:r>
            <a:r>
              <a:rPr lang="en-IN" sz="2000" b="1" dirty="0"/>
              <a:t>        KUB23CSE150</a:t>
            </a:r>
          </a:p>
        </p:txBody>
      </p:sp>
    </p:spTree>
    <p:extLst>
      <p:ext uri="{BB962C8B-B14F-4D97-AF65-F5344CB8AC3E}">
        <p14:creationId xmlns:p14="http://schemas.microsoft.com/office/powerpoint/2010/main" val="40276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AABEA-2E73-90F8-55DC-9D092E43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3</a:t>
            </a:fld>
            <a:r>
              <a:rPr lang="en-IN" dirty="0"/>
              <a:t>`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D3B72-1732-38BD-6747-EF99EBCA6085}"/>
              </a:ext>
            </a:extLst>
          </p:cNvPr>
          <p:cNvSpPr txBox="1"/>
          <p:nvPr/>
        </p:nvSpPr>
        <p:spPr>
          <a:xfrm>
            <a:off x="1198880" y="1066800"/>
            <a:ext cx="922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BF8C-BDE4-12A1-3CAB-88E3EF2AF2D7}"/>
              </a:ext>
            </a:extLst>
          </p:cNvPr>
          <p:cNvSpPr txBox="1"/>
          <p:nvPr/>
        </p:nvSpPr>
        <p:spPr>
          <a:xfrm>
            <a:off x="1093678" y="1512893"/>
            <a:ext cx="98994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pPr algn="just"/>
            <a:r>
              <a:rPr lang="en-IN" sz="2400" dirty="0"/>
              <a:t>1. In today's digital landscape, film licensing compliance is vital for [Company/Organization Name] to maintain its competitive edge and reputation.</a:t>
            </a:r>
          </a:p>
          <a:p>
            <a:endParaRPr lang="en-IN" sz="2400" dirty="0"/>
          </a:p>
          <a:p>
            <a:pPr algn="just"/>
            <a:r>
              <a:rPr lang="en-IN" sz="2400" dirty="0"/>
              <a:t>2. As [Company/Organization Name] expands its media presence, ensuring film licensing compliance is essential for avoiding costly lawsuits and reputational damage.</a:t>
            </a:r>
          </a:p>
          <a:p>
            <a:endParaRPr lang="en-IN" sz="2400" dirty="0"/>
          </a:p>
          <a:p>
            <a:pPr algn="just"/>
            <a:r>
              <a:rPr lang="en-IN" sz="2400" dirty="0"/>
              <a:t>3. This project will develop a comprehensive film licensing compliance program, aligning [Company/Organization Name] with industry best practices and regulatory requirements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5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8A27-771C-4AA2-303A-32C56A4B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34956-7A8C-9790-2933-CB2F5199897E}"/>
              </a:ext>
            </a:extLst>
          </p:cNvPr>
          <p:cNvSpPr txBox="1"/>
          <p:nvPr/>
        </p:nvSpPr>
        <p:spPr>
          <a:xfrm>
            <a:off x="1620982" y="831273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Objective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43B25-1E2D-1BC1-A7BF-130648D0713E}"/>
              </a:ext>
            </a:extLst>
          </p:cNvPr>
          <p:cNvSpPr txBox="1"/>
          <p:nvPr/>
        </p:nvSpPr>
        <p:spPr>
          <a:xfrm>
            <a:off x="1070264" y="1766455"/>
            <a:ext cx="7585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Avoid copyright infringement and legal issues.</a:t>
            </a:r>
          </a:p>
          <a:p>
            <a:endParaRPr lang="en-US" sz="2400" dirty="0"/>
          </a:p>
          <a:p>
            <a:r>
              <a:rPr lang="en-US" sz="2400" dirty="0"/>
              <a:t>2. Obtain necessary licenses for content use.</a:t>
            </a:r>
          </a:p>
          <a:p>
            <a:endParaRPr lang="en-US" sz="2400" dirty="0"/>
          </a:p>
          <a:p>
            <a:r>
              <a:rPr lang="en-US" sz="2400" dirty="0"/>
              <a:t>3. Comply with territorial, platform, and usage restrictions.</a:t>
            </a:r>
          </a:p>
          <a:p>
            <a:endParaRPr lang="en-US" sz="2400" dirty="0"/>
          </a:p>
          <a:p>
            <a:r>
              <a:rPr lang="en-US" sz="2400" dirty="0"/>
              <a:t>4. Protect intellectual property rights.</a:t>
            </a:r>
          </a:p>
          <a:p>
            <a:endParaRPr lang="en-US" sz="2400" dirty="0"/>
          </a:p>
          <a:p>
            <a:r>
              <a:rPr lang="en-US" sz="2400" dirty="0"/>
              <a:t>5. Maintain reputation and credibility.</a:t>
            </a:r>
          </a:p>
          <a:p>
            <a:endParaRPr lang="en-US" sz="2400" dirty="0"/>
          </a:p>
          <a:p>
            <a:r>
              <a:rPr lang="en-US" sz="2400" dirty="0"/>
              <a:t>6. Streamline licensing processes and reduce costs.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AA498-D319-F323-D5F6-48B667A8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23" y="1766455"/>
            <a:ext cx="3129095" cy="39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ECD76-4D94-3745-F38A-128693E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0E09-85D9-820B-D112-31F124480DED}"/>
              </a:ext>
            </a:extLst>
          </p:cNvPr>
          <p:cNvSpPr txBox="1"/>
          <p:nvPr/>
        </p:nvSpPr>
        <p:spPr>
          <a:xfrm flipH="1">
            <a:off x="1101211" y="1052052"/>
            <a:ext cx="554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Current Challenges: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92FDF-BED6-06ED-EF1C-F14019F2C0D7}"/>
              </a:ext>
            </a:extLst>
          </p:cNvPr>
          <p:cNvSpPr txBox="1"/>
          <p:nvPr/>
        </p:nvSpPr>
        <p:spPr>
          <a:xfrm>
            <a:off x="1101211" y="1868129"/>
            <a:ext cx="9861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Integrating disparate systems and formats.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Ensuring data accuracy, consistency, and security.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Developing scalable and flexible architecture.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Implementing robust encryption and access controls.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Managing complex licensing rules and regulations.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437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8E8F9-88AE-D6AF-AB88-62C3AE96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1B0C8-7464-6D97-7F35-367486C63BAF}"/>
              </a:ext>
            </a:extLst>
          </p:cNvPr>
          <p:cNvSpPr txBox="1"/>
          <p:nvPr/>
        </p:nvSpPr>
        <p:spPr>
          <a:xfrm>
            <a:off x="1130708" y="1120878"/>
            <a:ext cx="6125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Existing System :</a:t>
            </a:r>
          </a:p>
          <a:p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5DCF-8183-61BA-E52B-8D551FF3156C}"/>
              </a:ext>
            </a:extLst>
          </p:cNvPr>
          <p:cNvSpPr txBox="1"/>
          <p:nvPr/>
        </p:nvSpPr>
        <p:spPr>
          <a:xfrm>
            <a:off x="963561" y="1846730"/>
            <a:ext cx="10609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License Request Submission: Manual submission via email/phone.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License Review and Approval: Manual review by licensing team.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License Tracking: Manual tracking using spreadsheets.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E6C94-D4F6-CDE0-2D91-AC0B6AFBBFC3}"/>
              </a:ext>
            </a:extLst>
          </p:cNvPr>
          <p:cNvSpPr txBox="1"/>
          <p:nvPr/>
        </p:nvSpPr>
        <p:spPr>
          <a:xfrm>
            <a:off x="963561" y="4037841"/>
            <a:ext cx="9399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Compliance Monitoring: Manual audits and checks.</a:t>
            </a:r>
          </a:p>
          <a:p>
            <a:endParaRPr lang="en-IN" sz="2400" dirty="0"/>
          </a:p>
          <a:p>
            <a:r>
              <a:rPr lang="en-IN" sz="2400" dirty="0"/>
              <a:t>5. Reporting: Manual reporting using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3500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3169E-54FF-18D8-31EF-AAF3FDDC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7F195-4006-4163-FF36-7D96C7ABD1E6}"/>
              </a:ext>
            </a:extLst>
          </p:cNvPr>
          <p:cNvSpPr txBox="1"/>
          <p:nvPr/>
        </p:nvSpPr>
        <p:spPr>
          <a:xfrm>
            <a:off x="1179872" y="1120878"/>
            <a:ext cx="4601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Proposed System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7C49C-A53D-1665-D26B-8394BE9A0EA7}"/>
              </a:ext>
            </a:extLst>
          </p:cNvPr>
          <p:cNvSpPr txBox="1"/>
          <p:nvPr/>
        </p:nvSpPr>
        <p:spPr>
          <a:xfrm>
            <a:off x="1179872" y="2084439"/>
            <a:ext cx="983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License Request Submission: Online portal for submissions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License Review and Approval: Automated workflow with notifications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License Tracking: Real-time tracking and updates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Compliance Monitoring: Automated checks and alerts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Reporting: Automated reporting and analytics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142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73066-4630-AB26-C3C3-4FD0E063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007DE-510B-83D2-5E54-647E405D0E6F}"/>
              </a:ext>
            </a:extLst>
          </p:cNvPr>
          <p:cNvSpPr txBox="1"/>
          <p:nvPr/>
        </p:nvSpPr>
        <p:spPr>
          <a:xfrm>
            <a:off x="1189704" y="1140543"/>
            <a:ext cx="644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Vision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D3173-F411-4BDC-7E74-BCFB18A1656C}"/>
              </a:ext>
            </a:extLst>
          </p:cNvPr>
          <p:cNvSpPr txBox="1"/>
          <p:nvPr/>
        </p:nvSpPr>
        <p:spPr>
          <a:xfrm>
            <a:off x="1124125" y="2134933"/>
            <a:ext cx="9183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"Streamline film licensing compliance through a centralized, automated, and data-driven platform, ensuring transparency, efficiency, and accuracy in licensing management, minimizing risk and maximizing revenue for the entertainment industry."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29CE6-CDD5-8089-D3C2-FF64F2FD655E}"/>
              </a:ext>
            </a:extLst>
          </p:cNvPr>
          <p:cNvSpPr txBox="1"/>
          <p:nvPr/>
        </p:nvSpPr>
        <p:spPr>
          <a:xfrm>
            <a:off x="1189704" y="3704593"/>
            <a:ext cx="5835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Mission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DBE4-CB42-9AE5-AE40-706A42B46B54}"/>
              </a:ext>
            </a:extLst>
          </p:cNvPr>
          <p:cNvSpPr txBox="1"/>
          <p:nvPr/>
        </p:nvSpPr>
        <p:spPr>
          <a:xfrm>
            <a:off x="1124125" y="4412479"/>
            <a:ext cx="9487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"Ensure seamless and secure film licensing processes, safeguarding intellectual property rights, and promoting transparency, accountability, and compliance with regulatory requirements, to foster a vibrant and sustainable entertainment industry."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933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2C57D-5111-9407-2148-147CBD4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FFD3-0666-4D8C-96BA-A80F1938D560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01F66-2884-DA15-7178-3A9321504B55}"/>
              </a:ext>
            </a:extLst>
          </p:cNvPr>
          <p:cNvSpPr txBox="1"/>
          <p:nvPr/>
        </p:nvSpPr>
        <p:spPr>
          <a:xfrm>
            <a:off x="1189704" y="1091381"/>
            <a:ext cx="748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Requirements Specification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2D5F-81AC-A25F-7F40-E7F00EAFD35E}"/>
              </a:ext>
            </a:extLst>
          </p:cNvPr>
          <p:cNvSpPr txBox="1"/>
          <p:nvPr/>
        </p:nvSpPr>
        <p:spPr>
          <a:xfrm>
            <a:off x="1189704" y="2005781"/>
            <a:ext cx="9379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Business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32772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279</TotalTime>
  <Words>606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Retrospect</vt:lpstr>
      <vt:lpstr>PowerPoint Presentation</vt:lpstr>
      <vt:lpstr>        KISHKINDA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Poorthi</dc:creator>
  <cp:lastModifiedBy>S Poorthi</cp:lastModifiedBy>
  <cp:revision>6</cp:revision>
  <dcterms:created xsi:type="dcterms:W3CDTF">2024-09-26T14:31:56Z</dcterms:created>
  <dcterms:modified xsi:type="dcterms:W3CDTF">2024-09-27T09:03:43Z</dcterms:modified>
</cp:coreProperties>
</file>