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0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51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3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942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5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9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2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9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5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4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9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0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4" y="0"/>
                </a:moveTo>
                <a:lnTo>
                  <a:pt x="0" y="0"/>
                </a:lnTo>
                <a:lnTo>
                  <a:pt x="0" y="5666234"/>
                </a:lnTo>
                <a:lnTo>
                  <a:pt x="842774" y="0"/>
                </a:lnTo>
                <a:close/>
              </a:path>
            </a:pathLst>
          </a:custGeom>
          <a:solidFill>
            <a:srgbClr val="8F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362200" y="914400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9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477000" y="3237922"/>
            <a:ext cx="4038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rebuchet MS"/>
                <a:cs typeface="Trebuchet MS"/>
              </a:rPr>
              <a:t>Bhaskar Adhikary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66352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40" dirty="0"/>
              <a:t>Data</a:t>
            </a:r>
            <a:r>
              <a:rPr sz="5400" spc="-305" dirty="0">
                <a:latin typeface="Times New Roman"/>
                <a:cs typeface="Times New Roman"/>
              </a:rPr>
              <a:t> </a:t>
            </a:r>
            <a:r>
              <a:rPr sz="5400" spc="-280" dirty="0"/>
              <a:t>Conversion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155" y="2838450"/>
            <a:ext cx="7061834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lr>
                <a:srgbClr val="8FC225"/>
              </a:buClr>
              <a:buSzPct val="79166"/>
              <a:buFont typeface="Wingdings 3"/>
              <a:buChar char=""/>
              <a:tabLst>
                <a:tab pos="354965" algn="l"/>
              </a:tabLst>
            </a:pP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Numerical</a:t>
            </a:r>
            <a:r>
              <a:rPr sz="24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F3F3F"/>
                </a:solidFill>
                <a:latin typeface="Calibri"/>
                <a:cs typeface="Calibri"/>
              </a:rPr>
              <a:t>Variables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Normalised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8FC225"/>
              </a:buClr>
              <a:buSzPct val="79166"/>
              <a:buFont typeface="Wingdings 3"/>
              <a:buChar char=""/>
              <a:tabLst>
                <a:tab pos="354965" algn="l"/>
              </a:tabLst>
            </a:pP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Dummy</a:t>
            </a:r>
            <a:r>
              <a:rPr sz="2400" spc="-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F3F3F"/>
                </a:solidFill>
                <a:latin typeface="Calibri"/>
                <a:cs typeface="Calibri"/>
              </a:rPr>
              <a:t>Variables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created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24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object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type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8FC225"/>
              </a:buClr>
              <a:buSzPct val="79166"/>
              <a:buFont typeface="Wingdings 3"/>
              <a:buChar char=""/>
              <a:tabLst>
                <a:tab pos="354965" algn="l"/>
              </a:tabLst>
            </a:pPr>
            <a:r>
              <a:rPr sz="2400" spc="-45" dirty="0">
                <a:solidFill>
                  <a:srgbClr val="3F3F3F"/>
                </a:solidFill>
                <a:latin typeface="Calibri"/>
                <a:cs typeface="Calibri"/>
              </a:rPr>
              <a:t>Total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Rows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24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Analysis: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F3F3F"/>
                </a:solidFill>
                <a:latin typeface="Calibri"/>
                <a:cs typeface="Calibri"/>
              </a:rPr>
              <a:t>8792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19"/>
              </a:spcBef>
              <a:buClr>
                <a:srgbClr val="8FC225"/>
              </a:buClr>
              <a:buSzPct val="79166"/>
              <a:buFont typeface="Wingdings 3"/>
              <a:buChar char=""/>
              <a:tabLst>
                <a:tab pos="354965" algn="l"/>
              </a:tabLst>
            </a:pPr>
            <a:r>
              <a:rPr sz="2400" spc="-45" dirty="0">
                <a:solidFill>
                  <a:srgbClr val="3F3F3F"/>
                </a:solidFill>
                <a:latin typeface="Calibri"/>
                <a:cs typeface="Calibri"/>
              </a:rPr>
              <a:t>Total</a:t>
            </a:r>
            <a:r>
              <a:rPr sz="24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Columns</a:t>
            </a:r>
            <a:r>
              <a:rPr sz="2400" spc="-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24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Analysis:</a:t>
            </a:r>
            <a:r>
              <a:rPr sz="24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F3F3F"/>
                </a:solidFill>
                <a:latin typeface="Calibri"/>
                <a:cs typeface="Calibri"/>
              </a:rPr>
              <a:t>43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Model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165" dirty="0"/>
              <a:t>Building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pc="-10" dirty="0"/>
              <a:t>Splitting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Data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/>
              <a:t>Training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30" dirty="0"/>
              <a:t>Testing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0" dirty="0"/>
              <a:t>Sets</a:t>
            </a: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25400" algn="l"/>
                <a:tab pos="354965" algn="l"/>
              </a:tabLst>
            </a:pPr>
            <a:r>
              <a:rPr dirty="0"/>
              <a:t>	The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first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basic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step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regression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performing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train-test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split,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we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have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chosen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70:30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/>
              <a:t>ratio.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dirty="0"/>
              <a:t>Use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RFE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Feature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Selection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dirty="0"/>
              <a:t>Running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RFE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15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variables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output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dirty="0"/>
              <a:t>Building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Model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by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removing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variable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whose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p-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value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greater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than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0.05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vif</a:t>
            </a:r>
          </a:p>
          <a:p>
            <a:pPr marL="25400">
              <a:lnSpc>
                <a:spcPct val="100000"/>
              </a:lnSpc>
            </a:pPr>
            <a:r>
              <a:rPr dirty="0"/>
              <a:t>value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/>
              <a:t>greater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than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0" dirty="0"/>
              <a:t>5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pc="-10" dirty="0"/>
              <a:t>Predictions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/>
              <a:t>test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data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/>
              <a:t>set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pc="-10" dirty="0"/>
              <a:t>Overall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accuracy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/>
              <a:t>81%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30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5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ROC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05" dirty="0"/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2" y="4813045"/>
            <a:ext cx="6690359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5600" algn="l"/>
              </a:tabLst>
            </a:pPr>
            <a:r>
              <a:rPr sz="1800" b="1" dirty="0">
                <a:solidFill>
                  <a:srgbClr val="3F3F3F"/>
                </a:solidFill>
                <a:latin typeface="Calibri"/>
                <a:cs typeface="Calibri"/>
              </a:rPr>
              <a:t>Finding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F3F3F"/>
                </a:solidFill>
                <a:latin typeface="Calibri"/>
                <a:cs typeface="Calibri"/>
              </a:rPr>
              <a:t>Optimal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F3F3F"/>
                </a:solidFill>
                <a:latin typeface="Calibri"/>
                <a:cs typeface="Calibri"/>
              </a:rPr>
              <a:t>Cut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F3F3F"/>
                </a:solidFill>
                <a:latin typeface="Calibri"/>
                <a:cs typeface="Calibri"/>
              </a:rPr>
              <a:t>off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3F3F3F"/>
                </a:solidFill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45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5600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Optimal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cut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off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probability</a:t>
            </a:r>
            <a:r>
              <a:rPr sz="1800" spc="3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5600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probability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where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get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balanced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sensitivity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3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5600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From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second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graph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visible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optimal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cut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off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at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7" y="313689"/>
            <a:ext cx="26993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5" y="1054100"/>
            <a:ext cx="7877175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was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found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variables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mattered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most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potential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buyers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F3F3F"/>
                </a:solidFill>
                <a:latin typeface="Calibri"/>
                <a:cs typeface="Calibri"/>
              </a:rPr>
              <a:t>(In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descending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order)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total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spend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Website.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spc="-35" dirty="0">
                <a:solidFill>
                  <a:srgbClr val="3F3F3F"/>
                </a:solidFill>
                <a:latin typeface="Calibri"/>
                <a:cs typeface="Calibri"/>
              </a:rPr>
              <a:t>Total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number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visits.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When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lead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source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was:</a:t>
            </a:r>
            <a:endParaRPr sz="1800" dirty="0">
              <a:latin typeface="Calibri"/>
              <a:cs typeface="Calibri"/>
            </a:endParaRPr>
          </a:p>
          <a:p>
            <a:pPr marL="573405" lvl="1" indent="-217804">
              <a:lnSpc>
                <a:spcPct val="100000"/>
              </a:lnSpc>
              <a:buAutoNum type="alphaLcPeriod"/>
              <a:tabLst>
                <a:tab pos="573405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Google</a:t>
            </a:r>
            <a:endParaRPr sz="1800" dirty="0">
              <a:latin typeface="Calibri"/>
              <a:cs typeface="Calibri"/>
            </a:endParaRPr>
          </a:p>
          <a:p>
            <a:pPr marL="584200" lvl="1" indent="-228600">
              <a:lnSpc>
                <a:spcPct val="100000"/>
              </a:lnSpc>
              <a:buAutoNum type="alphaLcPeriod"/>
              <a:tabLst>
                <a:tab pos="584200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Direct</a:t>
            </a:r>
            <a:r>
              <a:rPr sz="18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traffic</a:t>
            </a:r>
            <a:endParaRPr sz="1800" dirty="0">
              <a:latin typeface="Calibri"/>
              <a:cs typeface="Calibri"/>
            </a:endParaRPr>
          </a:p>
          <a:p>
            <a:pPr marL="560705" lvl="1" indent="-205104">
              <a:lnSpc>
                <a:spcPct val="100000"/>
              </a:lnSpc>
              <a:buAutoNum type="alphaLcPeriod"/>
              <a:tabLst>
                <a:tab pos="560705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Organic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search</a:t>
            </a:r>
            <a:endParaRPr sz="1800" dirty="0">
              <a:latin typeface="Calibri"/>
              <a:cs typeface="Calibri"/>
            </a:endParaRPr>
          </a:p>
          <a:p>
            <a:pPr marL="584835" lvl="1" indent="-229235">
              <a:lnSpc>
                <a:spcPct val="100000"/>
              </a:lnSpc>
              <a:buAutoNum type="alphaLcPeriod"/>
              <a:tabLst>
                <a:tab pos="584835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Welingak</a:t>
            </a:r>
            <a:r>
              <a:rPr sz="18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website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When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last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activity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was:</a:t>
            </a:r>
            <a:endParaRPr sz="1800" dirty="0">
              <a:latin typeface="Calibri"/>
              <a:cs typeface="Calibri"/>
            </a:endParaRPr>
          </a:p>
          <a:p>
            <a:pPr marL="573405" lvl="1" indent="-217804">
              <a:lnSpc>
                <a:spcPct val="100000"/>
              </a:lnSpc>
              <a:buAutoNum type="alphaLcPeriod"/>
              <a:tabLst>
                <a:tab pos="573405" algn="l"/>
              </a:tabLst>
            </a:pPr>
            <a:r>
              <a:rPr sz="1800" spc="-25" dirty="0">
                <a:solidFill>
                  <a:srgbClr val="3F3F3F"/>
                </a:solidFill>
                <a:latin typeface="Calibri"/>
                <a:cs typeface="Calibri"/>
              </a:rPr>
              <a:t>SMS</a:t>
            </a:r>
            <a:endParaRPr sz="1800" dirty="0">
              <a:latin typeface="Calibri"/>
              <a:cs typeface="Calibri"/>
            </a:endParaRPr>
          </a:p>
          <a:p>
            <a:pPr marL="584200" lvl="1" indent="-228600">
              <a:lnSpc>
                <a:spcPct val="100000"/>
              </a:lnSpc>
              <a:buAutoNum type="alphaLcPeriod"/>
              <a:tabLst>
                <a:tab pos="584200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Olark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chat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conversation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5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When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lead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origin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Lead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add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format.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When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their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current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occupation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working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professional.</a:t>
            </a:r>
            <a:endParaRPr sz="1800" dirty="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Keeping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these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mind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X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Education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can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flourish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they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have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very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high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chance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get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almost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all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potential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buyers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change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their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mind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buy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their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courses.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5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8F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34042" y="664655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5" y="1390650"/>
            <a:ext cx="8214995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5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X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Education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sells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online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courses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industry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professionals.</a:t>
            </a:r>
            <a:endParaRPr sz="1800" dirty="0">
              <a:latin typeface="Calibri"/>
              <a:cs typeface="Calibri"/>
            </a:endParaRPr>
          </a:p>
          <a:p>
            <a:pPr marL="128905" marR="184150" indent="-116839">
              <a:lnSpc>
                <a:spcPts val="1900"/>
              </a:lnSpc>
              <a:spcBef>
                <a:spcPts val="1019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128905" algn="l"/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	X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Education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gets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lot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leads,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its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lead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conversion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rate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very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3F3F3F"/>
                </a:solidFill>
                <a:latin typeface="Calibri"/>
                <a:cs typeface="Calibri"/>
              </a:rPr>
              <a:t>poor.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example,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F3F3F"/>
                </a:solidFill>
                <a:latin typeface="Calibri"/>
                <a:cs typeface="Calibri"/>
              </a:rPr>
              <a:t>if,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3F3F3F"/>
                </a:solidFill>
                <a:latin typeface="Calibri"/>
                <a:cs typeface="Calibri"/>
              </a:rPr>
              <a:t>say,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they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acquire</a:t>
            </a:r>
            <a:r>
              <a:rPr sz="1800" spc="3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100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leads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3F3F3F"/>
                </a:solidFill>
                <a:latin typeface="Calibri"/>
                <a:cs typeface="Calibri"/>
              </a:rPr>
              <a:t>day,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only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about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30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them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converted.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ts val="2030"/>
              </a:lnSpc>
              <a:spcBef>
                <a:spcPts val="72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spc="-9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make</a:t>
            </a:r>
            <a:r>
              <a:rPr sz="18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process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more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efficient,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company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wishes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identify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most</a:t>
            </a:r>
            <a:endParaRPr sz="1800" dirty="0">
              <a:latin typeface="Calibri"/>
              <a:cs typeface="Calibri"/>
            </a:endParaRPr>
          </a:p>
          <a:p>
            <a:pPr marL="128905">
              <a:lnSpc>
                <a:spcPts val="2030"/>
              </a:lnSpc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potential</a:t>
            </a:r>
            <a:r>
              <a:rPr sz="18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leads,</a:t>
            </a:r>
            <a:r>
              <a:rPr sz="1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also</a:t>
            </a:r>
            <a:r>
              <a:rPr sz="1800" spc="3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known</a:t>
            </a:r>
            <a:r>
              <a:rPr sz="18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‘Hot</a:t>
            </a:r>
            <a:r>
              <a:rPr sz="18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Leads’.</a:t>
            </a:r>
            <a:endParaRPr sz="1800" dirty="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19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128905" algn="l"/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	If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they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successfully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identify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set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leads,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lead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conversion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rate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should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go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up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sales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team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800" spc="3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now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be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focusing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more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communicating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with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potential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leads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rather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than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making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calls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everyone.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5" y="4517387"/>
            <a:ext cx="6514465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dirty="0">
                <a:solidFill>
                  <a:srgbClr val="3F3F3F"/>
                </a:solidFill>
                <a:latin typeface="Calibri"/>
                <a:cs typeface="Calibri"/>
              </a:rPr>
              <a:t>Business</a:t>
            </a:r>
            <a:r>
              <a:rPr sz="18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X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education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wants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know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most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promising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they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want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build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which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identifies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hot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Deployment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future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use</a:t>
            </a:r>
            <a:r>
              <a:rPr sz="1800" b="1" spc="-2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735416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Solution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spc="-1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5" y="1431376"/>
            <a:ext cx="9093200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42265" marR="5260340" indent="-342265" algn="r">
              <a:lnSpc>
                <a:spcPct val="100000"/>
              </a:lnSpc>
              <a:spcBef>
                <a:spcPts val="409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42265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8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cleaning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8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338455" marR="5281930" lvl="1" indent="-338455" algn="r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33845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Check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handle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duplicate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lvl="1" indent="-33909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Check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handle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NA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values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missing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lvl="1" indent="-339090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Drop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columns,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if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contains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large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amount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missing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values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not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useful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lvl="1" indent="-339090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Imputation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if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lvl="1" indent="-33909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Check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handle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outliers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spc="-25" dirty="0">
                <a:solidFill>
                  <a:srgbClr val="3F3F3F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1660" lvl="1" indent="-208915">
              <a:lnSpc>
                <a:spcPct val="100000"/>
              </a:lnSpc>
              <a:spcBef>
                <a:spcPts val="434"/>
              </a:spcBef>
              <a:buClr>
                <a:srgbClr val="8FC225"/>
              </a:buClr>
              <a:buSzPct val="80555"/>
              <a:buAutoNum type="arabicPeriod"/>
              <a:tabLst>
                <a:tab pos="581660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Univariate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analysis: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value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count,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distribution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variable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1660" lvl="1" indent="-208915">
              <a:lnSpc>
                <a:spcPct val="100000"/>
              </a:lnSpc>
              <a:spcBef>
                <a:spcPts val="645"/>
              </a:spcBef>
              <a:buClr>
                <a:srgbClr val="8FC225"/>
              </a:buClr>
              <a:buSzPct val="80555"/>
              <a:buAutoNum type="arabicPeriod"/>
              <a:tabLst>
                <a:tab pos="581660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Bivariate</a:t>
            </a:r>
            <a:r>
              <a:rPr sz="18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analysis: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correlation</a:t>
            </a:r>
            <a:r>
              <a:rPr sz="18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coefficients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pattern</a:t>
            </a:r>
            <a:r>
              <a:rPr sz="18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between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variables</a:t>
            </a:r>
            <a:r>
              <a:rPr sz="18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Feature</a:t>
            </a:r>
            <a:r>
              <a:rPr sz="18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Scaling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&amp;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Dummy</a:t>
            </a:r>
            <a:r>
              <a:rPr sz="18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Variables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encoding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585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Classification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technique: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logistic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regression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used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3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8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making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864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spc="-20" dirty="0">
                <a:solidFill>
                  <a:srgbClr val="3F3F3F"/>
                </a:solidFill>
                <a:latin typeface="Calibri"/>
                <a:cs typeface="Calibri"/>
              </a:rPr>
              <a:t>Validation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8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0"/>
              </a:spcBef>
              <a:buClr>
                <a:srgbClr val="8FC225"/>
              </a:buClr>
              <a:buSzPct val="80555"/>
              <a:buFont typeface="Wingdings 3"/>
              <a:buChar char=""/>
              <a:tabLst>
                <a:tab pos="354965" algn="l"/>
              </a:tabLst>
            </a:pP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Conclusions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Data</a:t>
            </a:r>
            <a:r>
              <a:rPr spc="-345" dirty="0">
                <a:latin typeface="Times New Roman"/>
                <a:cs typeface="Times New Roman"/>
              </a:rPr>
              <a:t> </a:t>
            </a:r>
            <a:r>
              <a:rPr spc="-105" dirty="0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8955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15"/>
              </a:spcBef>
              <a:buClr>
                <a:srgbClr val="8FC225"/>
              </a:buClr>
              <a:buSzPct val="79411"/>
              <a:buFont typeface="Wingdings 3"/>
              <a:buChar char=""/>
              <a:tabLst>
                <a:tab pos="297815" algn="l"/>
              </a:tabLst>
            </a:pP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Total</a:t>
            </a:r>
            <a:r>
              <a:rPr sz="17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Number</a:t>
            </a:r>
            <a:r>
              <a:rPr sz="17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7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Rows</a:t>
            </a:r>
            <a:r>
              <a:rPr sz="17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=37,</a:t>
            </a:r>
            <a:r>
              <a:rPr sz="17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Total</a:t>
            </a:r>
            <a:r>
              <a:rPr sz="17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Number</a:t>
            </a:r>
            <a:r>
              <a:rPr sz="17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7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Columns</a:t>
            </a:r>
            <a:r>
              <a:rPr sz="17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6270" indent="-285750">
              <a:lnSpc>
                <a:spcPct val="140000"/>
              </a:lnSpc>
              <a:spcBef>
                <a:spcPts val="300"/>
              </a:spcBef>
              <a:buClr>
                <a:srgbClr val="8FC225"/>
              </a:buClr>
              <a:buSzPct val="79411"/>
              <a:buFont typeface="Wingdings 3"/>
              <a:buChar char=""/>
              <a:tabLst>
                <a:tab pos="298450" algn="l"/>
              </a:tabLst>
            </a:pP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Single</a:t>
            </a:r>
            <a:r>
              <a:rPr sz="17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value</a:t>
            </a:r>
            <a:r>
              <a:rPr sz="1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features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like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“Magazine”,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“Receive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More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Updates</a:t>
            </a:r>
            <a:r>
              <a:rPr sz="1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About</a:t>
            </a:r>
            <a:r>
              <a:rPr sz="17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Our</a:t>
            </a:r>
            <a:r>
              <a:rPr sz="17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Courses”,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“Update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me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81025" indent="-285750">
              <a:lnSpc>
                <a:spcPct val="140000"/>
              </a:lnSpc>
              <a:spcBef>
                <a:spcPts val="300"/>
              </a:spcBef>
              <a:buClr>
                <a:srgbClr val="8FC225"/>
              </a:buClr>
              <a:buSzPct val="79411"/>
              <a:buFont typeface="Wingdings 3"/>
              <a:buChar char=""/>
              <a:tabLst>
                <a:tab pos="298450" algn="l"/>
              </a:tabLst>
            </a:pP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Chain</a:t>
            </a:r>
            <a:r>
              <a:rPr sz="17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Content”,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“Get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updates</a:t>
            </a:r>
            <a:r>
              <a:rPr sz="17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DM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Content”,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“I</a:t>
            </a:r>
            <a:r>
              <a:rPr sz="17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agree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pay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amount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through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cheque”</a:t>
            </a:r>
            <a:r>
              <a:rPr sz="17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etc.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have</a:t>
            </a:r>
            <a:r>
              <a:rPr sz="17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been</a:t>
            </a:r>
            <a:r>
              <a:rPr sz="1700" spc="3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115"/>
              </a:spcBef>
              <a:buClr>
                <a:srgbClr val="8FC225"/>
              </a:buClr>
              <a:buSzPct val="79411"/>
              <a:buFont typeface="Wingdings 3"/>
              <a:buChar char=""/>
              <a:tabLst>
                <a:tab pos="297815" algn="l"/>
              </a:tabLst>
            </a:pP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Removing</a:t>
            </a:r>
            <a:r>
              <a:rPr sz="17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“Prospect</a:t>
            </a:r>
            <a:r>
              <a:rPr sz="17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ID”</a:t>
            </a:r>
            <a:r>
              <a:rPr sz="17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“Lead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Number”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which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not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necessary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7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buClr>
                <a:srgbClr val="8FC225"/>
              </a:buClr>
              <a:buSzPct val="79411"/>
              <a:buFont typeface="Wingdings 3"/>
              <a:buChar char=""/>
              <a:tabLst>
                <a:tab pos="298450" algn="l"/>
              </a:tabLst>
            </a:pP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After</a:t>
            </a:r>
            <a:r>
              <a:rPr sz="17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checking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value</a:t>
            </a:r>
            <a:r>
              <a:rPr sz="17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counts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some</a:t>
            </a:r>
            <a:r>
              <a:rPr sz="17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object</a:t>
            </a:r>
            <a:r>
              <a:rPr sz="17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type</a:t>
            </a:r>
            <a:r>
              <a:rPr sz="17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variables,</a:t>
            </a:r>
            <a:r>
              <a:rPr sz="17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find</a:t>
            </a:r>
            <a:r>
              <a:rPr sz="17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some</a:t>
            </a:r>
            <a:r>
              <a:rPr sz="17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7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7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features</a:t>
            </a:r>
            <a:r>
              <a:rPr sz="1700" spc="3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which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has</a:t>
            </a:r>
            <a:r>
              <a:rPr sz="17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no</a:t>
            </a:r>
            <a:r>
              <a:rPr sz="17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enough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variance,</a:t>
            </a:r>
            <a:r>
              <a:rPr sz="17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which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sz="17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have</a:t>
            </a:r>
            <a:r>
              <a:rPr sz="17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dropped,</a:t>
            </a:r>
            <a:r>
              <a:rPr sz="17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7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features</a:t>
            </a:r>
            <a:r>
              <a:rPr sz="17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are:</a:t>
            </a:r>
            <a:r>
              <a:rPr sz="17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“Do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Not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Call”,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“What</a:t>
            </a:r>
            <a:r>
              <a:rPr sz="1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matters</a:t>
            </a:r>
            <a:r>
              <a:rPr sz="1700" spc="30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most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you</a:t>
            </a:r>
            <a:r>
              <a:rPr sz="17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choosing</a:t>
            </a:r>
            <a:r>
              <a:rPr sz="17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course”,</a:t>
            </a:r>
            <a:r>
              <a:rPr sz="17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“Search”,</a:t>
            </a:r>
            <a:r>
              <a:rPr sz="1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“Newspaper 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Article”,</a:t>
            </a:r>
            <a:r>
              <a:rPr sz="17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“X</a:t>
            </a:r>
            <a:r>
              <a:rPr sz="17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Education</a:t>
            </a:r>
            <a:r>
              <a:rPr sz="17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Forums”,</a:t>
            </a:r>
            <a:r>
              <a:rPr sz="1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“Newspaper”,</a:t>
            </a:r>
            <a:r>
              <a:rPr sz="1700" spc="2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“Digital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Advertisement”</a:t>
            </a:r>
            <a:r>
              <a:rPr sz="17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3505" indent="-285750">
              <a:lnSpc>
                <a:spcPct val="140000"/>
              </a:lnSpc>
              <a:spcBef>
                <a:spcPts val="300"/>
              </a:spcBef>
              <a:buClr>
                <a:srgbClr val="8FC225"/>
              </a:buClr>
              <a:buSzPct val="79411"/>
              <a:buFont typeface="Wingdings 3"/>
              <a:buChar char=""/>
              <a:tabLst>
                <a:tab pos="298450" algn="l"/>
              </a:tabLst>
            </a:pP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Dropping</a:t>
            </a:r>
            <a:r>
              <a:rPr sz="17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columns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having</a:t>
            </a:r>
            <a:r>
              <a:rPr sz="17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more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than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35%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missing</a:t>
            </a:r>
            <a:r>
              <a:rPr sz="1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value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such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7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‘How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did</a:t>
            </a:r>
            <a:r>
              <a:rPr sz="1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you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hear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about</a:t>
            </a:r>
            <a:r>
              <a:rPr sz="1700" spc="3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X</a:t>
            </a:r>
            <a:r>
              <a:rPr sz="17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Education’</a:t>
            </a:r>
            <a:r>
              <a:rPr sz="17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7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F3F3F"/>
                </a:solidFill>
                <a:latin typeface="Calibri"/>
                <a:cs typeface="Calibri"/>
              </a:rPr>
              <a:t>‘Lead</a:t>
            </a:r>
            <a:r>
              <a:rPr sz="17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5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8F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2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5" y="626364"/>
            <a:ext cx="997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solidFill>
                  <a:srgbClr val="EB7765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5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8F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191262"/>
            <a:ext cx="4038942" cy="2819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6" cy="2925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Categorical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/>
              <a:t>Variable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6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5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5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8F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60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694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Trebuchet MS</vt:lpstr>
      <vt:lpstr>Wingdings 3</vt:lpstr>
      <vt:lpstr>Wisp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BHASKAR ADHIKARY</cp:lastModifiedBy>
  <cp:revision>2</cp:revision>
  <dcterms:created xsi:type="dcterms:W3CDTF">2024-06-23T01:27:46Z</dcterms:created>
  <dcterms:modified xsi:type="dcterms:W3CDTF">2024-06-23T01:31:31Z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2024-06-23T00:00:00Z</vt:filetime>
  </property>
  <property fmtid="{D5CDD505-2E9C-101B-9397-08002B2CF9AE}" pid="5" name="Producer">
    <vt:lpwstr>GPL Ghostscript 9.20</vt:lpwstr>
  </property>
</Properties>
</file>