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PAYLOAD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5110" y="5510530"/>
            <a:ext cx="4979670" cy="819150"/>
          </a:xfrm>
        </p:spPr>
        <p:txBody>
          <a:bodyPr/>
          <a:lstStyle/>
          <a:p>
            <a:pPr algn="l"/>
            <a:r>
              <a:rPr lang="en-US"/>
              <a:t>Presentation By: Mainak Purkayastha</a:t>
            </a:r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125"/>
          </a:xfrm>
        </p:spPr>
        <p:txBody>
          <a:bodyPr>
            <a:normAutofit fontScale="90000"/>
          </a:bodyPr>
          <a:p>
            <a:r>
              <a:rPr lang="en-US" sz="3555">
                <a:latin typeface="Calibri" panose="020F0502020204030204" charset="0"/>
                <a:cs typeface="Calibri" panose="020F0502020204030204" charset="0"/>
                <a:sym typeface="+mn-ea"/>
              </a:rPr>
              <a:t>PAYLOAD For Pest Control</a:t>
            </a:r>
            <a:br>
              <a:rPr lang="en-US">
                <a:latin typeface="Calibri" panose="020F0502020204030204" charset="0"/>
                <a:cs typeface="Calibri" panose="020F0502020204030204" charset="0"/>
              </a:rPr>
            </a:br>
            <a:endParaRPr lang="en-US"/>
          </a:p>
        </p:txBody>
      </p:sp>
      <p:pic>
        <p:nvPicPr>
          <p:cNvPr id="13" name="Content Placeholder 3" descr="Circuit Design"/>
          <p:cNvPicPr>
            <a:picLocks noChangeAspect="1"/>
          </p:cNvPicPr>
          <p:nvPr>
            <p:ph sz="half" idx="4294967295"/>
          </p:nvPr>
        </p:nvPicPr>
        <p:blipFill>
          <a:blip r:embed="rId1"/>
          <a:srcRect b="3000"/>
          <a:stretch>
            <a:fillRect/>
          </a:stretch>
        </p:blipFill>
        <p:spPr>
          <a:xfrm>
            <a:off x="671195" y="1738630"/>
            <a:ext cx="4201160" cy="495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Picture 19" descr="ESP32_Cam"/>
          <p:cNvPicPr>
            <a:picLocks noChangeAspect="1"/>
          </p:cNvPicPr>
          <p:nvPr/>
        </p:nvPicPr>
        <p:blipFill>
          <a:blip r:embed="rId2"/>
          <a:srcRect t="17350" b="15705"/>
          <a:stretch>
            <a:fillRect/>
          </a:stretch>
        </p:blipFill>
        <p:spPr>
          <a:xfrm>
            <a:off x="7972425" y="3096260"/>
            <a:ext cx="2664460" cy="2000250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7640320" y="5097145"/>
            <a:ext cx="3329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Calibri" panose="020F0502020204030204" charset="0"/>
                <a:cs typeface="Calibri" panose="020F0502020204030204" charset="0"/>
              </a:rPr>
              <a:t>ESP32 CAM MODULE</a:t>
            </a:r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040630" y="3893185"/>
            <a:ext cx="2599690" cy="127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995"/>
          </a:xfrm>
        </p:spPr>
        <p:txBody>
          <a:bodyPr>
            <a:normAutofit fontScale="90000"/>
          </a:bodyPr>
          <a:p>
            <a:r>
              <a:rPr lang="en-US" sz="3555">
                <a:latin typeface="Calibri" panose="020F0502020204030204" charset="0"/>
                <a:cs typeface="Calibri" panose="020F0502020204030204" charset="0"/>
              </a:rPr>
              <a:t>Parts Overview</a:t>
            </a:r>
            <a:endParaRPr lang="en-US" sz="3555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838200" y="960120"/>
          <a:ext cx="10515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Parts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Current Drawn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Cost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ESP 32 Cam Module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180mA without flash</a:t>
                      </a: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/>
                        <a:t>310mA with flash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₹740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MG90s (Servo Motor)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6 mA Idle Current</a:t>
                      </a: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/>
                        <a:t>270mA lifting Current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₹340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5-IR Sensor Array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100mA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₹200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N20 Geared Motor</a:t>
                      </a: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/>
                        <a:t>Acrylic Chassis</a:t>
                      </a: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/>
                        <a:t>Wheels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100mA No Load Current</a:t>
                      </a: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/>
                        <a:t>1A Stall Current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₹1800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L298n Motor Driver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36mA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₹153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18650 Li-ion Battery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----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₹190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Zigbee XBEE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33mA Transmit Current </a:t>
                      </a: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/>
                        <a:t>28mA Receive Current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₹1500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Arduino Uno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50mA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ym typeface="+mn-ea"/>
                        </a:rPr>
                        <a:t>₹560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275"/>
            <a:ext cx="10515600" cy="785495"/>
          </a:xfrm>
        </p:spPr>
        <p:txBody>
          <a:bodyPr/>
          <a:p>
            <a:r>
              <a:rPr lang="en-US" sz="3200">
                <a:latin typeface="Calibri" panose="020F0502020204030204" charset="0"/>
                <a:cs typeface="Calibri" panose="020F0502020204030204" charset="0"/>
              </a:rPr>
              <a:t>Feasibility</a:t>
            </a:r>
            <a:endParaRPr lang="en-US" sz="3200">
              <a:latin typeface="Calibri" panose="020F0502020204030204" charset="0"/>
              <a:cs typeface="Calibri" panose="020F0502020204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0135"/>
                <a:ext cx="10515600" cy="5097145"/>
              </a:xfrm>
            </p:spPr>
            <p:txBody>
              <a:bodyPr/>
              <a:p>
                <a:r>
                  <a:rPr lang="en-US" sz="2400"/>
                  <a:t>Assuming the battery capacity to be around 2000mAh</a:t>
                </a:r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				</a:t>
                </a:r>
                <a14:m>
                  <m:oMath xmlns:m="http://schemas.openxmlformats.org/officeDocument/2006/math">
                    <m:r>
                      <a:rPr lang="en-US" sz="2400"/>
                      <m:t>= </m:t>
                    </m:r>
                    <m:f>
                      <m:fPr>
                        <m:ctrlP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charset="0"/>
                            <a:cs typeface="Cambria Math" panose="02040503050406030204" charset="0"/>
                          </a:rPr>
                          <m:t>Battery</m:t>
                        </m:r>
                        <m:r>
                          <a:rPr lang="en-US" sz="2400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charset="0"/>
                            <a:cs typeface="Cambria Math" panose="02040503050406030204" charset="0"/>
                          </a:rPr>
                          <m:t>Capacity</m:t>
                        </m:r>
                        <m:r>
                          <a:rPr lang="en-US" sz="2400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charset="0"/>
                            <a:cs typeface="Cambria Math" panose="02040503050406030204" charset="0"/>
                          </a:rPr>
                          <m:t>in</m:t>
                        </m:r>
                        <m:r>
                          <a:rPr lang="en-US" sz="2400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charset="0"/>
                            <a:cs typeface="Cambria Math" panose="02040503050406030204" charset="0"/>
                          </a:rPr>
                          <m:t>mAh</m:t>
                        </m:r>
                        <m:r>
                          <a:rPr lang="en-US" sz="2400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charset="0"/>
                            <a:cs typeface="Cambria Math" panose="02040503050406030204" charset="0"/>
                          </a:rPr>
                          <m:t>Total</m:t>
                        </m:r>
                        <m:r>
                          <a:rPr lang="en-US" sz="2400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charset="0"/>
                            <a:cs typeface="Cambria Math" panose="02040503050406030204" charset="0"/>
                          </a:rPr>
                          <m:t>Load</m:t>
                        </m:r>
                        <m:r>
                          <a:rPr lang="en-US" sz="2400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charset="0"/>
                            <a:cs typeface="Cambria Math" panose="02040503050406030204" charset="0"/>
                          </a:rPr>
                          <m:t>Current</m:t>
                        </m:r>
                        <m:r>
                          <a:rPr lang="en-US" sz="2400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charset="0"/>
                            <a:cs typeface="Cambria Math" panose="02040503050406030204" charset="0"/>
                          </a:rPr>
                          <m:t>in</m:t>
                        </m:r>
                        <m:r>
                          <a:rPr lang="en-US" sz="2400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charset="0"/>
                            <a:cs typeface="Cambria Math" panose="02040503050406030204" charset="0"/>
                          </a:rPr>
                          <m:t>mA</m:t>
                        </m:r>
                        <m:r>
                          <a:rPr lang="en-US" sz="2400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sz="2400" i="1">
                    <a:latin typeface="Cambria Math" panose="02040503050406030204" charset="0"/>
                    <a:cs typeface="Cambria Math" panose="0204050305040603020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            </m:t>
                    </m:r>
                    <m:r>
                      <a:rPr lang="en-US" sz="2400" b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f>
                      <m:fPr>
                        <m:ctrlP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charset="0"/>
                            <a:cs typeface="Cambria Math" panose="02040503050406030204" charset="0"/>
                          </a:rPr>
                          <m:t>2000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charset="0"/>
                            <a:cs typeface="Cambria Math" panose="02040503050406030204" charset="0"/>
                          </a:rPr>
                          <m:t>mAh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310</m:t>
                        </m:r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270</m:t>
                        </m:r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</m:t>
                        </m:r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00</m:t>
                        </m:r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36</m:t>
                        </m:r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33</m:t>
                        </m:r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50</m:t>
                        </m:r>
                      </m:den>
                    </m:f>
                  </m:oMath>
                </a14:m>
                <a:endParaRPr lang="en-US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sz="2400" i="1">
                    <a:latin typeface="Cambria Math" panose="02040503050406030204" charset="0"/>
                    <a:cs typeface="Cambria Math" panose="02040503050406030204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2000</m:t>
                        </m:r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𝑚𝐴ℎ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1249</m:t>
                        </m:r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𝑚𝐴</m:t>
                        </m:r>
                      </m:den>
                    </m:f>
                  </m:oMath>
                </a14:m>
                <a:endParaRPr lang="en-US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				= 1.601 </a:t>
                </a:r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				</a:t>
                </a:r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	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≅</m:t>
                    </m:r>
                  </m:oMath>
                </a14:m>
                <a:r>
                  <a:rPr lang="en-US" sz="2400"/>
                  <a:t> 1:30 Hrs</a:t>
                </a:r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endParaRPr lang="en-US" sz="240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0135"/>
                <a:ext cx="10515600" cy="5097145"/>
              </a:xfrm>
              <a:blipFill rotWithShape="1">
                <a:blip r:embed="rId1"/>
                <a:stretch>
                  <a:fillRect b="-153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735"/>
            <a:ext cx="10515600" cy="5249545"/>
          </a:xfrm>
        </p:spPr>
        <p:txBody>
          <a:bodyPr/>
          <a:p>
            <a:pPr marL="0" indent="0">
              <a:buNone/>
            </a:pPr>
            <a:r>
              <a:rPr lang="en-US" sz="2400"/>
              <a:t>For the overall cost of the parts</a:t>
            </a:r>
            <a:endParaRPr lang="en-US" sz="2400"/>
          </a:p>
          <a:p>
            <a:r>
              <a:rPr lang="en-US" sz="2400"/>
              <a:t>5-IR sensor array</a:t>
            </a:r>
            <a:endParaRPr lang="en-US" sz="2400"/>
          </a:p>
          <a:p>
            <a:r>
              <a:rPr lang="en-US" sz="2400"/>
              <a:t>L298N motor driver</a:t>
            </a:r>
            <a:endParaRPr lang="en-US" sz="2400"/>
          </a:p>
          <a:p>
            <a:r>
              <a:rPr lang="en-US" sz="2400"/>
              <a:t>Chassis + N20 motor driver + Wheels</a:t>
            </a:r>
            <a:endParaRPr lang="en-US" sz="2400"/>
          </a:p>
          <a:p>
            <a:r>
              <a:rPr lang="en-US" sz="2400"/>
              <a:t>ESP32 cam module</a:t>
            </a:r>
            <a:endParaRPr lang="en-US" sz="2400"/>
          </a:p>
          <a:p>
            <a:r>
              <a:rPr lang="en-US" sz="2400"/>
              <a:t>3*18650 Li-ion battery and Charger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All of the above mentioned parts will cost around approximately </a:t>
            </a:r>
            <a:r>
              <a:rPr lang="en-US" sz="2400">
                <a:sym typeface="+mn-ea"/>
              </a:rPr>
              <a:t>₹3563.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</Words>
  <Application>WPS Presentation</Application>
  <PresentationFormat>Widescreen</PresentationFormat>
  <Paragraphs>97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PAYLOAD ANALYSIS </dc:title>
  <dc:creator/>
  <cp:lastModifiedBy>Mainak Purkayastha</cp:lastModifiedBy>
  <cp:revision>10</cp:revision>
  <dcterms:created xsi:type="dcterms:W3CDTF">2023-06-27T05:52:44Z</dcterms:created>
  <dcterms:modified xsi:type="dcterms:W3CDTF">2023-06-27T07:21:44Z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6851F4FBBED94F12986674B8660CA1EC</vt:lpwstr>
  </property>
  <property fmtid="{D5CDD505-2E9C-101B-9397-08002B2CF9AE}" pid="3" name="KSOProductBuildVer">
    <vt:lpwstr>1033-11.2.0.11537</vt:lpwstr>
  </property>
</Properties>
</file>