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654" r:id="rId5"/>
    <p:sldId id="672" r:id="rId6"/>
    <p:sldId id="674" r:id="rId7"/>
    <p:sldId id="675" r:id="rId8"/>
    <p:sldId id="676" r:id="rId9"/>
    <p:sldId id="677" r:id="rId10"/>
    <p:sldId id="657" r:id="rId11"/>
    <p:sldId id="658" r:id="rId12"/>
    <p:sldId id="678" r:id="rId13"/>
    <p:sldId id="679" r:id="rId14"/>
    <p:sldId id="680" r:id="rId15"/>
    <p:sldId id="659" r:id="rId16"/>
    <p:sldId id="661" r:id="rId17"/>
    <p:sldId id="662" r:id="rId18"/>
    <p:sldId id="681" r:id="rId19"/>
    <p:sldId id="663" r:id="rId20"/>
    <p:sldId id="682" r:id="rId21"/>
    <p:sldId id="664" r:id="rId22"/>
    <p:sldId id="665" r:id="rId23"/>
    <p:sldId id="683" r:id="rId24"/>
    <p:sldId id="668" r:id="rId25"/>
    <p:sldId id="666" r:id="rId26"/>
    <p:sldId id="667" r:id="rId27"/>
    <p:sldId id="684" r:id="rId28"/>
    <p:sldId id="411" r:id="rId29"/>
    <p:sldId id="673" r:id="rId30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orient="horz" pos="2047" userDrawn="1">
          <p15:clr>
            <a:srgbClr val="A4A3A4"/>
          </p15:clr>
        </p15:guide>
        <p15:guide id="3" orient="horz" pos="73" userDrawn="1">
          <p15:clr>
            <a:srgbClr val="A4A3A4"/>
          </p15:clr>
        </p15:guide>
        <p15:guide id="4" orient="horz" pos="1706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pos="121" userDrawn="1">
          <p15:clr>
            <a:srgbClr val="A4A3A4"/>
          </p15:clr>
        </p15:guide>
        <p15:guide id="9" pos="75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99"/>
    <a:srgbClr val="FFFFFF"/>
    <a:srgbClr val="F4E7E7"/>
    <a:srgbClr val="E8CBCB"/>
    <a:srgbClr val="F2F2F2"/>
    <a:srgbClr val="E7E7E7"/>
    <a:srgbClr val="BF0000"/>
    <a:srgbClr val="969696"/>
    <a:srgbClr val="0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2" autoAdjust="0"/>
    <p:restoredTop sz="96327" autoAdjust="0"/>
  </p:normalViewPr>
  <p:slideViewPr>
    <p:cSldViewPr showGuides="1">
      <p:cViewPr varScale="1">
        <p:scale>
          <a:sx n="141" d="100"/>
          <a:sy n="141" d="100"/>
        </p:scale>
        <p:origin x="1264" y="184"/>
      </p:cViewPr>
      <p:guideLst>
        <p:guide orient="horz" pos="3861"/>
        <p:guide orient="horz" pos="2047"/>
        <p:guide orient="horz" pos="73"/>
        <p:guide orient="horz" pos="1706"/>
        <p:guide orient="horz" pos="527"/>
        <p:guide orient="horz" pos="3385"/>
        <p:guide orient="horz" pos="3521"/>
        <p:guide pos="121"/>
        <p:guide pos="75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0D446-3795-6947-BE40-26DBC5F61FF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831EC-944E-FD4F-A2EB-DEBDDBE0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3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21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89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4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形">
            <a:extLst>
              <a:ext uri="{FF2B5EF4-FFF2-40B4-BE49-F238E27FC236}">
                <a16:creationId xmlns:a16="http://schemas.microsoft.com/office/drawing/2014/main" id="{7046870E-E530-404C-BD2E-BCCF7F881C21}"/>
              </a:ext>
            </a:extLst>
          </p:cNvPr>
          <p:cNvSpPr/>
          <p:nvPr userDrawn="1"/>
        </p:nvSpPr>
        <p:spPr>
          <a:xfrm>
            <a:off x="0" y="0"/>
            <a:ext cx="12192000" cy="6860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9622"/>
                </a:lnTo>
                <a:cubicBezTo>
                  <a:pt x="3356" y="15189"/>
                  <a:pt x="7238" y="19182"/>
                  <a:pt x="1135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3498" tIns="63498" rIns="63498" bIns="63498" anchor="ctr"/>
          <a:lstStyle/>
          <a:p>
            <a:pPr defTabSz="1068038">
              <a:defRPr sz="3600">
                <a:latin typeface="Rakuten Global R"/>
                <a:ea typeface="Rakuten Global R"/>
                <a:cs typeface="Rakuten Global R"/>
                <a:sym typeface="Rakuten Global R"/>
              </a:defRPr>
            </a:pPr>
            <a:endParaRPr sz="2400"/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4586309" y="1890543"/>
            <a:ext cx="6535713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v2.0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4586309" y="3556623"/>
            <a:ext cx="4169945" cy="1592068"/>
          </a:xfrm>
          <a:prstGeom prst="rect">
            <a:avLst/>
          </a:prstGeom>
        </p:spPr>
        <p:txBody>
          <a:bodyPr/>
          <a:lstStyle>
            <a:lvl1pPr marL="0" marR="0" indent="0" algn="l" defTabSz="3084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133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Jul 2,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08373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451861" y="1028859"/>
            <a:ext cx="11308339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21055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451861" y="321684"/>
            <a:ext cx="11308339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451861" y="1028859"/>
            <a:ext cx="11308339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22166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451861" y="321684"/>
            <a:ext cx="11308339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451861" y="1028859"/>
            <a:ext cx="11308339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311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65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89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440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10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ransition spd="med"/>
  <p:hf hdr="0" ftr="0" dt="0"/>
  <p:txStyles>
    <p:titleStyle>
      <a:lvl1pPr marL="0" marR="0" indent="0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05" marR="0" indent="-297631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0978" marR="0" indent="-297631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652" marR="0" indent="-297631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326" marR="0" indent="-297631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0999" marR="0" indent="-297631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673" marR="0" indent="-297631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347" marR="0" indent="-297631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020" marR="0" indent="-297631" algn="l" defTabSz="30842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39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39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39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39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39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39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39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39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39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2">
          <p15:clr>
            <a:srgbClr val="F26B43"/>
          </p15:clr>
        </p15:guide>
        <p15:guide id="2" pos="408">
          <p15:clr>
            <a:srgbClr val="F26B43"/>
          </p15:clr>
        </p15:guide>
        <p15:guide id="3" pos="11112">
          <p15:clr>
            <a:srgbClr val="F26B43"/>
          </p15:clr>
        </p15:guide>
        <p15:guide id="4" orient="horz" pos="58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1487488" y="2636912"/>
            <a:ext cx="9039468" cy="1445646"/>
          </a:xfrm>
        </p:spPr>
        <p:txBody>
          <a:bodyPr>
            <a:normAutofit/>
          </a:bodyPr>
          <a:lstStyle/>
          <a:p>
            <a:r>
              <a:rPr lang="ja-JP" altLang="en-US" dirty="0"/>
              <a:t>暗号化方式の基礎知識編</a:t>
            </a:r>
            <a:br>
              <a:rPr lang="en-US" altLang="ja-JP" dirty="0"/>
            </a:br>
            <a:r>
              <a:rPr lang="ja-JP" altLang="en-US" dirty="0"/>
              <a:t>　　　　　　　　　</a:t>
            </a:r>
            <a:r>
              <a:rPr lang="ja-JP" altLang="en-US" sz="2400" dirty="0"/>
              <a:t>ー共通鍵暗号方式と公開鍵暗号方式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8533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DDDED5E-2E43-AD33-7BB3-B45E67B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30" y="3159166"/>
            <a:ext cx="11308339" cy="539667"/>
          </a:xfrm>
        </p:spPr>
        <p:txBody>
          <a:bodyPr/>
          <a:lstStyle/>
          <a:p>
            <a:r>
              <a:rPr lang="ja-JP" altLang="en-US" dirty="0">
                <a:solidFill>
                  <a:schemeClr val="tx2"/>
                </a:solidFill>
              </a:rPr>
              <a:t>ワンちゃんと猫ちゃんの物語を使って、もっと分かりやすく解説します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751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登場人物</a:t>
            </a:r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/>
        </p:blipFill>
        <p:spPr>
          <a:xfrm>
            <a:off x="895551" y="1067847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/>
        </p:blipFill>
        <p:spPr bwMode="auto">
          <a:xfrm flipH="1">
            <a:off x="895551" y="2918343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847527" y="947917"/>
            <a:ext cx="9448921" cy="1713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dirty="0">
                <a:latin typeface="+mn-lt"/>
                <a:ea typeface="+mn-ea"/>
              </a:rPr>
              <a:t>名前：犬くん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性別：</a:t>
            </a:r>
            <a:r>
              <a:rPr kumimoji="1" lang="ja-JP" altLang="en-US" dirty="0">
                <a:latin typeface="+mn-lt"/>
                <a:ea typeface="+mn-ea"/>
              </a:rPr>
              <a:t>男子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dirty="0">
                <a:latin typeface="+mn-lt"/>
                <a:ea typeface="+mn-ea"/>
              </a:rPr>
              <a:t>設定：優しくてイケメン、猫ちゃんのことが好きだが、猫ちゃんの気持ちが分からず、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　　まだ</a:t>
            </a:r>
            <a:r>
              <a:rPr kumimoji="1" lang="ja-JP" altLang="en-US" dirty="0">
                <a:latin typeface="+mn-lt"/>
                <a:ea typeface="+mn-ea"/>
              </a:rPr>
              <a:t>告白していません。本物語で告白の展開にー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33A15DB-F67D-2CB8-83FB-B28533C57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78" y="5070072"/>
            <a:ext cx="1105148" cy="101525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306132-E345-7293-F863-510C8CB2F18D}"/>
              </a:ext>
            </a:extLst>
          </p:cNvPr>
          <p:cNvSpPr txBox="1"/>
          <p:nvPr/>
        </p:nvSpPr>
        <p:spPr>
          <a:xfrm>
            <a:off x="1847526" y="2867200"/>
            <a:ext cx="9912674" cy="1713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dirty="0">
                <a:latin typeface="+mn-lt"/>
                <a:ea typeface="+mn-ea"/>
              </a:rPr>
              <a:t>名前：猫ちゃん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性別：</a:t>
            </a:r>
            <a:r>
              <a:rPr kumimoji="1" lang="ja-JP" altLang="en-US" dirty="0">
                <a:latin typeface="+mn-lt"/>
                <a:ea typeface="+mn-ea"/>
              </a:rPr>
              <a:t>女子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dirty="0">
                <a:latin typeface="+mn-lt"/>
                <a:ea typeface="+mn-ea"/>
              </a:rPr>
              <a:t>設定：実は犬君のことが好き。だけど犬君の気持ちが分からない、告白するのは恥ずかしい。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　　積極的な性格ではなく、自分から告白することはない設定。あと、</a:t>
            </a:r>
            <a:r>
              <a:rPr lang="en-US" altLang="ja-JP" dirty="0"/>
              <a:t>R</a:t>
            </a:r>
            <a:r>
              <a:rPr lang="ja-JP" altLang="en-US" dirty="0"/>
              <a:t>パンダ大嫌い。</a:t>
            </a:r>
            <a:endParaRPr kumimoji="1" lang="ja-JP" altLang="en-US" dirty="0">
              <a:latin typeface="+mn-lt"/>
              <a:ea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A76022-B310-7F6C-D2E3-88EF2814329B}"/>
              </a:ext>
            </a:extLst>
          </p:cNvPr>
          <p:cNvSpPr txBox="1"/>
          <p:nvPr/>
        </p:nvSpPr>
        <p:spPr>
          <a:xfrm>
            <a:off x="1847526" y="5013176"/>
            <a:ext cx="9912674" cy="1713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dirty="0">
                <a:latin typeface="+mn-lt"/>
                <a:ea typeface="+mn-ea"/>
              </a:rPr>
              <a:t>名前：</a:t>
            </a:r>
            <a:r>
              <a:rPr kumimoji="1" lang="en-US" altLang="ja-JP" dirty="0">
                <a:latin typeface="+mn-lt"/>
                <a:ea typeface="+mn-ea"/>
              </a:rPr>
              <a:t>R</a:t>
            </a:r>
            <a:r>
              <a:rPr kumimoji="1" lang="ja-JP" altLang="en-US" dirty="0">
                <a:latin typeface="+mn-lt"/>
                <a:ea typeface="+mn-ea"/>
              </a:rPr>
              <a:t>パンダ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性別：</a:t>
            </a:r>
            <a:r>
              <a:rPr kumimoji="1" lang="ja-JP" altLang="en-US" dirty="0">
                <a:latin typeface="+mn-lt"/>
                <a:ea typeface="+mn-ea"/>
              </a:rPr>
              <a:t>不明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dirty="0">
                <a:latin typeface="+mn-lt"/>
                <a:ea typeface="+mn-ea"/>
              </a:rPr>
              <a:t>設定：いたずらっ子。すごいハッカー技術を持って、犬君と猫ちゃんの通信を常に傍聴可能。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　　猫ちゃんを独り占めしようとする。猫ちゃんと犬君の関係を破壊しようとする。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360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もっとわかりやすく（平文）</a:t>
            </a:r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/>
        </p:blipFill>
        <p:spPr>
          <a:xfrm>
            <a:off x="1415480" y="1728174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/>
        </p:blipFill>
        <p:spPr bwMode="auto">
          <a:xfrm flipH="1">
            <a:off x="8184232" y="1728174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フローチャート: 書類 14"/>
          <p:cNvSpPr/>
          <p:nvPr/>
        </p:nvSpPr>
        <p:spPr>
          <a:xfrm>
            <a:off x="2247580" y="1766110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cxnSp>
        <p:nvCxnSpPr>
          <p:cNvPr id="25" name="直線矢印コネクタ 24"/>
          <p:cNvCxnSpPr>
            <a:stCxn id="15" idx="3"/>
          </p:cNvCxnSpPr>
          <p:nvPr/>
        </p:nvCxnSpPr>
        <p:spPr>
          <a:xfrm>
            <a:off x="3111676" y="1982134"/>
            <a:ext cx="5072556" cy="670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テキスト ボックス 26"/>
          <p:cNvSpPr txBox="1"/>
          <p:nvPr/>
        </p:nvSpPr>
        <p:spPr>
          <a:xfrm>
            <a:off x="911424" y="886496"/>
            <a:ext cx="8784976" cy="629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2400" dirty="0">
                <a:latin typeface="+mn-lt"/>
                <a:ea typeface="+mn-ea"/>
              </a:rPr>
              <a:t>〇暗号化せず、情報は誰にでもわかる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509" y="3717032"/>
            <a:ext cx="1438275" cy="1752600"/>
          </a:xfrm>
          <a:prstGeom prst="rect">
            <a:avLst/>
          </a:prstGeom>
        </p:spPr>
      </p:pic>
      <p:cxnSp>
        <p:nvCxnSpPr>
          <p:cNvPr id="30" name="直線矢印コネクタ 29"/>
          <p:cNvCxnSpPr>
            <a:stCxn id="28" idx="0"/>
          </p:cNvCxnSpPr>
          <p:nvPr/>
        </p:nvCxnSpPr>
        <p:spPr>
          <a:xfrm flipH="1" flipV="1">
            <a:off x="4947646" y="2276872"/>
            <a:ext cx="1" cy="1440160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テキスト ボックス 31"/>
          <p:cNvSpPr txBox="1"/>
          <p:nvPr/>
        </p:nvSpPr>
        <p:spPr>
          <a:xfrm>
            <a:off x="5159896" y="2996952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暗号化していないので誰にでもわかる</a:t>
            </a:r>
          </a:p>
        </p:txBody>
      </p:sp>
      <p:pic>
        <p:nvPicPr>
          <p:cNvPr id="4" name="Picture 2" descr="❤&quot; ハート 絵文字 (heart emoji) | Let's EMOJI">
            <a:extLst>
              <a:ext uri="{FF2B5EF4-FFF2-40B4-BE49-F238E27FC236}">
                <a16:creationId xmlns:a16="http://schemas.microsoft.com/office/drawing/2014/main" id="{1D7A3F95-33DA-12A0-1853-9B91CD98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07" y="1703054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11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もっとわかりやすく（共通鍵）</a:t>
            </a:r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/>
        </p:blipFill>
        <p:spPr>
          <a:xfrm>
            <a:off x="1415480" y="1728174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/>
        </p:blipFill>
        <p:spPr bwMode="auto">
          <a:xfrm flipH="1">
            <a:off x="10128448" y="1705852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フローチャート: 書類 14"/>
          <p:cNvSpPr/>
          <p:nvPr/>
        </p:nvSpPr>
        <p:spPr>
          <a:xfrm>
            <a:off x="2247580" y="1766110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295800" y="1988840"/>
            <a:ext cx="3672408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テキスト ボックス 26"/>
          <p:cNvSpPr txBox="1"/>
          <p:nvPr/>
        </p:nvSpPr>
        <p:spPr>
          <a:xfrm>
            <a:off x="911424" y="886496"/>
            <a:ext cx="10513168" cy="629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2400" dirty="0">
                <a:latin typeface="+mn-lt"/>
                <a:ea typeface="+mn-ea"/>
              </a:rPr>
              <a:t>〇送信側と受信側で同じ鍵を持つ。鍵が他人に知られたら情報も漏れる。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62" y="3573807"/>
            <a:ext cx="1438275" cy="1752600"/>
          </a:xfrm>
          <a:prstGeom prst="rect">
            <a:avLst/>
          </a:prstGeom>
        </p:spPr>
      </p:pic>
      <p:sp>
        <p:nvSpPr>
          <p:cNvPr id="12" name="フローチャート: 書類 11"/>
          <p:cNvSpPr/>
          <p:nvPr/>
        </p:nvSpPr>
        <p:spPr>
          <a:xfrm>
            <a:off x="3359696" y="1746088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31704" y="1766110"/>
            <a:ext cx="720080" cy="294738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rcd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16" name="フローチャート: 書類 15"/>
          <p:cNvSpPr/>
          <p:nvPr/>
        </p:nvSpPr>
        <p:spPr>
          <a:xfrm>
            <a:off x="7988392" y="1728174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060400" y="1748196"/>
            <a:ext cx="720080" cy="294738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rcd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18" name="フローチャート: 書類 17"/>
          <p:cNvSpPr/>
          <p:nvPr/>
        </p:nvSpPr>
        <p:spPr>
          <a:xfrm>
            <a:off x="9108890" y="1728174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676" y="3743655"/>
            <a:ext cx="1687531" cy="1550268"/>
          </a:xfrm>
          <a:prstGeom prst="rect">
            <a:avLst/>
          </a:prstGeom>
        </p:spPr>
      </p:pic>
      <p:cxnSp>
        <p:nvCxnSpPr>
          <p:cNvPr id="20" name="直線矢印コネクタ 19"/>
          <p:cNvCxnSpPr>
            <a:stCxn id="5" idx="2"/>
          </p:cNvCxnSpPr>
          <p:nvPr/>
        </p:nvCxnSpPr>
        <p:spPr>
          <a:xfrm>
            <a:off x="3791744" y="2060848"/>
            <a:ext cx="0" cy="1682807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テキスト ボックス 22"/>
          <p:cNvSpPr txBox="1"/>
          <p:nvPr/>
        </p:nvSpPr>
        <p:spPr>
          <a:xfrm>
            <a:off x="2927324" y="5322468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暗証番号は　</a:t>
            </a:r>
            <a:r>
              <a:rPr kumimoji="1" lang="en-US" altLang="ja-JP" sz="1000" dirty="0" err="1">
                <a:latin typeface="+mn-lt"/>
                <a:ea typeface="+mn-ea"/>
              </a:rPr>
              <a:t>rcd</a:t>
            </a:r>
            <a:r>
              <a:rPr kumimoji="1" lang="ja-JP" altLang="en-US" sz="1000" dirty="0">
                <a:latin typeface="+mn-lt"/>
                <a:ea typeface="+mn-ea"/>
              </a:rPr>
              <a:t>　　だね</a:t>
            </a:r>
          </a:p>
        </p:txBody>
      </p:sp>
      <p:sp>
        <p:nvSpPr>
          <p:cNvPr id="24" name="フローチャート: 書類 23"/>
          <p:cNvSpPr/>
          <p:nvPr/>
        </p:nvSpPr>
        <p:spPr>
          <a:xfrm>
            <a:off x="5623938" y="4268670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61794" y="3849668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暗証番号　</a:t>
            </a:r>
            <a:r>
              <a:rPr kumimoji="1" lang="en-US" altLang="ja-JP" sz="1000" dirty="0" err="1">
                <a:latin typeface="+mn-lt"/>
                <a:ea typeface="+mn-ea"/>
              </a:rPr>
              <a:t>rcd</a:t>
            </a:r>
            <a:r>
              <a:rPr kumimoji="1" lang="ja-JP" altLang="en-US" sz="1000" dirty="0">
                <a:latin typeface="+mn-lt"/>
                <a:ea typeface="+mn-ea"/>
              </a:rPr>
              <a:t>　で復号しよう</a:t>
            </a:r>
          </a:p>
        </p:txBody>
      </p:sp>
      <p:cxnSp>
        <p:nvCxnSpPr>
          <p:cNvPr id="29" name="直線矢印コネクタ 28"/>
          <p:cNvCxnSpPr>
            <a:stCxn id="7" idx="3"/>
            <a:endCxn id="24" idx="1"/>
          </p:cNvCxnSpPr>
          <p:nvPr/>
        </p:nvCxnSpPr>
        <p:spPr>
          <a:xfrm flipV="1">
            <a:off x="4799207" y="4484694"/>
            <a:ext cx="824731" cy="34095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矢印コネクタ 30"/>
          <p:cNvCxnSpPr>
            <a:stCxn id="24" idx="3"/>
            <a:endCxn id="28" idx="1"/>
          </p:cNvCxnSpPr>
          <p:nvPr/>
        </p:nvCxnSpPr>
        <p:spPr>
          <a:xfrm flipV="1">
            <a:off x="6488034" y="4450107"/>
            <a:ext cx="853228" cy="34587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矢印コネクタ 34"/>
          <p:cNvCxnSpPr>
            <a:stCxn id="15" idx="3"/>
            <a:endCxn id="12" idx="1"/>
          </p:cNvCxnSpPr>
          <p:nvPr/>
        </p:nvCxnSpPr>
        <p:spPr>
          <a:xfrm flipV="1">
            <a:off x="3111676" y="1962112"/>
            <a:ext cx="248020" cy="2002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線矢印コネクタ 37"/>
          <p:cNvCxnSpPr>
            <a:stCxn id="16" idx="3"/>
            <a:endCxn id="18" idx="1"/>
          </p:cNvCxnSpPr>
          <p:nvPr/>
        </p:nvCxnSpPr>
        <p:spPr>
          <a:xfrm>
            <a:off x="8852488" y="1944198"/>
            <a:ext cx="256402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2" descr="❤&quot; ハート 絵文字 (heart emoji) | Let's EMOJI">
            <a:extLst>
              <a:ext uri="{FF2B5EF4-FFF2-40B4-BE49-F238E27FC236}">
                <a16:creationId xmlns:a16="http://schemas.microsoft.com/office/drawing/2014/main" id="{72420316-84C6-E98D-B84E-BB5C36A4F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75" y="1680339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347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もっとわかりやすく（</a:t>
            </a:r>
            <a:r>
              <a:rPr lang="ja-JP" altLang="en-US" dirty="0"/>
              <a:t>公開鍵</a:t>
            </a:r>
            <a:r>
              <a:rPr kumimoji="1" lang="ja-JP" altLang="en-US" dirty="0"/>
              <a:t>）</a:t>
            </a:r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/>
        </p:blipFill>
        <p:spPr>
          <a:xfrm>
            <a:off x="1415480" y="1728174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/>
        </p:blipFill>
        <p:spPr bwMode="auto">
          <a:xfrm flipH="1">
            <a:off x="9300356" y="1728174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271464" y="3066945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71464" y="2695401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犬秘密鍵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048328" y="2691634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秘密鍵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048328" y="3066945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cxnSp>
        <p:nvCxnSpPr>
          <p:cNvPr id="10" name="直線矢印コネクタ 9"/>
          <p:cNvCxnSpPr>
            <a:stCxn id="9" idx="1"/>
            <a:endCxn id="12" idx="3"/>
          </p:cNvCxnSpPr>
          <p:nvPr/>
        </p:nvCxnSpPr>
        <p:spPr>
          <a:xfrm flipH="1">
            <a:off x="2495600" y="3210961"/>
            <a:ext cx="6552728" cy="37960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正方形/長方形 11"/>
          <p:cNvSpPr/>
          <p:nvPr/>
        </p:nvSpPr>
        <p:spPr>
          <a:xfrm>
            <a:off x="1271464" y="3446551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11824" y="3446551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①猫の公開鍵を取得</a:t>
            </a:r>
          </a:p>
        </p:txBody>
      </p:sp>
      <p:sp>
        <p:nvSpPr>
          <p:cNvPr id="15" name="フローチャート: 書類 14"/>
          <p:cNvSpPr/>
          <p:nvPr/>
        </p:nvSpPr>
        <p:spPr>
          <a:xfrm>
            <a:off x="2247580" y="1766110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17" name="フローチャート: 書類 16"/>
          <p:cNvSpPr/>
          <p:nvPr/>
        </p:nvSpPr>
        <p:spPr>
          <a:xfrm>
            <a:off x="3273766" y="1753229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暗号化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3265597" y="2054142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71664" y="1233956"/>
            <a:ext cx="3126026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②</a:t>
            </a:r>
            <a:r>
              <a:rPr kumimoji="1" lang="ja-JP" altLang="en-US" sz="1000" dirty="0">
                <a:latin typeface="+mn-lt"/>
                <a:ea typeface="+mn-ea"/>
              </a:rPr>
              <a:t>猫の公開鍵を使って送りたい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</a:t>
            </a:r>
            <a:r>
              <a:rPr kumimoji="1" lang="ja-JP" altLang="en-US" sz="1000" dirty="0">
                <a:latin typeface="+mn-lt"/>
                <a:ea typeface="+mn-ea"/>
              </a:rPr>
              <a:t>メッセージを暗号化</a:t>
            </a:r>
          </a:p>
        </p:txBody>
      </p:sp>
      <p:cxnSp>
        <p:nvCxnSpPr>
          <p:cNvPr id="20" name="直線矢印コネクタ 19"/>
          <p:cNvCxnSpPr>
            <a:stCxn id="17" idx="3"/>
            <a:endCxn id="23" idx="1"/>
          </p:cNvCxnSpPr>
          <p:nvPr/>
        </p:nvCxnSpPr>
        <p:spPr>
          <a:xfrm>
            <a:off x="4137862" y="1969253"/>
            <a:ext cx="2974419" cy="4324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フローチャート: 書類 22"/>
          <p:cNvSpPr/>
          <p:nvPr/>
        </p:nvSpPr>
        <p:spPr>
          <a:xfrm>
            <a:off x="7112281" y="1796471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104112" y="2097384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21" name="フローチャート: 書類 20"/>
          <p:cNvSpPr/>
          <p:nvPr/>
        </p:nvSpPr>
        <p:spPr>
          <a:xfrm>
            <a:off x="8339307" y="1776634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87436" y="1179212"/>
            <a:ext cx="3694490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③私が公開している公開鍵で暗号化されているのね。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　私の秘密鍵で復号しよう。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9048328" y="3413539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382" y="4805640"/>
            <a:ext cx="1205419" cy="1107371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endCxn id="29" idx="0"/>
          </p:cNvCxnSpPr>
          <p:nvPr/>
        </p:nvCxnSpPr>
        <p:spPr>
          <a:xfrm>
            <a:off x="3791744" y="2342174"/>
            <a:ext cx="58744" cy="2653575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テキスト ボックス 27"/>
          <p:cNvSpPr txBox="1"/>
          <p:nvPr/>
        </p:nvSpPr>
        <p:spPr>
          <a:xfrm>
            <a:off x="1487488" y="5913011"/>
            <a:ext cx="3024336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犬くんから猫ちゃんになんか送ってるぞ～</a:t>
            </a:r>
            <a:endParaRPr lang="en-US" altLang="ja-JP" sz="1000" dirty="0"/>
          </a:p>
        </p:txBody>
      </p:sp>
      <p:sp>
        <p:nvSpPr>
          <p:cNvPr id="29" name="フローチャート: 書類 28"/>
          <p:cNvSpPr/>
          <p:nvPr/>
        </p:nvSpPr>
        <p:spPr>
          <a:xfrm>
            <a:off x="3418440" y="4995749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10271" y="5296662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422" y="4695821"/>
            <a:ext cx="1442018" cy="1201682"/>
          </a:xfrm>
          <a:prstGeom prst="rect">
            <a:avLst/>
          </a:prstGeom>
        </p:spPr>
      </p:pic>
      <p:cxnSp>
        <p:nvCxnSpPr>
          <p:cNvPr id="31" name="直線矢印コネクタ 30"/>
          <p:cNvCxnSpPr>
            <a:stCxn id="30" idx="3"/>
          </p:cNvCxnSpPr>
          <p:nvPr/>
        </p:nvCxnSpPr>
        <p:spPr>
          <a:xfrm>
            <a:off x="4634407" y="5440678"/>
            <a:ext cx="3980015" cy="0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テキスト ボックス 34"/>
          <p:cNvSpPr txBox="1"/>
          <p:nvPr/>
        </p:nvSpPr>
        <p:spPr>
          <a:xfrm>
            <a:off x="4798927" y="5157192"/>
            <a:ext cx="3540380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猫ちゃんしか持っていない猫秘密鍵は持ってない！！！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何言っているのかわからない  </a:t>
            </a:r>
            <a:r>
              <a:rPr lang="en-US" altLang="ja-JP" sz="1000" dirty="0"/>
              <a:t>&gt;o&lt;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784944" y="4985530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784944" y="5389389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cxnSp>
        <p:nvCxnSpPr>
          <p:cNvPr id="34" name="直線矢印コネクタ 33"/>
          <p:cNvCxnSpPr>
            <a:stCxn id="15" idx="3"/>
            <a:endCxn id="17" idx="1"/>
          </p:cNvCxnSpPr>
          <p:nvPr/>
        </p:nvCxnSpPr>
        <p:spPr>
          <a:xfrm flipV="1">
            <a:off x="3111676" y="1969253"/>
            <a:ext cx="162090" cy="12881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線矢印コネクタ 35"/>
          <p:cNvCxnSpPr>
            <a:stCxn id="23" idx="3"/>
            <a:endCxn id="21" idx="1"/>
          </p:cNvCxnSpPr>
          <p:nvPr/>
        </p:nvCxnSpPr>
        <p:spPr>
          <a:xfrm flipV="1">
            <a:off x="7976377" y="1992658"/>
            <a:ext cx="362930" cy="1983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 descr="❤&quot; ハート 絵文字 (heart emoji) | Let's EMOJI">
            <a:extLst>
              <a:ext uri="{FF2B5EF4-FFF2-40B4-BE49-F238E27FC236}">
                <a16:creationId xmlns:a16="http://schemas.microsoft.com/office/drawing/2014/main" id="{956E978E-E717-BB01-27E7-C9EB899A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428" y="1701618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885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5" grpId="0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DDDED5E-2E43-AD33-7BB3-B45E67B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30" y="3006051"/>
            <a:ext cx="11308339" cy="845898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世の中のパンダは、全部善良な心を持っているとは限らない</a:t>
            </a:r>
            <a:br>
              <a:rPr lang="en-US" altLang="ja-JP" dirty="0">
                <a:solidFill>
                  <a:schemeClr val="tx2"/>
                </a:solidFill>
              </a:rPr>
            </a:br>
            <a:br>
              <a:rPr lang="en-US" altLang="ja-JP" dirty="0">
                <a:solidFill>
                  <a:schemeClr val="tx2"/>
                </a:solidFill>
              </a:rPr>
            </a:br>
            <a:r>
              <a:rPr lang="ja-JP" altLang="en-US" dirty="0">
                <a:solidFill>
                  <a:schemeClr val="tx2"/>
                </a:solidFill>
              </a:rPr>
              <a:t>　　ーなりすまし攻撃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278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9F80E7B-8232-CCE5-9293-B695C13E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30" y="1928219"/>
            <a:ext cx="647308" cy="4886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861" y="44624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もっとわかりやすく（</a:t>
            </a:r>
            <a:r>
              <a:rPr lang="ja-JP" altLang="en-US" dirty="0"/>
              <a:t>公開鍵</a:t>
            </a:r>
            <a:r>
              <a:rPr lang="en-US" altLang="ja-JP" dirty="0"/>
              <a:t>_</a:t>
            </a:r>
            <a:r>
              <a:rPr lang="ja-JP" altLang="en-US" dirty="0"/>
              <a:t>攻撃例１</a:t>
            </a:r>
            <a:r>
              <a:rPr kumimoji="1" lang="ja-JP" altLang="en-US" dirty="0"/>
              <a:t>）</a:t>
            </a:r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/>
        </p:blipFill>
        <p:spPr>
          <a:xfrm>
            <a:off x="695400" y="1196752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/>
        </p:blipFill>
        <p:spPr bwMode="auto">
          <a:xfrm flipH="1">
            <a:off x="9300356" y="1196752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51384" y="253552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51384" y="2163979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犬秘密鍵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048328" y="2160212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秘密鍵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048328" y="253552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1384" y="2915129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645" y="4877332"/>
            <a:ext cx="1205419" cy="1107371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5433938" y="601248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433938" y="6416342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cxnSp>
        <p:nvCxnSpPr>
          <p:cNvPr id="36" name="直線矢印コネクタ 35"/>
          <p:cNvCxnSpPr>
            <a:stCxn id="5" idx="3"/>
          </p:cNvCxnSpPr>
          <p:nvPr/>
        </p:nvCxnSpPr>
        <p:spPr>
          <a:xfrm>
            <a:off x="1775520" y="2679539"/>
            <a:ext cx="6552728" cy="37960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正方形/長方形 36"/>
          <p:cNvSpPr/>
          <p:nvPr/>
        </p:nvSpPr>
        <p:spPr>
          <a:xfrm>
            <a:off x="9048328" y="2939140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sp>
        <p:nvSpPr>
          <p:cNvPr id="38" name="フローチャート: 書類 37"/>
          <p:cNvSpPr/>
          <p:nvPr/>
        </p:nvSpPr>
        <p:spPr>
          <a:xfrm>
            <a:off x="8328248" y="1393487"/>
            <a:ext cx="864096" cy="698591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私も犬君が好き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67808" y="2535523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①犬の公開鍵を取得</a:t>
            </a:r>
          </a:p>
        </p:txBody>
      </p:sp>
      <p:sp>
        <p:nvSpPr>
          <p:cNvPr id="40" name="フローチャート: 書類 39"/>
          <p:cNvSpPr/>
          <p:nvPr/>
        </p:nvSpPr>
        <p:spPr>
          <a:xfrm>
            <a:off x="7019651" y="1528672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11482" y="1829585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96100" y="1185941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②犬の公開鍵で暗号化</a:t>
            </a:r>
          </a:p>
        </p:txBody>
      </p:sp>
      <p:cxnSp>
        <p:nvCxnSpPr>
          <p:cNvPr id="43" name="直線矢印コネクタ 42"/>
          <p:cNvCxnSpPr>
            <a:stCxn id="40" idx="1"/>
          </p:cNvCxnSpPr>
          <p:nvPr/>
        </p:nvCxnSpPr>
        <p:spPr>
          <a:xfrm flipH="1">
            <a:off x="6023992" y="1744696"/>
            <a:ext cx="995659" cy="652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ot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矢印コネクタ 45"/>
          <p:cNvCxnSpPr/>
          <p:nvPr/>
        </p:nvCxnSpPr>
        <p:spPr>
          <a:xfrm flipH="1">
            <a:off x="6046006" y="1755283"/>
            <a:ext cx="8169" cy="3041869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テキスト ボックス 47"/>
          <p:cNvSpPr txBox="1"/>
          <p:nvPr/>
        </p:nvSpPr>
        <p:spPr>
          <a:xfrm>
            <a:off x="6161034" y="4586519"/>
            <a:ext cx="4903518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③ 猫ちゃんから犬くんに送る情報が、犬に届かなかった。</a:t>
            </a: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3356934" y="2019963"/>
            <a:ext cx="21646" cy="3514889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フローチャート: 書類 52"/>
          <p:cNvSpPr/>
          <p:nvPr/>
        </p:nvSpPr>
        <p:spPr>
          <a:xfrm>
            <a:off x="4367808" y="5574089"/>
            <a:ext cx="864096" cy="87678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犬くん大嫌い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</a:p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猫より</a:t>
            </a:r>
          </a:p>
        </p:txBody>
      </p:sp>
      <p:sp>
        <p:nvSpPr>
          <p:cNvPr id="57" name="フローチャート: 書類 56"/>
          <p:cNvSpPr/>
          <p:nvPr/>
        </p:nvSpPr>
        <p:spPr>
          <a:xfrm>
            <a:off x="2946532" y="5567554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938363" y="5868467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cxnSp>
        <p:nvCxnSpPr>
          <p:cNvPr id="59" name="直線矢印コネクタ 58"/>
          <p:cNvCxnSpPr>
            <a:cxnSpLocks/>
            <a:stCxn id="38" idx="1"/>
            <a:endCxn id="40" idx="3"/>
          </p:cNvCxnSpPr>
          <p:nvPr/>
        </p:nvCxnSpPr>
        <p:spPr>
          <a:xfrm flipH="1">
            <a:off x="7883747" y="1742783"/>
            <a:ext cx="444501" cy="191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直線矢印コネクタ 61"/>
          <p:cNvCxnSpPr>
            <a:stCxn id="33" idx="1"/>
            <a:endCxn id="53" idx="3"/>
          </p:cNvCxnSpPr>
          <p:nvPr/>
        </p:nvCxnSpPr>
        <p:spPr>
          <a:xfrm flipH="1" flipV="1">
            <a:off x="5231904" y="6012483"/>
            <a:ext cx="202034" cy="54787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線矢印コネクタ 64"/>
          <p:cNvCxnSpPr/>
          <p:nvPr/>
        </p:nvCxnSpPr>
        <p:spPr>
          <a:xfrm flipH="1">
            <a:off x="3805937" y="5711570"/>
            <a:ext cx="561871" cy="828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フローチャート: 書類 67"/>
          <p:cNvSpPr/>
          <p:nvPr/>
        </p:nvSpPr>
        <p:spPr>
          <a:xfrm>
            <a:off x="3074189" y="1393487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66020" y="1694400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914316" y="4797152"/>
            <a:ext cx="1519622" cy="8752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④パンダーは猫をなりすまし、犬の公開鍵で、悪意の内容を暗号化し、犬くんに送信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 flipH="1">
            <a:off x="2638242" y="1557116"/>
            <a:ext cx="444501" cy="574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フローチャート: 書類 71"/>
          <p:cNvSpPr/>
          <p:nvPr/>
        </p:nvSpPr>
        <p:spPr>
          <a:xfrm>
            <a:off x="1778045" y="1168813"/>
            <a:ext cx="864096" cy="87678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犬くん大嫌い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</a:p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猫より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635113" y="620688"/>
            <a:ext cx="4903518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⑤僕あてのメッセージが届いている！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猫ちゃんのお返事かな？僕の秘密鍵で復号しよう！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pic>
        <p:nvPicPr>
          <p:cNvPr id="13" name="Picture 2" descr="❤&quot; ハート 絵文字 (heart emoji) | Let's EMOJI">
            <a:extLst>
              <a:ext uri="{FF2B5EF4-FFF2-40B4-BE49-F238E27FC236}">
                <a16:creationId xmlns:a16="http://schemas.microsoft.com/office/drawing/2014/main" id="{25699C82-4612-D388-E2D4-1C6EA763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93" y="1168813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5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8" grpId="0"/>
      <p:bldP spid="53" grpId="0" animBg="1"/>
      <p:bldP spid="57" grpId="0" animBg="1"/>
      <p:bldP spid="58" grpId="0" animBg="1"/>
      <p:bldP spid="68" grpId="0" animBg="1"/>
      <p:bldP spid="69" grpId="0" animBg="1"/>
      <p:bldP spid="70" grpId="0"/>
      <p:bldP spid="72" grpId="0" animBg="1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DDDED5E-2E43-AD33-7BB3-B45E67B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30" y="3006051"/>
            <a:ext cx="11308339" cy="845898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どうやってなりすましを防ぐ？</a:t>
            </a:r>
            <a:br>
              <a:rPr lang="en-US" altLang="ja-JP" dirty="0">
                <a:solidFill>
                  <a:schemeClr val="tx2"/>
                </a:solidFill>
              </a:rPr>
            </a:br>
            <a:br>
              <a:rPr lang="en-US" altLang="ja-JP" dirty="0">
                <a:solidFill>
                  <a:schemeClr val="tx2"/>
                </a:solidFill>
              </a:rPr>
            </a:br>
            <a:r>
              <a:rPr lang="ja-JP" altLang="en-US" dirty="0">
                <a:solidFill>
                  <a:schemeClr val="tx2"/>
                </a:solidFill>
              </a:rPr>
              <a:t>　　ー署名の技術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781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263352" y="201832"/>
            <a:ext cx="10513168" cy="567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2000" dirty="0">
                <a:latin typeface="+mn-lt"/>
                <a:ea typeface="+mn-ea"/>
              </a:rPr>
              <a:t>こういったなりすましを防ぐには、「署名」が利用されている。</a:t>
            </a:r>
          </a:p>
        </p:txBody>
      </p:sp>
      <p:sp>
        <p:nvSpPr>
          <p:cNvPr id="45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280609" y="908720"/>
            <a:ext cx="11136808" cy="5161230"/>
          </a:xfrm>
        </p:spPr>
        <p:txBody>
          <a:bodyPr/>
          <a:lstStyle/>
          <a:p>
            <a:r>
              <a:rPr lang="en-US" altLang="ja-JP" sz="1800" b="1" dirty="0"/>
              <a:t>【</a:t>
            </a:r>
            <a:r>
              <a:rPr lang="ja-JP" altLang="en-US" sz="1800" b="1" dirty="0"/>
              <a:t>デジタル署名</a:t>
            </a:r>
            <a:r>
              <a:rPr lang="en-US" altLang="ja-JP" sz="1800" b="1" dirty="0"/>
              <a:t>】</a:t>
            </a:r>
          </a:p>
          <a:p>
            <a:r>
              <a:rPr lang="ja-JP" altLang="en-US" dirty="0"/>
              <a:t>　送信内容が改ざんされたとき、受信者が分かるようにする技術。</a:t>
            </a:r>
            <a:br>
              <a:rPr lang="ja-JP" altLang="en-US" sz="1800" dirty="0"/>
            </a:br>
            <a:r>
              <a:rPr lang="ja-JP" altLang="en-US" sz="1800" dirty="0"/>
              <a:t>　</a:t>
            </a:r>
            <a:r>
              <a:rPr lang="ja-JP" altLang="en-US" dirty="0"/>
              <a:t>送信内容は第三者でも読み取れる。</a:t>
            </a:r>
            <a:r>
              <a:rPr lang="ja-JP" altLang="en-US" b="1" dirty="0">
                <a:solidFill>
                  <a:srgbClr val="C00000"/>
                </a:solidFill>
              </a:rPr>
              <a:t>秘密鍵で暗号化し、公開鍵で復号する。</a:t>
            </a:r>
            <a:endParaRPr lang="en-US" altLang="ja-JP" b="1" dirty="0">
              <a:solidFill>
                <a:srgbClr val="C00000"/>
              </a:solidFill>
            </a:endParaRPr>
          </a:p>
          <a:p>
            <a:endParaRPr kumimoji="1" lang="en-US" altLang="ja-JP" sz="1800" b="1" dirty="0">
              <a:solidFill>
                <a:srgbClr val="C00000"/>
              </a:solidFill>
            </a:endParaRPr>
          </a:p>
          <a:p>
            <a:endParaRPr lang="en-US" altLang="ja-JP" sz="1800" b="1" dirty="0">
              <a:solidFill>
                <a:srgbClr val="C00000"/>
              </a:solidFill>
            </a:endParaRPr>
          </a:p>
          <a:p>
            <a:endParaRPr kumimoji="1" lang="en-US" altLang="ja-JP" sz="1800" b="1" dirty="0">
              <a:solidFill>
                <a:srgbClr val="C00000"/>
              </a:solidFill>
            </a:endParaRPr>
          </a:p>
          <a:p>
            <a:endParaRPr lang="en-US" altLang="ja-JP" sz="1800" b="1" dirty="0">
              <a:solidFill>
                <a:srgbClr val="C00000"/>
              </a:solidFill>
            </a:endParaRPr>
          </a:p>
          <a:p>
            <a:endParaRPr kumimoji="1" lang="en-US" altLang="ja-JP" sz="1800" b="1" dirty="0">
              <a:solidFill>
                <a:srgbClr val="C00000"/>
              </a:solidFill>
            </a:endParaRPr>
          </a:p>
          <a:p>
            <a:endParaRPr lang="en-US" altLang="ja-JP" sz="1800" b="1" dirty="0">
              <a:solidFill>
                <a:srgbClr val="C00000"/>
              </a:solidFill>
            </a:endParaRPr>
          </a:p>
          <a:p>
            <a:endParaRPr kumimoji="1" lang="en-US" altLang="ja-JP" sz="1800" b="1" dirty="0">
              <a:solidFill>
                <a:srgbClr val="C00000"/>
              </a:solidFill>
            </a:endParaRPr>
          </a:p>
          <a:p>
            <a:endParaRPr lang="en-US" altLang="ja-JP" sz="1800" b="1" dirty="0">
              <a:solidFill>
                <a:srgbClr val="C00000"/>
              </a:solidFill>
            </a:endParaRPr>
          </a:p>
          <a:p>
            <a:endParaRPr kumimoji="1" lang="en-US" altLang="ja-JP" sz="1800" b="1" dirty="0">
              <a:solidFill>
                <a:srgbClr val="C00000"/>
              </a:solidFill>
            </a:endParaRPr>
          </a:p>
          <a:p>
            <a:endParaRPr lang="en-US" altLang="ja-JP" sz="1800" b="1" dirty="0">
              <a:solidFill>
                <a:srgbClr val="C00000"/>
              </a:solidFill>
            </a:endParaRPr>
          </a:p>
          <a:p>
            <a:r>
              <a:rPr kumimoji="1" lang="ja-JP" altLang="en-US" sz="1800" b="1" dirty="0">
                <a:solidFill>
                  <a:srgbClr val="C00000"/>
                </a:solidFill>
              </a:rPr>
              <a:t>　デジタル署名は、送信側の秘密鍵で作る。ペア鍵である公開鍵を使って復号できる。</a:t>
            </a:r>
          </a:p>
        </p:txBody>
      </p:sp>
      <p:pic>
        <p:nvPicPr>
          <p:cNvPr id="7170" name="Picture 2" descr="https://camo.qiitausercontent.com/c893c68269f639e588b159f0acc102bf78c26ef5/68747470733a2f2f71696974612d696d6167652d73746f72652e73332e616d617a6f6e6177732e636f6d2f302f3234323839372f34303165353262622d643737312d306466622d356162342d373639313339626163663332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348878"/>
            <a:ext cx="46863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5309692" y="2551771"/>
            <a:ext cx="67629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送信者はデータをハッシュ化してダイジェストを得る。</a:t>
            </a: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送信者はダイジェストを秘密鍵で暗号化する。（署名を生成）</a:t>
            </a: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送信者はデータと一緒に署名を送信する。</a:t>
            </a: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受信者はデータと署名を受信する。</a:t>
            </a: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受信者はデータをハッシュ化してダイジェストを得る。</a:t>
            </a: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受信者は署名を公開鍵で復号してダイジェストを得る。</a:t>
            </a: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得た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ja-JP" altLang="en-US" dirty="0" err="1">
                <a:solidFill>
                  <a:srgbClr val="333333"/>
                </a:solidFill>
                <a:latin typeface="-apple-system"/>
              </a:rPr>
              <a:t>つの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ダイジェストを比較し、差異がないことを確認する。</a:t>
            </a:r>
          </a:p>
          <a:p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⇒受信者はデータが改ざんされていないことを確認できる。</a:t>
            </a:r>
            <a:endParaRPr lang="ja-JP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223042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861" y="44624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もっとわかりやすく（デジタル署名）</a:t>
            </a:r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/>
        </p:blipFill>
        <p:spPr>
          <a:xfrm>
            <a:off x="695400" y="850016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/>
        </p:blipFill>
        <p:spPr bwMode="auto">
          <a:xfrm flipH="1">
            <a:off x="9660396" y="850016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51384" y="2188787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51384" y="1817243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犬秘密鍵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08368" y="1813476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秘密鍵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408368" y="2188787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1384" y="256839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9408368" y="2592404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sp>
        <p:nvSpPr>
          <p:cNvPr id="45" name="フローチャート: 書類 44"/>
          <p:cNvSpPr/>
          <p:nvPr/>
        </p:nvSpPr>
        <p:spPr>
          <a:xfrm>
            <a:off x="7452122" y="1111372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443953" y="1412285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cxnSp>
        <p:nvCxnSpPr>
          <p:cNvPr id="50" name="直線矢印コネクタ 49"/>
          <p:cNvCxnSpPr>
            <a:cxnSpLocks/>
            <a:endCxn id="45" idx="3"/>
          </p:cNvCxnSpPr>
          <p:nvPr/>
        </p:nvCxnSpPr>
        <p:spPr>
          <a:xfrm flipH="1">
            <a:off x="8316218" y="1321654"/>
            <a:ext cx="444501" cy="574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正方形/長方形 50"/>
          <p:cNvSpPr/>
          <p:nvPr/>
        </p:nvSpPr>
        <p:spPr>
          <a:xfrm>
            <a:off x="7443635" y="1813476"/>
            <a:ext cx="1224136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猫署名</a:t>
            </a:r>
          </a:p>
        </p:txBody>
      </p:sp>
      <p:cxnSp>
        <p:nvCxnSpPr>
          <p:cNvPr id="52" name="直線矢印コネクタ 51"/>
          <p:cNvCxnSpPr>
            <a:stCxn id="8" idx="1"/>
            <a:endCxn id="51" idx="3"/>
          </p:cNvCxnSpPr>
          <p:nvPr/>
        </p:nvCxnSpPr>
        <p:spPr>
          <a:xfrm flipH="1">
            <a:off x="8667771" y="1957492"/>
            <a:ext cx="740597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テキスト ボックス 53"/>
          <p:cNvSpPr txBox="1"/>
          <p:nvPr/>
        </p:nvSpPr>
        <p:spPr>
          <a:xfrm>
            <a:off x="7443635" y="297852"/>
            <a:ext cx="4903518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①私の気持ちも早く伝えよう！犬公開鍵で暗号化したとともに、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私の秘密鍵で署名を作成し、一緒に犬くんに送ろう。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55" name="直線矢印コネクタ 54"/>
          <p:cNvCxnSpPr>
            <a:stCxn id="47" idx="1"/>
            <a:endCxn id="74" idx="3"/>
          </p:cNvCxnSpPr>
          <p:nvPr/>
        </p:nvCxnSpPr>
        <p:spPr>
          <a:xfrm flipH="1">
            <a:off x="3477808" y="1556301"/>
            <a:ext cx="3966145" cy="97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線矢印コネクタ 55"/>
          <p:cNvCxnSpPr>
            <a:stCxn id="51" idx="1"/>
          </p:cNvCxnSpPr>
          <p:nvPr/>
        </p:nvCxnSpPr>
        <p:spPr>
          <a:xfrm flipH="1">
            <a:off x="5087570" y="1957492"/>
            <a:ext cx="2356065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正方形/長方形 63"/>
          <p:cNvSpPr/>
          <p:nvPr/>
        </p:nvSpPr>
        <p:spPr>
          <a:xfrm>
            <a:off x="3863434" y="1817657"/>
            <a:ext cx="1224136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猫署名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11624" y="2332803"/>
            <a:ext cx="2642197" cy="952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②おや？猫ちゃんの署名がついているよ。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猫公開鍵で署名検証をしよう。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　</a:t>
            </a:r>
            <a:r>
              <a:rPr lang="ja-JP" altLang="en-US" sz="1000" dirty="0"/>
              <a:t>ふむふむ。猫ちゃんで間違いないね！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67" name="直線矢印コネクタ 66"/>
          <p:cNvCxnSpPr>
            <a:stCxn id="12" idx="3"/>
          </p:cNvCxnSpPr>
          <p:nvPr/>
        </p:nvCxnSpPr>
        <p:spPr>
          <a:xfrm flipV="1">
            <a:off x="1775520" y="1957492"/>
            <a:ext cx="2087914" cy="754917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フローチャート: 書類 73"/>
          <p:cNvSpPr/>
          <p:nvPr/>
        </p:nvSpPr>
        <p:spPr>
          <a:xfrm>
            <a:off x="2613712" y="1341255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342578" y="450792"/>
            <a:ext cx="2642197" cy="952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③猫ちゃんの署名検証ができたから、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猫ちゃんから送られてきた情報を、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　僕の秘密鍵で復号しよう！</a:t>
            </a:r>
          </a:p>
        </p:txBody>
      </p:sp>
      <p:cxnSp>
        <p:nvCxnSpPr>
          <p:cNvPr id="76" name="直線矢印コネクタ 75"/>
          <p:cNvCxnSpPr>
            <a:stCxn id="74" idx="1"/>
          </p:cNvCxnSpPr>
          <p:nvPr/>
        </p:nvCxnSpPr>
        <p:spPr>
          <a:xfrm flipH="1" flipV="1">
            <a:off x="1452053" y="1556301"/>
            <a:ext cx="1161659" cy="97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直線矢印コネクタ 76"/>
          <p:cNvCxnSpPr>
            <a:endCxn id="74" idx="2"/>
          </p:cNvCxnSpPr>
          <p:nvPr/>
        </p:nvCxnSpPr>
        <p:spPr>
          <a:xfrm flipV="1">
            <a:off x="1757730" y="1744740"/>
            <a:ext cx="1288030" cy="61120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直線矢印コネクタ 77"/>
          <p:cNvCxnSpPr/>
          <p:nvPr/>
        </p:nvCxnSpPr>
        <p:spPr>
          <a:xfrm flipH="1">
            <a:off x="7002495" y="1412285"/>
            <a:ext cx="8169" cy="3041869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1" name="図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026" y="4454154"/>
            <a:ext cx="1205419" cy="1107371"/>
          </a:xfrm>
          <a:prstGeom prst="rect">
            <a:avLst/>
          </a:prstGeom>
        </p:spPr>
      </p:pic>
      <p:sp>
        <p:nvSpPr>
          <p:cNvPr id="82" name="正方形/長方形 81"/>
          <p:cNvSpPr/>
          <p:nvPr/>
        </p:nvSpPr>
        <p:spPr>
          <a:xfrm>
            <a:off x="6425319" y="5589305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6425319" y="5993164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sp>
        <p:nvSpPr>
          <p:cNvPr id="84" name="フローチャート: 書類 83"/>
          <p:cNvSpPr/>
          <p:nvPr/>
        </p:nvSpPr>
        <p:spPr>
          <a:xfrm>
            <a:off x="5359189" y="5150911"/>
            <a:ext cx="864096" cy="87678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犬くん大嫌い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</a:p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猫より</a:t>
            </a:r>
          </a:p>
        </p:txBody>
      </p:sp>
      <p:sp>
        <p:nvSpPr>
          <p:cNvPr id="85" name="フローチャート: 書類 84"/>
          <p:cNvSpPr/>
          <p:nvPr/>
        </p:nvSpPr>
        <p:spPr>
          <a:xfrm>
            <a:off x="3937913" y="5144376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929744" y="5445289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cxnSp>
        <p:nvCxnSpPr>
          <p:cNvPr id="87" name="直線矢印コネクタ 86"/>
          <p:cNvCxnSpPr>
            <a:stCxn id="83" idx="1"/>
            <a:endCxn id="84" idx="3"/>
          </p:cNvCxnSpPr>
          <p:nvPr/>
        </p:nvCxnSpPr>
        <p:spPr>
          <a:xfrm flipH="1" flipV="1">
            <a:off x="6223285" y="5589305"/>
            <a:ext cx="202034" cy="54787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直線矢印コネクタ 87"/>
          <p:cNvCxnSpPr/>
          <p:nvPr/>
        </p:nvCxnSpPr>
        <p:spPr>
          <a:xfrm flipH="1">
            <a:off x="4797318" y="5288392"/>
            <a:ext cx="561871" cy="828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テキスト ボックス 88"/>
          <p:cNvSpPr txBox="1"/>
          <p:nvPr/>
        </p:nvSpPr>
        <p:spPr>
          <a:xfrm>
            <a:off x="4032370" y="4084659"/>
            <a:ext cx="2308285" cy="114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たとえ、パンダーは猫をなりすまし、犬の公開鍵で、悪意の内容を暗号化し、犬くんに送信しても、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猫ちゃんの秘密鍵を持ってないから、猫ちゃんの署名ができない</a:t>
            </a:r>
          </a:p>
        </p:txBody>
      </p:sp>
      <p:cxnSp>
        <p:nvCxnSpPr>
          <p:cNvPr id="90" name="直線矢印コネクタ 89"/>
          <p:cNvCxnSpPr>
            <a:stCxn id="85" idx="1"/>
          </p:cNvCxnSpPr>
          <p:nvPr/>
        </p:nvCxnSpPr>
        <p:spPr>
          <a:xfrm flipH="1">
            <a:off x="1559496" y="5360400"/>
            <a:ext cx="2378417" cy="0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1" name="図 90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/>
        </p:blipFill>
        <p:spPr>
          <a:xfrm>
            <a:off x="789210" y="4912736"/>
            <a:ext cx="748484" cy="895327"/>
          </a:xfrm>
          <a:prstGeom prst="rect">
            <a:avLst/>
          </a:prstGeom>
        </p:spPr>
      </p:pic>
      <p:sp>
        <p:nvSpPr>
          <p:cNvPr id="92" name="テキスト ボックス 91"/>
          <p:cNvSpPr txBox="1"/>
          <p:nvPr/>
        </p:nvSpPr>
        <p:spPr>
          <a:xfrm>
            <a:off x="405353" y="4229860"/>
            <a:ext cx="2308285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猫ちゃんの署名が付いていないから、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信じちゃだめ！！</a:t>
            </a:r>
          </a:p>
        </p:txBody>
      </p:sp>
      <p:pic>
        <p:nvPicPr>
          <p:cNvPr id="4" name="Picture 2" descr="❤&quot; ハート 絵文字 (heart emoji) | Let's EMOJI">
            <a:extLst>
              <a:ext uri="{FF2B5EF4-FFF2-40B4-BE49-F238E27FC236}">
                <a16:creationId xmlns:a16="http://schemas.microsoft.com/office/drawing/2014/main" id="{5AF16A6A-20FF-BF95-81B9-F8A8811C6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979" y="857982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フローチャート: 書類 5">
            <a:extLst>
              <a:ext uri="{FF2B5EF4-FFF2-40B4-BE49-F238E27FC236}">
                <a16:creationId xmlns:a16="http://schemas.microsoft.com/office/drawing/2014/main" id="{5BB07B06-309F-01EF-CE1B-F2D040166643}"/>
              </a:ext>
            </a:extLst>
          </p:cNvPr>
          <p:cNvSpPr/>
          <p:nvPr/>
        </p:nvSpPr>
        <p:spPr>
          <a:xfrm>
            <a:off x="8761458" y="970704"/>
            <a:ext cx="864096" cy="698591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私も犬君が好き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pic>
        <p:nvPicPr>
          <p:cNvPr id="10" name="Picture 2" descr="❤&quot; ハート 絵文字 (heart emoji) | Let's EMOJI">
            <a:extLst>
              <a:ext uri="{FF2B5EF4-FFF2-40B4-BE49-F238E27FC236}">
                <a16:creationId xmlns:a16="http://schemas.microsoft.com/office/drawing/2014/main" id="{013B6AB1-312E-7C8A-5100-33F712D5E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68" y="889920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91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9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9986966-7A24-1418-025C-B9D7041F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3068960"/>
            <a:ext cx="6028714" cy="32403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EA57F8A-F2CD-B775-3816-81A17D0F8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068960"/>
            <a:ext cx="5691764" cy="3240360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52D35E16-58B3-4896-AF6C-2226C47C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ある日、お客様から暗号危殆化調査が来ました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CAA748CA-325E-5C6F-157A-429F66CE39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1861" y="908720"/>
            <a:ext cx="11308339" cy="2088232"/>
          </a:xfrm>
        </p:spPr>
        <p:txBody>
          <a:bodyPr/>
          <a:lstStyle/>
          <a:p>
            <a:r>
              <a:rPr kumimoji="1" lang="ja-JP" altLang="en-US" dirty="0"/>
              <a:t>趣旨は、下表の緑色の暗号方式を使って良いが、赤色のところは</a:t>
            </a:r>
            <a:r>
              <a:rPr lang="ja-JP" altLang="en-US" dirty="0"/>
              <a:t>使えなくなるため対策が必要です。</a:t>
            </a:r>
            <a:endParaRPr lang="en-US" altLang="ja-JP" dirty="0"/>
          </a:p>
          <a:p>
            <a:r>
              <a:rPr kumimoji="1" lang="ja-JP" altLang="en-US" dirty="0"/>
              <a:t>あなたはこれを</a:t>
            </a:r>
            <a:r>
              <a:rPr kumimoji="1" lang="ja-JP" altLang="en-US"/>
              <a:t>見て、</a:t>
            </a:r>
            <a:r>
              <a:rPr lang="ja-JP" altLang="en-US"/>
              <a:t>早速</a:t>
            </a:r>
            <a:r>
              <a:rPr lang="ja-JP" altLang="en-US" dirty="0"/>
              <a:t>今使っている暗号方式を調査し、調査</a:t>
            </a:r>
            <a:r>
              <a:rPr lang="ja-JP" altLang="en-US"/>
              <a:t>期間締め切り前に回答できる？</a:t>
            </a:r>
            <a:endParaRPr lang="en-US" altLang="ja-JP" dirty="0"/>
          </a:p>
          <a:p>
            <a:r>
              <a:rPr kumimoji="1" lang="ja-JP" altLang="en-US"/>
              <a:t>おそらく、↓の反応をするでしょう。</a:t>
            </a:r>
            <a:endParaRPr kumimoji="1" lang="en-US" altLang="ja-JP" dirty="0"/>
          </a:p>
          <a:p>
            <a:r>
              <a:rPr lang="ja-JP" altLang="en-US" dirty="0"/>
              <a:t>・聞いたことがない、何言ってるか分からない。</a:t>
            </a:r>
            <a:endParaRPr lang="en-US" altLang="ja-JP" dirty="0"/>
          </a:p>
          <a:p>
            <a:r>
              <a:rPr kumimoji="1" lang="ja-JP" altLang="en-US" dirty="0"/>
              <a:t>・暗号化方式は大体わかっているけど、</a:t>
            </a:r>
            <a:r>
              <a:rPr kumimoji="1" lang="en-US" altLang="ja-JP" dirty="0"/>
              <a:t>RSA-KEM,RSA-OAEP</a:t>
            </a:r>
            <a:r>
              <a:rPr kumimoji="1" lang="ja-JP" altLang="en-US" dirty="0"/>
              <a:t>や、</a:t>
            </a:r>
            <a:r>
              <a:rPr kumimoji="1" lang="en-US" altLang="ja-JP" dirty="0"/>
              <a:t>【2048</a:t>
            </a:r>
            <a:r>
              <a:rPr lang="en-US" altLang="ja-JP" dirty="0"/>
              <a:t>】</a:t>
            </a:r>
            <a:r>
              <a:rPr kumimoji="1" lang="en-US" altLang="ja-JP" dirty="0"/>
              <a:t>,【3072】</a:t>
            </a:r>
            <a:r>
              <a:rPr kumimoji="1" lang="ja-JP" altLang="en-US" dirty="0"/>
              <a:t>って何？</a:t>
            </a:r>
          </a:p>
        </p:txBody>
      </p:sp>
    </p:spTree>
    <p:extLst>
      <p:ext uri="{BB962C8B-B14F-4D97-AF65-F5344CB8AC3E}">
        <p14:creationId xmlns:p14="http://schemas.microsoft.com/office/powerpoint/2010/main" val="123081670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DDDED5E-2E43-AD33-7BB3-B45E67B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30" y="3006051"/>
            <a:ext cx="11308339" cy="845898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気づいているかもしれませんが</a:t>
            </a:r>
            <a:br>
              <a:rPr lang="en-US" altLang="ja-JP" dirty="0">
                <a:solidFill>
                  <a:schemeClr val="tx2"/>
                </a:solidFill>
              </a:rPr>
            </a:br>
            <a:br>
              <a:rPr lang="en-US" altLang="ja-JP" dirty="0">
                <a:solidFill>
                  <a:schemeClr val="tx2"/>
                </a:solidFill>
              </a:rPr>
            </a:br>
            <a:r>
              <a:rPr lang="ja-JP" altLang="en-US" dirty="0">
                <a:solidFill>
                  <a:schemeClr val="tx2"/>
                </a:solidFill>
              </a:rPr>
              <a:t>　　ー公開鍵が偽造されたらどうなる？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035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32C65EC7-ED92-E372-9DD7-2CBC4B0B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0" y="3253029"/>
            <a:ext cx="647308" cy="4886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861" y="44624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もっとわかりやすく（</a:t>
            </a:r>
            <a:r>
              <a:rPr lang="ja-JP" altLang="en-US" dirty="0"/>
              <a:t>公開鍵</a:t>
            </a:r>
            <a:r>
              <a:rPr lang="en-US" altLang="ja-JP" dirty="0"/>
              <a:t>_</a:t>
            </a:r>
            <a:r>
              <a:rPr lang="ja-JP" altLang="en-US" dirty="0"/>
              <a:t>攻撃例２</a:t>
            </a:r>
            <a:r>
              <a:rPr kumimoji="1" lang="ja-JP" altLang="en-US" dirty="0"/>
              <a:t>）</a:t>
            </a:r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/>
        </p:blipFill>
        <p:spPr>
          <a:xfrm>
            <a:off x="695400" y="826302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/>
        </p:blipFill>
        <p:spPr bwMode="auto">
          <a:xfrm flipH="1">
            <a:off x="9300356" y="949615"/>
            <a:ext cx="625614" cy="81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51384" y="2132856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51384" y="1793529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犬秘密鍵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048328" y="1789762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秘密鍵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048328" y="216507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64" y="4488401"/>
            <a:ext cx="1205419" cy="1107371"/>
          </a:xfrm>
          <a:prstGeom prst="rect">
            <a:avLst/>
          </a:prstGeom>
        </p:spPr>
      </p:pic>
      <p:cxnSp>
        <p:nvCxnSpPr>
          <p:cNvPr id="36" name="直線矢印コネクタ 35"/>
          <p:cNvCxnSpPr>
            <a:stCxn id="5" idx="3"/>
            <a:endCxn id="47" idx="1"/>
          </p:cNvCxnSpPr>
          <p:nvPr/>
        </p:nvCxnSpPr>
        <p:spPr>
          <a:xfrm>
            <a:off x="1775520" y="2276872"/>
            <a:ext cx="7020780" cy="57038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ot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テキスト ボックス 38"/>
          <p:cNvSpPr txBox="1"/>
          <p:nvPr/>
        </p:nvSpPr>
        <p:spPr>
          <a:xfrm>
            <a:off x="1861704" y="1143525"/>
            <a:ext cx="3137470" cy="114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①猫ちゃんが犬の公開鍵を取得しようとしたが、</a:t>
            </a:r>
            <a:r>
              <a:rPr lang="ja-JP" altLang="en-US" sz="1000" dirty="0"/>
              <a:t>パンダーが巧妙に攻撃し、</a:t>
            </a:r>
            <a:r>
              <a:rPr lang="en-US" altLang="ja-JP" sz="1000" dirty="0"/>
              <a:t>P</a:t>
            </a:r>
            <a:r>
              <a:rPr lang="ja-JP" altLang="en-US" sz="1000" dirty="0"/>
              <a:t>公開鍵をすり替えて</a:t>
            </a:r>
            <a:r>
              <a:rPr kumimoji="1" lang="ja-JP" altLang="en-US" sz="1000" dirty="0">
                <a:latin typeface="+mn-lt"/>
                <a:ea typeface="+mn-ea"/>
              </a:rPr>
              <a:t>猫ちゃんに</a:t>
            </a:r>
            <a:r>
              <a:rPr kumimoji="1" lang="ja-JP" altLang="en-US" sz="1000">
                <a:latin typeface="+mn-lt"/>
                <a:ea typeface="+mn-ea"/>
              </a:rPr>
              <a:t>渡した。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/>
              <a:t>また、犬くんは、本物</a:t>
            </a:r>
            <a:r>
              <a:rPr lang="ja-JP" altLang="en-US" sz="1000" dirty="0"/>
              <a:t>の猫公開</a:t>
            </a:r>
            <a:r>
              <a:rPr lang="ja-JP" altLang="en-US" sz="1000"/>
              <a:t>鍵を、猫</a:t>
            </a:r>
            <a:r>
              <a:rPr lang="ja-JP" altLang="en-US" sz="1000" dirty="0"/>
              <a:t>ちゃんから取得したつもりだが、実は</a:t>
            </a:r>
            <a:r>
              <a:rPr kumimoji="1" lang="en-US" altLang="ja-JP" sz="1000" dirty="0">
                <a:latin typeface="+mn-lt"/>
                <a:ea typeface="+mn-ea"/>
              </a:rPr>
              <a:t>P</a:t>
            </a:r>
            <a:r>
              <a:rPr kumimoji="1" lang="ja-JP" altLang="en-US" sz="1000" dirty="0">
                <a:latin typeface="+mn-lt"/>
                <a:ea typeface="+mn-ea"/>
              </a:rPr>
              <a:t>公開</a:t>
            </a:r>
            <a:r>
              <a:rPr kumimoji="1" lang="ja-JP" altLang="en-US" sz="1000">
                <a:latin typeface="+mn-lt"/>
                <a:ea typeface="+mn-ea"/>
              </a:rPr>
              <a:t>鍵だった。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653347" y="5596015"/>
            <a:ext cx="1224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b="1" dirty="0">
                <a:cs typeface="メイリオ" panose="020B0604030504040204" pitchFamily="50" charset="-128"/>
                <a:sym typeface="ヒラギノ角ゴ ProN W3"/>
              </a:rPr>
              <a:t>P</a:t>
            </a:r>
            <a:r>
              <a:rPr kumimoji="0" lang="ja-JP" altLang="en-US" b="1" dirty="0">
                <a:cs typeface="メイリオ" panose="020B0604030504040204" pitchFamily="50" charset="-128"/>
                <a:sym typeface="ヒラギノ角ゴ ProN W3"/>
              </a:rPr>
              <a:t>公開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鍵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8796300" y="2566322"/>
            <a:ext cx="1728192" cy="5618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cs typeface="メイリオ" panose="020B0604030504040204" pitchFamily="50" charset="-128"/>
                <a:sym typeface="ヒラギノ角ゴ ProN W3"/>
              </a:rPr>
              <a:t>犬公開鍵と思っているが実は</a:t>
            </a:r>
            <a:r>
              <a:rPr kumimoji="0" lang="en-US" altLang="ja-JP" sz="1400" b="1" dirty="0">
                <a:cs typeface="メイリオ" panose="020B0604030504040204" pitchFamily="50" charset="-128"/>
                <a:sym typeface="ヒラギノ角ゴ ProN W3"/>
              </a:rPr>
              <a:t>P</a:t>
            </a:r>
            <a:r>
              <a:rPr kumimoji="0" lang="ja-JP" altLang="en-US" sz="1400" b="1" dirty="0">
                <a:cs typeface="メイリオ" panose="020B0604030504040204" pitchFamily="50" charset="-128"/>
                <a:sym typeface="ヒラギノ角ゴ ProN W3"/>
              </a:rPr>
              <a:t>公開</a:t>
            </a: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effectLst/>
                <a:uFillTx/>
                <a:cs typeface="メイリオ" panose="020B0604030504040204" pitchFamily="50" charset="-128"/>
                <a:sym typeface="ヒラギノ角ゴ ProN W3"/>
              </a:rPr>
              <a:t>鍵</a:t>
            </a:r>
          </a:p>
        </p:txBody>
      </p:sp>
      <p:sp>
        <p:nvSpPr>
          <p:cNvPr id="50" name="フローチャート: 書類 49"/>
          <p:cNvSpPr/>
          <p:nvPr/>
        </p:nvSpPr>
        <p:spPr>
          <a:xfrm>
            <a:off x="8364252" y="1072819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51" name="フローチャート: 書類 50"/>
          <p:cNvSpPr/>
          <p:nvPr/>
        </p:nvSpPr>
        <p:spPr>
          <a:xfrm>
            <a:off x="7055655" y="1078561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7907040" y="1247897"/>
            <a:ext cx="444501" cy="574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正方形/長方形 54"/>
          <p:cNvSpPr/>
          <p:nvPr/>
        </p:nvSpPr>
        <p:spPr>
          <a:xfrm>
            <a:off x="7068108" y="1412776"/>
            <a:ext cx="864354" cy="9869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dirty="0">
                <a:cs typeface="メイリオ" panose="020B0604030504040204" pitchFamily="50" charset="-128"/>
                <a:sym typeface="ヒラギノ角ゴ ProN W3"/>
              </a:rPr>
              <a:t>犬公開鍵で暗号化したつもりだが実は</a:t>
            </a:r>
            <a:r>
              <a:rPr kumimoji="0" lang="en-US" altLang="ja-JP" sz="1200" b="1" dirty="0">
                <a:cs typeface="メイリオ" panose="020B0604030504040204" pitchFamily="50" charset="-128"/>
                <a:sym typeface="ヒラギノ角ゴ ProN W3"/>
              </a:rPr>
              <a:t>P</a:t>
            </a:r>
            <a:r>
              <a:rPr kumimoji="0" lang="ja-JP" altLang="en-US" sz="1200" b="1" dirty="0">
                <a:cs typeface="メイリオ" panose="020B0604030504040204" pitchFamily="50" charset="-128"/>
                <a:sym typeface="ヒラギノ角ゴ ProN W3"/>
              </a:rPr>
              <a:t>公開鍵</a:t>
            </a:r>
            <a:endParaRPr kumimoji="0" lang="ja-JP" altLang="en-US" sz="1200" b="1" i="0" u="none" strike="noStrike" cap="none" spc="0" normalizeH="0" baseline="0" dirty="0">
              <a:ln>
                <a:noFill/>
              </a:ln>
              <a:effectLst/>
              <a:uFillTx/>
              <a:cs typeface="メイリオ" panose="020B0604030504040204" pitchFamily="50" charset="-128"/>
              <a:sym typeface="ヒラギノ角ゴ ProN W3"/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 flipH="1">
            <a:off x="6047285" y="1258238"/>
            <a:ext cx="995659" cy="652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ot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線矢印コネクタ 59"/>
          <p:cNvCxnSpPr>
            <a:endCxn id="64" idx="0"/>
          </p:cNvCxnSpPr>
          <p:nvPr/>
        </p:nvCxnSpPr>
        <p:spPr>
          <a:xfrm flipH="1">
            <a:off x="6034703" y="956666"/>
            <a:ext cx="12582" cy="3057884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テキスト ボックス 60"/>
          <p:cNvSpPr txBox="1"/>
          <p:nvPr/>
        </p:nvSpPr>
        <p:spPr>
          <a:xfrm>
            <a:off x="7479221" y="113326"/>
            <a:ext cx="4503230" cy="952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②犬君からもらった犬公開鍵で私の返事を暗号化して、犬君に返そう。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ちゃんと私からの返事を分かってもらうように、私の署名も付けよう。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★実は、犬公開鍵ではなく</a:t>
            </a:r>
            <a:r>
              <a:rPr lang="en-US" altLang="ja-JP" sz="1000" dirty="0"/>
              <a:t>P</a:t>
            </a:r>
            <a:r>
              <a:rPr lang="ja-JP" altLang="en-US" sz="1000" dirty="0"/>
              <a:t>公開鍵で暗号化しちゃってることを分からず</a:t>
            </a:r>
            <a:endParaRPr lang="en-US" altLang="ja-JP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6653347" y="5912090"/>
            <a:ext cx="1224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b="1" dirty="0">
                <a:solidFill>
                  <a:schemeClr val="tx2"/>
                </a:solidFill>
                <a:cs typeface="メイリオ" panose="020B0604030504040204" pitchFamily="50" charset="-128"/>
                <a:sym typeface="ヒラギノ角ゴ ProN W3"/>
              </a:rPr>
              <a:t>P</a:t>
            </a:r>
            <a:r>
              <a:rPr kumimoji="0" lang="ja-JP" altLang="en-US" b="1" dirty="0">
                <a:solidFill>
                  <a:schemeClr val="tx2"/>
                </a:solidFill>
                <a:cs typeface="メイリオ" panose="020B0604030504040204" pitchFamily="50" charset="-128"/>
                <a:sym typeface="ヒラギノ角ゴ ProN W3"/>
              </a:rPr>
              <a:t>秘密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鍵</a:t>
            </a:r>
          </a:p>
        </p:txBody>
      </p:sp>
      <p:sp>
        <p:nvSpPr>
          <p:cNvPr id="64" name="フローチャート: 書類 63"/>
          <p:cNvSpPr/>
          <p:nvPr/>
        </p:nvSpPr>
        <p:spPr>
          <a:xfrm>
            <a:off x="5602655" y="4014550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853733" y="3717032"/>
            <a:ext cx="864354" cy="9869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dirty="0">
                <a:cs typeface="メイリオ" panose="020B0604030504040204" pitchFamily="50" charset="-128"/>
                <a:sym typeface="ヒラギノ角ゴ ProN W3"/>
              </a:rPr>
              <a:t>犬公開鍵で暗号化したつもりだが実は</a:t>
            </a:r>
            <a:r>
              <a:rPr kumimoji="0" lang="en-US" altLang="ja-JP" sz="1200" b="1" dirty="0">
                <a:cs typeface="メイリオ" panose="020B0604030504040204" pitchFamily="50" charset="-128"/>
                <a:sym typeface="ヒラギノ角ゴ ProN W3"/>
              </a:rPr>
              <a:t>P</a:t>
            </a:r>
            <a:r>
              <a:rPr kumimoji="0" lang="ja-JP" altLang="en-US" sz="1200" b="1" dirty="0">
                <a:cs typeface="メイリオ" panose="020B0604030504040204" pitchFamily="50" charset="-128"/>
                <a:sym typeface="ヒラギノ角ゴ ProN W3"/>
              </a:rPr>
              <a:t>公開鍵</a:t>
            </a:r>
            <a:endParaRPr kumimoji="0" lang="ja-JP" altLang="en-US" sz="1200" b="1" i="0" u="none" strike="noStrike" cap="none" spc="0" normalizeH="0" baseline="0" dirty="0">
              <a:ln>
                <a:noFill/>
              </a:ln>
              <a:effectLst/>
              <a:uFillTx/>
              <a:cs typeface="メイリオ" panose="020B0604030504040204" pitchFamily="50" charset="-128"/>
              <a:sym typeface="ヒラギノ角ゴ ProN W3"/>
            </a:endParaRPr>
          </a:p>
        </p:txBody>
      </p:sp>
      <p:cxnSp>
        <p:nvCxnSpPr>
          <p:cNvPr id="67" name="直線矢印コネクタ 66"/>
          <p:cNvCxnSpPr>
            <a:stCxn id="64" idx="2"/>
          </p:cNvCxnSpPr>
          <p:nvPr/>
        </p:nvCxnSpPr>
        <p:spPr>
          <a:xfrm>
            <a:off x="6034703" y="4418035"/>
            <a:ext cx="0" cy="827843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フローチャート: 書類 73"/>
          <p:cNvSpPr/>
          <p:nvPr/>
        </p:nvSpPr>
        <p:spPr>
          <a:xfrm>
            <a:off x="5654132" y="5246585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cxnSp>
        <p:nvCxnSpPr>
          <p:cNvPr id="75" name="直線矢印コネクタ 74"/>
          <p:cNvCxnSpPr>
            <a:stCxn id="63" idx="1"/>
            <a:endCxn id="74" idx="2"/>
          </p:cNvCxnSpPr>
          <p:nvPr/>
        </p:nvCxnSpPr>
        <p:spPr>
          <a:xfrm flipH="1" flipV="1">
            <a:off x="6086180" y="5650070"/>
            <a:ext cx="567167" cy="406036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テキスト ボックス 75"/>
          <p:cNvSpPr txBox="1"/>
          <p:nvPr/>
        </p:nvSpPr>
        <p:spPr>
          <a:xfrm>
            <a:off x="5555940" y="6221247"/>
            <a:ext cx="4716524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③俺パンダーの秘密鍵で復号できたぜ！　何だと？！！「私も」？？！！！</a:t>
            </a:r>
            <a:endParaRPr lang="en-US" altLang="ja-JP" sz="1000" dirty="0"/>
          </a:p>
        </p:txBody>
      </p:sp>
      <p:cxnSp>
        <p:nvCxnSpPr>
          <p:cNvPr id="77" name="直線矢印コネクタ 76"/>
          <p:cNvCxnSpPr>
            <a:stCxn id="74" idx="1"/>
          </p:cNvCxnSpPr>
          <p:nvPr/>
        </p:nvCxnSpPr>
        <p:spPr>
          <a:xfrm flipH="1">
            <a:off x="4799856" y="5462609"/>
            <a:ext cx="854276" cy="0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フローチャート: 書類 77"/>
          <p:cNvSpPr/>
          <p:nvPr/>
        </p:nvSpPr>
        <p:spPr>
          <a:xfrm>
            <a:off x="3520401" y="5043233"/>
            <a:ext cx="1268156" cy="954244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ごめん、あたしパンダーが好きなの。</a:t>
            </a:r>
          </a:p>
        </p:txBody>
      </p:sp>
      <p:sp>
        <p:nvSpPr>
          <p:cNvPr id="79" name="フローチャート: 書類 78"/>
          <p:cNvSpPr/>
          <p:nvPr/>
        </p:nvSpPr>
        <p:spPr>
          <a:xfrm>
            <a:off x="1729750" y="5043233"/>
            <a:ext cx="864096" cy="43204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721581" y="5344146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cxnSp>
        <p:nvCxnSpPr>
          <p:cNvPr id="81" name="直線矢印コネクタ 80"/>
          <p:cNvCxnSpPr/>
          <p:nvPr/>
        </p:nvCxnSpPr>
        <p:spPr>
          <a:xfrm flipH="1">
            <a:off x="2593846" y="5229200"/>
            <a:ext cx="854276" cy="0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テキスト ボックス 81"/>
          <p:cNvSpPr txBox="1"/>
          <p:nvPr/>
        </p:nvSpPr>
        <p:spPr>
          <a:xfrm>
            <a:off x="1649506" y="6046019"/>
            <a:ext cx="3366374" cy="567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④「私も」なんて許せない！！　改ざんして、本物の犬公開鍵で暗号化し、犬君に返そう！</a:t>
            </a:r>
            <a:endParaRPr lang="en-US" altLang="ja-JP" sz="1000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 flipV="1">
            <a:off x="1271464" y="4488401"/>
            <a:ext cx="450117" cy="701313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フローチャート: 書類 83"/>
          <p:cNvSpPr/>
          <p:nvPr/>
        </p:nvSpPr>
        <p:spPr>
          <a:xfrm>
            <a:off x="693719" y="3531385"/>
            <a:ext cx="1268156" cy="954244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ごめん、あたしパンダーが好きなの。</a:t>
            </a:r>
          </a:p>
        </p:txBody>
      </p:sp>
      <p:cxnSp>
        <p:nvCxnSpPr>
          <p:cNvPr id="85" name="直線矢印コネクタ 84"/>
          <p:cNvCxnSpPr>
            <a:cxnSpLocks/>
            <a:stCxn id="84" idx="0"/>
          </p:cNvCxnSpPr>
          <p:nvPr/>
        </p:nvCxnSpPr>
        <p:spPr>
          <a:xfrm flipH="1" flipV="1">
            <a:off x="1186224" y="3068960"/>
            <a:ext cx="141573" cy="46242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ot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テキスト ボックス 85"/>
          <p:cNvSpPr txBox="1"/>
          <p:nvPr/>
        </p:nvSpPr>
        <p:spPr>
          <a:xfrm>
            <a:off x="1985537" y="3285062"/>
            <a:ext cx="2537374" cy="1413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⑤お！メッセージが届いた！猫ちゃんの署名も検証できた！本物の猫ちゃんで間違いなし！　・・・と確信しているが実はパンダの偽造署名だった。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早速僕の犬秘密鍵で内容を復号しよう！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えええええ？　撃沈</a:t>
            </a:r>
            <a:r>
              <a:rPr lang="en-US" altLang="ja-JP" sz="1000" dirty="0"/>
              <a:t>mmm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6920212" y="843082"/>
            <a:ext cx="920617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猫署名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6378107" y="3909938"/>
            <a:ext cx="920617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猫署名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6646772" y="4290094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1845785" y="4786542"/>
            <a:ext cx="920617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P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署名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899B5C-4723-340B-8B0C-F5526F7D8C8B}"/>
              </a:ext>
            </a:extLst>
          </p:cNvPr>
          <p:cNvSpPr/>
          <p:nvPr/>
        </p:nvSpPr>
        <p:spPr>
          <a:xfrm>
            <a:off x="299356" y="2473084"/>
            <a:ext cx="1728192" cy="5618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dirty="0">
                <a:cs typeface="メイリオ" panose="020B0604030504040204" pitchFamily="50" charset="-128"/>
                <a:sym typeface="ヒラギノ角ゴ ProN W3"/>
              </a:rPr>
              <a:t>猫公開鍵と思っているが実は</a:t>
            </a:r>
            <a:r>
              <a:rPr kumimoji="0" lang="en-US" altLang="ja-JP" sz="1400" b="1" dirty="0">
                <a:cs typeface="メイリオ" panose="020B0604030504040204" pitchFamily="50" charset="-128"/>
                <a:sym typeface="ヒラギノ角ゴ ProN W3"/>
              </a:rPr>
              <a:t>P</a:t>
            </a:r>
            <a:r>
              <a:rPr kumimoji="0" lang="ja-JP" altLang="en-US" sz="1400" b="1" dirty="0">
                <a:cs typeface="メイリオ" panose="020B0604030504040204" pitchFamily="50" charset="-128"/>
                <a:sym typeface="ヒラギノ角ゴ ProN W3"/>
              </a:rPr>
              <a:t>公開</a:t>
            </a: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effectLst/>
                <a:uFillTx/>
                <a:cs typeface="メイリオ" panose="020B0604030504040204" pitchFamily="50" charset="-128"/>
                <a:sym typeface="ヒラギノ角ゴ ProN W3"/>
              </a:rPr>
              <a:t>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F4814C0-41A7-26FF-F017-F89663A8FA9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7548" y="2399715"/>
            <a:ext cx="6996530" cy="35430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ot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2" descr="❤&quot; ハート 絵文字 (heart emoji) | Let's EMOJI">
            <a:extLst>
              <a:ext uri="{FF2B5EF4-FFF2-40B4-BE49-F238E27FC236}">
                <a16:creationId xmlns:a16="http://schemas.microsoft.com/office/drawing/2014/main" id="{A49ABFDB-3B72-E0C3-FE31-0209E3995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236" y="1033190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827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  <p:bldP spid="61" grpId="0"/>
      <p:bldP spid="63" grpId="0" animBg="1"/>
      <p:bldP spid="64" grpId="0" animBg="1"/>
      <p:bldP spid="66" grpId="0" animBg="1"/>
      <p:bldP spid="74" grpId="0" animBg="1"/>
      <p:bldP spid="76" grpId="0"/>
      <p:bldP spid="78" grpId="0" animBg="1"/>
      <p:bldP spid="79" grpId="0" animBg="1"/>
      <p:bldP spid="80" grpId="0" animBg="1"/>
      <p:bldP spid="82" grpId="0"/>
      <p:bldP spid="84" grpId="0" animBg="1"/>
      <p:bldP spid="86" grpId="0"/>
      <p:bldP spid="41" grpId="0" animBg="1"/>
      <p:bldP spid="42" grpId="0" animBg="1"/>
      <p:bldP spid="46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263352" y="201832"/>
            <a:ext cx="10513168" cy="567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2000" dirty="0">
                <a:latin typeface="+mn-lt"/>
                <a:ea typeface="+mn-ea"/>
              </a:rPr>
              <a:t>こういったデータ改ざん・偽造を防ぐには、「証明書」が利用されている。</a:t>
            </a:r>
          </a:p>
        </p:txBody>
      </p:sp>
      <p:sp>
        <p:nvSpPr>
          <p:cNvPr id="45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263352" y="620688"/>
            <a:ext cx="11136808" cy="5161230"/>
          </a:xfrm>
        </p:spPr>
        <p:txBody>
          <a:bodyPr/>
          <a:lstStyle/>
          <a:p>
            <a:r>
              <a:rPr lang="en-US" altLang="ja-JP" sz="1800" b="1" dirty="0"/>
              <a:t>【</a:t>
            </a:r>
            <a:r>
              <a:rPr lang="ja-JP" altLang="en-US" sz="1800" b="1" dirty="0"/>
              <a:t>証明書</a:t>
            </a:r>
            <a:r>
              <a:rPr lang="en-US" altLang="ja-JP" sz="1800" b="1" dirty="0"/>
              <a:t>】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CA</a:t>
            </a:r>
            <a:r>
              <a:rPr lang="ja-JP" altLang="en-US" dirty="0"/>
              <a:t>署名付き公開鍵のこと。第三者にて公開鍵が本物であることを証明してくれる。</a:t>
            </a:r>
            <a:br>
              <a:rPr lang="ja-JP" altLang="en-US" dirty="0"/>
            </a:br>
            <a:r>
              <a:rPr lang="ja-JP" altLang="en-US" dirty="0"/>
              <a:t>　</a:t>
            </a:r>
            <a:endParaRPr kumimoji="1" lang="ja-JP" altLang="en-US" sz="1800" dirty="0"/>
          </a:p>
        </p:txBody>
      </p:sp>
      <p:pic>
        <p:nvPicPr>
          <p:cNvPr id="11266" name="Picture 2" descr="68747470733a2f2f71696974612d696d6167652d73746f72652e73332e616d617a6f6e6177732e636f6d2f302f3234323839372f64653932373066342d663530342d363439302d333830322d3662333532653464316563382e706e67 (660Ã31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3" y="2526493"/>
            <a:ext cx="5616624" cy="26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908137" y="1934711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送信者は生成した公開鍵を認証局に送付する。</a:t>
            </a: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認証局は送信者の本人確認を行う。</a:t>
            </a: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本人確認ができた場合、認証局は公開鍵をハッシュ化してダイジェストを得る。</a:t>
            </a: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認証局は公開鍵のダイジェストを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CA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秘密鍵で暗号化する。（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CA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署名を生成）</a:t>
            </a: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認証局は公開鍵と一緒に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CA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署名を配布する。（証明書）</a:t>
            </a: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受信者は認証局から証明書を取得する。</a:t>
            </a: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取得した証明書から公開鍵を取り出し、ハッシュ化してダイジェストを得る。</a:t>
            </a: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取得した証明書から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CA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署名を取り出し、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CA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公開鍵で復号してダイジェストを得る。</a:t>
            </a: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得た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ja-JP" altLang="en-US" sz="1600" dirty="0" err="1">
                <a:solidFill>
                  <a:srgbClr val="333333"/>
                </a:solidFill>
                <a:latin typeface="-apple-system"/>
              </a:rPr>
              <a:t>つの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ダイジェストを比較し、差異がないことを確認する。</a:t>
            </a:r>
          </a:p>
          <a:p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⇒受信者は送信者の公開鍵が改ざんされていないことを確認できる</a:t>
            </a:r>
            <a:endParaRPr lang="ja-JP" altLang="en-U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959907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リボン: 上に曲がる 21"/>
          <p:cNvSpPr/>
          <p:nvPr/>
        </p:nvSpPr>
        <p:spPr>
          <a:xfrm>
            <a:off x="3615752" y="3068960"/>
            <a:ext cx="2192215" cy="1136076"/>
          </a:xfrm>
          <a:prstGeom prst="ribbon2">
            <a:avLst>
              <a:gd name="adj1" fmla="val 8568"/>
              <a:gd name="adj2" fmla="val 75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861" y="44624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もっとわかりやすく（</a:t>
            </a:r>
            <a:r>
              <a:rPr kumimoji="1" lang="en-US" altLang="ja-JP" dirty="0"/>
              <a:t>CA</a:t>
            </a:r>
            <a:r>
              <a:rPr kumimoji="1" lang="ja-JP" altLang="en-US" dirty="0"/>
              <a:t>証明書の一例）</a:t>
            </a:r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/>
        </p:blipFill>
        <p:spPr>
          <a:xfrm>
            <a:off x="551384" y="2828609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/>
        </p:blipFill>
        <p:spPr bwMode="auto">
          <a:xfrm flipH="1">
            <a:off x="10448863" y="352733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正方形/長方形 39"/>
          <p:cNvSpPr/>
          <p:nvPr/>
        </p:nvSpPr>
        <p:spPr>
          <a:xfrm>
            <a:off x="335360" y="4153246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335360" y="3781702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犬秘密鍵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10232839" y="1324381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秘密鍵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10232839" y="1664918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公開鍵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4799856" y="5949280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神公開鍵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4799856" y="5577736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神秘密鍵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2291" y="5468174"/>
            <a:ext cx="1218521" cy="629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2400" dirty="0">
                <a:latin typeface="+mn-lt"/>
                <a:ea typeface="+mn-ea"/>
              </a:rPr>
              <a:t>神・</a:t>
            </a:r>
            <a:r>
              <a:rPr kumimoji="1" lang="en-US" altLang="ja-JP" sz="2400" dirty="0">
                <a:latin typeface="+mn-lt"/>
                <a:ea typeface="+mn-ea"/>
              </a:rPr>
              <a:t>CA</a:t>
            </a:r>
            <a:endParaRPr kumimoji="1" lang="ja-JP" altLang="en-US" sz="2400" dirty="0" err="1">
              <a:latin typeface="+mn-lt"/>
              <a:ea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83832" y="6300079"/>
            <a:ext cx="1944216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俺は神だ。俺を信じてくれ！</a:t>
            </a:r>
            <a:endParaRPr lang="en-US" altLang="ja-JP" sz="1000" dirty="0"/>
          </a:p>
        </p:txBody>
      </p:sp>
      <p:cxnSp>
        <p:nvCxnSpPr>
          <p:cNvPr id="53" name="直線矢印コネクタ 52"/>
          <p:cNvCxnSpPr>
            <a:stCxn id="40" idx="2"/>
          </p:cNvCxnSpPr>
          <p:nvPr/>
        </p:nvCxnSpPr>
        <p:spPr>
          <a:xfrm>
            <a:off x="947428" y="4441278"/>
            <a:ext cx="2824522" cy="1473471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テキスト ボックス 56"/>
          <p:cNvSpPr txBox="1"/>
          <p:nvPr/>
        </p:nvSpPr>
        <p:spPr>
          <a:xfrm>
            <a:off x="741938" y="5307085"/>
            <a:ext cx="2308285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①僕の公開鍵証明を作りたいから、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神に僕の公開鍵を送ろう。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58" name="フローチャート: 書類 57"/>
          <p:cNvSpPr/>
          <p:nvPr/>
        </p:nvSpPr>
        <p:spPr>
          <a:xfrm>
            <a:off x="3730200" y="4653136"/>
            <a:ext cx="1357688" cy="51013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791744" y="4694892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cxnSp>
        <p:nvCxnSpPr>
          <p:cNvPr id="61" name="直線矢印コネクタ 60"/>
          <p:cNvCxnSpPr>
            <a:stCxn id="48" idx="0"/>
            <a:endCxn id="58" idx="2"/>
          </p:cNvCxnSpPr>
          <p:nvPr/>
        </p:nvCxnSpPr>
        <p:spPr>
          <a:xfrm flipH="1" flipV="1">
            <a:off x="4409044" y="5129548"/>
            <a:ext cx="1002880" cy="44818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テキスト ボックス 15"/>
          <p:cNvSpPr txBox="1"/>
          <p:nvPr/>
        </p:nvSpPr>
        <p:spPr>
          <a:xfrm>
            <a:off x="3739530" y="4935944"/>
            <a:ext cx="1296144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defTabSz="822546" hangingPunct="0">
              <a:spcAft>
                <a:spcPts val="900"/>
              </a:spcAft>
            </a:pPr>
            <a:r>
              <a:rPr lang="ja-JP" altLang="en-US" sz="1000" dirty="0"/>
              <a:t>神の秘密鍵で暗号化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5411130" y="4680616"/>
            <a:ext cx="1224136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神署名</a:t>
            </a:r>
          </a:p>
        </p:txBody>
      </p:sp>
      <p:cxnSp>
        <p:nvCxnSpPr>
          <p:cNvPr id="65" name="直線矢印コネクタ 64"/>
          <p:cNvCxnSpPr>
            <a:stCxn id="48" idx="0"/>
            <a:endCxn id="62" idx="2"/>
          </p:cNvCxnSpPr>
          <p:nvPr/>
        </p:nvCxnSpPr>
        <p:spPr>
          <a:xfrm flipV="1">
            <a:off x="5411924" y="4968648"/>
            <a:ext cx="611274" cy="60908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線矢印コネクタ 67"/>
          <p:cNvCxnSpPr>
            <a:stCxn id="58" idx="3"/>
            <a:endCxn id="62" idx="1"/>
          </p:cNvCxnSpPr>
          <p:nvPr/>
        </p:nvCxnSpPr>
        <p:spPr>
          <a:xfrm flipV="1">
            <a:off x="5087888" y="4824632"/>
            <a:ext cx="323242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フローチャート: 書類 69"/>
          <p:cNvSpPr/>
          <p:nvPr/>
        </p:nvSpPr>
        <p:spPr>
          <a:xfrm>
            <a:off x="4053442" y="3473071"/>
            <a:ext cx="1357688" cy="51013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062772" y="3755879"/>
            <a:ext cx="1296144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神の秘密鍵で暗号化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4053442" y="3151823"/>
            <a:ext cx="1224136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神署名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4120218" y="3491337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658022" y="2776426"/>
            <a:ext cx="2283668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b="1" dirty="0"/>
              <a:t>犬公開鍵証明書（</a:t>
            </a:r>
            <a:r>
              <a:rPr lang="en-US" altLang="ja-JP" sz="1000" b="1" dirty="0"/>
              <a:t>CA</a:t>
            </a:r>
            <a:r>
              <a:rPr lang="ja-JP" altLang="en-US" sz="1000" b="1" dirty="0"/>
              <a:t>公開鍵証明書）</a:t>
            </a:r>
            <a:endParaRPr kumimoji="1" lang="ja-JP" altLang="en-US" sz="1000" b="1" dirty="0"/>
          </a:p>
        </p:txBody>
      </p:sp>
      <p:sp>
        <p:nvSpPr>
          <p:cNvPr id="23" name="矢印: 上 22"/>
          <p:cNvSpPr/>
          <p:nvPr/>
        </p:nvSpPr>
        <p:spPr>
          <a:xfrm>
            <a:off x="4261810" y="4205036"/>
            <a:ext cx="1015768" cy="343232"/>
          </a:xfrm>
          <a:prstGeom prst="upArrow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436227" y="1164851"/>
            <a:ext cx="3885775" cy="1760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②犬君から証明書の作成依頼を受けた。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　まず、犬君の公開鍵証明を俺様の秘密鍵で暗号化しよう。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それから、俺様の署名も付けよう。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　はい、犬公開鍵証明は出来上がり！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犬君からほかの人に情報を送る際は、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俺様の証明書を必ずつけること！！！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96" name="直線矢印コネクタ 95"/>
          <p:cNvCxnSpPr>
            <a:endCxn id="3" idx="3"/>
          </p:cNvCxnSpPr>
          <p:nvPr/>
        </p:nvCxnSpPr>
        <p:spPr>
          <a:xfrm flipH="1" flipV="1">
            <a:off x="1299868" y="3276273"/>
            <a:ext cx="2439662" cy="39415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テキスト ボックス 96"/>
          <p:cNvSpPr txBox="1"/>
          <p:nvPr/>
        </p:nvSpPr>
        <p:spPr>
          <a:xfrm>
            <a:off x="1049179" y="1371964"/>
            <a:ext cx="1886360" cy="16062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defTabSz="822546" hangingPunct="0">
              <a:spcAft>
                <a:spcPts val="900"/>
              </a:spcAft>
            </a:pPr>
            <a:r>
              <a:rPr lang="ja-JP" altLang="en-US" sz="1000" dirty="0"/>
              <a:t>③神から証明書が届いた！！今後他の人にデータを送るときは、僕の公開鍵を勝手に公開するのではなく、神の証明書を付けよう！</a:t>
            </a:r>
            <a:endParaRPr lang="en-US" altLang="ja-JP" sz="1000" dirty="0"/>
          </a:p>
          <a:p>
            <a:pPr defTabSz="822546" hangingPunct="0">
              <a:spcAft>
                <a:spcPts val="900"/>
              </a:spcAft>
            </a:pPr>
            <a:r>
              <a:rPr lang="ja-JP" altLang="en-US" sz="1000" dirty="0"/>
              <a:t>後、僕の秘密鍵で作った犬署名も付けて、僕が本物だよとみんなにわかってもらおう！</a:t>
            </a:r>
            <a:endParaRPr lang="en-US" altLang="ja-JP" sz="1000" dirty="0"/>
          </a:p>
        </p:txBody>
      </p:sp>
      <p:cxnSp>
        <p:nvCxnSpPr>
          <p:cNvPr id="98" name="直線矢印コネクタ 97"/>
          <p:cNvCxnSpPr/>
          <p:nvPr/>
        </p:nvCxnSpPr>
        <p:spPr>
          <a:xfrm flipV="1">
            <a:off x="914792" y="1319627"/>
            <a:ext cx="0" cy="144494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リボン: 上に曲がる 104"/>
          <p:cNvSpPr/>
          <p:nvPr/>
        </p:nvSpPr>
        <p:spPr>
          <a:xfrm>
            <a:off x="128462" y="476672"/>
            <a:ext cx="1682419" cy="392785"/>
          </a:xfrm>
          <a:prstGeom prst="ribbon2">
            <a:avLst>
              <a:gd name="adj1" fmla="val 8568"/>
              <a:gd name="adj2" fmla="val 75000"/>
            </a:avLst>
          </a:prstGeom>
          <a:solidFill>
            <a:schemeClr val="lt1">
              <a:alpha val="77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t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神の証明書</a:t>
            </a:r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1696879" y="980728"/>
            <a:ext cx="8428587" cy="1969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7" name="正方形/長方形 106"/>
          <p:cNvSpPr/>
          <p:nvPr/>
        </p:nvSpPr>
        <p:spPr>
          <a:xfrm>
            <a:off x="10232838" y="2032562"/>
            <a:ext cx="1254311" cy="53234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神公開鍵</a:t>
            </a:r>
            <a:endParaRPr kumimoji="0" lang="en-US" altLang="ja-JP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/>
              </a:rPr>
              <a:t>絶対正しい</a:t>
            </a:r>
            <a:endParaRPr kumimoji="0" lang="ja-JP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108" name="リボン: 上に曲がる 107"/>
          <p:cNvSpPr/>
          <p:nvPr/>
        </p:nvSpPr>
        <p:spPr>
          <a:xfrm>
            <a:off x="8388720" y="1186757"/>
            <a:ext cx="1682419" cy="842955"/>
          </a:xfrm>
          <a:prstGeom prst="ribbon2">
            <a:avLst>
              <a:gd name="adj1" fmla="val 8568"/>
              <a:gd name="adj2" fmla="val 75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t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神の証明書</a:t>
            </a:r>
          </a:p>
        </p:txBody>
      </p:sp>
      <p:sp>
        <p:nvSpPr>
          <p:cNvPr id="110" name="正方形/長方形 109"/>
          <p:cNvSpPr/>
          <p:nvPr/>
        </p:nvSpPr>
        <p:spPr>
          <a:xfrm>
            <a:off x="8618690" y="1521161"/>
            <a:ext cx="1224136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神署名</a:t>
            </a:r>
          </a:p>
        </p:txBody>
      </p:sp>
      <p:cxnSp>
        <p:nvCxnSpPr>
          <p:cNvPr id="111" name="直線矢印コネクタ 110"/>
          <p:cNvCxnSpPr>
            <a:stCxn id="108" idx="2"/>
          </p:cNvCxnSpPr>
          <p:nvPr/>
        </p:nvCxnSpPr>
        <p:spPr>
          <a:xfrm>
            <a:off x="9229930" y="1957488"/>
            <a:ext cx="0" cy="131878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テキスト ボックス 111"/>
          <p:cNvSpPr txBox="1"/>
          <p:nvPr/>
        </p:nvSpPr>
        <p:spPr>
          <a:xfrm>
            <a:off x="6885678" y="2177195"/>
            <a:ext cx="2477074" cy="1221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④なんと！神の証明書がついてる！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事前に神から入手した神公開鍵で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神の署名を検証しよう。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ふむふむ。神の署名で間違いないね。</a:t>
            </a:r>
            <a:endParaRPr lang="en-US" altLang="ja-JP" sz="10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8390643" y="569407"/>
            <a:ext cx="1944216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③犬くんからなんか来てるけど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114" name="直線矢印コネクタ 113"/>
          <p:cNvCxnSpPr>
            <a:stCxn id="107" idx="1"/>
          </p:cNvCxnSpPr>
          <p:nvPr/>
        </p:nvCxnSpPr>
        <p:spPr>
          <a:xfrm flipH="1" flipV="1">
            <a:off x="9696400" y="1647742"/>
            <a:ext cx="536438" cy="650991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フローチャート: 書類 118"/>
          <p:cNvSpPr/>
          <p:nvPr/>
        </p:nvSpPr>
        <p:spPr>
          <a:xfrm>
            <a:off x="8572528" y="3308267"/>
            <a:ext cx="1357688" cy="510138"/>
          </a:xfrm>
          <a:prstGeom prst="flowChart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8581858" y="3591075"/>
            <a:ext cx="1296144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神の秘密鍵で暗号化</a:t>
            </a:r>
          </a:p>
        </p:txBody>
      </p:sp>
      <p:sp>
        <p:nvSpPr>
          <p:cNvPr id="121" name="正方形/長方形 120"/>
          <p:cNvSpPr/>
          <p:nvPr/>
        </p:nvSpPr>
        <p:spPr>
          <a:xfrm>
            <a:off x="8639304" y="332653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9229930" y="3818405"/>
            <a:ext cx="0" cy="131878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テキスト ボックス 122"/>
          <p:cNvSpPr txBox="1"/>
          <p:nvPr/>
        </p:nvSpPr>
        <p:spPr>
          <a:xfrm>
            <a:off x="6960096" y="3850399"/>
            <a:ext cx="2477074" cy="1221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⑤神の署名が本物が分かったから、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ついているデータ：犬公開鍵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も本物だね！次は、神公開鍵で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データ（犬公開鍵）を復号しよう！</a:t>
            </a:r>
            <a:endParaRPr lang="en-US" altLang="ja-JP" sz="10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8603579" y="5180142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犬公開鍵</a:t>
            </a:r>
          </a:p>
        </p:txBody>
      </p:sp>
      <p:cxnSp>
        <p:nvCxnSpPr>
          <p:cNvPr id="127" name="直線矢印コネクタ 126"/>
          <p:cNvCxnSpPr>
            <a:stCxn id="124" idx="2"/>
          </p:cNvCxnSpPr>
          <p:nvPr/>
        </p:nvCxnSpPr>
        <p:spPr>
          <a:xfrm>
            <a:off x="9215647" y="5468174"/>
            <a:ext cx="14282" cy="48110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テキスト ボックス 129"/>
          <p:cNvSpPr txBox="1"/>
          <p:nvPr/>
        </p:nvSpPr>
        <p:spPr>
          <a:xfrm>
            <a:off x="6970072" y="5535708"/>
            <a:ext cx="2308285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⑥神が証明した犬公開鍵をゲット！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134" name="直線矢印コネクタ 133"/>
          <p:cNvCxnSpPr/>
          <p:nvPr/>
        </p:nvCxnSpPr>
        <p:spPr>
          <a:xfrm flipV="1">
            <a:off x="9827572" y="3591075"/>
            <a:ext cx="621291" cy="235820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テキスト ボックス 136"/>
          <p:cNvSpPr txBox="1"/>
          <p:nvPr/>
        </p:nvSpPr>
        <p:spPr>
          <a:xfrm>
            <a:off x="10169291" y="4567270"/>
            <a:ext cx="2308285" cy="1221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⑦犬証明も付いてるのね、</a:t>
            </a:r>
            <a:endParaRPr lang="en-US" altLang="ja-JP" sz="10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000" dirty="0">
                <a:latin typeface="+mn-lt"/>
                <a:ea typeface="+mn-ea"/>
              </a:rPr>
              <a:t>　犬公開鍵で犬署名を検証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</a:t>
            </a:r>
            <a:r>
              <a:rPr kumimoji="1" lang="ja-JP" altLang="en-US" sz="1000" dirty="0">
                <a:latin typeface="+mn-lt"/>
                <a:ea typeface="+mn-ea"/>
              </a:rPr>
              <a:t>してみよう！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000" dirty="0"/>
              <a:t>　ふむふむ。犬君で間違いなし！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57604" y="892440"/>
            <a:ext cx="1224136" cy="288032"/>
          </a:xfrm>
          <a:prstGeom prst="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犬署名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8603436" y="6050303"/>
            <a:ext cx="1224136" cy="288032"/>
          </a:xfrm>
          <a:prstGeom prst="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54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rPr>
              <a:t>犬署名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69291" y="2912391"/>
            <a:ext cx="1590909" cy="9060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400" dirty="0">
                <a:latin typeface="+mn-lt"/>
                <a:ea typeface="+mn-ea"/>
              </a:rPr>
              <a:t>本物の犬君と会話していることが保証される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10B645-A3F0-E972-6D33-A7400EBD1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831" y="5898070"/>
            <a:ext cx="708317" cy="7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9648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263352" y="260648"/>
            <a:ext cx="11737304" cy="6336704"/>
          </a:xfrm>
        </p:spPr>
        <p:txBody>
          <a:bodyPr/>
          <a:lstStyle/>
          <a:p>
            <a:r>
              <a:rPr lang="ja-JP" altLang="en-US" dirty="0"/>
              <a:t>以上の物語で、以下を習得できたかな？</a:t>
            </a:r>
            <a:endParaRPr lang="en-US" altLang="ja-JP" dirty="0"/>
          </a:p>
          <a:p>
            <a:r>
              <a:rPr lang="ja-JP" altLang="en-US" sz="1600" dirty="0"/>
              <a:t>・共通鍵暗号方式（</a:t>
            </a:r>
            <a:r>
              <a:rPr lang="en-US" altLang="ja-JP" sz="1600" dirty="0"/>
              <a:t>AES</a:t>
            </a:r>
            <a:r>
              <a:rPr lang="ja-JP" altLang="en-US" sz="1600" dirty="0"/>
              <a:t>）：</a:t>
            </a:r>
            <a:endParaRPr lang="en-US" altLang="ja-JP" sz="1600" dirty="0"/>
          </a:p>
          <a:p>
            <a:r>
              <a:rPr lang="ja-JP" altLang="en-US" sz="1600" dirty="0"/>
              <a:t>　送信側・受信側両方で共通の暗号を使う。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・公開鍵暗号方式（</a:t>
            </a:r>
            <a:r>
              <a:rPr lang="en-US" altLang="ja-JP" sz="1600" dirty="0"/>
              <a:t>RSA</a:t>
            </a:r>
            <a:r>
              <a:rPr lang="ja-JP" altLang="en-US" sz="1600" dirty="0"/>
              <a:t>）：</a:t>
            </a:r>
            <a:endParaRPr lang="en-US" altLang="ja-JP" sz="1600" dirty="0"/>
          </a:p>
          <a:p>
            <a:r>
              <a:rPr lang="ja-JP" altLang="en-US" sz="1600" dirty="0"/>
              <a:t>　秘密鍵は誰にも教えない。相手からもらった共通鍵を使って鍵かけて送信する。受信側は秘密鍵を使ってアンロック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・デジタル署名：</a:t>
            </a:r>
            <a:endParaRPr lang="en-US" altLang="ja-JP" sz="1600" dirty="0"/>
          </a:p>
          <a:p>
            <a:r>
              <a:rPr lang="ja-JP" altLang="en-US" sz="1600" dirty="0"/>
              <a:t>　なりすまし・偽造防止するための</a:t>
            </a:r>
            <a:r>
              <a:rPr lang="en-US" altLang="ja-JP" sz="1600" dirty="0"/>
              <a:t>Hash</a:t>
            </a:r>
            <a:r>
              <a:rPr lang="ja-JP" altLang="en-US" sz="1600" dirty="0"/>
              <a:t>値、秘密鍵で作って公開鍵で検証。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CA</a:t>
            </a:r>
            <a:r>
              <a:rPr lang="ja-JP" altLang="en-US" sz="1600" dirty="0"/>
              <a:t>（認証局）：</a:t>
            </a:r>
            <a:endParaRPr lang="en-US" altLang="ja-JP" sz="1600" dirty="0"/>
          </a:p>
          <a:p>
            <a:r>
              <a:rPr lang="ja-JP" altLang="en-US" sz="1600" dirty="0"/>
              <a:t>　誰もが信頼される機関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・証明書：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kumimoji="1" lang="ja-JP" altLang="en-US" sz="1600" dirty="0"/>
              <a:t>公開鍵の信憑性を証明するもの。</a:t>
            </a:r>
            <a:r>
              <a:rPr kumimoji="1" lang="en-US" altLang="ja-JP" sz="1600" dirty="0"/>
              <a:t>CA</a:t>
            </a:r>
            <a:r>
              <a:rPr kumimoji="1" lang="ja-JP" altLang="en-US" sz="1600" dirty="0"/>
              <a:t>が発行するもの。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HTTPS</a:t>
            </a:r>
            <a:r>
              <a:rPr lang="ja-JP" altLang="en-US" sz="1600" dirty="0"/>
              <a:t>・</a:t>
            </a:r>
            <a:r>
              <a:rPr lang="en-US" altLang="ja-JP" sz="1600" dirty="0"/>
              <a:t>SSL</a:t>
            </a:r>
            <a:r>
              <a:rPr lang="ja-JP" altLang="en-US" sz="1600" dirty="0"/>
              <a:t>証明はまさに↑の理論を使ったもの。</a:t>
            </a:r>
            <a:endParaRPr lang="en-US" altLang="ja-JP" sz="1600" dirty="0"/>
          </a:p>
          <a:p>
            <a:r>
              <a:rPr lang="ja-JP" altLang="en-US" sz="1600" dirty="0"/>
              <a:t>詳細はこちらへ：　　　　</a:t>
            </a:r>
            <a:r>
              <a:rPr lang="en-US" altLang="ja-JP" sz="1600" dirty="0"/>
              <a:t>https://youtube.com/watch?v=7c9xmLh5caA&amp;feature=share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6232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7F0432-6ABD-33B2-3DA2-FDCFCE1D61EF}"/>
              </a:ext>
            </a:extLst>
          </p:cNvPr>
          <p:cNvSpPr/>
          <p:nvPr/>
        </p:nvSpPr>
        <p:spPr>
          <a:xfrm>
            <a:off x="3287688" y="2708920"/>
            <a:ext cx="56166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800" b="1" dirty="0">
                <a:latin typeface="-apple-system"/>
              </a:rPr>
              <a:t>Thank You</a:t>
            </a:r>
            <a:endParaRPr lang="ja-JP" altLang="en-US" sz="8800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587760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52D35E16-58B3-4896-AF6C-2226C47C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２頁のことをほぼ何も説明していないが、この講義を聞いてあなたはどう動く？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E55989-1116-F34D-396B-BE72C885AD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1861" y="1028859"/>
            <a:ext cx="11308339" cy="49204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この手の業務はどうせ自分に関係ないから何もしない。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調べてみたいのだが、この手の業務は難しすぎるから無理です。＞　何もしない。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将来のために調べてみた。でも難しすぎるから諦めた。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将来のために調べてみた。なんとなく理解して、自己満足した。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自分だけではなく、仲間と一緒にこの知識の習得ゴールを決めて、お互い助け合って習得した。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この知識を習得した後、勉強会を自らセッティングして、この知識をチームに共有した。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この知識に関連する健康マイレージのプログラム等を調べて、健康マイレージで使っている暗号方式の整理をし、理論知識＋健康マイレージのシステム現状をチーム、もしくは</a:t>
            </a:r>
            <a:r>
              <a:rPr lang="en-US" altLang="ja-JP" dirty="0"/>
              <a:t>PO</a:t>
            </a:r>
            <a:r>
              <a:rPr lang="ja-JP" altLang="en-US" dirty="0"/>
              <a:t>に説明・報告した。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整理した情報に対して、改善策を提案し、改善に向けて具体的な実行計画（スケジュール・費用・影響等を含め）を責任者に提案した。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提案した改善策を具体的に指揮を取って、</a:t>
            </a:r>
            <a:r>
              <a:rPr lang="en-US" altLang="ja-JP" dirty="0"/>
              <a:t>QCD</a:t>
            </a:r>
            <a:r>
              <a:rPr lang="ja-JP" altLang="en-US" dirty="0"/>
              <a:t>を管理してプロジェクトを成功させた。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今後、似たような暗号化処理を実装する際のガイドラインを作って、他部署や会社に提案し、組織の資産にした。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16341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DDDED5E-2E43-AD33-7BB3-B45E67B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30" y="3159166"/>
            <a:ext cx="11308339" cy="539667"/>
          </a:xfrm>
        </p:spPr>
        <p:txBody>
          <a:bodyPr/>
          <a:lstStyle/>
          <a:p>
            <a:r>
              <a:rPr lang="ja-JP" altLang="en-US" dirty="0">
                <a:solidFill>
                  <a:schemeClr val="tx2"/>
                </a:solidFill>
              </a:rPr>
              <a:t>まずは簡単なコードレビューから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14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8AD65-4F78-845C-4A18-91F7AB98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まずは遊び程度で↓のコードレビューをしましょう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268BC0-9C86-1D33-050A-20F0678EDDEB}"/>
              </a:ext>
            </a:extLst>
          </p:cNvPr>
          <p:cNvSpPr txBox="1"/>
          <p:nvPr/>
        </p:nvSpPr>
        <p:spPr>
          <a:xfrm>
            <a:off x="451860" y="2348880"/>
            <a:ext cx="5356107" cy="4068418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>
                <a:latin typeface="+mn-lt"/>
                <a:ea typeface="+mn-ea"/>
              </a:rPr>
              <a:t>private </a:t>
            </a:r>
            <a:r>
              <a:rPr kumimoji="1" lang="en-US" altLang="zh-CN" dirty="0" err="1">
                <a:latin typeface="+mn-lt"/>
                <a:ea typeface="+mn-ea"/>
              </a:rPr>
              <a:t>boolean</a:t>
            </a:r>
            <a:r>
              <a:rPr kumimoji="1" lang="en-US" altLang="zh-CN" dirty="0">
                <a:latin typeface="+mn-lt"/>
                <a:ea typeface="+mn-ea"/>
              </a:rPr>
              <a:t> </a:t>
            </a:r>
            <a:r>
              <a:rPr kumimoji="1" lang="en-US" altLang="zh-CN" dirty="0" err="1">
                <a:latin typeface="+mn-lt"/>
                <a:ea typeface="+mn-ea"/>
              </a:rPr>
              <a:t>safeEqual</a:t>
            </a:r>
            <a:r>
              <a:rPr kumimoji="1" lang="en-US" altLang="zh-CN" dirty="0">
                <a:latin typeface="+mn-lt"/>
                <a:ea typeface="+mn-ea"/>
              </a:rPr>
              <a:t>(String a, String b)</a:t>
            </a:r>
            <a:r>
              <a:rPr lang="ja-JP" altLang="en-US" dirty="0"/>
              <a:t> </a:t>
            </a:r>
            <a:r>
              <a:rPr kumimoji="1" lang="en-US" altLang="zh-CN" dirty="0">
                <a:latin typeface="+mn-lt"/>
                <a:ea typeface="+mn-ea"/>
              </a:rPr>
              <a:t> {</a:t>
            </a: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>
                <a:latin typeface="+mn-lt"/>
                <a:ea typeface="+mn-ea"/>
              </a:rPr>
              <a:t>	if (</a:t>
            </a:r>
            <a:r>
              <a:rPr kumimoji="1" lang="en-US" altLang="zh-CN" dirty="0" err="1">
                <a:latin typeface="+mn-lt"/>
                <a:ea typeface="+mn-ea"/>
              </a:rPr>
              <a:t>a.length</a:t>
            </a:r>
            <a:r>
              <a:rPr kumimoji="1" lang="en-US" altLang="zh-CN" dirty="0">
                <a:latin typeface="+mn-lt"/>
                <a:ea typeface="+mn-ea"/>
              </a:rPr>
              <a:t>() != </a:t>
            </a:r>
            <a:r>
              <a:rPr kumimoji="1" lang="en-US" altLang="zh-CN" dirty="0" err="1">
                <a:latin typeface="+mn-lt"/>
                <a:ea typeface="+mn-ea"/>
              </a:rPr>
              <a:t>b.length</a:t>
            </a:r>
            <a:r>
              <a:rPr kumimoji="1" lang="en-US" altLang="zh-CN" dirty="0">
                <a:latin typeface="+mn-lt"/>
                <a:ea typeface="+mn-ea"/>
              </a:rPr>
              <a:t>() {</a:t>
            </a: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>
                <a:latin typeface="+mn-lt"/>
                <a:ea typeface="+mn-ea"/>
              </a:rPr>
              <a:t>		return false;</a:t>
            </a: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>
                <a:latin typeface="+mn-lt"/>
                <a:ea typeface="+mn-ea"/>
              </a:rPr>
              <a:t>	}</a:t>
            </a: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>
                <a:latin typeface="+mn-lt"/>
                <a:ea typeface="+mn-ea"/>
              </a:rPr>
              <a:t>	int equal = 0;</a:t>
            </a: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>
                <a:latin typeface="+mn-lt"/>
                <a:ea typeface="+mn-ea"/>
              </a:rPr>
              <a:t>	for (int 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 = 0; 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 &lt; </a:t>
            </a:r>
            <a:r>
              <a:rPr kumimoji="1" lang="en-US" altLang="zh-CN" dirty="0" err="1">
                <a:latin typeface="+mn-lt"/>
                <a:ea typeface="+mn-ea"/>
              </a:rPr>
              <a:t>a.length</a:t>
            </a:r>
            <a:r>
              <a:rPr kumimoji="1" lang="en-US" altLang="zh-CN" dirty="0">
                <a:latin typeface="+mn-lt"/>
                <a:ea typeface="+mn-ea"/>
              </a:rPr>
              <a:t>(); 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++)  {</a:t>
            </a: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>
                <a:latin typeface="+mn-lt"/>
                <a:ea typeface="+mn-ea"/>
              </a:rPr>
              <a:t>		equal l= </a:t>
            </a:r>
            <a:r>
              <a:rPr kumimoji="1" lang="en-US" altLang="zh-CN" dirty="0" err="1">
                <a:latin typeface="+mn-lt"/>
                <a:ea typeface="+mn-ea"/>
              </a:rPr>
              <a:t>a.charAt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) ^ </a:t>
            </a:r>
            <a:r>
              <a:rPr kumimoji="1" lang="en-US" altLang="zh-CN" dirty="0" err="1">
                <a:latin typeface="+mn-lt"/>
                <a:ea typeface="+mn-ea"/>
              </a:rPr>
              <a:t>b.charAt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);</a:t>
            </a: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>
                <a:latin typeface="+mn-lt"/>
                <a:ea typeface="+mn-ea"/>
              </a:rPr>
              <a:t>	}</a:t>
            </a: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>
                <a:latin typeface="+mn-lt"/>
                <a:ea typeface="+mn-ea"/>
              </a:rPr>
              <a:t>	return equal == 0;</a:t>
            </a: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>
                <a:latin typeface="+mn-lt"/>
                <a:ea typeface="+mn-ea"/>
              </a:rPr>
              <a:t>}</a:t>
            </a:r>
            <a:endParaRPr kumimoji="1" lang="zh-CN" altLang="en-US" dirty="0" err="1">
              <a:latin typeface="+mn-lt"/>
              <a:ea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14A88F-0F3B-A7CD-D09C-F0973C753D63}"/>
              </a:ext>
            </a:extLst>
          </p:cNvPr>
          <p:cNvSpPr txBox="1"/>
          <p:nvPr/>
        </p:nvSpPr>
        <p:spPr>
          <a:xfrm>
            <a:off x="451861" y="888603"/>
            <a:ext cx="11332771" cy="929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dirty="0">
                <a:latin typeface="+mn-lt"/>
                <a:ea typeface="+mn-ea"/>
              </a:rPr>
              <a:t>２つの文字列を比較するメソッドだね。ロジック自体は問題ないけど、非効率。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CN" dirty="0" err="1">
                <a:latin typeface="+mn-lt"/>
                <a:ea typeface="+mn-ea"/>
              </a:rPr>
              <a:t>a.charAt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) </a:t>
            </a:r>
            <a:r>
              <a:rPr kumimoji="1" lang="ja-JP" altLang="en-US" dirty="0">
                <a:latin typeface="+mn-lt"/>
                <a:ea typeface="+mn-ea"/>
              </a:rPr>
              <a:t>と</a:t>
            </a:r>
            <a:r>
              <a:rPr kumimoji="1" lang="en-US" altLang="zh-CN" dirty="0">
                <a:latin typeface="+mn-lt"/>
                <a:ea typeface="+mn-ea"/>
              </a:rPr>
              <a:t> </a:t>
            </a:r>
            <a:r>
              <a:rPr kumimoji="1" lang="en-US" altLang="zh-CN" dirty="0" err="1">
                <a:latin typeface="+mn-lt"/>
                <a:ea typeface="+mn-ea"/>
              </a:rPr>
              <a:t>b.charAt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)</a:t>
            </a:r>
            <a:r>
              <a:rPr kumimoji="1" lang="ja-JP" altLang="en-US" dirty="0">
                <a:latin typeface="+mn-lt"/>
                <a:ea typeface="+mn-ea"/>
              </a:rPr>
              <a:t>が違うと分かった時点で</a:t>
            </a:r>
            <a:r>
              <a:rPr kumimoji="1" lang="en-US" altLang="ja-JP" dirty="0">
                <a:latin typeface="+mn-lt"/>
                <a:ea typeface="+mn-ea"/>
              </a:rPr>
              <a:t>Return</a:t>
            </a:r>
            <a:r>
              <a:rPr kumimoji="1" lang="ja-JP" altLang="en-US" dirty="0">
                <a:latin typeface="+mn-lt"/>
                <a:ea typeface="+mn-ea"/>
              </a:rPr>
              <a:t>すればいいのに。</a:t>
            </a:r>
            <a:endParaRPr kumimoji="1" lang="zh-CN" altLang="en-US" dirty="0" err="1">
              <a:latin typeface="+mn-lt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838C72-704E-B118-6E10-6D1EB02F1435}"/>
              </a:ext>
            </a:extLst>
          </p:cNvPr>
          <p:cNvSpPr txBox="1"/>
          <p:nvPr/>
        </p:nvSpPr>
        <p:spPr>
          <a:xfrm>
            <a:off x="6118246" y="2348880"/>
            <a:ext cx="5882410" cy="3970318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private boolean safeEqual(String a, String b)  {</a:t>
            </a:r>
          </a:p>
          <a:p>
            <a:r>
              <a:rPr lang="zh-CN" altLang="en-US" dirty="0"/>
              <a:t>	if (a.length() != b.length()  {</a:t>
            </a:r>
          </a:p>
          <a:p>
            <a:r>
              <a:rPr lang="zh-CN" altLang="en-US" dirty="0"/>
              <a:t>		return false;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for (int i = 0; i &lt; a.length(); i++)  {</a:t>
            </a:r>
          </a:p>
          <a:p>
            <a:r>
              <a:rPr lang="zh-CN" altLang="en-US" dirty="0"/>
              <a:t>		int equal = a.charAt(i) ^ b.charAt(i);</a:t>
            </a:r>
          </a:p>
          <a:p>
            <a:r>
              <a:rPr lang="zh-CN" altLang="en-US" dirty="0"/>
              <a:t>		if (equal != 0) {</a:t>
            </a:r>
          </a:p>
          <a:p>
            <a:r>
              <a:rPr lang="zh-CN" altLang="en-US" dirty="0"/>
              <a:t>			return false;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return true;</a:t>
            </a:r>
          </a:p>
          <a:p>
            <a:r>
              <a:rPr lang="zh-CN" altLang="en-US" dirty="0"/>
              <a:t>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4C91C355-E635-84CD-1197-152638EA91A9}"/>
              </a:ext>
            </a:extLst>
          </p:cNvPr>
          <p:cNvSpPr txBox="1">
            <a:spLocks/>
          </p:cNvSpPr>
          <p:nvPr/>
        </p:nvSpPr>
        <p:spPr>
          <a:xfrm>
            <a:off x="491593" y="1844951"/>
            <a:ext cx="2580071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ja-JP" altLang="en-US" kern="0" dirty="0">
                <a:solidFill>
                  <a:schemeClr val="tx2"/>
                </a:solidFill>
              </a:rPr>
              <a:t>修正前のソース</a:t>
            </a:r>
            <a:endParaRPr lang="zh-CN" altLang="en-US" kern="0" dirty="0">
              <a:solidFill>
                <a:schemeClr val="tx2"/>
              </a:solidFill>
            </a:endParaRPr>
          </a:p>
        </p:txBody>
      </p:sp>
      <p:sp>
        <p:nvSpPr>
          <p:cNvPr id="9" name="タイトル 2">
            <a:extLst>
              <a:ext uri="{FF2B5EF4-FFF2-40B4-BE49-F238E27FC236}">
                <a16:creationId xmlns:a16="http://schemas.microsoft.com/office/drawing/2014/main" id="{82C26674-37BB-5231-9484-00DB3C6C2871}"/>
              </a:ext>
            </a:extLst>
          </p:cNvPr>
          <p:cNvSpPr txBox="1">
            <a:spLocks/>
          </p:cNvSpPr>
          <p:nvPr/>
        </p:nvSpPr>
        <p:spPr>
          <a:xfrm>
            <a:off x="6145763" y="1844951"/>
            <a:ext cx="347862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ja-JP" altLang="en-US" kern="0" dirty="0">
                <a:solidFill>
                  <a:schemeClr val="tx2"/>
                </a:solidFill>
              </a:rPr>
              <a:t>修正後のソース</a:t>
            </a:r>
            <a:endParaRPr lang="zh-CN" alt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08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8AD65-4F78-845C-4A18-91F7AB98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/>
          <a:lstStyle/>
          <a:p>
            <a:r>
              <a:rPr kumimoji="1" lang="en-US" altLang="ja-JP" dirty="0"/>
              <a:t>Time Attack</a:t>
            </a:r>
            <a:r>
              <a:rPr kumimoji="1" lang="ja-JP" altLang="en-US" dirty="0"/>
              <a:t>の手法を使ってあなたのパスワードが簡単に分かっちゃう！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14A88F-0F3B-A7CD-D09C-F0973C753D63}"/>
              </a:ext>
            </a:extLst>
          </p:cNvPr>
          <p:cNvSpPr txBox="1"/>
          <p:nvPr/>
        </p:nvSpPr>
        <p:spPr>
          <a:xfrm>
            <a:off x="451861" y="888603"/>
            <a:ext cx="11548795" cy="15908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600" dirty="0">
                <a:latin typeface="+mn-lt"/>
                <a:ea typeface="+mn-ea"/>
              </a:rPr>
              <a:t>前頁の</a:t>
            </a:r>
            <a:r>
              <a:rPr kumimoji="1" lang="ja-JP" altLang="en-US" sz="1600" dirty="0">
                <a:solidFill>
                  <a:schemeClr val="tx2"/>
                </a:solidFill>
                <a:latin typeface="+mn-lt"/>
                <a:ea typeface="+mn-ea"/>
              </a:rPr>
              <a:t>修正後ソース</a:t>
            </a:r>
            <a:r>
              <a:rPr kumimoji="1" lang="ja-JP" altLang="en-US" sz="1600" dirty="0">
                <a:latin typeface="+mn-lt"/>
                <a:ea typeface="+mn-ea"/>
              </a:rPr>
              <a:t>の場合、</a:t>
            </a:r>
            <a:r>
              <a:rPr kumimoji="1" lang="en-US" altLang="ja-JP" sz="1600" dirty="0">
                <a:latin typeface="+mn-lt"/>
                <a:ea typeface="+mn-ea"/>
              </a:rPr>
              <a:t>Time Attack</a:t>
            </a:r>
            <a:r>
              <a:rPr kumimoji="1" lang="ja-JP" altLang="en-US" sz="1600" dirty="0">
                <a:latin typeface="+mn-lt"/>
                <a:ea typeface="+mn-ea"/>
              </a:rPr>
              <a:t>という攻撃手法を使えば簡単にパスワードを不正入手できちゃう！</a:t>
            </a:r>
            <a:endParaRPr kumimoji="1" lang="en-US" altLang="ja-JP" sz="16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600" dirty="0"/>
              <a:t>例えば、「</a:t>
            </a:r>
            <a:r>
              <a:rPr lang="en-US" altLang="ja-JP" sz="1600" dirty="0"/>
              <a:t>password</a:t>
            </a:r>
            <a:r>
              <a:rPr lang="ja-JP" altLang="en-US" sz="1600" dirty="0"/>
              <a:t>」というパスワードを設定しているとしましょう。</a:t>
            </a:r>
            <a:endParaRPr lang="en-US" altLang="ja-JP" sz="16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600" dirty="0">
                <a:latin typeface="+mn-lt"/>
                <a:ea typeface="+mn-ea"/>
              </a:rPr>
              <a:t>ハッカーが「</a:t>
            </a:r>
            <a:r>
              <a:rPr kumimoji="1" lang="en-US" altLang="ja-JP" sz="1600" dirty="0">
                <a:latin typeface="+mn-lt"/>
                <a:ea typeface="+mn-ea"/>
              </a:rPr>
              <a:t>a</a:t>
            </a:r>
            <a:r>
              <a:rPr kumimoji="1" lang="ja-JP" altLang="en-US" sz="1600" dirty="0">
                <a:latin typeface="+mn-lt"/>
                <a:ea typeface="+mn-ea"/>
              </a:rPr>
              <a:t>・・・」「</a:t>
            </a:r>
            <a:r>
              <a:rPr kumimoji="1" lang="en-US" altLang="ja-JP" sz="1600" dirty="0">
                <a:latin typeface="+mn-lt"/>
                <a:ea typeface="+mn-ea"/>
              </a:rPr>
              <a:t>b</a:t>
            </a:r>
            <a:r>
              <a:rPr kumimoji="1" lang="ja-JP" altLang="en-US" sz="1600" dirty="0">
                <a:latin typeface="+mn-lt"/>
                <a:ea typeface="+mn-ea"/>
              </a:rPr>
              <a:t>・・・」「</a:t>
            </a:r>
            <a:r>
              <a:rPr kumimoji="1" lang="en-US" altLang="ja-JP" sz="1600" dirty="0">
                <a:latin typeface="+mn-lt"/>
                <a:ea typeface="+mn-ea"/>
              </a:rPr>
              <a:t>c</a:t>
            </a:r>
            <a:r>
              <a:rPr kumimoji="1" lang="ja-JP" altLang="en-US" sz="1600" dirty="0">
                <a:latin typeface="+mn-lt"/>
                <a:ea typeface="+mn-ea"/>
              </a:rPr>
              <a:t>・・・」 「</a:t>
            </a:r>
            <a:r>
              <a:rPr kumimoji="1" lang="en-US" altLang="ja-JP" sz="1600" dirty="0">
                <a:latin typeface="+mn-lt"/>
                <a:ea typeface="+mn-ea"/>
              </a:rPr>
              <a:t>d</a:t>
            </a:r>
            <a:r>
              <a:rPr kumimoji="1" lang="ja-JP" altLang="en-US" sz="1600" dirty="0">
                <a:latin typeface="+mn-lt"/>
                <a:ea typeface="+mn-ea"/>
              </a:rPr>
              <a:t>・・・」　のように、</a:t>
            </a:r>
            <a:r>
              <a:rPr kumimoji="1" lang="en-US" altLang="ja-JP" sz="1600" dirty="0">
                <a:latin typeface="+mn-lt"/>
                <a:ea typeface="+mn-ea"/>
              </a:rPr>
              <a:t>a</a:t>
            </a:r>
            <a:r>
              <a:rPr kumimoji="1" lang="ja-JP" altLang="en-US" sz="1600" dirty="0">
                <a:latin typeface="+mn-lt"/>
                <a:ea typeface="+mn-ea"/>
              </a:rPr>
              <a:t>～</a:t>
            </a:r>
            <a:r>
              <a:rPr kumimoji="1" lang="en-US" altLang="ja-JP" sz="1600" dirty="0">
                <a:latin typeface="+mn-lt"/>
                <a:ea typeface="+mn-ea"/>
              </a:rPr>
              <a:t>z</a:t>
            </a:r>
            <a:r>
              <a:rPr lang="ja-JP" altLang="en-US" sz="1600" dirty="0"/>
              <a:t>、</a:t>
            </a:r>
            <a:r>
              <a:rPr kumimoji="1" lang="en-US" altLang="ja-JP" sz="1600" dirty="0">
                <a:latin typeface="+mn-lt"/>
                <a:ea typeface="+mn-ea"/>
              </a:rPr>
              <a:t>0</a:t>
            </a:r>
            <a:r>
              <a:rPr kumimoji="1" lang="ja-JP" altLang="en-US" sz="1600" dirty="0">
                <a:latin typeface="+mn-lt"/>
                <a:ea typeface="+mn-ea"/>
              </a:rPr>
              <a:t>～</a:t>
            </a:r>
            <a:r>
              <a:rPr kumimoji="1" lang="en-US" altLang="ja-JP" sz="1600" dirty="0">
                <a:latin typeface="+mn-lt"/>
                <a:ea typeface="+mn-ea"/>
              </a:rPr>
              <a:t>9</a:t>
            </a:r>
            <a:r>
              <a:rPr kumimoji="1" lang="ja-JP" altLang="en-US" sz="1600" dirty="0">
                <a:latin typeface="+mn-lt"/>
                <a:ea typeface="+mn-ea"/>
              </a:rPr>
              <a:t>の順番に試そうとします。</a:t>
            </a:r>
            <a:endParaRPr kumimoji="1" lang="en-US" altLang="ja-JP" sz="16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600" dirty="0">
                <a:latin typeface="+mn-lt"/>
                <a:ea typeface="+mn-ea"/>
              </a:rPr>
              <a:t>そして</a:t>
            </a:r>
            <a:r>
              <a:rPr kumimoji="1" lang="en-US" altLang="ja-JP" sz="1600" dirty="0">
                <a:latin typeface="+mn-lt"/>
                <a:ea typeface="+mn-ea"/>
              </a:rPr>
              <a:t>Request</a:t>
            </a:r>
            <a:r>
              <a:rPr kumimoji="1" lang="ja-JP" altLang="en-US" sz="1600" dirty="0">
                <a:latin typeface="+mn-lt"/>
                <a:ea typeface="+mn-ea"/>
              </a:rPr>
              <a:t>～</a:t>
            </a:r>
            <a:r>
              <a:rPr kumimoji="1" lang="en-US" altLang="ja-JP" sz="1600" dirty="0">
                <a:latin typeface="+mn-lt"/>
                <a:ea typeface="+mn-ea"/>
              </a:rPr>
              <a:t>Respond</a:t>
            </a:r>
            <a:r>
              <a:rPr kumimoji="1" lang="ja-JP" altLang="en-US" sz="1600" dirty="0">
                <a:latin typeface="+mn-lt"/>
                <a:ea typeface="+mn-ea"/>
              </a:rPr>
              <a:t>の時間を計測します。ハッカーが下図のような結果が得られます。</a:t>
            </a:r>
            <a:endParaRPr kumimoji="1" lang="en-US" altLang="ja-JP" sz="1600" dirty="0">
              <a:latin typeface="+mn-lt"/>
              <a:ea typeface="+mn-ea"/>
            </a:endParaRPr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09C085D1-97C8-8C63-040C-B70BC5CD9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5112"/>
              </p:ext>
            </p:extLst>
          </p:nvPr>
        </p:nvGraphicFramePr>
        <p:xfrm>
          <a:off x="551384" y="2506671"/>
          <a:ext cx="3271912" cy="306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956">
                  <a:extLst>
                    <a:ext uri="{9D8B030D-6E8A-4147-A177-3AD203B41FA5}">
                      <a16:colId xmlns:a16="http://schemas.microsoft.com/office/drawing/2014/main" val="945507194"/>
                    </a:ext>
                  </a:extLst>
                </a:gridCol>
                <a:gridCol w="1635956">
                  <a:extLst>
                    <a:ext uri="{9D8B030D-6E8A-4147-A177-3AD203B41FA5}">
                      <a16:colId xmlns:a16="http://schemas.microsoft.com/office/drawing/2014/main" val="3601087956"/>
                    </a:ext>
                  </a:extLst>
                </a:gridCol>
              </a:tblGrid>
              <a:tr h="225730">
                <a:tc>
                  <a:txBody>
                    <a:bodyPr/>
                    <a:lstStyle/>
                    <a:p>
                      <a:r>
                        <a:rPr lang="ja-JP" altLang="en-US" dirty="0"/>
                        <a:t>入力値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実行時間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0872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+mn-lt"/>
                          <a:ea typeface="+mn-ea"/>
                        </a:rPr>
                        <a:t>a</a:t>
                      </a:r>
                      <a:r>
                        <a:rPr kumimoji="1" lang="ja-JP" altLang="en-US" sz="110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64863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+mn-lt"/>
                          <a:ea typeface="+mn-ea"/>
                        </a:rPr>
                        <a:t>b</a:t>
                      </a:r>
                      <a:r>
                        <a:rPr kumimoji="1" lang="ja-JP" altLang="en-US" sz="110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82496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+mn-lt"/>
                          <a:ea typeface="+mn-ea"/>
                        </a:rPr>
                        <a:t>c</a:t>
                      </a:r>
                      <a:r>
                        <a:rPr kumimoji="1" lang="ja-JP" altLang="en-US" sz="110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235224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+mn-lt"/>
                          <a:ea typeface="+mn-ea"/>
                        </a:rPr>
                        <a:t>d</a:t>
                      </a:r>
                      <a:r>
                        <a:rPr kumimoji="1" lang="ja-JP" altLang="en-US" sz="110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91411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defTabSz="54839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>
                          <a:latin typeface="+mn-lt"/>
                          <a:ea typeface="+mn-ea"/>
                        </a:rPr>
                        <a:t>e</a:t>
                      </a:r>
                      <a:r>
                        <a:rPr kumimoji="1" lang="ja-JP" altLang="en-US" sz="105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77214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defTabSz="54839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>
                          <a:latin typeface="+mn-lt"/>
                          <a:ea typeface="+mn-ea"/>
                        </a:rPr>
                        <a:t>f</a:t>
                      </a:r>
                      <a:r>
                        <a:rPr kumimoji="1" lang="ja-JP" altLang="en-US" sz="105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79822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r>
                        <a:rPr lang="ja-JP" altLang="en-US" dirty="0"/>
                        <a:t>（中略）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19011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r>
                        <a:rPr lang="en-US" altLang="ja-JP" dirty="0"/>
                        <a:t>o</a:t>
                      </a:r>
                      <a:r>
                        <a:rPr lang="ja-JP" altLang="en-US" dirty="0"/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03405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r>
                        <a:rPr lang="en-US" altLang="ja-JP" dirty="0"/>
                        <a:t>p</a:t>
                      </a:r>
                      <a:r>
                        <a:rPr lang="ja-JP" altLang="en-US" dirty="0"/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2"/>
                          </a:solidFill>
                        </a:rPr>
                        <a:t>15ms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84243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r>
                        <a:rPr lang="en-US" altLang="ja-JP" dirty="0"/>
                        <a:t>q</a:t>
                      </a:r>
                      <a:r>
                        <a:rPr lang="ja-JP" altLang="en-US" dirty="0"/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45279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r>
                        <a:rPr lang="en-US" altLang="ja-JP" dirty="0"/>
                        <a:t>r</a:t>
                      </a:r>
                      <a:r>
                        <a:rPr lang="ja-JP" altLang="en-US" dirty="0"/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02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C77796-F4BD-3568-5520-589EE3A70232}"/>
              </a:ext>
            </a:extLst>
          </p:cNvPr>
          <p:cNvSpPr txBox="1"/>
          <p:nvPr/>
        </p:nvSpPr>
        <p:spPr>
          <a:xfrm>
            <a:off x="4079776" y="2636912"/>
            <a:ext cx="7560840" cy="3052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600" dirty="0">
                <a:latin typeface="+mn-lt"/>
                <a:ea typeface="+mn-ea"/>
              </a:rPr>
              <a:t>このように、明らかに</a:t>
            </a:r>
            <a:r>
              <a:rPr kumimoji="1" lang="en-US" altLang="ja-JP" sz="1600" dirty="0">
                <a:latin typeface="+mn-lt"/>
                <a:ea typeface="+mn-ea"/>
              </a:rPr>
              <a:t>p</a:t>
            </a:r>
            <a:r>
              <a:rPr kumimoji="1" lang="ja-JP" altLang="en-US" sz="1600" dirty="0">
                <a:latin typeface="+mn-lt"/>
                <a:ea typeface="+mn-ea"/>
              </a:rPr>
              <a:t>・・・</a:t>
            </a:r>
            <a:r>
              <a:rPr lang="ja-JP" altLang="en-US" sz="1600" dirty="0"/>
              <a:t>の処理時間が他より長いので、</a:t>
            </a:r>
            <a:endParaRPr lang="en-US" altLang="ja-JP" sz="16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ja-JP" altLang="en-US" sz="1600" dirty="0">
                <a:latin typeface="+mn-lt"/>
                <a:ea typeface="+mn-ea"/>
              </a:rPr>
              <a:t>パスワードの一文字目は</a:t>
            </a:r>
            <a:r>
              <a:rPr kumimoji="1" lang="en-US" altLang="ja-JP" sz="1600" dirty="0">
                <a:latin typeface="+mn-lt"/>
                <a:ea typeface="+mn-ea"/>
              </a:rPr>
              <a:t>p</a:t>
            </a:r>
            <a:r>
              <a:rPr kumimoji="1" lang="ja-JP" altLang="en-US" sz="1600" dirty="0">
                <a:latin typeface="+mn-lt"/>
                <a:ea typeface="+mn-ea"/>
              </a:rPr>
              <a:t>である可能性が高いと、ハッカーが判断できます。</a:t>
            </a:r>
            <a:endParaRPr kumimoji="1" lang="en-US" altLang="ja-JP" sz="16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600" dirty="0"/>
              <a:t>この手法を使ってパスワードを推算ことができてしまいます。</a:t>
            </a:r>
            <a:endParaRPr lang="en-US" altLang="ja-JP" sz="16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endParaRPr kumimoji="1" lang="en-US" altLang="ja-JP" sz="1600" dirty="0">
              <a:latin typeface="+mn-lt"/>
              <a:ea typeface="+mn-ea"/>
            </a:endParaRPr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600" dirty="0"/>
              <a:t>一方で前頁の</a:t>
            </a:r>
            <a:r>
              <a:rPr lang="ja-JP" altLang="en-US" sz="1600" dirty="0">
                <a:solidFill>
                  <a:schemeClr val="tx2"/>
                </a:solidFill>
              </a:rPr>
              <a:t>修正前ソース</a:t>
            </a:r>
            <a:r>
              <a:rPr lang="ja-JP" altLang="en-US" sz="1600" dirty="0"/>
              <a:t>の場合、すべての入力値においての実行時間は同じだから、パスワードを簡単に推算ことができなくなります。でもすべての組み合わせを地道に計算すれば、相当時間がかかるかもしれないが、理論上、パスワードを推算できてしまうことは可能です。</a:t>
            </a:r>
            <a:endParaRPr lang="en-US" altLang="ja-JP" sz="1600" dirty="0"/>
          </a:p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ja-JP" altLang="en-US" sz="1600" dirty="0"/>
              <a:t>↓ ↓ ↓ ↓ ↓ ↓ ↓ ↓ ↓ ↓ ↓ ↓ ↓ ↓ ↓ ↓ ↓ ↓ ↓ ↓ ↓ ↓ ↓</a:t>
            </a:r>
            <a:endParaRPr lang="en-US" altLang="ja-JP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0C3B7C-ADAA-B2A9-110A-B39BFF1D0153}"/>
              </a:ext>
            </a:extLst>
          </p:cNvPr>
          <p:cNvSpPr txBox="1"/>
          <p:nvPr/>
        </p:nvSpPr>
        <p:spPr>
          <a:xfrm>
            <a:off x="695400" y="5847160"/>
            <a:ext cx="1123324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2"/>
                </a:solidFill>
              </a:rPr>
              <a:t>どんなパスワードや暗号方式でも、（理論上は）必ず突破される。その</a:t>
            </a:r>
            <a:r>
              <a:rPr lang="ja-JP" altLang="en-US" dirty="0">
                <a:solidFill>
                  <a:schemeClr val="tx2"/>
                </a:solidFill>
              </a:rPr>
              <a:t>リスクを０にすることは不可能。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lang="ja-JP" altLang="en-US" dirty="0">
                <a:solidFill>
                  <a:schemeClr val="tx2"/>
                </a:solidFill>
              </a:rPr>
              <a:t>突破するのに必要な時間コストを増やすことで、限りなくそのリスクを０に近づけることが暗号方式の目的。</a:t>
            </a:r>
            <a:endParaRPr lang="en-US" altLang="ja-JP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19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DDDED5E-2E43-AD33-7BB3-B45E67B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30" y="3159166"/>
            <a:ext cx="11308339" cy="539667"/>
          </a:xfrm>
        </p:spPr>
        <p:txBody>
          <a:bodyPr/>
          <a:lstStyle/>
          <a:p>
            <a:r>
              <a:rPr lang="ja-JP" altLang="en-US" dirty="0">
                <a:solidFill>
                  <a:schemeClr val="tx2"/>
                </a:solidFill>
              </a:rPr>
              <a:t>共通鍵暗号方式と公開鍵暗号化方式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745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そもそも、共通鍵暗号化方式と公開鍵暗号方式はご存知？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【</a:t>
            </a:r>
            <a:r>
              <a:rPr lang="ja-JP" altLang="en-US" b="1" dirty="0"/>
              <a:t>共通鍵暗号方式</a:t>
            </a:r>
            <a:r>
              <a:rPr lang="en-US" altLang="ja-JP" b="1" dirty="0"/>
              <a:t>】</a:t>
            </a:r>
          </a:p>
          <a:p>
            <a:pPr fontAlgn="base"/>
            <a:r>
              <a:rPr lang="ja-JP" altLang="en-US" dirty="0"/>
              <a:t>　共通鍵暗号方式は、暗号化する際の「鍵」と復号化する際の「鍵」が同一の暗号化方式です。</a:t>
            </a:r>
            <a:br>
              <a:rPr lang="ja-JP" altLang="en-US" dirty="0"/>
            </a:br>
            <a:r>
              <a:rPr lang="ja-JP" altLang="en-US" dirty="0"/>
              <a:t>　「鍵」情報は、二者間（送信側と受信側）のみ共有されているので安全な通信といえます。</a:t>
            </a:r>
          </a:p>
          <a:p>
            <a:pPr fontAlgn="base"/>
            <a:r>
              <a:rPr lang="ja-JP" altLang="en-US" dirty="0"/>
              <a:t>　通信の流れとしては以下の通り。</a:t>
            </a:r>
            <a:endParaRPr lang="en-US" altLang="ja-JP" dirty="0"/>
          </a:p>
          <a:p>
            <a:pPr fontAlgn="base"/>
            <a:r>
              <a:rPr lang="ja-JP" altLang="en-US" dirty="0"/>
              <a:t>　　①送信側が、データを「共通鍵」で暗号化し、受信側へ送信する</a:t>
            </a:r>
          </a:p>
          <a:p>
            <a:pPr fontAlgn="base"/>
            <a:r>
              <a:rPr lang="ja-JP" altLang="en-US" dirty="0"/>
              <a:t>　　②受信側が受け取ったデータを、同じ「共通鍵」で復号化し、データを取得する</a:t>
            </a:r>
          </a:p>
          <a:p>
            <a:endParaRPr kumimoji="1" lang="ja-JP" altLang="en-US" dirty="0"/>
          </a:p>
        </p:txBody>
      </p:sp>
      <p:pic>
        <p:nvPicPr>
          <p:cNvPr id="4098" name="Picture 2" descr="å±ééµæå·æ¹å¼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645024"/>
            <a:ext cx="51524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8186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そもそも、共通鍵暗号化方式と公開鍵暗号方式はご存知？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47328" y="1028859"/>
            <a:ext cx="11308339" cy="5161230"/>
          </a:xfrm>
        </p:spPr>
        <p:txBody>
          <a:bodyPr/>
          <a:lstStyle/>
          <a:p>
            <a:r>
              <a:rPr lang="en-US" altLang="ja-JP" sz="1800" b="1" dirty="0"/>
              <a:t>【</a:t>
            </a:r>
            <a:r>
              <a:rPr lang="ja-JP" altLang="en-US" sz="1800" b="1" dirty="0"/>
              <a:t>公開鍵暗号方式</a:t>
            </a:r>
            <a:r>
              <a:rPr lang="en-US" altLang="ja-JP" sz="1800" b="1" dirty="0"/>
              <a:t>】</a:t>
            </a:r>
          </a:p>
          <a:p>
            <a:pPr fontAlgn="base"/>
            <a:r>
              <a:rPr lang="ja-JP" altLang="en-US" sz="1800" dirty="0"/>
              <a:t>　公開鍵暗号方式は、暗号化</a:t>
            </a:r>
            <a:r>
              <a:rPr lang="en-US" altLang="ja-JP" sz="1800" dirty="0"/>
              <a:t>/</a:t>
            </a:r>
            <a:r>
              <a:rPr lang="ja-JP" altLang="en-US" sz="1800" dirty="0"/>
              <a:t>復号する際の「鍵」に、</a:t>
            </a:r>
            <a:endParaRPr lang="en-US" altLang="ja-JP" sz="1800" dirty="0"/>
          </a:p>
          <a:p>
            <a:pPr fontAlgn="base"/>
            <a:r>
              <a:rPr lang="ja-JP" altLang="en-US" sz="1800" dirty="0"/>
              <a:t>　「公開鍵」と「秘密鍵」の二つを用いています。</a:t>
            </a:r>
            <a:endParaRPr lang="en-US" altLang="ja-JP" sz="1800" dirty="0"/>
          </a:p>
          <a:p>
            <a:pPr fontAlgn="base"/>
            <a:br>
              <a:rPr lang="ja-JP" altLang="en-US" sz="1800" dirty="0"/>
            </a:br>
            <a:r>
              <a:rPr lang="ja-JP" altLang="en-US" sz="1800" dirty="0"/>
              <a:t>　</a:t>
            </a:r>
            <a:r>
              <a:rPr lang="ja-JP" altLang="en-US" sz="1800" b="1" dirty="0">
                <a:solidFill>
                  <a:srgbClr val="C00000"/>
                </a:solidFill>
              </a:rPr>
              <a:t>「公開鍵」は ”誰でも取得できるオープンな鍵”で、</a:t>
            </a:r>
            <a:endParaRPr lang="en-US" altLang="ja-JP" sz="1800" b="1" dirty="0">
              <a:solidFill>
                <a:srgbClr val="C00000"/>
              </a:solidFill>
            </a:endParaRPr>
          </a:p>
          <a:p>
            <a:pPr fontAlgn="base"/>
            <a:r>
              <a:rPr lang="ja-JP" altLang="en-US" sz="1800" b="1" dirty="0">
                <a:solidFill>
                  <a:srgbClr val="C00000"/>
                </a:solidFill>
              </a:rPr>
              <a:t>　「秘密鍵」は ”受信側のみ保持している鍵” となります。</a:t>
            </a:r>
          </a:p>
          <a:p>
            <a:pPr fontAlgn="base"/>
            <a:endParaRPr lang="en-US" altLang="ja-JP" sz="1800" dirty="0"/>
          </a:p>
          <a:p>
            <a:pPr fontAlgn="base"/>
            <a:r>
              <a:rPr lang="ja-JP" altLang="en-US" sz="1800" dirty="0"/>
              <a:t>　以下、通信の流れになります。</a:t>
            </a:r>
          </a:p>
          <a:p>
            <a:pPr fontAlgn="base"/>
            <a:r>
              <a:rPr lang="ja-JP" altLang="en-US" sz="1800" dirty="0"/>
              <a:t>　①送信側は、受信側が公開している「公開鍵」を取得する。</a:t>
            </a:r>
            <a:endParaRPr lang="en-US" altLang="ja-JP" sz="1800" dirty="0"/>
          </a:p>
          <a:p>
            <a:pPr fontAlgn="base"/>
            <a:r>
              <a:rPr lang="ja-JP" altLang="en-US" sz="1800" dirty="0"/>
              <a:t>　　そして取得した「公開鍵」で、</a:t>
            </a:r>
            <a:endParaRPr lang="en-US" altLang="ja-JP" sz="1800" dirty="0"/>
          </a:p>
          <a:p>
            <a:pPr fontAlgn="base"/>
            <a:r>
              <a:rPr lang="ja-JP" altLang="en-US" sz="1800" dirty="0"/>
              <a:t>　　送信するデータを暗号化して送信する</a:t>
            </a:r>
          </a:p>
          <a:p>
            <a:pPr fontAlgn="base"/>
            <a:r>
              <a:rPr lang="ja-JP" altLang="en-US" sz="1800" dirty="0"/>
              <a:t>　②受信側は、受け取ったデータを</a:t>
            </a:r>
            <a:endParaRPr lang="en-US" altLang="ja-JP" sz="1800" dirty="0"/>
          </a:p>
          <a:p>
            <a:pPr fontAlgn="base"/>
            <a:r>
              <a:rPr lang="ja-JP" altLang="en-US" sz="1800" dirty="0"/>
              <a:t>　　「（受信側のみ保持している）秘密鍵」で復号化して、</a:t>
            </a:r>
            <a:endParaRPr lang="en-US" altLang="ja-JP" sz="1800" dirty="0"/>
          </a:p>
          <a:p>
            <a:pPr fontAlgn="base"/>
            <a:r>
              <a:rPr lang="ja-JP" altLang="en-US" sz="1800" dirty="0"/>
              <a:t>　　データを取得する</a:t>
            </a:r>
          </a:p>
          <a:p>
            <a:endParaRPr kumimoji="1" lang="ja-JP" altLang="en-US" sz="1800" dirty="0"/>
          </a:p>
        </p:txBody>
      </p:sp>
      <p:pic>
        <p:nvPicPr>
          <p:cNvPr id="6148" name="Picture 4" descr="å¬ééµæå·æ¹å¼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43" y="1412776"/>
            <a:ext cx="578835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900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いまいち公開鍵と秘密鍵が分からない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623392" y="861352"/>
            <a:ext cx="10801199" cy="5375960"/>
          </a:xfrm>
        </p:spPr>
        <p:txBody>
          <a:bodyPr/>
          <a:lstStyle/>
          <a:p>
            <a:r>
              <a:rPr kumimoji="1" lang="ja-JP" altLang="en-US" sz="1800" dirty="0"/>
              <a:t>中学校で勉強した素因数分解を思い出してください。</a:t>
            </a:r>
            <a:endParaRPr kumimoji="1" lang="en-US" altLang="ja-JP" sz="1800" dirty="0"/>
          </a:p>
          <a:p>
            <a:r>
              <a:rPr kumimoji="1" lang="ja-JP" altLang="en-US" sz="1800" dirty="0"/>
              <a:t>例えば</a:t>
            </a:r>
            <a:r>
              <a:rPr kumimoji="1" lang="en-US" altLang="ja-JP" sz="1800" dirty="0"/>
              <a:t>24</a:t>
            </a:r>
            <a:r>
              <a:rPr kumimoji="1" lang="ja-JP" altLang="en-US" sz="1800" dirty="0"/>
              <a:t>を素因数分解すると２</a:t>
            </a:r>
            <a:r>
              <a:rPr kumimoji="1" lang="en-US" altLang="ja-JP" sz="1800" dirty="0"/>
              <a:t>×</a:t>
            </a:r>
            <a:r>
              <a:rPr kumimoji="1" lang="ja-JP" altLang="en-US" sz="1800" dirty="0"/>
              <a:t>２</a:t>
            </a:r>
            <a:r>
              <a:rPr kumimoji="1" lang="en-US" altLang="ja-JP" sz="1800" dirty="0"/>
              <a:t>×</a:t>
            </a:r>
            <a:r>
              <a:rPr kumimoji="1" lang="ja-JP" altLang="en-US" sz="1800" dirty="0"/>
              <a:t>２</a:t>
            </a:r>
            <a:r>
              <a:rPr kumimoji="1" lang="en-US" altLang="ja-JP" sz="1800" dirty="0"/>
              <a:t>×</a:t>
            </a:r>
            <a:r>
              <a:rPr kumimoji="1" lang="ja-JP" altLang="en-US" sz="1800" dirty="0"/>
              <a:t>３　です。</a:t>
            </a:r>
            <a:endParaRPr kumimoji="1" lang="en-US" altLang="ja-JP" sz="1800" dirty="0"/>
          </a:p>
          <a:p>
            <a:r>
              <a:rPr lang="en-US" altLang="ja-JP" sz="1800" dirty="0"/>
              <a:t> </a:t>
            </a:r>
          </a:p>
          <a:p>
            <a:endParaRPr lang="en-US" altLang="ja-JP" sz="1800" dirty="0"/>
          </a:p>
          <a:p>
            <a:r>
              <a:rPr lang="ja-JP" altLang="en-US" sz="1800" dirty="0"/>
              <a:t>じゃ２４７を素因数分解すると？</a:t>
            </a:r>
            <a:endParaRPr lang="en-US" altLang="ja-JP" sz="1800" dirty="0"/>
          </a:p>
          <a:p>
            <a:r>
              <a:rPr lang="ja-JP" altLang="en-US" sz="1800" dirty="0"/>
              <a:t>２，３，５，７，１１の素因数じゃ割れなかったから、</a:t>
            </a:r>
            <a:endParaRPr lang="en-US" altLang="ja-JP" sz="1800" dirty="0"/>
          </a:p>
          <a:p>
            <a:r>
              <a:rPr lang="ja-JP" altLang="en-US" sz="1800" dirty="0"/>
              <a:t>１３</a:t>
            </a:r>
            <a:r>
              <a:rPr lang="en-US" altLang="ja-JP" sz="1800" dirty="0"/>
              <a:t>×</a:t>
            </a:r>
            <a:r>
              <a:rPr lang="ja-JP" altLang="en-US" sz="1800" dirty="0"/>
              <a:t>１９という結果になります。計算するのに時間かかったでしょう。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8017×9781</a:t>
            </a:r>
            <a:r>
              <a:rPr lang="ja-JP" altLang="en-US" sz="1800" dirty="0"/>
              <a:t>＝</a:t>
            </a:r>
            <a:r>
              <a:rPr lang="en-US" altLang="ja-JP" sz="1800" dirty="0"/>
              <a:t>78414277</a:t>
            </a:r>
            <a:r>
              <a:rPr lang="ja-JP" altLang="en-US" sz="1800" dirty="0"/>
              <a:t>の計算はすぐにできるのに、</a:t>
            </a:r>
            <a:endParaRPr lang="en-US" altLang="ja-JP" sz="1800" dirty="0"/>
          </a:p>
          <a:p>
            <a:r>
              <a:rPr lang="en-US" altLang="ja-JP" sz="1800" dirty="0"/>
              <a:t>78414277</a:t>
            </a:r>
            <a:r>
              <a:rPr lang="ja-JP" altLang="en-US" sz="1800" dirty="0"/>
              <a:t>を素因数分解するハードルがはんぱないです。</a:t>
            </a:r>
            <a:endParaRPr lang="en-US" altLang="ja-JP" sz="1800" dirty="0"/>
          </a:p>
          <a:p>
            <a:r>
              <a:rPr lang="ja-JP" altLang="en-US" sz="1800" dirty="0"/>
              <a:t>このように、数値が大きければ大きいほど、素因数分解の難易度が高くなり、</a:t>
            </a:r>
            <a:endParaRPr lang="en-US" altLang="ja-JP" sz="1800" dirty="0"/>
          </a:p>
          <a:p>
            <a:r>
              <a:rPr lang="ja-JP" altLang="en-US" sz="1800" dirty="0"/>
              <a:t>計算に使う時間がどんどん長くなります。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b="1" dirty="0">
                <a:solidFill>
                  <a:srgbClr val="C00000"/>
                </a:solidFill>
              </a:rPr>
              <a:t>「</a:t>
            </a:r>
            <a:r>
              <a:rPr lang="en-US" altLang="ja-JP" sz="1800" b="1" dirty="0">
                <a:solidFill>
                  <a:srgbClr val="C00000"/>
                </a:solidFill>
              </a:rPr>
              <a:t>8017×9781</a:t>
            </a:r>
            <a:r>
              <a:rPr lang="ja-JP" altLang="en-US" sz="1800" b="1" dirty="0">
                <a:solidFill>
                  <a:srgbClr val="C00000"/>
                </a:solidFill>
              </a:rPr>
              <a:t>」が秘密鍵</a:t>
            </a:r>
            <a:r>
              <a:rPr lang="ja-JP" altLang="en-US" sz="1800" dirty="0"/>
              <a:t>（公開鍵をすぐに解ける🔑）。</a:t>
            </a:r>
            <a:endParaRPr lang="en-US" altLang="ja-JP" sz="1800" dirty="0"/>
          </a:p>
          <a:p>
            <a:r>
              <a:rPr lang="ja-JP" altLang="en-US" sz="1800" b="1" dirty="0">
                <a:solidFill>
                  <a:srgbClr val="C00000"/>
                </a:solidFill>
              </a:rPr>
              <a:t>「</a:t>
            </a:r>
            <a:r>
              <a:rPr lang="en-US" altLang="ja-JP" sz="1800" b="1" dirty="0">
                <a:solidFill>
                  <a:srgbClr val="C00000"/>
                </a:solidFill>
              </a:rPr>
              <a:t>78414277</a:t>
            </a:r>
            <a:r>
              <a:rPr lang="ja-JP" altLang="en-US" sz="1800" b="1" dirty="0">
                <a:solidFill>
                  <a:srgbClr val="C00000"/>
                </a:solidFill>
              </a:rPr>
              <a:t>」が公開鍵</a:t>
            </a:r>
            <a:r>
              <a:rPr lang="ja-JP" altLang="en-US" sz="1800" dirty="0"/>
              <a:t>（秘密鍵を使って</a:t>
            </a:r>
            <a:r>
              <a:rPr lang="en-US" altLang="ja-JP" sz="1800" dirty="0"/>
              <a:t>Lock</a:t>
            </a:r>
            <a:r>
              <a:rPr lang="ja-JP" altLang="en-US" sz="1800" dirty="0"/>
              <a:t>した🔒）。解けるのに相当難しいです。</a:t>
            </a:r>
            <a:endParaRPr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2F9CF4-7587-5E52-C472-B5FCAFD0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761634"/>
            <a:ext cx="981212" cy="147658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7CBEF5F-18C8-D290-EB6B-9669D91FA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2420888"/>
            <a:ext cx="1400370" cy="93358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5434726-3067-E77C-345A-18B52FAEA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580" y="3820929"/>
            <a:ext cx="214342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192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02_Card-01red_confidential_16x9_v2.0">
  <a:themeElements>
    <a:clrScheme name="R-Style2017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54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メイリオ" panose="020B0604030504040204" pitchFamily="50" charset="-128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546" rtl="0" fontAlgn="auto" latinLnBrk="0" hangingPunct="0">
          <a:lnSpc>
            <a:spcPct val="100000"/>
          </a:lnSpc>
          <a:spcAft>
            <a:spcPts val="900"/>
          </a:spcAft>
          <a:buClrTx/>
          <a:buSzTx/>
          <a:buFontTx/>
          <a:buNone/>
          <a:tabLst/>
          <a:defRPr kumimoji="1" sz="24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プレゼンテーション3" id="{78D078A6-D4DE-4157-9E60-E3B3B3116708}" vid="{E82AA458-8D04-401E-8C23-F6645631F532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870875B08F19944910FB1E7A63207DB" ma:contentTypeVersion="4" ma:contentTypeDescription="新しいドキュメントを作成します。" ma:contentTypeScope="" ma:versionID="5cb69bece65e952eeb5d2c94848d94f7">
  <xsd:schema xmlns:xsd="http://www.w3.org/2001/XMLSchema" xmlns:xs="http://www.w3.org/2001/XMLSchema" xmlns:p="http://schemas.microsoft.com/office/2006/metadata/properties" xmlns:ns2="b24afa4b-e23f-42fb-8d51-c035592c9acb" targetNamespace="http://schemas.microsoft.com/office/2006/metadata/properties" ma:root="true" ma:fieldsID="a73db01683271c6e43acaec4b55c1548" ns2:_="">
    <xsd:import namespace="b24afa4b-e23f-42fb-8d51-c035592c9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fa4b-e23f-42fb-8d51-c035592c9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7E69B0-E855-4E20-B3EE-8F350FE30A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b24afa4b-e23f-42fb-8d51-c035592c9ac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330E58-DDAC-4CE9-9E21-FD3B669200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fa4b-e23f-42fb-8d51-c035592c9a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C5516A-DDFD-4B31-B3EC-42EFF4445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11662</TotalTime>
  <Words>3481</Words>
  <Application>Microsoft Macintosh PowerPoint</Application>
  <PresentationFormat>ワイド画面</PresentationFormat>
  <Paragraphs>378</Paragraphs>
  <Slides>26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-apple-system</vt:lpstr>
      <vt:lpstr>Rakuten Global B</vt:lpstr>
      <vt:lpstr>Rakuten Global R</vt:lpstr>
      <vt:lpstr>Arial</vt:lpstr>
      <vt:lpstr>Calibri</vt:lpstr>
      <vt:lpstr>02_Card-01red_confidential_16x9_v2.0</vt:lpstr>
      <vt:lpstr>暗号化方式の基礎知識編 　　　　　　　　　ー共通鍵暗号方式と公開鍵暗号方式</vt:lpstr>
      <vt:lpstr>ある日、お客様から暗号危殆化調査が来ました</vt:lpstr>
      <vt:lpstr>まずは簡単なコードレビューから</vt:lpstr>
      <vt:lpstr>まずは遊び程度で↓のコードレビューをしましょう</vt:lpstr>
      <vt:lpstr>Time Attackの手法を使ってあなたのパスワードが簡単に分かっちゃう！</vt:lpstr>
      <vt:lpstr>共通鍵暗号方式と公開鍵暗号化方式</vt:lpstr>
      <vt:lpstr>そもそも、共通鍵暗号化方式と公開鍵暗号方式はご存知？</vt:lpstr>
      <vt:lpstr>そもそも、共通鍵暗号化方式と公開鍵暗号方式はご存知？</vt:lpstr>
      <vt:lpstr>いまいち公開鍵と秘密鍵が分からない</vt:lpstr>
      <vt:lpstr>ワンちゃんと猫ちゃんの物語を使って、もっと分かりやすく解説します</vt:lpstr>
      <vt:lpstr>登場人物</vt:lpstr>
      <vt:lpstr>もっとわかりやすく（平文）</vt:lpstr>
      <vt:lpstr>もっとわかりやすく（共通鍵）</vt:lpstr>
      <vt:lpstr>もっとわかりやすく（公開鍵）</vt:lpstr>
      <vt:lpstr>世の中のパンダは、全部善良な心を持っているとは限らない  　　ーなりすまし攻撃</vt:lpstr>
      <vt:lpstr>もっとわかりやすく（公開鍵_攻撃例１）</vt:lpstr>
      <vt:lpstr>どうやってなりすましを防ぐ？  　　ー署名の技術</vt:lpstr>
      <vt:lpstr>PowerPoint プレゼンテーション</vt:lpstr>
      <vt:lpstr>もっとわかりやすく（デジタル署名）</vt:lpstr>
      <vt:lpstr>気づいているかもしれませんが  　　ー公開鍵が偽造されたらどうなる？</vt:lpstr>
      <vt:lpstr>もっとわかりやすく（公開鍵_攻撃例２）</vt:lpstr>
      <vt:lpstr>PowerPoint プレゼンテーション</vt:lpstr>
      <vt:lpstr>もっとわかりやすく（CA証明書の一例）</vt:lpstr>
      <vt:lpstr>PowerPoint プレゼンテーション</vt:lpstr>
      <vt:lpstr>PowerPoint プレゼンテーション</vt:lpstr>
      <vt:lpstr>２頁のことをほぼ何も説明していないが、この講義を聞いてあなたはどう動く？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R-style_Title</dc:title>
  <dc:creator>Matsuda, Maiko | Maiko | CARDB</dc:creator>
  <cp:lastModifiedBy>暁 王</cp:lastModifiedBy>
  <cp:revision>1465</cp:revision>
  <cp:lastPrinted>2012-11-01T00:53:12Z</cp:lastPrinted>
  <dcterms:created xsi:type="dcterms:W3CDTF">2016-03-23T05:11:58Z</dcterms:created>
  <dcterms:modified xsi:type="dcterms:W3CDTF">2023-07-18T04:52:46Z</dcterms:modified>
  <cp:version>【シ企-002】［16.12］（保存）処理・保管：永久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0x010100D870875B08F19944910FB1E7A63207DB</vt:lpwstr>
  </property>
</Properties>
</file>