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30"/>
  </p:handoutMasterIdLst>
  <p:sldIdLst>
    <p:sldId id="654" r:id="rId3"/>
    <p:sldId id="672" r:id="rId4"/>
    <p:sldId id="674" r:id="rId5"/>
    <p:sldId id="675" r:id="rId6"/>
    <p:sldId id="676" r:id="rId7"/>
    <p:sldId id="677" r:id="rId8"/>
    <p:sldId id="657" r:id="rId9"/>
    <p:sldId id="658" r:id="rId10"/>
    <p:sldId id="678" r:id="rId11"/>
    <p:sldId id="679" r:id="rId12"/>
    <p:sldId id="680" r:id="rId13"/>
    <p:sldId id="659" r:id="rId14"/>
    <p:sldId id="661" r:id="rId15"/>
    <p:sldId id="662" r:id="rId16"/>
    <p:sldId id="681" r:id="rId17"/>
    <p:sldId id="663" r:id="rId18"/>
    <p:sldId id="682" r:id="rId19"/>
    <p:sldId id="664" r:id="rId20"/>
    <p:sldId id="665" r:id="rId22"/>
    <p:sldId id="683" r:id="rId23"/>
    <p:sldId id="668" r:id="rId24"/>
    <p:sldId id="666" r:id="rId25"/>
    <p:sldId id="667" r:id="rId26"/>
    <p:sldId id="684" r:id="rId27"/>
    <p:sldId id="411" r:id="rId28"/>
    <p:sldId id="673" r:id="rId29"/>
  </p:sldIdLst>
  <p:sldSz cx="12192000" cy="6858000"/>
  <p:notesSz cx="6807200" cy="993902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4" userDrawn="1">
          <p15:clr>
            <a:srgbClr val="A4A3A4"/>
          </p15:clr>
        </p15:guide>
        <p15:guide id="2" orient="horz" pos="2047" userDrawn="1">
          <p15:clr>
            <a:srgbClr val="A4A3A4"/>
          </p15:clr>
        </p15:guide>
        <p15:guide id="3" orient="horz" pos="73" userDrawn="1">
          <p15:clr>
            <a:srgbClr val="A4A3A4"/>
          </p15:clr>
        </p15:guide>
        <p15:guide id="4" orient="horz" pos="1706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  <p15:guide id="6" orient="horz" pos="3358" userDrawn="1">
          <p15:clr>
            <a:srgbClr val="A4A3A4"/>
          </p15:clr>
        </p15:guide>
        <p15:guide id="7" orient="horz" pos="3521" userDrawn="1">
          <p15:clr>
            <a:srgbClr val="A4A3A4"/>
          </p15:clr>
        </p15:guide>
        <p15:guide id="8" pos="121" userDrawn="1">
          <p15:clr>
            <a:srgbClr val="A4A3A4"/>
          </p15:clr>
        </p15:guide>
        <p15:guide id="9" pos="7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FF99"/>
    <a:srgbClr val="FFFFFF"/>
    <a:srgbClr val="F4E7E7"/>
    <a:srgbClr val="E8CBCB"/>
    <a:srgbClr val="F2F2F2"/>
    <a:srgbClr val="E7E7E7"/>
    <a:srgbClr val="BF0000"/>
    <a:srgbClr val="969696"/>
    <a:srgbClr val="0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2" autoAdjust="0"/>
    <p:restoredTop sz="96327" autoAdjust="0"/>
  </p:normalViewPr>
  <p:slideViewPr>
    <p:cSldViewPr showGuides="1">
      <p:cViewPr varScale="1">
        <p:scale>
          <a:sx n="141" d="100"/>
          <a:sy n="141" d="100"/>
        </p:scale>
        <p:origin x="1264" y="184"/>
      </p:cViewPr>
      <p:guideLst>
        <p:guide orient="horz" pos="3824"/>
        <p:guide orient="horz" pos="2047"/>
        <p:guide orient="horz" pos="73"/>
        <p:guide orient="horz" pos="1706"/>
        <p:guide orient="horz" pos="527"/>
        <p:guide orient="horz" pos="3358"/>
        <p:guide orient="horz" pos="3521"/>
        <p:guide pos="121"/>
        <p:guide pos="75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4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0D446-3795-6947-BE40-26DBC5F61FF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831EC-944E-FD4F-A2EB-DEBDDBE08C1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22AB-730F-4C4B-A6E7-89E97B93078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8E3F1-FAA5-4043-BB02-BBDB9D30AFA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形"/>
          <p:cNvSpPr/>
          <p:nvPr userDrawn="1"/>
        </p:nvSpPr>
        <p:spPr>
          <a:xfrm>
            <a:off x="0" y="0"/>
            <a:ext cx="12192000" cy="6860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9622"/>
                </a:lnTo>
                <a:cubicBezTo>
                  <a:pt x="3356" y="15189"/>
                  <a:pt x="7238" y="19182"/>
                  <a:pt x="11350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63498" tIns="63498" rIns="63498" bIns="63498" anchor="ctr"/>
          <a:lstStyle/>
          <a:p>
            <a:pPr defTabSz="1068070">
              <a:defRPr sz="3600">
                <a:latin typeface="Rakuten Global R"/>
                <a:ea typeface="Rakuten Global R"/>
                <a:cs typeface="Rakuten Global R"/>
                <a:sym typeface="Rakuten Global R"/>
              </a:defRPr>
            </a:pPr>
            <a:endParaRPr sz="2400"/>
          </a:p>
        </p:txBody>
      </p:sp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4586309" y="1890543"/>
            <a:ext cx="6535713" cy="144564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v2.0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4586309" y="3556623"/>
            <a:ext cx="4169945" cy="1592068"/>
          </a:xfrm>
          <a:prstGeom prst="rect">
            <a:avLst/>
          </a:prstGeom>
        </p:spPr>
        <p:txBody>
          <a:bodyPr/>
          <a:lstStyle>
            <a:lvl1pPr marL="0" marR="0" indent="0" algn="l" defTabSz="3086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 sz="2135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Jul 2,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6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ja-JP" sz="1200" b="1" smtClean="0">
                <a:latin typeface="+mn-lt"/>
              </a:rPr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451861" y="1028859"/>
            <a:ext cx="11308339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5" baseline="0">
                <a:latin typeface="+mn-lt"/>
                <a:ea typeface="+mn-ea"/>
              </a:defRPr>
            </a:lvl1pPr>
            <a:lvl2pPr marL="360045" indent="-240030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90" indent="-240030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135" indent="-240030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180" indent="-240030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225" indent="-240030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270" indent="-240030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315" indent="-240030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360" indent="-240030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g_gray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451861" y="321684"/>
            <a:ext cx="11308339" cy="53966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6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ja-JP" sz="1200" b="1" smtClean="0">
                <a:latin typeface="+mn-lt"/>
              </a:rPr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451861" y="1028859"/>
            <a:ext cx="11308339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5" baseline="0">
                <a:latin typeface="+mn-lt"/>
                <a:ea typeface="+mn-ea"/>
              </a:defRPr>
            </a:lvl1pPr>
            <a:lvl2pPr marL="360045" indent="-240030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90" indent="-240030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135" indent="-240030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180" indent="-240030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225" indent="-240030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270" indent="-240030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315" indent="-240030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360" indent="-240030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451861" y="321684"/>
            <a:ext cx="11308339" cy="5396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6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ja-JP" sz="1200" b="1" smtClean="0">
                <a:solidFill>
                  <a:schemeClr val="tx1"/>
                </a:solidFill>
                <a:latin typeface="+mn-lt"/>
              </a:rPr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451861" y="1028859"/>
            <a:ext cx="11308339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5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360045" indent="-240030">
              <a:lnSpc>
                <a:spcPct val="100000"/>
              </a:lnSpc>
              <a:spcAft>
                <a:spcPts val="800"/>
              </a:spcAft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720090" indent="-240030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3pPr>
            <a:lvl4pPr marL="1080135" indent="-240030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440180" indent="-240030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  <a:lvl6pPr marL="1800225" indent="-240030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6pPr>
            <a:lvl7pPr marL="2160270" indent="-240030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7pPr>
            <a:lvl8pPr marL="2520315" indent="-240030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8pPr>
            <a:lvl9pPr marL="2880360" indent="-240030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1861" y="321685"/>
            <a:ext cx="11308339" cy="539667"/>
          </a:xfrm>
          <a:prstGeom prst="rect">
            <a:avLst/>
          </a:prstGeom>
          <a:ln w="12700">
            <a:miter lim="400000"/>
          </a:ln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hf hdr="0" ftr="0" dt="0"/>
  <p:txStyles>
    <p:titleStyle>
      <a:lvl1pPr marL="0" marR="0" indent="0" algn="l" defTabSz="3086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3086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3086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3086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3086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3086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3086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3086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3086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3086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464185" marR="0" indent="-297815" algn="l" defTabSz="3086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631190" marR="0" indent="-297815" algn="l" defTabSz="3086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797560" marR="0" indent="-297815" algn="l" defTabSz="3086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964565" marR="0" indent="-297815" algn="l" defTabSz="3086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130935" marR="0" indent="-297815" algn="l" defTabSz="3086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297940" marR="0" indent="-297815" algn="l" defTabSz="3086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1464310" marR="0" indent="-297815" algn="l" defTabSz="3086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1631315" marR="0" indent="-297815" algn="l" defTabSz="3086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54864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kumimoji="1" sz="10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54864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kumimoji="1" sz="10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54864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kumimoji="1" sz="10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54864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kumimoji="1" sz="10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54864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kumimoji="1" sz="10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54864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kumimoji="1" sz="10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54864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kumimoji="1" sz="10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54864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kumimoji="1" sz="10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54864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kumimoji="1" sz="10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3" Type="http://schemas.openxmlformats.org/officeDocument/2006/relationships/image" Target="../media/image16.jpeg"/><Relationship Id="rId2" Type="http://schemas.openxmlformats.org/officeDocument/2006/relationships/image" Target="../media/image8.jpeg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1487488" y="2636912"/>
            <a:ext cx="9039468" cy="1445646"/>
          </a:xfrm>
        </p:spPr>
        <p:txBody>
          <a:bodyPr>
            <a:normAutofit/>
          </a:bodyPr>
          <a:lstStyle/>
          <a:p>
            <a:r>
              <a:rPr lang="ja-JP" altLang="en-US" dirty="0"/>
              <a:t>暗号化方式の基礎知識編</a:t>
            </a:r>
            <a:br>
              <a:rPr lang="en-US" altLang="ja-JP" dirty="0"/>
            </a:br>
            <a:r>
              <a:rPr lang="ja-JP" altLang="en-US" dirty="0"/>
              <a:t>　　　　　　　　　</a:t>
            </a:r>
            <a:r>
              <a:rPr lang="ja-JP" altLang="en-US" sz="2400" dirty="0"/>
              <a:t>ー共通鍵暗号方式と公開鍵暗号方式</a:t>
            </a:r>
            <a:endParaRPr kumimoji="1" lang="ja-JP" altLang="en-US" sz="24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41830" y="3159166"/>
            <a:ext cx="11308339" cy="539667"/>
          </a:xfrm>
        </p:spPr>
        <p:txBody>
          <a:bodyPr/>
          <a:lstStyle/>
          <a:p>
            <a:r>
              <a:rPr lang="ja-JP" altLang="en-US" dirty="0">
                <a:solidFill>
                  <a:schemeClr val="tx2"/>
                </a:solidFill>
              </a:rPr>
              <a:t>ワンちゃんと猫ちゃんの物語を使って、もっと分かりやすく解説します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登場人物</a:t>
            </a:r>
            <a:endParaRPr kumimoji="1" lang="ja-JP" altLang="en-US" dirty="0"/>
          </a:p>
        </p:txBody>
      </p:sp>
      <p:pic>
        <p:nvPicPr>
          <p:cNvPr id="3" name="図 2" descr="柴犬の子供 (Shiba inu puppy) | This Shiba, said to be four months… | Flickr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491"/>
          <a:stretch>
            <a:fillRect/>
          </a:stretch>
        </p:blipFill>
        <p:spPr>
          <a:xfrm>
            <a:off x="895551" y="1067847"/>
            <a:ext cx="748484" cy="895327"/>
          </a:xfrm>
          <a:prstGeom prst="rect">
            <a:avLst/>
          </a:prstGeom>
        </p:spPr>
      </p:pic>
      <p:pic>
        <p:nvPicPr>
          <p:cNvPr id="5122" name="Picture 2" descr="ãç«ãã®ç»åæ¤ç´¢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7660"/>
          <a:stretch>
            <a:fillRect/>
          </a:stretch>
        </p:blipFill>
        <p:spPr bwMode="auto">
          <a:xfrm flipH="1">
            <a:off x="895551" y="2918343"/>
            <a:ext cx="720080" cy="93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847527" y="947917"/>
            <a:ext cx="9448921" cy="17139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dirty="0">
                <a:latin typeface="+mn-lt"/>
                <a:ea typeface="+mn-ea"/>
              </a:rPr>
              <a:t>名前：犬くん</a:t>
            </a:r>
            <a:endParaRPr kumimoji="1" lang="en-US" altLang="ja-JP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dirty="0"/>
              <a:t>性別：</a:t>
            </a:r>
            <a:r>
              <a:rPr kumimoji="1" lang="ja-JP" altLang="en-US" dirty="0">
                <a:latin typeface="+mn-lt"/>
                <a:ea typeface="+mn-ea"/>
              </a:rPr>
              <a:t>男子</a:t>
            </a:r>
            <a:endParaRPr kumimoji="1" lang="en-US" altLang="ja-JP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dirty="0">
                <a:latin typeface="+mn-lt"/>
                <a:ea typeface="+mn-ea"/>
              </a:rPr>
              <a:t>設定：優しくてイケメン、猫ちゃんのことが好きだが、猫ちゃんの気持ちが分からず、</a:t>
            </a:r>
            <a:endParaRPr kumimoji="1" lang="en-US" altLang="ja-JP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dirty="0"/>
              <a:t>　　　まだ</a:t>
            </a:r>
            <a:r>
              <a:rPr kumimoji="1" lang="ja-JP" altLang="en-US" dirty="0">
                <a:latin typeface="+mn-lt"/>
                <a:ea typeface="+mn-ea"/>
              </a:rPr>
              <a:t>告白していません。本物語で告白の展開にー</a:t>
            </a:r>
            <a:endParaRPr kumimoji="1" lang="ja-JP" altLang="en-US" dirty="0">
              <a:latin typeface="+mn-lt"/>
              <a:ea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8" y="5070072"/>
            <a:ext cx="1105148" cy="101525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847526" y="2867200"/>
            <a:ext cx="9912674" cy="17139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dirty="0">
                <a:latin typeface="+mn-lt"/>
                <a:ea typeface="+mn-ea"/>
              </a:rPr>
              <a:t>名前：猫ちゃん</a:t>
            </a:r>
            <a:endParaRPr kumimoji="1" lang="en-US" altLang="ja-JP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dirty="0"/>
              <a:t>性別：</a:t>
            </a:r>
            <a:r>
              <a:rPr kumimoji="1" lang="ja-JP" altLang="en-US" dirty="0">
                <a:latin typeface="+mn-lt"/>
                <a:ea typeface="+mn-ea"/>
              </a:rPr>
              <a:t>女子</a:t>
            </a:r>
            <a:endParaRPr kumimoji="1" lang="en-US" altLang="ja-JP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dirty="0">
                <a:latin typeface="+mn-lt"/>
                <a:ea typeface="+mn-ea"/>
              </a:rPr>
              <a:t>設定：実は犬君のことが好き。だけど犬君の気持ちが分からない、告白するのは恥ずかしい。</a:t>
            </a:r>
            <a:endParaRPr kumimoji="1" lang="en-US" altLang="ja-JP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dirty="0"/>
              <a:t>　　　積極的な性格ではなく、自分から告白することはない設定。あと、</a:t>
            </a:r>
            <a:r>
              <a:rPr lang="en-US" altLang="ja-JP" dirty="0"/>
              <a:t>R</a:t>
            </a:r>
            <a:r>
              <a:rPr lang="ja-JP" altLang="en-US" dirty="0"/>
              <a:t>パンダ大嫌い。</a:t>
            </a:r>
            <a:endParaRPr kumimoji="1" lang="ja-JP" altLang="en-US" dirty="0">
              <a:latin typeface="+mn-lt"/>
              <a:ea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47526" y="5013176"/>
            <a:ext cx="9912674" cy="17139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dirty="0">
                <a:latin typeface="+mn-lt"/>
                <a:ea typeface="+mn-ea"/>
              </a:rPr>
              <a:t>名前：</a:t>
            </a:r>
            <a:r>
              <a:rPr kumimoji="1" lang="en-US" altLang="ja-JP" dirty="0">
                <a:latin typeface="+mn-lt"/>
                <a:ea typeface="+mn-ea"/>
              </a:rPr>
              <a:t>R</a:t>
            </a:r>
            <a:r>
              <a:rPr kumimoji="1" lang="ja-JP" altLang="en-US" dirty="0">
                <a:latin typeface="+mn-lt"/>
                <a:ea typeface="+mn-ea"/>
              </a:rPr>
              <a:t>パンダ</a:t>
            </a:r>
            <a:endParaRPr kumimoji="1" lang="en-US" altLang="ja-JP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dirty="0"/>
              <a:t>性別：</a:t>
            </a:r>
            <a:r>
              <a:rPr kumimoji="1" lang="ja-JP" altLang="en-US" dirty="0">
                <a:latin typeface="+mn-lt"/>
                <a:ea typeface="+mn-ea"/>
              </a:rPr>
              <a:t>不明</a:t>
            </a:r>
            <a:endParaRPr kumimoji="1" lang="en-US" altLang="ja-JP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dirty="0">
                <a:latin typeface="+mn-lt"/>
                <a:ea typeface="+mn-ea"/>
              </a:rPr>
              <a:t>設定：いたずらっ子。すごいハッカー技術を持って、犬君と猫ちゃんの通信を常に傍聴可能。</a:t>
            </a:r>
            <a:endParaRPr kumimoji="1" lang="en-US" altLang="ja-JP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dirty="0"/>
              <a:t>　　　猫ちゃんを独り占めしようとする。猫ちゃんと犬君の関係を破壊しようとする。</a:t>
            </a:r>
            <a:endParaRPr lang="en-US" altLang="ja-JP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もっとわかりやすく（平文）</a:t>
            </a:r>
            <a:endParaRPr kumimoji="1" lang="ja-JP" altLang="en-US" dirty="0"/>
          </a:p>
        </p:txBody>
      </p:sp>
      <p:pic>
        <p:nvPicPr>
          <p:cNvPr id="3" name="図 2" descr="柴犬の子供 (Shiba inu puppy) | This Shiba, said to be four months… | Flickr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491"/>
          <a:stretch>
            <a:fillRect/>
          </a:stretch>
        </p:blipFill>
        <p:spPr>
          <a:xfrm>
            <a:off x="1415480" y="1728174"/>
            <a:ext cx="748484" cy="895327"/>
          </a:xfrm>
          <a:prstGeom prst="rect">
            <a:avLst/>
          </a:prstGeom>
        </p:spPr>
      </p:pic>
      <p:pic>
        <p:nvPicPr>
          <p:cNvPr id="5122" name="Picture 2" descr="ãç«ãã®ç»åæ¤ç´¢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7660"/>
          <a:stretch>
            <a:fillRect/>
          </a:stretch>
        </p:blipFill>
        <p:spPr bwMode="auto">
          <a:xfrm flipH="1">
            <a:off x="8184232" y="1728174"/>
            <a:ext cx="720080" cy="93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フローチャート: 書類 14"/>
          <p:cNvSpPr/>
          <p:nvPr/>
        </p:nvSpPr>
        <p:spPr>
          <a:xfrm>
            <a:off x="2247580" y="1766110"/>
            <a:ext cx="864096" cy="43204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好きだ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‼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cxnSp>
        <p:nvCxnSpPr>
          <p:cNvPr id="25" name="直線矢印コネクタ 24"/>
          <p:cNvCxnSpPr>
            <a:stCxn id="15" idx="3"/>
          </p:cNvCxnSpPr>
          <p:nvPr/>
        </p:nvCxnSpPr>
        <p:spPr>
          <a:xfrm>
            <a:off x="3111676" y="1982134"/>
            <a:ext cx="5072556" cy="6706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テキスト ボックス 26"/>
          <p:cNvSpPr txBox="1"/>
          <p:nvPr/>
        </p:nvSpPr>
        <p:spPr>
          <a:xfrm>
            <a:off x="911424" y="886496"/>
            <a:ext cx="8784976" cy="6290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2400" dirty="0">
                <a:latin typeface="+mn-lt"/>
                <a:ea typeface="+mn-ea"/>
              </a:rPr>
              <a:t>〇暗号化せず、情報は誰にでもわかる</a:t>
            </a:r>
            <a:endParaRPr kumimoji="1" lang="ja-JP" altLang="en-US" sz="2400" dirty="0">
              <a:latin typeface="+mn-lt"/>
              <a:ea typeface="+mn-ea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509" y="3717032"/>
            <a:ext cx="1438275" cy="1752600"/>
          </a:xfrm>
          <a:prstGeom prst="rect">
            <a:avLst/>
          </a:prstGeom>
        </p:spPr>
      </p:pic>
      <p:cxnSp>
        <p:nvCxnSpPr>
          <p:cNvPr id="30" name="直線矢印コネクタ 29"/>
          <p:cNvCxnSpPr>
            <a:stCxn id="28" idx="0"/>
          </p:cNvCxnSpPr>
          <p:nvPr/>
        </p:nvCxnSpPr>
        <p:spPr>
          <a:xfrm flipH="1" flipV="1">
            <a:off x="4947646" y="2276872"/>
            <a:ext cx="1" cy="1440160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テキスト ボックス 31"/>
          <p:cNvSpPr txBox="1"/>
          <p:nvPr/>
        </p:nvSpPr>
        <p:spPr>
          <a:xfrm>
            <a:off x="5159896" y="2996952"/>
            <a:ext cx="3024336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000" dirty="0">
                <a:latin typeface="+mn-lt"/>
                <a:ea typeface="+mn-ea"/>
              </a:rPr>
              <a:t>暗号化していないので誰にでもわかる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pic>
        <p:nvPicPr>
          <p:cNvPr id="4" name="Picture 2" descr="❤&quot; ハート 絵文字 (heart emoji) | Let's EMO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807" y="1703054"/>
            <a:ext cx="495497" cy="49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もっとわかりやすく（共通鍵）</a:t>
            </a:r>
            <a:endParaRPr kumimoji="1" lang="ja-JP" altLang="en-US" dirty="0"/>
          </a:p>
        </p:txBody>
      </p:sp>
      <p:pic>
        <p:nvPicPr>
          <p:cNvPr id="3" name="図 2" descr="柴犬の子供 (Shiba inu puppy) | This Shiba, said to be four months… | Flickr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491"/>
          <a:stretch>
            <a:fillRect/>
          </a:stretch>
        </p:blipFill>
        <p:spPr>
          <a:xfrm>
            <a:off x="1415480" y="1728174"/>
            <a:ext cx="748484" cy="895327"/>
          </a:xfrm>
          <a:prstGeom prst="rect">
            <a:avLst/>
          </a:prstGeom>
        </p:spPr>
      </p:pic>
      <p:pic>
        <p:nvPicPr>
          <p:cNvPr id="5122" name="Picture 2" descr="ãç«ãã®ç»åæ¤ç´¢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7660"/>
          <a:stretch>
            <a:fillRect/>
          </a:stretch>
        </p:blipFill>
        <p:spPr bwMode="auto">
          <a:xfrm flipH="1">
            <a:off x="10128448" y="1705852"/>
            <a:ext cx="720080" cy="93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フローチャート: 書類 14"/>
          <p:cNvSpPr/>
          <p:nvPr/>
        </p:nvSpPr>
        <p:spPr>
          <a:xfrm>
            <a:off x="2247580" y="1766110"/>
            <a:ext cx="864096" cy="43204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好きだ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‼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295800" y="1988840"/>
            <a:ext cx="3672408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テキスト ボックス 26"/>
          <p:cNvSpPr txBox="1"/>
          <p:nvPr/>
        </p:nvSpPr>
        <p:spPr>
          <a:xfrm>
            <a:off x="911424" y="886496"/>
            <a:ext cx="10513168" cy="6290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2400" dirty="0">
                <a:latin typeface="+mn-lt"/>
                <a:ea typeface="+mn-ea"/>
              </a:rPr>
              <a:t>〇送信側と受信側で同じ鍵を持つ。鍵が他人に知られたら情報も漏れる。</a:t>
            </a:r>
            <a:endParaRPr kumimoji="1" lang="ja-JP" altLang="en-US" sz="2400" dirty="0">
              <a:latin typeface="+mn-lt"/>
              <a:ea typeface="+mn-ea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262" y="3573807"/>
            <a:ext cx="1438275" cy="1752600"/>
          </a:xfrm>
          <a:prstGeom prst="rect">
            <a:avLst/>
          </a:prstGeom>
        </p:spPr>
      </p:pic>
      <p:sp>
        <p:nvSpPr>
          <p:cNvPr id="12" name="フローチャート: 書類 11"/>
          <p:cNvSpPr/>
          <p:nvPr/>
        </p:nvSpPr>
        <p:spPr>
          <a:xfrm>
            <a:off x="3359696" y="1746088"/>
            <a:ext cx="864096" cy="43204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好きだ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‼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431704" y="1766110"/>
            <a:ext cx="720080" cy="294738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rcd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16" name="フローチャート: 書類 15"/>
          <p:cNvSpPr/>
          <p:nvPr/>
        </p:nvSpPr>
        <p:spPr>
          <a:xfrm>
            <a:off x="7988392" y="1728174"/>
            <a:ext cx="864096" cy="43204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好きだ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‼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060400" y="1748196"/>
            <a:ext cx="720080" cy="294738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rcd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18" name="フローチャート: 書類 17"/>
          <p:cNvSpPr/>
          <p:nvPr/>
        </p:nvSpPr>
        <p:spPr>
          <a:xfrm>
            <a:off x="9108890" y="1728174"/>
            <a:ext cx="864096" cy="43204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好きだ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‼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76" y="3743655"/>
            <a:ext cx="1687531" cy="1550268"/>
          </a:xfrm>
          <a:prstGeom prst="rect">
            <a:avLst/>
          </a:prstGeom>
        </p:spPr>
      </p:pic>
      <p:cxnSp>
        <p:nvCxnSpPr>
          <p:cNvPr id="20" name="直線矢印コネクタ 19"/>
          <p:cNvCxnSpPr>
            <a:stCxn id="5" idx="2"/>
          </p:cNvCxnSpPr>
          <p:nvPr/>
        </p:nvCxnSpPr>
        <p:spPr>
          <a:xfrm>
            <a:off x="3791744" y="2060848"/>
            <a:ext cx="0" cy="1682807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テキスト ボックス 22"/>
          <p:cNvSpPr txBox="1"/>
          <p:nvPr/>
        </p:nvSpPr>
        <p:spPr>
          <a:xfrm>
            <a:off x="2927324" y="5322468"/>
            <a:ext cx="3024336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000" dirty="0">
                <a:latin typeface="+mn-lt"/>
                <a:ea typeface="+mn-ea"/>
              </a:rPr>
              <a:t>暗証番号は　</a:t>
            </a:r>
            <a:r>
              <a:rPr kumimoji="1" lang="en-US" altLang="ja-JP" sz="1000" dirty="0" err="1">
                <a:latin typeface="+mn-lt"/>
                <a:ea typeface="+mn-ea"/>
              </a:rPr>
              <a:t>rcd</a:t>
            </a:r>
            <a:r>
              <a:rPr kumimoji="1" lang="ja-JP" altLang="en-US" sz="1000" dirty="0">
                <a:latin typeface="+mn-lt"/>
                <a:ea typeface="+mn-ea"/>
              </a:rPr>
              <a:t>　　だね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sp>
        <p:nvSpPr>
          <p:cNvPr id="24" name="フローチャート: 書類 23"/>
          <p:cNvSpPr/>
          <p:nvPr/>
        </p:nvSpPr>
        <p:spPr>
          <a:xfrm>
            <a:off x="5623938" y="4268670"/>
            <a:ext cx="864096" cy="43204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好きだ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‼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161794" y="3849668"/>
            <a:ext cx="3024336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000" dirty="0">
                <a:latin typeface="+mn-lt"/>
                <a:ea typeface="+mn-ea"/>
              </a:rPr>
              <a:t>暗証番号　</a:t>
            </a:r>
            <a:r>
              <a:rPr kumimoji="1" lang="en-US" altLang="ja-JP" sz="1000" dirty="0" err="1">
                <a:latin typeface="+mn-lt"/>
                <a:ea typeface="+mn-ea"/>
              </a:rPr>
              <a:t>rcd</a:t>
            </a:r>
            <a:r>
              <a:rPr kumimoji="1" lang="ja-JP" altLang="en-US" sz="1000" dirty="0">
                <a:latin typeface="+mn-lt"/>
                <a:ea typeface="+mn-ea"/>
              </a:rPr>
              <a:t>　で復号しよう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cxnSp>
        <p:nvCxnSpPr>
          <p:cNvPr id="29" name="直線矢印コネクタ 28"/>
          <p:cNvCxnSpPr>
            <a:stCxn id="7" idx="3"/>
            <a:endCxn id="24" idx="1"/>
          </p:cNvCxnSpPr>
          <p:nvPr/>
        </p:nvCxnSpPr>
        <p:spPr>
          <a:xfrm flipV="1">
            <a:off x="4799207" y="4484694"/>
            <a:ext cx="824731" cy="34095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線矢印コネクタ 30"/>
          <p:cNvCxnSpPr>
            <a:stCxn id="24" idx="3"/>
            <a:endCxn id="28" idx="1"/>
          </p:cNvCxnSpPr>
          <p:nvPr/>
        </p:nvCxnSpPr>
        <p:spPr>
          <a:xfrm flipV="1">
            <a:off x="6488034" y="4450107"/>
            <a:ext cx="853228" cy="34587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線矢印コネクタ 34"/>
          <p:cNvCxnSpPr>
            <a:stCxn id="15" idx="3"/>
            <a:endCxn id="12" idx="1"/>
          </p:cNvCxnSpPr>
          <p:nvPr/>
        </p:nvCxnSpPr>
        <p:spPr>
          <a:xfrm flipV="1">
            <a:off x="3111676" y="1962112"/>
            <a:ext cx="248020" cy="20022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線矢印コネクタ 37"/>
          <p:cNvCxnSpPr>
            <a:stCxn id="16" idx="3"/>
            <a:endCxn id="18" idx="1"/>
          </p:cNvCxnSpPr>
          <p:nvPr/>
        </p:nvCxnSpPr>
        <p:spPr>
          <a:xfrm>
            <a:off x="8852488" y="1944198"/>
            <a:ext cx="256402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2" descr="❤&quot; ハート 絵文字 (heart emoji) | Let's EMOJ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75" y="1680339"/>
            <a:ext cx="495497" cy="49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もっとわかりやすく（</a:t>
            </a:r>
            <a:r>
              <a:rPr lang="ja-JP" altLang="en-US" dirty="0"/>
              <a:t>公開鍵</a:t>
            </a:r>
            <a:r>
              <a:rPr kumimoji="1" lang="ja-JP" altLang="en-US" dirty="0"/>
              <a:t>）</a:t>
            </a:r>
            <a:endParaRPr kumimoji="1" lang="ja-JP" altLang="en-US" dirty="0"/>
          </a:p>
        </p:txBody>
      </p:sp>
      <p:pic>
        <p:nvPicPr>
          <p:cNvPr id="3" name="図 2" descr="柴犬の子供 (Shiba inu puppy) | This Shiba, said to be four months… | Flickr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491"/>
          <a:stretch>
            <a:fillRect/>
          </a:stretch>
        </p:blipFill>
        <p:spPr>
          <a:xfrm>
            <a:off x="1415480" y="1728174"/>
            <a:ext cx="748484" cy="895327"/>
          </a:xfrm>
          <a:prstGeom prst="rect">
            <a:avLst/>
          </a:prstGeom>
        </p:spPr>
      </p:pic>
      <p:pic>
        <p:nvPicPr>
          <p:cNvPr id="5122" name="Picture 2" descr="ãç«ãã®ç»åæ¤ç´¢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7660"/>
          <a:stretch>
            <a:fillRect/>
          </a:stretch>
        </p:blipFill>
        <p:spPr bwMode="auto">
          <a:xfrm flipH="1">
            <a:off x="9300356" y="1728174"/>
            <a:ext cx="720080" cy="93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271464" y="3066945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271464" y="2695401"/>
            <a:ext cx="1224136" cy="28803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犬秘密鍵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048328" y="2691634"/>
            <a:ext cx="1224136" cy="28803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秘密鍵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048328" y="3066945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cxnSp>
        <p:nvCxnSpPr>
          <p:cNvPr id="10" name="直線矢印コネクタ 9"/>
          <p:cNvCxnSpPr>
            <a:stCxn id="9" idx="1"/>
            <a:endCxn id="12" idx="3"/>
          </p:cNvCxnSpPr>
          <p:nvPr/>
        </p:nvCxnSpPr>
        <p:spPr>
          <a:xfrm flipH="1">
            <a:off x="2495600" y="3210961"/>
            <a:ext cx="6552728" cy="379606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正方形/長方形 11"/>
          <p:cNvSpPr/>
          <p:nvPr/>
        </p:nvSpPr>
        <p:spPr>
          <a:xfrm>
            <a:off x="1271464" y="3446551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11824" y="3446551"/>
            <a:ext cx="3024336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000" dirty="0">
                <a:latin typeface="+mn-lt"/>
                <a:ea typeface="+mn-ea"/>
              </a:rPr>
              <a:t>①猫の公開鍵を取得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sp>
        <p:nvSpPr>
          <p:cNvPr id="15" name="フローチャート: 書類 14"/>
          <p:cNvSpPr/>
          <p:nvPr/>
        </p:nvSpPr>
        <p:spPr>
          <a:xfrm>
            <a:off x="2247580" y="1766110"/>
            <a:ext cx="864096" cy="43204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好きだ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‼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17" name="フローチャート: 書類 16"/>
          <p:cNvSpPr/>
          <p:nvPr/>
        </p:nvSpPr>
        <p:spPr>
          <a:xfrm>
            <a:off x="3273766" y="1753229"/>
            <a:ext cx="864096" cy="43204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暗号化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265597" y="2054142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071664" y="1233956"/>
            <a:ext cx="3126026" cy="682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②</a:t>
            </a:r>
            <a:r>
              <a:rPr kumimoji="1" lang="ja-JP" altLang="en-US" sz="1000" dirty="0">
                <a:latin typeface="+mn-lt"/>
                <a:ea typeface="+mn-ea"/>
              </a:rPr>
              <a:t>猫の公開鍵を使って送りたい</a:t>
            </a:r>
            <a:endParaRPr kumimoji="1" lang="en-US" altLang="ja-JP" sz="1000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　</a:t>
            </a:r>
            <a:r>
              <a:rPr kumimoji="1" lang="ja-JP" altLang="en-US" sz="1000" dirty="0">
                <a:latin typeface="+mn-lt"/>
                <a:ea typeface="+mn-ea"/>
              </a:rPr>
              <a:t>メッセージを暗号化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cxnSp>
        <p:nvCxnSpPr>
          <p:cNvPr id="20" name="直線矢印コネクタ 19"/>
          <p:cNvCxnSpPr>
            <a:stCxn id="17" idx="3"/>
            <a:endCxn id="23" idx="1"/>
          </p:cNvCxnSpPr>
          <p:nvPr/>
        </p:nvCxnSpPr>
        <p:spPr>
          <a:xfrm>
            <a:off x="4137862" y="1969253"/>
            <a:ext cx="2974419" cy="43242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フローチャート: 書類 22"/>
          <p:cNvSpPr/>
          <p:nvPr/>
        </p:nvSpPr>
        <p:spPr>
          <a:xfrm>
            <a:off x="7112281" y="1796471"/>
            <a:ext cx="864096" cy="43204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dirty="0">
                <a:solidFill>
                  <a:schemeClr val="tx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暗号化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104112" y="2097384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21" name="フローチャート: 書類 20"/>
          <p:cNvSpPr/>
          <p:nvPr/>
        </p:nvSpPr>
        <p:spPr>
          <a:xfrm>
            <a:off x="8339307" y="1776634"/>
            <a:ext cx="864096" cy="43204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好きだ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‼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987436" y="1179212"/>
            <a:ext cx="3694490" cy="682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③私が公開している公開鍵で暗号化されているのね。</a:t>
            </a:r>
            <a:endParaRPr lang="en-US" altLang="ja-JP" sz="10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000" dirty="0">
                <a:latin typeface="+mn-lt"/>
                <a:ea typeface="+mn-ea"/>
              </a:rPr>
              <a:t>　私の秘密鍵で復号しよう。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9048328" y="3413539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382" y="4805640"/>
            <a:ext cx="1205419" cy="1107371"/>
          </a:xfrm>
          <a:prstGeom prst="rect">
            <a:avLst/>
          </a:prstGeom>
        </p:spPr>
      </p:pic>
      <p:cxnSp>
        <p:nvCxnSpPr>
          <p:cNvPr id="27" name="直線矢印コネクタ 26"/>
          <p:cNvCxnSpPr>
            <a:endCxn id="29" idx="0"/>
          </p:cNvCxnSpPr>
          <p:nvPr/>
        </p:nvCxnSpPr>
        <p:spPr>
          <a:xfrm>
            <a:off x="3791744" y="2342174"/>
            <a:ext cx="58744" cy="2653575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テキスト ボックス 27"/>
          <p:cNvSpPr txBox="1"/>
          <p:nvPr/>
        </p:nvSpPr>
        <p:spPr>
          <a:xfrm>
            <a:off x="1487488" y="5913011"/>
            <a:ext cx="3024336" cy="413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犬くんから猫ちゃんになんか送ってるぞ～</a:t>
            </a:r>
            <a:endParaRPr lang="en-US" altLang="ja-JP" sz="1000" dirty="0"/>
          </a:p>
        </p:txBody>
      </p:sp>
      <p:sp>
        <p:nvSpPr>
          <p:cNvPr id="29" name="フローチャート: 書類 28"/>
          <p:cNvSpPr/>
          <p:nvPr/>
        </p:nvSpPr>
        <p:spPr>
          <a:xfrm>
            <a:off x="3418440" y="4995749"/>
            <a:ext cx="864096" cy="43204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dirty="0">
                <a:solidFill>
                  <a:schemeClr val="tx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暗号化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410271" y="5296662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422" y="4695821"/>
            <a:ext cx="1442018" cy="1201682"/>
          </a:xfrm>
          <a:prstGeom prst="rect">
            <a:avLst/>
          </a:prstGeom>
        </p:spPr>
      </p:pic>
      <p:cxnSp>
        <p:nvCxnSpPr>
          <p:cNvPr id="31" name="直線矢印コネクタ 30"/>
          <p:cNvCxnSpPr>
            <a:stCxn id="30" idx="3"/>
          </p:cNvCxnSpPr>
          <p:nvPr/>
        </p:nvCxnSpPr>
        <p:spPr>
          <a:xfrm>
            <a:off x="4634407" y="5440678"/>
            <a:ext cx="3980015" cy="0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テキスト ボックス 34"/>
          <p:cNvSpPr txBox="1"/>
          <p:nvPr/>
        </p:nvSpPr>
        <p:spPr>
          <a:xfrm>
            <a:off x="4798927" y="5157192"/>
            <a:ext cx="3540380" cy="682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猫ちゃんしか持っていない猫秘密鍵は持ってない！！！</a:t>
            </a:r>
            <a:endParaRPr lang="en-US" altLang="ja-JP" sz="10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何言っているのかわからない  </a:t>
            </a:r>
            <a:r>
              <a:rPr lang="en-US" altLang="ja-JP" sz="1000" dirty="0"/>
              <a:t>&gt;o&lt;</a:t>
            </a:r>
            <a:endParaRPr lang="en-US" altLang="ja-JP" sz="1000" dirty="0"/>
          </a:p>
        </p:txBody>
      </p:sp>
      <p:sp>
        <p:nvSpPr>
          <p:cNvPr id="32" name="正方形/長方形 31"/>
          <p:cNvSpPr/>
          <p:nvPr/>
        </p:nvSpPr>
        <p:spPr>
          <a:xfrm>
            <a:off x="784944" y="4985530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84944" y="5389389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cxnSp>
        <p:nvCxnSpPr>
          <p:cNvPr id="34" name="直線矢印コネクタ 33"/>
          <p:cNvCxnSpPr>
            <a:stCxn id="15" idx="3"/>
            <a:endCxn id="17" idx="1"/>
          </p:cNvCxnSpPr>
          <p:nvPr/>
        </p:nvCxnSpPr>
        <p:spPr>
          <a:xfrm flipV="1">
            <a:off x="3111676" y="1969253"/>
            <a:ext cx="162090" cy="12881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線矢印コネクタ 35"/>
          <p:cNvCxnSpPr>
            <a:stCxn id="23" idx="3"/>
            <a:endCxn id="21" idx="1"/>
          </p:cNvCxnSpPr>
          <p:nvPr/>
        </p:nvCxnSpPr>
        <p:spPr>
          <a:xfrm flipV="1">
            <a:off x="7976377" y="1992658"/>
            <a:ext cx="362930" cy="19837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26" name="Picture 2" descr="❤&quot; ハート 絵文字 (heart emoji) | Let's EMOJ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428" y="1701618"/>
            <a:ext cx="495497" cy="49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  <p:bldP spid="35" grpId="0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41830" y="3006051"/>
            <a:ext cx="11308339" cy="845898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2"/>
                </a:solidFill>
              </a:rPr>
              <a:t>世の中のパンダは、全部善良な心を持っているとは限らない</a:t>
            </a:r>
            <a:br>
              <a:rPr lang="en-US" altLang="ja-JP" dirty="0">
                <a:solidFill>
                  <a:schemeClr val="tx2"/>
                </a:solidFill>
              </a:rPr>
            </a:br>
            <a:br>
              <a:rPr lang="en-US" altLang="ja-JP" dirty="0">
                <a:solidFill>
                  <a:schemeClr val="tx2"/>
                </a:solidFill>
              </a:rPr>
            </a:br>
            <a:r>
              <a:rPr lang="ja-JP" altLang="en-US" dirty="0">
                <a:solidFill>
                  <a:schemeClr val="tx2"/>
                </a:solidFill>
              </a:rPr>
              <a:t>　　ーなりすまし攻撃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6630" y="1928219"/>
            <a:ext cx="647308" cy="4886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1861" y="44624"/>
            <a:ext cx="11308339" cy="539667"/>
          </a:xfrm>
        </p:spPr>
        <p:txBody>
          <a:bodyPr/>
          <a:lstStyle/>
          <a:p>
            <a:r>
              <a:rPr kumimoji="1" lang="ja-JP" altLang="en-US" dirty="0"/>
              <a:t>もっとわかりやすく（</a:t>
            </a:r>
            <a:r>
              <a:rPr lang="ja-JP" altLang="en-US" dirty="0"/>
              <a:t>公開鍵</a:t>
            </a:r>
            <a:r>
              <a:rPr lang="en-US" altLang="ja-JP" dirty="0"/>
              <a:t>_</a:t>
            </a:r>
            <a:r>
              <a:rPr lang="ja-JP" altLang="en-US" dirty="0"/>
              <a:t>攻撃例１</a:t>
            </a:r>
            <a:r>
              <a:rPr kumimoji="1" lang="ja-JP" altLang="en-US" dirty="0"/>
              <a:t>）</a:t>
            </a:r>
            <a:endParaRPr kumimoji="1" lang="ja-JP" altLang="en-US" dirty="0"/>
          </a:p>
        </p:txBody>
      </p:sp>
      <p:pic>
        <p:nvPicPr>
          <p:cNvPr id="3" name="図 2" descr="柴犬の子供 (Shiba inu puppy) | This Shiba, said to be four months… | Flickr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491"/>
          <a:stretch>
            <a:fillRect/>
          </a:stretch>
        </p:blipFill>
        <p:spPr>
          <a:xfrm>
            <a:off x="695400" y="1196752"/>
            <a:ext cx="748484" cy="895327"/>
          </a:xfrm>
          <a:prstGeom prst="rect">
            <a:avLst/>
          </a:prstGeom>
        </p:spPr>
      </p:pic>
      <p:pic>
        <p:nvPicPr>
          <p:cNvPr id="5122" name="Picture 2" descr="ãç«ãã®ç»åæ¤ç´¢çµ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7660"/>
          <a:stretch>
            <a:fillRect/>
          </a:stretch>
        </p:blipFill>
        <p:spPr bwMode="auto">
          <a:xfrm flipH="1">
            <a:off x="9300356" y="1196752"/>
            <a:ext cx="720080" cy="93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551384" y="2535523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1384" y="2163979"/>
            <a:ext cx="1224136" cy="28803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犬秘密鍵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048328" y="2160212"/>
            <a:ext cx="1224136" cy="28803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秘密鍵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048328" y="2535523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51384" y="2915129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645" y="4877332"/>
            <a:ext cx="1205419" cy="1107371"/>
          </a:xfrm>
          <a:prstGeom prst="rect">
            <a:avLst/>
          </a:prstGeom>
        </p:spPr>
      </p:pic>
      <p:sp>
        <p:nvSpPr>
          <p:cNvPr id="32" name="正方形/長方形 31"/>
          <p:cNvSpPr/>
          <p:nvPr/>
        </p:nvSpPr>
        <p:spPr>
          <a:xfrm>
            <a:off x="5433938" y="6012483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433938" y="6416342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cxnSp>
        <p:nvCxnSpPr>
          <p:cNvPr id="36" name="直線矢印コネクタ 35"/>
          <p:cNvCxnSpPr>
            <a:stCxn id="5" idx="3"/>
          </p:cNvCxnSpPr>
          <p:nvPr/>
        </p:nvCxnSpPr>
        <p:spPr>
          <a:xfrm>
            <a:off x="1775520" y="2679539"/>
            <a:ext cx="6552728" cy="379606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正方形/長方形 36"/>
          <p:cNvSpPr/>
          <p:nvPr/>
        </p:nvSpPr>
        <p:spPr>
          <a:xfrm>
            <a:off x="9048328" y="2939140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38" name="フローチャート: 書類 37"/>
          <p:cNvSpPr/>
          <p:nvPr/>
        </p:nvSpPr>
        <p:spPr>
          <a:xfrm>
            <a:off x="8328248" y="1393487"/>
            <a:ext cx="864096" cy="698591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私も犬君が好き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!!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367808" y="2535523"/>
            <a:ext cx="3024336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000" dirty="0">
                <a:latin typeface="+mn-lt"/>
                <a:ea typeface="+mn-ea"/>
              </a:rPr>
              <a:t>①犬の公開鍵を取得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sp>
        <p:nvSpPr>
          <p:cNvPr id="40" name="フローチャート: 書類 39"/>
          <p:cNvSpPr/>
          <p:nvPr/>
        </p:nvSpPr>
        <p:spPr>
          <a:xfrm>
            <a:off x="7019651" y="1528672"/>
            <a:ext cx="864096" cy="43204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dirty="0">
                <a:solidFill>
                  <a:schemeClr val="tx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暗号化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11482" y="1829585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犬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996100" y="1185941"/>
            <a:ext cx="3024336" cy="421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000" dirty="0">
                <a:latin typeface="+mn-lt"/>
                <a:ea typeface="+mn-ea"/>
              </a:rPr>
              <a:t>②犬の公開鍵で暗号化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cxnSp>
        <p:nvCxnSpPr>
          <p:cNvPr id="43" name="直線矢印コネクタ 42"/>
          <p:cNvCxnSpPr>
            <a:stCxn id="40" idx="1"/>
          </p:cNvCxnSpPr>
          <p:nvPr/>
        </p:nvCxnSpPr>
        <p:spPr>
          <a:xfrm flipH="1">
            <a:off x="6023992" y="1744696"/>
            <a:ext cx="995659" cy="6527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ot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線矢印コネクタ 45"/>
          <p:cNvCxnSpPr/>
          <p:nvPr/>
        </p:nvCxnSpPr>
        <p:spPr>
          <a:xfrm flipH="1">
            <a:off x="6046006" y="1755283"/>
            <a:ext cx="8169" cy="3041869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テキスト ボックス 47"/>
          <p:cNvSpPr txBox="1"/>
          <p:nvPr/>
        </p:nvSpPr>
        <p:spPr>
          <a:xfrm>
            <a:off x="6161034" y="4586519"/>
            <a:ext cx="4903518" cy="413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000" dirty="0">
                <a:latin typeface="+mn-lt"/>
                <a:ea typeface="+mn-ea"/>
              </a:rPr>
              <a:t>③ 猫ちゃんから犬くんに送る情報が、犬に届かなかった。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3356934" y="2019963"/>
            <a:ext cx="21646" cy="3514889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フローチャート: 書類 52"/>
          <p:cNvSpPr/>
          <p:nvPr/>
        </p:nvSpPr>
        <p:spPr>
          <a:xfrm>
            <a:off x="4367808" y="5574089"/>
            <a:ext cx="864096" cy="87678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犬くん大嫌い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!!</a:t>
            </a:r>
            <a:endParaRPr kumimoji="0" lang="en-US" altLang="ja-JP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猫より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57" name="フローチャート: 書類 56"/>
          <p:cNvSpPr/>
          <p:nvPr/>
        </p:nvSpPr>
        <p:spPr>
          <a:xfrm>
            <a:off x="2946532" y="5567554"/>
            <a:ext cx="864096" cy="43204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dirty="0">
                <a:solidFill>
                  <a:schemeClr val="tx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暗号化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938363" y="5868467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犬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cxnSp>
        <p:nvCxnSpPr>
          <p:cNvPr id="59" name="直線矢印コネクタ 58"/>
          <p:cNvCxnSpPr>
            <a:stCxn id="38" idx="1"/>
            <a:endCxn id="40" idx="3"/>
          </p:cNvCxnSpPr>
          <p:nvPr/>
        </p:nvCxnSpPr>
        <p:spPr>
          <a:xfrm flipH="1">
            <a:off x="7883747" y="1742783"/>
            <a:ext cx="444501" cy="191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直線矢印コネクタ 61"/>
          <p:cNvCxnSpPr>
            <a:stCxn id="33" idx="1"/>
            <a:endCxn id="53" idx="3"/>
          </p:cNvCxnSpPr>
          <p:nvPr/>
        </p:nvCxnSpPr>
        <p:spPr>
          <a:xfrm flipH="1" flipV="1">
            <a:off x="5231904" y="6012483"/>
            <a:ext cx="202034" cy="547875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線矢印コネクタ 64"/>
          <p:cNvCxnSpPr/>
          <p:nvPr/>
        </p:nvCxnSpPr>
        <p:spPr>
          <a:xfrm flipH="1">
            <a:off x="3805937" y="5711570"/>
            <a:ext cx="561871" cy="828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フローチャート: 書類 67"/>
          <p:cNvSpPr/>
          <p:nvPr/>
        </p:nvSpPr>
        <p:spPr>
          <a:xfrm>
            <a:off x="3074189" y="1393487"/>
            <a:ext cx="864096" cy="43204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dirty="0">
                <a:solidFill>
                  <a:schemeClr val="tx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暗号化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066020" y="1694400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犬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914316" y="4797152"/>
            <a:ext cx="1519622" cy="8752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④パンダーは猫をなりすまし、犬の公開鍵で、悪意の内容を暗号化し、犬くんに送信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 flipH="1">
            <a:off x="2638242" y="1557116"/>
            <a:ext cx="444501" cy="5742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フローチャート: 書類 71"/>
          <p:cNvSpPr/>
          <p:nvPr/>
        </p:nvSpPr>
        <p:spPr>
          <a:xfrm>
            <a:off x="1778045" y="1168813"/>
            <a:ext cx="864096" cy="87678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犬くん大嫌い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!!</a:t>
            </a:r>
            <a:endParaRPr kumimoji="0" lang="en-US" altLang="ja-JP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猫より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635113" y="620688"/>
            <a:ext cx="4903518" cy="682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⑤僕あてのメッセージが届いている！</a:t>
            </a:r>
            <a:endParaRPr lang="en-US" altLang="ja-JP" sz="10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　猫ちゃんのお返事かな？僕の秘密鍵で復号しよう！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pic>
        <p:nvPicPr>
          <p:cNvPr id="13" name="Picture 2" descr="❤&quot; ハート 絵文字 (heart emoji) | Let's EMOJ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993" y="1168813"/>
            <a:ext cx="495497" cy="49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8" grpId="0"/>
      <p:bldP spid="53" grpId="0" animBg="1"/>
      <p:bldP spid="57" grpId="0" animBg="1"/>
      <p:bldP spid="58" grpId="0" animBg="1"/>
      <p:bldP spid="68" grpId="0" animBg="1"/>
      <p:bldP spid="69" grpId="0" animBg="1"/>
      <p:bldP spid="70" grpId="0"/>
      <p:bldP spid="72" grpId="0" animBg="1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41830" y="3006051"/>
            <a:ext cx="11308339" cy="845898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2"/>
                </a:solidFill>
              </a:rPr>
              <a:t>どうやってなりすましを防ぐ？</a:t>
            </a:r>
            <a:br>
              <a:rPr lang="en-US" altLang="ja-JP" dirty="0">
                <a:solidFill>
                  <a:schemeClr val="tx2"/>
                </a:solidFill>
              </a:rPr>
            </a:br>
            <a:br>
              <a:rPr lang="en-US" altLang="ja-JP" dirty="0">
                <a:solidFill>
                  <a:schemeClr val="tx2"/>
                </a:solidFill>
              </a:rPr>
            </a:br>
            <a:r>
              <a:rPr lang="ja-JP" altLang="en-US" dirty="0">
                <a:solidFill>
                  <a:schemeClr val="tx2"/>
                </a:solidFill>
              </a:rPr>
              <a:t>　　ー署名の技術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263352" y="201832"/>
            <a:ext cx="10513168" cy="567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2000" dirty="0">
                <a:latin typeface="+mn-lt"/>
                <a:ea typeface="+mn-ea"/>
              </a:rPr>
              <a:t>こういったなりすましを防ぐには、「署名」が利用されている。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45" name="コンテンツ プレースホルダー 3"/>
          <p:cNvSpPr>
            <a:spLocks noGrp="1"/>
          </p:cNvSpPr>
          <p:nvPr>
            <p:ph sz="quarter" idx="10"/>
          </p:nvPr>
        </p:nvSpPr>
        <p:spPr>
          <a:xfrm>
            <a:off x="280609" y="908720"/>
            <a:ext cx="11136808" cy="5161230"/>
          </a:xfrm>
        </p:spPr>
        <p:txBody>
          <a:bodyPr/>
          <a:lstStyle/>
          <a:p>
            <a:r>
              <a:rPr lang="en-US" altLang="ja-JP" sz="1800" b="1" dirty="0"/>
              <a:t>【</a:t>
            </a:r>
            <a:r>
              <a:rPr lang="ja-JP" altLang="en-US" sz="1800" b="1" dirty="0"/>
              <a:t>デジタル署名</a:t>
            </a:r>
            <a:r>
              <a:rPr lang="en-US" altLang="ja-JP" sz="1800" b="1" dirty="0"/>
              <a:t>】</a:t>
            </a:r>
            <a:endParaRPr lang="en-US" altLang="ja-JP" sz="1800" b="1" dirty="0"/>
          </a:p>
          <a:p>
            <a:r>
              <a:rPr lang="ja-JP" altLang="en-US" dirty="0"/>
              <a:t>　送信内容が改ざんされたとき、受信者が分かるようにする技術。</a:t>
            </a:r>
            <a:br>
              <a:rPr lang="ja-JP" altLang="en-US" sz="1800" dirty="0"/>
            </a:br>
            <a:r>
              <a:rPr lang="ja-JP" altLang="en-US" sz="1800" dirty="0"/>
              <a:t>　</a:t>
            </a:r>
            <a:r>
              <a:rPr lang="ja-JP" altLang="en-US" dirty="0"/>
              <a:t>送信内容は第三者でも読み取れる。</a:t>
            </a:r>
            <a:r>
              <a:rPr lang="ja-JP" altLang="en-US" b="1" dirty="0">
                <a:solidFill>
                  <a:srgbClr val="C00000"/>
                </a:solidFill>
              </a:rPr>
              <a:t>秘密鍵で暗号化し、公開鍵で復号する。</a:t>
            </a:r>
            <a:endParaRPr lang="en-US" altLang="ja-JP" b="1" dirty="0">
              <a:solidFill>
                <a:srgbClr val="C00000"/>
              </a:solidFill>
            </a:endParaRPr>
          </a:p>
          <a:p>
            <a:endParaRPr kumimoji="1" lang="en-US" altLang="ja-JP" sz="1800" b="1" dirty="0">
              <a:solidFill>
                <a:srgbClr val="C00000"/>
              </a:solidFill>
            </a:endParaRPr>
          </a:p>
          <a:p>
            <a:endParaRPr lang="en-US" altLang="ja-JP" sz="1800" b="1" dirty="0">
              <a:solidFill>
                <a:srgbClr val="C00000"/>
              </a:solidFill>
            </a:endParaRPr>
          </a:p>
          <a:p>
            <a:endParaRPr kumimoji="1" lang="en-US" altLang="ja-JP" sz="1800" b="1" dirty="0">
              <a:solidFill>
                <a:srgbClr val="C00000"/>
              </a:solidFill>
            </a:endParaRPr>
          </a:p>
          <a:p>
            <a:endParaRPr lang="en-US" altLang="ja-JP" sz="1800" b="1" dirty="0">
              <a:solidFill>
                <a:srgbClr val="C00000"/>
              </a:solidFill>
            </a:endParaRPr>
          </a:p>
          <a:p>
            <a:endParaRPr kumimoji="1" lang="en-US" altLang="ja-JP" sz="1800" b="1" dirty="0">
              <a:solidFill>
                <a:srgbClr val="C00000"/>
              </a:solidFill>
            </a:endParaRPr>
          </a:p>
          <a:p>
            <a:endParaRPr lang="en-US" altLang="ja-JP" sz="1800" b="1" dirty="0">
              <a:solidFill>
                <a:srgbClr val="C00000"/>
              </a:solidFill>
            </a:endParaRPr>
          </a:p>
          <a:p>
            <a:endParaRPr kumimoji="1" lang="en-US" altLang="ja-JP" sz="1800" b="1" dirty="0">
              <a:solidFill>
                <a:srgbClr val="C00000"/>
              </a:solidFill>
            </a:endParaRPr>
          </a:p>
          <a:p>
            <a:endParaRPr lang="en-US" altLang="ja-JP" sz="1800" b="1" dirty="0">
              <a:solidFill>
                <a:srgbClr val="C00000"/>
              </a:solidFill>
            </a:endParaRPr>
          </a:p>
          <a:p>
            <a:endParaRPr kumimoji="1" lang="en-US" altLang="ja-JP" sz="1800" b="1" dirty="0">
              <a:solidFill>
                <a:srgbClr val="C00000"/>
              </a:solidFill>
            </a:endParaRPr>
          </a:p>
          <a:p>
            <a:endParaRPr lang="en-US" altLang="ja-JP" sz="1800" b="1" dirty="0">
              <a:solidFill>
                <a:srgbClr val="C00000"/>
              </a:solidFill>
            </a:endParaRPr>
          </a:p>
          <a:p>
            <a:r>
              <a:rPr kumimoji="1" lang="ja-JP" altLang="en-US" sz="1800" b="1" dirty="0">
                <a:solidFill>
                  <a:srgbClr val="C00000"/>
                </a:solidFill>
              </a:rPr>
              <a:t>　デジタル署名は、送信側の秘密鍵で作る。ペア鍵である公開鍵を使って復号できる。</a:t>
            </a:r>
            <a:endParaRPr kumimoji="1" lang="ja-JP" altLang="en-US" sz="1800" b="1" dirty="0">
              <a:solidFill>
                <a:srgbClr val="C00000"/>
              </a:solidFill>
            </a:endParaRPr>
          </a:p>
        </p:txBody>
      </p:sp>
      <p:pic>
        <p:nvPicPr>
          <p:cNvPr id="7170" name="Picture 2" descr="https://camo.qiitausercontent.com/c893c68269f639e588b159f0acc102bf78c26ef5/68747470733a2f2f71696974612d696d6167652d73746f72652e73332e616d617a6f6e6177732e636f6d2f302f3234323839372f34303165353262622d643737312d306466622d356162342d3736393133396261636633322e706e6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348878"/>
            <a:ext cx="46863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5309692" y="2551771"/>
            <a:ext cx="67629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送信者はデータをハッシュ化してダイジェストを得る。</a:t>
            </a:r>
            <a:endParaRPr lang="ja-JP" altLang="en-US" dirty="0">
              <a:solidFill>
                <a:srgbClr val="333333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送信者はダイジェストを秘密鍵で暗号化する。（署名を生成）</a:t>
            </a:r>
            <a:endParaRPr lang="ja-JP" altLang="en-US" dirty="0">
              <a:solidFill>
                <a:srgbClr val="333333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送信者はデータと一緒に署名を送信する。</a:t>
            </a:r>
            <a:endParaRPr lang="ja-JP" altLang="en-US" dirty="0">
              <a:solidFill>
                <a:srgbClr val="333333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受信者はデータと署名を受信する。</a:t>
            </a:r>
            <a:endParaRPr lang="ja-JP" altLang="en-US" dirty="0">
              <a:solidFill>
                <a:srgbClr val="333333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受信者はデータをハッシュ化してダイジェストを得る。</a:t>
            </a:r>
            <a:endParaRPr lang="ja-JP" altLang="en-US" dirty="0">
              <a:solidFill>
                <a:srgbClr val="333333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受信者は署名を公開鍵で復号してダイジェストを得る。</a:t>
            </a:r>
            <a:endParaRPr lang="ja-JP" altLang="en-US" dirty="0">
              <a:solidFill>
                <a:srgbClr val="333333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得た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2</a:t>
            </a:r>
            <a:r>
              <a:rPr lang="ja-JP" altLang="en-US" dirty="0" err="1">
                <a:solidFill>
                  <a:srgbClr val="333333"/>
                </a:solidFill>
                <a:latin typeface="-apple-system"/>
              </a:rPr>
              <a:t>つの</a:t>
            </a: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ダイジェストを比較し、差異がないことを確認する。</a:t>
            </a:r>
            <a:endParaRPr lang="ja-JP" altLang="en-US" dirty="0">
              <a:solidFill>
                <a:srgbClr val="333333"/>
              </a:solidFill>
              <a:latin typeface="-apple-system"/>
            </a:endParaRPr>
          </a:p>
          <a:p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⇒受信者はデータが改ざんされていないことを確認できる。</a:t>
            </a:r>
            <a:endParaRPr lang="ja-JP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1861" y="44624"/>
            <a:ext cx="11308339" cy="539667"/>
          </a:xfrm>
        </p:spPr>
        <p:txBody>
          <a:bodyPr/>
          <a:lstStyle/>
          <a:p>
            <a:r>
              <a:rPr kumimoji="1" lang="ja-JP" altLang="en-US" dirty="0"/>
              <a:t>もっとわかりやすく（デジタル署名）</a:t>
            </a:r>
            <a:endParaRPr kumimoji="1" lang="ja-JP" altLang="en-US" dirty="0"/>
          </a:p>
        </p:txBody>
      </p:sp>
      <p:pic>
        <p:nvPicPr>
          <p:cNvPr id="3" name="図 2" descr="柴犬の子供 (Shiba inu puppy) | This Shiba, said to be four months… | Flickr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491"/>
          <a:stretch>
            <a:fillRect/>
          </a:stretch>
        </p:blipFill>
        <p:spPr>
          <a:xfrm>
            <a:off x="695400" y="850016"/>
            <a:ext cx="748484" cy="895327"/>
          </a:xfrm>
          <a:prstGeom prst="rect">
            <a:avLst/>
          </a:prstGeom>
        </p:spPr>
      </p:pic>
      <p:pic>
        <p:nvPicPr>
          <p:cNvPr id="5122" name="Picture 2" descr="ãç«ãã®ç»åæ¤ç´¢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7660"/>
          <a:stretch>
            <a:fillRect/>
          </a:stretch>
        </p:blipFill>
        <p:spPr bwMode="auto">
          <a:xfrm flipH="1">
            <a:off x="9660396" y="850016"/>
            <a:ext cx="720080" cy="93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551384" y="2188787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1384" y="1817243"/>
            <a:ext cx="1224136" cy="28803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犬秘密鍵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408368" y="1813476"/>
            <a:ext cx="1224136" cy="28803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秘密鍵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408368" y="2188787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51384" y="2568393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408368" y="2592404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45" name="フローチャート: 書類 44"/>
          <p:cNvSpPr/>
          <p:nvPr/>
        </p:nvSpPr>
        <p:spPr>
          <a:xfrm>
            <a:off x="7452122" y="1111372"/>
            <a:ext cx="864096" cy="43204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dirty="0">
                <a:solidFill>
                  <a:schemeClr val="tx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暗号化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7443953" y="1412285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犬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cxnSp>
        <p:nvCxnSpPr>
          <p:cNvPr id="50" name="直線矢印コネクタ 49"/>
          <p:cNvCxnSpPr>
            <a:endCxn id="45" idx="3"/>
          </p:cNvCxnSpPr>
          <p:nvPr/>
        </p:nvCxnSpPr>
        <p:spPr>
          <a:xfrm flipH="1">
            <a:off x="8316218" y="1321654"/>
            <a:ext cx="444501" cy="5742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正方形/長方形 50"/>
          <p:cNvSpPr/>
          <p:nvPr/>
        </p:nvSpPr>
        <p:spPr>
          <a:xfrm>
            <a:off x="7443635" y="1813476"/>
            <a:ext cx="1224136" cy="288032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猫署名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cxnSp>
        <p:nvCxnSpPr>
          <p:cNvPr id="52" name="直線矢印コネクタ 51"/>
          <p:cNvCxnSpPr>
            <a:stCxn id="8" idx="1"/>
            <a:endCxn id="51" idx="3"/>
          </p:cNvCxnSpPr>
          <p:nvPr/>
        </p:nvCxnSpPr>
        <p:spPr>
          <a:xfrm flipH="1">
            <a:off x="8667771" y="1957492"/>
            <a:ext cx="740597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テキスト ボックス 53"/>
          <p:cNvSpPr txBox="1"/>
          <p:nvPr/>
        </p:nvSpPr>
        <p:spPr>
          <a:xfrm>
            <a:off x="7443635" y="297852"/>
            <a:ext cx="4903518" cy="682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000" dirty="0">
                <a:latin typeface="+mn-lt"/>
                <a:ea typeface="+mn-ea"/>
              </a:rPr>
              <a:t>①私の気持ちも早く伝えよう！犬公開鍵で暗号化したとともに、</a:t>
            </a:r>
            <a:endParaRPr kumimoji="1" lang="en-US" altLang="ja-JP" sz="1000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　私の秘密鍵で署名を作成し、一緒に犬くんに送ろう。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cxnSp>
        <p:nvCxnSpPr>
          <p:cNvPr id="55" name="直線矢印コネクタ 54"/>
          <p:cNvCxnSpPr>
            <a:stCxn id="47" idx="1"/>
            <a:endCxn id="74" idx="3"/>
          </p:cNvCxnSpPr>
          <p:nvPr/>
        </p:nvCxnSpPr>
        <p:spPr>
          <a:xfrm flipH="1">
            <a:off x="3477808" y="1556301"/>
            <a:ext cx="3966145" cy="978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直線矢印コネクタ 55"/>
          <p:cNvCxnSpPr>
            <a:stCxn id="51" idx="1"/>
          </p:cNvCxnSpPr>
          <p:nvPr/>
        </p:nvCxnSpPr>
        <p:spPr>
          <a:xfrm flipH="1">
            <a:off x="5087570" y="1957492"/>
            <a:ext cx="2356065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正方形/長方形 63"/>
          <p:cNvSpPr/>
          <p:nvPr/>
        </p:nvSpPr>
        <p:spPr>
          <a:xfrm>
            <a:off x="3863434" y="1817657"/>
            <a:ext cx="1224136" cy="288032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猫署名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711624" y="2332803"/>
            <a:ext cx="2642197" cy="9521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000" dirty="0">
                <a:latin typeface="+mn-lt"/>
                <a:ea typeface="+mn-ea"/>
              </a:rPr>
              <a:t>②おや？猫ちゃんの署名がついているよ。</a:t>
            </a:r>
            <a:endParaRPr kumimoji="1" lang="en-US" altLang="ja-JP" sz="1000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　猫公開鍵で署名検証をしよう。</a:t>
            </a:r>
            <a:endParaRPr lang="en-US" altLang="ja-JP" sz="10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000" dirty="0">
                <a:latin typeface="+mn-lt"/>
                <a:ea typeface="+mn-ea"/>
              </a:rPr>
              <a:t>　</a:t>
            </a:r>
            <a:r>
              <a:rPr lang="ja-JP" altLang="en-US" sz="1000" dirty="0"/>
              <a:t>ふむふむ。猫ちゃんで間違いないね！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cxnSp>
        <p:nvCxnSpPr>
          <p:cNvPr id="67" name="直線矢印コネクタ 66"/>
          <p:cNvCxnSpPr>
            <a:stCxn id="12" idx="3"/>
          </p:cNvCxnSpPr>
          <p:nvPr/>
        </p:nvCxnSpPr>
        <p:spPr>
          <a:xfrm flipV="1">
            <a:off x="1775520" y="1957492"/>
            <a:ext cx="2087914" cy="754917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フローチャート: 書類 73"/>
          <p:cNvSpPr/>
          <p:nvPr/>
        </p:nvSpPr>
        <p:spPr>
          <a:xfrm>
            <a:off x="2613712" y="1341255"/>
            <a:ext cx="864096" cy="43204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私も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!!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342578" y="450792"/>
            <a:ext cx="2642197" cy="9521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000" dirty="0">
                <a:latin typeface="+mn-lt"/>
                <a:ea typeface="+mn-ea"/>
              </a:rPr>
              <a:t>③猫ちゃんの署名検証ができたから、</a:t>
            </a:r>
            <a:endParaRPr kumimoji="1" lang="en-US" altLang="ja-JP" sz="1000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　猫ちゃんから送られてきた情報を、</a:t>
            </a:r>
            <a:endParaRPr lang="en-US" altLang="ja-JP" sz="10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000" dirty="0">
                <a:latin typeface="+mn-lt"/>
                <a:ea typeface="+mn-ea"/>
              </a:rPr>
              <a:t>　僕の秘密鍵で復号しよう！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cxnSp>
        <p:nvCxnSpPr>
          <p:cNvPr id="76" name="直線矢印コネクタ 75"/>
          <p:cNvCxnSpPr>
            <a:stCxn id="74" idx="1"/>
          </p:cNvCxnSpPr>
          <p:nvPr/>
        </p:nvCxnSpPr>
        <p:spPr>
          <a:xfrm flipH="1" flipV="1">
            <a:off x="1452053" y="1556301"/>
            <a:ext cx="1161659" cy="978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直線矢印コネクタ 76"/>
          <p:cNvCxnSpPr>
            <a:endCxn id="74" idx="2"/>
          </p:cNvCxnSpPr>
          <p:nvPr/>
        </p:nvCxnSpPr>
        <p:spPr>
          <a:xfrm flipV="1">
            <a:off x="1757730" y="1744740"/>
            <a:ext cx="1288030" cy="611206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直線矢印コネクタ 77"/>
          <p:cNvCxnSpPr/>
          <p:nvPr/>
        </p:nvCxnSpPr>
        <p:spPr>
          <a:xfrm flipH="1">
            <a:off x="7002495" y="1412285"/>
            <a:ext cx="8169" cy="3041869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1" name="図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026" y="4454154"/>
            <a:ext cx="1205419" cy="1107371"/>
          </a:xfrm>
          <a:prstGeom prst="rect">
            <a:avLst/>
          </a:prstGeom>
        </p:spPr>
      </p:pic>
      <p:sp>
        <p:nvSpPr>
          <p:cNvPr id="82" name="正方形/長方形 81"/>
          <p:cNvSpPr/>
          <p:nvPr/>
        </p:nvSpPr>
        <p:spPr>
          <a:xfrm>
            <a:off x="6425319" y="5589305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6425319" y="5993164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84" name="フローチャート: 書類 83"/>
          <p:cNvSpPr/>
          <p:nvPr/>
        </p:nvSpPr>
        <p:spPr>
          <a:xfrm>
            <a:off x="5359189" y="5150911"/>
            <a:ext cx="864096" cy="87678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犬くん大嫌い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!!</a:t>
            </a:r>
            <a:endParaRPr kumimoji="0" lang="en-US" altLang="ja-JP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猫より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85" name="フローチャート: 書類 84"/>
          <p:cNvSpPr/>
          <p:nvPr/>
        </p:nvSpPr>
        <p:spPr>
          <a:xfrm>
            <a:off x="3937913" y="5144376"/>
            <a:ext cx="864096" cy="43204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dirty="0">
                <a:solidFill>
                  <a:schemeClr val="tx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暗号化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3929744" y="5445289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犬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cxnSp>
        <p:nvCxnSpPr>
          <p:cNvPr id="87" name="直線矢印コネクタ 86"/>
          <p:cNvCxnSpPr>
            <a:stCxn id="83" idx="1"/>
            <a:endCxn id="84" idx="3"/>
          </p:cNvCxnSpPr>
          <p:nvPr/>
        </p:nvCxnSpPr>
        <p:spPr>
          <a:xfrm flipH="1" flipV="1">
            <a:off x="6223285" y="5589305"/>
            <a:ext cx="202034" cy="547875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直線矢印コネクタ 87"/>
          <p:cNvCxnSpPr/>
          <p:nvPr/>
        </p:nvCxnSpPr>
        <p:spPr>
          <a:xfrm flipH="1">
            <a:off x="4797318" y="5288392"/>
            <a:ext cx="561871" cy="828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テキスト ボックス 88"/>
          <p:cNvSpPr txBox="1"/>
          <p:nvPr/>
        </p:nvSpPr>
        <p:spPr>
          <a:xfrm>
            <a:off x="4032370" y="4084659"/>
            <a:ext cx="2308285" cy="1144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たとえ、パンダーは猫をなりすまし、犬の公開鍵で、悪意の内容を暗号化し、犬くんに送信しても、</a:t>
            </a:r>
            <a:endParaRPr lang="en-US" altLang="ja-JP" sz="10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000" dirty="0">
                <a:latin typeface="+mn-lt"/>
                <a:ea typeface="+mn-ea"/>
              </a:rPr>
              <a:t>猫ちゃんの秘密鍵を持ってないから、猫ちゃんの署名ができない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cxnSp>
        <p:nvCxnSpPr>
          <p:cNvPr id="90" name="直線矢印コネクタ 89"/>
          <p:cNvCxnSpPr>
            <a:stCxn id="85" idx="1"/>
          </p:cNvCxnSpPr>
          <p:nvPr/>
        </p:nvCxnSpPr>
        <p:spPr>
          <a:xfrm flipH="1">
            <a:off x="1559496" y="5360400"/>
            <a:ext cx="2378417" cy="0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1" name="図 90" descr="柴犬の子供 (Shiba inu puppy) | This Shiba, said to be four months… | Flickr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491"/>
          <a:stretch>
            <a:fillRect/>
          </a:stretch>
        </p:blipFill>
        <p:spPr>
          <a:xfrm>
            <a:off x="789210" y="4912736"/>
            <a:ext cx="748484" cy="895327"/>
          </a:xfrm>
          <a:prstGeom prst="rect">
            <a:avLst/>
          </a:prstGeom>
        </p:spPr>
      </p:pic>
      <p:sp>
        <p:nvSpPr>
          <p:cNvPr id="92" name="テキスト ボックス 91"/>
          <p:cNvSpPr txBox="1"/>
          <p:nvPr/>
        </p:nvSpPr>
        <p:spPr>
          <a:xfrm>
            <a:off x="405353" y="4229860"/>
            <a:ext cx="2308285" cy="682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猫ちゃんの署名が付いていないから、</a:t>
            </a:r>
            <a:endParaRPr lang="en-US" altLang="ja-JP" sz="10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000" dirty="0">
                <a:latin typeface="+mn-lt"/>
                <a:ea typeface="+mn-ea"/>
              </a:rPr>
              <a:t>信じちゃだめ！！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pic>
        <p:nvPicPr>
          <p:cNvPr id="4" name="Picture 2" descr="❤&quot; ハート 絵文字 (heart emoji) | Let's EMO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979" y="857982"/>
            <a:ext cx="495497" cy="49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フローチャート: 書類 5"/>
          <p:cNvSpPr/>
          <p:nvPr/>
        </p:nvSpPr>
        <p:spPr>
          <a:xfrm>
            <a:off x="8761458" y="970704"/>
            <a:ext cx="864096" cy="698591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私も犬君が好き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!!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pic>
        <p:nvPicPr>
          <p:cNvPr id="10" name="Picture 2" descr="❤&quot; ハート 絵文字 (heart emoji) | Let's EMO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68" y="889920"/>
            <a:ext cx="495497" cy="49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89" grpId="0"/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360" y="3068960"/>
            <a:ext cx="6028714" cy="324036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3068960"/>
            <a:ext cx="5691764" cy="3240360"/>
          </a:xfrm>
          <a:prstGeom prst="rect">
            <a:avLst/>
          </a:prstGeom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1861" y="321685"/>
            <a:ext cx="11308339" cy="539667"/>
          </a:xfrm>
        </p:spPr>
        <p:txBody>
          <a:bodyPr/>
          <a:lstStyle/>
          <a:p>
            <a:r>
              <a:rPr kumimoji="1" lang="ja-JP" altLang="en-US" dirty="0"/>
              <a:t>ある日、お客様から暗号危殆化調査が来ました</a:t>
            </a:r>
            <a:endParaRPr kumimoji="1" lang="ja-JP" altLang="en-US" dirty="0"/>
          </a:p>
        </p:txBody>
      </p:sp>
      <p:sp>
        <p:nvSpPr>
          <p:cNvPr id="9" name="コンテンツ プレースホルダー 3"/>
          <p:cNvSpPr>
            <a:spLocks noGrp="1"/>
          </p:cNvSpPr>
          <p:nvPr>
            <p:ph sz="quarter" idx="10"/>
          </p:nvPr>
        </p:nvSpPr>
        <p:spPr>
          <a:xfrm>
            <a:off x="451861" y="908720"/>
            <a:ext cx="11308339" cy="2088232"/>
          </a:xfrm>
        </p:spPr>
        <p:txBody>
          <a:bodyPr/>
          <a:lstStyle/>
          <a:p>
            <a:r>
              <a:rPr kumimoji="1" lang="ja-JP" altLang="en-US" dirty="0"/>
              <a:t>趣旨は、下表の緑色の暗号方式を使って良いが、赤色のところは</a:t>
            </a:r>
            <a:r>
              <a:rPr lang="ja-JP" altLang="en-US" dirty="0"/>
              <a:t>使えなくなるため対策が必要です。</a:t>
            </a:r>
            <a:endParaRPr lang="en-US" altLang="ja-JP" dirty="0"/>
          </a:p>
          <a:p>
            <a:r>
              <a:rPr kumimoji="1" lang="ja-JP" altLang="en-US" dirty="0"/>
              <a:t>あなたはこれを</a:t>
            </a:r>
            <a:r>
              <a:rPr kumimoji="1" lang="ja-JP" altLang="en-US"/>
              <a:t>見て、</a:t>
            </a:r>
            <a:r>
              <a:rPr lang="ja-JP" altLang="en-US"/>
              <a:t>早速</a:t>
            </a:r>
            <a:r>
              <a:rPr lang="ja-JP" altLang="en-US" dirty="0"/>
              <a:t>今使っている暗号方式を調査し、調査</a:t>
            </a:r>
            <a:r>
              <a:rPr lang="ja-JP" altLang="en-US"/>
              <a:t>期間締め切り前に回答できる？</a:t>
            </a:r>
            <a:endParaRPr lang="en-US" altLang="ja-JP" dirty="0"/>
          </a:p>
          <a:p>
            <a:r>
              <a:rPr kumimoji="1" lang="ja-JP" altLang="en-US"/>
              <a:t>おそらく、↓の反応をするでしょう。</a:t>
            </a:r>
            <a:endParaRPr kumimoji="1" lang="en-US" altLang="ja-JP" dirty="0"/>
          </a:p>
          <a:p>
            <a:r>
              <a:rPr lang="ja-JP" altLang="en-US" dirty="0"/>
              <a:t>・聞いたことがない、何言ってるか分からない。</a:t>
            </a:r>
            <a:endParaRPr lang="en-US" altLang="ja-JP" dirty="0"/>
          </a:p>
          <a:p>
            <a:r>
              <a:rPr kumimoji="1" lang="ja-JP" altLang="en-US" dirty="0"/>
              <a:t>・暗号化方式は大体わかっているけど、</a:t>
            </a:r>
            <a:r>
              <a:rPr kumimoji="1" lang="en-US" altLang="ja-JP" dirty="0"/>
              <a:t>RSA-KEM,RSA-OAEP</a:t>
            </a:r>
            <a:r>
              <a:rPr kumimoji="1" lang="ja-JP" altLang="en-US" dirty="0"/>
              <a:t>や、</a:t>
            </a:r>
            <a:r>
              <a:rPr kumimoji="1" lang="en-US" altLang="ja-JP" dirty="0"/>
              <a:t>【2048</a:t>
            </a:r>
            <a:r>
              <a:rPr lang="en-US" altLang="ja-JP" dirty="0"/>
              <a:t>】</a:t>
            </a:r>
            <a:r>
              <a:rPr kumimoji="1" lang="en-US" altLang="ja-JP" dirty="0"/>
              <a:t>,【3072】</a:t>
            </a:r>
            <a:r>
              <a:rPr kumimoji="1" lang="ja-JP" altLang="en-US" dirty="0"/>
              <a:t>って何？</a:t>
            </a:r>
            <a:endParaRPr kumimoji="1" lang="ja-JP" altLang="en-US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41830" y="3006051"/>
            <a:ext cx="11308339" cy="845898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2"/>
                </a:solidFill>
              </a:rPr>
              <a:t>気づいているかもしれませんが</a:t>
            </a:r>
            <a:br>
              <a:rPr lang="en-US" altLang="ja-JP" dirty="0">
                <a:solidFill>
                  <a:schemeClr val="tx2"/>
                </a:solidFill>
              </a:rPr>
            </a:br>
            <a:br>
              <a:rPr lang="en-US" altLang="ja-JP" dirty="0">
                <a:solidFill>
                  <a:schemeClr val="tx2"/>
                </a:solidFill>
              </a:rPr>
            </a:br>
            <a:r>
              <a:rPr lang="ja-JP" altLang="en-US" dirty="0">
                <a:solidFill>
                  <a:schemeClr val="tx2"/>
                </a:solidFill>
              </a:rPr>
              <a:t>　　ー公開鍵が偽造されたらどうなる？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50" y="3253029"/>
            <a:ext cx="647308" cy="4886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1861" y="44624"/>
            <a:ext cx="11308339" cy="539667"/>
          </a:xfrm>
        </p:spPr>
        <p:txBody>
          <a:bodyPr/>
          <a:lstStyle/>
          <a:p>
            <a:r>
              <a:rPr kumimoji="1" lang="ja-JP" altLang="en-US" dirty="0"/>
              <a:t>もっとわかりやすく（</a:t>
            </a:r>
            <a:r>
              <a:rPr lang="ja-JP" altLang="en-US" dirty="0"/>
              <a:t>公開鍵</a:t>
            </a:r>
            <a:r>
              <a:rPr lang="en-US" altLang="ja-JP" dirty="0"/>
              <a:t>_</a:t>
            </a:r>
            <a:r>
              <a:rPr lang="ja-JP" altLang="en-US" dirty="0"/>
              <a:t>攻撃例２</a:t>
            </a:r>
            <a:r>
              <a:rPr kumimoji="1" lang="ja-JP" altLang="en-US" dirty="0"/>
              <a:t>）</a:t>
            </a:r>
            <a:endParaRPr kumimoji="1" lang="ja-JP" altLang="en-US" dirty="0"/>
          </a:p>
        </p:txBody>
      </p:sp>
      <p:pic>
        <p:nvPicPr>
          <p:cNvPr id="3" name="図 2" descr="柴犬の子供 (Shiba inu puppy) | This Shiba, said to be four months… | Flickr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491"/>
          <a:stretch>
            <a:fillRect/>
          </a:stretch>
        </p:blipFill>
        <p:spPr>
          <a:xfrm>
            <a:off x="695400" y="826302"/>
            <a:ext cx="748484" cy="895327"/>
          </a:xfrm>
          <a:prstGeom prst="rect">
            <a:avLst/>
          </a:prstGeom>
        </p:spPr>
      </p:pic>
      <p:pic>
        <p:nvPicPr>
          <p:cNvPr id="5122" name="Picture 2" descr="ãç«ãã®ç»åæ¤ç´¢çµ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7660"/>
          <a:stretch>
            <a:fillRect/>
          </a:stretch>
        </p:blipFill>
        <p:spPr bwMode="auto">
          <a:xfrm flipH="1">
            <a:off x="9300356" y="949615"/>
            <a:ext cx="625614" cy="81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551384" y="2132856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1384" y="1793529"/>
            <a:ext cx="1224136" cy="28803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犬秘密鍵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048328" y="1789762"/>
            <a:ext cx="1224136" cy="28803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秘密鍵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048328" y="2165073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4" y="4488401"/>
            <a:ext cx="1205419" cy="1107371"/>
          </a:xfrm>
          <a:prstGeom prst="rect">
            <a:avLst/>
          </a:prstGeom>
        </p:spPr>
      </p:pic>
      <p:cxnSp>
        <p:nvCxnSpPr>
          <p:cNvPr id="36" name="直線矢印コネクタ 35"/>
          <p:cNvCxnSpPr>
            <a:stCxn id="5" idx="3"/>
            <a:endCxn id="47" idx="1"/>
          </p:cNvCxnSpPr>
          <p:nvPr/>
        </p:nvCxnSpPr>
        <p:spPr>
          <a:xfrm>
            <a:off x="1775520" y="2276872"/>
            <a:ext cx="7020780" cy="570384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ot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テキスト ボックス 38"/>
          <p:cNvSpPr txBox="1"/>
          <p:nvPr/>
        </p:nvSpPr>
        <p:spPr>
          <a:xfrm>
            <a:off x="1861704" y="1143525"/>
            <a:ext cx="3137470" cy="1144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000" dirty="0">
                <a:latin typeface="+mn-lt"/>
                <a:ea typeface="+mn-ea"/>
              </a:rPr>
              <a:t>①猫ちゃんが犬の公開鍵を取得しようとしたが、</a:t>
            </a:r>
            <a:r>
              <a:rPr lang="ja-JP" altLang="en-US" sz="1000" dirty="0"/>
              <a:t>パンダーが巧妙に攻撃し、</a:t>
            </a:r>
            <a:r>
              <a:rPr lang="en-US" altLang="ja-JP" sz="1000" dirty="0"/>
              <a:t>P</a:t>
            </a:r>
            <a:r>
              <a:rPr lang="ja-JP" altLang="en-US" sz="1000" dirty="0"/>
              <a:t>公開鍵をすり替えて</a:t>
            </a:r>
            <a:r>
              <a:rPr kumimoji="1" lang="ja-JP" altLang="en-US" sz="1000" dirty="0">
                <a:latin typeface="+mn-lt"/>
                <a:ea typeface="+mn-ea"/>
              </a:rPr>
              <a:t>猫ちゃんに</a:t>
            </a:r>
            <a:r>
              <a:rPr kumimoji="1" lang="ja-JP" altLang="en-US" sz="1000">
                <a:latin typeface="+mn-lt"/>
                <a:ea typeface="+mn-ea"/>
              </a:rPr>
              <a:t>渡した。</a:t>
            </a:r>
            <a:endParaRPr kumimoji="1" lang="en-US" altLang="ja-JP" sz="1000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/>
              <a:t>また、犬くんは、本物</a:t>
            </a:r>
            <a:r>
              <a:rPr lang="ja-JP" altLang="en-US" sz="1000" dirty="0"/>
              <a:t>の猫公開</a:t>
            </a:r>
            <a:r>
              <a:rPr lang="ja-JP" altLang="en-US" sz="1000"/>
              <a:t>鍵を、猫</a:t>
            </a:r>
            <a:r>
              <a:rPr lang="ja-JP" altLang="en-US" sz="1000" dirty="0"/>
              <a:t>ちゃんから取得したつもりだが、実は</a:t>
            </a:r>
            <a:r>
              <a:rPr kumimoji="1" lang="en-US" altLang="ja-JP" sz="1000" dirty="0">
                <a:latin typeface="+mn-lt"/>
                <a:ea typeface="+mn-ea"/>
              </a:rPr>
              <a:t>P</a:t>
            </a:r>
            <a:r>
              <a:rPr kumimoji="1" lang="ja-JP" altLang="en-US" sz="1000" dirty="0">
                <a:latin typeface="+mn-lt"/>
                <a:ea typeface="+mn-ea"/>
              </a:rPr>
              <a:t>公開</a:t>
            </a:r>
            <a:r>
              <a:rPr kumimoji="1" lang="ja-JP" altLang="en-US" sz="1000">
                <a:latin typeface="+mn-lt"/>
                <a:ea typeface="+mn-ea"/>
              </a:rPr>
              <a:t>鍵だった。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653347" y="5596015"/>
            <a:ext cx="122413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ja-JP" b="1" dirty="0">
                <a:cs typeface="メイリオ" panose="020B0604030504040204" pitchFamily="50" charset="-128"/>
                <a:sym typeface="ヒラギノ角ゴ ProN W3" panose="020B0300000000000000" charset="-128"/>
              </a:rPr>
              <a:t>P</a:t>
            </a:r>
            <a:r>
              <a:rPr kumimoji="0" lang="ja-JP" altLang="en-US" b="1" dirty="0">
                <a:cs typeface="メイリオ" panose="020B0604030504040204" pitchFamily="50" charset="-128"/>
                <a:sym typeface="ヒラギノ角ゴ ProN W3" panose="020B0300000000000000" charset="-128"/>
              </a:rPr>
              <a:t>公開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8796300" y="2566322"/>
            <a:ext cx="1728192" cy="56186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dirty="0">
                <a:cs typeface="メイリオ" panose="020B0604030504040204" pitchFamily="50" charset="-128"/>
                <a:sym typeface="ヒラギノ角ゴ ProN W3" panose="020B0300000000000000" charset="-128"/>
              </a:rPr>
              <a:t>犬公開鍵と思っているが実は</a:t>
            </a:r>
            <a:r>
              <a:rPr kumimoji="0" lang="en-US" altLang="ja-JP" sz="1400" b="1" dirty="0">
                <a:cs typeface="メイリオ" panose="020B0604030504040204" pitchFamily="50" charset="-128"/>
                <a:sym typeface="ヒラギノ角ゴ ProN W3" panose="020B0300000000000000" charset="-128"/>
              </a:rPr>
              <a:t>P</a:t>
            </a:r>
            <a:r>
              <a:rPr kumimoji="0" lang="ja-JP" altLang="en-US" sz="1400" b="1" dirty="0">
                <a:cs typeface="メイリオ" panose="020B0604030504040204" pitchFamily="50" charset="-128"/>
                <a:sym typeface="ヒラギノ角ゴ ProN W3" panose="020B0300000000000000" charset="-128"/>
              </a:rPr>
              <a:t>公開</a:t>
            </a: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effectLst/>
                <a:uFillTx/>
                <a:cs typeface="メイリオ" panose="020B0604030504040204" pitchFamily="50" charset="-128"/>
                <a:sym typeface="ヒラギノ角ゴ ProN W3" panose="020B0300000000000000" charset="-128"/>
              </a:rPr>
              <a:t>鍵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effectLst/>
              <a:uFillTx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50" name="フローチャート: 書類 49"/>
          <p:cNvSpPr/>
          <p:nvPr/>
        </p:nvSpPr>
        <p:spPr>
          <a:xfrm>
            <a:off x="8364252" y="1072819"/>
            <a:ext cx="864096" cy="43204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私も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!!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51" name="フローチャート: 書類 50"/>
          <p:cNvSpPr/>
          <p:nvPr/>
        </p:nvSpPr>
        <p:spPr>
          <a:xfrm>
            <a:off x="7055655" y="1078561"/>
            <a:ext cx="864096" cy="43204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dirty="0">
                <a:solidFill>
                  <a:schemeClr val="tx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暗号化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7907040" y="1247897"/>
            <a:ext cx="444501" cy="5742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正方形/長方形 54"/>
          <p:cNvSpPr/>
          <p:nvPr/>
        </p:nvSpPr>
        <p:spPr>
          <a:xfrm>
            <a:off x="7068108" y="1412776"/>
            <a:ext cx="864354" cy="9869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200" b="1" dirty="0">
                <a:cs typeface="メイリオ" panose="020B0604030504040204" pitchFamily="50" charset="-128"/>
                <a:sym typeface="ヒラギノ角ゴ ProN W3" panose="020B0300000000000000" charset="-128"/>
              </a:rPr>
              <a:t>犬公開鍵で暗号化したつもりだが実は</a:t>
            </a:r>
            <a:r>
              <a:rPr kumimoji="0" lang="en-US" altLang="ja-JP" sz="1200" b="1" dirty="0">
                <a:cs typeface="メイリオ" panose="020B0604030504040204" pitchFamily="50" charset="-128"/>
                <a:sym typeface="ヒラギノ角ゴ ProN W3" panose="020B0300000000000000" charset="-128"/>
              </a:rPr>
              <a:t>P</a:t>
            </a:r>
            <a:r>
              <a:rPr kumimoji="0" lang="ja-JP" altLang="en-US" sz="1200" b="1" dirty="0"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200" b="1" i="0" u="none" strike="noStrike" cap="none" spc="0" normalizeH="0" baseline="0" dirty="0">
              <a:ln>
                <a:noFill/>
              </a:ln>
              <a:effectLst/>
              <a:uFillTx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 flipH="1">
            <a:off x="6047285" y="1258238"/>
            <a:ext cx="995659" cy="6527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ot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直線矢印コネクタ 59"/>
          <p:cNvCxnSpPr>
            <a:endCxn id="64" idx="0"/>
          </p:cNvCxnSpPr>
          <p:nvPr/>
        </p:nvCxnSpPr>
        <p:spPr>
          <a:xfrm flipH="1">
            <a:off x="6034703" y="956666"/>
            <a:ext cx="12582" cy="3057884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テキスト ボックス 60"/>
          <p:cNvSpPr txBox="1"/>
          <p:nvPr/>
        </p:nvSpPr>
        <p:spPr>
          <a:xfrm>
            <a:off x="7479221" y="113326"/>
            <a:ext cx="4503230" cy="9521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000" dirty="0">
                <a:latin typeface="+mn-lt"/>
                <a:ea typeface="+mn-ea"/>
              </a:rPr>
              <a:t>②犬君からもらった犬公開鍵で私の返事を暗号化して、犬君に返そう。</a:t>
            </a:r>
            <a:endParaRPr kumimoji="1" lang="en-US" altLang="ja-JP" sz="1000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　ちゃんと私からの返事を分かってもらうように、私の署名も付けよう。</a:t>
            </a:r>
            <a:endParaRPr kumimoji="1" lang="en-US" altLang="ja-JP" sz="1000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　★実は、犬公開鍵ではなく</a:t>
            </a:r>
            <a:r>
              <a:rPr lang="en-US" altLang="ja-JP" sz="1000" dirty="0"/>
              <a:t>P</a:t>
            </a:r>
            <a:r>
              <a:rPr lang="ja-JP" altLang="en-US" sz="1000" dirty="0"/>
              <a:t>公開鍵で暗号化しちゃってることを分からず</a:t>
            </a:r>
            <a:endParaRPr lang="en-US" altLang="ja-JP" sz="1000" dirty="0"/>
          </a:p>
        </p:txBody>
      </p:sp>
      <p:sp>
        <p:nvSpPr>
          <p:cNvPr id="63" name="正方形/長方形 62"/>
          <p:cNvSpPr/>
          <p:nvPr/>
        </p:nvSpPr>
        <p:spPr>
          <a:xfrm>
            <a:off x="6653347" y="5912090"/>
            <a:ext cx="122413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ja-JP" b="1" dirty="0">
                <a:solidFill>
                  <a:schemeClr val="tx2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P</a:t>
            </a:r>
            <a:r>
              <a:rPr kumimoji="0" lang="ja-JP" altLang="en-US" b="1" dirty="0">
                <a:solidFill>
                  <a:schemeClr val="tx2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秘密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64" name="フローチャート: 書類 63"/>
          <p:cNvSpPr/>
          <p:nvPr/>
        </p:nvSpPr>
        <p:spPr>
          <a:xfrm>
            <a:off x="5602655" y="4014550"/>
            <a:ext cx="864096" cy="43204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dirty="0">
                <a:solidFill>
                  <a:schemeClr val="tx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暗号化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4853733" y="3717032"/>
            <a:ext cx="864354" cy="9869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200" b="1" dirty="0">
                <a:cs typeface="メイリオ" panose="020B0604030504040204" pitchFamily="50" charset="-128"/>
                <a:sym typeface="ヒラギノ角ゴ ProN W3" panose="020B0300000000000000" charset="-128"/>
              </a:rPr>
              <a:t>犬公開鍵で暗号化したつもりだが実は</a:t>
            </a:r>
            <a:r>
              <a:rPr kumimoji="0" lang="en-US" altLang="ja-JP" sz="1200" b="1" dirty="0">
                <a:cs typeface="メイリオ" panose="020B0604030504040204" pitchFamily="50" charset="-128"/>
                <a:sym typeface="ヒラギノ角ゴ ProN W3" panose="020B0300000000000000" charset="-128"/>
              </a:rPr>
              <a:t>P</a:t>
            </a:r>
            <a:r>
              <a:rPr kumimoji="0" lang="ja-JP" altLang="en-US" sz="1200" b="1" dirty="0"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200" b="1" i="0" u="none" strike="noStrike" cap="none" spc="0" normalizeH="0" baseline="0" dirty="0">
              <a:ln>
                <a:noFill/>
              </a:ln>
              <a:effectLst/>
              <a:uFillTx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cxnSp>
        <p:nvCxnSpPr>
          <p:cNvPr id="67" name="直線矢印コネクタ 66"/>
          <p:cNvCxnSpPr>
            <a:stCxn id="64" idx="2"/>
          </p:cNvCxnSpPr>
          <p:nvPr/>
        </p:nvCxnSpPr>
        <p:spPr>
          <a:xfrm>
            <a:off x="6034703" y="4418035"/>
            <a:ext cx="0" cy="827843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フローチャート: 書類 73"/>
          <p:cNvSpPr/>
          <p:nvPr/>
        </p:nvSpPr>
        <p:spPr>
          <a:xfrm>
            <a:off x="5654132" y="5246585"/>
            <a:ext cx="864096" cy="43204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私も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!!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cxnSp>
        <p:nvCxnSpPr>
          <p:cNvPr id="75" name="直線矢印コネクタ 74"/>
          <p:cNvCxnSpPr>
            <a:stCxn id="63" idx="1"/>
            <a:endCxn id="74" idx="2"/>
          </p:cNvCxnSpPr>
          <p:nvPr/>
        </p:nvCxnSpPr>
        <p:spPr>
          <a:xfrm flipH="1" flipV="1">
            <a:off x="6086180" y="5650070"/>
            <a:ext cx="567167" cy="406036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テキスト ボックス 75"/>
          <p:cNvSpPr txBox="1"/>
          <p:nvPr/>
        </p:nvSpPr>
        <p:spPr>
          <a:xfrm>
            <a:off x="5555940" y="6221247"/>
            <a:ext cx="4716524" cy="413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③俺パンダーの秘密鍵で復号できたぜ！　何だと？！！「私も」？？！！！</a:t>
            </a:r>
            <a:endParaRPr lang="en-US" altLang="ja-JP" sz="1000" dirty="0"/>
          </a:p>
        </p:txBody>
      </p:sp>
      <p:cxnSp>
        <p:nvCxnSpPr>
          <p:cNvPr id="77" name="直線矢印コネクタ 76"/>
          <p:cNvCxnSpPr>
            <a:stCxn id="74" idx="1"/>
          </p:cNvCxnSpPr>
          <p:nvPr/>
        </p:nvCxnSpPr>
        <p:spPr>
          <a:xfrm flipH="1">
            <a:off x="4799856" y="5462609"/>
            <a:ext cx="854276" cy="0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フローチャート: 書類 77"/>
          <p:cNvSpPr/>
          <p:nvPr/>
        </p:nvSpPr>
        <p:spPr>
          <a:xfrm>
            <a:off x="3520401" y="5043233"/>
            <a:ext cx="1268156" cy="954244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ごめん、あたしパンダーが好きなの。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79" name="フローチャート: 書類 78"/>
          <p:cNvSpPr/>
          <p:nvPr/>
        </p:nvSpPr>
        <p:spPr>
          <a:xfrm>
            <a:off x="1729750" y="5043233"/>
            <a:ext cx="864096" cy="43204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dirty="0">
                <a:solidFill>
                  <a:schemeClr val="tx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暗号化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1721581" y="5344146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犬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H="1">
            <a:off x="2593846" y="5229200"/>
            <a:ext cx="854276" cy="0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2" name="テキスト ボックス 81"/>
          <p:cNvSpPr txBox="1"/>
          <p:nvPr/>
        </p:nvSpPr>
        <p:spPr>
          <a:xfrm>
            <a:off x="1649506" y="6046019"/>
            <a:ext cx="3366374" cy="567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④「私も」なんて許せない！！　改ざんして、本物の犬公開鍵で暗号化し、犬君に返そう！</a:t>
            </a:r>
            <a:endParaRPr lang="en-US" altLang="ja-JP" sz="1000" dirty="0"/>
          </a:p>
        </p:txBody>
      </p:sp>
      <p:cxnSp>
        <p:nvCxnSpPr>
          <p:cNvPr id="83" name="直線矢印コネクタ 82"/>
          <p:cNvCxnSpPr/>
          <p:nvPr/>
        </p:nvCxnSpPr>
        <p:spPr>
          <a:xfrm flipH="1" flipV="1">
            <a:off x="1271464" y="4488401"/>
            <a:ext cx="450117" cy="701313"/>
          </a:xfrm>
          <a:prstGeom prst="straightConnector1">
            <a:avLst/>
          </a:prstGeom>
          <a:noFill/>
          <a:ln w="38100" cap="flat">
            <a:solidFill>
              <a:srgbClr val="99FF99"/>
            </a:solidFill>
            <a:prstDash val="sysDash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フローチャート: 書類 83"/>
          <p:cNvSpPr/>
          <p:nvPr/>
        </p:nvSpPr>
        <p:spPr>
          <a:xfrm>
            <a:off x="693719" y="3531385"/>
            <a:ext cx="1268156" cy="954244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ごめん、あたしパンダーが好きなの。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cxnSp>
        <p:nvCxnSpPr>
          <p:cNvPr id="85" name="直線矢印コネクタ 84"/>
          <p:cNvCxnSpPr>
            <a:stCxn id="84" idx="0"/>
          </p:cNvCxnSpPr>
          <p:nvPr/>
        </p:nvCxnSpPr>
        <p:spPr>
          <a:xfrm flipH="1" flipV="1">
            <a:off x="1186224" y="3068960"/>
            <a:ext cx="141573" cy="462425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ot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テキスト ボックス 85"/>
          <p:cNvSpPr txBox="1"/>
          <p:nvPr/>
        </p:nvSpPr>
        <p:spPr>
          <a:xfrm>
            <a:off x="1985537" y="3285062"/>
            <a:ext cx="2537374" cy="14138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⑤お！メッセージが届いた！猫ちゃんの署名も検証できた！本物の猫ちゃんで間違いなし！　・・・と確信しているが実はパンダの偽造署名だった。</a:t>
            </a:r>
            <a:endParaRPr lang="en-US" altLang="ja-JP" sz="10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早速僕の犬秘密鍵で内容を復号しよう！</a:t>
            </a:r>
            <a:endParaRPr lang="en-US" altLang="ja-JP" sz="10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えええええ？　撃沈</a:t>
            </a:r>
            <a:r>
              <a:rPr lang="en-US" altLang="ja-JP" sz="1000" dirty="0"/>
              <a:t>mmm</a:t>
            </a:r>
            <a:endParaRPr lang="en-US" altLang="ja-JP" sz="1000" dirty="0"/>
          </a:p>
        </p:txBody>
      </p:sp>
      <p:sp>
        <p:nvSpPr>
          <p:cNvPr id="41" name="正方形/長方形 40"/>
          <p:cNvSpPr/>
          <p:nvPr/>
        </p:nvSpPr>
        <p:spPr>
          <a:xfrm>
            <a:off x="6920212" y="843082"/>
            <a:ext cx="920617" cy="288032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猫署名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378107" y="3909938"/>
            <a:ext cx="920617" cy="288032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猫署名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646772" y="4290094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845785" y="4786542"/>
            <a:ext cx="920617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ja-JP" sz="1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P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署名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99356" y="2473084"/>
            <a:ext cx="1728192" cy="56186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dirty="0">
                <a:cs typeface="メイリオ" panose="020B0604030504040204" pitchFamily="50" charset="-128"/>
                <a:sym typeface="ヒラギノ角ゴ ProN W3" panose="020B0300000000000000" charset="-128"/>
              </a:rPr>
              <a:t>猫公開鍵と思っているが実は</a:t>
            </a:r>
            <a:r>
              <a:rPr kumimoji="0" lang="en-US" altLang="ja-JP" sz="1400" b="1" dirty="0">
                <a:cs typeface="メイリオ" panose="020B0604030504040204" pitchFamily="50" charset="-128"/>
                <a:sym typeface="ヒラギノ角ゴ ProN W3" panose="020B0300000000000000" charset="-128"/>
              </a:rPr>
              <a:t>P</a:t>
            </a:r>
            <a:r>
              <a:rPr kumimoji="0" lang="ja-JP" altLang="en-US" sz="1400" b="1" dirty="0">
                <a:cs typeface="メイリオ" panose="020B0604030504040204" pitchFamily="50" charset="-128"/>
                <a:sym typeface="ヒラギノ角ゴ ProN W3" panose="020B0300000000000000" charset="-128"/>
              </a:rPr>
              <a:t>公開</a:t>
            </a: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effectLst/>
                <a:uFillTx/>
                <a:cs typeface="メイリオ" panose="020B0604030504040204" pitchFamily="50" charset="-128"/>
                <a:sym typeface="ヒラギノ角ゴ ProN W3" panose="020B0300000000000000" charset="-128"/>
              </a:rPr>
              <a:t>鍵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effectLst/>
              <a:uFillTx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cxnSp>
        <p:nvCxnSpPr>
          <p:cNvPr id="14" name="直線矢印コネクタ 13"/>
          <p:cNvCxnSpPr>
            <a:endCxn id="4" idx="3"/>
          </p:cNvCxnSpPr>
          <p:nvPr/>
        </p:nvCxnSpPr>
        <p:spPr>
          <a:xfrm flipH="1">
            <a:off x="2027548" y="2399715"/>
            <a:ext cx="6996530" cy="35430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ot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2" descr="❤&quot; ハート 絵文字 (heart emoji) | Let's EMOJ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236" y="1033190"/>
            <a:ext cx="495497" cy="49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5" grpId="0" animBg="1"/>
      <p:bldP spid="61" grpId="0"/>
      <p:bldP spid="63" grpId="0" animBg="1"/>
      <p:bldP spid="64" grpId="0" animBg="1"/>
      <p:bldP spid="66" grpId="0" animBg="1"/>
      <p:bldP spid="74" grpId="0" animBg="1"/>
      <p:bldP spid="76" grpId="0"/>
      <p:bldP spid="78" grpId="0" animBg="1"/>
      <p:bldP spid="79" grpId="0" animBg="1"/>
      <p:bldP spid="80" grpId="0" animBg="1"/>
      <p:bldP spid="82" grpId="0"/>
      <p:bldP spid="84" grpId="0" animBg="1"/>
      <p:bldP spid="86" grpId="0"/>
      <p:bldP spid="41" grpId="0" animBg="1"/>
      <p:bldP spid="42" grpId="0" animBg="1"/>
      <p:bldP spid="46" grpId="0" animBg="1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263352" y="201832"/>
            <a:ext cx="10513168" cy="567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2000" dirty="0">
                <a:latin typeface="+mn-lt"/>
                <a:ea typeface="+mn-ea"/>
              </a:rPr>
              <a:t>こういったデータ改ざん・偽造を防ぐには、「証明書」が利用されている。</a:t>
            </a:r>
            <a:endParaRPr kumimoji="1" lang="ja-JP" altLang="en-US" sz="2000" dirty="0">
              <a:latin typeface="+mn-lt"/>
              <a:ea typeface="+mn-ea"/>
            </a:endParaRPr>
          </a:p>
        </p:txBody>
      </p:sp>
      <p:sp>
        <p:nvSpPr>
          <p:cNvPr id="45" name="コンテンツ プレースホルダー 3"/>
          <p:cNvSpPr>
            <a:spLocks noGrp="1"/>
          </p:cNvSpPr>
          <p:nvPr>
            <p:ph sz="quarter" idx="10"/>
          </p:nvPr>
        </p:nvSpPr>
        <p:spPr>
          <a:xfrm>
            <a:off x="263352" y="620688"/>
            <a:ext cx="11136808" cy="5161230"/>
          </a:xfrm>
        </p:spPr>
        <p:txBody>
          <a:bodyPr/>
          <a:lstStyle/>
          <a:p>
            <a:r>
              <a:rPr lang="en-US" altLang="ja-JP" sz="1800" b="1" dirty="0"/>
              <a:t>【</a:t>
            </a:r>
            <a:r>
              <a:rPr lang="ja-JP" altLang="en-US" sz="1800" b="1" dirty="0"/>
              <a:t>証明書</a:t>
            </a:r>
            <a:r>
              <a:rPr lang="en-US" altLang="ja-JP" sz="1800" b="1" dirty="0"/>
              <a:t>】</a:t>
            </a:r>
            <a:endParaRPr lang="en-US" altLang="ja-JP" sz="1800" b="1" dirty="0"/>
          </a:p>
          <a:p>
            <a:r>
              <a:rPr lang="ja-JP" altLang="en-US" dirty="0"/>
              <a:t>　</a:t>
            </a:r>
            <a:r>
              <a:rPr lang="en-US" altLang="ja-JP" dirty="0"/>
              <a:t>CA</a:t>
            </a:r>
            <a:r>
              <a:rPr lang="ja-JP" altLang="en-US" dirty="0"/>
              <a:t>署名付き公開鍵のこと。第三者にて公開鍵が本物であることを証明してくれる。</a:t>
            </a:r>
            <a:br>
              <a:rPr lang="ja-JP" altLang="en-US" dirty="0"/>
            </a:br>
            <a:r>
              <a:rPr lang="ja-JP" altLang="en-US" dirty="0"/>
              <a:t>　</a:t>
            </a:r>
            <a:endParaRPr kumimoji="1" lang="ja-JP" altLang="en-US" sz="1800" dirty="0"/>
          </a:p>
        </p:txBody>
      </p:sp>
      <p:pic>
        <p:nvPicPr>
          <p:cNvPr id="11266" name="Picture 2" descr="68747470733a2f2f71696974612d696d6167652d73746f72652e73332e616d617a6f6e6177732e636f6d2f302f3234323839372f64653932373066342d663530342d363439302d333830322d3662333532653464316563382e706e67 (660Ã313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33" y="2526493"/>
            <a:ext cx="5616624" cy="266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5908137" y="1934711"/>
            <a:ext cx="6096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送信者は生成した公開鍵を認証局に送付する。</a:t>
            </a:r>
            <a:endParaRPr lang="ja-JP" altLang="en-US" sz="1600" dirty="0">
              <a:solidFill>
                <a:srgbClr val="333333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認証局は送信者の本人確認を行う。</a:t>
            </a:r>
            <a:endParaRPr lang="ja-JP" altLang="en-US" sz="1600" dirty="0">
              <a:solidFill>
                <a:srgbClr val="333333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本人確認ができた場合、認証局は公開鍵をハッシュ化してダイジェストを得る。</a:t>
            </a:r>
            <a:endParaRPr lang="ja-JP" altLang="en-US" sz="1600" dirty="0">
              <a:solidFill>
                <a:srgbClr val="333333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認証局は公開鍵のダイジェストを</a:t>
            </a:r>
            <a:r>
              <a:rPr lang="en-US" altLang="ja-JP" sz="1600" dirty="0">
                <a:solidFill>
                  <a:srgbClr val="333333"/>
                </a:solidFill>
                <a:latin typeface="-apple-system"/>
              </a:rPr>
              <a:t>CA</a:t>
            </a: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秘密鍵で暗号化する。（</a:t>
            </a:r>
            <a:r>
              <a:rPr lang="en-US" altLang="ja-JP" sz="1600" dirty="0">
                <a:solidFill>
                  <a:srgbClr val="333333"/>
                </a:solidFill>
                <a:latin typeface="-apple-system"/>
              </a:rPr>
              <a:t>CA</a:t>
            </a: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署名を生成）</a:t>
            </a:r>
            <a:endParaRPr lang="ja-JP" altLang="en-US" sz="1600" dirty="0">
              <a:solidFill>
                <a:srgbClr val="333333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認証局は公開鍵と一緒に</a:t>
            </a:r>
            <a:r>
              <a:rPr lang="en-US" altLang="ja-JP" sz="1600" dirty="0">
                <a:solidFill>
                  <a:srgbClr val="333333"/>
                </a:solidFill>
                <a:latin typeface="-apple-system"/>
              </a:rPr>
              <a:t>CA</a:t>
            </a: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署名を配布する。（証明書）</a:t>
            </a:r>
            <a:endParaRPr lang="ja-JP" altLang="en-US" sz="1600" dirty="0">
              <a:solidFill>
                <a:srgbClr val="333333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受信者は認証局から証明書を取得する。</a:t>
            </a:r>
            <a:endParaRPr lang="ja-JP" altLang="en-US" sz="1600" dirty="0">
              <a:solidFill>
                <a:srgbClr val="333333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取得した証明書から公開鍵を取り出し、ハッシュ化してダイジェストを得る。</a:t>
            </a:r>
            <a:endParaRPr lang="ja-JP" altLang="en-US" sz="1600" dirty="0">
              <a:solidFill>
                <a:srgbClr val="333333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取得した証明書から</a:t>
            </a:r>
            <a:r>
              <a:rPr lang="en-US" altLang="ja-JP" sz="1600" dirty="0">
                <a:solidFill>
                  <a:srgbClr val="333333"/>
                </a:solidFill>
                <a:latin typeface="-apple-system"/>
              </a:rPr>
              <a:t>CA</a:t>
            </a: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署名を取り出し、</a:t>
            </a:r>
            <a:r>
              <a:rPr lang="en-US" altLang="ja-JP" sz="1600" dirty="0">
                <a:solidFill>
                  <a:srgbClr val="333333"/>
                </a:solidFill>
                <a:latin typeface="-apple-system"/>
              </a:rPr>
              <a:t>CA</a:t>
            </a: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公開鍵で復号してダイジェストを得る。</a:t>
            </a:r>
            <a:endParaRPr lang="ja-JP" altLang="en-US" sz="1600" dirty="0">
              <a:solidFill>
                <a:srgbClr val="333333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得た</a:t>
            </a:r>
            <a:r>
              <a:rPr lang="en-US" altLang="ja-JP" sz="1600" dirty="0">
                <a:solidFill>
                  <a:srgbClr val="333333"/>
                </a:solidFill>
                <a:latin typeface="-apple-system"/>
              </a:rPr>
              <a:t>2</a:t>
            </a:r>
            <a:r>
              <a:rPr lang="ja-JP" altLang="en-US" sz="1600" dirty="0" err="1">
                <a:solidFill>
                  <a:srgbClr val="333333"/>
                </a:solidFill>
                <a:latin typeface="-apple-system"/>
              </a:rPr>
              <a:t>つの</a:t>
            </a:r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ダイジェストを比較し、差異がないことを確認する。</a:t>
            </a:r>
            <a:endParaRPr lang="ja-JP" altLang="en-US" sz="1600" dirty="0">
              <a:solidFill>
                <a:srgbClr val="333333"/>
              </a:solidFill>
              <a:latin typeface="-apple-system"/>
            </a:endParaRPr>
          </a:p>
          <a:p>
            <a:r>
              <a:rPr lang="ja-JP" altLang="en-US" sz="1600" dirty="0">
                <a:solidFill>
                  <a:srgbClr val="333333"/>
                </a:solidFill>
                <a:latin typeface="-apple-system"/>
              </a:rPr>
              <a:t>⇒受信者は送信者の公開鍵が改ざんされていないことを確認できる</a:t>
            </a:r>
            <a:endParaRPr lang="ja-JP" altLang="en-US" sz="16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リボン: 上に曲がる 21"/>
          <p:cNvSpPr/>
          <p:nvPr/>
        </p:nvSpPr>
        <p:spPr>
          <a:xfrm>
            <a:off x="3615752" y="3068960"/>
            <a:ext cx="2192215" cy="1136076"/>
          </a:xfrm>
          <a:prstGeom prst="ribbon2">
            <a:avLst>
              <a:gd name="adj1" fmla="val 8568"/>
              <a:gd name="adj2" fmla="val 75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1861" y="44624"/>
            <a:ext cx="11308339" cy="539667"/>
          </a:xfrm>
        </p:spPr>
        <p:txBody>
          <a:bodyPr/>
          <a:lstStyle/>
          <a:p>
            <a:r>
              <a:rPr kumimoji="1" lang="ja-JP" altLang="en-US" dirty="0"/>
              <a:t>もっとわかりやすく（</a:t>
            </a:r>
            <a:r>
              <a:rPr kumimoji="1" lang="en-US" altLang="ja-JP" dirty="0"/>
              <a:t>CA</a:t>
            </a:r>
            <a:r>
              <a:rPr kumimoji="1" lang="ja-JP" altLang="en-US" dirty="0"/>
              <a:t>証明書の一例）</a:t>
            </a:r>
            <a:endParaRPr kumimoji="1" lang="ja-JP" altLang="en-US" dirty="0"/>
          </a:p>
        </p:txBody>
      </p:sp>
      <p:pic>
        <p:nvPicPr>
          <p:cNvPr id="3" name="図 2" descr="柴犬の子供 (Shiba inu puppy) | This Shiba, said to be four months… | Flickr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0" r="18491"/>
          <a:stretch>
            <a:fillRect/>
          </a:stretch>
        </p:blipFill>
        <p:spPr>
          <a:xfrm>
            <a:off x="551384" y="2828609"/>
            <a:ext cx="748484" cy="895327"/>
          </a:xfrm>
          <a:prstGeom prst="rect">
            <a:avLst/>
          </a:prstGeom>
        </p:spPr>
      </p:pic>
      <p:pic>
        <p:nvPicPr>
          <p:cNvPr id="5122" name="Picture 2" descr="ãç«ãã®ç»åæ¤ç´¢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7660"/>
          <a:stretch>
            <a:fillRect/>
          </a:stretch>
        </p:blipFill>
        <p:spPr bwMode="auto">
          <a:xfrm flipH="1">
            <a:off x="10448863" y="352733"/>
            <a:ext cx="720080" cy="93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正方形/長方形 39"/>
          <p:cNvSpPr/>
          <p:nvPr/>
        </p:nvSpPr>
        <p:spPr>
          <a:xfrm>
            <a:off x="335360" y="4153246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35360" y="3781702"/>
            <a:ext cx="1224136" cy="28803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犬秘密鍵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0232839" y="1324381"/>
            <a:ext cx="1224136" cy="28803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秘密鍵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0232839" y="1664918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猫</a:t>
            </a: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4799856" y="5949280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神公開鍵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799856" y="5577736"/>
            <a:ext cx="1224136" cy="28803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神秘密鍵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62291" y="5468174"/>
            <a:ext cx="1218521" cy="6290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2400" dirty="0">
                <a:latin typeface="+mn-lt"/>
                <a:ea typeface="+mn-ea"/>
              </a:rPr>
              <a:t>神・</a:t>
            </a:r>
            <a:r>
              <a:rPr kumimoji="1" lang="en-US" altLang="ja-JP" sz="2400" dirty="0">
                <a:latin typeface="+mn-lt"/>
                <a:ea typeface="+mn-ea"/>
              </a:rPr>
              <a:t>CA</a:t>
            </a:r>
            <a:endParaRPr kumimoji="1" lang="ja-JP" altLang="en-US" sz="2400" dirty="0" err="1">
              <a:latin typeface="+mn-lt"/>
              <a:ea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583832" y="6300079"/>
            <a:ext cx="1944216" cy="413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俺は神だ。俺を信じてくれ！</a:t>
            </a:r>
            <a:endParaRPr lang="en-US" altLang="ja-JP" sz="1000" dirty="0"/>
          </a:p>
        </p:txBody>
      </p:sp>
      <p:cxnSp>
        <p:nvCxnSpPr>
          <p:cNvPr id="53" name="直線矢印コネクタ 52"/>
          <p:cNvCxnSpPr>
            <a:stCxn id="40" idx="2"/>
          </p:cNvCxnSpPr>
          <p:nvPr/>
        </p:nvCxnSpPr>
        <p:spPr>
          <a:xfrm>
            <a:off x="947428" y="4441278"/>
            <a:ext cx="2824522" cy="1473471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テキスト ボックス 56"/>
          <p:cNvSpPr txBox="1"/>
          <p:nvPr/>
        </p:nvSpPr>
        <p:spPr>
          <a:xfrm>
            <a:off x="741938" y="5307085"/>
            <a:ext cx="2308285" cy="682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①僕の公開鍵証明を作りたいから、</a:t>
            </a:r>
            <a:endParaRPr lang="en-US" altLang="ja-JP" sz="10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　神に僕の公開鍵を送ろう。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sp>
        <p:nvSpPr>
          <p:cNvPr id="58" name="フローチャート: 書類 57"/>
          <p:cNvSpPr/>
          <p:nvPr/>
        </p:nvSpPr>
        <p:spPr>
          <a:xfrm>
            <a:off x="3730200" y="4653136"/>
            <a:ext cx="1357688" cy="51013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私も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!!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791744" y="4694892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cxnSp>
        <p:nvCxnSpPr>
          <p:cNvPr id="61" name="直線矢印コネクタ 60"/>
          <p:cNvCxnSpPr>
            <a:stCxn id="48" idx="0"/>
            <a:endCxn id="58" idx="2"/>
          </p:cNvCxnSpPr>
          <p:nvPr/>
        </p:nvCxnSpPr>
        <p:spPr>
          <a:xfrm flipH="1" flipV="1">
            <a:off x="4409044" y="5129548"/>
            <a:ext cx="1002880" cy="448188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テキスト ボックス 15"/>
          <p:cNvSpPr txBox="1"/>
          <p:nvPr/>
        </p:nvSpPr>
        <p:spPr>
          <a:xfrm>
            <a:off x="3739530" y="4935944"/>
            <a:ext cx="1296144" cy="413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defTabSz="822325" hangingPunct="0">
              <a:spcAft>
                <a:spcPts val="900"/>
              </a:spcAft>
            </a:pPr>
            <a:r>
              <a:rPr lang="ja-JP" altLang="en-US" sz="1000" dirty="0"/>
              <a:t>神の秘密鍵で暗号化</a:t>
            </a:r>
            <a:endParaRPr lang="ja-JP" altLang="en-US" sz="1000" dirty="0"/>
          </a:p>
        </p:txBody>
      </p:sp>
      <p:sp>
        <p:nvSpPr>
          <p:cNvPr id="62" name="正方形/長方形 61"/>
          <p:cNvSpPr/>
          <p:nvPr/>
        </p:nvSpPr>
        <p:spPr>
          <a:xfrm>
            <a:off x="5411130" y="4680616"/>
            <a:ext cx="1224136" cy="288032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神署名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cxnSp>
        <p:nvCxnSpPr>
          <p:cNvPr id="65" name="直線矢印コネクタ 64"/>
          <p:cNvCxnSpPr>
            <a:stCxn id="48" idx="0"/>
            <a:endCxn id="62" idx="2"/>
          </p:cNvCxnSpPr>
          <p:nvPr/>
        </p:nvCxnSpPr>
        <p:spPr>
          <a:xfrm flipV="1">
            <a:off x="5411924" y="4968648"/>
            <a:ext cx="611274" cy="609088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線矢印コネクタ 67"/>
          <p:cNvCxnSpPr>
            <a:stCxn id="58" idx="3"/>
            <a:endCxn id="62" idx="1"/>
          </p:cNvCxnSpPr>
          <p:nvPr/>
        </p:nvCxnSpPr>
        <p:spPr>
          <a:xfrm flipV="1">
            <a:off x="5087888" y="4824632"/>
            <a:ext cx="323242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フローチャート: 書類 69"/>
          <p:cNvSpPr/>
          <p:nvPr/>
        </p:nvSpPr>
        <p:spPr>
          <a:xfrm>
            <a:off x="4053442" y="3473071"/>
            <a:ext cx="1357688" cy="51013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私も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!!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062772" y="3755879"/>
            <a:ext cx="1296144" cy="413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000" dirty="0">
                <a:latin typeface="+mn-lt"/>
                <a:ea typeface="+mn-ea"/>
              </a:rPr>
              <a:t>神の秘密鍵で暗号化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053442" y="3151823"/>
            <a:ext cx="1224136" cy="288032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神署名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4120218" y="3491337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658022" y="2776426"/>
            <a:ext cx="2283668" cy="413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b="1" dirty="0"/>
              <a:t>犬公開鍵証明書（</a:t>
            </a:r>
            <a:r>
              <a:rPr lang="en-US" altLang="ja-JP" sz="1000" b="1" dirty="0"/>
              <a:t>CA</a:t>
            </a:r>
            <a:r>
              <a:rPr lang="ja-JP" altLang="en-US" sz="1000" b="1" dirty="0"/>
              <a:t>公開鍵証明書）</a:t>
            </a:r>
            <a:endParaRPr kumimoji="1" lang="ja-JP" altLang="en-US" sz="1000" b="1" dirty="0"/>
          </a:p>
        </p:txBody>
      </p:sp>
      <p:sp>
        <p:nvSpPr>
          <p:cNvPr id="23" name="矢印: 上 22"/>
          <p:cNvSpPr/>
          <p:nvPr/>
        </p:nvSpPr>
        <p:spPr>
          <a:xfrm>
            <a:off x="4261810" y="4205036"/>
            <a:ext cx="1015768" cy="343232"/>
          </a:xfrm>
          <a:prstGeom prst="upArrow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436227" y="1164851"/>
            <a:ext cx="3885775" cy="17600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②犬君から証明書の作成依頼を受けた。</a:t>
            </a:r>
            <a:endParaRPr lang="en-US" altLang="ja-JP" sz="10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000" dirty="0">
                <a:latin typeface="+mn-lt"/>
                <a:ea typeface="+mn-ea"/>
              </a:rPr>
              <a:t>　まず、犬君の公開鍵証明を俺様の秘密鍵で暗号化しよう。</a:t>
            </a:r>
            <a:endParaRPr kumimoji="1" lang="en-US" altLang="ja-JP" sz="1000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　それから、俺様の署名も付けよう。</a:t>
            </a:r>
            <a:endParaRPr lang="en-US" altLang="ja-JP" sz="10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000" dirty="0">
                <a:latin typeface="+mn-lt"/>
                <a:ea typeface="+mn-ea"/>
              </a:rPr>
              <a:t>　はい、犬公開鍵証明は出来上がり！</a:t>
            </a:r>
            <a:endParaRPr kumimoji="1" lang="en-US" altLang="ja-JP" sz="1000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　犬君からほかの人に情報を送る際は、</a:t>
            </a:r>
            <a:endParaRPr lang="en-US" altLang="ja-JP" sz="10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　俺様の証明書を必ずつけること！！！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cxnSp>
        <p:nvCxnSpPr>
          <p:cNvPr id="96" name="直線矢印コネクタ 95"/>
          <p:cNvCxnSpPr>
            <a:endCxn id="3" idx="3"/>
          </p:cNvCxnSpPr>
          <p:nvPr/>
        </p:nvCxnSpPr>
        <p:spPr>
          <a:xfrm flipH="1" flipV="1">
            <a:off x="1299868" y="3276273"/>
            <a:ext cx="2439662" cy="394158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7" name="テキスト ボックス 96"/>
          <p:cNvSpPr txBox="1"/>
          <p:nvPr/>
        </p:nvSpPr>
        <p:spPr>
          <a:xfrm>
            <a:off x="1049179" y="1371964"/>
            <a:ext cx="1886360" cy="16062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defTabSz="822325" hangingPunct="0">
              <a:spcAft>
                <a:spcPts val="900"/>
              </a:spcAft>
            </a:pPr>
            <a:r>
              <a:rPr lang="ja-JP" altLang="en-US" sz="1000" dirty="0"/>
              <a:t>③神から証明書が届いた！！今後他の人にデータを送るときは、僕の公開鍵を勝手に公開するのではなく、神の証明書を付けよう！</a:t>
            </a:r>
            <a:endParaRPr lang="en-US" altLang="ja-JP" sz="1000" dirty="0"/>
          </a:p>
          <a:p>
            <a:pPr defTabSz="822325" hangingPunct="0">
              <a:spcAft>
                <a:spcPts val="900"/>
              </a:spcAft>
            </a:pPr>
            <a:r>
              <a:rPr lang="ja-JP" altLang="en-US" sz="1000" dirty="0"/>
              <a:t>後、僕の秘密鍵で作った犬署名も付けて、僕が本物だよとみんなにわかってもらおう！</a:t>
            </a:r>
            <a:endParaRPr lang="en-US" altLang="ja-JP" sz="1000" dirty="0"/>
          </a:p>
        </p:txBody>
      </p:sp>
      <p:cxnSp>
        <p:nvCxnSpPr>
          <p:cNvPr id="98" name="直線矢印コネクタ 97"/>
          <p:cNvCxnSpPr/>
          <p:nvPr/>
        </p:nvCxnSpPr>
        <p:spPr>
          <a:xfrm flipV="1">
            <a:off x="914792" y="1319627"/>
            <a:ext cx="0" cy="1444948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リボン: 上に曲がる 104"/>
          <p:cNvSpPr/>
          <p:nvPr/>
        </p:nvSpPr>
        <p:spPr>
          <a:xfrm>
            <a:off x="128462" y="476672"/>
            <a:ext cx="1682419" cy="392785"/>
          </a:xfrm>
          <a:prstGeom prst="ribbon2">
            <a:avLst>
              <a:gd name="adj1" fmla="val 8568"/>
              <a:gd name="adj2" fmla="val 75000"/>
            </a:avLst>
          </a:prstGeom>
          <a:solidFill>
            <a:schemeClr val="lt1">
              <a:alpha val="77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t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神の証明書</a:t>
            </a:r>
            <a:endParaRPr kumimoji="0" lang="ja-JP" altLang="en-US" sz="16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cxnSp>
        <p:nvCxnSpPr>
          <p:cNvPr id="106" name="直線矢印コネクタ 105"/>
          <p:cNvCxnSpPr/>
          <p:nvPr/>
        </p:nvCxnSpPr>
        <p:spPr>
          <a:xfrm flipV="1">
            <a:off x="1696879" y="980728"/>
            <a:ext cx="8428587" cy="19692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7" name="正方形/長方形 106"/>
          <p:cNvSpPr/>
          <p:nvPr/>
        </p:nvSpPr>
        <p:spPr>
          <a:xfrm>
            <a:off x="10232838" y="2032562"/>
            <a:ext cx="1254311" cy="53234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神公開鍵</a:t>
            </a:r>
            <a:endParaRPr kumimoji="0" lang="en-US" altLang="ja-JP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600" b="1" dirty="0">
                <a:solidFill>
                  <a:schemeClr val="bg1"/>
                </a:solidFill>
                <a:cs typeface="メイリオ" panose="020B0604030504040204" pitchFamily="50" charset="-128"/>
                <a:sym typeface="ヒラギノ角ゴ ProN W3" panose="020B0300000000000000" charset="-128"/>
              </a:rPr>
              <a:t>絶対正しい</a:t>
            </a:r>
            <a:endParaRPr kumimoji="0" lang="ja-JP" altLang="en-US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108" name="リボン: 上に曲がる 107"/>
          <p:cNvSpPr/>
          <p:nvPr/>
        </p:nvSpPr>
        <p:spPr>
          <a:xfrm>
            <a:off x="8388720" y="1186757"/>
            <a:ext cx="1682419" cy="842955"/>
          </a:xfrm>
          <a:prstGeom prst="ribbon2">
            <a:avLst>
              <a:gd name="adj1" fmla="val 8568"/>
              <a:gd name="adj2" fmla="val 75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t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神の証明書</a:t>
            </a:r>
            <a:endParaRPr kumimoji="0" lang="ja-JP" altLang="en-US" sz="16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8618690" y="1521161"/>
            <a:ext cx="1224136" cy="288032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神署名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cxnSp>
        <p:nvCxnSpPr>
          <p:cNvPr id="111" name="直線矢印コネクタ 110"/>
          <p:cNvCxnSpPr>
            <a:stCxn id="108" idx="2"/>
          </p:cNvCxnSpPr>
          <p:nvPr/>
        </p:nvCxnSpPr>
        <p:spPr>
          <a:xfrm>
            <a:off x="9229930" y="1957488"/>
            <a:ext cx="0" cy="1318785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2" name="テキスト ボックス 111"/>
          <p:cNvSpPr txBox="1"/>
          <p:nvPr/>
        </p:nvSpPr>
        <p:spPr>
          <a:xfrm>
            <a:off x="6885678" y="2177195"/>
            <a:ext cx="2477074" cy="12214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④なんと！神の証明書がついてる！</a:t>
            </a:r>
            <a:endParaRPr lang="en-US" altLang="ja-JP" sz="10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　事前に神から入手した神公開鍵で</a:t>
            </a:r>
            <a:endParaRPr lang="en-US" altLang="ja-JP" sz="10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　神の署名を検証しよう。</a:t>
            </a:r>
            <a:endParaRPr lang="en-US" altLang="ja-JP" sz="10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　ふむふむ。神の署名で間違いないね。</a:t>
            </a:r>
            <a:endParaRPr lang="en-US" altLang="ja-JP" sz="1000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8390643" y="569407"/>
            <a:ext cx="1944216" cy="413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③犬くんからなんか来てるけど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cxnSp>
        <p:nvCxnSpPr>
          <p:cNvPr id="114" name="直線矢印コネクタ 113"/>
          <p:cNvCxnSpPr>
            <a:stCxn id="107" idx="1"/>
          </p:cNvCxnSpPr>
          <p:nvPr/>
        </p:nvCxnSpPr>
        <p:spPr>
          <a:xfrm flipH="1" flipV="1">
            <a:off x="9696400" y="1647742"/>
            <a:ext cx="536438" cy="650991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フローチャート: 書類 118"/>
          <p:cNvSpPr/>
          <p:nvPr/>
        </p:nvSpPr>
        <p:spPr>
          <a:xfrm>
            <a:off x="8572528" y="3308267"/>
            <a:ext cx="1357688" cy="51013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私も</a:t>
            </a:r>
            <a:r>
              <a:rPr kumimoji="0" lang="en-US" altLang="ja-JP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!!</a:t>
            </a:r>
            <a:endParaRPr kumimoji="0" lang="ja-JP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8581858" y="3591075"/>
            <a:ext cx="1296144" cy="413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000" dirty="0">
                <a:latin typeface="+mn-lt"/>
                <a:ea typeface="+mn-ea"/>
              </a:rPr>
              <a:t>神の秘密鍵で暗号化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8639304" y="3326533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cxnSp>
        <p:nvCxnSpPr>
          <p:cNvPr id="122" name="直線矢印コネクタ 121"/>
          <p:cNvCxnSpPr/>
          <p:nvPr/>
        </p:nvCxnSpPr>
        <p:spPr>
          <a:xfrm>
            <a:off x="9229930" y="3818405"/>
            <a:ext cx="0" cy="1318785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テキスト ボックス 122"/>
          <p:cNvSpPr txBox="1"/>
          <p:nvPr/>
        </p:nvSpPr>
        <p:spPr>
          <a:xfrm>
            <a:off x="6960096" y="3850399"/>
            <a:ext cx="2477074" cy="12214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⑤神の署名が本物が分かったから、</a:t>
            </a:r>
            <a:endParaRPr lang="en-US" altLang="ja-JP" sz="10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　ついているデータ：犬公開鍵</a:t>
            </a:r>
            <a:endParaRPr lang="en-US" altLang="ja-JP" sz="10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　も本物だね！次は、神公開鍵で</a:t>
            </a:r>
            <a:endParaRPr lang="en-US" altLang="ja-JP" sz="10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　データ（犬公開鍵）を復号しよう！</a:t>
            </a:r>
            <a:endParaRPr lang="en-US" altLang="ja-JP" sz="10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8603579" y="5180142"/>
            <a:ext cx="1224136" cy="288032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犬公開鍵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cxnSp>
        <p:nvCxnSpPr>
          <p:cNvPr id="127" name="直線矢印コネクタ 126"/>
          <p:cNvCxnSpPr>
            <a:stCxn id="124" idx="2"/>
          </p:cNvCxnSpPr>
          <p:nvPr/>
        </p:nvCxnSpPr>
        <p:spPr>
          <a:xfrm>
            <a:off x="9215647" y="5468174"/>
            <a:ext cx="14282" cy="481106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テキスト ボックス 129"/>
          <p:cNvSpPr txBox="1"/>
          <p:nvPr/>
        </p:nvSpPr>
        <p:spPr>
          <a:xfrm>
            <a:off x="6970072" y="5535708"/>
            <a:ext cx="2308285" cy="413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⑥神が証明した犬公開鍵をゲット！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cxnSp>
        <p:nvCxnSpPr>
          <p:cNvPr id="134" name="直線矢印コネクタ 133"/>
          <p:cNvCxnSpPr/>
          <p:nvPr/>
        </p:nvCxnSpPr>
        <p:spPr>
          <a:xfrm flipV="1">
            <a:off x="9827572" y="3591075"/>
            <a:ext cx="621291" cy="2358206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7" name="テキスト ボックス 136"/>
          <p:cNvSpPr txBox="1"/>
          <p:nvPr/>
        </p:nvSpPr>
        <p:spPr>
          <a:xfrm>
            <a:off x="10169291" y="4567270"/>
            <a:ext cx="2308285" cy="12214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⑦犬証明も付いてるのね、</a:t>
            </a:r>
            <a:endParaRPr lang="en-US" altLang="ja-JP" sz="10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000" dirty="0">
                <a:latin typeface="+mn-lt"/>
                <a:ea typeface="+mn-ea"/>
              </a:rPr>
              <a:t>　犬公開鍵で犬署名を検証</a:t>
            </a:r>
            <a:endParaRPr kumimoji="1" lang="en-US" altLang="ja-JP" sz="1000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　</a:t>
            </a:r>
            <a:r>
              <a:rPr kumimoji="1" lang="ja-JP" altLang="en-US" sz="1000" dirty="0">
                <a:latin typeface="+mn-lt"/>
                <a:ea typeface="+mn-ea"/>
              </a:rPr>
              <a:t>してみよう！</a:t>
            </a:r>
            <a:endParaRPr kumimoji="1" lang="en-US" altLang="ja-JP" sz="1000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000" dirty="0"/>
              <a:t>　ふむふむ。犬君で間違いなし！</a:t>
            </a:r>
            <a:endParaRPr kumimoji="1" lang="ja-JP" altLang="en-US" sz="1000" dirty="0">
              <a:latin typeface="+mn-lt"/>
              <a:ea typeface="+mn-ea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57604" y="892440"/>
            <a:ext cx="1224136" cy="288032"/>
          </a:xfrm>
          <a:prstGeom prst="rect">
            <a:avLst/>
          </a:prstGeom>
          <a:solidFill>
            <a:srgbClr val="00B05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犬署名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8603436" y="6050303"/>
            <a:ext cx="1224136" cy="288032"/>
          </a:xfrm>
          <a:prstGeom prst="rect">
            <a:avLst/>
          </a:prstGeom>
          <a:solidFill>
            <a:srgbClr val="00B05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noAutofit/>
          </a:bodyPr>
          <a:lstStyle/>
          <a:p>
            <a:pPr marL="0" marR="0" indent="0" algn="ctr" defTabSz="82232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 panose="020B0300000000000000" charset="-128"/>
              </a:rPr>
              <a:t>犬署名</a:t>
            </a:r>
            <a:endParaRPr kumimoji="0" lang="ja-JP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メイリオ" panose="020B0604030504040204" pitchFamily="50" charset="-128"/>
              <a:sym typeface="ヒラギノ角ゴ ProN W3" panose="020B030000000000000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169291" y="2912391"/>
            <a:ext cx="1590909" cy="9060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400" dirty="0">
                <a:latin typeface="+mn-lt"/>
                <a:ea typeface="+mn-ea"/>
              </a:rPr>
              <a:t>本物の犬君と会話していることが保証される</a:t>
            </a:r>
            <a:endParaRPr kumimoji="1" lang="ja-JP" altLang="en-US" sz="1400" dirty="0">
              <a:latin typeface="+mn-lt"/>
              <a:ea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831" y="5898070"/>
            <a:ext cx="708317" cy="7828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コンテンツ プレースホルダー 3"/>
          <p:cNvSpPr>
            <a:spLocks noGrp="1"/>
          </p:cNvSpPr>
          <p:nvPr>
            <p:ph sz="quarter" idx="10"/>
          </p:nvPr>
        </p:nvSpPr>
        <p:spPr>
          <a:xfrm>
            <a:off x="263352" y="260648"/>
            <a:ext cx="11737304" cy="6336704"/>
          </a:xfrm>
        </p:spPr>
        <p:txBody>
          <a:bodyPr/>
          <a:lstStyle/>
          <a:p>
            <a:r>
              <a:rPr lang="ja-JP" altLang="en-US" dirty="0"/>
              <a:t>以上の物語で、以下を習得できたかな？</a:t>
            </a:r>
            <a:endParaRPr lang="en-US" altLang="ja-JP" dirty="0"/>
          </a:p>
          <a:p>
            <a:r>
              <a:rPr lang="ja-JP" altLang="en-US" sz="1600" dirty="0"/>
              <a:t>・共通鍵暗号方式（</a:t>
            </a:r>
            <a:r>
              <a:rPr lang="en-US" altLang="ja-JP" sz="1600" dirty="0"/>
              <a:t>AES</a:t>
            </a:r>
            <a:r>
              <a:rPr lang="ja-JP" altLang="en-US" sz="1600" dirty="0"/>
              <a:t>）：</a:t>
            </a:r>
            <a:endParaRPr lang="en-US" altLang="ja-JP" sz="1600" dirty="0"/>
          </a:p>
          <a:p>
            <a:r>
              <a:rPr lang="ja-JP" altLang="en-US" sz="1600" dirty="0"/>
              <a:t>　送信側・受信側両方で共通の暗号を使う。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・公開鍵暗号方式（</a:t>
            </a:r>
            <a:r>
              <a:rPr lang="en-US" altLang="ja-JP" sz="1600" dirty="0"/>
              <a:t>RSA</a:t>
            </a:r>
            <a:r>
              <a:rPr lang="ja-JP" altLang="en-US" sz="1600" dirty="0"/>
              <a:t>）：</a:t>
            </a:r>
            <a:endParaRPr lang="en-US" altLang="ja-JP" sz="1600" dirty="0"/>
          </a:p>
          <a:p>
            <a:r>
              <a:rPr lang="ja-JP" altLang="en-US" sz="1600" dirty="0"/>
              <a:t>　秘密鍵は誰にも教えない。相手からもらった共通鍵を使って鍵かけて送信する。受信側は秘密鍵を使ってアンロック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・デジタル署名：</a:t>
            </a:r>
            <a:endParaRPr lang="en-US" altLang="ja-JP" sz="1600" dirty="0"/>
          </a:p>
          <a:p>
            <a:r>
              <a:rPr lang="ja-JP" altLang="en-US" sz="1600" dirty="0"/>
              <a:t>　なりすまし・偽造防止するための</a:t>
            </a:r>
            <a:r>
              <a:rPr lang="en-US" altLang="ja-JP" sz="1600" dirty="0"/>
              <a:t>Hash</a:t>
            </a:r>
            <a:r>
              <a:rPr lang="ja-JP" altLang="en-US" sz="1600" dirty="0"/>
              <a:t>値、秘密鍵で作って公開鍵で検証。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CA</a:t>
            </a:r>
            <a:r>
              <a:rPr lang="ja-JP" altLang="en-US" sz="1600" dirty="0"/>
              <a:t>（認証局）：</a:t>
            </a:r>
            <a:endParaRPr lang="en-US" altLang="ja-JP" sz="1600" dirty="0"/>
          </a:p>
          <a:p>
            <a:r>
              <a:rPr lang="ja-JP" altLang="en-US" sz="1600" dirty="0"/>
              <a:t>　誰もが信頼される機関</a:t>
            </a:r>
            <a:endParaRPr lang="en-US" altLang="ja-JP" sz="1600" dirty="0"/>
          </a:p>
          <a:p>
            <a:endParaRPr kumimoji="1" lang="en-US" altLang="ja-JP" sz="1600" dirty="0"/>
          </a:p>
          <a:p>
            <a:r>
              <a:rPr kumimoji="1" lang="ja-JP" altLang="en-US" sz="1600" dirty="0"/>
              <a:t>・証明書：</a:t>
            </a:r>
            <a:endParaRPr kumimoji="1" lang="en-US" altLang="ja-JP" sz="1600" dirty="0"/>
          </a:p>
          <a:p>
            <a:r>
              <a:rPr lang="ja-JP" altLang="en-US" sz="1600" dirty="0"/>
              <a:t>　</a:t>
            </a:r>
            <a:r>
              <a:rPr kumimoji="1" lang="ja-JP" altLang="en-US" sz="1600" dirty="0"/>
              <a:t>公開鍵の信憑性を証明するもの。</a:t>
            </a:r>
            <a:r>
              <a:rPr kumimoji="1" lang="en-US" altLang="ja-JP" sz="1600" dirty="0"/>
              <a:t>CA</a:t>
            </a:r>
            <a:r>
              <a:rPr kumimoji="1" lang="ja-JP" altLang="en-US" sz="1600" dirty="0"/>
              <a:t>が発行するもの。</a:t>
            </a:r>
            <a:endParaRPr kumimoji="1"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/>
              <a:t>HTTPS</a:t>
            </a:r>
            <a:r>
              <a:rPr lang="ja-JP" altLang="en-US" sz="1600" dirty="0"/>
              <a:t>・</a:t>
            </a:r>
            <a:r>
              <a:rPr lang="en-US" altLang="ja-JP" sz="1600" dirty="0"/>
              <a:t>SSL</a:t>
            </a:r>
            <a:r>
              <a:rPr lang="ja-JP" altLang="en-US" sz="1600" dirty="0"/>
              <a:t>証明はまさに↑の理論を使ったもの。</a:t>
            </a:r>
            <a:endParaRPr lang="en-US" altLang="ja-JP" sz="1600" dirty="0"/>
          </a:p>
          <a:p>
            <a:r>
              <a:rPr lang="ja-JP" altLang="en-US" sz="1600" dirty="0"/>
              <a:t>詳細はこちらへ：　　　　</a:t>
            </a:r>
            <a:r>
              <a:rPr lang="en-US" altLang="ja-JP" sz="1600" dirty="0"/>
              <a:t>https://youtube.com/watch?v=7c9xmLh5caA&amp;feature=share</a:t>
            </a:r>
            <a:endParaRPr kumimoji="1" lang="ja-JP" altLang="en-US" sz="1600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287688" y="2708920"/>
            <a:ext cx="56166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800" b="1" dirty="0">
                <a:latin typeface="-apple-system"/>
              </a:rPr>
              <a:t>Thank You</a:t>
            </a:r>
            <a:endParaRPr lang="ja-JP" altLang="en-US" sz="8800" b="1" i="0" dirty="0">
              <a:effectLst/>
              <a:latin typeface="-apple-system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1861" y="321685"/>
            <a:ext cx="11308339" cy="53966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２頁のことをほぼ何も説明していないが、この講義を聞いてあなたはどう動く？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451861" y="1028859"/>
            <a:ext cx="11308339" cy="4920422"/>
          </a:xfrm>
        </p:spPr>
        <p:txBody>
          <a:bodyPr/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ja-JP" altLang="en-US" dirty="0"/>
              <a:t>この手の業務はどうせ自分に関係ないから何もしない。</a:t>
            </a:r>
            <a:endParaRPr lang="en-US" altLang="ja-JP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ja-JP" altLang="en-US" dirty="0"/>
              <a:t>調べてみたいのだが、この手の業務は難しすぎるから無理です。＞　何もしない。</a:t>
            </a:r>
            <a:endParaRPr lang="en-US" altLang="ja-JP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ja-JP" altLang="en-US" dirty="0"/>
              <a:t>将来のために調べてみた。でも難しすぎるから諦めた。</a:t>
            </a:r>
            <a:endParaRPr lang="en-US" altLang="ja-JP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ja-JP" altLang="en-US" dirty="0"/>
              <a:t>将来のために調べてみた。なんとなく理解して、自己満足した。</a:t>
            </a:r>
            <a:endParaRPr lang="en-US" altLang="ja-JP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ja-JP" altLang="en-US" dirty="0"/>
              <a:t>自分だけではなく、仲間と一緒にこの知識の習得ゴールを決めて、お互い助け合って習得した。</a:t>
            </a:r>
            <a:endParaRPr lang="ja-JP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ja-JP" altLang="en-US" dirty="0"/>
              <a:t>この知識を習得した後、勉強会を自らセッティングして、この知識をチームに共有した。</a:t>
            </a:r>
            <a:endParaRPr lang="en-US" altLang="ja-JP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ja-JP" altLang="en-US" dirty="0"/>
              <a:t>この知識に関連する健康マイレージのプログラム等を調べて、健康マイレージで使っている暗号方式の整理をし、理論知識＋健康マイレージのシステム現状をチーム、もしくは</a:t>
            </a:r>
            <a:r>
              <a:rPr lang="en-US" altLang="ja-JP" dirty="0"/>
              <a:t>PO</a:t>
            </a:r>
            <a:r>
              <a:rPr lang="ja-JP" altLang="en-US" dirty="0"/>
              <a:t>に説明・報告した。</a:t>
            </a:r>
            <a:endParaRPr lang="en-US" altLang="ja-JP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ja-JP" altLang="en-US" dirty="0"/>
              <a:t>整理した情報に対して、改善策を提案し、改善に向けて具体的な実行計画（スケジュール・費用・影響等を含め）を責任者に提案した。</a:t>
            </a:r>
            <a:endParaRPr lang="en-US" altLang="ja-JP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ja-JP" altLang="en-US" dirty="0"/>
              <a:t>提案した改善策を具体的に指揮を取って、</a:t>
            </a:r>
            <a:r>
              <a:rPr lang="en-US" altLang="ja-JP" dirty="0"/>
              <a:t>QCD</a:t>
            </a:r>
            <a:r>
              <a:rPr lang="ja-JP" altLang="en-US" dirty="0"/>
              <a:t>を管理してプロジェクトを成功させた。</a:t>
            </a:r>
            <a:endParaRPr lang="en-US" altLang="ja-JP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ja-JP" altLang="en-US" dirty="0"/>
              <a:t>今後、似たような暗号化処理を実装する際のガイドラインを作って、他部署や会社に提案し、組織の資産にした。</a:t>
            </a:r>
            <a:endParaRPr lang="en-US" altLang="ja-JP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41830" y="3159166"/>
            <a:ext cx="11308339" cy="539667"/>
          </a:xfrm>
        </p:spPr>
        <p:txBody>
          <a:bodyPr/>
          <a:lstStyle/>
          <a:p>
            <a:r>
              <a:rPr lang="ja-JP" altLang="en-US" dirty="0">
                <a:solidFill>
                  <a:schemeClr val="tx2"/>
                </a:solidFill>
              </a:rPr>
              <a:t>まずは簡単なコードレビューから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1861" y="321685"/>
            <a:ext cx="11308339" cy="539667"/>
          </a:xfrm>
        </p:spPr>
        <p:txBody>
          <a:bodyPr/>
          <a:lstStyle/>
          <a:p>
            <a:r>
              <a:rPr kumimoji="1" lang="ja-JP" altLang="en-US" dirty="0"/>
              <a:t>まずは遊び程度で↓のコードレビューをしましょう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1860" y="2348880"/>
            <a:ext cx="5356107" cy="4068418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en-US" altLang="zh-CN" dirty="0">
                <a:latin typeface="+mn-lt"/>
                <a:ea typeface="+mn-ea"/>
              </a:rPr>
              <a:t>private </a:t>
            </a:r>
            <a:r>
              <a:rPr kumimoji="1" lang="en-US" altLang="zh-CN" dirty="0" err="1">
                <a:latin typeface="+mn-lt"/>
                <a:ea typeface="+mn-ea"/>
              </a:rPr>
              <a:t>boolean</a:t>
            </a:r>
            <a:r>
              <a:rPr kumimoji="1" lang="en-US" altLang="zh-CN" dirty="0">
                <a:latin typeface="+mn-lt"/>
                <a:ea typeface="+mn-ea"/>
              </a:rPr>
              <a:t> </a:t>
            </a:r>
            <a:r>
              <a:rPr kumimoji="1" lang="en-US" altLang="zh-CN" dirty="0" err="1">
                <a:latin typeface="+mn-lt"/>
                <a:ea typeface="+mn-ea"/>
              </a:rPr>
              <a:t>safeEqual</a:t>
            </a:r>
            <a:r>
              <a:rPr kumimoji="1" lang="en-US" altLang="zh-CN" dirty="0">
                <a:latin typeface="+mn-lt"/>
                <a:ea typeface="+mn-ea"/>
              </a:rPr>
              <a:t>(String a, String b)</a:t>
            </a:r>
            <a:r>
              <a:rPr lang="ja-JP" altLang="en-US" dirty="0"/>
              <a:t> </a:t>
            </a:r>
            <a:r>
              <a:rPr kumimoji="1" lang="en-US" altLang="zh-CN" dirty="0">
                <a:latin typeface="+mn-lt"/>
                <a:ea typeface="+mn-ea"/>
              </a:rPr>
              <a:t> {</a:t>
            </a:r>
            <a:endParaRPr kumimoji="1" lang="en-US" altLang="zh-CN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en-US" altLang="zh-CN" dirty="0">
                <a:latin typeface="+mn-lt"/>
                <a:ea typeface="+mn-ea"/>
              </a:rPr>
              <a:t>	if (</a:t>
            </a:r>
            <a:r>
              <a:rPr kumimoji="1" lang="en-US" altLang="zh-CN" dirty="0" err="1">
                <a:latin typeface="+mn-lt"/>
                <a:ea typeface="+mn-ea"/>
              </a:rPr>
              <a:t>a.length</a:t>
            </a:r>
            <a:r>
              <a:rPr kumimoji="1" lang="en-US" altLang="zh-CN" dirty="0">
                <a:latin typeface="+mn-lt"/>
                <a:ea typeface="+mn-ea"/>
              </a:rPr>
              <a:t>() != </a:t>
            </a:r>
            <a:r>
              <a:rPr kumimoji="1" lang="en-US" altLang="zh-CN" dirty="0" err="1">
                <a:latin typeface="+mn-lt"/>
                <a:ea typeface="+mn-ea"/>
              </a:rPr>
              <a:t>b.length</a:t>
            </a:r>
            <a:r>
              <a:rPr kumimoji="1" lang="en-US" altLang="zh-CN" dirty="0">
                <a:latin typeface="+mn-lt"/>
                <a:ea typeface="+mn-ea"/>
              </a:rPr>
              <a:t>() {</a:t>
            </a:r>
            <a:endParaRPr kumimoji="1" lang="en-US" altLang="zh-CN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en-US" altLang="zh-CN" dirty="0">
                <a:latin typeface="+mn-lt"/>
                <a:ea typeface="+mn-ea"/>
              </a:rPr>
              <a:t>		return false;</a:t>
            </a:r>
            <a:endParaRPr kumimoji="1" lang="en-US" altLang="zh-CN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en-US" altLang="zh-CN" dirty="0">
                <a:latin typeface="+mn-lt"/>
                <a:ea typeface="+mn-ea"/>
              </a:rPr>
              <a:t>	}</a:t>
            </a:r>
            <a:endParaRPr kumimoji="1" lang="en-US" altLang="zh-CN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en-US" altLang="zh-CN" dirty="0">
                <a:latin typeface="+mn-lt"/>
                <a:ea typeface="+mn-ea"/>
              </a:rPr>
              <a:t>	int equal = 0;</a:t>
            </a:r>
            <a:endParaRPr kumimoji="1" lang="en-US" altLang="zh-CN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en-US" altLang="zh-CN" dirty="0">
                <a:latin typeface="+mn-lt"/>
                <a:ea typeface="+mn-ea"/>
              </a:rPr>
              <a:t>	for (int </a:t>
            </a:r>
            <a:r>
              <a:rPr kumimoji="1" lang="en-US" altLang="zh-CN" dirty="0" err="1">
                <a:latin typeface="+mn-lt"/>
                <a:ea typeface="+mn-ea"/>
              </a:rPr>
              <a:t>i</a:t>
            </a:r>
            <a:r>
              <a:rPr kumimoji="1" lang="en-US" altLang="zh-CN" dirty="0">
                <a:latin typeface="+mn-lt"/>
                <a:ea typeface="+mn-ea"/>
              </a:rPr>
              <a:t> = 0; </a:t>
            </a:r>
            <a:r>
              <a:rPr kumimoji="1" lang="en-US" altLang="zh-CN" dirty="0" err="1">
                <a:latin typeface="+mn-lt"/>
                <a:ea typeface="+mn-ea"/>
              </a:rPr>
              <a:t>i</a:t>
            </a:r>
            <a:r>
              <a:rPr kumimoji="1" lang="en-US" altLang="zh-CN" dirty="0">
                <a:latin typeface="+mn-lt"/>
                <a:ea typeface="+mn-ea"/>
              </a:rPr>
              <a:t> &lt; </a:t>
            </a:r>
            <a:r>
              <a:rPr kumimoji="1" lang="en-US" altLang="zh-CN" dirty="0" err="1">
                <a:latin typeface="+mn-lt"/>
                <a:ea typeface="+mn-ea"/>
              </a:rPr>
              <a:t>a.length</a:t>
            </a:r>
            <a:r>
              <a:rPr kumimoji="1" lang="en-US" altLang="zh-CN" dirty="0">
                <a:latin typeface="+mn-lt"/>
                <a:ea typeface="+mn-ea"/>
              </a:rPr>
              <a:t>(); </a:t>
            </a:r>
            <a:r>
              <a:rPr kumimoji="1" lang="en-US" altLang="zh-CN" dirty="0" err="1">
                <a:latin typeface="+mn-lt"/>
                <a:ea typeface="+mn-ea"/>
              </a:rPr>
              <a:t>i</a:t>
            </a:r>
            <a:r>
              <a:rPr kumimoji="1" lang="en-US" altLang="zh-CN" dirty="0">
                <a:latin typeface="+mn-lt"/>
                <a:ea typeface="+mn-ea"/>
              </a:rPr>
              <a:t>++)  {</a:t>
            </a:r>
            <a:endParaRPr kumimoji="1" lang="en-US" altLang="zh-CN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en-US" altLang="zh-CN" dirty="0">
                <a:latin typeface="+mn-lt"/>
                <a:ea typeface="+mn-ea"/>
              </a:rPr>
              <a:t>		equal l= </a:t>
            </a:r>
            <a:r>
              <a:rPr kumimoji="1" lang="en-US" altLang="zh-CN" dirty="0" err="1">
                <a:latin typeface="+mn-lt"/>
                <a:ea typeface="+mn-ea"/>
              </a:rPr>
              <a:t>a.charAt</a:t>
            </a:r>
            <a:r>
              <a:rPr kumimoji="1" lang="en-US" altLang="zh-CN" dirty="0">
                <a:latin typeface="+mn-lt"/>
                <a:ea typeface="+mn-ea"/>
              </a:rPr>
              <a:t>(</a:t>
            </a:r>
            <a:r>
              <a:rPr kumimoji="1" lang="en-US" altLang="zh-CN" dirty="0" err="1">
                <a:latin typeface="+mn-lt"/>
                <a:ea typeface="+mn-ea"/>
              </a:rPr>
              <a:t>i</a:t>
            </a:r>
            <a:r>
              <a:rPr kumimoji="1" lang="en-US" altLang="zh-CN" dirty="0">
                <a:latin typeface="+mn-lt"/>
                <a:ea typeface="+mn-ea"/>
              </a:rPr>
              <a:t>) ^ </a:t>
            </a:r>
            <a:r>
              <a:rPr kumimoji="1" lang="en-US" altLang="zh-CN" dirty="0" err="1">
                <a:latin typeface="+mn-lt"/>
                <a:ea typeface="+mn-ea"/>
              </a:rPr>
              <a:t>b.charAt</a:t>
            </a:r>
            <a:r>
              <a:rPr kumimoji="1" lang="en-US" altLang="zh-CN" dirty="0">
                <a:latin typeface="+mn-lt"/>
                <a:ea typeface="+mn-ea"/>
              </a:rPr>
              <a:t>(</a:t>
            </a:r>
            <a:r>
              <a:rPr kumimoji="1" lang="en-US" altLang="zh-CN" dirty="0" err="1">
                <a:latin typeface="+mn-lt"/>
                <a:ea typeface="+mn-ea"/>
              </a:rPr>
              <a:t>i</a:t>
            </a:r>
            <a:r>
              <a:rPr kumimoji="1" lang="en-US" altLang="zh-CN" dirty="0">
                <a:latin typeface="+mn-lt"/>
                <a:ea typeface="+mn-ea"/>
              </a:rPr>
              <a:t>);</a:t>
            </a:r>
            <a:endParaRPr kumimoji="1" lang="en-US" altLang="zh-CN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en-US" altLang="zh-CN" dirty="0">
                <a:latin typeface="+mn-lt"/>
                <a:ea typeface="+mn-ea"/>
              </a:rPr>
              <a:t>	}</a:t>
            </a:r>
            <a:endParaRPr kumimoji="1" lang="en-US" altLang="zh-CN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en-US" altLang="zh-CN" dirty="0">
                <a:latin typeface="+mn-lt"/>
                <a:ea typeface="+mn-ea"/>
              </a:rPr>
              <a:t>	return equal == 0;</a:t>
            </a:r>
            <a:endParaRPr kumimoji="1" lang="en-US" altLang="zh-CN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en-US" altLang="zh-CN" dirty="0">
                <a:latin typeface="+mn-lt"/>
                <a:ea typeface="+mn-ea"/>
              </a:rPr>
              <a:t>}</a:t>
            </a:r>
            <a:endParaRPr kumimoji="1" lang="zh-CN" altLang="en-US" dirty="0" err="1">
              <a:latin typeface="+mn-lt"/>
              <a:ea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1861" y="888603"/>
            <a:ext cx="11332771" cy="929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dirty="0">
                <a:latin typeface="+mn-lt"/>
                <a:ea typeface="+mn-ea"/>
              </a:rPr>
              <a:t>２つの文字列を比較するメソッドだね。ロジック自体は問題ないけど、非効率。</a:t>
            </a:r>
            <a:endParaRPr kumimoji="1" lang="en-US" altLang="ja-JP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en-US" altLang="zh-CN" dirty="0" err="1">
                <a:latin typeface="+mn-lt"/>
                <a:ea typeface="+mn-ea"/>
              </a:rPr>
              <a:t>a.charAt</a:t>
            </a:r>
            <a:r>
              <a:rPr kumimoji="1" lang="en-US" altLang="zh-CN" dirty="0">
                <a:latin typeface="+mn-lt"/>
                <a:ea typeface="+mn-ea"/>
              </a:rPr>
              <a:t>(</a:t>
            </a:r>
            <a:r>
              <a:rPr kumimoji="1" lang="en-US" altLang="zh-CN" dirty="0" err="1">
                <a:latin typeface="+mn-lt"/>
                <a:ea typeface="+mn-ea"/>
              </a:rPr>
              <a:t>i</a:t>
            </a:r>
            <a:r>
              <a:rPr kumimoji="1" lang="en-US" altLang="zh-CN" dirty="0">
                <a:latin typeface="+mn-lt"/>
                <a:ea typeface="+mn-ea"/>
              </a:rPr>
              <a:t>) </a:t>
            </a:r>
            <a:r>
              <a:rPr kumimoji="1" lang="ja-JP" altLang="en-US" dirty="0">
                <a:latin typeface="+mn-lt"/>
                <a:ea typeface="+mn-ea"/>
              </a:rPr>
              <a:t>と</a:t>
            </a:r>
            <a:r>
              <a:rPr kumimoji="1" lang="en-US" altLang="zh-CN" dirty="0">
                <a:latin typeface="+mn-lt"/>
                <a:ea typeface="+mn-ea"/>
              </a:rPr>
              <a:t> </a:t>
            </a:r>
            <a:r>
              <a:rPr kumimoji="1" lang="en-US" altLang="zh-CN" dirty="0" err="1">
                <a:latin typeface="+mn-lt"/>
                <a:ea typeface="+mn-ea"/>
              </a:rPr>
              <a:t>b.charAt</a:t>
            </a:r>
            <a:r>
              <a:rPr kumimoji="1" lang="en-US" altLang="zh-CN" dirty="0">
                <a:latin typeface="+mn-lt"/>
                <a:ea typeface="+mn-ea"/>
              </a:rPr>
              <a:t>(</a:t>
            </a:r>
            <a:r>
              <a:rPr kumimoji="1" lang="en-US" altLang="zh-CN" dirty="0" err="1">
                <a:latin typeface="+mn-lt"/>
                <a:ea typeface="+mn-ea"/>
              </a:rPr>
              <a:t>i</a:t>
            </a:r>
            <a:r>
              <a:rPr kumimoji="1" lang="en-US" altLang="zh-CN" dirty="0">
                <a:latin typeface="+mn-lt"/>
                <a:ea typeface="+mn-ea"/>
              </a:rPr>
              <a:t>)</a:t>
            </a:r>
            <a:r>
              <a:rPr kumimoji="1" lang="ja-JP" altLang="en-US" dirty="0">
                <a:latin typeface="+mn-lt"/>
                <a:ea typeface="+mn-ea"/>
              </a:rPr>
              <a:t>が違うと分かった時点で</a:t>
            </a:r>
            <a:r>
              <a:rPr kumimoji="1" lang="en-US" altLang="ja-JP" dirty="0">
                <a:latin typeface="+mn-lt"/>
                <a:ea typeface="+mn-ea"/>
              </a:rPr>
              <a:t>Return</a:t>
            </a:r>
            <a:r>
              <a:rPr kumimoji="1" lang="ja-JP" altLang="en-US" dirty="0">
                <a:latin typeface="+mn-lt"/>
                <a:ea typeface="+mn-ea"/>
              </a:rPr>
              <a:t>すればいいのに。</a:t>
            </a:r>
            <a:endParaRPr kumimoji="1" lang="zh-CN" altLang="en-US" dirty="0" err="1">
              <a:latin typeface="+mn-lt"/>
              <a:ea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8246" y="2348880"/>
            <a:ext cx="5882410" cy="3970318"/>
          </a:xfrm>
          <a:prstGeom prst="rect">
            <a:avLst/>
          </a:prstGeom>
          <a:noFill/>
          <a:ln w="12700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/>
              <a:t>private boolean safeEqual(String a, String b)  {</a:t>
            </a:r>
            <a:endParaRPr lang="zh-CN" altLang="en-US" dirty="0"/>
          </a:p>
          <a:p>
            <a:r>
              <a:rPr lang="zh-CN" altLang="en-US" dirty="0"/>
              <a:t>	if (a.length() != b.length()  {</a:t>
            </a:r>
            <a:endParaRPr lang="zh-CN" altLang="en-US" dirty="0"/>
          </a:p>
          <a:p>
            <a:r>
              <a:rPr lang="zh-CN" altLang="en-US" dirty="0"/>
              <a:t>		return false;</a:t>
            </a:r>
            <a:endParaRPr lang="zh-CN" altLang="en-US" dirty="0"/>
          </a:p>
          <a:p>
            <a:r>
              <a:rPr lang="zh-CN" altLang="en-US" dirty="0"/>
              <a:t>	}</a:t>
            </a:r>
            <a:endParaRPr lang="zh-CN" altLang="en-US" dirty="0"/>
          </a:p>
          <a:p>
            <a:r>
              <a:rPr lang="zh-CN" altLang="en-US" dirty="0"/>
              <a:t>	</a:t>
            </a:r>
            <a:endParaRPr lang="zh-CN" altLang="en-US" dirty="0"/>
          </a:p>
          <a:p>
            <a:r>
              <a:rPr lang="zh-CN" altLang="en-US" dirty="0"/>
              <a:t>	for (int i = 0; i &lt; a.length(); i++)  {</a:t>
            </a:r>
            <a:endParaRPr lang="zh-CN" altLang="en-US" dirty="0"/>
          </a:p>
          <a:p>
            <a:r>
              <a:rPr lang="zh-CN" altLang="en-US" dirty="0"/>
              <a:t>		int equal = a.charAt(i) ^ b.charAt(i);</a:t>
            </a:r>
            <a:endParaRPr lang="zh-CN" altLang="en-US" dirty="0"/>
          </a:p>
          <a:p>
            <a:r>
              <a:rPr lang="zh-CN" altLang="en-US" dirty="0"/>
              <a:t>		if (equal != 0) {</a:t>
            </a:r>
            <a:endParaRPr lang="zh-CN" altLang="en-US" dirty="0"/>
          </a:p>
          <a:p>
            <a:r>
              <a:rPr lang="zh-CN" altLang="en-US" dirty="0"/>
              <a:t>			return false;</a:t>
            </a:r>
            <a:endParaRPr lang="zh-CN" altLang="en-US" dirty="0"/>
          </a:p>
          <a:p>
            <a:r>
              <a:rPr lang="zh-CN" altLang="en-US" dirty="0"/>
              <a:t>		}</a:t>
            </a:r>
            <a:endParaRPr lang="zh-CN" altLang="en-US" dirty="0"/>
          </a:p>
          <a:p>
            <a:r>
              <a:rPr lang="zh-CN" altLang="en-US" dirty="0"/>
              <a:t>	}</a:t>
            </a:r>
            <a:endParaRPr lang="zh-CN" altLang="en-US" dirty="0"/>
          </a:p>
          <a:p>
            <a:r>
              <a:rPr lang="zh-CN" altLang="en-US" dirty="0"/>
              <a:t>	return true;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タイトル 2"/>
          <p:cNvSpPr txBox="1"/>
          <p:nvPr/>
        </p:nvSpPr>
        <p:spPr>
          <a:xfrm>
            <a:off x="491593" y="1844951"/>
            <a:ext cx="2580071" cy="539667"/>
          </a:xfrm>
          <a:prstGeom prst="rect">
            <a:avLst/>
          </a:prstGeom>
          <a:ln w="12700">
            <a:miter lim="400000"/>
          </a:ln>
        </p:spPr>
        <p:txBody>
          <a:bodyPr lIns="71436" tIns="71436" rIns="71436" bIns="71436" anchor="ctr">
            <a:normAutofit/>
          </a:bodyPr>
          <a:lstStyle>
            <a:lvl1pPr marL="0" marR="0" indent="0" algn="l" defTabSz="3086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6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6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6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6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6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6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6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6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ja-JP" altLang="en-US" kern="0" dirty="0">
                <a:solidFill>
                  <a:schemeClr val="tx2"/>
                </a:solidFill>
              </a:rPr>
              <a:t>修正前のソース</a:t>
            </a:r>
            <a:endParaRPr lang="zh-CN" altLang="en-US" kern="0" dirty="0">
              <a:solidFill>
                <a:schemeClr val="tx2"/>
              </a:solidFill>
            </a:endParaRPr>
          </a:p>
        </p:txBody>
      </p:sp>
      <p:sp>
        <p:nvSpPr>
          <p:cNvPr id="9" name="タイトル 2"/>
          <p:cNvSpPr txBox="1"/>
          <p:nvPr/>
        </p:nvSpPr>
        <p:spPr>
          <a:xfrm>
            <a:off x="6145763" y="1844951"/>
            <a:ext cx="3478629" cy="539667"/>
          </a:xfrm>
          <a:prstGeom prst="rect">
            <a:avLst/>
          </a:prstGeom>
          <a:ln w="12700">
            <a:miter lim="400000"/>
          </a:ln>
        </p:spPr>
        <p:txBody>
          <a:bodyPr lIns="71436" tIns="71436" rIns="71436" bIns="71436" anchor="ctr">
            <a:normAutofit/>
          </a:bodyPr>
          <a:lstStyle>
            <a:lvl1pPr marL="0" marR="0" indent="0" algn="l" defTabSz="3086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6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6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6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6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6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6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6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6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ja-JP" altLang="en-US" kern="0" dirty="0">
                <a:solidFill>
                  <a:schemeClr val="tx2"/>
                </a:solidFill>
              </a:rPr>
              <a:t>修正後のソース</a:t>
            </a:r>
            <a:endParaRPr lang="zh-CN" altLang="en-US" kern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1861" y="321685"/>
            <a:ext cx="11308339" cy="539667"/>
          </a:xfrm>
        </p:spPr>
        <p:txBody>
          <a:bodyPr/>
          <a:lstStyle/>
          <a:p>
            <a:r>
              <a:rPr kumimoji="1" lang="en-US" altLang="ja-JP" dirty="0"/>
              <a:t>Time Attack</a:t>
            </a:r>
            <a:r>
              <a:rPr kumimoji="1" lang="ja-JP" altLang="en-US" dirty="0"/>
              <a:t>の手法を使ってあなたのパスワードが簡単に分かっちゃう！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1861" y="888603"/>
            <a:ext cx="11548795" cy="15908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600" dirty="0">
                <a:latin typeface="+mn-lt"/>
                <a:ea typeface="+mn-ea"/>
              </a:rPr>
              <a:t>前頁の</a:t>
            </a:r>
            <a:r>
              <a:rPr kumimoji="1" lang="ja-JP" altLang="en-US" sz="1600" dirty="0">
                <a:solidFill>
                  <a:schemeClr val="tx2"/>
                </a:solidFill>
                <a:latin typeface="+mn-lt"/>
                <a:ea typeface="+mn-ea"/>
              </a:rPr>
              <a:t>修正後ソース</a:t>
            </a:r>
            <a:r>
              <a:rPr kumimoji="1" lang="ja-JP" altLang="en-US" sz="1600" dirty="0">
                <a:latin typeface="+mn-lt"/>
                <a:ea typeface="+mn-ea"/>
              </a:rPr>
              <a:t>の場合、</a:t>
            </a:r>
            <a:r>
              <a:rPr kumimoji="1" lang="en-US" altLang="ja-JP" sz="1600" dirty="0">
                <a:latin typeface="+mn-lt"/>
                <a:ea typeface="+mn-ea"/>
              </a:rPr>
              <a:t>Time Attack</a:t>
            </a:r>
            <a:r>
              <a:rPr kumimoji="1" lang="ja-JP" altLang="en-US" sz="1600" dirty="0">
                <a:latin typeface="+mn-lt"/>
                <a:ea typeface="+mn-ea"/>
              </a:rPr>
              <a:t>という攻撃手法を使えば簡単にパスワードを不正入手できちゃう！</a:t>
            </a:r>
            <a:endParaRPr kumimoji="1" lang="en-US" altLang="ja-JP" sz="1600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600" dirty="0"/>
              <a:t>例えば、「</a:t>
            </a:r>
            <a:r>
              <a:rPr lang="en-US" altLang="ja-JP" sz="1600" dirty="0"/>
              <a:t>password</a:t>
            </a:r>
            <a:r>
              <a:rPr lang="ja-JP" altLang="en-US" sz="1600" dirty="0"/>
              <a:t>」というパスワードを設定しているとしましょう。</a:t>
            </a:r>
            <a:endParaRPr lang="en-US" altLang="ja-JP" sz="16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600" dirty="0">
                <a:latin typeface="+mn-lt"/>
                <a:ea typeface="+mn-ea"/>
              </a:rPr>
              <a:t>ハッカーが「</a:t>
            </a:r>
            <a:r>
              <a:rPr kumimoji="1" lang="en-US" altLang="ja-JP" sz="1600" dirty="0">
                <a:latin typeface="+mn-lt"/>
                <a:ea typeface="+mn-ea"/>
              </a:rPr>
              <a:t>a</a:t>
            </a:r>
            <a:r>
              <a:rPr kumimoji="1" lang="ja-JP" altLang="en-US" sz="1600" dirty="0">
                <a:latin typeface="+mn-lt"/>
                <a:ea typeface="+mn-ea"/>
              </a:rPr>
              <a:t>・・・」「</a:t>
            </a:r>
            <a:r>
              <a:rPr kumimoji="1" lang="en-US" altLang="ja-JP" sz="1600" dirty="0">
                <a:latin typeface="+mn-lt"/>
                <a:ea typeface="+mn-ea"/>
              </a:rPr>
              <a:t>b</a:t>
            </a:r>
            <a:r>
              <a:rPr kumimoji="1" lang="ja-JP" altLang="en-US" sz="1600" dirty="0">
                <a:latin typeface="+mn-lt"/>
                <a:ea typeface="+mn-ea"/>
              </a:rPr>
              <a:t>・・・」「</a:t>
            </a:r>
            <a:r>
              <a:rPr kumimoji="1" lang="en-US" altLang="ja-JP" sz="1600" dirty="0">
                <a:latin typeface="+mn-lt"/>
                <a:ea typeface="+mn-ea"/>
              </a:rPr>
              <a:t>c</a:t>
            </a:r>
            <a:r>
              <a:rPr kumimoji="1" lang="ja-JP" altLang="en-US" sz="1600" dirty="0">
                <a:latin typeface="+mn-lt"/>
                <a:ea typeface="+mn-ea"/>
              </a:rPr>
              <a:t>・・・」 「</a:t>
            </a:r>
            <a:r>
              <a:rPr kumimoji="1" lang="en-US" altLang="ja-JP" sz="1600" dirty="0">
                <a:latin typeface="+mn-lt"/>
                <a:ea typeface="+mn-ea"/>
              </a:rPr>
              <a:t>d</a:t>
            </a:r>
            <a:r>
              <a:rPr kumimoji="1" lang="ja-JP" altLang="en-US" sz="1600" dirty="0">
                <a:latin typeface="+mn-lt"/>
                <a:ea typeface="+mn-ea"/>
              </a:rPr>
              <a:t>・・・」　のように、</a:t>
            </a:r>
            <a:r>
              <a:rPr kumimoji="1" lang="en-US" altLang="ja-JP" sz="1600" dirty="0">
                <a:latin typeface="+mn-lt"/>
                <a:ea typeface="+mn-ea"/>
              </a:rPr>
              <a:t>a</a:t>
            </a:r>
            <a:r>
              <a:rPr kumimoji="1" lang="ja-JP" altLang="en-US" sz="1600" dirty="0">
                <a:latin typeface="+mn-lt"/>
                <a:ea typeface="+mn-ea"/>
              </a:rPr>
              <a:t>～</a:t>
            </a:r>
            <a:r>
              <a:rPr kumimoji="1" lang="en-US" altLang="ja-JP" sz="1600" dirty="0">
                <a:latin typeface="+mn-lt"/>
                <a:ea typeface="+mn-ea"/>
              </a:rPr>
              <a:t>z</a:t>
            </a:r>
            <a:r>
              <a:rPr lang="ja-JP" altLang="en-US" sz="1600" dirty="0"/>
              <a:t>、</a:t>
            </a:r>
            <a:r>
              <a:rPr kumimoji="1" lang="en-US" altLang="ja-JP" sz="1600" dirty="0">
                <a:latin typeface="+mn-lt"/>
                <a:ea typeface="+mn-ea"/>
              </a:rPr>
              <a:t>0</a:t>
            </a:r>
            <a:r>
              <a:rPr kumimoji="1" lang="ja-JP" altLang="en-US" sz="1600" dirty="0">
                <a:latin typeface="+mn-lt"/>
                <a:ea typeface="+mn-ea"/>
              </a:rPr>
              <a:t>～</a:t>
            </a:r>
            <a:r>
              <a:rPr kumimoji="1" lang="en-US" altLang="ja-JP" sz="1600" dirty="0">
                <a:latin typeface="+mn-lt"/>
                <a:ea typeface="+mn-ea"/>
              </a:rPr>
              <a:t>9</a:t>
            </a:r>
            <a:r>
              <a:rPr kumimoji="1" lang="ja-JP" altLang="en-US" sz="1600" dirty="0">
                <a:latin typeface="+mn-lt"/>
                <a:ea typeface="+mn-ea"/>
              </a:rPr>
              <a:t>の順番に試そうとします。</a:t>
            </a:r>
            <a:endParaRPr kumimoji="1" lang="en-US" altLang="ja-JP" sz="1600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600" dirty="0">
                <a:latin typeface="+mn-lt"/>
                <a:ea typeface="+mn-ea"/>
              </a:rPr>
              <a:t>そして</a:t>
            </a:r>
            <a:r>
              <a:rPr kumimoji="1" lang="en-US" altLang="ja-JP" sz="1600" dirty="0">
                <a:latin typeface="+mn-lt"/>
                <a:ea typeface="+mn-ea"/>
              </a:rPr>
              <a:t>Request</a:t>
            </a:r>
            <a:r>
              <a:rPr kumimoji="1" lang="ja-JP" altLang="en-US" sz="1600" dirty="0">
                <a:latin typeface="+mn-lt"/>
                <a:ea typeface="+mn-ea"/>
              </a:rPr>
              <a:t>～</a:t>
            </a:r>
            <a:r>
              <a:rPr kumimoji="1" lang="en-US" altLang="ja-JP" sz="1600" dirty="0">
                <a:latin typeface="+mn-lt"/>
                <a:ea typeface="+mn-ea"/>
              </a:rPr>
              <a:t>Respond</a:t>
            </a:r>
            <a:r>
              <a:rPr kumimoji="1" lang="ja-JP" altLang="en-US" sz="1600" dirty="0">
                <a:latin typeface="+mn-lt"/>
                <a:ea typeface="+mn-ea"/>
              </a:rPr>
              <a:t>の時間を計測します。ハッカーが下図のような結果が得られます。</a:t>
            </a:r>
            <a:endParaRPr kumimoji="1" lang="en-US" altLang="ja-JP" sz="1600" dirty="0">
              <a:latin typeface="+mn-lt"/>
              <a:ea typeface="+mn-ea"/>
            </a:endParaRPr>
          </a:p>
        </p:txBody>
      </p:sp>
      <p:graphicFrame>
        <p:nvGraphicFramePr>
          <p:cNvPr id="3" name="表 5"/>
          <p:cNvGraphicFramePr>
            <a:graphicFrameLocks noGrp="1"/>
          </p:cNvGraphicFramePr>
          <p:nvPr/>
        </p:nvGraphicFramePr>
        <p:xfrm>
          <a:off x="551384" y="2506671"/>
          <a:ext cx="3271912" cy="306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956"/>
                <a:gridCol w="1635956"/>
              </a:tblGrid>
              <a:tr h="225730">
                <a:tc>
                  <a:txBody>
                    <a:bodyPr/>
                    <a:lstStyle/>
                    <a:p>
                      <a:r>
                        <a:rPr lang="ja-JP" altLang="en-US" dirty="0"/>
                        <a:t>入力値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実行時間</a:t>
                      </a:r>
                      <a:endParaRPr lang="zh-CN" altLang="en-US" dirty="0"/>
                    </a:p>
                  </a:txBody>
                  <a:tcPr/>
                </a:tc>
              </a:tr>
              <a:tr h="225730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+mn-lt"/>
                          <a:ea typeface="+mn-ea"/>
                        </a:rPr>
                        <a:t>a</a:t>
                      </a:r>
                      <a:r>
                        <a:rPr kumimoji="1" lang="ja-JP" altLang="en-US" sz="1100" dirty="0">
                          <a:latin typeface="+mn-lt"/>
                          <a:ea typeface="+mn-ea"/>
                        </a:rPr>
                        <a:t>・・・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3ms</a:t>
                      </a:r>
                      <a:endParaRPr lang="zh-CN" altLang="en-US" dirty="0"/>
                    </a:p>
                  </a:txBody>
                  <a:tcPr/>
                </a:tc>
              </a:tr>
              <a:tr h="225730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+mn-lt"/>
                          <a:ea typeface="+mn-ea"/>
                        </a:rPr>
                        <a:t>b</a:t>
                      </a:r>
                      <a:r>
                        <a:rPr kumimoji="1" lang="ja-JP" altLang="en-US" sz="1100" dirty="0">
                          <a:latin typeface="+mn-lt"/>
                          <a:ea typeface="+mn-ea"/>
                        </a:rPr>
                        <a:t>・・・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4ms</a:t>
                      </a:r>
                      <a:endParaRPr lang="zh-CN" altLang="en-US" dirty="0"/>
                    </a:p>
                  </a:txBody>
                  <a:tcPr/>
                </a:tc>
              </a:tr>
              <a:tr h="225730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+mn-lt"/>
                          <a:ea typeface="+mn-ea"/>
                        </a:rPr>
                        <a:t>c</a:t>
                      </a:r>
                      <a:r>
                        <a:rPr kumimoji="1" lang="ja-JP" altLang="en-US" sz="1100" dirty="0">
                          <a:latin typeface="+mn-lt"/>
                          <a:ea typeface="+mn-ea"/>
                        </a:rPr>
                        <a:t>・・・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1ms</a:t>
                      </a:r>
                      <a:endParaRPr lang="zh-CN" altLang="en-US" dirty="0"/>
                    </a:p>
                  </a:txBody>
                  <a:tcPr/>
                </a:tc>
              </a:tr>
              <a:tr h="225730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+mn-lt"/>
                          <a:ea typeface="+mn-ea"/>
                        </a:rPr>
                        <a:t>d</a:t>
                      </a:r>
                      <a:r>
                        <a:rPr kumimoji="1" lang="ja-JP" altLang="en-US" sz="1100" dirty="0">
                          <a:latin typeface="+mn-lt"/>
                          <a:ea typeface="+mn-ea"/>
                        </a:rPr>
                        <a:t>・・・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4ms</a:t>
                      </a:r>
                      <a:endParaRPr lang="zh-CN" altLang="en-US" dirty="0"/>
                    </a:p>
                  </a:txBody>
                  <a:tcPr/>
                </a:tc>
              </a:tr>
              <a:tr h="225730">
                <a:tc>
                  <a:txBody>
                    <a:bodyPr/>
                    <a:lstStyle/>
                    <a:p>
                      <a:pPr marL="0" marR="0" lvl="0" indent="0" algn="ctr" defTabSz="54864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050" dirty="0">
                          <a:latin typeface="+mn-lt"/>
                          <a:ea typeface="+mn-ea"/>
                        </a:rPr>
                        <a:t>e</a:t>
                      </a:r>
                      <a:r>
                        <a:rPr kumimoji="1" lang="ja-JP" altLang="en-US" sz="1050" dirty="0">
                          <a:latin typeface="+mn-lt"/>
                          <a:ea typeface="+mn-ea"/>
                        </a:rPr>
                        <a:t>・・・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5ms</a:t>
                      </a:r>
                      <a:endParaRPr lang="zh-CN" altLang="en-US" dirty="0"/>
                    </a:p>
                  </a:txBody>
                  <a:tcPr/>
                </a:tc>
              </a:tr>
              <a:tr h="225730">
                <a:tc>
                  <a:txBody>
                    <a:bodyPr/>
                    <a:lstStyle/>
                    <a:p>
                      <a:pPr marL="0" marR="0" lvl="0" indent="0" algn="ctr" defTabSz="54864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050" dirty="0">
                          <a:latin typeface="+mn-lt"/>
                          <a:ea typeface="+mn-ea"/>
                        </a:rPr>
                        <a:t>f</a:t>
                      </a:r>
                      <a:r>
                        <a:rPr kumimoji="1" lang="ja-JP" altLang="en-US" sz="1050" dirty="0">
                          <a:latin typeface="+mn-lt"/>
                          <a:ea typeface="+mn-ea"/>
                        </a:rPr>
                        <a:t>・・・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6ms</a:t>
                      </a:r>
                      <a:endParaRPr lang="zh-CN" altLang="en-US" dirty="0"/>
                    </a:p>
                  </a:txBody>
                  <a:tcPr/>
                </a:tc>
              </a:tr>
              <a:tr h="225730">
                <a:tc>
                  <a:txBody>
                    <a:bodyPr/>
                    <a:lstStyle/>
                    <a:p>
                      <a:r>
                        <a:rPr lang="ja-JP" altLang="en-US" dirty="0"/>
                        <a:t>（中略）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25730">
                <a:tc>
                  <a:txBody>
                    <a:bodyPr/>
                    <a:lstStyle/>
                    <a:p>
                      <a:r>
                        <a:rPr lang="en-US" altLang="ja-JP" dirty="0"/>
                        <a:t>o</a:t>
                      </a:r>
                      <a:r>
                        <a:rPr lang="ja-JP" altLang="en-US" dirty="0"/>
                        <a:t>・・・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3ms</a:t>
                      </a:r>
                      <a:endParaRPr lang="zh-CN" altLang="en-US" dirty="0"/>
                    </a:p>
                  </a:txBody>
                  <a:tcPr/>
                </a:tc>
              </a:tr>
              <a:tr h="225730">
                <a:tc>
                  <a:txBody>
                    <a:bodyPr/>
                    <a:lstStyle/>
                    <a:p>
                      <a:r>
                        <a:rPr lang="en-US" altLang="ja-JP" dirty="0"/>
                        <a:t>p</a:t>
                      </a:r>
                      <a:r>
                        <a:rPr lang="ja-JP" altLang="en-US" dirty="0"/>
                        <a:t>・・・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tx2"/>
                          </a:solidFill>
                        </a:rPr>
                        <a:t>15ms</a:t>
                      </a:r>
                      <a:endParaRPr lang="zh-CN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225730">
                <a:tc>
                  <a:txBody>
                    <a:bodyPr/>
                    <a:lstStyle/>
                    <a:p>
                      <a:r>
                        <a:rPr lang="en-US" altLang="ja-JP" dirty="0"/>
                        <a:t>q</a:t>
                      </a:r>
                      <a:r>
                        <a:rPr lang="ja-JP" altLang="en-US" dirty="0"/>
                        <a:t>・・・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4ms</a:t>
                      </a:r>
                      <a:endParaRPr lang="zh-CN" altLang="en-US" dirty="0"/>
                    </a:p>
                  </a:txBody>
                  <a:tcPr/>
                </a:tc>
              </a:tr>
              <a:tr h="225730">
                <a:tc>
                  <a:txBody>
                    <a:bodyPr/>
                    <a:lstStyle/>
                    <a:p>
                      <a:r>
                        <a:rPr lang="en-US" altLang="ja-JP" dirty="0"/>
                        <a:t>r</a:t>
                      </a:r>
                      <a:r>
                        <a:rPr lang="ja-JP" altLang="en-US" dirty="0"/>
                        <a:t>・・・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4079776" y="2636912"/>
            <a:ext cx="7560840" cy="30527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600" dirty="0">
                <a:latin typeface="+mn-lt"/>
                <a:ea typeface="+mn-ea"/>
              </a:rPr>
              <a:t>このように、明らかに</a:t>
            </a:r>
            <a:r>
              <a:rPr kumimoji="1" lang="en-US" altLang="ja-JP" sz="1600" dirty="0">
                <a:latin typeface="+mn-lt"/>
                <a:ea typeface="+mn-ea"/>
              </a:rPr>
              <a:t>p</a:t>
            </a:r>
            <a:r>
              <a:rPr kumimoji="1" lang="ja-JP" altLang="en-US" sz="1600" dirty="0">
                <a:latin typeface="+mn-lt"/>
                <a:ea typeface="+mn-ea"/>
              </a:rPr>
              <a:t>・・・</a:t>
            </a:r>
            <a:r>
              <a:rPr lang="ja-JP" altLang="en-US" sz="1600" dirty="0"/>
              <a:t>の処理時間が他より長いので、</a:t>
            </a:r>
            <a:endParaRPr lang="en-US" altLang="ja-JP" sz="16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kumimoji="1" lang="ja-JP" altLang="en-US" sz="1600" dirty="0">
                <a:latin typeface="+mn-lt"/>
                <a:ea typeface="+mn-ea"/>
              </a:rPr>
              <a:t>パスワードの一文字目は</a:t>
            </a:r>
            <a:r>
              <a:rPr kumimoji="1" lang="en-US" altLang="ja-JP" sz="1600" dirty="0">
                <a:latin typeface="+mn-lt"/>
                <a:ea typeface="+mn-ea"/>
              </a:rPr>
              <a:t>p</a:t>
            </a:r>
            <a:r>
              <a:rPr kumimoji="1" lang="ja-JP" altLang="en-US" sz="1600" dirty="0">
                <a:latin typeface="+mn-lt"/>
                <a:ea typeface="+mn-ea"/>
              </a:rPr>
              <a:t>である可能性が高いと、ハッカーが判断できます。</a:t>
            </a:r>
            <a:endParaRPr kumimoji="1" lang="en-US" altLang="ja-JP" sz="1600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600" dirty="0"/>
              <a:t>この手法を使ってパスワードを推算ことができてしまいます。</a:t>
            </a:r>
            <a:endParaRPr lang="en-US" altLang="ja-JP" sz="16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endParaRPr kumimoji="1" lang="en-US" altLang="ja-JP" sz="1600" dirty="0">
              <a:latin typeface="+mn-lt"/>
              <a:ea typeface="+mn-ea"/>
            </a:endParaRPr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600" dirty="0"/>
              <a:t>一方で前頁の</a:t>
            </a:r>
            <a:r>
              <a:rPr lang="ja-JP" altLang="en-US" sz="1600" dirty="0">
                <a:solidFill>
                  <a:schemeClr val="tx2"/>
                </a:solidFill>
              </a:rPr>
              <a:t>修正前ソース</a:t>
            </a:r>
            <a:r>
              <a:rPr lang="ja-JP" altLang="en-US" sz="1600" dirty="0"/>
              <a:t>の場合、すべての入力値においての実行時間は同じだから、パスワードを簡単に推算ことができなくなります。でもすべての組み合わせを地道に計算すれば、相当時間がかかるかもしれないが、理論上、パスワードを推算できてしまうことは可能です。</a:t>
            </a:r>
            <a:endParaRPr lang="en-US" altLang="ja-JP" sz="1600" dirty="0"/>
          </a:p>
          <a:p>
            <a:pPr marL="0" marR="0" indent="0" algn="l" defTabSz="822325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</a:pPr>
            <a:r>
              <a:rPr lang="ja-JP" altLang="en-US" sz="1600" dirty="0"/>
              <a:t>↓ ↓ ↓ ↓ ↓ ↓ ↓ ↓ ↓ ↓ ↓ ↓ ↓ ↓ ↓ ↓ ↓ ↓ ↓ ↓ ↓ ↓ ↓</a:t>
            </a:r>
            <a:endParaRPr lang="en-US" altLang="ja-JP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5400" y="5847160"/>
            <a:ext cx="11233248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ja-JP" altLang="en-US" sz="1800" dirty="0">
                <a:solidFill>
                  <a:schemeClr val="tx2"/>
                </a:solidFill>
              </a:rPr>
              <a:t>どんなパスワードや暗号方式でも、（理論上は）必ず突破される。その</a:t>
            </a:r>
            <a:r>
              <a:rPr lang="ja-JP" altLang="en-US" dirty="0">
                <a:solidFill>
                  <a:schemeClr val="tx2"/>
                </a:solidFill>
              </a:rPr>
              <a:t>リスクを０にすることは不可能。</a:t>
            </a:r>
            <a:endParaRPr lang="en-US" altLang="ja-JP" dirty="0">
              <a:solidFill>
                <a:schemeClr val="tx2"/>
              </a:solidFill>
            </a:endParaRPr>
          </a:p>
          <a:p>
            <a:r>
              <a:rPr lang="ja-JP" altLang="en-US" dirty="0">
                <a:solidFill>
                  <a:schemeClr val="tx2"/>
                </a:solidFill>
              </a:rPr>
              <a:t>突破するのに必要な時間コストを増やすことで、限りなくそのリスクを０に近づけることが暗号方式の目的。</a:t>
            </a:r>
            <a:endParaRPr lang="en-US" altLang="ja-JP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41830" y="3159166"/>
            <a:ext cx="11308339" cy="539667"/>
          </a:xfrm>
        </p:spPr>
        <p:txBody>
          <a:bodyPr/>
          <a:lstStyle/>
          <a:p>
            <a:r>
              <a:rPr lang="ja-JP" altLang="en-US" dirty="0">
                <a:solidFill>
                  <a:schemeClr val="tx2"/>
                </a:solidFill>
              </a:rPr>
              <a:t>共通鍵暗号方式と公開鍵暗号化方式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そもそも、共通鍵暗号化方式と公開鍵暗号方式はご存知？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【</a:t>
            </a:r>
            <a:r>
              <a:rPr lang="ja-JP" altLang="en-US" b="1" dirty="0"/>
              <a:t>共通鍵暗号方式</a:t>
            </a:r>
            <a:r>
              <a:rPr lang="en-US" altLang="ja-JP" b="1" dirty="0"/>
              <a:t>】</a:t>
            </a:r>
            <a:endParaRPr lang="en-US" altLang="ja-JP" b="1" dirty="0"/>
          </a:p>
          <a:p>
            <a:pPr fontAlgn="base"/>
            <a:r>
              <a:rPr lang="ja-JP" altLang="en-US" dirty="0"/>
              <a:t>　共通鍵暗号方式は、暗号化する際の「鍵」と復号化する際の「鍵」が同一の暗号化方式です。</a:t>
            </a:r>
            <a:br>
              <a:rPr lang="ja-JP" altLang="en-US" dirty="0"/>
            </a:br>
            <a:r>
              <a:rPr lang="ja-JP" altLang="en-US" dirty="0"/>
              <a:t>　「鍵」情報は、二者間（送信側と受信側）のみ共有されているので安全な通信といえます。</a:t>
            </a:r>
            <a:endParaRPr lang="ja-JP" altLang="en-US" dirty="0"/>
          </a:p>
          <a:p>
            <a:pPr fontAlgn="base"/>
            <a:r>
              <a:rPr lang="ja-JP" altLang="en-US" dirty="0"/>
              <a:t>　通信の流れとしては以下の通り。</a:t>
            </a:r>
            <a:endParaRPr lang="en-US" altLang="ja-JP" dirty="0"/>
          </a:p>
          <a:p>
            <a:pPr fontAlgn="base"/>
            <a:r>
              <a:rPr lang="ja-JP" altLang="en-US" dirty="0"/>
              <a:t>　　①送信側が、データを「共通鍵」で暗号化し、受信側へ送信する</a:t>
            </a:r>
            <a:endParaRPr lang="ja-JP" altLang="en-US" dirty="0"/>
          </a:p>
          <a:p>
            <a:pPr fontAlgn="base"/>
            <a:r>
              <a:rPr lang="ja-JP" altLang="en-US" dirty="0"/>
              <a:t>　　②受信側が受け取ったデータを、同じ「共通鍵」で復号化し、データを取得する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4098" name="Picture 2" descr="å±ééµæå·æ¹å¼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3645024"/>
            <a:ext cx="515249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そもそも、共通鍵暗号化方式と公開鍵暗号方式はご存知？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0"/>
          </p:nvPr>
        </p:nvSpPr>
        <p:spPr>
          <a:xfrm>
            <a:off x="47328" y="1028859"/>
            <a:ext cx="11308339" cy="5161230"/>
          </a:xfrm>
        </p:spPr>
        <p:txBody>
          <a:bodyPr/>
          <a:lstStyle/>
          <a:p>
            <a:r>
              <a:rPr lang="en-US" altLang="ja-JP" sz="1800" b="1" dirty="0"/>
              <a:t>【</a:t>
            </a:r>
            <a:r>
              <a:rPr lang="ja-JP" altLang="en-US" sz="1800" b="1" dirty="0"/>
              <a:t>公開鍵暗号方式</a:t>
            </a:r>
            <a:r>
              <a:rPr lang="en-US" altLang="ja-JP" sz="1800" b="1" dirty="0"/>
              <a:t>】</a:t>
            </a:r>
            <a:endParaRPr lang="en-US" altLang="ja-JP" sz="1800" b="1" dirty="0"/>
          </a:p>
          <a:p>
            <a:pPr fontAlgn="base"/>
            <a:r>
              <a:rPr lang="ja-JP" altLang="en-US" sz="1800" dirty="0"/>
              <a:t>　公開鍵暗号方式は、暗号化</a:t>
            </a:r>
            <a:r>
              <a:rPr lang="en-US" altLang="ja-JP" sz="1800" dirty="0"/>
              <a:t>/</a:t>
            </a:r>
            <a:r>
              <a:rPr lang="ja-JP" altLang="en-US" sz="1800" dirty="0"/>
              <a:t>復号する際の「鍵」に、</a:t>
            </a:r>
            <a:endParaRPr lang="en-US" altLang="ja-JP" sz="1800" dirty="0"/>
          </a:p>
          <a:p>
            <a:pPr fontAlgn="base"/>
            <a:r>
              <a:rPr lang="ja-JP" altLang="en-US" sz="1800" dirty="0"/>
              <a:t>　「公開鍵」と「秘密鍵」の二つを用いています。</a:t>
            </a:r>
            <a:endParaRPr lang="en-US" altLang="ja-JP" sz="1800" dirty="0"/>
          </a:p>
          <a:p>
            <a:pPr fontAlgn="base"/>
            <a:br>
              <a:rPr lang="ja-JP" altLang="en-US" sz="1800" dirty="0"/>
            </a:br>
            <a:r>
              <a:rPr lang="ja-JP" altLang="en-US" sz="1800" dirty="0"/>
              <a:t>　</a:t>
            </a:r>
            <a:r>
              <a:rPr lang="ja-JP" altLang="en-US" sz="1800" b="1" dirty="0">
                <a:solidFill>
                  <a:srgbClr val="C00000"/>
                </a:solidFill>
              </a:rPr>
              <a:t>「公開鍵」は ”誰でも取得できるオープンな鍵”で、</a:t>
            </a:r>
            <a:endParaRPr lang="en-US" altLang="ja-JP" sz="1800" b="1" dirty="0">
              <a:solidFill>
                <a:srgbClr val="C00000"/>
              </a:solidFill>
            </a:endParaRPr>
          </a:p>
          <a:p>
            <a:pPr fontAlgn="base"/>
            <a:r>
              <a:rPr lang="ja-JP" altLang="en-US" sz="1800" b="1" dirty="0">
                <a:solidFill>
                  <a:srgbClr val="C00000"/>
                </a:solidFill>
              </a:rPr>
              <a:t>　「秘密鍵」は ”受信側のみ保持している鍵” となります。</a:t>
            </a:r>
            <a:endParaRPr lang="ja-JP" altLang="en-US" sz="1800" b="1" dirty="0">
              <a:solidFill>
                <a:srgbClr val="C00000"/>
              </a:solidFill>
            </a:endParaRPr>
          </a:p>
          <a:p>
            <a:pPr fontAlgn="base"/>
            <a:endParaRPr lang="en-US" altLang="ja-JP" sz="1800" dirty="0"/>
          </a:p>
          <a:p>
            <a:pPr fontAlgn="base"/>
            <a:r>
              <a:rPr lang="ja-JP" altLang="en-US" sz="1800" dirty="0"/>
              <a:t>　以下、通信の流れになります。</a:t>
            </a:r>
            <a:endParaRPr lang="ja-JP" altLang="en-US" sz="1800" dirty="0"/>
          </a:p>
          <a:p>
            <a:pPr fontAlgn="base"/>
            <a:r>
              <a:rPr lang="ja-JP" altLang="en-US" sz="1800" dirty="0"/>
              <a:t>　①送信側は、受信側が公開している「公開鍵」を取得する。</a:t>
            </a:r>
            <a:endParaRPr lang="en-US" altLang="ja-JP" sz="1800" dirty="0"/>
          </a:p>
          <a:p>
            <a:pPr fontAlgn="base"/>
            <a:r>
              <a:rPr lang="ja-JP" altLang="en-US" sz="1800" dirty="0"/>
              <a:t>　　そして取得した「公開鍵」で、</a:t>
            </a:r>
            <a:endParaRPr lang="en-US" altLang="ja-JP" sz="1800" dirty="0"/>
          </a:p>
          <a:p>
            <a:pPr fontAlgn="base"/>
            <a:r>
              <a:rPr lang="ja-JP" altLang="en-US" sz="1800" dirty="0"/>
              <a:t>　　送信するデータを暗号化して送信する</a:t>
            </a:r>
            <a:endParaRPr lang="ja-JP" altLang="en-US" sz="1800" dirty="0"/>
          </a:p>
          <a:p>
            <a:pPr fontAlgn="base"/>
            <a:r>
              <a:rPr lang="ja-JP" altLang="en-US" sz="1800" dirty="0"/>
              <a:t>　②受信側は、受け取ったデータを</a:t>
            </a:r>
            <a:endParaRPr lang="en-US" altLang="ja-JP" sz="1800" dirty="0"/>
          </a:p>
          <a:p>
            <a:pPr fontAlgn="base"/>
            <a:r>
              <a:rPr lang="ja-JP" altLang="en-US" sz="1800" dirty="0"/>
              <a:t>　　「（受信側のみ保持している）秘密鍵」で復号化して、</a:t>
            </a:r>
            <a:endParaRPr lang="en-US" altLang="ja-JP" sz="1800" dirty="0"/>
          </a:p>
          <a:p>
            <a:pPr fontAlgn="base"/>
            <a:r>
              <a:rPr lang="ja-JP" altLang="en-US" sz="1800" dirty="0"/>
              <a:t>　　データを取得する</a:t>
            </a:r>
            <a:endParaRPr lang="ja-JP" altLang="en-US" sz="1800" dirty="0"/>
          </a:p>
          <a:p>
            <a:endParaRPr kumimoji="1" lang="ja-JP" altLang="en-US" sz="1800" dirty="0"/>
          </a:p>
        </p:txBody>
      </p:sp>
      <p:pic>
        <p:nvPicPr>
          <p:cNvPr id="6148" name="Picture 4" descr="å¬ééµæå·æ¹å¼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43" y="1412776"/>
            <a:ext cx="578835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いまいち公開鍵と秘密鍵が分からない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0"/>
          </p:nvPr>
        </p:nvSpPr>
        <p:spPr>
          <a:xfrm>
            <a:off x="623392" y="861352"/>
            <a:ext cx="10801199" cy="5375960"/>
          </a:xfrm>
        </p:spPr>
        <p:txBody>
          <a:bodyPr/>
          <a:lstStyle/>
          <a:p>
            <a:r>
              <a:rPr kumimoji="1" lang="ja-JP" altLang="en-US" sz="1800" dirty="0"/>
              <a:t>中学校で勉強した素因数分解を思い出してください。</a:t>
            </a:r>
            <a:endParaRPr kumimoji="1" lang="en-US" altLang="ja-JP" sz="1800" dirty="0"/>
          </a:p>
          <a:p>
            <a:r>
              <a:rPr kumimoji="1" lang="ja-JP" altLang="en-US" sz="1800" dirty="0"/>
              <a:t>例えば</a:t>
            </a:r>
            <a:r>
              <a:rPr kumimoji="1" lang="en-US" altLang="ja-JP" sz="1800" dirty="0"/>
              <a:t>24</a:t>
            </a:r>
            <a:r>
              <a:rPr kumimoji="1" lang="ja-JP" altLang="en-US" sz="1800" dirty="0"/>
              <a:t>を素因数分解すると２</a:t>
            </a:r>
            <a:r>
              <a:rPr kumimoji="1" lang="en-US" altLang="ja-JP" sz="1800" dirty="0"/>
              <a:t>×</a:t>
            </a:r>
            <a:r>
              <a:rPr kumimoji="1" lang="ja-JP" altLang="en-US" sz="1800" dirty="0"/>
              <a:t>２</a:t>
            </a:r>
            <a:r>
              <a:rPr kumimoji="1" lang="en-US" altLang="ja-JP" sz="1800" dirty="0"/>
              <a:t>×</a:t>
            </a:r>
            <a:r>
              <a:rPr kumimoji="1" lang="ja-JP" altLang="en-US" sz="1800" dirty="0"/>
              <a:t>２</a:t>
            </a:r>
            <a:r>
              <a:rPr kumimoji="1" lang="en-US" altLang="ja-JP" sz="1800" dirty="0"/>
              <a:t>×</a:t>
            </a:r>
            <a:r>
              <a:rPr kumimoji="1" lang="ja-JP" altLang="en-US" sz="1800" dirty="0"/>
              <a:t>３　です。</a:t>
            </a:r>
            <a:endParaRPr kumimoji="1" lang="en-US" altLang="ja-JP" sz="1800" dirty="0"/>
          </a:p>
          <a:p>
            <a:r>
              <a:rPr lang="en-US" altLang="ja-JP" sz="1800" dirty="0"/>
              <a:t> 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lang="ja-JP" altLang="en-US" sz="1800" dirty="0"/>
              <a:t>じゃ２４７を素因数分解すると？</a:t>
            </a:r>
            <a:endParaRPr lang="en-US" altLang="ja-JP" sz="1800" dirty="0"/>
          </a:p>
          <a:p>
            <a:r>
              <a:rPr lang="ja-JP" altLang="en-US" sz="1800" dirty="0"/>
              <a:t>２，３，５，７，１１の素因数じゃ割れなかったから、</a:t>
            </a:r>
            <a:endParaRPr lang="en-US" altLang="ja-JP" sz="1800" dirty="0"/>
          </a:p>
          <a:p>
            <a:r>
              <a:rPr lang="ja-JP" altLang="en-US" sz="1800" dirty="0"/>
              <a:t>１３</a:t>
            </a:r>
            <a:r>
              <a:rPr lang="en-US" altLang="ja-JP" sz="1800" dirty="0"/>
              <a:t>×</a:t>
            </a:r>
            <a:r>
              <a:rPr lang="ja-JP" altLang="en-US" sz="1800" dirty="0"/>
              <a:t>１９という結果になります。計算するのに時間かかったでしょう。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lang="en-US" altLang="ja-JP" sz="1800" dirty="0"/>
              <a:t>8017×9781</a:t>
            </a:r>
            <a:r>
              <a:rPr lang="ja-JP" altLang="en-US" sz="1800" dirty="0"/>
              <a:t>＝</a:t>
            </a:r>
            <a:r>
              <a:rPr lang="en-US" altLang="ja-JP" sz="1800" dirty="0"/>
              <a:t>78414277</a:t>
            </a:r>
            <a:r>
              <a:rPr lang="ja-JP" altLang="en-US" sz="1800" dirty="0"/>
              <a:t>の計算はすぐにできるのに、</a:t>
            </a:r>
            <a:endParaRPr lang="en-US" altLang="ja-JP" sz="1800" dirty="0"/>
          </a:p>
          <a:p>
            <a:r>
              <a:rPr lang="en-US" altLang="ja-JP" sz="1800" dirty="0"/>
              <a:t>78414277</a:t>
            </a:r>
            <a:r>
              <a:rPr lang="ja-JP" altLang="en-US" sz="1800" dirty="0"/>
              <a:t>を素因数分解するハードルがはんぱないです。</a:t>
            </a:r>
            <a:endParaRPr lang="en-US" altLang="ja-JP" sz="1800" dirty="0"/>
          </a:p>
          <a:p>
            <a:r>
              <a:rPr lang="ja-JP" altLang="en-US" sz="1800" dirty="0"/>
              <a:t>このように、数値が大きければ大きいほど、素因数分解の難易度が高くなり、</a:t>
            </a:r>
            <a:endParaRPr lang="en-US" altLang="ja-JP" sz="1800" dirty="0"/>
          </a:p>
          <a:p>
            <a:r>
              <a:rPr lang="ja-JP" altLang="en-US" sz="1800" dirty="0"/>
              <a:t>計算に使う時間がどんどん長くなります。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lang="ja-JP" altLang="en-US" sz="1800" b="1" dirty="0">
                <a:solidFill>
                  <a:srgbClr val="C00000"/>
                </a:solidFill>
              </a:rPr>
              <a:t>「</a:t>
            </a:r>
            <a:r>
              <a:rPr lang="en-US" altLang="ja-JP" sz="1800" b="1" dirty="0">
                <a:solidFill>
                  <a:srgbClr val="C00000"/>
                </a:solidFill>
              </a:rPr>
              <a:t>8017×9781</a:t>
            </a:r>
            <a:r>
              <a:rPr lang="ja-JP" altLang="en-US" sz="1800" b="1" dirty="0">
                <a:solidFill>
                  <a:srgbClr val="C00000"/>
                </a:solidFill>
              </a:rPr>
              <a:t>」が秘密鍵</a:t>
            </a:r>
            <a:r>
              <a:rPr lang="ja-JP" altLang="en-US" sz="1800" dirty="0"/>
              <a:t>（公開鍵をすぐに解ける🔑）。</a:t>
            </a:r>
            <a:endParaRPr lang="en-US" altLang="ja-JP" sz="1800" dirty="0"/>
          </a:p>
          <a:p>
            <a:r>
              <a:rPr lang="ja-JP" altLang="en-US" sz="1800" b="1" dirty="0">
                <a:solidFill>
                  <a:srgbClr val="C00000"/>
                </a:solidFill>
              </a:rPr>
              <a:t>「</a:t>
            </a:r>
            <a:r>
              <a:rPr lang="en-US" altLang="ja-JP" sz="1800" b="1" dirty="0">
                <a:solidFill>
                  <a:srgbClr val="C00000"/>
                </a:solidFill>
              </a:rPr>
              <a:t>78414277</a:t>
            </a:r>
            <a:r>
              <a:rPr lang="ja-JP" altLang="en-US" sz="1800" b="1" dirty="0">
                <a:solidFill>
                  <a:srgbClr val="C00000"/>
                </a:solidFill>
              </a:rPr>
              <a:t>」が公開鍵</a:t>
            </a:r>
            <a:r>
              <a:rPr lang="ja-JP" altLang="en-US" sz="1800" dirty="0"/>
              <a:t>（秘密鍵を使って</a:t>
            </a:r>
            <a:r>
              <a:rPr lang="en-US" altLang="ja-JP" sz="1800" dirty="0"/>
              <a:t>Lock</a:t>
            </a:r>
            <a:r>
              <a:rPr lang="ja-JP" altLang="en-US" sz="1800" dirty="0"/>
              <a:t>した🔒）。解けるのに相当難しいです。</a:t>
            </a:r>
            <a:endParaRPr lang="en-US" altLang="ja-JP" sz="1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6080" y="761634"/>
            <a:ext cx="981212" cy="147658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2420888"/>
            <a:ext cx="1400370" cy="93358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580" y="3820929"/>
            <a:ext cx="2143424" cy="7906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02_Card-01red_confidential_16x9_v2.0">
  <a:themeElements>
    <a:clrScheme name="R-Style2017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R-Style 2017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5400" cap="flat">
          <a:noFill/>
          <a:prstDash val="solid"/>
          <a:round/>
        </a:ln>
      </a:spPr>
      <a:bodyPr rot="0" spcFirstLastPara="1" vertOverflow="overflow" horzOverflow="overflow" vert="horz" wrap="square" lIns="71436" tIns="71436" rIns="71436" bIns="71436" numCol="1" spcCol="38100" rtlCol="0" anchor="ctr">
        <a:noAutofit/>
      </a:bodyPr>
      <a:lstStyle>
        <a:defPPr marL="0" marR="0" indent="0" algn="ctr" defTabSz="82232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1" i="0" u="none" strike="noStrike" cap="none" spc="0" normalizeH="0" baseline="0" dirty="0" smtClean="0">
            <a:ln>
              <a:noFill/>
            </a:ln>
            <a:solidFill>
              <a:schemeClr val="bg1"/>
            </a:solidFill>
            <a:effectLst/>
            <a:uFillTx/>
            <a:latin typeface="+mn-lt"/>
            <a:ea typeface="+mn-ea"/>
            <a:cs typeface="メイリオ" panose="020B0604030504040204" pitchFamily="50" charset="-128"/>
            <a:sym typeface="ヒラギノ角ゴ ProN W3" panose="020B0300000000000000" charset="-128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1"/>
          </a:solidFill>
          <a:prstDash val="solid"/>
          <a:round/>
          <a:headEnd type="none" w="lg" len="lg"/>
          <a:tailEnd type="none" w="lg" len="lg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6" tIns="71436" rIns="71436" bIns="71436" numCol="1" spcCol="38100" rtlCol="0" anchor="t">
        <a:spAutoFit/>
      </a:bodyPr>
      <a:lstStyle>
        <a:defPPr marL="0" marR="0" indent="0" algn="l" defTabSz="822325" rtl="0" fontAlgn="auto" latinLnBrk="0" hangingPunct="0">
          <a:lnSpc>
            <a:spcPct val="100000"/>
          </a:lnSpc>
          <a:spcAft>
            <a:spcPts val="900"/>
          </a:spcAft>
          <a:buClrTx/>
          <a:buSzTx/>
          <a:buFontTx/>
          <a:buNone/>
          <a:defRPr kumimoji="1" sz="2400" dirty="0" err="1" smtClean="0">
            <a:latin typeface="+mn-lt"/>
            <a:ea typeface="+mn-e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6312</Words>
  <Application>WPS 演示</Application>
  <PresentationFormat>ワイド画面</PresentationFormat>
  <Paragraphs>588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9" baseType="lpstr">
      <vt:lpstr>Arial</vt:lpstr>
      <vt:lpstr>宋体</vt:lpstr>
      <vt:lpstr>Wingdings</vt:lpstr>
      <vt:lpstr>メイリオ</vt:lpstr>
      <vt:lpstr>冬青黑体简体中文</vt:lpstr>
      <vt:lpstr>ヒラギノ角ゴ ProN W3</vt:lpstr>
      <vt:lpstr>メイリオ</vt:lpstr>
      <vt:lpstr>Rakuten Global B</vt:lpstr>
      <vt:lpstr>Thonburi</vt:lpstr>
      <vt:lpstr>Rakuten Global R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-apple-system</vt:lpstr>
      <vt:lpstr>Apple Color Emoji</vt:lpstr>
      <vt:lpstr>MS PGothic</vt:lpstr>
      <vt:lpstr>苹方-简</vt:lpstr>
      <vt:lpstr>メイリオ</vt:lpstr>
      <vt:lpstr>02_Card-01red_confidential_16x9_v2.0</vt:lpstr>
      <vt:lpstr>暗号化方式の基礎知識編 　　　　　　　　　ー共通鍵暗号方式と公開鍵暗号方式</vt:lpstr>
      <vt:lpstr>ある日、お客様から暗号危殆化調査が来ました</vt:lpstr>
      <vt:lpstr>まずは簡単なコードレビューから</vt:lpstr>
      <vt:lpstr>まずは遊び程度で↓のコードレビューをしましょう</vt:lpstr>
      <vt:lpstr>Time Attackの手法を使ってあなたのパスワードが簡単に分かっちゃう！</vt:lpstr>
      <vt:lpstr>共通鍵暗号方式と公開鍵暗号化方式</vt:lpstr>
      <vt:lpstr>そもそも、共通鍵暗号化方式と公開鍵暗号方式はご存知？</vt:lpstr>
      <vt:lpstr>そもそも、共通鍵暗号化方式と公開鍵暗号方式はご存知？</vt:lpstr>
      <vt:lpstr>いまいち公開鍵と秘密鍵が分からない</vt:lpstr>
      <vt:lpstr>ワンちゃんと猫ちゃんの物語を使って、もっと分かりやすく解説します</vt:lpstr>
      <vt:lpstr>登場人物</vt:lpstr>
      <vt:lpstr>もっとわかりやすく（平文）</vt:lpstr>
      <vt:lpstr>もっとわかりやすく（共通鍵）</vt:lpstr>
      <vt:lpstr>もっとわかりやすく（公開鍵）</vt:lpstr>
      <vt:lpstr>世の中のパンダは、全部善良な心を持っているとは限らない  　　ーなりすまし攻撃</vt:lpstr>
      <vt:lpstr>もっとわかりやすく（公開鍵_攻撃例１）</vt:lpstr>
      <vt:lpstr>どうやってなりすましを防ぐ？  　　ー署名の技術</vt:lpstr>
      <vt:lpstr>PowerPoint 演示文稿</vt:lpstr>
      <vt:lpstr>もっとわかりやすく（デジタル署名）</vt:lpstr>
      <vt:lpstr>気づいているかもしれませんが  　　ー公開鍵が偽造されたらどうなる？</vt:lpstr>
      <vt:lpstr>もっとわかりやすく（公開鍵_攻撃例２）</vt:lpstr>
      <vt:lpstr>PowerPoint 演示文稿</vt:lpstr>
      <vt:lpstr>もっとわかりやすく（CA証明書の一例）</vt:lpstr>
      <vt:lpstr>PowerPoint 演示文稿</vt:lpstr>
      <vt:lpstr>PowerPoint 演示文稿</vt:lpstr>
      <vt:lpstr>２頁のことをほぼ何も説明していないが、この講義を聞いてあなたはどう動く？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R-style_Title</dc:title>
  <dc:creator>Matsuda, Maiko | Maiko | CARDB</dc:creator>
  <cp:lastModifiedBy>sumomoli</cp:lastModifiedBy>
  <cp:revision>1466</cp:revision>
  <cp:lastPrinted>2024-07-23T06:26:07Z</cp:lastPrinted>
  <dcterms:created xsi:type="dcterms:W3CDTF">2024-07-23T06:26:07Z</dcterms:created>
  <dcterms:modified xsi:type="dcterms:W3CDTF">2024-07-23T06:26:07Z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0x010100D870875B08F19944910FB1E7A63207DB</vt:lpwstr>
  </property>
  <property fmtid="{D5CDD505-2E9C-101B-9397-08002B2CF9AE}" pid="3" name="ICV">
    <vt:lpwstr>0894483FA771F6BAFF4C9F661013581F_42</vt:lpwstr>
  </property>
  <property fmtid="{D5CDD505-2E9C-101B-9397-08002B2CF9AE}" pid="4" name="KSOProductBuildVer">
    <vt:lpwstr>2052-6.7.1.8828</vt:lpwstr>
  </property>
</Properties>
</file>