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74" r:id="rId3"/>
    <p:sldId id="257" r:id="rId4"/>
    <p:sldId id="258" r:id="rId5"/>
    <p:sldId id="283" r:id="rId6"/>
    <p:sldId id="284" r:id="rId7"/>
    <p:sldId id="287" r:id="rId8"/>
    <p:sldId id="275" r:id="rId9"/>
    <p:sldId id="279" r:id="rId10"/>
    <p:sldId id="276" r:id="rId11"/>
    <p:sldId id="288" r:id="rId12"/>
    <p:sldId id="277" r:id="rId13"/>
    <p:sldId id="271" r:id="rId14"/>
    <p:sldId id="278" r:id="rId15"/>
    <p:sldId id="281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3F6C4-7F40-47D9-BDEC-4B5D4CFA02E8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C0C8-8803-42C3-AC37-A8238808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69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36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721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45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946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26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9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5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33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7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42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60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28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71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87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2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2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07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12192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86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12192001" cy="6861821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68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12192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57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12192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80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12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48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62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91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60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55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838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45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8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4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3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6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9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6547-BFBC-4D2F-81A3-37F61608CC47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0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3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4885058" y="3948761"/>
            <a:ext cx="3023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SY1806214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陈鸿超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SY1806418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　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BY1806157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袁梦阳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SY1806219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李铎坤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4357938" y="3300185"/>
            <a:ext cx="4471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30" y="1608843"/>
            <a:ext cx="1710913" cy="17109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53466" y="1663942"/>
            <a:ext cx="32864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Scapy</a:t>
            </a:r>
          </a:p>
        </p:txBody>
      </p:sp>
    </p:spTree>
    <p:extLst>
      <p:ext uri="{BB962C8B-B14F-4D97-AF65-F5344CB8AC3E}">
        <p14:creationId xmlns:p14="http://schemas.microsoft.com/office/powerpoint/2010/main" val="219994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166"/>
          <p:cNvSpPr/>
          <p:nvPr/>
        </p:nvSpPr>
        <p:spPr>
          <a:xfrm>
            <a:off x="2592459" y="1876576"/>
            <a:ext cx="1624076" cy="1438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5" name="Shape 5167"/>
          <p:cNvSpPr/>
          <p:nvPr/>
        </p:nvSpPr>
        <p:spPr>
          <a:xfrm>
            <a:off x="2099939" y="2729598"/>
            <a:ext cx="2615245" cy="1497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6" name="Shape 5168"/>
          <p:cNvSpPr/>
          <p:nvPr/>
        </p:nvSpPr>
        <p:spPr>
          <a:xfrm>
            <a:off x="1607419" y="3654532"/>
            <a:ext cx="3606415" cy="1497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7" name="Shape 5169"/>
          <p:cNvSpPr/>
          <p:nvPr/>
        </p:nvSpPr>
        <p:spPr>
          <a:xfrm>
            <a:off x="1103446" y="4579466"/>
            <a:ext cx="4597575" cy="1497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" y="13286"/>
                </a:moveTo>
                <a:lnTo>
                  <a:pt x="0" y="21600"/>
                </a:lnTo>
                <a:lnTo>
                  <a:pt x="21600" y="8314"/>
                </a:lnTo>
                <a:lnTo>
                  <a:pt x="20143" y="0"/>
                </a:lnTo>
                <a:cubicBezTo>
                  <a:pt x="20143" y="0"/>
                  <a:pt x="1457" y="13286"/>
                  <a:pt x="1457" y="1328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084981" y="1477975"/>
            <a:ext cx="1143841" cy="980623"/>
            <a:chOff x="2313735" y="1108481"/>
            <a:chExt cx="857881" cy="735467"/>
          </a:xfrm>
        </p:grpSpPr>
        <p:sp>
          <p:nvSpPr>
            <p:cNvPr id="4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9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软件测试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92459" y="2729598"/>
            <a:ext cx="2119660" cy="576548"/>
            <a:chOff x="1944344" y="2047198"/>
            <a:chExt cx="1589745" cy="432411"/>
          </a:xfrm>
        </p:grpSpPr>
        <p:sp>
          <p:nvSpPr>
            <p:cNvPr id="6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10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扩展应用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099941" y="3654531"/>
            <a:ext cx="3110828" cy="576549"/>
            <a:chOff x="1574955" y="2740898"/>
            <a:chExt cx="2333121" cy="432412"/>
          </a:xfrm>
        </p:grpSpPr>
        <p:sp>
          <p:nvSpPr>
            <p:cNvPr id="5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11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扩展需求分析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607420" y="4579465"/>
            <a:ext cx="4101987" cy="576543"/>
            <a:chOff x="1205565" y="3434598"/>
            <a:chExt cx="3076490" cy="432407"/>
          </a:xfrm>
        </p:grpSpPr>
        <p:sp>
          <p:nvSpPr>
            <p:cNvPr id="7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12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03447" y="5491554"/>
            <a:ext cx="5093160" cy="576543"/>
            <a:chOff x="827585" y="4118665"/>
            <a:chExt cx="3819870" cy="432407"/>
          </a:xfrm>
        </p:grpSpPr>
        <p:sp>
          <p:nvSpPr>
            <p:cNvPr id="8" name="Shape 5175"/>
            <p:cNvSpPr/>
            <p:nvPr/>
          </p:nvSpPr>
          <p:spPr>
            <a:xfrm>
              <a:off x="827585" y="4118665"/>
              <a:ext cx="381987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285" y="0"/>
                  </a:lnTo>
                  <a:cubicBezTo>
                    <a:pt x="20285" y="0"/>
                    <a:pt x="1315" y="0"/>
                    <a:pt x="131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13" name="Shape 5180"/>
            <p:cNvSpPr/>
            <p:nvPr/>
          </p:nvSpPr>
          <p:spPr>
            <a:xfrm>
              <a:off x="1072475" y="4158709"/>
              <a:ext cx="333435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源码阅读</a:t>
              </a:r>
            </a:p>
          </p:txBody>
        </p:sp>
      </p:grpSp>
      <p:sp>
        <p:nvSpPr>
          <p:cNvPr id="18" name="Round Same Side Corner Rectangle 67"/>
          <p:cNvSpPr/>
          <p:nvPr/>
        </p:nvSpPr>
        <p:spPr>
          <a:xfrm rot="10800000" flipH="1">
            <a:off x="6788284" y="1495892"/>
            <a:ext cx="66537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9" tIns="54855" rIns="109709" bIns="54855" rtlCol="0" anchor="ctr"/>
          <a:lstStyle/>
          <a:p>
            <a:pPr algn="ctr"/>
            <a:endParaRPr lang="bg-BG" sz="2400" dirty="0">
              <a:latin typeface="Calibri Light"/>
            </a:endParaRPr>
          </a:p>
        </p:txBody>
      </p:sp>
      <p:sp>
        <p:nvSpPr>
          <p:cNvPr id="19" name="Round Same Side Corner Rectangle 68"/>
          <p:cNvSpPr/>
          <p:nvPr/>
        </p:nvSpPr>
        <p:spPr>
          <a:xfrm rot="10800000" flipH="1">
            <a:off x="6786097" y="2537612"/>
            <a:ext cx="66537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9" tIns="54855" rIns="109709" bIns="54855" rtlCol="0" anchor="ctr"/>
          <a:lstStyle/>
          <a:p>
            <a:pPr algn="ctr"/>
            <a:endParaRPr lang="bg-BG" sz="2400" dirty="0">
              <a:latin typeface="Calibri Light"/>
            </a:endParaRPr>
          </a:p>
        </p:txBody>
      </p:sp>
      <p:sp>
        <p:nvSpPr>
          <p:cNvPr id="20" name="Round Same Side Corner Rectangle 69"/>
          <p:cNvSpPr/>
          <p:nvPr/>
        </p:nvSpPr>
        <p:spPr>
          <a:xfrm rot="10800000" flipH="1">
            <a:off x="6788284" y="3484455"/>
            <a:ext cx="66537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9" tIns="54855" rIns="109709" bIns="54855" rtlCol="0" anchor="ctr"/>
          <a:lstStyle/>
          <a:p>
            <a:pPr algn="ctr"/>
            <a:endParaRPr lang="bg-BG" sz="2400" dirty="0">
              <a:latin typeface="Calibri Ligh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971350" y="1479025"/>
            <a:ext cx="3829173" cy="655144"/>
            <a:chOff x="5228512" y="1109269"/>
            <a:chExt cx="2871880" cy="491358"/>
          </a:xfrm>
        </p:grpSpPr>
        <p:sp>
          <p:nvSpPr>
            <p:cNvPr id="21" name="TextBox 20"/>
            <p:cNvSpPr txBox="1"/>
            <p:nvPr/>
          </p:nvSpPr>
          <p:spPr>
            <a:xfrm>
              <a:off x="5228512" y="1396965"/>
              <a:ext cx="2871880" cy="203662"/>
            </a:xfrm>
            <a:prstGeom prst="rect">
              <a:avLst/>
            </a:prstGeom>
            <a:noFill/>
          </p:spPr>
          <p:txBody>
            <a:bodyPr wrap="square" lIns="45720" tIns="22860" rIns="45720" bIns="2286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软件测试方案设计与实现</a:t>
              </a:r>
              <a:endPara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71"/>
            <p:cNvSpPr/>
            <p:nvPr/>
          </p:nvSpPr>
          <p:spPr>
            <a:xfrm>
              <a:off x="5228513" y="1109269"/>
              <a:ext cx="684803" cy="219291"/>
            </a:xfrm>
            <a:prstGeom prst="rect">
              <a:avLst/>
            </a:prstGeom>
          </p:spPr>
          <p:txBody>
            <a:bodyPr wrap="none" lIns="45720" tIns="22860" rIns="45720" bIns="2286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软件测试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71350" y="2492239"/>
            <a:ext cx="3829173" cy="673633"/>
            <a:chOff x="5228512" y="1869180"/>
            <a:chExt cx="2871880" cy="505225"/>
          </a:xfrm>
        </p:grpSpPr>
        <p:sp>
          <p:nvSpPr>
            <p:cNvPr id="23" name="TextBox 22"/>
            <p:cNvSpPr txBox="1"/>
            <p:nvPr/>
          </p:nvSpPr>
          <p:spPr>
            <a:xfrm>
              <a:off x="5228512" y="2170743"/>
              <a:ext cx="2871880" cy="203662"/>
            </a:xfrm>
            <a:prstGeom prst="rect">
              <a:avLst/>
            </a:prstGeom>
            <a:noFill/>
          </p:spPr>
          <p:txBody>
            <a:bodyPr wrap="square" lIns="45720" tIns="22860" rIns="45720" bIns="2286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扩展功能的设计与实现，并进行应用与展示</a:t>
              </a:r>
              <a:endPara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73"/>
            <p:cNvSpPr/>
            <p:nvPr/>
          </p:nvSpPr>
          <p:spPr>
            <a:xfrm>
              <a:off x="5228513" y="1869180"/>
              <a:ext cx="684803" cy="219291"/>
            </a:xfrm>
            <a:prstGeom prst="rect">
              <a:avLst/>
            </a:prstGeom>
          </p:spPr>
          <p:txBody>
            <a:bodyPr wrap="none" lIns="45720" tIns="22860" rIns="45720" bIns="2286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扩展应用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71350" y="3505455"/>
            <a:ext cx="3829173" cy="620936"/>
            <a:chOff x="5228512" y="2629091"/>
            <a:chExt cx="2871880" cy="465702"/>
          </a:xfrm>
        </p:grpSpPr>
        <p:sp>
          <p:nvSpPr>
            <p:cNvPr id="25" name="TextBox 24"/>
            <p:cNvSpPr txBox="1"/>
            <p:nvPr/>
          </p:nvSpPr>
          <p:spPr>
            <a:xfrm>
              <a:off x="5228512" y="2891131"/>
              <a:ext cx="2871880" cy="203662"/>
            </a:xfrm>
            <a:prstGeom prst="rect">
              <a:avLst/>
            </a:prstGeom>
            <a:noFill/>
          </p:spPr>
          <p:txBody>
            <a:bodyPr wrap="square" lIns="45720" tIns="22860" rIns="45720" bIns="2286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用户需求调研，进行扩展需求分析</a:t>
              </a:r>
              <a:endPara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75"/>
            <p:cNvSpPr/>
            <p:nvPr/>
          </p:nvSpPr>
          <p:spPr>
            <a:xfrm>
              <a:off x="5228513" y="2629091"/>
              <a:ext cx="992579" cy="219291"/>
            </a:xfrm>
            <a:prstGeom prst="rect">
              <a:avLst/>
            </a:prstGeom>
          </p:spPr>
          <p:txBody>
            <a:bodyPr wrap="none" lIns="45720" tIns="22860" rIns="45720" bIns="2286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扩展需求分析</a:t>
              </a:r>
            </a:p>
          </p:txBody>
        </p:sp>
      </p:grpSp>
      <p:sp>
        <p:nvSpPr>
          <p:cNvPr id="27" name="Round Same Side Corner Rectangle 76"/>
          <p:cNvSpPr/>
          <p:nvPr/>
        </p:nvSpPr>
        <p:spPr>
          <a:xfrm rot="10800000" flipH="1">
            <a:off x="6786097" y="4445105"/>
            <a:ext cx="66537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9" tIns="54855" rIns="109709" bIns="54855" rtlCol="0" anchor="ctr"/>
          <a:lstStyle/>
          <a:p>
            <a:pPr algn="ctr"/>
            <a:endParaRPr lang="bg-BG" sz="2400" dirty="0">
              <a:latin typeface="Calibri Light"/>
            </a:endParaRPr>
          </a:p>
        </p:txBody>
      </p:sp>
      <p:sp>
        <p:nvSpPr>
          <p:cNvPr id="28" name="Round Same Side Corner Rectangle 77"/>
          <p:cNvSpPr/>
          <p:nvPr/>
        </p:nvSpPr>
        <p:spPr>
          <a:xfrm rot="10800000" flipH="1">
            <a:off x="6788284" y="5391948"/>
            <a:ext cx="66537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9" tIns="54855" rIns="109709" bIns="54855" rtlCol="0" anchor="ctr"/>
          <a:lstStyle/>
          <a:p>
            <a:pPr algn="ctr"/>
            <a:endParaRPr lang="bg-BG" sz="2400" dirty="0">
              <a:latin typeface="Calibri Ligh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971350" y="4399735"/>
            <a:ext cx="3829173" cy="660227"/>
            <a:chOff x="5228512" y="3299800"/>
            <a:chExt cx="2871880" cy="495170"/>
          </a:xfrm>
        </p:grpSpPr>
        <p:sp>
          <p:nvSpPr>
            <p:cNvPr id="29" name="TextBox 28"/>
            <p:cNvSpPr txBox="1"/>
            <p:nvPr/>
          </p:nvSpPr>
          <p:spPr>
            <a:xfrm>
              <a:off x="5228512" y="3575727"/>
              <a:ext cx="2871880" cy="219243"/>
            </a:xfrm>
            <a:prstGeom prst="rect">
              <a:avLst/>
            </a:prstGeom>
            <a:noFill/>
          </p:spPr>
          <p:txBody>
            <a:bodyPr wrap="square" lIns="45720" tIns="22860" rIns="45720" bIns="2286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</a:t>
              </a:r>
              <a:r>
                <a:rPr lang="en-US" altLang="zh-CN" sz="1333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scapy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进行需求分析与建模</a:t>
              </a:r>
              <a:endPara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79"/>
            <p:cNvSpPr/>
            <p:nvPr/>
          </p:nvSpPr>
          <p:spPr>
            <a:xfrm>
              <a:off x="5228513" y="3299800"/>
              <a:ext cx="684803" cy="219291"/>
            </a:xfrm>
            <a:prstGeom prst="rect">
              <a:avLst/>
            </a:prstGeom>
          </p:spPr>
          <p:txBody>
            <a:bodyPr wrap="none" lIns="45720" tIns="22860" rIns="45720" bIns="2286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971350" y="5412945"/>
            <a:ext cx="3829173" cy="625421"/>
            <a:chOff x="5228512" y="4059711"/>
            <a:chExt cx="2871880" cy="469066"/>
          </a:xfrm>
        </p:grpSpPr>
        <p:sp>
          <p:nvSpPr>
            <p:cNvPr id="31" name="TextBox 30"/>
            <p:cNvSpPr txBox="1"/>
            <p:nvPr/>
          </p:nvSpPr>
          <p:spPr>
            <a:xfrm>
              <a:off x="5228512" y="4325115"/>
              <a:ext cx="2871880" cy="203662"/>
            </a:xfrm>
            <a:prstGeom prst="rect">
              <a:avLst/>
            </a:prstGeom>
            <a:noFill/>
          </p:spPr>
          <p:txBody>
            <a:bodyPr wrap="square" lIns="45720" tIns="22860" rIns="45720" bIns="2286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en-US" altLang="zh-CN" sz="1333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scapy</a:t>
              </a:r>
              <a:r>
                <a:rPr lang="zh-CN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各个模块的功能与实现方式</a:t>
              </a:r>
              <a:endPara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Rectangle 81"/>
            <p:cNvSpPr/>
            <p:nvPr/>
          </p:nvSpPr>
          <p:spPr>
            <a:xfrm>
              <a:off x="5228513" y="4059711"/>
              <a:ext cx="684803" cy="219291"/>
            </a:xfrm>
            <a:prstGeom prst="rect">
              <a:avLst/>
            </a:prstGeom>
          </p:spPr>
          <p:txBody>
            <a:bodyPr wrap="none" lIns="45720" tIns="22860" rIns="45720" bIns="2286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源码阅读</a:t>
              </a:r>
            </a:p>
          </p:txBody>
        </p:sp>
      </p:grpSp>
      <p:sp>
        <p:nvSpPr>
          <p:cNvPr id="34" name="Title 1"/>
          <p:cNvSpPr txBox="1">
            <a:spLocks/>
          </p:cNvSpPr>
          <p:nvPr/>
        </p:nvSpPr>
        <p:spPr>
          <a:xfrm>
            <a:off x="1143840" y="266933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 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703918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28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202440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693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defTabSz="1219170"/>
              <a:r>
                <a:rPr lang="en-US" altLang="zh-CN" sz="10666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04</a:t>
              </a:r>
              <a:endParaRPr lang="zh-CN" altLang="en-US" sz="10666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479559" y="2994295"/>
            <a:ext cx="6733877" cy="830999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170"/>
            <a:r>
              <a:rPr lang="zh-CN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en-GB" altLang="zh-CN" sz="4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92011" y="1700284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056107" y="1699760"/>
            <a:ext cx="577111" cy="577112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27915" y="1699760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2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8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1143840" y="266933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38EB22A-0029-43BD-B1DF-3525E3922415}"/>
              </a:ext>
            </a:extLst>
          </p:cNvPr>
          <p:cNvGrpSpPr/>
          <p:nvPr/>
        </p:nvGrpSpPr>
        <p:grpSpPr>
          <a:xfrm>
            <a:off x="266708" y="2356701"/>
            <a:ext cx="11658583" cy="2939022"/>
            <a:chOff x="1138822" y="2048502"/>
            <a:chExt cx="12461683" cy="3124673"/>
          </a:xfrm>
        </p:grpSpPr>
        <p:sp>
          <p:nvSpPr>
            <p:cNvPr id="2" name="Shape 1452"/>
            <p:cNvSpPr/>
            <p:nvPr/>
          </p:nvSpPr>
          <p:spPr>
            <a:xfrm>
              <a:off x="1138822" y="2887523"/>
              <a:ext cx="2292817" cy="2254907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19051" tIns="19051" rIns="19051" bIns="19051" anchor="ctr"/>
            <a:lstStyle/>
            <a:p>
              <a:pPr lvl="0"/>
              <a:endParaRPr sz="17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Shape 1454"/>
            <p:cNvSpPr/>
            <p:nvPr/>
          </p:nvSpPr>
          <p:spPr>
            <a:xfrm>
              <a:off x="3686151" y="2887523"/>
              <a:ext cx="2292817" cy="2254907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19051" tIns="19051" rIns="19051" bIns="19051" anchor="ctr"/>
            <a:lstStyle/>
            <a:p>
              <a:endParaRPr sz="17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Shape 1456"/>
            <p:cNvSpPr/>
            <p:nvPr/>
          </p:nvSpPr>
          <p:spPr>
            <a:xfrm>
              <a:off x="6213032" y="2887523"/>
              <a:ext cx="2292819" cy="2254907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19051" tIns="19051" rIns="19051" bIns="19051" anchor="ctr"/>
            <a:lstStyle/>
            <a:p>
              <a:pPr lvl="0"/>
              <a:endParaRPr sz="17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Shape 1458"/>
            <p:cNvSpPr/>
            <p:nvPr/>
          </p:nvSpPr>
          <p:spPr>
            <a:xfrm>
              <a:off x="8760361" y="2887523"/>
              <a:ext cx="2292817" cy="2254907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19051" tIns="19051" rIns="19051" bIns="19051" anchor="ctr"/>
            <a:lstStyle/>
            <a:p>
              <a:pPr lvl="0"/>
              <a:endParaRPr sz="17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Shape 1460"/>
            <p:cNvSpPr/>
            <p:nvPr/>
          </p:nvSpPr>
          <p:spPr>
            <a:xfrm>
              <a:off x="1441325" y="2048502"/>
              <a:ext cx="1687812" cy="168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lvl="0"/>
              <a:endParaRPr sz="17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1463"/>
            <p:cNvSpPr/>
            <p:nvPr/>
          </p:nvSpPr>
          <p:spPr>
            <a:xfrm>
              <a:off x="1369089" y="2088733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4C7CB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lvl="0" algn="ctr"/>
              <a:r>
                <a:rPr lang="en-US" altLang="zh-CN" sz="17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Shape 1465"/>
            <p:cNvSpPr/>
            <p:nvPr/>
          </p:nvSpPr>
          <p:spPr>
            <a:xfrm>
              <a:off x="3988655" y="2048502"/>
              <a:ext cx="1687812" cy="168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lvl="0"/>
              <a:endParaRPr sz="17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1468"/>
            <p:cNvSpPr/>
            <p:nvPr/>
          </p:nvSpPr>
          <p:spPr>
            <a:xfrm>
              <a:off x="6533405" y="2048639"/>
              <a:ext cx="1684355" cy="168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lvl="0"/>
              <a:endParaRPr sz="17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Shape 1471"/>
            <p:cNvSpPr/>
            <p:nvPr/>
          </p:nvSpPr>
          <p:spPr>
            <a:xfrm>
              <a:off x="9085044" y="2050229"/>
              <a:ext cx="1684355" cy="168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lvl="0"/>
              <a:endParaRPr sz="17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1474"/>
            <p:cNvSpPr/>
            <p:nvPr/>
          </p:nvSpPr>
          <p:spPr>
            <a:xfrm>
              <a:off x="3906592" y="2088733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lvl="0" algn="ctr"/>
              <a:r>
                <a:rPr lang="en-US" altLang="zh-CN" sz="17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Shape 1476"/>
            <p:cNvSpPr/>
            <p:nvPr/>
          </p:nvSpPr>
          <p:spPr>
            <a:xfrm>
              <a:off x="8994966" y="2088733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lvl="0" algn="ctr"/>
              <a:r>
                <a:rPr lang="en-US" altLang="zh-CN" sz="17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Placeholder 5"/>
            <p:cNvSpPr txBox="1">
              <a:spLocks/>
            </p:cNvSpPr>
            <p:nvPr/>
          </p:nvSpPr>
          <p:spPr>
            <a:xfrm>
              <a:off x="1403729" y="2603466"/>
              <a:ext cx="1698820" cy="57788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8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2019.3.1-2019.3.22</a:t>
              </a:r>
              <a:endParaRPr lang="zh-CN" altLang="en-US" sz="18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Placeholder 6"/>
            <p:cNvSpPr txBox="1">
              <a:spLocks/>
            </p:cNvSpPr>
            <p:nvPr/>
          </p:nvSpPr>
          <p:spPr>
            <a:xfrm>
              <a:off x="1257659" y="4008239"/>
              <a:ext cx="1985162" cy="100367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确定项目计划、人员分工，并对软件进行需求分析和建模。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 Placeholder 5"/>
            <p:cNvSpPr txBox="1">
              <a:spLocks/>
            </p:cNvSpPr>
            <p:nvPr/>
          </p:nvSpPr>
          <p:spPr>
            <a:xfrm>
              <a:off x="4076442" y="2603466"/>
              <a:ext cx="1579981" cy="577887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75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2019.3.23-2019.4.12</a:t>
              </a:r>
              <a:endParaRPr lang="zh-CN" altLang="en-US" sz="18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Placeholder 5"/>
            <p:cNvSpPr txBox="1">
              <a:spLocks/>
            </p:cNvSpPr>
            <p:nvPr/>
          </p:nvSpPr>
          <p:spPr>
            <a:xfrm>
              <a:off x="9171102" y="2603466"/>
              <a:ext cx="1579981" cy="577887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75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2019.5.4-2019.6.7</a:t>
              </a:r>
              <a:endParaRPr lang="zh-CN" altLang="en-US" sz="18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Placeholder 6"/>
            <p:cNvSpPr txBox="1">
              <a:spLocks/>
            </p:cNvSpPr>
            <p:nvPr/>
          </p:nvSpPr>
          <p:spPr>
            <a:xfrm>
              <a:off x="3958809" y="3917954"/>
              <a:ext cx="1815245" cy="113419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defPPr>
                <a:defRPr lang="zh-CN"/>
              </a:defPPr>
              <a:lvl1pPr indent="0" algn="just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zh-CN" altLang="en-US" dirty="0"/>
                <a:t>软件需求评审及复评审，需求修订</a:t>
              </a:r>
              <a:endParaRPr lang="en-US" altLang="zh-CN" dirty="0"/>
            </a:p>
          </p:txBody>
        </p:sp>
        <p:sp>
          <p:nvSpPr>
            <p:cNvPr id="26" name="Text Placeholder 6"/>
            <p:cNvSpPr txBox="1">
              <a:spLocks/>
            </p:cNvSpPr>
            <p:nvPr/>
          </p:nvSpPr>
          <p:spPr>
            <a:xfrm>
              <a:off x="6467959" y="3917953"/>
              <a:ext cx="1815245" cy="113419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ts val="14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基于改进需求的产品设计、实现、展示和改进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Placeholder 6"/>
            <p:cNvSpPr txBox="1">
              <a:spLocks/>
            </p:cNvSpPr>
            <p:nvPr/>
          </p:nvSpPr>
          <p:spPr>
            <a:xfrm>
              <a:off x="9085044" y="3871119"/>
              <a:ext cx="1815245" cy="113419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ts val="14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软件测试需求分析、测试、测试演示和评审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Placeholder 5"/>
            <p:cNvSpPr txBox="1">
              <a:spLocks/>
            </p:cNvSpPr>
            <p:nvPr/>
          </p:nvSpPr>
          <p:spPr>
            <a:xfrm>
              <a:off x="6614486" y="2603466"/>
              <a:ext cx="1579981" cy="577887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75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2019.4.13-2019.5.3</a:t>
              </a:r>
              <a:endParaRPr lang="zh-CN" altLang="en-US" sz="18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Shape 1475"/>
            <p:cNvSpPr/>
            <p:nvPr/>
          </p:nvSpPr>
          <p:spPr>
            <a:xfrm>
              <a:off x="6450780" y="2088733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51" tIns="19051" rIns="19051" bIns="19051" anchor="ctr"/>
            <a:lstStyle/>
            <a:p>
              <a:pPr lvl="0" algn="ctr"/>
              <a:r>
                <a:rPr lang="en-US" sz="17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Shape 1458">
              <a:extLst>
                <a:ext uri="{FF2B5EF4-FFF2-40B4-BE49-F238E27FC236}">
                  <a16:creationId xmlns:a16="http://schemas.microsoft.com/office/drawing/2014/main" id="{F73FD260-2127-474D-A781-777DF821A2A0}"/>
                </a:ext>
              </a:extLst>
            </p:cNvPr>
            <p:cNvSpPr/>
            <p:nvPr/>
          </p:nvSpPr>
          <p:spPr>
            <a:xfrm>
              <a:off x="11307688" y="2918268"/>
              <a:ext cx="2292817" cy="2254907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19051" tIns="19051" rIns="19051" bIns="19051" anchor="ctr"/>
            <a:lstStyle/>
            <a:p>
              <a:pPr lvl="0"/>
              <a:endParaRPr sz="17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Shape 1471">
              <a:extLst>
                <a:ext uri="{FF2B5EF4-FFF2-40B4-BE49-F238E27FC236}">
                  <a16:creationId xmlns:a16="http://schemas.microsoft.com/office/drawing/2014/main" id="{5844D13C-6A2F-4D4F-832C-14F88FB097BE}"/>
                </a:ext>
              </a:extLst>
            </p:cNvPr>
            <p:cNvSpPr/>
            <p:nvPr/>
          </p:nvSpPr>
          <p:spPr>
            <a:xfrm>
              <a:off x="11632371" y="2080974"/>
              <a:ext cx="1684355" cy="168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lvl="0"/>
              <a:endParaRPr sz="17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Shape 1476">
              <a:extLst>
                <a:ext uri="{FF2B5EF4-FFF2-40B4-BE49-F238E27FC236}">
                  <a16:creationId xmlns:a16="http://schemas.microsoft.com/office/drawing/2014/main" id="{709C4047-D4E1-49D9-91F1-EA36F9B4B715}"/>
                </a:ext>
              </a:extLst>
            </p:cNvPr>
            <p:cNvSpPr/>
            <p:nvPr/>
          </p:nvSpPr>
          <p:spPr>
            <a:xfrm>
              <a:off x="11542293" y="2119478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lvl="0" algn="ctr"/>
              <a:r>
                <a:rPr lang="en-US" altLang="zh-CN" sz="17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sz="1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 Placeholder 5">
              <a:extLst>
                <a:ext uri="{FF2B5EF4-FFF2-40B4-BE49-F238E27FC236}">
                  <a16:creationId xmlns:a16="http://schemas.microsoft.com/office/drawing/2014/main" id="{9F7DF72D-521D-4110-982D-FB93B3848546}"/>
                </a:ext>
              </a:extLst>
            </p:cNvPr>
            <p:cNvSpPr txBox="1">
              <a:spLocks/>
            </p:cNvSpPr>
            <p:nvPr/>
          </p:nvSpPr>
          <p:spPr>
            <a:xfrm>
              <a:off x="11718429" y="2634211"/>
              <a:ext cx="1579981" cy="577887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75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2019.6.7-2019.6.14</a:t>
              </a:r>
              <a:endParaRPr lang="zh-CN" altLang="en-US" sz="18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Placeholder 6">
              <a:extLst>
                <a:ext uri="{FF2B5EF4-FFF2-40B4-BE49-F238E27FC236}">
                  <a16:creationId xmlns:a16="http://schemas.microsoft.com/office/drawing/2014/main" id="{F8208EB4-3128-44AB-ADE3-4A0867B81763}"/>
                </a:ext>
              </a:extLst>
            </p:cNvPr>
            <p:cNvSpPr txBox="1">
              <a:spLocks/>
            </p:cNvSpPr>
            <p:nvPr/>
          </p:nvSpPr>
          <p:spPr>
            <a:xfrm>
              <a:off x="11483164" y="3846360"/>
              <a:ext cx="1815245" cy="113419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ts val="14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分析和总结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529128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202440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693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defTabSz="1219170"/>
              <a:r>
                <a:rPr lang="en-US" altLang="zh-CN" sz="10666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05</a:t>
              </a:r>
              <a:endParaRPr lang="zh-CN" altLang="en-US" sz="10666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479559" y="2994295"/>
            <a:ext cx="6733877" cy="830999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170"/>
            <a:r>
              <a:rPr lang="zh-CN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任务分配</a:t>
            </a:r>
            <a:endParaRPr lang="en-GB" altLang="zh-CN" sz="4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92011" y="1700284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056107" y="1699760"/>
            <a:ext cx="577111" cy="577112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27915" y="1699760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58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8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143840" y="2460676"/>
            <a:ext cx="1973063" cy="177893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1524580" y="2775627"/>
            <a:ext cx="1211581" cy="1148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733" b="1" dirty="0"/>
              <a:t>长期任务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475323" y="1673097"/>
            <a:ext cx="4872863" cy="602247"/>
          </a:xfrm>
          <a:prstGeom prst="roundRect">
            <a:avLst>
              <a:gd name="adj" fmla="val 206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467806" y="1484015"/>
            <a:ext cx="723432" cy="3815954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" name="圆角矩形 5"/>
          <p:cNvSpPr/>
          <p:nvPr/>
        </p:nvSpPr>
        <p:spPr>
          <a:xfrm>
            <a:off x="4475323" y="2582461"/>
            <a:ext cx="4872863" cy="602247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475323" y="3523482"/>
            <a:ext cx="4872863" cy="602247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75323" y="4474282"/>
            <a:ext cx="4872863" cy="602247"/>
          </a:xfrm>
          <a:prstGeom prst="roundRect">
            <a:avLst>
              <a:gd name="adj" fmla="val 268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05" y="1826487"/>
            <a:ext cx="3933278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会议、课堂记录，文档模板整理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李铎坤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0005" y="2735215"/>
            <a:ext cx="3542659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华为云项目管理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刘颖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0005" y="3676237"/>
            <a:ext cx="3933278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Scapy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功能分析与源码解读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陈鸿超、袁梦阳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00004" y="4627037"/>
            <a:ext cx="4084197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扩展需求发现，改进方案设计，代码实现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(all)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43840" y="266933"/>
            <a:ext cx="131527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Shape 1794"/>
          <p:cNvSpPr/>
          <p:nvPr/>
        </p:nvSpPr>
        <p:spPr>
          <a:xfrm>
            <a:off x="1224768" y="5841624"/>
            <a:ext cx="1892135" cy="5890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3"/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1224768" y="5931752"/>
            <a:ext cx="1876627" cy="4087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短期任务</a:t>
            </a:r>
            <a:endParaRPr lang="en-GB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475323" y="5841624"/>
            <a:ext cx="4872863" cy="602247"/>
          </a:xfrm>
          <a:prstGeom prst="roundRect">
            <a:avLst>
              <a:gd name="adj" fmla="val 268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4900004" y="5994379"/>
            <a:ext cx="4084197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在具体的每个实验中根据工作量进行划分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12262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11169" y="296733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54701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815414" y="572625"/>
            <a:ext cx="3008380" cy="6623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267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4267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3678964" y="1892829"/>
            <a:ext cx="1192345" cy="666786"/>
            <a:chOff x="2215144" y="927951"/>
            <a:chExt cx="1244730" cy="916847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916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3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733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678964" y="2798982"/>
            <a:ext cx="1192345" cy="672218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91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3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733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678964" y="3734779"/>
            <a:ext cx="1192345" cy="666786"/>
            <a:chOff x="2215144" y="3018134"/>
            <a:chExt cx="1244730" cy="916848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91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3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733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678964" y="4644765"/>
            <a:ext cx="1192345" cy="677512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91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3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733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678961" y="5577485"/>
            <a:ext cx="1179315" cy="670313"/>
            <a:chOff x="2215144" y="5107938"/>
            <a:chExt cx="1231128" cy="921702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latin typeface="Impact" panose="020B0806030902050204" pitchFamily="34" charset="0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916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3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733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584632" y="1932750"/>
            <a:ext cx="3249423" cy="6861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5387397" y="1041773"/>
              <a:ext cx="1882767" cy="363362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  <a:endParaRPr lang="en-GB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3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5487914" y="2898805"/>
            <a:ext cx="1586080" cy="461665"/>
          </a:xfrm>
          <a:prstGeom prst="rect">
            <a:avLst/>
          </a:prstGeom>
          <a:ln w="15875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平行四边形 86"/>
          <p:cNvSpPr/>
          <p:nvPr/>
        </p:nvSpPr>
        <p:spPr>
          <a:xfrm>
            <a:off x="4584632" y="2786557"/>
            <a:ext cx="3249423" cy="686162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zh-CN" altLang="en-US" sz="2133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487914" y="3850822"/>
            <a:ext cx="1586080" cy="461665"/>
          </a:xfrm>
          <a:prstGeom prst="rect">
            <a:avLst/>
          </a:prstGeom>
          <a:ln w="15875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平行四边形 88"/>
          <p:cNvSpPr/>
          <p:nvPr/>
        </p:nvSpPr>
        <p:spPr>
          <a:xfrm>
            <a:off x="4584632" y="3738574"/>
            <a:ext cx="3249423" cy="686162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zh-CN" altLang="en-US" sz="2133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487914" y="4808432"/>
            <a:ext cx="1586080" cy="461665"/>
          </a:xfrm>
          <a:prstGeom prst="rect">
            <a:avLst/>
          </a:prstGeom>
          <a:ln w="15875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平行四边形 90"/>
          <p:cNvSpPr/>
          <p:nvPr/>
        </p:nvSpPr>
        <p:spPr>
          <a:xfrm>
            <a:off x="4584632" y="4696184"/>
            <a:ext cx="3249423" cy="686162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zh-CN" altLang="en-US" sz="2133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482988" y="5761074"/>
            <a:ext cx="1586080" cy="461665"/>
          </a:xfrm>
          <a:prstGeom prst="rect">
            <a:avLst/>
          </a:prstGeom>
          <a:ln w="15875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平行四边形 92"/>
          <p:cNvSpPr/>
          <p:nvPr/>
        </p:nvSpPr>
        <p:spPr>
          <a:xfrm>
            <a:off x="4579706" y="5648826"/>
            <a:ext cx="3249423" cy="686162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zh-CN" altLang="en-US" sz="2133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5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86" grpId="0"/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202440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693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defTabSz="1219170"/>
              <a:r>
                <a:rPr lang="en-US" altLang="zh-CN" sz="10666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01</a:t>
              </a:r>
              <a:endParaRPr lang="zh-CN" altLang="en-US" sz="10666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479559" y="2994295"/>
            <a:ext cx="6733877" cy="830999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170"/>
            <a:r>
              <a:rPr lang="zh-CN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GB" altLang="zh-CN" sz="4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92011" y="1700284"/>
            <a:ext cx="576064" cy="576064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056107" y="1699760"/>
            <a:ext cx="577111" cy="577112"/>
            <a:chOff x="5436096" y="1274820"/>
            <a:chExt cx="432833" cy="432834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27915" y="1699760"/>
            <a:ext cx="577111" cy="577112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4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8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43840" y="266933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93064" y="1310972"/>
            <a:ext cx="8612808" cy="4321732"/>
            <a:chOff x="1893648" y="1539572"/>
            <a:chExt cx="8612808" cy="4321732"/>
          </a:xfrm>
        </p:grpSpPr>
        <p:sp>
          <p:nvSpPr>
            <p:cNvPr id="18" name="圆角矩形 17"/>
            <p:cNvSpPr/>
            <p:nvPr/>
          </p:nvSpPr>
          <p:spPr>
            <a:xfrm>
              <a:off x="1893648" y="1539572"/>
              <a:ext cx="8612808" cy="4321732"/>
            </a:xfrm>
            <a:prstGeom prst="roundRect">
              <a:avLst>
                <a:gd name="adj" fmla="val 6769"/>
              </a:avLst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194956" y="1846084"/>
              <a:ext cx="8010192" cy="370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Scapy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是一个用于计算机网络的数据包处理工具，最初由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Philippe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Biondi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它本质上是一个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程序，使用户能够发送，嗅探和剖析并伪造网络数据包。此功能允许构建可以探测，扫描或攻击网络的工具。</a:t>
              </a:r>
            </a:p>
            <a:p>
              <a:pPr indent="45720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换句话说，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Scapy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功能强大的交互式数据包操作程序。它能够伪造或者解码大量协议的数据包，在线路上发送和捕获数据包，并匹配请求和回复等等。它同样也能轻松处理扫描、路由跟踪、探测、单元测试、攻击和网络发现等任务。它可以取代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hping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arpspoof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arp-sk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arping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p0f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甚至是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Nmap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tcpdump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tshark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的某些部分。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587851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43840" y="266933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32887" y="1688112"/>
            <a:ext cx="5207243" cy="965484"/>
            <a:chOff x="1216303" y="1295034"/>
            <a:chExt cx="5207243" cy="965484"/>
          </a:xfrm>
        </p:grpSpPr>
        <p:sp>
          <p:nvSpPr>
            <p:cNvPr id="8" name="Shape 1452"/>
            <p:cNvSpPr/>
            <p:nvPr/>
          </p:nvSpPr>
          <p:spPr>
            <a:xfrm>
              <a:off x="1543984" y="1295034"/>
              <a:ext cx="4879562" cy="965484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19051" tIns="19051" rIns="19051" bIns="19051" anchor="ctr"/>
            <a:lstStyle/>
            <a:p>
              <a:pPr lvl="0"/>
              <a:endParaRPr sz="17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216303" y="1433849"/>
              <a:ext cx="703176" cy="687854"/>
              <a:chOff x="1403729" y="2048502"/>
              <a:chExt cx="1725408" cy="1687812"/>
            </a:xfrm>
          </p:grpSpPr>
          <p:sp>
            <p:nvSpPr>
              <p:cNvPr id="12" name="Shape 1460"/>
              <p:cNvSpPr/>
              <p:nvPr/>
            </p:nvSpPr>
            <p:spPr>
              <a:xfrm>
                <a:off x="1441325" y="2048502"/>
                <a:ext cx="1687812" cy="16878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1" tIns="19051" rIns="19051" bIns="19051" numCol="1" anchor="ctr">
                <a:noAutofit/>
              </a:bodyPr>
              <a:lstStyle/>
              <a:p>
                <a:pPr lvl="0"/>
                <a:endParaRPr sz="1733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Text Placeholder 5"/>
              <p:cNvSpPr txBox="1">
                <a:spLocks/>
              </p:cNvSpPr>
              <p:nvPr/>
            </p:nvSpPr>
            <p:spPr>
              <a:xfrm>
                <a:off x="1403729" y="2603466"/>
                <a:ext cx="1698820" cy="577887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CN" sz="186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8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Text Placeholder 6"/>
            <p:cNvSpPr txBox="1">
              <a:spLocks/>
            </p:cNvSpPr>
            <p:nvPr/>
          </p:nvSpPr>
          <p:spPr>
            <a:xfrm>
              <a:off x="1908643" y="1520893"/>
              <a:ext cx="4514903" cy="51376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buNone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可以非常完整地返回它收到的所有信息，而不是像部分工具只返回作者认为有用的信息。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六边形 38"/>
          <p:cNvSpPr/>
          <p:nvPr/>
        </p:nvSpPr>
        <p:spPr>
          <a:xfrm>
            <a:off x="2097636" y="3132193"/>
            <a:ext cx="1408179" cy="121378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项目特点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232887" y="3256345"/>
            <a:ext cx="5207243" cy="965484"/>
            <a:chOff x="1216303" y="1295034"/>
            <a:chExt cx="5207243" cy="965484"/>
          </a:xfrm>
        </p:grpSpPr>
        <p:sp>
          <p:nvSpPr>
            <p:cNvPr id="41" name="Shape 1452"/>
            <p:cNvSpPr/>
            <p:nvPr/>
          </p:nvSpPr>
          <p:spPr>
            <a:xfrm>
              <a:off x="1543984" y="1295034"/>
              <a:ext cx="4879562" cy="965484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19051" tIns="19051" rIns="19051" bIns="19051" anchor="ctr"/>
            <a:lstStyle/>
            <a:p>
              <a:pPr lvl="0"/>
              <a:endParaRPr sz="17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216303" y="1433849"/>
              <a:ext cx="703176" cy="687854"/>
              <a:chOff x="1403729" y="2048502"/>
              <a:chExt cx="1725408" cy="1687812"/>
            </a:xfrm>
          </p:grpSpPr>
          <p:sp>
            <p:nvSpPr>
              <p:cNvPr id="44" name="Shape 1460"/>
              <p:cNvSpPr/>
              <p:nvPr/>
            </p:nvSpPr>
            <p:spPr>
              <a:xfrm>
                <a:off x="1441325" y="2048502"/>
                <a:ext cx="1687812" cy="16878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1" tIns="19051" rIns="19051" bIns="19051" numCol="1" anchor="ctr">
                <a:noAutofit/>
              </a:bodyPr>
              <a:lstStyle/>
              <a:p>
                <a:pPr lvl="0"/>
                <a:endParaRPr sz="1733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Text Placeholder 5"/>
              <p:cNvSpPr txBox="1">
                <a:spLocks/>
              </p:cNvSpPr>
              <p:nvPr/>
            </p:nvSpPr>
            <p:spPr>
              <a:xfrm>
                <a:off x="1403729" y="2603466"/>
                <a:ext cx="1698820" cy="577887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CN" sz="186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8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" name="Text Placeholder 6"/>
            <p:cNvSpPr txBox="1">
              <a:spLocks/>
            </p:cNvSpPr>
            <p:nvPr/>
          </p:nvSpPr>
          <p:spPr>
            <a:xfrm>
              <a:off x="1908643" y="1520893"/>
              <a:ext cx="4514903" cy="51376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buNone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可以自由地构建所需的数据包，对数据包进行填充、任意修改字段值，并按照需要进行堆叠。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248209" y="4739473"/>
            <a:ext cx="5207243" cy="965484"/>
            <a:chOff x="1216303" y="1295034"/>
            <a:chExt cx="5207243" cy="965484"/>
          </a:xfrm>
        </p:grpSpPr>
        <p:sp>
          <p:nvSpPr>
            <p:cNvPr id="47" name="Shape 1452"/>
            <p:cNvSpPr/>
            <p:nvPr/>
          </p:nvSpPr>
          <p:spPr>
            <a:xfrm>
              <a:off x="1543984" y="1295034"/>
              <a:ext cx="4879562" cy="965484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19051" tIns="19051" rIns="19051" bIns="19051" anchor="ctr"/>
            <a:lstStyle/>
            <a:p>
              <a:pPr lvl="0"/>
              <a:endParaRPr sz="17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216303" y="1433849"/>
              <a:ext cx="703176" cy="687854"/>
              <a:chOff x="1403729" y="2048502"/>
              <a:chExt cx="1725408" cy="1687812"/>
            </a:xfrm>
          </p:grpSpPr>
          <p:sp>
            <p:nvSpPr>
              <p:cNvPr id="50" name="Shape 1460"/>
              <p:cNvSpPr/>
              <p:nvPr/>
            </p:nvSpPr>
            <p:spPr>
              <a:xfrm>
                <a:off x="1441325" y="2048502"/>
                <a:ext cx="1687812" cy="16878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1" tIns="19051" rIns="19051" bIns="19051" numCol="1" anchor="ctr">
                <a:noAutofit/>
              </a:bodyPr>
              <a:lstStyle/>
              <a:p>
                <a:pPr lvl="0"/>
                <a:endParaRPr sz="1733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 Placeholder 5"/>
              <p:cNvSpPr txBox="1">
                <a:spLocks/>
              </p:cNvSpPr>
              <p:nvPr/>
            </p:nvSpPr>
            <p:spPr>
              <a:xfrm>
                <a:off x="1403729" y="2603466"/>
                <a:ext cx="1698820" cy="577887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CN" sz="186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8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9" name="Text Placeholder 6"/>
            <p:cNvSpPr txBox="1">
              <a:spLocks/>
            </p:cNvSpPr>
            <p:nvPr/>
          </p:nvSpPr>
          <p:spPr>
            <a:xfrm>
              <a:off x="1908643" y="1520893"/>
              <a:ext cx="4514903" cy="51376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buNone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支持报文解析和构建的协议数量很可观。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8" name="直接箭头连接符 57"/>
          <p:cNvCxnSpPr/>
          <p:nvPr/>
        </p:nvCxnSpPr>
        <p:spPr>
          <a:xfrm flipV="1">
            <a:off x="2912221" y="2248952"/>
            <a:ext cx="1345616" cy="8832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2912221" y="4356188"/>
            <a:ext cx="1345616" cy="9053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9" idx="0"/>
            <a:endCxn id="45" idx="1"/>
          </p:cNvCxnSpPr>
          <p:nvPr/>
        </p:nvCxnSpPr>
        <p:spPr>
          <a:xfrm>
            <a:off x="3505815" y="3739088"/>
            <a:ext cx="72707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13161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87"/>
          <p:cNvSpPr/>
          <p:nvPr/>
        </p:nvSpPr>
        <p:spPr>
          <a:xfrm>
            <a:off x="6128329" y="2247559"/>
            <a:ext cx="1" cy="136354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228594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67"/>
          </a:p>
        </p:txBody>
      </p:sp>
      <p:sp>
        <p:nvSpPr>
          <p:cNvPr id="3" name="Shape 1785"/>
          <p:cNvSpPr/>
          <p:nvPr/>
        </p:nvSpPr>
        <p:spPr>
          <a:xfrm>
            <a:off x="6128329" y="2247561"/>
            <a:ext cx="4138417" cy="135618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228594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67"/>
          </a:p>
        </p:txBody>
      </p:sp>
      <p:sp>
        <p:nvSpPr>
          <p:cNvPr id="4" name="Shape 1786"/>
          <p:cNvSpPr/>
          <p:nvPr/>
        </p:nvSpPr>
        <p:spPr>
          <a:xfrm>
            <a:off x="6134264" y="2247559"/>
            <a:ext cx="2081673" cy="135618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228594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67"/>
          </a:p>
        </p:txBody>
      </p:sp>
      <p:sp>
        <p:nvSpPr>
          <p:cNvPr id="5" name="Shape 1788"/>
          <p:cNvSpPr/>
          <p:nvPr/>
        </p:nvSpPr>
        <p:spPr>
          <a:xfrm flipH="1">
            <a:off x="4055439" y="2247559"/>
            <a:ext cx="2073651" cy="134882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228594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67"/>
          </a:p>
        </p:txBody>
      </p:sp>
      <p:sp>
        <p:nvSpPr>
          <p:cNvPr id="6" name="Shape 1789"/>
          <p:cNvSpPr/>
          <p:nvPr/>
        </p:nvSpPr>
        <p:spPr>
          <a:xfrm flipH="1">
            <a:off x="1982553" y="2247559"/>
            <a:ext cx="4145777" cy="136354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228594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67"/>
          </a:p>
        </p:txBody>
      </p:sp>
      <p:sp>
        <p:nvSpPr>
          <p:cNvPr id="7" name="Shape 1794"/>
          <p:cNvSpPr/>
          <p:nvPr/>
        </p:nvSpPr>
        <p:spPr>
          <a:xfrm>
            <a:off x="1048582" y="3355353"/>
            <a:ext cx="1892135" cy="5890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3"/>
          </a:p>
        </p:txBody>
      </p:sp>
      <p:sp>
        <p:nvSpPr>
          <p:cNvPr id="8" name="Shape 1796"/>
          <p:cNvSpPr/>
          <p:nvPr/>
        </p:nvSpPr>
        <p:spPr>
          <a:xfrm>
            <a:off x="3111097" y="3355353"/>
            <a:ext cx="1892135" cy="5890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3"/>
          </a:p>
        </p:txBody>
      </p:sp>
      <p:sp>
        <p:nvSpPr>
          <p:cNvPr id="9" name="Shape 1798"/>
          <p:cNvSpPr/>
          <p:nvPr/>
        </p:nvSpPr>
        <p:spPr>
          <a:xfrm>
            <a:off x="5159110" y="3355353"/>
            <a:ext cx="1892135" cy="5890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3"/>
          </a:p>
        </p:txBody>
      </p:sp>
      <p:sp>
        <p:nvSpPr>
          <p:cNvPr id="10" name="Shape 1800"/>
          <p:cNvSpPr/>
          <p:nvPr/>
        </p:nvSpPr>
        <p:spPr>
          <a:xfrm>
            <a:off x="7181162" y="3355353"/>
            <a:ext cx="1892135" cy="5890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3"/>
          </a:p>
        </p:txBody>
      </p:sp>
      <p:sp>
        <p:nvSpPr>
          <p:cNvPr id="11" name="Shape 1802"/>
          <p:cNvSpPr/>
          <p:nvPr/>
        </p:nvSpPr>
        <p:spPr>
          <a:xfrm>
            <a:off x="9227611" y="3355353"/>
            <a:ext cx="1892135" cy="5890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3"/>
          </a:p>
        </p:txBody>
      </p:sp>
      <p:sp>
        <p:nvSpPr>
          <p:cNvPr id="12" name="Shape 1805"/>
          <p:cNvSpPr/>
          <p:nvPr/>
        </p:nvSpPr>
        <p:spPr>
          <a:xfrm>
            <a:off x="2626767" y="4362614"/>
            <a:ext cx="6990422" cy="2037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3"/>
          </a:p>
        </p:txBody>
      </p:sp>
      <p:sp>
        <p:nvSpPr>
          <p:cNvPr id="14" name="Shape 1790"/>
          <p:cNvSpPr/>
          <p:nvPr/>
        </p:nvSpPr>
        <p:spPr>
          <a:xfrm>
            <a:off x="5526408" y="1696816"/>
            <a:ext cx="1191141" cy="1191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endParaRPr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3382411" y="4511733"/>
            <a:ext cx="6395973" cy="17405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整个项目的代码量在</a:t>
            </a:r>
            <a:r>
              <a:rPr lang="en-US" altLang="zh-CN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，项目不算庞大也不过于简单；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项目成员对于</a:t>
            </a:r>
            <a:r>
              <a:rPr lang="en-US" altLang="zh-CN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编程更为熟悉；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6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上收获</a:t>
            </a:r>
            <a:r>
              <a:rPr lang="en-US" altLang="zh-CN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3600+</a:t>
            </a:r>
            <a:r>
              <a:rPr lang="zh-CN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星；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1467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存在可提升的空间；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测试数据相对更容易收集。</a:t>
            </a:r>
            <a:endParaRPr lang="en-US" altLang="zh-CN" sz="1467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3118849" y="3445484"/>
            <a:ext cx="1876627" cy="4087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GB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5166861" y="3445484"/>
            <a:ext cx="1876627" cy="4087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star 3600+</a:t>
            </a:r>
            <a:endParaRPr lang="en-GB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7188915" y="3445484"/>
            <a:ext cx="1876627" cy="4087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存在提升空间</a:t>
            </a:r>
            <a:endParaRPr lang="en-GB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1072037" y="3445484"/>
            <a:ext cx="1876627" cy="4087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代码量适中</a:t>
            </a:r>
            <a:endParaRPr lang="en-GB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9241713" y="3444524"/>
            <a:ext cx="1876627" cy="4087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数据易收集</a:t>
            </a:r>
            <a:endParaRPr lang="en-GB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143840" y="266933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27513702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/>
      <p:bldP spid="17" grpId="0"/>
      <p:bldP spid="18" grpId="0"/>
      <p:bldP spid="19" grpId="0"/>
      <p:bldP spid="22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202440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693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defTabSz="1219170"/>
              <a:r>
                <a:rPr lang="en-US" altLang="zh-CN" sz="10666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02</a:t>
              </a:r>
              <a:endParaRPr lang="zh-CN" altLang="en-US" sz="10666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479559" y="2994295"/>
            <a:ext cx="6733877" cy="830999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170"/>
            <a:r>
              <a:rPr lang="zh-CN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GB" altLang="zh-CN" sz="4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92011" y="1700284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056107" y="1699760"/>
            <a:ext cx="577111" cy="577112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27915" y="1699760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82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8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43840" y="266933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数据 3"/>
          <p:cNvSpPr/>
          <p:nvPr/>
        </p:nvSpPr>
        <p:spPr>
          <a:xfrm rot="16200000" flipH="1">
            <a:off x="1320472" y="1846948"/>
            <a:ext cx="672073" cy="265032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圆角矩形 4"/>
          <p:cNvSpPr/>
          <p:nvPr/>
        </p:nvSpPr>
        <p:spPr>
          <a:xfrm>
            <a:off x="1065320" y="1412778"/>
            <a:ext cx="10786369" cy="2120536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五边形 5"/>
          <p:cNvSpPr/>
          <p:nvPr/>
        </p:nvSpPr>
        <p:spPr>
          <a:xfrm>
            <a:off x="1328684" y="1785439"/>
            <a:ext cx="3445409" cy="530063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1918650" y="1875880"/>
            <a:ext cx="2265476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133" dirty="0">
                <a:solidFill>
                  <a:schemeClr val="bg1"/>
                </a:solidFill>
              </a:rPr>
              <a:t>流量分析的必要性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10378" y="2553258"/>
            <a:ext cx="950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随着计算机的发展，越来越多的人类活动都依赖于互联网，网络安全变得至关重要。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对网络流量进行分析，是确保网络安全，即时发现威胁事件的重要途径。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065320" y="3763963"/>
            <a:ext cx="10786369" cy="2956433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2010378" y="4899635"/>
            <a:ext cx="9507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Wireshark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是现今世界上使用最广泛，支持协议类型最多的网络报文分析工具，但是其存在一个严重的缺陷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封闭性太强。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Wireshark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没有提供外部程序访问其解析结果的接口，它只提供了一些命令行工具供其他程序使用。这些工具与程序的对接非常不便，这就使得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Wireshark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更多的被用于人工分析，而无法被应用到大规模的流量解析的项目中。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五边形 19"/>
          <p:cNvSpPr/>
          <p:nvPr/>
        </p:nvSpPr>
        <p:spPr>
          <a:xfrm>
            <a:off x="1401185" y="3942987"/>
            <a:ext cx="3445409" cy="613215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TextBox 7"/>
          <p:cNvSpPr txBox="1"/>
          <p:nvPr/>
        </p:nvSpPr>
        <p:spPr>
          <a:xfrm>
            <a:off x="1918649" y="4085478"/>
            <a:ext cx="2511307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133" dirty="0">
                <a:solidFill>
                  <a:schemeClr val="bg1"/>
                </a:solidFill>
              </a:rPr>
              <a:t>Wireshark</a:t>
            </a:r>
            <a:r>
              <a:rPr lang="zh-CN" altLang="en-US" sz="2133" dirty="0">
                <a:solidFill>
                  <a:schemeClr val="bg1"/>
                </a:solidFill>
              </a:rPr>
              <a:t>的局限性</a:t>
            </a:r>
          </a:p>
        </p:txBody>
      </p:sp>
    </p:spTree>
    <p:extLst>
      <p:ext uri="{BB962C8B-B14F-4D97-AF65-F5344CB8AC3E}">
        <p14:creationId xmlns:p14="http://schemas.microsoft.com/office/powerpoint/2010/main" val="325298559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8" grpId="0"/>
      <p:bldP spid="2" grpId="0"/>
      <p:bldP spid="18" grpId="0" animBg="1"/>
      <p:bldP spid="19" grpId="0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202440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693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defTabSz="1219170"/>
              <a:r>
                <a:rPr lang="en-US" altLang="zh-CN" sz="10666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03</a:t>
              </a:r>
              <a:endParaRPr lang="zh-CN" altLang="en-US" sz="10666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479559" y="2994295"/>
            <a:ext cx="6733877" cy="830999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170"/>
            <a:r>
              <a:rPr lang="zh-CN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en-GB" altLang="zh-CN" sz="4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92011" y="1700284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056107" y="1699760"/>
            <a:ext cx="577111" cy="577112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27915" y="1699760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0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8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641</Words>
  <Application>Microsoft Office PowerPoint</Application>
  <PresentationFormat>宽屏</PresentationFormat>
  <Paragraphs>115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Gill Sans</vt:lpstr>
      <vt:lpstr>Helvetica Neue</vt:lpstr>
      <vt:lpstr>Lato Light</vt:lpstr>
      <vt:lpstr>Open Sans</vt:lpstr>
      <vt:lpstr>Open Sans Light</vt:lpstr>
      <vt:lpstr>Roboto Light</vt:lpstr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Helvetica</vt:lpstr>
      <vt:lpstr>Impact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hongchao</dc:creator>
  <cp:lastModifiedBy>li duokun</cp:lastModifiedBy>
  <cp:revision>32</cp:revision>
  <dcterms:created xsi:type="dcterms:W3CDTF">2019-03-06T10:58:48Z</dcterms:created>
  <dcterms:modified xsi:type="dcterms:W3CDTF">2019-03-10T03:54:53Z</dcterms:modified>
</cp:coreProperties>
</file>