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16"/>
  </p:notesMasterIdLst>
  <p:sldIdLst>
    <p:sldId id="274" r:id="rId3"/>
    <p:sldId id="320" r:id="rId4"/>
    <p:sldId id="258" r:id="rId5"/>
    <p:sldId id="283" r:id="rId6"/>
    <p:sldId id="321" r:id="rId7"/>
    <p:sldId id="322" r:id="rId8"/>
    <p:sldId id="275" r:id="rId9"/>
    <p:sldId id="303" r:id="rId10"/>
    <p:sldId id="276" r:id="rId11"/>
    <p:sldId id="316" r:id="rId12"/>
    <p:sldId id="277" r:id="rId13"/>
    <p:sldId id="310" r:id="rId14"/>
    <p:sldId id="27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0" autoAdjust="0"/>
    <p:restoredTop sz="94699"/>
  </p:normalViewPr>
  <p:slideViewPr>
    <p:cSldViewPr snapToGrid="0">
      <p:cViewPr varScale="1">
        <p:scale>
          <a:sx n="103" d="100"/>
          <a:sy n="103" d="100"/>
        </p:scale>
        <p:origin x="29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F6C4-7F40-47D9-BDEC-4B5D4CFA02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C0C8-8803-42C3-AC37-A8238808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17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72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31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9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9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33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7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4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6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28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2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87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8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8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4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8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3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8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4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0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48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7" y="833864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390528"/>
            <a:ext cx="390372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3" y="322661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6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7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3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14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79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0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6547-BFBC-4D2F-81A3-37F61608CC4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3689227" y="3741980"/>
            <a:ext cx="2267471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SY1806214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陈鸿超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SY1806418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　颖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BY1806157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袁梦阳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SY1806219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李铎坤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515723" y="3301653"/>
            <a:ext cx="4607091" cy="17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85164" y="2565112"/>
            <a:ext cx="4468211" cy="5616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基于</a:t>
            </a:r>
            <a:r>
              <a:rPr lang="en-US" altLang="zh-CN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Scapy</a:t>
            </a:r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的分析与扩展</a:t>
            </a:r>
            <a:endParaRPr lang="en-US" altLang="zh-CN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999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集成方案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60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04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7151" y="3102972"/>
            <a:ext cx="5255879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实验追踪与分析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2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3653" y="260894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实验追踪与分析</a:t>
            </a:r>
          </a:p>
        </p:txBody>
      </p:sp>
    </p:spTree>
    <p:extLst>
      <p:ext uri="{BB962C8B-B14F-4D97-AF65-F5344CB8AC3E}">
        <p14:creationId xmlns:p14="http://schemas.microsoft.com/office/powerpoint/2010/main" val="351351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3377" y="3082752"/>
            <a:ext cx="1177245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5470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1" y="187907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3" y="818020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120386" y="1694315"/>
            <a:ext cx="4886226" cy="3440851"/>
            <a:chOff x="2254009" y="1666883"/>
            <a:chExt cx="4886226" cy="3440851"/>
          </a:xfrm>
        </p:grpSpPr>
        <p:grpSp>
          <p:nvGrpSpPr>
            <p:cNvPr id="2" name="组合 1"/>
            <p:cNvGrpSpPr/>
            <p:nvPr/>
          </p:nvGrpSpPr>
          <p:grpSpPr>
            <a:xfrm>
              <a:off x="2254010" y="1666883"/>
              <a:ext cx="4886225" cy="686162"/>
              <a:chOff x="2254010" y="1666883"/>
              <a:chExt cx="4886225" cy="686162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2254010" y="1674508"/>
                <a:ext cx="1244699" cy="666786"/>
                <a:chOff x="2215144" y="956726"/>
                <a:chExt cx="1299384" cy="916847"/>
              </a:xfrm>
            </p:grpSpPr>
            <p:sp>
              <p:nvSpPr>
                <p:cNvPr id="32" name="平行四边形 31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33" name="文本框 9"/>
                <p:cNvSpPr txBox="1"/>
                <p:nvPr/>
              </p:nvSpPr>
              <p:spPr>
                <a:xfrm>
                  <a:off x="2447729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3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01</a:t>
                  </a:r>
                  <a:endParaRPr lang="zh-CN" altLang="en-US" sz="3733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5283943" y="1041931"/>
                  <a:ext cx="1913375" cy="363362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扩展功能设计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平行四边形 66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3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4" name="组合 43"/>
            <p:cNvGrpSpPr/>
            <p:nvPr/>
          </p:nvGrpSpPr>
          <p:grpSpPr>
            <a:xfrm>
              <a:off x="2254010" y="2586488"/>
              <a:ext cx="4886224" cy="686162"/>
              <a:chOff x="2254011" y="1666883"/>
              <a:chExt cx="4886224" cy="686162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2254011" y="1674508"/>
                <a:ext cx="1235556" cy="666786"/>
                <a:chOff x="2215144" y="956726"/>
                <a:chExt cx="1289839" cy="916847"/>
              </a:xfrm>
            </p:grpSpPr>
            <p:sp>
              <p:nvSpPr>
                <p:cNvPr id="49" name="平行四边形 48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50" name="文本框 9"/>
                <p:cNvSpPr txBox="1"/>
                <p:nvPr/>
              </p:nvSpPr>
              <p:spPr>
                <a:xfrm>
                  <a:off x="2438184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3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733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5569002" y="999343"/>
                  <a:ext cx="1348604" cy="363362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GB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实现</a:t>
                  </a:r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方案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平行四边形 47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3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254009" y="3501967"/>
              <a:ext cx="4886225" cy="686162"/>
              <a:chOff x="2254010" y="1666883"/>
              <a:chExt cx="4886225" cy="686162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254010" y="1674508"/>
                <a:ext cx="1244699" cy="666786"/>
                <a:chOff x="2215144" y="956726"/>
                <a:chExt cx="1299384" cy="916847"/>
              </a:xfrm>
            </p:grpSpPr>
            <p:sp>
              <p:nvSpPr>
                <p:cNvPr id="56" name="平行四边形 55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57" name="文本框 9"/>
                <p:cNvSpPr txBox="1"/>
                <p:nvPr/>
              </p:nvSpPr>
              <p:spPr>
                <a:xfrm>
                  <a:off x="2447729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3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733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5524193" y="1028313"/>
                  <a:ext cx="1438224" cy="363363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集成方案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平行四边形 54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3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2254009" y="4421572"/>
              <a:ext cx="4886224" cy="686162"/>
              <a:chOff x="2254011" y="1666883"/>
              <a:chExt cx="4886224" cy="686162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254011" y="1674508"/>
                <a:ext cx="1235556" cy="666786"/>
                <a:chOff x="2215144" y="956726"/>
                <a:chExt cx="1289839" cy="916847"/>
              </a:xfrm>
            </p:grpSpPr>
            <p:sp>
              <p:nvSpPr>
                <p:cNvPr id="63" name="平行四边形 62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64" name="文本框 9"/>
                <p:cNvSpPr txBox="1"/>
                <p:nvPr/>
              </p:nvSpPr>
              <p:spPr>
                <a:xfrm>
                  <a:off x="2438184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3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733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5130524" y="1040149"/>
                  <a:ext cx="2225565" cy="363362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实验追踪与分析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平行四边形 61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3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774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89290" y="3102972"/>
            <a:ext cx="2945142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4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扩展功能设计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后续版本已一致</a:t>
              </a: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E7687A-8E81-B94B-98FF-2B26664485C1}"/>
              </a:ext>
            </a:extLst>
          </p:cNvPr>
          <p:cNvSpPr/>
          <p:nvPr/>
        </p:nvSpPr>
        <p:spPr>
          <a:xfrm>
            <a:off x="936763" y="1458304"/>
            <a:ext cx="2769733" cy="151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scapy</a:t>
            </a:r>
            <a:r>
              <a:rPr lang="zh-CN" altLang="en-US" dirty="0"/>
              <a:t>的原有设计：将监听到的报文都存储在内存中，监听结束后再导入磁盘。</a:t>
            </a:r>
            <a:endParaRPr lang="en-US" altLang="zh-CN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B4EC58E-F527-E64F-8393-F6A804C53B71}"/>
              </a:ext>
            </a:extLst>
          </p:cNvPr>
          <p:cNvSpPr/>
          <p:nvPr/>
        </p:nvSpPr>
        <p:spPr>
          <a:xfrm>
            <a:off x="4264239" y="1903300"/>
            <a:ext cx="1252468" cy="56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缺点</a:t>
            </a:r>
            <a:endParaRPr lang="en-US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58F3860F-2BB2-CC4D-894F-6E3F4CF7FE0D}"/>
              </a:ext>
            </a:extLst>
          </p:cNvPr>
          <p:cNvSpPr/>
          <p:nvPr/>
        </p:nvSpPr>
        <p:spPr>
          <a:xfrm>
            <a:off x="6253534" y="1592244"/>
            <a:ext cx="1849011" cy="1263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内存泄漏</a:t>
            </a:r>
            <a:endParaRPr lang="en-US" altLang="zh-CN" dirty="0"/>
          </a:p>
          <a:p>
            <a:pPr algn="ctr"/>
            <a:r>
              <a:rPr lang="en-US" altLang="zh-CN" dirty="0"/>
              <a:t>2.</a:t>
            </a:r>
            <a:r>
              <a:rPr lang="zh-CN" altLang="en-US" dirty="0"/>
              <a:t> 丢失数据</a:t>
            </a:r>
            <a:endParaRPr lang="en-US" altLang="zh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0DF6705-6761-6645-BB29-034D87EDB98B}"/>
              </a:ext>
            </a:extLst>
          </p:cNvPr>
          <p:cNvSpPr/>
          <p:nvPr/>
        </p:nvSpPr>
        <p:spPr>
          <a:xfrm>
            <a:off x="924730" y="4254299"/>
            <a:ext cx="2824621" cy="1414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监听持久化：</a:t>
            </a:r>
            <a:endParaRPr lang="en-US" altLang="zh-CN" dirty="0"/>
          </a:p>
          <a:p>
            <a:pPr algn="ctr"/>
            <a:r>
              <a:rPr lang="zh-CN" altLang="en-US" dirty="0"/>
              <a:t>将内存中的数据分批存入磁盘</a:t>
            </a:r>
            <a:endParaRPr lang="en-US" altLang="zh-CN" dirty="0"/>
          </a:p>
          <a:p>
            <a:pPr algn="ctr"/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8D6A55-D75A-5440-94FD-085321F14495}"/>
              </a:ext>
            </a:extLst>
          </p:cNvPr>
          <p:cNvSpPr/>
          <p:nvPr/>
        </p:nvSpPr>
        <p:spPr>
          <a:xfrm>
            <a:off x="3855565" y="3706920"/>
            <a:ext cx="827003" cy="24376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1C4F5-8D71-8C46-8392-F656252CAE33}"/>
              </a:ext>
            </a:extLst>
          </p:cNvPr>
          <p:cNvSpPr txBox="1"/>
          <p:nvPr/>
        </p:nvSpPr>
        <p:spPr>
          <a:xfrm>
            <a:off x="4871514" y="3354945"/>
            <a:ext cx="3246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存入同一个文件：创建一个文件后，保存句柄，并不断追加写入。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435E1-8AD3-1E42-A1F1-7BD7201449C8}"/>
              </a:ext>
            </a:extLst>
          </p:cNvPr>
          <p:cNvSpPr txBox="1"/>
          <p:nvPr/>
        </p:nvSpPr>
        <p:spPr>
          <a:xfrm>
            <a:off x="4794239" y="5422560"/>
            <a:ext cx="3793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存入很多小文件：存入一批数据时，新建一个文件并写入。文件名格式为前缀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序号，其中同一批监听到的文件有共同的前缀名。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8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扩展功能设计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后续版本已一致</a:t>
              </a: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1E690F-8040-2241-ADB3-F237413764EA}"/>
              </a:ext>
            </a:extLst>
          </p:cNvPr>
          <p:cNvSpPr/>
          <p:nvPr/>
        </p:nvSpPr>
        <p:spPr>
          <a:xfrm>
            <a:off x="748825" y="3028071"/>
            <a:ext cx="1970592" cy="851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大文件</a:t>
            </a:r>
            <a:endParaRPr lang="en-US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BFAB259-F0B2-C14F-AD12-9EACA4FB2BDD}"/>
              </a:ext>
            </a:extLst>
          </p:cNvPr>
          <p:cNvSpPr/>
          <p:nvPr/>
        </p:nvSpPr>
        <p:spPr>
          <a:xfrm>
            <a:off x="2806826" y="1719199"/>
            <a:ext cx="920833" cy="3468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88B66B-86B9-E846-968C-D68C3323421B}"/>
              </a:ext>
            </a:extLst>
          </p:cNvPr>
          <p:cNvSpPr/>
          <p:nvPr/>
        </p:nvSpPr>
        <p:spPr>
          <a:xfrm>
            <a:off x="4185678" y="1199157"/>
            <a:ext cx="3695615" cy="1267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大文件切分：将大文件分段读取到内存中，并按照次序写入多个小文件。</a:t>
            </a:r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10F6F29-B646-D943-8415-D20281AFC027}"/>
              </a:ext>
            </a:extLst>
          </p:cNvPr>
          <p:cNvSpPr/>
          <p:nvPr/>
        </p:nvSpPr>
        <p:spPr>
          <a:xfrm>
            <a:off x="3839287" y="4845213"/>
            <a:ext cx="1237589" cy="639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检索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66CB903-6058-C04C-90DC-EFEE5C4B51B8}"/>
              </a:ext>
            </a:extLst>
          </p:cNvPr>
          <p:cNvSpPr/>
          <p:nvPr/>
        </p:nvSpPr>
        <p:spPr>
          <a:xfrm>
            <a:off x="5873511" y="4160441"/>
            <a:ext cx="3011789" cy="1848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简单版检索</a:t>
            </a:r>
            <a:r>
              <a:rPr lang="en-US" altLang="zh-CN" dirty="0"/>
              <a:t>—</a:t>
            </a:r>
            <a:r>
              <a:rPr lang="zh-CN" altLang="en-US" dirty="0"/>
              <a:t>提取：</a:t>
            </a:r>
            <a:endParaRPr lang="en-US" altLang="zh-C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/>
              <a:t>四元组：源</a:t>
            </a:r>
            <a:r>
              <a:rPr lang="en-US" altLang="zh-CN" dirty="0"/>
              <a:t>IP</a:t>
            </a:r>
            <a:r>
              <a:rPr lang="zh-CN" altLang="en-US" dirty="0"/>
              <a:t>、源端口、目的</a:t>
            </a:r>
            <a:r>
              <a:rPr lang="en-US" altLang="zh-CN" dirty="0"/>
              <a:t>IP</a:t>
            </a:r>
            <a:r>
              <a:rPr lang="zh-CN" altLang="en-US" dirty="0"/>
              <a:t>和目的端口</a:t>
            </a:r>
            <a:endParaRPr lang="en-US" altLang="zh-C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/>
              <a:t>时间窗口：将一个窗口内的会话数据放入同一个文件</a:t>
            </a:r>
            <a:endParaRPr lang="en-US" altLang="zh-CN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11D6DCF-0740-EC43-8D44-59CAFB1568FC}"/>
              </a:ext>
            </a:extLst>
          </p:cNvPr>
          <p:cNvSpPr/>
          <p:nvPr/>
        </p:nvSpPr>
        <p:spPr>
          <a:xfrm>
            <a:off x="5106846" y="5003538"/>
            <a:ext cx="732361" cy="325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扩展功能设计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后续版本已一致</a:t>
              </a: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5C58BA-E7E6-F247-B115-88F8CA3BE36A}"/>
              </a:ext>
            </a:extLst>
          </p:cNvPr>
          <p:cNvSpPr/>
          <p:nvPr/>
        </p:nvSpPr>
        <p:spPr>
          <a:xfrm>
            <a:off x="640468" y="2453711"/>
            <a:ext cx="2420621" cy="15466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层次化解析报文</a:t>
            </a:r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068803-DC34-F448-A9AA-AFC3B73BA074}"/>
              </a:ext>
            </a:extLst>
          </p:cNvPr>
          <p:cNvSpPr/>
          <p:nvPr/>
        </p:nvSpPr>
        <p:spPr>
          <a:xfrm>
            <a:off x="5032748" y="1161535"/>
            <a:ext cx="1432085" cy="63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报文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45A81B-9050-7647-A26D-CDDDE0770D4B}"/>
              </a:ext>
            </a:extLst>
          </p:cNvPr>
          <p:cNvSpPr/>
          <p:nvPr/>
        </p:nvSpPr>
        <p:spPr>
          <a:xfrm>
            <a:off x="3820663" y="2246856"/>
            <a:ext cx="3777856" cy="82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根据协议层次，将报文分层解析。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2C78457-5C6A-FC40-9043-141529D13B30}"/>
              </a:ext>
            </a:extLst>
          </p:cNvPr>
          <p:cNvSpPr/>
          <p:nvPr/>
        </p:nvSpPr>
        <p:spPr>
          <a:xfrm>
            <a:off x="4679709" y="3532878"/>
            <a:ext cx="2426019" cy="917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每层结果是一个单独的对象。解析结果层层堆叠。</a:t>
            </a:r>
            <a:endParaRPr lang="en-US" dirty="0"/>
          </a:p>
        </p:txBody>
      </p:sp>
      <p:sp>
        <p:nvSpPr>
          <p:cNvPr id="13" name="Explosion 2 12">
            <a:extLst>
              <a:ext uri="{FF2B5EF4-FFF2-40B4-BE49-F238E27FC236}">
                <a16:creationId xmlns:a16="http://schemas.microsoft.com/office/drawing/2014/main" id="{3A858B8B-D77C-8549-9C3C-B08B3D2FC470}"/>
              </a:ext>
            </a:extLst>
          </p:cNvPr>
          <p:cNvSpPr/>
          <p:nvPr/>
        </p:nvSpPr>
        <p:spPr>
          <a:xfrm>
            <a:off x="4146846" y="4675880"/>
            <a:ext cx="3515843" cy="189794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无法在最外层获得协议类型</a:t>
            </a:r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8F6A12E-5A8A-1648-A1A4-90789B4F2C55}"/>
              </a:ext>
            </a:extLst>
          </p:cNvPr>
          <p:cNvSpPr/>
          <p:nvPr/>
        </p:nvSpPr>
        <p:spPr>
          <a:xfrm>
            <a:off x="5567156" y="1793471"/>
            <a:ext cx="376443" cy="453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7BB9497D-79C8-7541-A0B6-B1F1D80C4885}"/>
              </a:ext>
            </a:extLst>
          </p:cNvPr>
          <p:cNvSpPr/>
          <p:nvPr/>
        </p:nvSpPr>
        <p:spPr>
          <a:xfrm>
            <a:off x="5582152" y="3094121"/>
            <a:ext cx="376443" cy="453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06033" y="3117375"/>
            <a:ext cx="2159984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8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0502" y="28560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实现方案</a:t>
            </a:r>
          </a:p>
        </p:txBody>
      </p:sp>
    </p:spTree>
    <p:extLst>
      <p:ext uri="{BB962C8B-B14F-4D97-AF65-F5344CB8AC3E}">
        <p14:creationId xmlns:p14="http://schemas.microsoft.com/office/powerpoint/2010/main" val="9135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493531" y="3025698"/>
            <a:ext cx="2029929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集成方案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0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292</Words>
  <Application>Microsoft Macintosh PowerPoint</Application>
  <PresentationFormat>On-screen Show (4:3)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等线</vt:lpstr>
      <vt:lpstr>微软雅黑</vt:lpstr>
      <vt:lpstr>Open Sans</vt:lpstr>
      <vt:lpstr>Roboto Light</vt:lpstr>
      <vt:lpstr>黑体</vt:lpstr>
      <vt:lpstr>微软雅黑 Light</vt:lpstr>
      <vt:lpstr>Arial</vt:lpstr>
      <vt:lpstr>Calibri</vt:lpstr>
      <vt:lpstr>Calibri Light</vt:lpstr>
      <vt:lpstr>Impact</vt:lpstr>
      <vt:lpstr>Office 主题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hongchao</dc:creator>
  <cp:lastModifiedBy>Qian Liu (FA Talent)</cp:lastModifiedBy>
  <cp:revision>160</cp:revision>
  <dcterms:created xsi:type="dcterms:W3CDTF">2019-03-06T10:58:48Z</dcterms:created>
  <dcterms:modified xsi:type="dcterms:W3CDTF">2019-04-18T04:08:58Z</dcterms:modified>
</cp:coreProperties>
</file>