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notesMasterIdLst>
    <p:notesMasterId r:id="rId5"/>
  </p:notesMasterIdLst>
  <p:sldIdLst>
    <p:sldId id="274" r:id="rId4"/>
    <p:sldId id="320" r:id="rId6"/>
    <p:sldId id="329" r:id="rId7"/>
    <p:sldId id="325" r:id="rId8"/>
    <p:sldId id="333" r:id="rId9"/>
    <p:sldId id="332" r:id="rId10"/>
    <p:sldId id="331" r:id="rId11"/>
    <p:sldId id="277" r:id="rId12"/>
    <p:sldId id="335" r:id="rId13"/>
    <p:sldId id="336" r:id="rId14"/>
    <p:sldId id="337" r:id="rId15"/>
    <p:sldId id="330" r:id="rId16"/>
    <p:sldId id="338" r:id="rId17"/>
    <p:sldId id="339" r:id="rId18"/>
    <p:sldId id="341" r:id="rId19"/>
    <p:sldId id="340" r:id="rId20"/>
    <p:sldId id="342" r:id="rId21"/>
    <p:sldId id="345" r:id="rId22"/>
    <p:sldId id="334" r:id="rId23"/>
    <p:sldId id="344" r:id="rId24"/>
    <p:sldId id="351" r:id="rId25"/>
    <p:sldId id="343" r:id="rId26"/>
    <p:sldId id="352" r:id="rId27"/>
    <p:sldId id="273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B6CE"/>
    <a:srgbClr val="005DA2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80" autoAdjust="0"/>
    <p:restoredTop sz="94699"/>
  </p:normalViewPr>
  <p:slideViewPr>
    <p:cSldViewPr snapToGrid="0">
      <p:cViewPr varScale="1">
        <p:scale>
          <a:sx n="109" d="100"/>
          <a:sy n="109" d="100"/>
        </p:scale>
        <p:origin x="129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>
        <c:manualLayout>
          <c:layoutTarget val="inner"/>
          <c:xMode val="edge"/>
          <c:yMode val="edge"/>
          <c:x val="0.0961692248162002"/>
          <c:y val="0.127601031814273"/>
          <c:w val="0.867715722945956"/>
          <c:h val="0.7857953568357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工时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 c:formatCode="@">
                  <c:v>袁梦阳</c:v>
                </c:pt>
                <c:pt idx="1" c:formatCode="@">
                  <c:v>刘颖</c:v>
                </c:pt>
                <c:pt idx="2" c:formatCode="@">
                  <c:v>李铎坤</c:v>
                </c:pt>
                <c:pt idx="3" c:formatCode="@">
                  <c:v>陈鸿超</c:v>
                </c:pt>
              </c:strCache>
            </c:strRef>
          </c:cat>
          <c:val>
            <c:numRef>
              <c:f>Sheet1!$B$2:$B$5</c:f>
              <c:numCache>
                <c:formatCode>@</c:formatCode>
                <c:ptCount val="4"/>
                <c:pt idx="0">
                  <c:v>8</c:v>
                </c:pt>
                <c:pt idx="1">
                  <c:v>7</c:v>
                </c:pt>
                <c:pt idx="2">
                  <c:v>7</c:v>
                </c:pt>
                <c:pt idx="3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4315920"/>
        <c:axId val="-2114313040"/>
      </c:barChart>
      <c:catAx>
        <c:axId val="-2114315920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2114313040"/>
        <c:crosses val="autoZero"/>
        <c:auto val="1"/>
        <c:lblAlgn val="ctr"/>
        <c:lblOffset val="100"/>
        <c:noMultiLvlLbl val="0"/>
      </c:catAx>
      <c:valAx>
        <c:axId val="-2114313040"/>
        <c:scaling>
          <c:orientation val="minMax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2114315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9641CA-74FF-4CBF-85BA-71CB6C53BE7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203D1B5-B3FD-484F-8F73-90840EF54C94}">
      <dgm:prSet phldrT="[文本]"/>
      <dgm:spPr/>
      <dgm:t>
        <a:bodyPr/>
        <a:lstStyle/>
        <a:p>
          <a:r>
            <a:rPr lang="zh-CN" altLang="en-US" dirty="0"/>
            <a:t>准备相应测试数据</a:t>
          </a:r>
        </a:p>
      </dgm:t>
    </dgm:pt>
    <dgm:pt modelId="{BF517C46-13D4-4ACA-9A05-706D8ED7A34A}" cxnId="{E8B2C5AC-F46B-45BA-A04D-5A6E8BF08EE1}" type="parTrans">
      <dgm:prSet/>
      <dgm:spPr/>
      <dgm:t>
        <a:bodyPr/>
        <a:lstStyle/>
        <a:p>
          <a:endParaRPr lang="zh-CN" altLang="en-US"/>
        </a:p>
      </dgm:t>
    </dgm:pt>
    <dgm:pt modelId="{F6614645-D88B-4DCB-AF34-8E529EE57638}" cxnId="{E8B2C5AC-F46B-45BA-A04D-5A6E8BF08EE1}" type="sibTrans">
      <dgm:prSet/>
      <dgm:spPr/>
      <dgm:t>
        <a:bodyPr/>
        <a:lstStyle/>
        <a:p>
          <a:endParaRPr lang="zh-CN" altLang="en-US"/>
        </a:p>
      </dgm:t>
    </dgm:pt>
    <dgm:pt modelId="{585B71B3-688F-48F4-86C1-64E3008C5DD8}">
      <dgm:prSet phldrT="[文本]"/>
      <dgm:spPr/>
      <dgm:t>
        <a:bodyPr/>
        <a:lstStyle/>
        <a:p>
          <a:r>
            <a:rPr lang="zh-CN" altLang="en-US" dirty="0"/>
            <a:t>调用待测试功能</a:t>
          </a:r>
        </a:p>
      </dgm:t>
    </dgm:pt>
    <dgm:pt modelId="{1BE01CC1-D65E-49F4-A262-2BA88ACB2B96}" cxnId="{880C83ED-4369-4516-8B4B-BF475B55330B}" type="parTrans">
      <dgm:prSet/>
      <dgm:spPr/>
      <dgm:t>
        <a:bodyPr/>
        <a:lstStyle/>
        <a:p>
          <a:endParaRPr lang="zh-CN" altLang="en-US"/>
        </a:p>
      </dgm:t>
    </dgm:pt>
    <dgm:pt modelId="{E6FDF01A-674E-44B1-9DA9-D1C3C4150EA2}" cxnId="{880C83ED-4369-4516-8B4B-BF475B55330B}" type="sibTrans">
      <dgm:prSet/>
      <dgm:spPr/>
      <dgm:t>
        <a:bodyPr/>
        <a:lstStyle/>
        <a:p>
          <a:endParaRPr lang="zh-CN" altLang="en-US"/>
        </a:p>
      </dgm:t>
    </dgm:pt>
    <dgm:pt modelId="{8EF8540F-5060-4973-A7B6-B03014988B64}">
      <dgm:prSet phldrT="[文本]"/>
      <dgm:spPr/>
      <dgm:t>
        <a:bodyPr/>
        <a:lstStyle/>
        <a:p>
          <a:r>
            <a:rPr lang="zh-CN" altLang="en-US" dirty="0"/>
            <a:t>测试用例结果分析</a:t>
          </a:r>
        </a:p>
      </dgm:t>
    </dgm:pt>
    <dgm:pt modelId="{A464411E-0C49-4D2F-B779-FA99D0F826F2}" cxnId="{79E7A3D8-8424-4EAE-8B22-457029D1B45C}" type="parTrans">
      <dgm:prSet/>
      <dgm:spPr/>
      <dgm:t>
        <a:bodyPr/>
        <a:lstStyle/>
        <a:p>
          <a:endParaRPr lang="zh-CN" altLang="en-US"/>
        </a:p>
      </dgm:t>
    </dgm:pt>
    <dgm:pt modelId="{027DD099-745D-4B39-B43F-88FDEBE22681}" cxnId="{79E7A3D8-8424-4EAE-8B22-457029D1B45C}" type="sibTrans">
      <dgm:prSet/>
      <dgm:spPr/>
      <dgm:t>
        <a:bodyPr/>
        <a:lstStyle/>
        <a:p>
          <a:endParaRPr lang="zh-CN" altLang="en-US"/>
        </a:p>
      </dgm:t>
    </dgm:pt>
    <dgm:pt modelId="{BAFC2134-8EF9-46A9-81D1-AB61C6A694BA}" type="pres">
      <dgm:prSet presAssocID="{8C9641CA-74FF-4CBF-85BA-71CB6C53BE71}" presName="Name0" presStyleCnt="0">
        <dgm:presLayoutVars>
          <dgm:dir/>
          <dgm:resizeHandles val="exact"/>
        </dgm:presLayoutVars>
      </dgm:prSet>
      <dgm:spPr/>
    </dgm:pt>
    <dgm:pt modelId="{1889374A-0CDC-4FAF-B505-6CBBBDA75C48}" type="pres">
      <dgm:prSet presAssocID="{2203D1B5-B3FD-484F-8F73-90840EF54C9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91416D-5802-4CFD-9633-97B49477D809}" type="pres">
      <dgm:prSet presAssocID="{F6614645-D88B-4DCB-AF34-8E529EE57638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C678CAB8-6EC5-4999-8389-E4B09BAE816C}" type="pres">
      <dgm:prSet presAssocID="{F6614645-D88B-4DCB-AF34-8E529EE57638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E637EFB2-C952-421A-90A9-0875C64C29AC}" type="pres">
      <dgm:prSet presAssocID="{585B71B3-688F-48F4-86C1-64E3008C5DD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72A0CB-B37E-48FE-A322-E2389E27A2A0}" type="pres">
      <dgm:prSet presAssocID="{E6FDF01A-674E-44B1-9DA9-D1C3C4150EA2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DA34F34B-78CF-4317-A3E5-7A5DD3CBFC45}" type="pres">
      <dgm:prSet presAssocID="{E6FDF01A-674E-44B1-9DA9-D1C3C4150EA2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292EF1B9-0634-4D92-A57C-097FBBD36A24}" type="pres">
      <dgm:prSet presAssocID="{8EF8540F-5060-4973-A7B6-B03014988B6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5D25AA6-BB70-48DA-8B1D-F4CF50BE4C29}" type="presOf" srcId="{2203D1B5-B3FD-484F-8F73-90840EF54C94}" destId="{1889374A-0CDC-4FAF-B505-6CBBBDA75C48}" srcOrd="0" destOrd="0" presId="urn:microsoft.com/office/officeart/2005/8/layout/process1"/>
    <dgm:cxn modelId="{FFAA7558-2E06-4EB7-B68B-9B891BA005B6}" type="presOf" srcId="{8EF8540F-5060-4973-A7B6-B03014988B64}" destId="{292EF1B9-0634-4D92-A57C-097FBBD36A24}" srcOrd="0" destOrd="0" presId="urn:microsoft.com/office/officeart/2005/8/layout/process1"/>
    <dgm:cxn modelId="{18588228-8F98-4CDE-B142-4BDAE5EA73EA}" type="presOf" srcId="{E6FDF01A-674E-44B1-9DA9-D1C3C4150EA2}" destId="{DA34F34B-78CF-4317-A3E5-7A5DD3CBFC45}" srcOrd="1" destOrd="0" presId="urn:microsoft.com/office/officeart/2005/8/layout/process1"/>
    <dgm:cxn modelId="{E8B2C5AC-F46B-45BA-A04D-5A6E8BF08EE1}" srcId="{8C9641CA-74FF-4CBF-85BA-71CB6C53BE71}" destId="{2203D1B5-B3FD-484F-8F73-90840EF54C94}" srcOrd="0" destOrd="0" parTransId="{BF517C46-13D4-4ACA-9A05-706D8ED7A34A}" sibTransId="{F6614645-D88B-4DCB-AF34-8E529EE57638}"/>
    <dgm:cxn modelId="{8A057CF1-2FEE-4B4E-80B3-81A1A9FB9493}" type="presOf" srcId="{F6614645-D88B-4DCB-AF34-8E529EE57638}" destId="{C678CAB8-6EC5-4999-8389-E4B09BAE816C}" srcOrd="1" destOrd="0" presId="urn:microsoft.com/office/officeart/2005/8/layout/process1"/>
    <dgm:cxn modelId="{72F6329F-143D-4FE6-AC9B-8E7839B4F712}" type="presOf" srcId="{E6FDF01A-674E-44B1-9DA9-D1C3C4150EA2}" destId="{9272A0CB-B37E-48FE-A322-E2389E27A2A0}" srcOrd="0" destOrd="0" presId="urn:microsoft.com/office/officeart/2005/8/layout/process1"/>
    <dgm:cxn modelId="{D6E20885-0465-4908-B344-A36F2ABDC41C}" type="presOf" srcId="{F6614645-D88B-4DCB-AF34-8E529EE57638}" destId="{E991416D-5802-4CFD-9633-97B49477D809}" srcOrd="0" destOrd="0" presId="urn:microsoft.com/office/officeart/2005/8/layout/process1"/>
    <dgm:cxn modelId="{EF2C3BEB-57E8-40E8-9403-54F5FD18B31D}" type="presOf" srcId="{8C9641CA-74FF-4CBF-85BA-71CB6C53BE71}" destId="{BAFC2134-8EF9-46A9-81D1-AB61C6A694BA}" srcOrd="0" destOrd="0" presId="urn:microsoft.com/office/officeart/2005/8/layout/process1"/>
    <dgm:cxn modelId="{880C83ED-4369-4516-8B4B-BF475B55330B}" srcId="{8C9641CA-74FF-4CBF-85BA-71CB6C53BE71}" destId="{585B71B3-688F-48F4-86C1-64E3008C5DD8}" srcOrd="1" destOrd="0" parTransId="{1BE01CC1-D65E-49F4-A262-2BA88ACB2B96}" sibTransId="{E6FDF01A-674E-44B1-9DA9-D1C3C4150EA2}"/>
    <dgm:cxn modelId="{37FC74C1-E882-417F-BCEA-5E2EB17D62BF}" type="presOf" srcId="{585B71B3-688F-48F4-86C1-64E3008C5DD8}" destId="{E637EFB2-C952-421A-90A9-0875C64C29AC}" srcOrd="0" destOrd="0" presId="urn:microsoft.com/office/officeart/2005/8/layout/process1"/>
    <dgm:cxn modelId="{79E7A3D8-8424-4EAE-8B22-457029D1B45C}" srcId="{8C9641CA-74FF-4CBF-85BA-71CB6C53BE71}" destId="{8EF8540F-5060-4973-A7B6-B03014988B64}" srcOrd="2" destOrd="0" parTransId="{A464411E-0C49-4D2F-B779-FA99D0F826F2}" sibTransId="{027DD099-745D-4B39-B43F-88FDEBE22681}"/>
    <dgm:cxn modelId="{C5B6A7E3-D2F3-4A6A-A547-AA5A8E6B63A4}" type="presParOf" srcId="{BAFC2134-8EF9-46A9-81D1-AB61C6A694BA}" destId="{1889374A-0CDC-4FAF-B505-6CBBBDA75C48}" srcOrd="0" destOrd="0" presId="urn:microsoft.com/office/officeart/2005/8/layout/process1"/>
    <dgm:cxn modelId="{5C4C77B4-B3CF-4A5B-AD47-D6EB2A8B523B}" type="presParOf" srcId="{BAFC2134-8EF9-46A9-81D1-AB61C6A694BA}" destId="{E991416D-5802-4CFD-9633-97B49477D809}" srcOrd="1" destOrd="0" presId="urn:microsoft.com/office/officeart/2005/8/layout/process1"/>
    <dgm:cxn modelId="{87D8DAF7-A4BB-407C-A7CE-4671F01449CE}" type="presParOf" srcId="{E991416D-5802-4CFD-9633-97B49477D809}" destId="{C678CAB8-6EC5-4999-8389-E4B09BAE816C}" srcOrd="0" destOrd="0" presId="urn:microsoft.com/office/officeart/2005/8/layout/process1"/>
    <dgm:cxn modelId="{6E84A27B-DCC0-413A-9D55-59E95F548FDC}" type="presParOf" srcId="{BAFC2134-8EF9-46A9-81D1-AB61C6A694BA}" destId="{E637EFB2-C952-421A-90A9-0875C64C29AC}" srcOrd="2" destOrd="0" presId="urn:microsoft.com/office/officeart/2005/8/layout/process1"/>
    <dgm:cxn modelId="{7E122067-74C3-4E90-85A5-2E703B588405}" type="presParOf" srcId="{BAFC2134-8EF9-46A9-81D1-AB61C6A694BA}" destId="{9272A0CB-B37E-48FE-A322-E2389E27A2A0}" srcOrd="3" destOrd="0" presId="urn:microsoft.com/office/officeart/2005/8/layout/process1"/>
    <dgm:cxn modelId="{BB104AA0-8D0C-45CB-B32E-A579D480C47F}" type="presParOf" srcId="{9272A0CB-B37E-48FE-A322-E2389E27A2A0}" destId="{DA34F34B-78CF-4317-A3E5-7A5DD3CBFC45}" srcOrd="0" destOrd="0" presId="urn:microsoft.com/office/officeart/2005/8/layout/process1"/>
    <dgm:cxn modelId="{AE7AAE7F-DFF7-41E5-9A15-C2AF1DD5C797}" type="presParOf" srcId="{BAFC2134-8EF9-46A9-81D1-AB61C6A694BA}" destId="{292EF1B9-0634-4D92-A57C-097FBBD36A2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89374A-0CDC-4FAF-B505-6CBBBDA75C48}">
      <dsp:nvSpPr>
        <dsp:cNvPr id="0" name=""/>
        <dsp:cNvSpPr/>
      </dsp:nvSpPr>
      <dsp:spPr>
        <a:xfrm>
          <a:off x="5357" y="892198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/>
            <a:t>准备相应测试数据</a:t>
          </a:r>
        </a:p>
      </dsp:txBody>
      <dsp:txXfrm>
        <a:off x="33499" y="920340"/>
        <a:ext cx="1545106" cy="904550"/>
      </dsp:txXfrm>
    </dsp:sp>
    <dsp:sp modelId="{E991416D-5802-4CFD-9633-97B49477D809}">
      <dsp:nvSpPr>
        <dsp:cNvPr id="0" name=""/>
        <dsp:cNvSpPr/>
      </dsp:nvSpPr>
      <dsp:spPr>
        <a:xfrm>
          <a:off x="1766887" y="1174043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1766887" y="1253472"/>
        <a:ext cx="237646" cy="238286"/>
      </dsp:txXfrm>
    </dsp:sp>
    <dsp:sp modelId="{E637EFB2-C952-421A-90A9-0875C64C29AC}">
      <dsp:nvSpPr>
        <dsp:cNvPr id="0" name=""/>
        <dsp:cNvSpPr/>
      </dsp:nvSpPr>
      <dsp:spPr>
        <a:xfrm>
          <a:off x="2247304" y="892198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/>
            <a:t>调用待测试功能</a:t>
          </a:r>
        </a:p>
      </dsp:txBody>
      <dsp:txXfrm>
        <a:off x="2275446" y="920340"/>
        <a:ext cx="1545106" cy="904550"/>
      </dsp:txXfrm>
    </dsp:sp>
    <dsp:sp modelId="{9272A0CB-B37E-48FE-A322-E2389E27A2A0}">
      <dsp:nvSpPr>
        <dsp:cNvPr id="0" name=""/>
        <dsp:cNvSpPr/>
      </dsp:nvSpPr>
      <dsp:spPr>
        <a:xfrm>
          <a:off x="4008834" y="1174043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4008834" y="1253472"/>
        <a:ext cx="237646" cy="238286"/>
      </dsp:txXfrm>
    </dsp:sp>
    <dsp:sp modelId="{292EF1B9-0634-4D92-A57C-097FBBD36A24}">
      <dsp:nvSpPr>
        <dsp:cNvPr id="0" name=""/>
        <dsp:cNvSpPr/>
      </dsp:nvSpPr>
      <dsp:spPr>
        <a:xfrm>
          <a:off x="4489251" y="892198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/>
            <a:t>测试用例结果分析</a:t>
          </a:r>
        </a:p>
      </dsp:txBody>
      <dsp:txXfrm>
        <a:off x="4517393" y="920340"/>
        <a:ext cx="1545106" cy="904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3F6C4-7F40-47D9-BDEC-4B5D4CFA0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AC0C8-8803-42C3-AC37-A82388085A0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702030404030204"/>
                <a:ea typeface="SimSun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702030404030204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702030404030204"/>
                <a:ea typeface="SimSun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702030404030204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702030404030204"/>
                <a:ea typeface="SimSun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702030404030204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702030404030204"/>
                <a:ea typeface="SimSun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702030404030204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702030404030204"/>
                <a:ea typeface="SimSun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702030404030204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702030404030204"/>
                <a:ea typeface="SimSun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702030404030204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6547-BFBC-4D2F-81A3-37F61608CC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D687-3EE5-4F6F-A577-2C56ED0A95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6547-BFBC-4D2F-81A3-37F61608CC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D687-3EE5-4F6F-A577-2C56ED0A95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6547-BFBC-4D2F-81A3-37F61608CC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D687-3EE5-4F6F-A577-2C56ED0A95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6547-BFBC-4D2F-81A3-37F61608CC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D687-3EE5-4F6F-A577-2C56ED0A95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6547-BFBC-4D2F-81A3-37F61608CC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D687-3EE5-4F6F-A577-2C56ED0A95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6547-BFBC-4D2F-81A3-37F61608CC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D687-3EE5-4F6F-A577-2C56ED0A95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821"/>
            <a:ext cx="9144001" cy="6861821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755577" y="833864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323528" y="390528"/>
            <a:ext cx="390372" cy="274639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3" y="322661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fld>
            <a:r>
              <a:rPr lang="zh-CN" altLang="en-US" sz="1800" b="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en-US" sz="1800" b="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6547-BFBC-4D2F-81A3-37F61608CC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D687-3EE5-4F6F-A577-2C56ED0A95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6547-BFBC-4D2F-81A3-37F61608CC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D687-3EE5-4F6F-A577-2C56ED0A95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6547-BFBC-4D2F-81A3-37F61608CC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D687-3EE5-4F6F-A577-2C56ED0A95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6547-BFBC-4D2F-81A3-37F61608CC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D687-3EE5-4F6F-A577-2C56ED0A95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6547-BFBC-4D2F-81A3-37F61608CC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D687-3EE5-4F6F-A577-2C56ED0A95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821"/>
            <a:ext cx="9144001" cy="68618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821"/>
            <a:ext cx="9144001" cy="68618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821"/>
            <a:ext cx="9144001" cy="68618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4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86547-BFBC-4D2F-81A3-37F61608CC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8D687-3EE5-4F6F-A577-2C56ED0A95A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chart" Target="../charts/char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文本框 55"/>
          <p:cNvSpPr txBox="1"/>
          <p:nvPr/>
        </p:nvSpPr>
        <p:spPr>
          <a:xfrm>
            <a:off x="3689227" y="3741980"/>
            <a:ext cx="2267471" cy="1284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SY1806214   </a:t>
            </a:r>
            <a:r>
              <a:rPr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陈鸿超</a:t>
            </a:r>
            <a:endParaRPr lang="en-US" altLang="zh-CN" sz="1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SY1806418   </a:t>
            </a:r>
            <a:r>
              <a:rPr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刘　颖</a:t>
            </a:r>
            <a:endParaRPr lang="en-US" altLang="zh-CN" sz="1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BY1806157   </a:t>
            </a:r>
            <a:r>
              <a:rPr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袁梦阳</a:t>
            </a:r>
            <a:endParaRPr lang="en-US" altLang="zh-CN" sz="1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SY1806219   </a:t>
            </a:r>
            <a:r>
              <a:rPr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李铎坤</a:t>
            </a:r>
            <a:endParaRPr lang="en-US" altLang="zh-CN" sz="1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sz="135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2515723" y="3301653"/>
            <a:ext cx="4607091" cy="17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585164" y="2565112"/>
            <a:ext cx="4468211" cy="56169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Open Sans"/>
              </a:rPr>
              <a:t>基于</a:t>
            </a:r>
            <a:r>
              <a:rPr lang="en-US" altLang="zh-CN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Open Sans"/>
              </a:rPr>
              <a:t>Scapy</a:t>
            </a:r>
            <a:r>
              <a:rPr lang="zh-CN" alt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Open Sans"/>
              </a:rPr>
              <a:t>的分析与扩展</a:t>
            </a:r>
            <a:endParaRPr lang="en-US" altLang="zh-CN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1973" y="303895"/>
            <a:ext cx="14157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测试思路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7048473" y="871174"/>
            <a:ext cx="1601390" cy="960834"/>
            <a:chOff x="5357" y="892198"/>
            <a:chExt cx="1601390" cy="960834"/>
          </a:xfrm>
        </p:grpSpPr>
        <p:sp>
          <p:nvSpPr>
            <p:cNvPr id="16" name="圆角矩形 15"/>
            <p:cNvSpPr/>
            <p:nvPr/>
          </p:nvSpPr>
          <p:spPr>
            <a:xfrm>
              <a:off x="5357" y="892198"/>
              <a:ext cx="1601390" cy="96083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圆角矩形 4"/>
            <p:cNvSpPr txBox="1"/>
            <p:nvPr/>
          </p:nvSpPr>
          <p:spPr>
            <a:xfrm>
              <a:off x="33499" y="920340"/>
              <a:ext cx="1545106" cy="9045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kern="1200" dirty="0"/>
                <a:t>准备相应测试数据</a:t>
              </a:r>
              <a:endParaRPr lang="zh-CN" altLang="en-US" sz="2400" kern="1200" dirty="0"/>
            </a:p>
          </p:txBody>
        </p:sp>
      </p:grpSp>
      <p:sp>
        <p:nvSpPr>
          <p:cNvPr id="4" name="矩形 3"/>
          <p:cNvSpPr/>
          <p:nvPr/>
        </p:nvSpPr>
        <p:spPr>
          <a:xfrm>
            <a:off x="761973" y="1016647"/>
            <a:ext cx="1820487" cy="4796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数据获取方式</a:t>
            </a:r>
            <a:endParaRPr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1972" y="1693718"/>
            <a:ext cx="6168763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测试所需要的数据为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pcap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报文数据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拟采用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tcpdump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wireshark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两种工具获取数据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通过截取活动网络上的流量保存为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pcap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报文数据。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1972" y="3276166"/>
            <a:ext cx="8086725" cy="10953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72" y="2838016"/>
            <a:ext cx="2362200" cy="4381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859" y="4513559"/>
            <a:ext cx="6174795" cy="23444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1973" y="303895"/>
            <a:ext cx="14157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测试思路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7048473" y="871174"/>
            <a:ext cx="1601390" cy="960834"/>
            <a:chOff x="5357" y="892198"/>
            <a:chExt cx="1601390" cy="960834"/>
          </a:xfrm>
        </p:grpSpPr>
        <p:sp>
          <p:nvSpPr>
            <p:cNvPr id="16" name="圆角矩形 15"/>
            <p:cNvSpPr/>
            <p:nvPr/>
          </p:nvSpPr>
          <p:spPr>
            <a:xfrm>
              <a:off x="5357" y="892198"/>
              <a:ext cx="1601390" cy="96083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圆角矩形 4"/>
            <p:cNvSpPr txBox="1"/>
            <p:nvPr/>
          </p:nvSpPr>
          <p:spPr>
            <a:xfrm>
              <a:off x="33499" y="920340"/>
              <a:ext cx="1545106" cy="9045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kern="1200" dirty="0"/>
                <a:t>测试用例结果分析</a:t>
              </a:r>
              <a:endParaRPr lang="zh-CN" altLang="en-US" sz="2400" kern="1200" dirty="0"/>
            </a:p>
          </p:txBody>
        </p:sp>
      </p:grpSp>
      <p:sp>
        <p:nvSpPr>
          <p:cNvPr id="4" name="矩形 3"/>
          <p:cNvSpPr/>
          <p:nvPr/>
        </p:nvSpPr>
        <p:spPr>
          <a:xfrm>
            <a:off x="761973" y="1016647"/>
            <a:ext cx="2362199" cy="4796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数据正确性对比方法</a:t>
            </a:r>
            <a:endParaRPr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1972" y="1693718"/>
            <a:ext cx="642521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测试用例中对于输出结果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一般为报文数据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的正确性验证方法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通过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wireshark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工具读取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pcap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等格式文件，进行报文的展示，可对产生报文的类型、字段等进行正确性比对。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5628" y="2783247"/>
            <a:ext cx="5591556" cy="38129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2509081"/>
            <a:ext cx="9144000" cy="1814777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3765"/>
              <a:endParaRPr lang="zh-CN" altLang="en-US">
                <a:solidFill>
                  <a:prstClr val="white"/>
                </a:solidFill>
                <a:latin typeface="Calibri" panose="020F0702030404030204"/>
                <a:ea typeface="SimSun" panose="02010600030101010101" pitchFamily="2" charset="-122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3765"/>
              <a:endParaRPr lang="zh-CN" altLang="en-US">
                <a:solidFill>
                  <a:prstClr val="white"/>
                </a:solidFill>
                <a:latin typeface="Calibri" panose="020F0702030404030204"/>
                <a:ea typeface="SimSun" panose="02010600030101010101" pitchFamily="2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3765"/>
              <a:endParaRPr lang="zh-CN" altLang="en-US">
                <a:solidFill>
                  <a:prstClr val="white"/>
                </a:solidFill>
                <a:latin typeface="Calibri" panose="020F0702030404030204"/>
                <a:ea typeface="SimSun" panose="02010600030101010101" pitchFamily="2" charset="-122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3765"/>
              <a:endParaRPr lang="zh-CN" altLang="en-US">
                <a:solidFill>
                  <a:prstClr val="white"/>
                </a:solidFill>
                <a:latin typeface="Calibri" panose="020F0702030404030204"/>
                <a:ea typeface="SimSun" panose="02010600030101010101" pitchFamily="2" charset="-122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3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913765"/>
              <a:r>
                <a:rPr lang="en-US" altLang="zh-CN" sz="8000" dirty="0">
                  <a:solidFill>
                    <a:prstClr val="white">
                      <a:lumMod val="95000"/>
                    </a:prstClr>
                  </a:solidFill>
                  <a:latin typeface="Impact" panose="020B0806030902050204" pitchFamily="34" charset="0"/>
                  <a:ea typeface="SimSun" panose="02010600030101010101" pitchFamily="2" charset="-122"/>
                </a:rPr>
                <a:t>04</a:t>
              </a:r>
              <a:endParaRPr lang="zh-CN" altLang="en-US" sz="8000" dirty="0">
                <a:solidFill>
                  <a:prstClr val="white">
                    <a:lumMod val="95000"/>
                  </a:prstClr>
                </a:solidFill>
                <a:latin typeface="Impact" panose="020B0806030902050204" pitchFamily="34" charset="0"/>
                <a:ea typeface="SimSun" panose="02010600030101010101" pitchFamily="2" charset="-122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3387151" y="3102972"/>
            <a:ext cx="5255879" cy="62325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测试点划分</a:t>
            </a:r>
            <a:endParaRPr lang="en-GB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940152" y="2132070"/>
            <a:ext cx="432048" cy="432834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702030404030204" pitchFamily="34" charset="0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644008" y="2132463"/>
            <a:ext cx="432048" cy="432048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702030404030204" pitchFamily="34" charset="0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292081" y="2132070"/>
            <a:ext cx="432833" cy="432834"/>
            <a:chOff x="5436096" y="1274820"/>
            <a:chExt cx="432833" cy="432834"/>
          </a:xfrm>
        </p:grpSpPr>
        <p:sp>
          <p:nvSpPr>
            <p:cNvPr id="16" name="椭圆 15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702030404030204" pitchFamily="34" charset="0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347865" y="2132070"/>
            <a:ext cx="432833" cy="432834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702030404030204" pitchFamily="34" charset="0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995937" y="2132070"/>
            <a:ext cx="432833" cy="432834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702030404030204" pitchFamily="34" charset="0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1973" y="303895"/>
            <a:ext cx="172354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测试点划分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93193" y="1040384"/>
          <a:ext cx="8412480" cy="497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9887"/>
                <a:gridCol w="1353312"/>
                <a:gridCol w="1243584"/>
                <a:gridCol w="2006201"/>
                <a:gridCol w="24194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类型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功能需求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对应章节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测试用例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测试点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rowSpan="8"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/>
                        <a:t>Scapy</a:t>
                      </a:r>
                      <a:r>
                        <a:rPr lang="zh-CN" altLang="en-US" sz="1800" dirty="0"/>
                        <a:t>原有功能</a:t>
                      </a:r>
                      <a:endParaRPr lang="zh-CN" altLang="en-US" sz="1800" dirty="0"/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端口监听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4.2.1</a:t>
                      </a:r>
                      <a:endParaRPr lang="en-US" altLang="zh-CN" dirty="0">
                        <a:effectLst/>
                      </a:endParaRP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端口报文监听测试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effectLst/>
                        </a:rPr>
                        <a:t>监听指定或多个端口功能是否正常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 vMerge="1">
                  <a:tcPr anchor="ctr"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effectLst/>
                        </a:rPr>
                        <a:t>根据</a:t>
                      </a:r>
                      <a:r>
                        <a:rPr lang="en-US" altLang="zh-CN" sz="1600" dirty="0">
                          <a:effectLst/>
                        </a:rPr>
                        <a:t>BPF</a:t>
                      </a:r>
                      <a:r>
                        <a:rPr lang="zh-CN" altLang="en-US" sz="1600" dirty="0">
                          <a:effectLst/>
                        </a:rPr>
                        <a:t>过滤报文功能是否正常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 vMerge="1">
                  <a:tcPr anchor="ctr"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effectLst/>
                        </a:rPr>
                        <a:t>监听指定数量报文功能是否正常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 vMerge="1">
                  <a:tcPr anchor="ctr"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effectLst/>
                        </a:rPr>
                        <a:t>监听指定时间段内报文功能是否正常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 vMerge="1">
                  <a:tcPr anchor="ctr"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effectLst/>
                        </a:rPr>
                        <a:t>返回的报文数据核对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 vMerge="1"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数据解析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4.2.2</a:t>
                      </a:r>
                      <a:endParaRPr lang="en-US" altLang="zh-C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数据报文解析测试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effectLst/>
                        </a:rPr>
                        <a:t>返回的协议对象类型及字段值核对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 vMerge="1"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数据构造</a:t>
                      </a:r>
                      <a:endParaRPr lang="zh-CN" altLang="en-US">
                        <a:effectLst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4.2.3</a:t>
                      </a:r>
                      <a:endParaRPr lang="en-US" altLang="zh-C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单层数据报文构造测试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effectLst/>
                        </a:rPr>
                        <a:t>完成的单层数据协议对象类型及字段值核对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 vMerge="1">
                  <a:tcPr anchor="ctr"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多层数据报文堆叠测试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effectLst/>
                        </a:rPr>
                        <a:t>堆叠完成的数据协议对象及字段值核对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1973" y="303895"/>
            <a:ext cx="172354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测试点划分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93193" y="912368"/>
          <a:ext cx="8412480" cy="5862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287"/>
                <a:gridCol w="1271016"/>
                <a:gridCol w="1179576"/>
                <a:gridCol w="2381105"/>
                <a:gridCol w="24194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类型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功能需求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对应章节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测试用例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测试点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rowSpan="9"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/>
                        <a:t>Scapy</a:t>
                      </a:r>
                      <a:r>
                        <a:rPr lang="zh-CN" altLang="en-US" sz="1800" dirty="0"/>
                        <a:t>原有功能</a:t>
                      </a:r>
                      <a:endParaRPr lang="zh-CN" altLang="en-US" sz="1800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数据展示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4.2.4</a:t>
                      </a:r>
                      <a:endParaRPr lang="en-US" altLang="zh-C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数据包字符展示测试</a:t>
                      </a:r>
                      <a:endParaRPr lang="zh-CN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控制台输出字符核对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数据包图形展示测试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一个数据包图形展示功能是否正常</a:t>
                      </a:r>
                      <a:endParaRPr lang="zh-CN" altLang="en-US">
                        <a:effectLst/>
                      </a:endParaRPr>
                    </a:p>
                  </a:txBody>
                  <a:tcPr anchor="ctr"/>
                </a:tc>
              </a:tr>
              <a:tr h="37084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一系列数据包图形展示功能是否正常</a:t>
                      </a:r>
                      <a:endParaRPr lang="zh-CN" altLang="en-US">
                        <a:effectLst/>
                      </a:endParaRPr>
                    </a:p>
                  </a:txBody>
                  <a:tcPr anchor="ctr"/>
                </a:tc>
              </a:tr>
              <a:tr h="37084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输出图形文件正确性核对</a:t>
                      </a:r>
                      <a:endParaRPr lang="zh-CN" altLang="en-US">
                        <a:effectLst/>
                      </a:endParaRPr>
                    </a:p>
                  </a:txBody>
                  <a:tcPr anchor="ctr"/>
                </a:tc>
              </a:tr>
              <a:tr h="370840">
                <a:tc vMerge="1"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数据导入</a:t>
                      </a:r>
                      <a:endParaRPr lang="zh-CN" altLang="en-US">
                        <a:effectLst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4.2.5</a:t>
                      </a:r>
                      <a:endParaRPr lang="en-US" altLang="zh-CN" dirty="0">
                        <a:effectLst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effectLst/>
                        </a:rPr>
                        <a:t>pcap</a:t>
                      </a:r>
                      <a:r>
                        <a:rPr lang="zh-CN" altLang="en-US" dirty="0">
                          <a:effectLst/>
                        </a:rPr>
                        <a:t>文件读取测试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读取指定个数报文功能是否正常</a:t>
                      </a:r>
                      <a:endParaRPr lang="zh-CN" altLang="en-US">
                        <a:effectLst/>
                      </a:endParaRPr>
                    </a:p>
                  </a:txBody>
                  <a:tcPr anchor="ctr"/>
                </a:tc>
              </a:tr>
              <a:tr h="37084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返回的数据对象值核对</a:t>
                      </a:r>
                      <a:endParaRPr lang="zh-CN" altLang="en-US">
                        <a:effectLst/>
                      </a:endParaRPr>
                    </a:p>
                  </a:txBody>
                  <a:tcPr anchor="ctr"/>
                </a:tc>
              </a:tr>
              <a:tr h="37084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16</a:t>
                      </a:r>
                      <a:r>
                        <a:rPr lang="zh-CN" altLang="en-US" dirty="0">
                          <a:effectLst/>
                        </a:rPr>
                        <a:t>进制编码导入测试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返回的数据对象值核对</a:t>
                      </a:r>
                      <a:endParaRPr lang="zh-CN" altLang="en-US">
                        <a:effectLst/>
                      </a:endParaRPr>
                    </a:p>
                  </a:txBody>
                  <a:tcPr anchor="ctr"/>
                </a:tc>
              </a:tr>
              <a:tr h="370840"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数据导出</a:t>
                      </a:r>
                      <a:endParaRPr lang="zh-CN" altLang="en-US">
                        <a:effectLst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4.2.6</a:t>
                      </a:r>
                      <a:endParaRPr lang="en-US" altLang="zh-C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effectLst/>
                        </a:rPr>
                        <a:t>pcap</a:t>
                      </a:r>
                      <a:r>
                        <a:rPr lang="zh-CN" altLang="en-US" dirty="0">
                          <a:effectLst/>
                        </a:rPr>
                        <a:t>文件导出测试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pcap</a:t>
                      </a:r>
                      <a:r>
                        <a:rPr lang="zh-CN" altLang="en-US">
                          <a:effectLst/>
                        </a:rPr>
                        <a:t>报文文件正确性核对</a:t>
                      </a:r>
                      <a:endParaRPr lang="zh-CN" altLang="en-US">
                        <a:effectLst/>
                      </a:endParaRPr>
                    </a:p>
                  </a:txBody>
                  <a:tcPr anchor="ctr"/>
                </a:tc>
              </a:tr>
              <a:tr h="370840">
                <a:tc vMerge="1">
                  <a:tcPr anchor="ctr"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16</a:t>
                      </a:r>
                      <a:r>
                        <a:rPr lang="zh-CN" altLang="en-US" dirty="0">
                          <a:effectLst/>
                        </a:rPr>
                        <a:t>进制编码格式导出测试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16</a:t>
                      </a:r>
                      <a:r>
                        <a:rPr lang="zh-CN" altLang="en-US" dirty="0">
                          <a:effectLst/>
                        </a:rPr>
                        <a:t>进制编码正确性核对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1973" y="303895"/>
            <a:ext cx="172354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测试点划分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93193" y="912368"/>
          <a:ext cx="8412480" cy="367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9887"/>
                <a:gridCol w="1353312"/>
                <a:gridCol w="1243584"/>
                <a:gridCol w="2006201"/>
                <a:gridCol w="24194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类型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功能需求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对应章节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测试用例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测试点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rowSpan="6"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/>
                        <a:t>Scapy</a:t>
                      </a:r>
                      <a:r>
                        <a:rPr lang="zh-CN" altLang="en-US" sz="1800" dirty="0"/>
                        <a:t>原有功能</a:t>
                      </a:r>
                      <a:endParaRPr lang="zh-CN" altLang="en-US" sz="1800" dirty="0"/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数据发送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4.2.7</a:t>
                      </a:r>
                      <a:endParaRPr lang="en-US" altLang="zh-CN" dirty="0">
                        <a:effectLst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只发送数据包测试</a:t>
                      </a:r>
                      <a:endParaRPr lang="zh-CN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发送到指定</a:t>
                      </a:r>
                      <a:r>
                        <a:rPr lang="en-US" altLang="zh-CN" dirty="0">
                          <a:effectLst/>
                        </a:rPr>
                        <a:t>IP</a:t>
                      </a:r>
                      <a:r>
                        <a:rPr lang="zh-CN" altLang="en-US" dirty="0">
                          <a:effectLst/>
                        </a:rPr>
                        <a:t>地址和链路层协议功能是否正常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数据包成功发送验证</a:t>
                      </a:r>
                      <a:endParaRPr lang="zh-CN" altLang="en-US">
                        <a:effectLst/>
                      </a:endParaRPr>
                    </a:p>
                  </a:txBody>
                  <a:tcPr anchor="ctr"/>
                </a:tc>
              </a:tr>
              <a:tr h="37084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发送并接收数据包测试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超时无应答重发功能是否正常</a:t>
                      </a:r>
                      <a:endParaRPr lang="zh-CN" altLang="en-US">
                        <a:effectLst/>
                      </a:endParaRPr>
                    </a:p>
                  </a:txBody>
                  <a:tcPr anchor="ctr"/>
                </a:tc>
              </a:tr>
              <a:tr h="37084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数据包成功发送验证</a:t>
                      </a:r>
                      <a:endParaRPr lang="zh-CN" altLang="en-US">
                        <a:effectLst/>
                      </a:endParaRPr>
                    </a:p>
                  </a:txBody>
                  <a:tcPr anchor="ctr"/>
                </a:tc>
              </a:tr>
              <a:tr h="37084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接收应答数据包验证</a:t>
                      </a:r>
                      <a:endParaRPr lang="zh-CN" altLang="en-US">
                        <a:effectLst/>
                      </a:endParaRPr>
                    </a:p>
                  </a:txBody>
                  <a:tcPr anchor="ctr"/>
                </a:tc>
              </a:tr>
              <a:tr h="37084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没有应答的数据包验证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1973" y="303895"/>
            <a:ext cx="172354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测试点划分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93193" y="912368"/>
          <a:ext cx="8412480" cy="540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9887"/>
                <a:gridCol w="1353312"/>
                <a:gridCol w="1243584"/>
                <a:gridCol w="2006201"/>
                <a:gridCol w="24194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类型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功能需求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对应章节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测试用例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测试点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rowSpan="7"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/>
                        <a:t>Scapy</a:t>
                      </a:r>
                      <a:r>
                        <a:rPr lang="zh-CN" altLang="en-US" sz="1800" dirty="0"/>
                        <a:t>扩展功能</a:t>
                      </a:r>
                      <a:endParaRPr lang="zh-CN" altLang="en-US" sz="18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文件切分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7.2.1</a:t>
                      </a:r>
                      <a:endParaRPr lang="en-US" altLang="zh-CN" dirty="0">
                        <a:effectLst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兼容模式</a:t>
                      </a:r>
                      <a:r>
                        <a:rPr lang="en-US" altLang="zh-CN">
                          <a:effectLst/>
                        </a:rPr>
                        <a:t>pcap</a:t>
                      </a:r>
                      <a:r>
                        <a:rPr lang="zh-CN" altLang="en-US">
                          <a:effectLst/>
                        </a:rPr>
                        <a:t>文件切分测试</a:t>
                      </a:r>
                      <a:endParaRPr lang="zh-CN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存储方式指定功能，数据切分大小指定功能是否正常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输出</a:t>
                      </a:r>
                      <a:r>
                        <a:rPr lang="en-US" altLang="zh-CN">
                          <a:effectLst/>
                        </a:rPr>
                        <a:t>pcap</a:t>
                      </a:r>
                      <a:r>
                        <a:rPr lang="zh-CN" altLang="en-US">
                          <a:effectLst/>
                        </a:rPr>
                        <a:t>文件正确性验证</a:t>
                      </a:r>
                      <a:endParaRPr lang="zh-CN" altLang="en-US">
                        <a:effectLst/>
                      </a:endParaRPr>
                    </a:p>
                  </a:txBody>
                  <a:tcPr anchor="ctr"/>
                </a:tc>
              </a:tr>
              <a:tr h="37084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极速模式</a:t>
                      </a:r>
                      <a:r>
                        <a:rPr lang="en-US" altLang="zh-CN">
                          <a:effectLst/>
                        </a:rPr>
                        <a:t>pcap</a:t>
                      </a:r>
                      <a:r>
                        <a:rPr lang="zh-CN" altLang="en-US">
                          <a:effectLst/>
                        </a:rPr>
                        <a:t>文件切分测试</a:t>
                      </a:r>
                      <a:endParaRPr lang="zh-CN" altLang="en-US">
                        <a:effectLst/>
                      </a:endParaRPr>
                    </a:p>
                    <a:p>
                      <a:pPr algn="ctr"/>
                      <a:br>
                        <a:rPr lang="zh-CN" altLang="en-US">
                          <a:effectLst/>
                        </a:rPr>
                      </a:br>
                      <a:endParaRPr lang="zh-CN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输出</a:t>
                      </a:r>
                      <a:r>
                        <a:rPr lang="en-US" altLang="zh-CN">
                          <a:effectLst/>
                        </a:rPr>
                        <a:t>pcap</a:t>
                      </a:r>
                      <a:r>
                        <a:rPr lang="zh-CN" altLang="en-US">
                          <a:effectLst/>
                        </a:rPr>
                        <a:t>文件正确性验证</a:t>
                      </a:r>
                      <a:endParaRPr lang="zh-CN" altLang="en-US">
                        <a:effectLst/>
                      </a:endParaRPr>
                    </a:p>
                  </a:txBody>
                  <a:tcPr anchor="ctr"/>
                </a:tc>
              </a:tr>
              <a:tr h="370840"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监听持久化</a:t>
                      </a:r>
                      <a:endParaRPr lang="zh-CN" altLang="en-US">
                        <a:effectLst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7.2.2</a:t>
                      </a:r>
                      <a:endParaRPr lang="en-US" altLang="zh-CN" dirty="0">
                        <a:effectLst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监听持久化测试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持久化数据文件的正确性验证</a:t>
                      </a:r>
                      <a:endParaRPr lang="zh-CN" altLang="en-US">
                        <a:effectLst/>
                      </a:endParaRPr>
                    </a:p>
                  </a:txBody>
                  <a:tcPr anchor="ctr"/>
                </a:tc>
              </a:tr>
              <a:tr h="37084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存储批大小指定功能是否正常</a:t>
                      </a:r>
                      <a:endParaRPr lang="zh-CN" altLang="en-US">
                        <a:effectLst/>
                      </a:endParaRPr>
                    </a:p>
                  </a:txBody>
                  <a:tcPr anchor="ctr"/>
                </a:tc>
              </a:tr>
              <a:tr h="370840"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协议类型获取</a:t>
                      </a:r>
                      <a:endParaRPr lang="zh-CN" altLang="en-US">
                        <a:effectLst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7.2.3</a:t>
                      </a:r>
                      <a:endParaRPr lang="en-US" altLang="zh-CN">
                        <a:effectLst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协议类型获取功能测试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待分析类型的协议层数指定功能是否正常</a:t>
                      </a:r>
                      <a:endParaRPr lang="zh-CN" altLang="en-US">
                        <a:effectLst/>
                      </a:endParaRPr>
                    </a:p>
                  </a:txBody>
                  <a:tcPr anchor="ctr"/>
                </a:tc>
              </a:tr>
              <a:tr h="37084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输出的协议类型核对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1973" y="303895"/>
            <a:ext cx="172354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测试点划分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93193" y="1323848"/>
          <a:ext cx="8412480" cy="2839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9887"/>
                <a:gridCol w="1353312"/>
                <a:gridCol w="1243584"/>
                <a:gridCol w="2006201"/>
                <a:gridCol w="24194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类型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功能需求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对应章节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测试用例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测试点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/>
                        <a:t>Scapy</a:t>
                      </a:r>
                      <a:r>
                        <a:rPr lang="zh-CN" altLang="en-US" sz="1800" dirty="0"/>
                        <a:t>扩展功能</a:t>
                      </a:r>
                      <a:endParaRPr lang="zh-CN" altLang="en-US" sz="18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报文会话提取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7.2.4</a:t>
                      </a:r>
                      <a:endParaRPr lang="en-US" altLang="zh-CN">
                        <a:effectLst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会话提取功能测试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四元组条件会话过滤功能，会话时间切分模式选择功能是否正常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切分的小文件正确性核对</a:t>
                      </a:r>
                      <a:endParaRPr lang="zh-CN" altLang="en-US">
                        <a:effectLst/>
                      </a:endParaRPr>
                    </a:p>
                  </a:txBody>
                  <a:tcPr anchor="ctr"/>
                </a:tc>
              </a:tr>
              <a:tr h="37084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分批处理的大小设置功能是否正常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444753" y="4882896"/>
            <a:ext cx="630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划分出功能对应的测试点，为下一步测试用例设计打好基础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1973" y="303895"/>
            <a:ext cx="172354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测试点划分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886120" y="1100904"/>
          <a:ext cx="7352907" cy="4119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5678"/>
                <a:gridCol w="1650006"/>
                <a:gridCol w="1960460"/>
                <a:gridCol w="202676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非功能需求</a:t>
                      </a:r>
                      <a:endParaRPr lang="zh-CN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对应章节</a:t>
                      </a:r>
                      <a:endParaRPr lang="zh-CN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测试用例</a:t>
                      </a:r>
                      <a:endParaRPr lang="zh-CN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测试点</a:t>
                      </a:r>
                      <a:endParaRPr lang="zh-CN" altLang="en-US">
                        <a:effectLst/>
                      </a:endParaRPr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兼容性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5.1</a:t>
                      </a:r>
                      <a:endParaRPr lang="en-US" altLang="zh-C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python</a:t>
                      </a:r>
                      <a:r>
                        <a:rPr lang="zh-CN" altLang="en-US">
                          <a:effectLst/>
                        </a:rPr>
                        <a:t>版本兼容性测试</a:t>
                      </a:r>
                      <a:endParaRPr lang="zh-CN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python2.x,3.x</a:t>
                      </a:r>
                      <a:r>
                        <a:rPr lang="zh-CN" altLang="en-US">
                          <a:effectLst/>
                        </a:rPr>
                        <a:t>正常运行验证</a:t>
                      </a:r>
                      <a:endParaRPr lang="zh-CN" altLang="en-US">
                        <a:effectLst/>
                      </a:endParaRPr>
                    </a:p>
                  </a:txBody>
                  <a:tcPr anchor="ctr"/>
                </a:tc>
              </a:tr>
              <a:tr h="37084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操作系统兼容性测试</a:t>
                      </a:r>
                      <a:endParaRPr lang="zh-CN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windows,linux</a:t>
                      </a:r>
                      <a:r>
                        <a:rPr lang="zh-CN" altLang="en-US">
                          <a:effectLst/>
                        </a:rPr>
                        <a:t>下正常运行验证</a:t>
                      </a:r>
                      <a:endParaRPr lang="zh-CN" altLang="en-US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可扩展性</a:t>
                      </a:r>
                      <a:endParaRPr lang="zh-CN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5.2</a:t>
                      </a:r>
                      <a:endParaRPr lang="en-US" altLang="zh-C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新协议扩展性测试</a:t>
                      </a:r>
                      <a:endParaRPr lang="zh-CN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新协议添加是否有相关接口，容易程度衡量</a:t>
                      </a:r>
                      <a:endParaRPr lang="zh-CN" altLang="en-US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容错性</a:t>
                      </a:r>
                      <a:endParaRPr lang="zh-CN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5.3</a:t>
                      </a:r>
                      <a:endParaRPr lang="en-US" altLang="zh-C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非法数据解析测试</a:t>
                      </a:r>
                      <a:endParaRPr lang="zh-CN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错误提示或其他处理机制正常性验证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易用性</a:t>
                      </a:r>
                      <a:endParaRPr lang="zh-CN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5.4</a:t>
                      </a:r>
                      <a:endParaRPr lang="en-US" altLang="zh-C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交互模式函数调用测试</a:t>
                      </a:r>
                      <a:endParaRPr lang="zh-CN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交互模式下功能函数命令正常运行验证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308809" y="5656083"/>
            <a:ext cx="5260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非功能需求对应测试点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2509081"/>
            <a:ext cx="9144000" cy="1814777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3765"/>
              <a:endParaRPr lang="zh-CN" altLang="en-US">
                <a:solidFill>
                  <a:prstClr val="white"/>
                </a:solidFill>
                <a:latin typeface="Calibri" panose="020F0702030404030204"/>
                <a:ea typeface="SimSun" panose="02010600030101010101" pitchFamily="2" charset="-122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3765"/>
              <a:endParaRPr lang="zh-CN" altLang="en-US">
                <a:solidFill>
                  <a:prstClr val="white"/>
                </a:solidFill>
                <a:latin typeface="Calibri" panose="020F0702030404030204"/>
                <a:ea typeface="SimSun" panose="02010600030101010101" pitchFamily="2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3765"/>
              <a:endParaRPr lang="zh-CN" altLang="en-US">
                <a:solidFill>
                  <a:prstClr val="white"/>
                </a:solidFill>
                <a:latin typeface="Calibri" panose="020F0702030404030204"/>
                <a:ea typeface="SimSun" panose="02010600030101010101" pitchFamily="2" charset="-122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3765"/>
              <a:endParaRPr lang="zh-CN" altLang="en-US">
                <a:solidFill>
                  <a:prstClr val="white"/>
                </a:solidFill>
                <a:latin typeface="Calibri" panose="020F0702030404030204"/>
                <a:ea typeface="SimSun" panose="02010600030101010101" pitchFamily="2" charset="-122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3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913765"/>
              <a:r>
                <a:rPr lang="en-US" altLang="zh-CN" sz="8000" dirty="0">
                  <a:solidFill>
                    <a:prstClr val="white">
                      <a:lumMod val="95000"/>
                    </a:prstClr>
                  </a:solidFill>
                  <a:latin typeface="Impact" panose="020B0806030902050204" pitchFamily="34" charset="0"/>
                  <a:ea typeface="SimSun" panose="02010600030101010101" pitchFamily="2" charset="-122"/>
                </a:rPr>
                <a:t>04</a:t>
              </a:r>
              <a:endParaRPr lang="zh-CN" altLang="en-US" sz="8000" dirty="0">
                <a:solidFill>
                  <a:prstClr val="white">
                    <a:lumMod val="95000"/>
                  </a:prstClr>
                </a:solidFill>
                <a:latin typeface="Impact" panose="020B0806030902050204" pitchFamily="34" charset="0"/>
                <a:ea typeface="SimSun" panose="02010600030101010101" pitchFamily="2" charset="-122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3387151" y="3102972"/>
            <a:ext cx="5255879" cy="62325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测试样例展示</a:t>
            </a:r>
            <a:endParaRPr lang="en-GB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940152" y="2132070"/>
            <a:ext cx="432048" cy="432834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702030404030204" pitchFamily="34" charset="0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644008" y="2132463"/>
            <a:ext cx="432048" cy="432048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702030404030204" pitchFamily="34" charset="0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292081" y="2132070"/>
            <a:ext cx="432833" cy="432834"/>
            <a:chOff x="5436096" y="1274820"/>
            <a:chExt cx="432833" cy="432834"/>
          </a:xfrm>
        </p:grpSpPr>
        <p:sp>
          <p:nvSpPr>
            <p:cNvPr id="16" name="椭圆 15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702030404030204" pitchFamily="34" charset="0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347865" y="2132070"/>
            <a:ext cx="432833" cy="432834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702030404030204" pitchFamily="34" charset="0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995937" y="2132070"/>
            <a:ext cx="432833" cy="432834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702030404030204" pitchFamily="34" charset="0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11561" y="187907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目录</a:t>
            </a:r>
            <a:r>
              <a:rPr lang="en-US" altLang="zh-CN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18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Contents</a:t>
            </a:r>
            <a:endParaRPr lang="en-GB" sz="1800" b="1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38573" y="818020"/>
            <a:ext cx="76498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2120386" y="1572753"/>
            <a:ext cx="4886225" cy="1605767"/>
            <a:chOff x="2254010" y="1666883"/>
            <a:chExt cx="4886225" cy="1605767"/>
          </a:xfrm>
        </p:grpSpPr>
        <p:grpSp>
          <p:nvGrpSpPr>
            <p:cNvPr id="2" name="组合 1"/>
            <p:cNvGrpSpPr/>
            <p:nvPr/>
          </p:nvGrpSpPr>
          <p:grpSpPr>
            <a:xfrm>
              <a:off x="2254010" y="1666883"/>
              <a:ext cx="4886225" cy="686162"/>
              <a:chOff x="2254010" y="1666883"/>
              <a:chExt cx="4886225" cy="686162"/>
            </a:xfrm>
          </p:grpSpPr>
          <p:grpSp>
            <p:nvGrpSpPr>
              <p:cNvPr id="31" name="组合 30"/>
              <p:cNvGrpSpPr/>
              <p:nvPr/>
            </p:nvGrpSpPr>
            <p:grpSpPr>
              <a:xfrm>
                <a:off x="2254010" y="1674508"/>
                <a:ext cx="1244699" cy="666786"/>
                <a:chOff x="2215144" y="956726"/>
                <a:chExt cx="1299384" cy="916847"/>
              </a:xfrm>
            </p:grpSpPr>
            <p:sp>
              <p:nvSpPr>
                <p:cNvPr id="32" name="平行四边形 31"/>
                <p:cNvSpPr/>
                <p:nvPr/>
              </p:nvSpPr>
              <p:spPr>
                <a:xfrm>
                  <a:off x="2215144" y="982844"/>
                  <a:ext cx="1120898" cy="842780"/>
                </a:xfrm>
                <a:prstGeom prst="parallelogram">
                  <a:avLst>
                    <a:gd name="adj" fmla="val 4820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65">
                    <a:latin typeface="Impact" panose="020B0806030902050204" pitchFamily="34" charset="0"/>
                  </a:endParaRPr>
                </a:p>
              </p:txBody>
            </p:sp>
            <p:sp>
              <p:nvSpPr>
                <p:cNvPr id="33" name="文本框 9"/>
                <p:cNvSpPr txBox="1"/>
                <p:nvPr/>
              </p:nvSpPr>
              <p:spPr>
                <a:xfrm>
                  <a:off x="2447729" y="956726"/>
                  <a:ext cx="1066799" cy="9168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735" dirty="0">
                      <a:solidFill>
                        <a:schemeClr val="bg1"/>
                      </a:solidFill>
                      <a:latin typeface="Impact" panose="020B0806030902050204" pitchFamily="34" charset="0"/>
                    </a:rPr>
                    <a:t>01</a:t>
                  </a:r>
                  <a:endParaRPr lang="zh-CN" altLang="en-US" sz="3735" dirty="0">
                    <a:solidFill>
                      <a:schemeClr val="bg1"/>
                    </a:solidFill>
                    <a:latin typeface="Impact" panose="020B0806030902050204" pitchFamily="34" charset="0"/>
                  </a:endParaRPr>
                </a:p>
              </p:txBody>
            </p:sp>
          </p:grpSp>
          <p:grpSp>
            <p:nvGrpSpPr>
              <p:cNvPr id="65" name="组合 64"/>
              <p:cNvGrpSpPr/>
              <p:nvPr/>
            </p:nvGrpSpPr>
            <p:grpSpPr>
              <a:xfrm>
                <a:off x="3071532" y="1666883"/>
                <a:ext cx="4068703" cy="686162"/>
                <a:chOff x="4315150" y="953426"/>
                <a:chExt cx="3857250" cy="540057"/>
              </a:xfrm>
            </p:grpSpPr>
            <p:sp>
              <p:nvSpPr>
                <p:cNvPr id="66" name="矩形 65"/>
                <p:cNvSpPr/>
                <p:nvPr/>
              </p:nvSpPr>
              <p:spPr>
                <a:xfrm>
                  <a:off x="5567833" y="1035683"/>
                  <a:ext cx="1432682" cy="363362"/>
                </a:xfrm>
                <a:prstGeom prst="rect">
                  <a:avLst/>
                </a:prstGeom>
                <a:ln w="15875">
                  <a:noFill/>
                </a:ln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zh-CN" altLang="en-US" sz="2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功能展示</a:t>
                  </a:r>
                  <a:endParaRPr lang="en-GB" altLang="zh-CN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67" name="平行四边形 66"/>
                <p:cNvSpPr/>
                <p:nvPr/>
              </p:nvSpPr>
              <p:spPr>
                <a:xfrm>
                  <a:off x="4315150" y="953426"/>
                  <a:ext cx="3857250" cy="540057"/>
                </a:xfrm>
                <a:prstGeom prst="parallelogram">
                  <a:avLst>
                    <a:gd name="adj" fmla="val 48207"/>
                  </a:avLst>
                </a:prstGeom>
                <a:noFill/>
                <a:ln w="158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endParaRPr lang="zh-CN" altLang="en-US" sz="2135" b="1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44" name="组合 43"/>
            <p:cNvGrpSpPr/>
            <p:nvPr/>
          </p:nvGrpSpPr>
          <p:grpSpPr>
            <a:xfrm>
              <a:off x="2254010" y="2586488"/>
              <a:ext cx="4886224" cy="686162"/>
              <a:chOff x="2254011" y="1666883"/>
              <a:chExt cx="4886224" cy="686162"/>
            </a:xfrm>
          </p:grpSpPr>
          <p:grpSp>
            <p:nvGrpSpPr>
              <p:cNvPr id="45" name="组合 44"/>
              <p:cNvGrpSpPr/>
              <p:nvPr/>
            </p:nvGrpSpPr>
            <p:grpSpPr>
              <a:xfrm>
                <a:off x="2254011" y="1674508"/>
                <a:ext cx="1235556" cy="666786"/>
                <a:chOff x="2215144" y="956726"/>
                <a:chExt cx="1289839" cy="916847"/>
              </a:xfrm>
            </p:grpSpPr>
            <p:sp>
              <p:nvSpPr>
                <p:cNvPr id="49" name="平行四边形 48"/>
                <p:cNvSpPr/>
                <p:nvPr/>
              </p:nvSpPr>
              <p:spPr>
                <a:xfrm>
                  <a:off x="2215144" y="982844"/>
                  <a:ext cx="1120898" cy="842780"/>
                </a:xfrm>
                <a:prstGeom prst="parallelogram">
                  <a:avLst>
                    <a:gd name="adj" fmla="val 4820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65">
                    <a:latin typeface="Impact" panose="020B0806030902050204" pitchFamily="34" charset="0"/>
                  </a:endParaRPr>
                </a:p>
              </p:txBody>
            </p:sp>
            <p:sp>
              <p:nvSpPr>
                <p:cNvPr id="50" name="文本框 9"/>
                <p:cNvSpPr txBox="1"/>
                <p:nvPr/>
              </p:nvSpPr>
              <p:spPr>
                <a:xfrm>
                  <a:off x="2438184" y="956726"/>
                  <a:ext cx="1066799" cy="9168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735" dirty="0">
                      <a:solidFill>
                        <a:schemeClr val="bg1"/>
                      </a:solidFill>
                      <a:latin typeface="Impact" panose="020B0806030902050204" pitchFamily="34" charset="0"/>
                    </a:rPr>
                    <a:t>02</a:t>
                  </a:r>
                  <a:endParaRPr lang="zh-CN" altLang="en-US" sz="3735" dirty="0">
                    <a:solidFill>
                      <a:schemeClr val="bg1"/>
                    </a:solidFill>
                    <a:latin typeface="Impact" panose="020B0806030902050204" pitchFamily="34" charset="0"/>
                  </a:endParaRPr>
                </a:p>
              </p:txBody>
            </p:sp>
          </p:grpSp>
          <p:grpSp>
            <p:nvGrpSpPr>
              <p:cNvPr id="46" name="组合 45"/>
              <p:cNvGrpSpPr/>
              <p:nvPr/>
            </p:nvGrpSpPr>
            <p:grpSpPr>
              <a:xfrm>
                <a:off x="3071532" y="1666883"/>
                <a:ext cx="4068703" cy="686162"/>
                <a:chOff x="4315150" y="953426"/>
                <a:chExt cx="3857250" cy="540057"/>
              </a:xfrm>
            </p:grpSpPr>
            <p:sp>
              <p:nvSpPr>
                <p:cNvPr id="47" name="矩形 46"/>
                <p:cNvSpPr/>
                <p:nvPr/>
              </p:nvSpPr>
              <p:spPr>
                <a:xfrm>
                  <a:off x="5534759" y="1052249"/>
                  <a:ext cx="1418031" cy="363362"/>
                </a:xfrm>
                <a:prstGeom prst="rect">
                  <a:avLst/>
                </a:prstGeom>
                <a:ln w="15875">
                  <a:noFill/>
                </a:ln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zh-CN" altLang="en-US" sz="2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测试思路</a:t>
                  </a:r>
                  <a:endParaRPr lang="en-GB" altLang="zh-CN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48" name="平行四边形 47"/>
                <p:cNvSpPr/>
                <p:nvPr/>
              </p:nvSpPr>
              <p:spPr>
                <a:xfrm>
                  <a:off x="4315150" y="953426"/>
                  <a:ext cx="3857250" cy="540057"/>
                </a:xfrm>
                <a:prstGeom prst="parallelogram">
                  <a:avLst>
                    <a:gd name="adj" fmla="val 48207"/>
                  </a:avLst>
                </a:prstGeom>
                <a:noFill/>
                <a:ln w="158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endParaRPr lang="zh-CN" altLang="en-US" sz="2135" b="1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</p:grpSp>
      <p:grpSp>
        <p:nvGrpSpPr>
          <p:cNvPr id="25" name="组合 24"/>
          <p:cNvGrpSpPr/>
          <p:nvPr/>
        </p:nvGrpSpPr>
        <p:grpSpPr>
          <a:xfrm>
            <a:off x="2120385" y="3419588"/>
            <a:ext cx="4886225" cy="686162"/>
            <a:chOff x="2254010" y="1666883"/>
            <a:chExt cx="4886225" cy="686162"/>
          </a:xfrm>
        </p:grpSpPr>
        <p:grpSp>
          <p:nvGrpSpPr>
            <p:cNvPr id="38" name="组合 37"/>
            <p:cNvGrpSpPr/>
            <p:nvPr/>
          </p:nvGrpSpPr>
          <p:grpSpPr>
            <a:xfrm>
              <a:off x="2254010" y="1674508"/>
              <a:ext cx="1244699" cy="666786"/>
              <a:chOff x="2215144" y="956726"/>
              <a:chExt cx="1299384" cy="916847"/>
            </a:xfrm>
          </p:grpSpPr>
          <p:sp>
            <p:nvSpPr>
              <p:cNvPr id="42" name="平行四边形 41"/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5">
                  <a:latin typeface="Impact" panose="020B0806030902050204" pitchFamily="34" charset="0"/>
                </a:endParaRPr>
              </a:p>
            </p:txBody>
          </p:sp>
          <p:sp>
            <p:nvSpPr>
              <p:cNvPr id="51" name="文本框 9"/>
              <p:cNvSpPr txBox="1"/>
              <p:nvPr/>
            </p:nvSpPr>
            <p:spPr>
              <a:xfrm>
                <a:off x="2447729" y="956726"/>
                <a:ext cx="1066799" cy="916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735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3735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3071532" y="1666883"/>
              <a:ext cx="4068703" cy="686162"/>
              <a:chOff x="4315150" y="953426"/>
              <a:chExt cx="3857250" cy="540057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5376373" y="1040149"/>
                <a:ext cx="1815603" cy="363362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测试点划分</a:t>
                </a:r>
                <a:endParaRPr lang="en-GB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1" name="平行四边形 40"/>
              <p:cNvSpPr/>
              <p:nvPr/>
            </p:nvSpPr>
            <p:spPr>
              <a:xfrm>
                <a:off x="4315150" y="953426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endParaRPr lang="zh-CN" altLang="en-US" sz="2135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2120385" y="4339193"/>
            <a:ext cx="4886224" cy="686162"/>
            <a:chOff x="2254011" y="1666883"/>
            <a:chExt cx="4886224" cy="686162"/>
          </a:xfrm>
        </p:grpSpPr>
        <p:grpSp>
          <p:nvGrpSpPr>
            <p:cNvPr id="29" name="组合 28"/>
            <p:cNvGrpSpPr/>
            <p:nvPr/>
          </p:nvGrpSpPr>
          <p:grpSpPr>
            <a:xfrm>
              <a:off x="2254011" y="1674508"/>
              <a:ext cx="1235556" cy="666786"/>
              <a:chOff x="2215144" y="956726"/>
              <a:chExt cx="1289839" cy="916847"/>
            </a:xfrm>
          </p:grpSpPr>
          <p:sp>
            <p:nvSpPr>
              <p:cNvPr id="36" name="平行四边形 35"/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5">
                  <a:latin typeface="Impact" panose="020B0806030902050204" pitchFamily="34" charset="0"/>
                </a:endParaRPr>
              </a:p>
            </p:txBody>
          </p:sp>
          <p:sp>
            <p:nvSpPr>
              <p:cNvPr id="37" name="文本框 9"/>
              <p:cNvSpPr txBox="1"/>
              <p:nvPr/>
            </p:nvSpPr>
            <p:spPr>
              <a:xfrm>
                <a:off x="2438184" y="956726"/>
                <a:ext cx="1066799" cy="916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735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3735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071532" y="1666883"/>
              <a:ext cx="4068703" cy="686162"/>
              <a:chOff x="4315150" y="953426"/>
              <a:chExt cx="3857250" cy="540057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5297625" y="1083265"/>
                <a:ext cx="1981767" cy="363362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测试样例展示</a:t>
                </a:r>
                <a:endParaRPr lang="en-GB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5" name="平行四边形 34"/>
              <p:cNvSpPr/>
              <p:nvPr/>
            </p:nvSpPr>
            <p:spPr>
              <a:xfrm>
                <a:off x="4315150" y="953426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endParaRPr lang="zh-CN" altLang="en-US" sz="2135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52" name="组合 51"/>
          <p:cNvGrpSpPr/>
          <p:nvPr/>
        </p:nvGrpSpPr>
        <p:grpSpPr>
          <a:xfrm>
            <a:off x="2120385" y="5251748"/>
            <a:ext cx="4886224" cy="686162"/>
            <a:chOff x="2254011" y="1666883"/>
            <a:chExt cx="4886224" cy="686162"/>
          </a:xfrm>
        </p:grpSpPr>
        <p:grpSp>
          <p:nvGrpSpPr>
            <p:cNvPr id="53" name="组合 52"/>
            <p:cNvGrpSpPr/>
            <p:nvPr/>
          </p:nvGrpSpPr>
          <p:grpSpPr>
            <a:xfrm>
              <a:off x="2254011" y="1674508"/>
              <a:ext cx="1235556" cy="666786"/>
              <a:chOff x="2215144" y="956726"/>
              <a:chExt cx="1289839" cy="916847"/>
            </a:xfrm>
          </p:grpSpPr>
          <p:sp>
            <p:nvSpPr>
              <p:cNvPr id="57" name="平行四边形 56"/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5">
                  <a:latin typeface="Impact" panose="020B0806030902050204" pitchFamily="34" charset="0"/>
                </a:endParaRPr>
              </a:p>
            </p:txBody>
          </p:sp>
          <p:sp>
            <p:nvSpPr>
              <p:cNvPr id="58" name="文本框 9"/>
              <p:cNvSpPr txBox="1"/>
              <p:nvPr/>
            </p:nvSpPr>
            <p:spPr>
              <a:xfrm>
                <a:off x="2438184" y="956726"/>
                <a:ext cx="1066799" cy="916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735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05</a:t>
                </a:r>
                <a:endParaRPr lang="zh-CN" altLang="en-US" sz="3735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54" name="组合 53"/>
            <p:cNvGrpSpPr/>
            <p:nvPr/>
          </p:nvGrpSpPr>
          <p:grpSpPr>
            <a:xfrm>
              <a:off x="3071532" y="1666883"/>
              <a:ext cx="4068703" cy="686162"/>
              <a:chOff x="4315150" y="953426"/>
              <a:chExt cx="3857250" cy="540057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5104110" y="1040149"/>
                <a:ext cx="2279328" cy="363362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实验追踪与分析</a:t>
                </a:r>
                <a:endParaRPr lang="en-GB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6" name="平行四边形 55"/>
              <p:cNvSpPr/>
              <p:nvPr/>
            </p:nvSpPr>
            <p:spPr>
              <a:xfrm>
                <a:off x="4315150" y="953426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endParaRPr lang="zh-CN" altLang="en-US" sz="2135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1973" y="303895"/>
            <a:ext cx="203132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测试样例展示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68840" y="1488990"/>
          <a:ext cx="7006320" cy="45259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9559"/>
                <a:gridCol w="545073"/>
                <a:gridCol w="5461688"/>
              </a:tblGrid>
              <a:tr h="3617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名称</a:t>
                      </a:r>
                      <a:endParaRPr lang="en-US" sz="1100">
                        <a:effectLst/>
                        <a:latin typeface="Calibri" panose="020F0702030404030204" pitchFamily="34" charset="0"/>
                        <a:ea typeface="DengXian" panose="02010600030101010101" pitchFamily="2" charset="-122"/>
                        <a:cs typeface="Times New Roman" panose="02020803070505020304" pitchFamily="18" charset="0"/>
                      </a:endParaRPr>
                    </a:p>
                  </a:txBody>
                  <a:tcPr marL="9045" marR="9045" marT="9045" marB="9045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端口报文监听测试</a:t>
                      </a:r>
                      <a:endParaRPr lang="en-US" sz="1100">
                        <a:effectLst/>
                        <a:latin typeface="Calibri" panose="020F0702030404030204" pitchFamily="34" charset="0"/>
                        <a:ea typeface="DengXian" panose="02010600030101010101" pitchFamily="2" charset="-122"/>
                        <a:cs typeface="Times New Roman" panose="02020803070505020304" pitchFamily="18" charset="0"/>
                      </a:endParaRPr>
                    </a:p>
                  </a:txBody>
                  <a:tcPr marL="9045" marR="9045" marT="9045" marB="9045" anchor="ctr"/>
                </a:tc>
                <a:tc hMerge="1">
                  <a:tcPr/>
                </a:tc>
              </a:tr>
              <a:tr h="3654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简要描述</a:t>
                      </a:r>
                      <a:endParaRPr lang="en-US" sz="1100">
                        <a:effectLst/>
                        <a:latin typeface="Calibri" panose="020F0702030404030204" pitchFamily="34" charset="0"/>
                        <a:ea typeface="DengXian" panose="02010600030101010101" pitchFamily="2" charset="-122"/>
                        <a:cs typeface="Times New Roman" panose="02020803070505020304" pitchFamily="18" charset="0"/>
                      </a:endParaRPr>
                    </a:p>
                  </a:txBody>
                  <a:tcPr marL="9045" marR="9045" marT="9045" marB="9045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本测试用例主要测试</a:t>
                      </a:r>
                      <a:r>
                        <a:rPr lang="en-US" sz="1100">
                          <a:effectLst/>
                        </a:rPr>
                        <a:t>Scapy</a:t>
                      </a:r>
                      <a:r>
                        <a:rPr lang="zh-CN" sz="1100">
                          <a:effectLst/>
                        </a:rPr>
                        <a:t>的端口监听功能，包括四个方面：抓取流量包，设置监听参数，设置停止监听条件和核对返回报文数据。</a:t>
                      </a:r>
                      <a:endParaRPr lang="en-US" sz="1100">
                        <a:effectLst/>
                        <a:latin typeface="Calibri" panose="020F0702030404030204" pitchFamily="34" charset="0"/>
                        <a:ea typeface="DengXian" panose="02010600030101010101" pitchFamily="2" charset="-122"/>
                        <a:cs typeface="Times New Roman" panose="02020803070505020304" pitchFamily="18" charset="0"/>
                      </a:endParaRPr>
                    </a:p>
                  </a:txBody>
                  <a:tcPr marL="9045" marR="9045" marT="9045" marB="9045" anchor="ctr"/>
                </a:tc>
                <a:tc hMerge="1">
                  <a:tcPr/>
                </a:tc>
              </a:tr>
              <a:tr h="3617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前提和约束</a:t>
                      </a:r>
                      <a:endParaRPr lang="en-US" sz="1100">
                        <a:effectLst/>
                        <a:latin typeface="Calibri" panose="020F0702030404030204" pitchFamily="34" charset="0"/>
                        <a:ea typeface="DengXian" panose="02010600030101010101" pitchFamily="2" charset="-122"/>
                        <a:cs typeface="Times New Roman" panose="02020803070505020304" pitchFamily="18" charset="0"/>
                      </a:endParaRPr>
                    </a:p>
                  </a:txBody>
                  <a:tcPr marL="9045" marR="9045" marT="9045" marB="9045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正确配置</a:t>
                      </a:r>
                      <a:r>
                        <a:rPr lang="en-US" sz="1100">
                          <a:effectLst/>
                        </a:rPr>
                        <a:t>python</a:t>
                      </a:r>
                      <a:r>
                        <a:rPr lang="zh-CN" sz="1100">
                          <a:effectLst/>
                        </a:rPr>
                        <a:t>环境、安装</a:t>
                      </a:r>
                      <a:r>
                        <a:rPr lang="en-US" sz="1100">
                          <a:effectLst/>
                        </a:rPr>
                        <a:t>Scapy</a:t>
                      </a:r>
                      <a:r>
                        <a:rPr lang="zh-CN" sz="1100">
                          <a:effectLst/>
                        </a:rPr>
                        <a:t>包</a:t>
                      </a:r>
                      <a:endParaRPr lang="en-US" sz="1100">
                        <a:effectLst/>
                        <a:latin typeface="Calibri" panose="020F0702030404030204" pitchFamily="34" charset="0"/>
                        <a:ea typeface="DengXian" panose="02010600030101010101" pitchFamily="2" charset="-122"/>
                        <a:cs typeface="Times New Roman" panose="02020803070505020304" pitchFamily="18" charset="0"/>
                      </a:endParaRPr>
                    </a:p>
                  </a:txBody>
                  <a:tcPr marL="9045" marR="9045" marT="9045" marB="9045" anchor="ctr"/>
                </a:tc>
                <a:tc hMerge="1">
                  <a:tcPr/>
                </a:tc>
              </a:tr>
              <a:tr h="361788">
                <a:tc rowSpan="6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测试步骤</a:t>
                      </a:r>
                      <a:endParaRPr lang="en-US" sz="1100">
                        <a:effectLst/>
                        <a:latin typeface="Calibri" panose="020F0702030404030204" pitchFamily="34" charset="0"/>
                        <a:ea typeface="DengXian" panose="02010600030101010101" pitchFamily="2" charset="-122"/>
                        <a:cs typeface="Times New Roman" panose="02020803070505020304" pitchFamily="18" charset="0"/>
                      </a:endParaRPr>
                    </a:p>
                  </a:txBody>
                  <a:tcPr marL="9045" marR="9045" marT="9045" marB="904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702030404030204" pitchFamily="34" charset="0"/>
                        <a:ea typeface="DengXian" panose="02010600030101010101" pitchFamily="2" charset="-122"/>
                        <a:cs typeface="Times New Roman" panose="02020803070505020304" pitchFamily="18" charset="0"/>
                      </a:endParaRPr>
                    </a:p>
                  </a:txBody>
                  <a:tcPr marL="9045" marR="9045" marT="9045" marB="904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在</a:t>
                      </a:r>
                      <a:r>
                        <a:rPr lang="en-US" sz="1100" dirty="0">
                          <a:effectLst/>
                        </a:rPr>
                        <a:t>python</a:t>
                      </a:r>
                      <a:r>
                        <a:rPr lang="zh-CN" sz="1100" dirty="0">
                          <a:effectLst/>
                        </a:rPr>
                        <a:t>代码中导入</a:t>
                      </a:r>
                      <a:r>
                        <a:rPr lang="en-US" sz="1100" dirty="0" err="1">
                          <a:effectLst/>
                        </a:rPr>
                        <a:t>scapy</a:t>
                      </a:r>
                      <a:endParaRPr lang="en-US" sz="1100" dirty="0">
                        <a:effectLst/>
                        <a:latin typeface="Calibri" panose="020F0702030404030204" pitchFamily="34" charset="0"/>
                        <a:ea typeface="DengXian" panose="02010600030101010101" pitchFamily="2" charset="-122"/>
                        <a:cs typeface="Times New Roman" panose="02020803070505020304" pitchFamily="18" charset="0"/>
                      </a:endParaRPr>
                    </a:p>
                  </a:txBody>
                  <a:tcPr marL="9045" marR="9045" marT="9045" marB="9045" anchor="ctr"/>
                </a:tc>
              </a:tr>
              <a:tr h="365405">
                <a:tc vMerge="1"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702030404030204" pitchFamily="34" charset="0"/>
                        <a:ea typeface="DengXian" panose="02010600030101010101" pitchFamily="2" charset="-122"/>
                        <a:cs typeface="Times New Roman" panose="02020803070505020304" pitchFamily="18" charset="0"/>
                      </a:endParaRPr>
                    </a:p>
                  </a:txBody>
                  <a:tcPr marL="9045" marR="9045" marT="9045" marB="904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在</a:t>
                      </a:r>
                      <a:r>
                        <a:rPr lang="en-US" sz="1100" dirty="0">
                          <a:effectLst/>
                        </a:rPr>
                        <a:t>sniff</a:t>
                      </a:r>
                      <a:r>
                        <a:rPr lang="zh-CN" sz="1100" dirty="0">
                          <a:effectLst/>
                        </a:rPr>
                        <a:t>函数中配置</a:t>
                      </a:r>
                      <a:r>
                        <a:rPr lang="en-US" sz="1100" dirty="0" err="1">
                          <a:effectLst/>
                        </a:rPr>
                        <a:t>iface</a:t>
                      </a:r>
                      <a:r>
                        <a:rPr lang="zh-CN" sz="1100" dirty="0">
                          <a:effectLst/>
                        </a:rPr>
                        <a:t>参数，设置嗅探器所要嗅探的网卡，接受返回的数据包。</a:t>
                      </a:r>
                      <a:endParaRPr lang="en-US" sz="1100" dirty="0">
                        <a:effectLst/>
                        <a:latin typeface="Calibri" panose="020F0702030404030204" pitchFamily="34" charset="0"/>
                        <a:ea typeface="DengXian" panose="02010600030101010101" pitchFamily="2" charset="-122"/>
                        <a:cs typeface="Times New Roman" panose="02020803070505020304" pitchFamily="18" charset="0"/>
                      </a:endParaRPr>
                    </a:p>
                  </a:txBody>
                  <a:tcPr marL="9045" marR="9045" marT="9045" marB="9045" anchor="ctr"/>
                </a:tc>
              </a:tr>
              <a:tr h="539064">
                <a:tc vMerge="1"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 panose="020F0702030404030204" pitchFamily="34" charset="0"/>
                        <a:ea typeface="DengXian" panose="02010600030101010101" pitchFamily="2" charset="-122"/>
                        <a:cs typeface="Times New Roman" panose="02020803070505020304" pitchFamily="18" charset="0"/>
                      </a:endParaRPr>
                    </a:p>
                  </a:txBody>
                  <a:tcPr marL="9045" marR="9045" marT="9045" marB="904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在</a:t>
                      </a:r>
                      <a:r>
                        <a:rPr lang="en-US" sz="1100" dirty="0">
                          <a:effectLst/>
                        </a:rPr>
                        <a:t>sniff</a:t>
                      </a:r>
                      <a:r>
                        <a:rPr lang="zh-CN" sz="1100" dirty="0">
                          <a:effectLst/>
                        </a:rPr>
                        <a:t>函数中配置</a:t>
                      </a:r>
                      <a:r>
                        <a:rPr lang="en-US" sz="1100" dirty="0">
                          <a:effectLst/>
                        </a:rPr>
                        <a:t>filter</a:t>
                      </a:r>
                      <a:r>
                        <a:rPr lang="zh-CN" sz="1100" dirty="0">
                          <a:effectLst/>
                        </a:rPr>
                        <a:t>参数设置过滤规则。</a:t>
                      </a:r>
                      <a:r>
                        <a:rPr lang="en-US" sz="1100" dirty="0">
                          <a:effectLst/>
                        </a:rPr>
                        <a:t>filter</a:t>
                      </a:r>
                      <a:r>
                        <a:rPr lang="zh-CN" sz="1100" dirty="0">
                          <a:effectLst/>
                        </a:rPr>
                        <a:t>的规则使用</a:t>
                      </a:r>
                      <a:r>
                        <a:rPr lang="en-US" sz="1100" dirty="0">
                          <a:effectLst/>
                        </a:rPr>
                        <a:t>BPF</a:t>
                      </a:r>
                      <a:r>
                        <a:rPr lang="zh-CN" sz="1100" dirty="0">
                          <a:effectLst/>
                        </a:rPr>
                        <a:t>语法，可以限制抓取报文的</a:t>
                      </a:r>
                      <a:r>
                        <a:rPr lang="en-US" sz="1100" dirty="0">
                          <a:effectLst/>
                        </a:rPr>
                        <a:t>IP</a:t>
                      </a:r>
                      <a:r>
                        <a:rPr lang="zh-CN" sz="1100" dirty="0">
                          <a:effectLst/>
                        </a:rPr>
                        <a:t>等信息。</a:t>
                      </a:r>
                      <a:endParaRPr lang="en-US" sz="1100" dirty="0">
                        <a:effectLst/>
                        <a:latin typeface="Calibri" panose="020F0702030404030204" pitchFamily="34" charset="0"/>
                        <a:ea typeface="DengXian" panose="02010600030101010101" pitchFamily="2" charset="-122"/>
                        <a:cs typeface="Times New Roman" panose="02020803070505020304" pitchFamily="18" charset="0"/>
                      </a:endParaRPr>
                    </a:p>
                  </a:txBody>
                  <a:tcPr marL="9045" marR="9045" marT="9045" marB="9045" anchor="ctr"/>
                </a:tc>
              </a:tr>
              <a:tr h="365405">
                <a:tc vMerge="1"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702030404030204" pitchFamily="34" charset="0"/>
                        <a:ea typeface="DengXian" panose="02010600030101010101" pitchFamily="2" charset="-122"/>
                        <a:cs typeface="Times New Roman" panose="02020803070505020304" pitchFamily="18" charset="0"/>
                      </a:endParaRPr>
                    </a:p>
                  </a:txBody>
                  <a:tcPr marL="9045" marR="9045" marT="9045" marB="904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在</a:t>
                      </a:r>
                      <a:r>
                        <a:rPr lang="en-US" sz="1100">
                          <a:effectLst/>
                        </a:rPr>
                        <a:t>sniff</a:t>
                      </a:r>
                      <a:r>
                        <a:rPr lang="zh-CN" sz="1100">
                          <a:effectLst/>
                        </a:rPr>
                        <a:t>函数中设置</a:t>
                      </a:r>
                      <a:r>
                        <a:rPr lang="en-US" sz="1100">
                          <a:effectLst/>
                        </a:rPr>
                        <a:t>count</a:t>
                      </a:r>
                      <a:r>
                        <a:rPr lang="zh-CN" sz="1100">
                          <a:effectLst/>
                        </a:rPr>
                        <a:t>参数的值，以限定嗅探包的数目。</a:t>
                      </a:r>
                      <a:endParaRPr lang="en-US" sz="1100">
                        <a:effectLst/>
                        <a:latin typeface="Calibri" panose="020F0702030404030204" pitchFamily="34" charset="0"/>
                        <a:ea typeface="DengXian" panose="02010600030101010101" pitchFamily="2" charset="-122"/>
                        <a:cs typeface="Times New Roman" panose="02020803070505020304" pitchFamily="18" charset="0"/>
                      </a:endParaRPr>
                    </a:p>
                  </a:txBody>
                  <a:tcPr marL="9045" marR="9045" marT="9045" marB="9045" anchor="ctr"/>
                </a:tc>
              </a:tr>
              <a:tr h="365405">
                <a:tc vMerge="1"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702030404030204" pitchFamily="34" charset="0"/>
                        <a:ea typeface="DengXian" panose="02010600030101010101" pitchFamily="2" charset="-122"/>
                        <a:cs typeface="Times New Roman" panose="02020803070505020304" pitchFamily="18" charset="0"/>
                      </a:endParaRPr>
                    </a:p>
                  </a:txBody>
                  <a:tcPr marL="9045" marR="9045" marT="9045" marB="904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在</a:t>
                      </a:r>
                      <a:r>
                        <a:rPr lang="en-US" sz="1100">
                          <a:effectLst/>
                        </a:rPr>
                        <a:t>sniff</a:t>
                      </a:r>
                      <a:r>
                        <a:rPr lang="zh-CN" sz="1100">
                          <a:effectLst/>
                        </a:rPr>
                        <a:t>函数中设置</a:t>
                      </a:r>
                      <a:r>
                        <a:rPr lang="en-US" sz="1100">
                          <a:effectLst/>
                        </a:rPr>
                        <a:t>stop_filter</a:t>
                      </a:r>
                      <a:r>
                        <a:rPr lang="zh-CN" sz="1100">
                          <a:effectLst/>
                        </a:rPr>
                        <a:t>，传入自定义的函数，当满足函数要求时</a:t>
                      </a:r>
                      <a:r>
                        <a:rPr lang="en-US" sz="1100">
                          <a:effectLst/>
                        </a:rPr>
                        <a:t>scapy</a:t>
                      </a:r>
                      <a:r>
                        <a:rPr lang="zh-CN" sz="1100">
                          <a:effectLst/>
                        </a:rPr>
                        <a:t>停止嗅探。</a:t>
                      </a:r>
                      <a:endParaRPr lang="en-US" sz="1100">
                        <a:effectLst/>
                        <a:latin typeface="Calibri" panose="020F0702030404030204" pitchFamily="34" charset="0"/>
                        <a:ea typeface="DengXian" panose="02010600030101010101" pitchFamily="2" charset="-122"/>
                        <a:cs typeface="Times New Roman" panose="02020803070505020304" pitchFamily="18" charset="0"/>
                      </a:endParaRPr>
                    </a:p>
                  </a:txBody>
                  <a:tcPr marL="9045" marR="9045" marT="9045" marB="9045" anchor="ctr"/>
                </a:tc>
              </a:tr>
              <a:tr h="365405">
                <a:tc vMerge="1"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702030404030204" pitchFamily="34" charset="0"/>
                        <a:ea typeface="DengXian" panose="02010600030101010101" pitchFamily="2" charset="-122"/>
                        <a:cs typeface="Times New Roman" panose="02020803070505020304" pitchFamily="18" charset="0"/>
                      </a:endParaRPr>
                    </a:p>
                  </a:txBody>
                  <a:tcPr marL="9045" marR="9045" marT="9045" marB="904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将以上几个步骤中嗅探到的报文打印出来以进行核对。</a:t>
                      </a:r>
                      <a:endParaRPr lang="en-US" sz="1100">
                        <a:effectLst/>
                        <a:latin typeface="Calibri" panose="020F0702030404030204" pitchFamily="34" charset="0"/>
                        <a:ea typeface="DengXian" panose="02010600030101010101" pitchFamily="2" charset="-122"/>
                        <a:cs typeface="Times New Roman" panose="02020803070505020304" pitchFamily="18" charset="0"/>
                      </a:endParaRPr>
                    </a:p>
                  </a:txBody>
                  <a:tcPr marL="9045" marR="9045" marT="9045" marB="9045" anchor="ctr"/>
                </a:tc>
              </a:tr>
              <a:tr h="7127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预期结果</a:t>
                      </a:r>
                      <a:endParaRPr lang="en-US" sz="1100">
                        <a:effectLst/>
                        <a:latin typeface="Calibri" panose="020F0702030404030204" pitchFamily="34" charset="0"/>
                        <a:ea typeface="DengXian" panose="02010600030101010101" pitchFamily="2" charset="-122"/>
                        <a:cs typeface="Times New Roman" panose="02020803070505020304" pitchFamily="18" charset="0"/>
                      </a:endParaRPr>
                    </a:p>
                  </a:txBody>
                  <a:tcPr marL="9045" marR="9045" marT="9045" marB="9045" anchor="ctr"/>
                </a:tc>
                <a:tc gridSpan="2"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100">
                          <a:effectLst/>
                        </a:rPr>
                        <a:t>设置</a:t>
                      </a:r>
                      <a:r>
                        <a:rPr lang="en-US" sz="1100">
                          <a:effectLst/>
                        </a:rPr>
                        <a:t>iface</a:t>
                      </a:r>
                      <a:r>
                        <a:rPr lang="zh-CN" sz="1100">
                          <a:effectLst/>
                        </a:rPr>
                        <a:t>参数嗅探到的报文与</a:t>
                      </a:r>
                      <a:r>
                        <a:rPr lang="en-US" sz="1100">
                          <a:effectLst/>
                        </a:rPr>
                        <a:t>iface</a:t>
                      </a:r>
                      <a:r>
                        <a:rPr lang="zh-CN" sz="1100">
                          <a:effectLst/>
                        </a:rPr>
                        <a:t>的设置一致。</a:t>
                      </a:r>
                      <a:endParaRPr lang="en-US" sz="110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100">
                          <a:effectLst/>
                        </a:rPr>
                        <a:t>设置</a:t>
                      </a:r>
                      <a:r>
                        <a:rPr lang="en-US" sz="1100">
                          <a:effectLst/>
                        </a:rPr>
                        <a:t>filter</a:t>
                      </a:r>
                      <a:r>
                        <a:rPr lang="zh-CN" sz="1100">
                          <a:effectLst/>
                        </a:rPr>
                        <a:t>参数嗅探到的报文符合设置的</a:t>
                      </a:r>
                      <a:r>
                        <a:rPr lang="en-US" sz="1100">
                          <a:effectLst/>
                        </a:rPr>
                        <a:t>BPF</a:t>
                      </a:r>
                      <a:r>
                        <a:rPr lang="zh-CN" sz="1100">
                          <a:effectLst/>
                        </a:rPr>
                        <a:t>规则</a:t>
                      </a:r>
                      <a:endParaRPr lang="en-US" sz="110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100">
                          <a:effectLst/>
                        </a:rPr>
                        <a:t>设置</a:t>
                      </a:r>
                      <a:r>
                        <a:rPr lang="en-US" sz="1100">
                          <a:effectLst/>
                        </a:rPr>
                        <a:t>count</a:t>
                      </a:r>
                      <a:r>
                        <a:rPr lang="zh-CN" sz="1100">
                          <a:effectLst/>
                        </a:rPr>
                        <a:t>参数嗅探到的报文数量与</a:t>
                      </a:r>
                      <a:r>
                        <a:rPr lang="en-US" sz="1100">
                          <a:effectLst/>
                        </a:rPr>
                        <a:t>count</a:t>
                      </a:r>
                      <a:r>
                        <a:rPr lang="zh-CN" sz="1100">
                          <a:effectLst/>
                        </a:rPr>
                        <a:t>一致</a:t>
                      </a:r>
                      <a:endParaRPr lang="en-US" sz="110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100">
                          <a:effectLst/>
                        </a:rPr>
                        <a:t>设置</a:t>
                      </a:r>
                      <a:r>
                        <a:rPr lang="en-US" sz="1100">
                          <a:effectLst/>
                        </a:rPr>
                        <a:t>stop_filter</a:t>
                      </a:r>
                      <a:r>
                        <a:rPr lang="zh-CN" sz="1100">
                          <a:effectLst/>
                        </a:rPr>
                        <a:t>参数嗅探到的数据包只有最后一个报文符合自定义函数的条件</a:t>
                      </a:r>
                      <a:endParaRPr lang="en-US" sz="1100">
                        <a:effectLst/>
                        <a:latin typeface="Calibri" panose="020F0702030404030204" pitchFamily="34" charset="0"/>
                        <a:ea typeface="DengXian" panose="02010600030101010101" pitchFamily="2" charset="-122"/>
                        <a:cs typeface="Times New Roman" panose="02020803070505020304" pitchFamily="18" charset="0"/>
                      </a:endParaRPr>
                    </a:p>
                  </a:txBody>
                  <a:tcPr marL="9045" marR="9045" marT="9045" marB="9045" anchor="ctr"/>
                </a:tc>
                <a:tc hMerge="1">
                  <a:tcPr/>
                </a:tc>
              </a:tr>
              <a:tr h="3617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评价准则</a:t>
                      </a:r>
                      <a:endParaRPr lang="en-US" sz="1100">
                        <a:effectLst/>
                        <a:latin typeface="Calibri" panose="020F0702030404030204" pitchFamily="34" charset="0"/>
                        <a:ea typeface="DengXian" panose="02010600030101010101" pitchFamily="2" charset="-122"/>
                        <a:cs typeface="Times New Roman" panose="02020803070505020304" pitchFamily="18" charset="0"/>
                      </a:endParaRPr>
                    </a:p>
                  </a:txBody>
                  <a:tcPr marL="9045" marR="9045" marT="9045" marB="9045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监听到的报文与参数设置情况一致</a:t>
                      </a:r>
                      <a:endParaRPr lang="en-US" sz="1100" dirty="0">
                        <a:effectLst/>
                        <a:latin typeface="Calibri" panose="020F0702030404030204" pitchFamily="34" charset="0"/>
                        <a:ea typeface="DengXian" panose="02010600030101010101" pitchFamily="2" charset="-122"/>
                        <a:cs typeface="Times New Roman" panose="02020803070505020304" pitchFamily="18" charset="0"/>
                      </a:endParaRPr>
                    </a:p>
                  </a:txBody>
                  <a:tcPr marL="9045" marR="9045" marT="9045" marB="9045" anchor="ctr"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0" name="Table -1"/>
          <p:cNvGraphicFramePr/>
          <p:nvPr/>
        </p:nvGraphicFramePr>
        <p:xfrm>
          <a:off x="501015" y="1263015"/>
          <a:ext cx="5693410" cy="496633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901065"/>
                <a:gridCol w="870585"/>
                <a:gridCol w="3921760"/>
              </a:tblGrid>
              <a:tr h="551815">
                <a:tc gridSpan="3"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200"/>
                        <a:t>Test Case Specification</a:t>
                      </a:r>
                      <a:endParaRPr lang="en-US" altLang="zh-CN" sz="1200"/>
                    </a:p>
                  </a:txBody>
                  <a:tcPr marL="0" marR="0" marT="63500" marB="63500" vert="horz" anchor="ctr"/>
                </a:tc>
                <a:tc hMerge="1">
                  <a:tcPr/>
                </a:tc>
                <a:tc hMerge="1">
                  <a:tcPr/>
                </a:tc>
              </a:tr>
              <a:tr h="5518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200"/>
                        <a:t>名称</a:t>
                      </a:r>
                      <a:endParaRPr lang="zh-CN" altLang="en-US" sz="1200"/>
                    </a:p>
                  </a:txBody>
                  <a:tcPr marL="0" marR="0" marT="63500" marB="63500" vert="horz" anchor="ctr"/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200"/>
                        <a:t>数据包字符展示测试</a:t>
                      </a:r>
                      <a:endParaRPr lang="zh-CN" altLang="en-US" sz="1200"/>
                    </a:p>
                  </a:txBody>
                  <a:tcPr marL="0" marR="0" marT="0" marB="1" vert="horz" anchor="ctr"/>
                </a:tc>
                <a:tc hMerge="1">
                  <a:tcPr/>
                </a:tc>
              </a:tr>
              <a:tr h="5518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200"/>
                        <a:t>简要描述</a:t>
                      </a:r>
                      <a:endParaRPr lang="zh-CN" altLang="en-US" sz="1200"/>
                    </a:p>
                  </a:txBody>
                  <a:tcPr marL="0" marR="0" marT="63500" marB="63500" vert="horz" anchor="ctr"/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200"/>
                        <a:t>本测试验证开发人员是否可以按照要求导出数据包的字符展示结果。</a:t>
                      </a:r>
                      <a:endParaRPr lang="zh-CN" altLang="en-US" sz="1200"/>
                    </a:p>
                  </a:txBody>
                  <a:tcPr marL="0" marR="0" marT="63500" marB="63500" vert="horz" anchor="ctr"/>
                </a:tc>
                <a:tc hMerge="1">
                  <a:tcPr/>
                </a:tc>
              </a:tr>
              <a:tr h="5518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200"/>
                        <a:t>前提和约束</a:t>
                      </a:r>
                      <a:endParaRPr lang="zh-CN" altLang="en-US" sz="1200"/>
                    </a:p>
                  </a:txBody>
                  <a:tcPr marL="0" marR="0" marT="63500" marB="63500" vert="horz" anchor="ctr"/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200"/>
                        <a:t>正确配置</a:t>
                      </a:r>
                      <a:r>
                        <a:rPr lang="en-US" altLang="zh-CN" sz="1200"/>
                        <a:t>python</a:t>
                      </a:r>
                      <a:r>
                        <a:rPr lang="zh-CN" altLang="en-US" sz="1200"/>
                        <a:t>环境、正确安装</a:t>
                      </a:r>
                      <a:r>
                        <a:rPr lang="en-US" altLang="zh-CN" sz="1200"/>
                        <a:t>Scapy</a:t>
                      </a:r>
                      <a:r>
                        <a:rPr lang="zh-CN" altLang="en-US" sz="1200"/>
                        <a:t>包</a:t>
                      </a:r>
                      <a:endParaRPr lang="zh-CN" altLang="en-US" sz="1200"/>
                    </a:p>
                  </a:txBody>
                  <a:tcPr marL="0" marR="0" marT="63500" marB="63500" vert="horz" anchor="ctr"/>
                </a:tc>
                <a:tc hMerge="1">
                  <a:tcPr/>
                </a:tc>
              </a:tr>
              <a:tr h="5518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200"/>
                        <a:t>测试步骤</a:t>
                      </a:r>
                      <a:endParaRPr lang="zh-CN" altLang="en-US" sz="1200"/>
                    </a:p>
                  </a:txBody>
                  <a:tcPr marL="0" marR="0" marT="63500" marB="6350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200"/>
                        <a:t>1</a:t>
                      </a:r>
                      <a:endParaRPr lang="en-US" altLang="zh-CN" sz="1200"/>
                    </a:p>
                  </a:txBody>
                  <a:tcPr marL="0" marR="0" marT="63500" marB="6350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200"/>
                        <a:t>在</a:t>
                      </a:r>
                      <a:r>
                        <a:rPr lang="en-US" altLang="zh-CN" sz="1200"/>
                        <a:t>python</a:t>
                      </a:r>
                      <a:r>
                        <a:rPr lang="zh-CN" altLang="en-US" sz="1200"/>
                        <a:t>代码中导入</a:t>
                      </a:r>
                      <a:r>
                        <a:rPr lang="en-US" altLang="zh-CN" sz="1200"/>
                        <a:t>Scapy</a:t>
                      </a:r>
                      <a:endParaRPr lang="en-US" altLang="zh-CN" sz="1200"/>
                    </a:p>
                  </a:txBody>
                  <a:tcPr marL="0" marR="0" marT="63500" marB="63500" vert="horz" anchor="ctr"/>
                </a:tc>
              </a:tr>
              <a:tr h="5518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200"/>
                        <a:t> </a:t>
                      </a:r>
                      <a:endParaRPr lang="en-US" altLang="zh-CN" sz="1200"/>
                    </a:p>
                  </a:txBody>
                  <a:tcPr marL="0" marR="0" marT="0" marB="1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200"/>
                        <a:t>2</a:t>
                      </a:r>
                      <a:endParaRPr lang="en-US" altLang="zh-CN" sz="1200"/>
                    </a:p>
                  </a:txBody>
                  <a:tcPr marL="0" marR="0" marT="63500" marB="6350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200"/>
                        <a:t>利用</a:t>
                      </a:r>
                      <a:r>
                        <a:rPr lang="en-US" altLang="zh-CN" sz="1200"/>
                        <a:t>Scapy</a:t>
                      </a:r>
                      <a:r>
                        <a:rPr lang="zh-CN" altLang="en-US" sz="1200"/>
                        <a:t>的</a:t>
                      </a:r>
                      <a:r>
                        <a:rPr lang="en-US" altLang="zh-CN" sz="1200"/>
                        <a:t>rdpcap</a:t>
                      </a:r>
                      <a:r>
                        <a:rPr lang="zh-CN" altLang="en-US" sz="1200"/>
                        <a:t>函数读入待测试</a:t>
                      </a:r>
                      <a:r>
                        <a:rPr lang="en-US" altLang="zh-CN" sz="1200"/>
                        <a:t>pcap</a:t>
                      </a:r>
                      <a:r>
                        <a:rPr lang="zh-CN" altLang="en-US" sz="1200"/>
                        <a:t>文件</a:t>
                      </a:r>
                      <a:endParaRPr lang="zh-CN" altLang="en-US" sz="1200"/>
                    </a:p>
                  </a:txBody>
                  <a:tcPr marL="0" marR="0" marT="63500" marB="63500" vert="horz" anchor="ctr"/>
                </a:tc>
              </a:tr>
              <a:tr h="5518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200"/>
                        <a:t> </a:t>
                      </a:r>
                      <a:endParaRPr lang="en-US" altLang="zh-CN" sz="1200"/>
                    </a:p>
                  </a:txBody>
                  <a:tcPr marL="0" marR="0" marT="0" marB="1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200"/>
                        <a:t>3</a:t>
                      </a:r>
                      <a:endParaRPr lang="en-US" altLang="zh-CN" sz="1200"/>
                    </a:p>
                  </a:txBody>
                  <a:tcPr marL="0" marR="0" marT="63500" marB="6350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200"/>
                        <a:t>调用报文数据的</a:t>
                      </a:r>
                      <a:r>
                        <a:rPr lang="en-US" altLang="zh-CN" sz="1200"/>
                        <a:t>show</a:t>
                      </a:r>
                      <a:r>
                        <a:rPr lang="zh-CN" altLang="en-US" sz="1200"/>
                        <a:t>方法显示数据的字符展示</a:t>
                      </a:r>
                      <a:endParaRPr lang="zh-CN" altLang="en-US" sz="1200"/>
                    </a:p>
                  </a:txBody>
                  <a:tcPr marL="0" marR="0" marT="63500" marB="63500" vert="horz" anchor="ctr"/>
                </a:tc>
              </a:tr>
              <a:tr h="5518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200"/>
                        <a:t>预期结果</a:t>
                      </a:r>
                      <a:endParaRPr lang="zh-CN" altLang="en-US" sz="1200"/>
                    </a:p>
                  </a:txBody>
                  <a:tcPr marL="0" marR="0" marT="0" marB="1" vert="horz" anchor="ctr"/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200"/>
                        <a:t>输出正确的</a:t>
                      </a:r>
                      <a:r>
                        <a:rPr lang="zh-CN" altLang="en-US" sz="1200"/>
                        <a:t>报文数据包的字符展示</a:t>
                      </a:r>
                      <a:endParaRPr lang="zh-CN" altLang="en-US" sz="1200"/>
                    </a:p>
                  </a:txBody>
                  <a:tcPr marL="0" marR="0" marT="63500" marB="63500" vert="horz" anchor="ctr"/>
                </a:tc>
                <a:tc hMerge="1">
                  <a:tcPr/>
                </a:tc>
              </a:tr>
              <a:tr h="5518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200"/>
                        <a:t>评价准则</a:t>
                      </a:r>
                      <a:endParaRPr lang="zh-CN" altLang="en-US" sz="1200"/>
                    </a:p>
                  </a:txBody>
                  <a:tcPr marL="0" marR="0" marT="63500" marB="63500" vert="horz" anchor="ctr"/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200"/>
                        <a:t>报文字符展示与</a:t>
                      </a:r>
                      <a:r>
                        <a:rPr lang="en-US" altLang="zh-CN" sz="1200"/>
                        <a:t>wireshark</a:t>
                      </a:r>
                      <a:r>
                        <a:rPr lang="zh-CN" altLang="en-US" sz="1200"/>
                        <a:t>解析结果一致且完整，即为正确。</a:t>
                      </a:r>
                      <a:endParaRPr lang="zh-CN" altLang="en-US" sz="1200"/>
                    </a:p>
                  </a:txBody>
                  <a:tcPr marL="0" marR="0" marT="63500" marB="63500" vert="horz" anchor="ctr"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761973" y="303895"/>
            <a:ext cx="203132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测试样例展示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Picture 2" descr="1字符展示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06820" y="1558925"/>
            <a:ext cx="2581275" cy="437451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2509081"/>
            <a:ext cx="9144000" cy="1814777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3765"/>
              <a:endParaRPr lang="zh-CN" altLang="en-US">
                <a:solidFill>
                  <a:prstClr val="white"/>
                </a:solidFill>
                <a:latin typeface="Calibri" panose="020F0702030404030204"/>
                <a:ea typeface="SimSun" panose="02010600030101010101" pitchFamily="2" charset="-122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3765"/>
              <a:endParaRPr lang="zh-CN" altLang="en-US">
                <a:solidFill>
                  <a:prstClr val="white"/>
                </a:solidFill>
                <a:latin typeface="Calibri" panose="020F0702030404030204"/>
                <a:ea typeface="SimSun" panose="02010600030101010101" pitchFamily="2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3765"/>
              <a:endParaRPr lang="zh-CN" altLang="en-US">
                <a:solidFill>
                  <a:prstClr val="white"/>
                </a:solidFill>
                <a:latin typeface="Calibri" panose="020F0702030404030204"/>
                <a:ea typeface="SimSun" panose="02010600030101010101" pitchFamily="2" charset="-122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3765"/>
              <a:endParaRPr lang="zh-CN" altLang="en-US">
                <a:solidFill>
                  <a:prstClr val="white"/>
                </a:solidFill>
                <a:latin typeface="Calibri" panose="020F0702030404030204"/>
                <a:ea typeface="SimSun" panose="02010600030101010101" pitchFamily="2" charset="-122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3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913765"/>
              <a:r>
                <a:rPr lang="en-US" altLang="zh-CN" sz="8000" dirty="0">
                  <a:solidFill>
                    <a:prstClr val="white">
                      <a:lumMod val="95000"/>
                    </a:prstClr>
                  </a:solidFill>
                  <a:latin typeface="Impact" panose="020B0806030902050204" pitchFamily="34" charset="0"/>
                  <a:ea typeface="SimSun" panose="02010600030101010101" pitchFamily="2" charset="-122"/>
                </a:rPr>
                <a:t>05</a:t>
              </a:r>
              <a:endParaRPr lang="zh-CN" altLang="en-US" sz="8000" dirty="0">
                <a:solidFill>
                  <a:prstClr val="white">
                    <a:lumMod val="95000"/>
                  </a:prstClr>
                </a:solidFill>
                <a:latin typeface="Impact" panose="020B0806030902050204" pitchFamily="34" charset="0"/>
                <a:ea typeface="SimSun" panose="02010600030101010101" pitchFamily="2" charset="-122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3387151" y="3102972"/>
            <a:ext cx="5255879" cy="62325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实验追踪与分析</a:t>
            </a:r>
            <a:endParaRPr lang="en-GB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940152" y="2132070"/>
            <a:ext cx="432048" cy="432834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702030404030204" pitchFamily="34" charset="0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644008" y="2132463"/>
            <a:ext cx="432048" cy="432048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702030404030204" pitchFamily="34" charset="0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292081" y="2132070"/>
            <a:ext cx="432833" cy="432834"/>
            <a:chOff x="5436096" y="1274820"/>
            <a:chExt cx="432833" cy="432834"/>
          </a:xfrm>
        </p:grpSpPr>
        <p:sp>
          <p:nvSpPr>
            <p:cNvPr id="16" name="椭圆 15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702030404030204" pitchFamily="34" charset="0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347865" y="2132070"/>
            <a:ext cx="432833" cy="432834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702030404030204" pitchFamily="34" charset="0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995937" y="2132070"/>
            <a:ext cx="432833" cy="432834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702030404030204" pitchFamily="34" charset="0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864484" y="296454"/>
            <a:ext cx="1402080" cy="4603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>工时统计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750" y="838200"/>
            <a:ext cx="5016500" cy="2984500"/>
          </a:xfrm>
          <a:prstGeom prst="rect">
            <a:avLst/>
          </a:prstGeom>
        </p:spPr>
      </p:pic>
      <p:graphicFrame>
        <p:nvGraphicFramePr>
          <p:cNvPr id="4" name="Chart 3"/>
          <p:cNvGraphicFramePr/>
          <p:nvPr/>
        </p:nvGraphicFramePr>
        <p:xfrm>
          <a:off x="2475865" y="3696335"/>
          <a:ext cx="4311650" cy="3234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83377" y="3082752"/>
            <a:ext cx="1177245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4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谢谢</a:t>
            </a:r>
            <a:endParaRPr lang="zh-CN" altLang="en-US" sz="40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2509081"/>
            <a:ext cx="9144000" cy="1814777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3765"/>
              <a:endParaRPr lang="zh-CN" altLang="en-US">
                <a:solidFill>
                  <a:prstClr val="white"/>
                </a:solidFill>
                <a:latin typeface="Calibri" panose="020F0702030404030204"/>
                <a:ea typeface="SimSun" panose="02010600030101010101" pitchFamily="2" charset="-122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3765"/>
              <a:endParaRPr lang="zh-CN" altLang="en-US">
                <a:solidFill>
                  <a:prstClr val="white"/>
                </a:solidFill>
                <a:latin typeface="Calibri" panose="020F0702030404030204"/>
                <a:ea typeface="SimSun" panose="02010600030101010101" pitchFamily="2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3765"/>
              <a:endParaRPr lang="zh-CN" altLang="en-US">
                <a:solidFill>
                  <a:prstClr val="white"/>
                </a:solidFill>
                <a:latin typeface="Calibri" panose="020F0702030404030204"/>
                <a:ea typeface="SimSun" panose="02010600030101010101" pitchFamily="2" charset="-122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3765"/>
              <a:endParaRPr lang="zh-CN" altLang="en-US">
                <a:solidFill>
                  <a:prstClr val="white"/>
                </a:solidFill>
                <a:latin typeface="Calibri" panose="020F0702030404030204"/>
                <a:ea typeface="SimSun" panose="02010600030101010101" pitchFamily="2" charset="-122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3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913765"/>
              <a:r>
                <a:rPr lang="en-US" altLang="zh-CN" sz="8000" dirty="0">
                  <a:solidFill>
                    <a:prstClr val="white">
                      <a:lumMod val="95000"/>
                    </a:prstClr>
                  </a:solidFill>
                  <a:latin typeface="Impact" panose="020B0806030902050204" pitchFamily="34" charset="0"/>
                  <a:ea typeface="SimSun" panose="02010600030101010101" pitchFamily="2" charset="-122"/>
                </a:rPr>
                <a:t>01</a:t>
              </a:r>
              <a:endParaRPr lang="zh-CN" altLang="en-US" sz="8000" dirty="0">
                <a:solidFill>
                  <a:prstClr val="white">
                    <a:lumMod val="95000"/>
                  </a:prstClr>
                </a:solidFill>
                <a:latin typeface="Impact" panose="020B0806030902050204" pitchFamily="34" charset="0"/>
                <a:ea typeface="SimSun" panose="02010600030101010101" pitchFamily="2" charset="-122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3789290" y="3102972"/>
            <a:ext cx="2150862" cy="62325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功能展示</a:t>
            </a:r>
            <a:endParaRPr lang="en-GB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5940152" y="2132070"/>
            <a:ext cx="432048" cy="432834"/>
            <a:chOff x="6084168" y="1274820"/>
            <a:chExt cx="432048" cy="432834"/>
          </a:xfrm>
        </p:grpSpPr>
        <p:sp>
          <p:nvSpPr>
            <p:cNvPr id="27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702030404030204" pitchFamily="34" charset="0"/>
              </a:endParaRPr>
            </a:p>
          </p:txBody>
        </p:sp>
        <p:sp>
          <p:nvSpPr>
            <p:cNvPr id="28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644008" y="2132463"/>
            <a:ext cx="432048" cy="432048"/>
            <a:chOff x="4788024" y="1275213"/>
            <a:chExt cx="432048" cy="432048"/>
          </a:xfrm>
        </p:grpSpPr>
        <p:sp>
          <p:nvSpPr>
            <p:cNvPr id="30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702030404030204" pitchFamily="34" charset="0"/>
              </a:endParaRPr>
            </a:p>
          </p:txBody>
        </p:sp>
        <p:sp>
          <p:nvSpPr>
            <p:cNvPr id="31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292081" y="2132070"/>
            <a:ext cx="432833" cy="432834"/>
            <a:chOff x="5436096" y="1274820"/>
            <a:chExt cx="432833" cy="432834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702030404030204" pitchFamily="34" charset="0"/>
              </a:endParaRPr>
            </a:p>
          </p:txBody>
        </p:sp>
        <p:sp>
          <p:nvSpPr>
            <p:cNvPr id="34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347865" y="2132070"/>
            <a:ext cx="432833" cy="432834"/>
            <a:chOff x="3491880" y="1274820"/>
            <a:chExt cx="432833" cy="432834"/>
          </a:xfrm>
        </p:grpSpPr>
        <p:sp>
          <p:nvSpPr>
            <p:cNvPr id="36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702030404030204" pitchFamily="34" charset="0"/>
              </a:endParaRPr>
            </a:p>
          </p:txBody>
        </p:sp>
        <p:sp>
          <p:nvSpPr>
            <p:cNvPr id="37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995937" y="2132070"/>
            <a:ext cx="432833" cy="432834"/>
            <a:chOff x="4139952" y="1274820"/>
            <a:chExt cx="432833" cy="432834"/>
          </a:xfrm>
        </p:grpSpPr>
        <p:sp>
          <p:nvSpPr>
            <p:cNvPr id="39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702030404030204" pitchFamily="34" charset="0"/>
              </a:endParaRPr>
            </a:p>
          </p:txBody>
        </p:sp>
        <p:sp>
          <p:nvSpPr>
            <p:cNvPr id="40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1973" y="303895"/>
            <a:ext cx="277832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pcap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文件切分功能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00424" y="1270016"/>
            <a:ext cx="249299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两种模式的时间对比</a:t>
            </a:r>
            <a:endParaRPr lang="zh-CN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54844" y="2714428"/>
          <a:ext cx="6096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原始文件大小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兼容模式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极速模式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62.52s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0.62s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1000M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467.07s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5.29s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2000M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989.46s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14.09s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500G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约</a:t>
                      </a:r>
                      <a:r>
                        <a:rPr lang="en-US" altLang="zh-CN" dirty="0"/>
                        <a:t>65h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约</a:t>
                      </a:r>
                      <a:r>
                        <a:rPr lang="en-US" altLang="zh-CN" dirty="0"/>
                        <a:t>1h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441455" y="2174582"/>
            <a:ext cx="2098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Batch size = 10000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1973" y="303895"/>
            <a:ext cx="2339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监听持久化功能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61973" y="1108652"/>
            <a:ext cx="12105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极速模式</a:t>
            </a:r>
            <a:endParaRPr lang="zh-CN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84006" y="2866860"/>
            <a:ext cx="392652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特点：不解析报文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必要数据：报文原始字节码、截获时间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数据格式：字典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pk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={‘time’: …, ‘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val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’: …}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659" y="1856195"/>
            <a:ext cx="5105400" cy="33597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1973" y="303895"/>
            <a:ext cx="2339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监听持久化功能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61973" y="1108652"/>
            <a:ext cx="12105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极速模式</a:t>
            </a:r>
            <a:endParaRPr lang="zh-CN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7501" y="1851854"/>
            <a:ext cx="7245044" cy="4589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847" y="2484859"/>
            <a:ext cx="4453419" cy="317700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11" y="5971742"/>
            <a:ext cx="8081877" cy="5596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1973" y="303895"/>
            <a:ext cx="2339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监听持久化功能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61973" y="1108652"/>
            <a:ext cx="12105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兼容模式</a:t>
            </a:r>
            <a:endParaRPr lang="zh-CN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21565" y="1729623"/>
            <a:ext cx="45258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特点：解析报文，可以指定遇到特殊报文时停止监听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数据格式：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Scapy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本身设计的报文对象格式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9749" y="2842358"/>
            <a:ext cx="7962501" cy="162804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49" y="4844471"/>
            <a:ext cx="7235879" cy="24515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456" y="5463700"/>
            <a:ext cx="3152775" cy="257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2509081"/>
            <a:ext cx="9144000" cy="1814777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3765"/>
              <a:endParaRPr lang="zh-CN" altLang="en-US">
                <a:solidFill>
                  <a:prstClr val="white"/>
                </a:solidFill>
                <a:latin typeface="Calibri" panose="020F0702030404030204"/>
                <a:ea typeface="SimSun" panose="02010600030101010101" pitchFamily="2" charset="-122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3765"/>
              <a:endParaRPr lang="zh-CN" altLang="en-US">
                <a:solidFill>
                  <a:prstClr val="white"/>
                </a:solidFill>
                <a:latin typeface="Calibri" panose="020F0702030404030204"/>
                <a:ea typeface="SimSun" panose="02010600030101010101" pitchFamily="2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3765"/>
              <a:endParaRPr lang="zh-CN" altLang="en-US">
                <a:solidFill>
                  <a:prstClr val="white"/>
                </a:solidFill>
                <a:latin typeface="Calibri" panose="020F0702030404030204"/>
                <a:ea typeface="SimSun" panose="02010600030101010101" pitchFamily="2" charset="-122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3765"/>
              <a:endParaRPr lang="zh-CN" altLang="en-US">
                <a:solidFill>
                  <a:prstClr val="white"/>
                </a:solidFill>
                <a:latin typeface="Calibri" panose="020F0702030404030204"/>
                <a:ea typeface="SimSun" panose="02010600030101010101" pitchFamily="2" charset="-122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3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913765"/>
              <a:r>
                <a:rPr lang="en-US" altLang="zh-CN" sz="8000" dirty="0">
                  <a:solidFill>
                    <a:prstClr val="white">
                      <a:lumMod val="95000"/>
                    </a:prstClr>
                  </a:solidFill>
                  <a:latin typeface="Impact" panose="020B0806030902050204" pitchFamily="34" charset="0"/>
                  <a:ea typeface="SimSun" panose="02010600030101010101" pitchFamily="2" charset="-122"/>
                </a:rPr>
                <a:t>02</a:t>
              </a:r>
              <a:endParaRPr lang="zh-CN" altLang="en-US" sz="8000" dirty="0">
                <a:solidFill>
                  <a:prstClr val="white">
                    <a:lumMod val="95000"/>
                  </a:prstClr>
                </a:solidFill>
                <a:latin typeface="Impact" panose="020B0806030902050204" pitchFamily="34" charset="0"/>
                <a:ea typeface="SimSun" panose="02010600030101010101" pitchFamily="2" charset="-122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3387151" y="3102972"/>
            <a:ext cx="2145353" cy="62325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测试思路</a:t>
            </a:r>
            <a:endParaRPr lang="en-GB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940152" y="2132070"/>
            <a:ext cx="432048" cy="432834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702030404030204" pitchFamily="34" charset="0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644008" y="2132463"/>
            <a:ext cx="432048" cy="432048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702030404030204" pitchFamily="34" charset="0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292081" y="2132070"/>
            <a:ext cx="432833" cy="432834"/>
            <a:chOff x="5436096" y="1274820"/>
            <a:chExt cx="432833" cy="432834"/>
          </a:xfrm>
        </p:grpSpPr>
        <p:sp>
          <p:nvSpPr>
            <p:cNvPr id="16" name="椭圆 15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702030404030204" pitchFamily="34" charset="0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347865" y="2132070"/>
            <a:ext cx="432833" cy="432834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702030404030204" pitchFamily="34" charset="0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995937" y="2132070"/>
            <a:ext cx="432833" cy="432834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702030404030204" pitchFamily="34" charset="0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1973" y="303895"/>
            <a:ext cx="14157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测试思路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0" name="图示 9"/>
          <p:cNvGraphicFramePr/>
          <p:nvPr/>
        </p:nvGraphicFramePr>
        <p:xfrm>
          <a:off x="1510284" y="2765044"/>
          <a:ext cx="6096000" cy="2745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2" name="圆角矩形 11"/>
          <p:cNvSpPr/>
          <p:nvPr/>
        </p:nvSpPr>
        <p:spPr>
          <a:xfrm>
            <a:off x="3355848" y="1141984"/>
            <a:ext cx="2404872" cy="86868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根据需求和设计文档</a:t>
            </a:r>
            <a:endParaRPr lang="en-US" altLang="zh-CN" dirty="0"/>
          </a:p>
          <a:p>
            <a:pPr algn="ctr"/>
            <a:r>
              <a:rPr lang="zh-CN" altLang="en-US" dirty="0"/>
              <a:t>列举划分测试点</a:t>
            </a:r>
            <a:endParaRPr lang="zh-CN" altLang="en-US" dirty="0"/>
          </a:p>
        </p:txBody>
      </p:sp>
      <p:sp>
        <p:nvSpPr>
          <p:cNvPr id="13" name="下箭头 12"/>
          <p:cNvSpPr/>
          <p:nvPr/>
        </p:nvSpPr>
        <p:spPr>
          <a:xfrm>
            <a:off x="4311396" y="2038096"/>
            <a:ext cx="493776" cy="365760"/>
          </a:xfrm>
          <a:prstGeom prst="downArrow">
            <a:avLst/>
          </a:prstGeom>
          <a:solidFill>
            <a:srgbClr val="AAB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3396996" y="2431288"/>
            <a:ext cx="2322576" cy="66751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设计合理的测试用例</a:t>
            </a:r>
            <a:endParaRPr lang="zh-CN" altLang="en-US" dirty="0"/>
          </a:p>
        </p:txBody>
      </p:sp>
      <p:sp>
        <p:nvSpPr>
          <p:cNvPr id="15" name="下箭头 14"/>
          <p:cNvSpPr/>
          <p:nvPr/>
        </p:nvSpPr>
        <p:spPr>
          <a:xfrm>
            <a:off x="4311396" y="3153664"/>
            <a:ext cx="493776" cy="365760"/>
          </a:xfrm>
          <a:prstGeom prst="downArrow">
            <a:avLst/>
          </a:prstGeom>
          <a:solidFill>
            <a:srgbClr val="AAB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>
            <a:off x="1389888" y="4873752"/>
            <a:ext cx="6336792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158109" y="5049512"/>
            <a:ext cx="280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记录、报告、追踪、完善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</p:sld>
</file>

<file path=ppt/theme/theme1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3455</Words>
  <Application>WPS Writer</Application>
  <PresentationFormat>全屏显示(4:3)</PresentationFormat>
  <Paragraphs>712</Paragraphs>
  <Slides>24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48" baseType="lpstr">
      <vt:lpstr>Arial</vt:lpstr>
      <vt:lpstr>SimSun</vt:lpstr>
      <vt:lpstr>Wingdings</vt:lpstr>
      <vt:lpstr>Microsoft YaHei</vt:lpstr>
      <vt:lpstr>微软雅黑 Light</vt:lpstr>
      <vt:lpstr>Open Sans</vt:lpstr>
      <vt:lpstr>Calibri</vt:lpstr>
      <vt:lpstr>Impact</vt:lpstr>
      <vt:lpstr>Calibri</vt:lpstr>
      <vt:lpstr>Roboto Light</vt:lpstr>
      <vt:lpstr>DengXian</vt:lpstr>
      <vt:lpstr>Times New Roman</vt:lpstr>
      <vt:lpstr>Thonburi</vt:lpstr>
      <vt:lpstr/>
      <vt:lpstr>Arial Unicode MS</vt:lpstr>
      <vt:lpstr>等线</vt:lpstr>
      <vt:lpstr>HYZhongDengXianKW</vt:lpstr>
      <vt:lpstr>等线 Light</vt:lpstr>
      <vt:lpstr>Calibri Light</vt:lpstr>
      <vt:lpstr>Helvetica Neue</vt:lpstr>
      <vt:lpstr>PingFang SC</vt:lpstr>
      <vt:lpstr>SimHei</vt:lpstr>
      <vt:lpstr>Office 主题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hongchao</dc:creator>
  <cp:lastModifiedBy>Xyuan</cp:lastModifiedBy>
  <cp:revision>221</cp:revision>
  <dcterms:created xsi:type="dcterms:W3CDTF">2019-05-10T06:10:51Z</dcterms:created>
  <dcterms:modified xsi:type="dcterms:W3CDTF">2019-05-10T06:10:51Z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1033-1.0.0.1327</vt:lpwstr>
  </property>
</Properties>
</file>