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31"/>
  </p:notesMasterIdLst>
  <p:sldIdLst>
    <p:sldId id="274" r:id="rId3"/>
    <p:sldId id="320" r:id="rId4"/>
    <p:sldId id="258" r:id="rId5"/>
    <p:sldId id="283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275" r:id="rId14"/>
    <p:sldId id="303" r:id="rId15"/>
    <p:sldId id="305" r:id="rId16"/>
    <p:sldId id="321" r:id="rId17"/>
    <p:sldId id="276" r:id="rId18"/>
    <p:sldId id="316" r:id="rId19"/>
    <p:sldId id="317" r:id="rId20"/>
    <p:sldId id="318" r:id="rId21"/>
    <p:sldId id="319" r:id="rId22"/>
    <p:sldId id="277" r:id="rId23"/>
    <p:sldId id="310" r:id="rId24"/>
    <p:sldId id="311" r:id="rId25"/>
    <p:sldId id="312" r:id="rId26"/>
    <p:sldId id="313" r:id="rId27"/>
    <p:sldId id="314" r:id="rId28"/>
    <p:sldId id="315" r:id="rId29"/>
    <p:sldId id="273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82" autoAdjust="0"/>
    <p:restoredTop sz="94674"/>
  </p:normalViewPr>
  <p:slideViewPr>
    <p:cSldViewPr snapToGrid="0">
      <p:cViewPr>
        <p:scale>
          <a:sx n="138" d="100"/>
          <a:sy n="138" d="100"/>
        </p:scale>
        <p:origin x="352" y="-1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3F6C4-7F40-47D9-BDEC-4B5D4CFA02E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AC0C8-8803-42C3-AC37-A82388085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4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698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872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17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59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37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59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721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231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10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288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55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98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742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8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79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33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71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67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86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28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29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49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78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5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83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45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682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3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87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46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50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148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1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7" y="833864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390528"/>
            <a:ext cx="390372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3" y="322661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868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78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31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14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79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6547-BFBC-4D2F-81A3-37F61608CC4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00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7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5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8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4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9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6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3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6547-BFBC-4D2F-81A3-37F61608CC47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8D687-3EE5-4F6F-A577-2C56ED0A9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9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nblogs.com/zhoujg/archive/2009/11/04/1596209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nblogs.com/xiaolongbao-lzh/p/4591953.html" TargetMode="External"/><Relationship Id="rId3" Type="http://schemas.openxmlformats.org/officeDocument/2006/relationships/hyperlink" Target="NU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3689227" y="3741980"/>
            <a:ext cx="2267471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SY1806214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陈鸿超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SY1806418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　颖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BY1806157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袁梦阳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SY1806219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李铎坤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2515723" y="3301653"/>
            <a:ext cx="4607091" cy="17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585164" y="2565112"/>
            <a:ext cx="4468211" cy="56169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基于</a:t>
            </a:r>
            <a:r>
              <a:rPr lang="en-US" altLang="zh-CN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Scapy</a:t>
            </a:r>
            <a:r>
              <a:rPr lang="zh-CN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Open Sans"/>
              </a:rPr>
              <a:t>的分析与扩展</a:t>
            </a:r>
            <a:endParaRPr lang="en-US" altLang="zh-CN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9994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1973" y="303895"/>
            <a:ext cx="19672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组问题清单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857734"/>
              </p:ext>
            </p:extLst>
          </p:nvPr>
        </p:nvGraphicFramePr>
        <p:xfrm>
          <a:off x="523874" y="1200148"/>
          <a:ext cx="8267700" cy="4857755"/>
        </p:xfrm>
        <a:graphic>
          <a:graphicData uri="http://schemas.openxmlformats.org/drawingml/2006/table">
            <a:tbl>
              <a:tblPr firstRow="1" firstCol="1" bandRow="1"/>
              <a:tblGrid>
                <a:gridCol w="704905">
                  <a:extLst>
                    <a:ext uri="{9D8B030D-6E8A-4147-A177-3AD203B41FA5}">
                      <a16:colId xmlns:a16="http://schemas.microsoft.com/office/drawing/2014/main" xmlns="" val="3456619045"/>
                    </a:ext>
                  </a:extLst>
                </a:gridCol>
                <a:gridCol w="720755">
                  <a:extLst>
                    <a:ext uri="{9D8B030D-6E8A-4147-A177-3AD203B41FA5}">
                      <a16:colId xmlns:a16="http://schemas.microsoft.com/office/drawing/2014/main" xmlns="" val="4129511531"/>
                    </a:ext>
                  </a:extLst>
                </a:gridCol>
                <a:gridCol w="2312383">
                  <a:extLst>
                    <a:ext uri="{9D8B030D-6E8A-4147-A177-3AD203B41FA5}">
                      <a16:colId xmlns:a16="http://schemas.microsoft.com/office/drawing/2014/main" xmlns="" val="2232895710"/>
                    </a:ext>
                  </a:extLst>
                </a:gridCol>
                <a:gridCol w="793481">
                  <a:extLst>
                    <a:ext uri="{9D8B030D-6E8A-4147-A177-3AD203B41FA5}">
                      <a16:colId xmlns:a16="http://schemas.microsoft.com/office/drawing/2014/main" xmlns="" val="1148574557"/>
                    </a:ext>
                  </a:extLst>
                </a:gridCol>
                <a:gridCol w="660148">
                  <a:extLst>
                    <a:ext uri="{9D8B030D-6E8A-4147-A177-3AD203B41FA5}">
                      <a16:colId xmlns:a16="http://schemas.microsoft.com/office/drawing/2014/main" xmlns="" val="3872948651"/>
                    </a:ext>
                  </a:extLst>
                </a:gridCol>
                <a:gridCol w="3076028">
                  <a:extLst>
                    <a:ext uri="{9D8B030D-6E8A-4147-A177-3AD203B41FA5}">
                      <a16:colId xmlns:a16="http://schemas.microsoft.com/office/drawing/2014/main" xmlns="" val="2694254172"/>
                    </a:ext>
                  </a:extLst>
                </a:gridCol>
              </a:tblGrid>
              <a:tr h="2024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项目名称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软件项目造价评估工具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6238233"/>
                  </a:ext>
                </a:extLst>
              </a:tr>
              <a:tr h="2024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评审对象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需求规格说明书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版本号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v2.2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2388090"/>
                  </a:ext>
                </a:extLst>
              </a:tr>
              <a:tr h="2024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提交日期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2019/04/04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编制人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刘颖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袁梦阳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李铎坤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陈鸿超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3841866"/>
                  </a:ext>
                </a:extLst>
              </a:tr>
              <a:tr h="2024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评审日期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2019/04/13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评审方式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组间互评审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5293359"/>
                  </a:ext>
                </a:extLst>
              </a:tr>
              <a:tr h="2024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问题位置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问题描述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问题类别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严重性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处理意见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34027639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全文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本文交叉使用了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实体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功能点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两个术语，但并未介绍本文中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实体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指的是什么、 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实体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功能点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之间是什么关系。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准确性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一般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修改建议：</a:t>
                      </a:r>
                    </a:p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 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增加对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实体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的介绍</a:t>
                      </a:r>
                    </a:p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 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说明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实体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功能点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之间的关系</a:t>
                      </a:r>
                    </a:p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 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规范一下两个术语的使用场景。 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3652643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3.2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节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用户需求描述不准确，描述里将造价估算归到了造价师的工作之中，但在之前的介绍中，造价估算也是本项目的一个子系统。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准确性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轻微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建议修改一下用户需求的描述。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1945323"/>
                  </a:ext>
                </a:extLst>
              </a:tr>
              <a:tr h="2024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1.2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节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未介绍模型相关术语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完整性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轻微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建议增加对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3.3.3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节中术语的介绍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6747909"/>
                  </a:ext>
                </a:extLst>
              </a:tr>
              <a:tr h="12144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2.1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节第二点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对规格化的需求文档中的实体进行提取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…”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 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这里使用的是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功能点进行分类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，但本章后面全都是用的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实体分类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”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 “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精确度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指向不明，是指提取还是分类还是两者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一致性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准确性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轻微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修改建议：</a:t>
                      </a:r>
                    </a:p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 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统一用语</a:t>
                      </a:r>
                    </a:p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 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描述语句再具体点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2810333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3.1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节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使用前景和范围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…”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语句不通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准确性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轻微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有的博客转载时少了一些词语，前面应该有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一般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，不然读起来和前面的内容不连贯。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u="sng" kern="1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hlinkClick r:id="rId2"/>
                        </a:rPr>
                        <a:t>https://www.cnblogs.com/zhoujg/archive/2009/11/04/1596209.html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744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7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544426"/>
              </p:ext>
            </p:extLst>
          </p:nvPr>
        </p:nvGraphicFramePr>
        <p:xfrm>
          <a:off x="409575" y="1057275"/>
          <a:ext cx="8382000" cy="5410201"/>
        </p:xfrm>
        <a:graphic>
          <a:graphicData uri="http://schemas.openxmlformats.org/drawingml/2006/table">
            <a:tbl>
              <a:tblPr firstRow="1" firstCol="1" bandRow="1"/>
              <a:tblGrid>
                <a:gridCol w="714652">
                  <a:extLst>
                    <a:ext uri="{9D8B030D-6E8A-4147-A177-3AD203B41FA5}">
                      <a16:colId xmlns:a16="http://schemas.microsoft.com/office/drawing/2014/main" xmlns="" val="1718720855"/>
                    </a:ext>
                  </a:extLst>
                </a:gridCol>
                <a:gridCol w="730717">
                  <a:extLst>
                    <a:ext uri="{9D8B030D-6E8A-4147-A177-3AD203B41FA5}">
                      <a16:colId xmlns:a16="http://schemas.microsoft.com/office/drawing/2014/main" xmlns="" val="4167817869"/>
                    </a:ext>
                  </a:extLst>
                </a:gridCol>
                <a:gridCol w="2344351">
                  <a:extLst>
                    <a:ext uri="{9D8B030D-6E8A-4147-A177-3AD203B41FA5}">
                      <a16:colId xmlns:a16="http://schemas.microsoft.com/office/drawing/2014/main" xmlns="" val="1043146860"/>
                    </a:ext>
                  </a:extLst>
                </a:gridCol>
                <a:gridCol w="804452">
                  <a:extLst>
                    <a:ext uri="{9D8B030D-6E8A-4147-A177-3AD203B41FA5}">
                      <a16:colId xmlns:a16="http://schemas.microsoft.com/office/drawing/2014/main" xmlns="" val="428874077"/>
                    </a:ext>
                  </a:extLst>
                </a:gridCol>
                <a:gridCol w="669275">
                  <a:extLst>
                    <a:ext uri="{9D8B030D-6E8A-4147-A177-3AD203B41FA5}">
                      <a16:colId xmlns:a16="http://schemas.microsoft.com/office/drawing/2014/main" xmlns="" val="3299552929"/>
                    </a:ext>
                  </a:extLst>
                </a:gridCol>
                <a:gridCol w="3118553">
                  <a:extLst>
                    <a:ext uri="{9D8B030D-6E8A-4147-A177-3AD203B41FA5}">
                      <a16:colId xmlns:a16="http://schemas.microsoft.com/office/drawing/2014/main" xmlns="" val="3861963619"/>
                    </a:ext>
                  </a:extLst>
                </a:gridCol>
              </a:tblGrid>
              <a:tr h="1679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3.3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节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本节介绍的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个用于优化模型的功能需求分析不完整。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在进行模型优化时，只输入数据就能够自动优化这种说法不太合理。</a:t>
                      </a:r>
                    </a:p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训练优化模型一般都还需要给出每批数据对应的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target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，这样模型才能进行学习。当然非监督模型不需要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target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，不过本项目使用的应该不都是这类模型吧。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准确性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一般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建议进一步思考一下优化模型时的需求，思考一下需要输入哪些必要数据，自动优化的标准是什么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即系统在什么情况下会认为本次训练得到的模型比之前要好，可以停止训练了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。</a:t>
                      </a:r>
                    </a:p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然后完善一下与优化模型有关的用例图、需求介绍、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RUCM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图。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296249"/>
                  </a:ext>
                </a:extLst>
              </a:tr>
              <a:tr h="3171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3.3.3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节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叙述不清，没有读太懂。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主要有以下问题：</a:t>
                      </a:r>
                    </a:p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 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各个模块的功能介绍不清晰</a:t>
                      </a:r>
                    </a:p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 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字典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Dict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是一个类还是数据呢？</a:t>
                      </a:r>
                    </a:p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  Cell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指的是循环神经元吗？希望可以介绍一下，还有聚合关系是不是少个箭头？</a:t>
                      </a:r>
                    </a:p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  “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TensorFlow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的数据流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没有理解是什么意思，希望可以介绍一下。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准确性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一般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修改建议：</a:t>
                      </a:r>
                    </a:p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完善对各模块的介绍，比如介绍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DepthModel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时先介绍一下它是做什么的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or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解决的是什么问题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or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对应什么功能，然后可以再按原文中的说法介绍它的技术难点。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 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对于后面几点，希望可以在文中或者课上说明一下。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建议本节的内容介绍可以参考以下几部分进行补全：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整体介绍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底层基础模块的作用与技术细节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可没有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上层调用模块的作用以及上层调用模块与底层基础模块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或其他模块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的关系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对外服务模块的作用以及与其他模块间的关系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3966554"/>
                  </a:ext>
                </a:extLst>
              </a:tr>
              <a:tr h="373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3.5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节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这一节为什么只介绍了整个流程中间两步的输入输出。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完整性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一般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不太明白本节用意，只是建议既然要介绍各阶段输入输出，那么最好完整的进行介绍。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6628454"/>
                  </a:ext>
                </a:extLst>
              </a:tr>
              <a:tr h="186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4.2</a:t>
                      </a: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节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缩进和序号样式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规范性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轻微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建议修改</a:t>
                      </a:r>
                    </a:p>
                  </a:txBody>
                  <a:tcPr marL="2789" marR="27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6146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7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4378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02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590962" y="3102972"/>
            <a:ext cx="4874943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软件进度控制分析报告</a:t>
            </a:r>
            <a:endParaRPr lang="en-US" sz="3600" dirty="0"/>
          </a:p>
        </p:txBody>
      </p:sp>
      <p:grpSp>
        <p:nvGrpSpPr>
          <p:cNvPr id="9" name="组合 8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16" name="椭圆 1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82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0500" y="285607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整体目录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56886" y="3358972"/>
            <a:ext cx="294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第三部分是所有实验的整体规划，包括各阶段的产出，分工、进度安排原则。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56886" y="4507884"/>
            <a:ext cx="2941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第四部分则是具体每个实验的介绍与计划安排，包括以下几部分：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实验介绍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实验时间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实验任务分解与进度监控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交付产品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工作量分析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存在问题及改进要点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后期工作计划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56886" y="1994607"/>
            <a:ext cx="294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第二部分是对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scapy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的简要介绍。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8" y="1006869"/>
            <a:ext cx="5848598" cy="553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4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0499" y="285607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实验要点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99" y="1033047"/>
            <a:ext cx="3866025" cy="561748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45063" y="1814576"/>
            <a:ext cx="33591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第四部分中目前主要对实验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与实验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进行了进度控制分析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对进度控制中的问题进行了分析。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其中最主要的问题是计划中对任务工作量的估计很不准确，根据华为云中成员实际工作量进行了更新。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90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6136" y="1304498"/>
            <a:ext cx="5284470" cy="4591685"/>
            <a:chOff x="0" y="0"/>
            <a:chExt cx="5284881" cy="459230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274310" cy="294005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1" y="2938765"/>
              <a:ext cx="5274310" cy="1653540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/>
        </p:nvSpPr>
        <p:spPr>
          <a:xfrm>
            <a:off x="790499" y="285607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进度监控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09" y="1304498"/>
            <a:ext cx="2687391" cy="23542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39" y="3832479"/>
            <a:ext cx="3577518" cy="20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4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4378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03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380476" y="3094345"/>
            <a:ext cx="4860104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软件配置管理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16" name="椭圆 1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0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软件配置管理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8521" y="1435529"/>
            <a:ext cx="613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配置管理报告：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变更与管理分析报告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8521" y="2505608"/>
            <a:ext cx="7368717" cy="2986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配置管理策略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变更与管理数据分析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配置管理工作实施情况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配置管理计划书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中的各实验的细化分工任务完成情况进行检查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lvl="1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整理统计截止目前为止项目成员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commit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情况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lvl="1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文档变更历史记录情况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整理统计截止目前为止项目文档变更记录情况</a:t>
            </a:r>
          </a:p>
        </p:txBody>
      </p:sp>
    </p:spTree>
    <p:extLst>
      <p:ext uri="{BB962C8B-B14F-4D97-AF65-F5344CB8AC3E}">
        <p14:creationId xmlns:p14="http://schemas.microsoft.com/office/powerpoint/2010/main" val="69160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软件配置管理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934" y="1387038"/>
            <a:ext cx="6135624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配置管理工作实施情况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843" y="2405099"/>
            <a:ext cx="2691340" cy="339417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1973" y="2405099"/>
            <a:ext cx="51434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大部分任务按照计划完成，配置管理库也按照计划方式运行。少数文档存在提交不及时情况，之后需要注意，相关人员及时进行管理对象审计。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部分任务负责人员有些变动，在实际中根据任务量和时间进行了调整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配置管理的某些计划管理的对象可能和实际稍有出入（对文档中已存在的图，表的源文件不再进行管理，部分文档名称发生了变化，部分管理对象不存在）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软件配置管理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457" y="1252600"/>
            <a:ext cx="6135624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项目实际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1541" y="2136223"/>
            <a:ext cx="514345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对每个成员的</a:t>
            </a:r>
            <a:r>
              <a:rPr lang="en-US" altLang="zh-CN" dirty="0"/>
              <a:t>commit</a:t>
            </a:r>
            <a:r>
              <a:rPr lang="zh-CN" altLang="en-US" dirty="0"/>
              <a:t>次数进行了整理统计，包括总提交次数，有效提交次数，提交内容。目前存在的问题有：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部分提交备注未遵循规范</a:t>
            </a:r>
            <a:endParaRPr lang="en-US" altLang="zh-CN" sz="14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部分人员有效提交较少，原因在于部分文档不是由编制人员提交的，应该在后续工作中遵循谁编制谁提交原则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对每次实验的</a:t>
            </a:r>
            <a:r>
              <a:rPr lang="en-US" altLang="zh-CN" dirty="0"/>
              <a:t>commit</a:t>
            </a:r>
            <a:r>
              <a:rPr lang="zh-CN" altLang="en-US" dirty="0"/>
              <a:t>次数进行了整理统计。实验一提交次数较多，由于对需求文档进行了多次修订。以及部分对象未及时上传。</a:t>
            </a:r>
            <a:endParaRPr lang="en-US" altLang="zh-CN" dirty="0"/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052" y="1806554"/>
            <a:ext cx="3036740" cy="348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1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1" y="187907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3" y="818020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120386" y="1694315"/>
            <a:ext cx="4886226" cy="3440851"/>
            <a:chOff x="2254009" y="1666883"/>
            <a:chExt cx="4886226" cy="3440851"/>
          </a:xfrm>
        </p:grpSpPr>
        <p:grpSp>
          <p:nvGrpSpPr>
            <p:cNvPr id="2" name="组合 1"/>
            <p:cNvGrpSpPr/>
            <p:nvPr/>
          </p:nvGrpSpPr>
          <p:grpSpPr>
            <a:xfrm>
              <a:off x="2254010" y="1666883"/>
              <a:ext cx="4886225" cy="686162"/>
              <a:chOff x="2254010" y="1666883"/>
              <a:chExt cx="4886225" cy="686162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2254010" y="1674508"/>
                <a:ext cx="1244699" cy="666786"/>
                <a:chOff x="2215144" y="956726"/>
                <a:chExt cx="1299384" cy="916847"/>
              </a:xfrm>
            </p:grpSpPr>
            <p:sp>
              <p:nvSpPr>
                <p:cNvPr id="32" name="平行四边形 31"/>
                <p:cNvSpPr/>
                <p:nvPr/>
              </p:nvSpPr>
              <p:spPr>
                <a:xfrm>
                  <a:off x="2215144" y="982844"/>
                  <a:ext cx="1120898" cy="842780"/>
                </a:xfrm>
                <a:prstGeom prst="parallelogram">
                  <a:avLst>
                    <a:gd name="adj" fmla="val 4820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33" name="文本框 9"/>
                <p:cNvSpPr txBox="1"/>
                <p:nvPr/>
              </p:nvSpPr>
              <p:spPr>
                <a:xfrm>
                  <a:off x="2447729" y="956726"/>
                  <a:ext cx="1066799" cy="916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733" dirty="0">
                      <a:solidFill>
                        <a:schemeClr val="bg1"/>
                      </a:solidFill>
                      <a:latin typeface="Impact" panose="020B0806030902050204" pitchFamily="34" charset="0"/>
                    </a:rPr>
                    <a:t>01</a:t>
                  </a:r>
                  <a:endParaRPr lang="zh-CN" altLang="en-US" sz="3733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3071532" y="1666883"/>
                <a:ext cx="4068703" cy="686162"/>
                <a:chOff x="4315150" y="953426"/>
                <a:chExt cx="3857250" cy="540057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5383971" y="1074877"/>
                  <a:ext cx="1719604" cy="363362"/>
                </a:xfrm>
                <a:prstGeom prst="rect">
                  <a:avLst/>
                </a:prstGeom>
                <a:ln w="15875">
                  <a:noFill/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需求复评审</a:t>
                  </a:r>
                  <a:endParaRPr lang="en-GB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7" name="平行四边形 66"/>
                <p:cNvSpPr/>
                <p:nvPr/>
              </p:nvSpPr>
              <p:spPr>
                <a:xfrm>
                  <a:off x="4315150" y="953426"/>
                  <a:ext cx="3857250" cy="540057"/>
                </a:xfrm>
                <a:prstGeom prst="parallelogram">
                  <a:avLst>
                    <a:gd name="adj" fmla="val 48207"/>
                  </a:avLst>
                </a:prstGeom>
                <a:noFill/>
                <a:ln w="158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endParaRPr lang="zh-CN" altLang="en-US" sz="2133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44" name="组合 43"/>
            <p:cNvGrpSpPr/>
            <p:nvPr/>
          </p:nvGrpSpPr>
          <p:grpSpPr>
            <a:xfrm>
              <a:off x="2254010" y="2586488"/>
              <a:ext cx="4886224" cy="686162"/>
              <a:chOff x="2254011" y="1666883"/>
              <a:chExt cx="4886224" cy="686162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2254011" y="1674508"/>
                <a:ext cx="1235556" cy="666786"/>
                <a:chOff x="2215144" y="956726"/>
                <a:chExt cx="1289839" cy="916847"/>
              </a:xfrm>
            </p:grpSpPr>
            <p:sp>
              <p:nvSpPr>
                <p:cNvPr id="49" name="平行四边形 48"/>
                <p:cNvSpPr/>
                <p:nvPr/>
              </p:nvSpPr>
              <p:spPr>
                <a:xfrm>
                  <a:off x="2215144" y="982844"/>
                  <a:ext cx="1120898" cy="842780"/>
                </a:xfrm>
                <a:prstGeom prst="parallelogram">
                  <a:avLst>
                    <a:gd name="adj" fmla="val 4820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50" name="文本框 9"/>
                <p:cNvSpPr txBox="1"/>
                <p:nvPr/>
              </p:nvSpPr>
              <p:spPr>
                <a:xfrm>
                  <a:off x="2438184" y="956726"/>
                  <a:ext cx="1066799" cy="916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733" dirty="0">
                      <a:solidFill>
                        <a:schemeClr val="bg1"/>
                      </a:solidFill>
                      <a:latin typeface="Impact" panose="020B0806030902050204" pitchFamily="34" charset="0"/>
                    </a:rPr>
                    <a:t>02</a:t>
                  </a:r>
                  <a:endParaRPr lang="zh-CN" altLang="en-US" sz="3733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3071532" y="1666883"/>
                <a:ext cx="4068703" cy="686162"/>
                <a:chOff x="4315150" y="953426"/>
                <a:chExt cx="3857250" cy="540057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4914009" y="1040149"/>
                  <a:ext cx="2841111" cy="363362"/>
                </a:xfrm>
                <a:prstGeom prst="rect">
                  <a:avLst/>
                </a:prstGeom>
                <a:ln w="15875">
                  <a:noFill/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软件项目计划与监控</a:t>
                  </a:r>
                  <a:endParaRPr lang="en-GB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" name="平行四边形 47"/>
                <p:cNvSpPr/>
                <p:nvPr/>
              </p:nvSpPr>
              <p:spPr>
                <a:xfrm>
                  <a:off x="4315150" y="953426"/>
                  <a:ext cx="3857250" cy="540057"/>
                </a:xfrm>
                <a:prstGeom prst="parallelogram">
                  <a:avLst>
                    <a:gd name="adj" fmla="val 48207"/>
                  </a:avLst>
                </a:prstGeom>
                <a:noFill/>
                <a:ln w="158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endParaRPr lang="zh-CN" altLang="en-US" sz="2133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51" name="组合 50"/>
            <p:cNvGrpSpPr/>
            <p:nvPr/>
          </p:nvGrpSpPr>
          <p:grpSpPr>
            <a:xfrm>
              <a:off x="2254009" y="3501967"/>
              <a:ext cx="4886225" cy="686162"/>
              <a:chOff x="2254010" y="1666883"/>
              <a:chExt cx="4886225" cy="686162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254010" y="1674508"/>
                <a:ext cx="1244699" cy="666786"/>
                <a:chOff x="2215144" y="956726"/>
                <a:chExt cx="1299384" cy="916847"/>
              </a:xfrm>
            </p:grpSpPr>
            <p:sp>
              <p:nvSpPr>
                <p:cNvPr id="56" name="平行四边形 55"/>
                <p:cNvSpPr/>
                <p:nvPr/>
              </p:nvSpPr>
              <p:spPr>
                <a:xfrm>
                  <a:off x="2215144" y="982844"/>
                  <a:ext cx="1120898" cy="842780"/>
                </a:xfrm>
                <a:prstGeom prst="parallelogram">
                  <a:avLst>
                    <a:gd name="adj" fmla="val 4820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57" name="文本框 9"/>
                <p:cNvSpPr txBox="1"/>
                <p:nvPr/>
              </p:nvSpPr>
              <p:spPr>
                <a:xfrm>
                  <a:off x="2447729" y="956726"/>
                  <a:ext cx="1066799" cy="916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733" dirty="0">
                      <a:solidFill>
                        <a:schemeClr val="bg1"/>
                      </a:solidFill>
                      <a:latin typeface="Impact" panose="020B0806030902050204" pitchFamily="34" charset="0"/>
                    </a:rPr>
                    <a:t>03</a:t>
                  </a:r>
                  <a:endParaRPr lang="zh-CN" altLang="en-US" sz="3733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3071532" y="1666883"/>
                <a:ext cx="4068703" cy="686162"/>
                <a:chOff x="4315150" y="953426"/>
                <a:chExt cx="3857250" cy="540057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5281255" y="1040149"/>
                  <a:ext cx="1925035" cy="363362"/>
                </a:xfrm>
                <a:prstGeom prst="rect">
                  <a:avLst/>
                </a:prstGeom>
                <a:ln w="15875">
                  <a:noFill/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软件配置管理</a:t>
                  </a:r>
                  <a:endParaRPr lang="en-GB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平行四边形 54"/>
                <p:cNvSpPr/>
                <p:nvPr/>
              </p:nvSpPr>
              <p:spPr>
                <a:xfrm>
                  <a:off x="4315150" y="953426"/>
                  <a:ext cx="3857250" cy="540057"/>
                </a:xfrm>
                <a:prstGeom prst="parallelogram">
                  <a:avLst>
                    <a:gd name="adj" fmla="val 48207"/>
                  </a:avLst>
                </a:prstGeom>
                <a:noFill/>
                <a:ln w="158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endParaRPr lang="zh-CN" altLang="en-US" sz="2133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58" name="组合 57"/>
            <p:cNvGrpSpPr/>
            <p:nvPr/>
          </p:nvGrpSpPr>
          <p:grpSpPr>
            <a:xfrm>
              <a:off x="2254009" y="4421572"/>
              <a:ext cx="4886224" cy="686162"/>
              <a:chOff x="2254011" y="1666883"/>
              <a:chExt cx="4886224" cy="686162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2254011" y="1674508"/>
                <a:ext cx="1235556" cy="666786"/>
                <a:chOff x="2215144" y="956726"/>
                <a:chExt cx="1289839" cy="916847"/>
              </a:xfrm>
            </p:grpSpPr>
            <p:sp>
              <p:nvSpPr>
                <p:cNvPr id="63" name="平行四边形 62"/>
                <p:cNvSpPr/>
                <p:nvPr/>
              </p:nvSpPr>
              <p:spPr>
                <a:xfrm>
                  <a:off x="2215144" y="982844"/>
                  <a:ext cx="1120898" cy="842780"/>
                </a:xfrm>
                <a:prstGeom prst="parallelogram">
                  <a:avLst>
                    <a:gd name="adj" fmla="val 4820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64" name="文本框 9"/>
                <p:cNvSpPr txBox="1"/>
                <p:nvPr/>
              </p:nvSpPr>
              <p:spPr>
                <a:xfrm>
                  <a:off x="2438184" y="956726"/>
                  <a:ext cx="1066799" cy="916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733" dirty="0">
                      <a:solidFill>
                        <a:schemeClr val="bg1"/>
                      </a:solidFill>
                      <a:latin typeface="Impact" panose="020B0806030902050204" pitchFamily="34" charset="0"/>
                    </a:rPr>
                    <a:t>04</a:t>
                  </a:r>
                  <a:endParaRPr lang="zh-CN" altLang="en-US" sz="3733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3071532" y="1666883"/>
                <a:ext cx="4068703" cy="686162"/>
                <a:chOff x="4315150" y="953426"/>
                <a:chExt cx="3857250" cy="540057"/>
              </a:xfrm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5130524" y="1040149"/>
                  <a:ext cx="2225565" cy="363362"/>
                </a:xfrm>
                <a:prstGeom prst="rect">
                  <a:avLst/>
                </a:prstGeom>
                <a:ln w="15875">
                  <a:noFill/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实验追踪与分析</a:t>
                  </a:r>
                  <a:endParaRPr lang="en-GB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平行四边形 61"/>
                <p:cNvSpPr/>
                <p:nvPr/>
              </p:nvSpPr>
              <p:spPr>
                <a:xfrm>
                  <a:off x="4315150" y="953426"/>
                  <a:ext cx="3857250" cy="540057"/>
                </a:xfrm>
                <a:prstGeom prst="parallelogram">
                  <a:avLst>
                    <a:gd name="adj" fmla="val 48207"/>
                  </a:avLst>
                </a:prstGeom>
                <a:noFill/>
                <a:ln w="158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endParaRPr lang="zh-CN" altLang="en-US" sz="2133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7742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软件配置管理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509" y="1376079"/>
            <a:ext cx="6135624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文档变更历史记录情况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30592" y="2484555"/>
            <a:ext cx="5143457" cy="276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整理出截至目前的文档产品的历史记录表，目前存在问题：</a:t>
            </a:r>
            <a:endParaRPr lang="en-US" altLang="zh-CN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需求文档最新版本号在前，其他文档相反，后续新文档的版本按照最新在前顺序，修改历史不符合文档记录表</a:t>
            </a:r>
            <a:endParaRPr lang="en-US" altLang="zh-CN" sz="1400" dirty="0"/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文档记录表中对于“修改说明”和“版本说明”的理解存在混乱，版本说明应该用简要语句概况该文档版本，例如“初稿”“修订语句格式问题”等，修改说明则分点说明修订内容。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158" y="2093565"/>
            <a:ext cx="3395214" cy="338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8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4378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04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387151" y="3102972"/>
            <a:ext cx="5255879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实验追踪与分析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16" name="椭圆 15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2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0500" y="285607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整体目录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10674" y="4056562"/>
            <a:ext cx="2941117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第三部分：对所有实验的具体统计与分析。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56886" y="5387667"/>
            <a:ext cx="2941116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第四部分：对所有实验进行整体的统计与分析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0674" y="2387943"/>
            <a:ext cx="2941117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第二部分：初步的方案设计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4" y="1290917"/>
            <a:ext cx="5668262" cy="4975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7F5A24-3929-E34C-9B43-2242476B873D}"/>
              </a:ext>
            </a:extLst>
          </p:cNvPr>
          <p:cNvSpPr txBox="1"/>
          <p:nvPr/>
        </p:nvSpPr>
        <p:spPr>
          <a:xfrm>
            <a:off x="6853610" y="1170856"/>
            <a:ext cx="1347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目录更新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51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43980" y="308659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初步方案设计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2000" y="4207822"/>
            <a:ext cx="3931069" cy="96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初步设计，后续商讨后对数据类型和对应权重还会进行修改。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5734" y="2194169"/>
            <a:ext cx="7779067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考虑到本实验采集的数据只是针对最终的制品，但在实验过程中，有很多工作量都无法通过最终制品体现出来，所以我们把个人工时也纳入了工作量考量范围。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57" y="1462087"/>
            <a:ext cx="6677025" cy="571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09" y="3129598"/>
            <a:ext cx="2839215" cy="340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8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43980" y="308659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初步方案设计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41" y="1377166"/>
            <a:ext cx="5891673" cy="6463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41" y="2372582"/>
            <a:ext cx="3767556" cy="386757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92058" y="3295402"/>
            <a:ext cx="3259964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和工作量计算方式类似，一个是针对个人，一个是针对制品。</a:t>
            </a:r>
          </a:p>
        </p:txBody>
      </p:sp>
    </p:spTree>
    <p:extLst>
      <p:ext uri="{BB962C8B-B14F-4D97-AF65-F5344CB8AC3E}">
        <p14:creationId xmlns:p14="http://schemas.microsoft.com/office/powerpoint/2010/main" val="1471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7241" y="308659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具体统计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652" y="1595356"/>
            <a:ext cx="5729393" cy="350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6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7241" y="308659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具体统计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85864" y="2395428"/>
            <a:ext cx="2941116" cy="23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难度系数需要组员一起商讨后决定，因为时间原因，本周先暂时设为默认值，后续分析时再进行修改。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21" y="1442933"/>
            <a:ext cx="5213656" cy="46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2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7241" y="308659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具体统计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33" y="1281192"/>
            <a:ext cx="4359008" cy="46343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66361" y="2486722"/>
            <a:ext cx="2941116" cy="188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工时统计的数据来源于华为云上的工作计划，将每周的工作分配到各个实验中，并进行统计。</a:t>
            </a:r>
          </a:p>
        </p:txBody>
      </p:sp>
    </p:spTree>
    <p:extLst>
      <p:ext uri="{BB962C8B-B14F-4D97-AF65-F5344CB8AC3E}">
        <p14:creationId xmlns:p14="http://schemas.microsoft.com/office/powerpoint/2010/main" val="349542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3377" y="3082752"/>
            <a:ext cx="1177245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54701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2509081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914378"/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914378"/>
              <a:r>
                <a:rPr lang="en-US" altLang="zh-CN" sz="8000" dirty="0">
                  <a:solidFill>
                    <a:prstClr val="white">
                      <a:lumMod val="95000"/>
                    </a:prst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01</a:t>
              </a:r>
              <a:endParaRPr lang="zh-CN" altLang="en-US" sz="8000" dirty="0">
                <a:solidFill>
                  <a:prstClr val="white">
                    <a:lumMod val="95000"/>
                  </a:prst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789290" y="3102972"/>
            <a:ext cx="2486776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需求复评审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940152" y="2132070"/>
            <a:ext cx="432048" cy="432834"/>
            <a:chOff x="6084168" y="1274820"/>
            <a:chExt cx="432048" cy="432834"/>
          </a:xfrm>
        </p:grpSpPr>
        <p:sp>
          <p:nvSpPr>
            <p:cNvPr id="2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644008" y="2132463"/>
            <a:ext cx="432048" cy="432048"/>
            <a:chOff x="4788024" y="1275213"/>
            <a:chExt cx="432048" cy="432048"/>
          </a:xfrm>
        </p:grpSpPr>
        <p:sp>
          <p:nvSpPr>
            <p:cNvPr id="3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292081" y="2132070"/>
            <a:ext cx="432833" cy="432834"/>
            <a:chOff x="5436096" y="1274820"/>
            <a:chExt cx="432833" cy="432834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47865" y="2132070"/>
            <a:ext cx="432833" cy="432834"/>
            <a:chOff x="3491880" y="1274820"/>
            <a:chExt cx="432833" cy="432834"/>
          </a:xfrm>
        </p:grpSpPr>
        <p:sp>
          <p:nvSpPr>
            <p:cNvPr id="3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995937" y="2132070"/>
            <a:ext cx="432833" cy="432834"/>
            <a:chOff x="4139952" y="1274820"/>
            <a:chExt cx="432833" cy="432834"/>
          </a:xfrm>
        </p:grpSpPr>
        <p:sp>
          <p:nvSpPr>
            <p:cNvPr id="3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44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339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已修改问题清单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815977"/>
              </p:ext>
            </p:extLst>
          </p:nvPr>
        </p:nvGraphicFramePr>
        <p:xfrm>
          <a:off x="1291655" y="1936376"/>
          <a:ext cx="6196611" cy="3696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5157">
                  <a:extLst>
                    <a:ext uri="{9D8B030D-6E8A-4147-A177-3AD203B41FA5}">
                      <a16:colId xmlns:a16="http://schemas.microsoft.com/office/drawing/2014/main" xmlns="" val="2626390884"/>
                    </a:ext>
                  </a:extLst>
                </a:gridCol>
                <a:gridCol w="2834638">
                  <a:extLst>
                    <a:ext uri="{9D8B030D-6E8A-4147-A177-3AD203B41FA5}">
                      <a16:colId xmlns:a16="http://schemas.microsoft.com/office/drawing/2014/main" xmlns="" val="834781054"/>
                    </a:ext>
                  </a:extLst>
                </a:gridCol>
                <a:gridCol w="1956816">
                  <a:extLst>
                    <a:ext uri="{9D8B030D-6E8A-4147-A177-3AD203B41FA5}">
                      <a16:colId xmlns:a16="http://schemas.microsoft.com/office/drawing/2014/main" xmlns="" val="4076641027"/>
                    </a:ext>
                  </a:extLst>
                </a:gridCol>
              </a:tblGrid>
              <a:tr h="33288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问题介绍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详细说明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9349397"/>
                  </a:ext>
                </a:extLst>
              </a:tr>
              <a:tr h="9291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语句问题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1. </a:t>
                      </a:r>
                      <a:r>
                        <a:rPr lang="zh-CN" altLang="en-US" dirty="0">
                          <a:effectLst/>
                        </a:rPr>
                        <a:t>多字少字问题</a:t>
                      </a:r>
                    </a:p>
                    <a:p>
                      <a:r>
                        <a:rPr lang="en-US" altLang="zh-CN" dirty="0">
                          <a:effectLst/>
                        </a:rPr>
                        <a:t>2. </a:t>
                      </a:r>
                      <a:r>
                        <a:rPr lang="zh-CN" altLang="en-US" dirty="0">
                          <a:effectLst/>
                        </a:rPr>
                        <a:t>语病问题</a:t>
                      </a:r>
                      <a:endParaRPr lang="en-US" altLang="zh-CN" dirty="0">
                        <a:effectLst/>
                      </a:endParaRPr>
                    </a:p>
                    <a:p>
                      <a:r>
                        <a:rPr lang="en-US" altLang="zh-CN" dirty="0">
                          <a:effectLst/>
                        </a:rPr>
                        <a:t>3.</a:t>
                      </a:r>
                      <a:r>
                        <a:rPr lang="en-US" altLang="zh-CN" baseline="0" dirty="0">
                          <a:effectLst/>
                        </a:rPr>
                        <a:t> </a:t>
                      </a:r>
                      <a:r>
                        <a:rPr lang="zh-CN" altLang="en-US" baseline="0" dirty="0">
                          <a:effectLst/>
                        </a:rPr>
                        <a:t>符号问题</a:t>
                      </a:r>
                      <a:endParaRPr lang="en-US" altLang="zh-CN" baseline="0" dirty="0">
                        <a:effectLst/>
                      </a:endParaRPr>
                    </a:p>
                    <a:p>
                      <a:r>
                        <a:rPr lang="en-US" altLang="zh-CN" baseline="0" dirty="0">
                          <a:effectLst/>
                        </a:rPr>
                        <a:t>4. </a:t>
                      </a:r>
                      <a:r>
                        <a:rPr lang="zh-CN" altLang="en-US" baseline="0" dirty="0">
                          <a:effectLst/>
                        </a:rPr>
                        <a:t>描述不清晰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A_2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r>
                        <a:rPr lang="en-US" altLang="zh-CN" dirty="0">
                          <a:effectLst/>
                        </a:rPr>
                        <a:t>A_3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r>
                        <a:rPr lang="en-US" altLang="zh-CN" dirty="0">
                          <a:effectLst/>
                        </a:rPr>
                        <a:t>A_4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r>
                        <a:rPr lang="en-US" altLang="zh-CN" dirty="0">
                          <a:effectLst/>
                        </a:rPr>
                        <a:t>A_5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r>
                        <a:rPr lang="en-US" altLang="zh-CN" dirty="0">
                          <a:effectLst/>
                        </a:rPr>
                        <a:t>A_6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r>
                        <a:rPr lang="en-US" altLang="zh-CN" dirty="0">
                          <a:effectLst/>
                        </a:rPr>
                        <a:t>A_7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r>
                        <a:rPr lang="en-US" altLang="zh-CN" dirty="0">
                          <a:effectLst/>
                        </a:rPr>
                        <a:t>A_8</a:t>
                      </a:r>
                    </a:p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</a:rPr>
                        <a:t>E_5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r>
                        <a:rPr lang="en-US" altLang="zh-CN" dirty="0">
                          <a:effectLst/>
                        </a:rPr>
                        <a:t>E_8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r>
                        <a:rPr lang="en-US" altLang="zh-CN" dirty="0">
                          <a:effectLst/>
                        </a:rPr>
                        <a:t>E_17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r>
                        <a:rPr lang="en-US" altLang="zh-CN" dirty="0">
                          <a:effectLst/>
                        </a:rPr>
                        <a:t>E_18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84937680"/>
                  </a:ext>
                </a:extLst>
              </a:tr>
              <a:tr h="706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术语问题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1. </a:t>
                      </a:r>
                      <a:r>
                        <a:rPr lang="zh-CN" altLang="en-US" dirty="0">
                          <a:effectLst/>
                        </a:rPr>
                        <a:t>术语未出现</a:t>
                      </a:r>
                      <a:endParaRPr lang="en-US" altLang="zh-CN" dirty="0">
                        <a:effectLst/>
                      </a:endParaRPr>
                    </a:p>
                    <a:p>
                      <a:r>
                        <a:rPr lang="en-US" altLang="zh-CN" dirty="0">
                          <a:effectLst/>
                        </a:rPr>
                        <a:t>2. </a:t>
                      </a:r>
                      <a:r>
                        <a:rPr lang="zh-CN" altLang="en-US" dirty="0">
                          <a:effectLst/>
                        </a:rPr>
                        <a:t>术语不全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E_2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r>
                        <a:rPr lang="en-US" altLang="zh-CN" dirty="0">
                          <a:effectLst/>
                        </a:rPr>
                        <a:t>E_3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r>
                        <a:rPr lang="en-US" altLang="zh-CN" dirty="0">
                          <a:effectLst/>
                        </a:rPr>
                        <a:t>E_4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5071753"/>
                  </a:ext>
                </a:extLst>
              </a:tr>
              <a:tr h="621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规范性问题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>
                          <a:effectLst/>
                        </a:rPr>
                        <a:t>缺水页码</a:t>
                      </a:r>
                      <a:endParaRPr lang="en-US" altLang="zh-CN" dirty="0">
                        <a:effectLst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>
                          <a:effectLst/>
                        </a:rPr>
                        <a:t>参考文献不全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E_6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r>
                        <a:rPr lang="en-US" altLang="zh-CN" dirty="0">
                          <a:effectLst/>
                        </a:rPr>
                        <a:t>E_10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38857"/>
                  </a:ext>
                </a:extLst>
              </a:tr>
              <a:tr h="5210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RUCM</a:t>
                      </a:r>
                      <a:r>
                        <a:rPr lang="zh-CN" altLang="en-US" dirty="0">
                          <a:effectLst/>
                        </a:rPr>
                        <a:t>问题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1. </a:t>
                      </a:r>
                      <a:r>
                        <a:rPr lang="zh-CN" altLang="en-US" dirty="0">
                          <a:effectLst/>
                        </a:rPr>
                        <a:t>用例名错误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E_9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90817063"/>
                  </a:ext>
                </a:extLst>
              </a:tr>
            </a:tbl>
          </a:graphicData>
        </a:graphic>
      </p:graphicFrame>
      <p:grpSp>
        <p:nvGrpSpPr>
          <p:cNvPr id="12" name="组合 11" hidden="1"/>
          <p:cNvGrpSpPr/>
          <p:nvPr/>
        </p:nvGrpSpPr>
        <p:grpSpPr>
          <a:xfrm>
            <a:off x="1965960" y="1793471"/>
            <a:ext cx="3977640" cy="3468856"/>
            <a:chOff x="1965960" y="1793471"/>
            <a:chExt cx="3977640" cy="3468856"/>
          </a:xfrm>
        </p:grpSpPr>
        <p:sp>
          <p:nvSpPr>
            <p:cNvPr id="6" name="圆角矩形标注 5"/>
            <p:cNvSpPr/>
            <p:nvPr/>
          </p:nvSpPr>
          <p:spPr>
            <a:xfrm>
              <a:off x="1965960" y="2482551"/>
              <a:ext cx="3977640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074920" y="1793471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780" y="2987622"/>
              <a:ext cx="1524000" cy="5715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730" y="3974090"/>
              <a:ext cx="1525050" cy="587519"/>
            </a:xfrm>
            <a:prstGeom prst="rect">
              <a:avLst/>
            </a:prstGeom>
          </p:spPr>
        </p:pic>
      </p:grpSp>
      <p:grpSp>
        <p:nvGrpSpPr>
          <p:cNvPr id="25" name="组合 24" hidden="1"/>
          <p:cNvGrpSpPr/>
          <p:nvPr/>
        </p:nvGrpSpPr>
        <p:grpSpPr>
          <a:xfrm>
            <a:off x="1965960" y="1793471"/>
            <a:ext cx="4971288" cy="3468856"/>
            <a:chOff x="1965960" y="1793471"/>
            <a:chExt cx="4971288" cy="3468856"/>
          </a:xfrm>
        </p:grpSpPr>
        <p:grpSp>
          <p:nvGrpSpPr>
            <p:cNvPr id="18" name="组合 17"/>
            <p:cNvGrpSpPr/>
            <p:nvPr/>
          </p:nvGrpSpPr>
          <p:grpSpPr>
            <a:xfrm>
              <a:off x="1965960" y="1793471"/>
              <a:ext cx="4971288" cy="3468856"/>
              <a:chOff x="1965960" y="1793471"/>
              <a:chExt cx="3977640" cy="3468856"/>
            </a:xfrm>
          </p:grpSpPr>
          <p:sp>
            <p:nvSpPr>
              <p:cNvPr id="19" name="圆角矩形标注 18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5412" y="4179607"/>
              <a:ext cx="4806124" cy="38200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85412" y="3332404"/>
              <a:ext cx="4775230" cy="325195"/>
            </a:xfrm>
            <a:prstGeom prst="rect">
              <a:avLst/>
            </a:prstGeom>
          </p:spPr>
        </p:pic>
      </p:grpSp>
      <p:grpSp>
        <p:nvGrpSpPr>
          <p:cNvPr id="33" name="组合 32" hidden="1"/>
          <p:cNvGrpSpPr/>
          <p:nvPr/>
        </p:nvGrpSpPr>
        <p:grpSpPr>
          <a:xfrm>
            <a:off x="972312" y="2045600"/>
            <a:ext cx="4971287" cy="3468856"/>
            <a:chOff x="972312" y="2045600"/>
            <a:chExt cx="4971287" cy="3468856"/>
          </a:xfrm>
        </p:grpSpPr>
        <p:grpSp>
          <p:nvGrpSpPr>
            <p:cNvPr id="26" name="组合 25"/>
            <p:cNvGrpSpPr/>
            <p:nvPr/>
          </p:nvGrpSpPr>
          <p:grpSpPr>
            <a:xfrm>
              <a:off x="972312" y="2045600"/>
              <a:ext cx="4971287" cy="3468856"/>
              <a:chOff x="1965960" y="1793471"/>
              <a:chExt cx="3977640" cy="3468856"/>
            </a:xfrm>
          </p:grpSpPr>
          <p:sp>
            <p:nvSpPr>
              <p:cNvPr id="27" name="圆角矩形标注 26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0723" y="3321964"/>
              <a:ext cx="4474463" cy="37221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4126" y="4267849"/>
              <a:ext cx="4867655" cy="360567"/>
            </a:xfrm>
            <a:prstGeom prst="rect">
              <a:avLst/>
            </a:prstGeom>
          </p:spPr>
        </p:pic>
      </p:grpSp>
      <p:grpSp>
        <p:nvGrpSpPr>
          <p:cNvPr id="43" name="组合 42" hidden="1"/>
          <p:cNvGrpSpPr/>
          <p:nvPr/>
        </p:nvGrpSpPr>
        <p:grpSpPr>
          <a:xfrm>
            <a:off x="1988815" y="2297729"/>
            <a:ext cx="6658360" cy="3468856"/>
            <a:chOff x="1988815" y="2297729"/>
            <a:chExt cx="6658360" cy="3468856"/>
          </a:xfrm>
        </p:grpSpPr>
        <p:grpSp>
          <p:nvGrpSpPr>
            <p:cNvPr id="34" name="组合 33"/>
            <p:cNvGrpSpPr/>
            <p:nvPr/>
          </p:nvGrpSpPr>
          <p:grpSpPr>
            <a:xfrm>
              <a:off x="1988815" y="2297729"/>
              <a:ext cx="6658360" cy="3468856"/>
              <a:chOff x="1965960" y="1793471"/>
              <a:chExt cx="6584238" cy="3468856"/>
            </a:xfrm>
          </p:grpSpPr>
          <p:sp>
            <p:nvSpPr>
              <p:cNvPr id="35" name="圆角矩形标注 34"/>
              <p:cNvSpPr/>
              <p:nvPr/>
            </p:nvSpPr>
            <p:spPr>
              <a:xfrm>
                <a:off x="1965960" y="2482551"/>
                <a:ext cx="6584238" cy="2779776"/>
              </a:xfrm>
              <a:prstGeom prst="wedgeRoundRectCallout">
                <a:avLst>
                  <a:gd name="adj1" fmla="val 1909"/>
                  <a:gd name="adj2" fmla="val -73355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07785" y="3322924"/>
              <a:ext cx="2476500" cy="352425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78760" y="3665880"/>
              <a:ext cx="6105525" cy="371475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31585" y="4294286"/>
              <a:ext cx="2552700" cy="409575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21585" y="4671218"/>
              <a:ext cx="6362700" cy="371475"/>
            </a:xfrm>
            <a:prstGeom prst="rect">
              <a:avLst/>
            </a:prstGeom>
          </p:spPr>
        </p:pic>
      </p:grpSp>
      <p:grpSp>
        <p:nvGrpSpPr>
          <p:cNvPr id="52" name="组合 51" hidden="1"/>
          <p:cNvGrpSpPr/>
          <p:nvPr/>
        </p:nvGrpSpPr>
        <p:grpSpPr>
          <a:xfrm>
            <a:off x="2069771" y="2302927"/>
            <a:ext cx="4829402" cy="3468856"/>
            <a:chOff x="2069771" y="2302927"/>
            <a:chExt cx="4829402" cy="3468856"/>
          </a:xfrm>
        </p:grpSpPr>
        <p:sp>
          <p:nvSpPr>
            <p:cNvPr id="45" name="圆角矩形标注 44"/>
            <p:cNvSpPr/>
            <p:nvPr/>
          </p:nvSpPr>
          <p:spPr>
            <a:xfrm>
              <a:off x="2069771" y="2992007"/>
              <a:ext cx="4829402" cy="2779776"/>
            </a:xfrm>
            <a:prstGeom prst="wedgeRoundRectCallout">
              <a:avLst>
                <a:gd name="adj1" fmla="val 40087"/>
                <a:gd name="adj2" fmla="val -73684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6030493" y="2302927"/>
              <a:ext cx="868680" cy="0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39513" y="3673801"/>
              <a:ext cx="4467028" cy="333477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73895" y="4413691"/>
              <a:ext cx="4398264" cy="397066"/>
            </a:xfrm>
            <a:prstGeom prst="rect">
              <a:avLst/>
            </a:prstGeom>
          </p:spPr>
        </p:pic>
      </p:grpSp>
      <p:grpSp>
        <p:nvGrpSpPr>
          <p:cNvPr id="60" name="组合 59" hidden="1"/>
          <p:cNvGrpSpPr/>
          <p:nvPr/>
        </p:nvGrpSpPr>
        <p:grpSpPr>
          <a:xfrm>
            <a:off x="933781" y="2622178"/>
            <a:ext cx="7096556" cy="3468856"/>
            <a:chOff x="933781" y="2622178"/>
            <a:chExt cx="7096556" cy="3468856"/>
          </a:xfrm>
        </p:grpSpPr>
        <p:grpSp>
          <p:nvGrpSpPr>
            <p:cNvPr id="53" name="组合 52"/>
            <p:cNvGrpSpPr/>
            <p:nvPr/>
          </p:nvGrpSpPr>
          <p:grpSpPr>
            <a:xfrm>
              <a:off x="933781" y="2622178"/>
              <a:ext cx="7096556" cy="3468856"/>
              <a:chOff x="1965960" y="1793471"/>
              <a:chExt cx="5464876" cy="3468856"/>
            </a:xfrm>
          </p:grpSpPr>
          <p:sp>
            <p:nvSpPr>
              <p:cNvPr id="54" name="圆角矩形标注 53"/>
              <p:cNvSpPr/>
              <p:nvPr/>
            </p:nvSpPr>
            <p:spPr>
              <a:xfrm>
                <a:off x="1965960" y="2482551"/>
                <a:ext cx="5464876" cy="2779776"/>
              </a:xfrm>
              <a:prstGeom prst="wedgeRoundRectCallout">
                <a:avLst>
                  <a:gd name="adj1" fmla="val 14317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33781" y="3791599"/>
              <a:ext cx="7058025" cy="47625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1880" y="4682389"/>
              <a:ext cx="6981825" cy="419100"/>
            </a:xfrm>
            <a:prstGeom prst="rect">
              <a:avLst/>
            </a:prstGeom>
          </p:spPr>
        </p:pic>
      </p:grpSp>
      <p:grpSp>
        <p:nvGrpSpPr>
          <p:cNvPr id="71" name="组合 70" hidden="1"/>
          <p:cNvGrpSpPr/>
          <p:nvPr/>
        </p:nvGrpSpPr>
        <p:grpSpPr>
          <a:xfrm>
            <a:off x="307847" y="2616981"/>
            <a:ext cx="6538889" cy="3468856"/>
            <a:chOff x="307847" y="2616981"/>
            <a:chExt cx="6538889" cy="3468856"/>
          </a:xfrm>
        </p:grpSpPr>
        <p:grpSp>
          <p:nvGrpSpPr>
            <p:cNvPr id="61" name="组合 60"/>
            <p:cNvGrpSpPr/>
            <p:nvPr/>
          </p:nvGrpSpPr>
          <p:grpSpPr>
            <a:xfrm>
              <a:off x="307847" y="2616981"/>
              <a:ext cx="6538889" cy="3468856"/>
              <a:chOff x="1965960" y="1793471"/>
              <a:chExt cx="3977640" cy="3468856"/>
            </a:xfrm>
          </p:grpSpPr>
          <p:sp>
            <p:nvSpPr>
              <p:cNvPr id="62" name="圆角矩形标注 61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40087"/>
                  <a:gd name="adj2" fmla="val -7368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>
                <a:off x="5074920" y="1793471"/>
                <a:ext cx="868680" cy="0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9358" y="3905600"/>
              <a:ext cx="5705475" cy="400050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53114" y="4614068"/>
              <a:ext cx="5724525" cy="42862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58363" y="5028252"/>
              <a:ext cx="3162300" cy="371475"/>
            </a:xfrm>
            <a:prstGeom prst="rect">
              <a:avLst/>
            </a:prstGeom>
          </p:spPr>
        </p:pic>
      </p:grpSp>
      <p:grpSp>
        <p:nvGrpSpPr>
          <p:cNvPr id="82" name="组合 81" hidden="1"/>
          <p:cNvGrpSpPr/>
          <p:nvPr/>
        </p:nvGrpSpPr>
        <p:grpSpPr>
          <a:xfrm>
            <a:off x="88090" y="2862072"/>
            <a:ext cx="7364270" cy="3485038"/>
            <a:chOff x="88090" y="2862072"/>
            <a:chExt cx="7364270" cy="3485038"/>
          </a:xfrm>
        </p:grpSpPr>
        <p:grpSp>
          <p:nvGrpSpPr>
            <p:cNvPr id="72" name="组合 71"/>
            <p:cNvGrpSpPr/>
            <p:nvPr/>
          </p:nvGrpSpPr>
          <p:grpSpPr>
            <a:xfrm>
              <a:off x="88090" y="2862072"/>
              <a:ext cx="7364270" cy="3485038"/>
              <a:chOff x="1965960" y="1777289"/>
              <a:chExt cx="3977640" cy="3485038"/>
            </a:xfrm>
          </p:grpSpPr>
          <p:sp>
            <p:nvSpPr>
              <p:cNvPr id="73" name="圆角矩形标注 7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26925"/>
                  <a:gd name="adj2" fmla="val -7434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V="1">
                <a:off x="4653512" y="1777289"/>
                <a:ext cx="662845" cy="7038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92954" y="3931425"/>
              <a:ext cx="6525590" cy="670993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57285" y="4981426"/>
              <a:ext cx="6788748" cy="700427"/>
            </a:xfrm>
            <a:prstGeom prst="rect">
              <a:avLst/>
            </a:prstGeom>
          </p:spPr>
        </p:pic>
        <p:cxnSp>
          <p:nvCxnSpPr>
            <p:cNvPr id="81" name="直接箭头连接符 80"/>
            <p:cNvCxnSpPr/>
            <p:nvPr/>
          </p:nvCxnSpPr>
          <p:spPr>
            <a:xfrm>
              <a:off x="5074920" y="4247270"/>
              <a:ext cx="155448" cy="854219"/>
            </a:xfrm>
            <a:prstGeom prst="straightConnector1">
              <a:avLst/>
            </a:prstGeom>
            <a:ln w="412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 hidden="1"/>
          <p:cNvGrpSpPr/>
          <p:nvPr/>
        </p:nvGrpSpPr>
        <p:grpSpPr>
          <a:xfrm>
            <a:off x="758469" y="2802707"/>
            <a:ext cx="6088267" cy="2779776"/>
            <a:chOff x="758469" y="2802707"/>
            <a:chExt cx="6088267" cy="2779776"/>
          </a:xfrm>
        </p:grpSpPr>
        <p:grpSp>
          <p:nvGrpSpPr>
            <p:cNvPr id="83" name="组合 82"/>
            <p:cNvGrpSpPr/>
            <p:nvPr/>
          </p:nvGrpSpPr>
          <p:grpSpPr>
            <a:xfrm>
              <a:off x="758469" y="2802707"/>
              <a:ext cx="6088267" cy="2779776"/>
              <a:chOff x="1965960" y="2482551"/>
              <a:chExt cx="6088267" cy="2779776"/>
            </a:xfrm>
          </p:grpSpPr>
          <p:sp>
            <p:nvSpPr>
              <p:cNvPr id="84" name="圆角矩形标注 83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 flipV="1">
                <a:off x="6326694" y="3012248"/>
                <a:ext cx="1727533" cy="7516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274109" y="3532878"/>
              <a:ext cx="990600" cy="34290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031696" y="3282879"/>
              <a:ext cx="1676400" cy="219075"/>
            </a:xfrm>
            <a:prstGeom prst="rect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1840079" y="4334471"/>
              <a:ext cx="2205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后续版本已一致</a:t>
              </a:r>
            </a:p>
          </p:txBody>
        </p:sp>
      </p:grpSp>
      <p:grpSp>
        <p:nvGrpSpPr>
          <p:cNvPr id="115" name="组合 114" hidden="1"/>
          <p:cNvGrpSpPr/>
          <p:nvPr/>
        </p:nvGrpSpPr>
        <p:grpSpPr>
          <a:xfrm>
            <a:off x="653114" y="3120336"/>
            <a:ext cx="5274675" cy="2779776"/>
            <a:chOff x="653114" y="3120336"/>
            <a:chExt cx="5274675" cy="2779776"/>
          </a:xfrm>
        </p:grpSpPr>
        <p:grpSp>
          <p:nvGrpSpPr>
            <p:cNvPr id="99" name="组合 98"/>
            <p:cNvGrpSpPr/>
            <p:nvPr/>
          </p:nvGrpSpPr>
          <p:grpSpPr>
            <a:xfrm>
              <a:off x="653114" y="3120336"/>
              <a:ext cx="5274675" cy="2779776"/>
              <a:chOff x="1965960" y="2482551"/>
              <a:chExt cx="5274675" cy="2779776"/>
            </a:xfrm>
          </p:grpSpPr>
          <p:sp>
            <p:nvSpPr>
              <p:cNvPr id="103" name="圆角矩形标注 102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84479" y="3576228"/>
              <a:ext cx="3667125" cy="400050"/>
            </a:xfrm>
            <a:prstGeom prst="rect">
              <a:avLst/>
            </a:prstGeom>
          </p:spPr>
        </p:pic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72084" y="4513212"/>
              <a:ext cx="3724275" cy="428625"/>
            </a:xfrm>
            <a:prstGeom prst="rect">
              <a:avLst/>
            </a:prstGeom>
          </p:spPr>
        </p:pic>
      </p:grpSp>
      <p:grpSp>
        <p:nvGrpSpPr>
          <p:cNvPr id="124" name="组合 123" hidden="1"/>
          <p:cNvGrpSpPr/>
          <p:nvPr/>
        </p:nvGrpSpPr>
        <p:grpSpPr>
          <a:xfrm>
            <a:off x="47491" y="3392416"/>
            <a:ext cx="6031388" cy="2779776"/>
            <a:chOff x="47491" y="3392416"/>
            <a:chExt cx="6031388" cy="2779776"/>
          </a:xfrm>
        </p:grpSpPr>
        <p:grpSp>
          <p:nvGrpSpPr>
            <p:cNvPr id="117" name="组合 116"/>
            <p:cNvGrpSpPr/>
            <p:nvPr/>
          </p:nvGrpSpPr>
          <p:grpSpPr>
            <a:xfrm>
              <a:off x="47491" y="3392416"/>
              <a:ext cx="6031388" cy="2779776"/>
              <a:chOff x="1965960" y="2482551"/>
              <a:chExt cx="5274675" cy="2779776"/>
            </a:xfrm>
          </p:grpSpPr>
          <p:sp>
            <p:nvSpPr>
              <p:cNvPr id="120" name="圆角矩形标注 119"/>
              <p:cNvSpPr/>
              <p:nvPr/>
            </p:nvSpPr>
            <p:spPr>
              <a:xfrm>
                <a:off x="1965960" y="2482551"/>
                <a:ext cx="3977640" cy="2779776"/>
              </a:xfrm>
              <a:prstGeom prst="wedgeRoundRectCallout">
                <a:avLst>
                  <a:gd name="adj1" fmla="val 60547"/>
                  <a:gd name="adj2" fmla="val -30592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60186" y="3795014"/>
              <a:ext cx="4267586" cy="291801"/>
            </a:xfrm>
            <a:prstGeom prst="rect">
              <a:avLst/>
            </a:prstGeom>
          </p:spPr>
        </p:pic>
        <p:pic>
          <p:nvPicPr>
            <p:cNvPr id="123" name="图片 122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43219" y="4842326"/>
              <a:ext cx="4326078" cy="230563"/>
            </a:xfrm>
            <a:prstGeom prst="rect">
              <a:avLst/>
            </a:prstGeom>
          </p:spPr>
        </p:pic>
      </p:grpSp>
      <p:grpSp>
        <p:nvGrpSpPr>
          <p:cNvPr id="133" name="组合 132" hidden="1"/>
          <p:cNvGrpSpPr/>
          <p:nvPr/>
        </p:nvGrpSpPr>
        <p:grpSpPr>
          <a:xfrm>
            <a:off x="556129" y="3006470"/>
            <a:ext cx="5439829" cy="2779776"/>
            <a:chOff x="556129" y="3006470"/>
            <a:chExt cx="5439829" cy="2779776"/>
          </a:xfrm>
        </p:grpSpPr>
        <p:grpSp>
          <p:nvGrpSpPr>
            <p:cNvPr id="126" name="组合 125"/>
            <p:cNvGrpSpPr/>
            <p:nvPr/>
          </p:nvGrpSpPr>
          <p:grpSpPr>
            <a:xfrm>
              <a:off x="556129" y="3006470"/>
              <a:ext cx="5439829" cy="2779776"/>
              <a:chOff x="1800806" y="1548555"/>
              <a:chExt cx="5439829" cy="2779776"/>
            </a:xfrm>
          </p:grpSpPr>
          <p:sp>
            <p:nvSpPr>
              <p:cNvPr id="129" name="圆角矩形标注 128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0" name="直接连接符 129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937260" y="3395900"/>
              <a:ext cx="3228975" cy="523875"/>
            </a:xfrm>
            <a:prstGeom prst="rect">
              <a:avLst/>
            </a:prstGeom>
          </p:spPr>
        </p:pic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84117" y="4742244"/>
              <a:ext cx="3989458" cy="355703"/>
            </a:xfrm>
            <a:prstGeom prst="rect">
              <a:avLst/>
            </a:prstGeom>
          </p:spPr>
        </p:pic>
      </p:grpSp>
      <p:grpSp>
        <p:nvGrpSpPr>
          <p:cNvPr id="142" name="组合 141" hidden="1"/>
          <p:cNvGrpSpPr/>
          <p:nvPr/>
        </p:nvGrpSpPr>
        <p:grpSpPr>
          <a:xfrm>
            <a:off x="683542" y="3315425"/>
            <a:ext cx="5439829" cy="2779776"/>
            <a:chOff x="683542" y="3315425"/>
            <a:chExt cx="5439829" cy="27797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683542" y="3315425"/>
              <a:ext cx="5439829" cy="2779776"/>
              <a:chOff x="1800806" y="1548555"/>
              <a:chExt cx="5439829" cy="2779776"/>
            </a:xfrm>
          </p:grpSpPr>
          <p:sp>
            <p:nvSpPr>
              <p:cNvPr id="138" name="圆角矩形标注 137"/>
              <p:cNvSpPr/>
              <p:nvPr/>
            </p:nvSpPr>
            <p:spPr>
              <a:xfrm>
                <a:off x="1800806" y="1548555"/>
                <a:ext cx="3977640" cy="2779776"/>
              </a:xfrm>
              <a:prstGeom prst="wedgeRoundRectCallout">
                <a:avLst>
                  <a:gd name="adj1" fmla="val 63995"/>
                  <a:gd name="adj2" fmla="val 1974"/>
                  <a:gd name="adj3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/>
              <p:nvPr/>
            </p:nvCxnSpPr>
            <p:spPr>
              <a:xfrm>
                <a:off x="6345594" y="2983152"/>
                <a:ext cx="895041" cy="9357"/>
              </a:xfrm>
              <a:prstGeom prst="line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970485" y="3882861"/>
              <a:ext cx="3419475" cy="371475"/>
            </a:xfrm>
            <a:prstGeom prst="rect">
              <a:avLst/>
            </a:prstGeom>
          </p:spPr>
        </p:pic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822706" y="4997074"/>
              <a:ext cx="3698406" cy="296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587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存疑问题清单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81246"/>
              </p:ext>
            </p:extLst>
          </p:nvPr>
        </p:nvGraphicFramePr>
        <p:xfrm>
          <a:off x="460221" y="859536"/>
          <a:ext cx="8555764" cy="4847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749">
                  <a:extLst>
                    <a:ext uri="{9D8B030D-6E8A-4147-A177-3AD203B41FA5}">
                      <a16:colId xmlns:a16="http://schemas.microsoft.com/office/drawing/2014/main" xmlns="" val="2433759613"/>
                    </a:ext>
                  </a:extLst>
                </a:gridCol>
                <a:gridCol w="1811414">
                  <a:extLst>
                    <a:ext uri="{9D8B030D-6E8A-4147-A177-3AD203B41FA5}">
                      <a16:colId xmlns:a16="http://schemas.microsoft.com/office/drawing/2014/main" xmlns="" val="2626390884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xmlns="" val="834781054"/>
                    </a:ext>
                  </a:extLst>
                </a:gridCol>
                <a:gridCol w="932688">
                  <a:extLst>
                    <a:ext uri="{9D8B030D-6E8A-4147-A177-3AD203B41FA5}">
                      <a16:colId xmlns:a16="http://schemas.microsoft.com/office/drawing/2014/main" xmlns="" val="4076641027"/>
                    </a:ext>
                  </a:extLst>
                </a:gridCol>
                <a:gridCol w="2313433">
                  <a:extLst>
                    <a:ext uri="{9D8B030D-6E8A-4147-A177-3AD203B41FA5}">
                      <a16:colId xmlns:a16="http://schemas.microsoft.com/office/drawing/2014/main" xmlns="" val="296768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本组意见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9349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2.2</a:t>
                      </a:r>
                      <a:r>
                        <a:rPr lang="zh-CN" altLang="en-US" dirty="0">
                          <a:effectLst/>
                        </a:rPr>
                        <a:t>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符号问题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</a:t>
                      </a:r>
                      <a:r>
                        <a:rPr lang="en-US" altLang="zh-CN" dirty="0">
                          <a:effectLst/>
                        </a:rPr>
                        <a:t>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文档中不是英文分号，可能是因为</a:t>
                      </a:r>
                      <a:r>
                        <a:rPr lang="en-US" altLang="zh-CN" dirty="0">
                          <a:effectLst/>
                        </a:rPr>
                        <a:t>word</a:t>
                      </a:r>
                      <a:r>
                        <a:rPr lang="zh-CN" altLang="en-US" dirty="0">
                          <a:effectLst/>
                        </a:rPr>
                        <a:t>自动编排使得该分号后面间距变小的原因。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84937680"/>
                  </a:ext>
                </a:extLst>
              </a:tr>
              <a:tr h="11033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封面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编制时间与最新提交时间不一致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</a:t>
                      </a:r>
                      <a:r>
                        <a:rPr lang="en-US" altLang="zh-CN" dirty="0">
                          <a:effectLst/>
                        </a:rPr>
                        <a:t>_5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我们觉得编制时间应该作为一个文档完成的分界点和里程碑，而后面的记录是对文档的修订。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5071753"/>
                  </a:ext>
                </a:extLst>
              </a:tr>
              <a:tr h="636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4.2.1</a:t>
                      </a:r>
                      <a:r>
                        <a:rPr lang="zh-CN" altLang="en-US" dirty="0">
                          <a:effectLst/>
                        </a:rPr>
                        <a:t>节和</a:t>
                      </a:r>
                      <a:r>
                        <a:rPr lang="en-US" altLang="zh-CN" dirty="0">
                          <a:effectLst/>
                        </a:rPr>
                        <a:t>4.2.5</a:t>
                      </a:r>
                      <a:r>
                        <a:rPr lang="zh-CN" altLang="en-US" dirty="0">
                          <a:effectLst/>
                        </a:rPr>
                        <a:t>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缺少数据解析的</a:t>
                      </a:r>
                      <a:r>
                        <a:rPr lang="en-US" altLang="zh-CN" dirty="0"/>
                        <a:t>RUCM</a:t>
                      </a:r>
                      <a:r>
                        <a:rPr lang="zh-CN" altLang="en-US" dirty="0"/>
                        <a:t>图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</a:t>
                      </a:r>
                      <a:r>
                        <a:rPr lang="en-US" altLang="zh-CN" dirty="0">
                          <a:effectLst/>
                        </a:rPr>
                        <a:t>_7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数据解析在</a:t>
                      </a:r>
                      <a:r>
                        <a:rPr lang="en-US" altLang="zh-CN" dirty="0">
                          <a:effectLst/>
                        </a:rPr>
                        <a:t>4.2.2</a:t>
                      </a:r>
                      <a:r>
                        <a:rPr lang="zh-CN" altLang="en-US" dirty="0">
                          <a:effectLst/>
                        </a:rPr>
                        <a:t>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38857"/>
                  </a:ext>
                </a:extLst>
              </a:tr>
              <a:tr h="7955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</a:t>
                      </a:r>
                      <a:r>
                        <a:rPr lang="en-US" altLang="zh-CN" dirty="0"/>
                        <a:t>7.6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缺少分支跳转框，不知道是对什么条件进行判断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</a:t>
                      </a:r>
                      <a:r>
                        <a:rPr lang="en-US" altLang="zh-CN" dirty="0">
                          <a:effectLst/>
                        </a:rPr>
                        <a:t>_11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菱形框中为判断条件，分支上</a:t>
                      </a:r>
                      <a:r>
                        <a:rPr lang="en-US" altLang="zh-CN" dirty="0">
                          <a:effectLst/>
                        </a:rPr>
                        <a:t>Y</a:t>
                      </a:r>
                      <a:r>
                        <a:rPr lang="zh-CN" altLang="en-US" dirty="0">
                          <a:effectLst/>
                        </a:rPr>
                        <a:t>表示是即满足条件，</a:t>
                      </a:r>
                      <a:r>
                        <a:rPr lang="en-US" altLang="zh-CN" dirty="0">
                          <a:effectLst/>
                        </a:rPr>
                        <a:t>N</a:t>
                      </a:r>
                      <a:r>
                        <a:rPr lang="zh-CN" altLang="en-US" dirty="0">
                          <a:effectLst/>
                        </a:rPr>
                        <a:t>表示否即不满足条件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55942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3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73" y="303895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存疑问题清单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50835"/>
              </p:ext>
            </p:extLst>
          </p:nvPr>
        </p:nvGraphicFramePr>
        <p:xfrm>
          <a:off x="460221" y="859536"/>
          <a:ext cx="8555764" cy="457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749">
                  <a:extLst>
                    <a:ext uri="{9D8B030D-6E8A-4147-A177-3AD203B41FA5}">
                      <a16:colId xmlns:a16="http://schemas.microsoft.com/office/drawing/2014/main" xmlns="" val="2433759613"/>
                    </a:ext>
                  </a:extLst>
                </a:gridCol>
                <a:gridCol w="1597491">
                  <a:extLst>
                    <a:ext uri="{9D8B030D-6E8A-4147-A177-3AD203B41FA5}">
                      <a16:colId xmlns:a16="http://schemas.microsoft.com/office/drawing/2014/main" xmlns="" val="2626390884"/>
                    </a:ext>
                  </a:extLst>
                </a:gridCol>
                <a:gridCol w="2720147">
                  <a:extLst>
                    <a:ext uri="{9D8B030D-6E8A-4147-A177-3AD203B41FA5}">
                      <a16:colId xmlns:a16="http://schemas.microsoft.com/office/drawing/2014/main" xmlns="" val="834781054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xmlns="" val="4076641027"/>
                    </a:ext>
                  </a:extLst>
                </a:gridCol>
                <a:gridCol w="2630553">
                  <a:extLst>
                    <a:ext uri="{9D8B030D-6E8A-4147-A177-3AD203B41FA5}">
                      <a16:colId xmlns:a16="http://schemas.microsoft.com/office/drawing/2014/main" xmlns="" val="296768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本组意见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9349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3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r>
                        <a:rPr lang="en-US" altLang="zh-CN" dirty="0">
                          <a:effectLst/>
                        </a:rPr>
                        <a:t>4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r>
                        <a:rPr lang="en-US" altLang="zh-CN" dirty="0">
                          <a:effectLst/>
                        </a:rPr>
                        <a:t>5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r>
                        <a:rPr lang="en-US" altLang="zh-CN" dirty="0">
                          <a:effectLst/>
                        </a:rPr>
                        <a:t>6</a:t>
                      </a:r>
                      <a:r>
                        <a:rPr lang="zh-CN" altLang="en-US" dirty="0">
                          <a:effectLst/>
                        </a:rPr>
                        <a:t>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这几章都是</a:t>
                      </a:r>
                      <a:r>
                        <a:rPr lang="en-US" altLang="zh-CN" dirty="0" err="1">
                          <a:effectLst/>
                        </a:rPr>
                        <a:t>Scapy</a:t>
                      </a:r>
                      <a:r>
                        <a:rPr lang="zh-CN" altLang="en-US" dirty="0">
                          <a:effectLst/>
                        </a:rPr>
                        <a:t>进行的需求分析，而不是针对本项目做的扩展部分进行需求分析。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</a:t>
                      </a:r>
                      <a:r>
                        <a:rPr lang="en-US" altLang="zh-CN" dirty="0">
                          <a:effectLst/>
                        </a:rPr>
                        <a:t>_12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endParaRPr lang="en-US" altLang="zh-CN" dirty="0">
                        <a:effectLst/>
                      </a:endParaRPr>
                    </a:p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</a:rPr>
                        <a:t>E_13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endParaRPr lang="en-US" altLang="zh-CN" dirty="0">
                        <a:effectLst/>
                      </a:endParaRPr>
                    </a:p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</a:rPr>
                        <a:t>E_14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endParaRPr lang="en-US" altLang="zh-CN" dirty="0">
                        <a:effectLst/>
                      </a:endParaRPr>
                    </a:p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</a:rPr>
                        <a:t>E_15</a:t>
                      </a:r>
                      <a:r>
                        <a:rPr lang="zh-CN" altLang="en-US" dirty="0">
                          <a:effectLst/>
                        </a:rPr>
                        <a:t>、</a:t>
                      </a:r>
                      <a:endParaRPr lang="en-US" altLang="zh-CN" dirty="0">
                        <a:effectLst/>
                      </a:endParaRPr>
                    </a:p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</a:rPr>
                        <a:t>E_16</a:t>
                      </a:r>
                    </a:p>
                    <a:p>
                      <a:endParaRPr lang="en-US" altLang="zh-C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effectLst/>
                        </a:rPr>
                        <a:t>这个</a:t>
                      </a:r>
                      <a:r>
                        <a:rPr lang="zh-CN" altLang="en-US" dirty="0">
                          <a:effectLst/>
                        </a:rPr>
                        <a:t>问题选题时就在课上讨论过了。作为一个实验课，该实验的目的是锻炼学生对软件进行需求分析的能力，如果只分析扩展功能部分，内容可能就会比较局限，也不好入手。</a:t>
                      </a:r>
                      <a:endParaRPr lang="en-US" altLang="zh-CN" dirty="0">
                        <a:effectLst/>
                      </a:endParaRPr>
                    </a:p>
                    <a:p>
                      <a:r>
                        <a:rPr lang="zh-CN" altLang="en-US" dirty="0">
                          <a:effectLst/>
                        </a:rPr>
                        <a:t>往届类似的项目也都是针对软件本身进行的需求分析，最后再对扩展部分进行分析。老师也建议这样做，所以对于这门课而言，这种做法是没问题的。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84937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62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1973" y="303895"/>
            <a:ext cx="19303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组问题清单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76193"/>
              </p:ext>
            </p:extLst>
          </p:nvPr>
        </p:nvGraphicFramePr>
        <p:xfrm>
          <a:off x="647700" y="1028933"/>
          <a:ext cx="8286751" cy="5486166"/>
        </p:xfrm>
        <a:graphic>
          <a:graphicData uri="http://schemas.openxmlformats.org/drawingml/2006/table">
            <a:tbl>
              <a:tblPr firstRow="1" firstCol="1" bandRow="1"/>
              <a:tblGrid>
                <a:gridCol w="795008">
                  <a:extLst>
                    <a:ext uri="{9D8B030D-6E8A-4147-A177-3AD203B41FA5}">
                      <a16:colId xmlns:a16="http://schemas.microsoft.com/office/drawing/2014/main" xmlns="" val="1794460634"/>
                    </a:ext>
                  </a:extLst>
                </a:gridCol>
                <a:gridCol w="1379828">
                  <a:extLst>
                    <a:ext uri="{9D8B030D-6E8A-4147-A177-3AD203B41FA5}">
                      <a16:colId xmlns:a16="http://schemas.microsoft.com/office/drawing/2014/main" xmlns="" val="1245966037"/>
                    </a:ext>
                  </a:extLst>
                </a:gridCol>
                <a:gridCol w="1967569">
                  <a:extLst>
                    <a:ext uri="{9D8B030D-6E8A-4147-A177-3AD203B41FA5}">
                      <a16:colId xmlns:a16="http://schemas.microsoft.com/office/drawing/2014/main" xmlns="" val="451317638"/>
                    </a:ext>
                  </a:extLst>
                </a:gridCol>
                <a:gridCol w="1204673">
                  <a:extLst>
                    <a:ext uri="{9D8B030D-6E8A-4147-A177-3AD203B41FA5}">
                      <a16:colId xmlns:a16="http://schemas.microsoft.com/office/drawing/2014/main" xmlns="" val="389990903"/>
                    </a:ext>
                  </a:extLst>
                </a:gridCol>
                <a:gridCol w="965294">
                  <a:extLst>
                    <a:ext uri="{9D8B030D-6E8A-4147-A177-3AD203B41FA5}">
                      <a16:colId xmlns:a16="http://schemas.microsoft.com/office/drawing/2014/main" xmlns="" val="3883368337"/>
                    </a:ext>
                  </a:extLst>
                </a:gridCol>
                <a:gridCol w="1974379">
                  <a:extLst>
                    <a:ext uri="{9D8B030D-6E8A-4147-A177-3AD203B41FA5}">
                      <a16:colId xmlns:a16="http://schemas.microsoft.com/office/drawing/2014/main" xmlns="" val="3681279897"/>
                    </a:ext>
                  </a:extLst>
                </a:gridCol>
              </a:tblGrid>
              <a:tr h="378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名称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CG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平台的文档相似度分析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679253"/>
                  </a:ext>
                </a:extLst>
              </a:tr>
              <a:tr h="378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评审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需求规格说明书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版本号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v2.6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346674"/>
                  </a:ext>
                </a:extLst>
              </a:tr>
              <a:tr h="378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提交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日期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2019/04/04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编制人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刘颖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,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袁梦阳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,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李铎坤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,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陈鸿超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0372395"/>
                  </a:ext>
                </a:extLst>
              </a:tr>
              <a:tr h="378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评审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日期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2019/04/13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评审方式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组间互评审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6257711"/>
                  </a:ext>
                </a:extLst>
              </a:tr>
              <a:tr h="189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问题位置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问题描述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问题类别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严重性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修改意见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6856956"/>
                  </a:ext>
                </a:extLst>
              </a:tr>
              <a:tr h="17026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全文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格式问题：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1. 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目录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3.1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节字体格式有小问题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2. 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全文图注字体大小请统一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3. 1.2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节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 “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俞婷婷等人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”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前有多余的空格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4. 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参考文献字体格式请统一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5. 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全文存在两种首行缩进，分别是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“2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”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“0.74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厘米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”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规范性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一致性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轻微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1.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“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”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为宋体小四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2. 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图注统一为</a:t>
                      </a:r>
                      <a:r>
                        <a:rPr lang="zh-CN" sz="1100">
                          <a:effectLst/>
                          <a:latin typeface="微软雅黑" panose="020B0503020204020204" pitchFamily="34" charset="-122"/>
                          <a:ea typeface="Times New Roman" panose="02020603050405020304" pitchFamily="18" charset="0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宋体五号加粗</a:t>
                      </a:r>
                      <a:r>
                        <a:rPr lang="zh-CN" sz="1100">
                          <a:effectLst/>
                          <a:latin typeface="微软雅黑" panose="020B0503020204020204" pitchFamily="34" charset="-122"/>
                          <a:ea typeface="Times New Roman" panose="02020603050405020304" pitchFamily="18" charset="0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或者</a:t>
                      </a:r>
                      <a:r>
                        <a:rPr lang="zh-CN" sz="1100">
                          <a:effectLst/>
                          <a:latin typeface="微软雅黑" panose="020B0503020204020204" pitchFamily="34" charset="-122"/>
                          <a:ea typeface="Times New Roman" panose="02020603050405020304" pitchFamily="18" charset="0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宋体小四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3. 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去掉空格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4. 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 Helvetica 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字体</a:t>
                      </a:r>
                      <a:r>
                        <a:rPr lang="zh-CN" sz="1100">
                          <a:effectLst/>
                          <a:latin typeface="微软雅黑" panose="020B0503020204020204" pitchFamily="34" charset="-122"/>
                          <a:ea typeface="Times New Roman" panose="02020603050405020304" pitchFamily="18" charset="0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修改为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 Times New Roman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5. 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建议统一为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6047130"/>
                  </a:ext>
                </a:extLst>
              </a:tr>
              <a:tr h="17026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2.2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节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项目用户定义问题：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根据对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CG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数据库的描述，将其定义为用户不太合理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准确性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一般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GJB 438B-2009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中说明，系统概述应标识项目的用户。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此处不应该将系统请求数据的数据库视为用户。数据库作为一个独立的模块，脱离该分析系统仍可独立存在，且数据库并不会主动请求系统，而是系统向数据库发出请求操作，所以将其作为活动者也不太合理。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9582504"/>
                  </a:ext>
                </a:extLst>
              </a:tr>
              <a:tr h="3783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3.1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节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对于异常的处理不太合适。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准确性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一般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应该是提示问题原因，解决后再重新操作。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3811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72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91263"/>
              </p:ext>
            </p:extLst>
          </p:nvPr>
        </p:nvGraphicFramePr>
        <p:xfrm>
          <a:off x="333373" y="1055212"/>
          <a:ext cx="8172452" cy="5431313"/>
        </p:xfrm>
        <a:graphic>
          <a:graphicData uri="http://schemas.openxmlformats.org/drawingml/2006/table">
            <a:tbl>
              <a:tblPr firstRow="1" firstCol="1" bandRow="1"/>
              <a:tblGrid>
                <a:gridCol w="784043">
                  <a:extLst>
                    <a:ext uri="{9D8B030D-6E8A-4147-A177-3AD203B41FA5}">
                      <a16:colId xmlns:a16="http://schemas.microsoft.com/office/drawing/2014/main" xmlns="" val="993662838"/>
                    </a:ext>
                  </a:extLst>
                </a:gridCol>
                <a:gridCol w="1360798">
                  <a:extLst>
                    <a:ext uri="{9D8B030D-6E8A-4147-A177-3AD203B41FA5}">
                      <a16:colId xmlns:a16="http://schemas.microsoft.com/office/drawing/2014/main" xmlns="" val="3424552677"/>
                    </a:ext>
                  </a:extLst>
                </a:gridCol>
                <a:gridCol w="1940430">
                  <a:extLst>
                    <a:ext uri="{9D8B030D-6E8A-4147-A177-3AD203B41FA5}">
                      <a16:colId xmlns:a16="http://schemas.microsoft.com/office/drawing/2014/main" xmlns="" val="2304641516"/>
                    </a:ext>
                  </a:extLst>
                </a:gridCol>
                <a:gridCol w="1188055">
                  <a:extLst>
                    <a:ext uri="{9D8B030D-6E8A-4147-A177-3AD203B41FA5}">
                      <a16:colId xmlns:a16="http://schemas.microsoft.com/office/drawing/2014/main" xmlns="" val="3406516278"/>
                    </a:ext>
                  </a:extLst>
                </a:gridCol>
                <a:gridCol w="951981">
                  <a:extLst>
                    <a:ext uri="{9D8B030D-6E8A-4147-A177-3AD203B41FA5}">
                      <a16:colId xmlns:a16="http://schemas.microsoft.com/office/drawing/2014/main" xmlns="" val="2429630928"/>
                    </a:ext>
                  </a:extLst>
                </a:gridCol>
                <a:gridCol w="1947145">
                  <a:extLst>
                    <a:ext uri="{9D8B030D-6E8A-4147-A177-3AD203B41FA5}">
                      <a16:colId xmlns:a16="http://schemas.microsoft.com/office/drawing/2014/main" xmlns="" val="2952714510"/>
                    </a:ext>
                  </a:extLst>
                </a:gridCol>
              </a:tblGrid>
              <a:tr h="54313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4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1.1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节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1.3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节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2.1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节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语句问题：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1. 1.1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节中：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“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难以形成合理且不可持续性的建设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”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2. 1.1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节中：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“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本平台支持各类题型、在线编程、在线作业、在线实验、在线考试、在线答疑等课程管理功能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”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3. 1.3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节中：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“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对用户使用的自然语言有二义性和不一致性的理解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”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4. 2.1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节中：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“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与此同时教师可以选择进行查重的人工复查，整个系统大大减轻的教师的工作量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”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准确性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一般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1. 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建议修改：去掉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“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”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2. “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各类题型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”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不属于课程管理功能，且和其他列举项不对等，建议修改为：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“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本平台支持在线编程、在线作业、在线实验、在线考试、在线答疑等课程管理功能，而且全面支持了各类题型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”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3. 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不一致理解包含二义性，建议修改为：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“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对用户使用的自然语言有由二义性或其他原因造成的不一致的理解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”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4. 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表达不够通顺，建议修改为：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“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与此同时教师可以选择性地进行人工复查，整个系统大大减轻了教师的工作量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”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1524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8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165649"/>
              </p:ext>
            </p:extLst>
          </p:nvPr>
        </p:nvGraphicFramePr>
        <p:xfrm>
          <a:off x="390525" y="979013"/>
          <a:ext cx="8562975" cy="5698012"/>
        </p:xfrm>
        <a:graphic>
          <a:graphicData uri="http://schemas.openxmlformats.org/drawingml/2006/table">
            <a:tbl>
              <a:tblPr firstRow="1" firstCol="1" bandRow="1"/>
              <a:tblGrid>
                <a:gridCol w="821508">
                  <a:extLst>
                    <a:ext uri="{9D8B030D-6E8A-4147-A177-3AD203B41FA5}">
                      <a16:colId xmlns:a16="http://schemas.microsoft.com/office/drawing/2014/main" xmlns="" val="679683114"/>
                    </a:ext>
                  </a:extLst>
                </a:gridCol>
                <a:gridCol w="1425821">
                  <a:extLst>
                    <a:ext uri="{9D8B030D-6E8A-4147-A177-3AD203B41FA5}">
                      <a16:colId xmlns:a16="http://schemas.microsoft.com/office/drawing/2014/main" xmlns="" val="399826368"/>
                    </a:ext>
                  </a:extLst>
                </a:gridCol>
                <a:gridCol w="2033155">
                  <a:extLst>
                    <a:ext uri="{9D8B030D-6E8A-4147-A177-3AD203B41FA5}">
                      <a16:colId xmlns:a16="http://schemas.microsoft.com/office/drawing/2014/main" xmlns="" val="2033981871"/>
                    </a:ext>
                  </a:extLst>
                </a:gridCol>
                <a:gridCol w="1244827">
                  <a:extLst>
                    <a:ext uri="{9D8B030D-6E8A-4147-A177-3AD203B41FA5}">
                      <a16:colId xmlns:a16="http://schemas.microsoft.com/office/drawing/2014/main" xmlns="" val="1981420019"/>
                    </a:ext>
                  </a:extLst>
                </a:gridCol>
                <a:gridCol w="997471">
                  <a:extLst>
                    <a:ext uri="{9D8B030D-6E8A-4147-A177-3AD203B41FA5}">
                      <a16:colId xmlns:a16="http://schemas.microsoft.com/office/drawing/2014/main" xmlns="" val="3731224117"/>
                    </a:ext>
                  </a:extLst>
                </a:gridCol>
                <a:gridCol w="2040193">
                  <a:extLst>
                    <a:ext uri="{9D8B030D-6E8A-4147-A177-3AD203B41FA5}">
                      <a16:colId xmlns:a16="http://schemas.microsoft.com/office/drawing/2014/main" xmlns="" val="402090709"/>
                    </a:ext>
                  </a:extLst>
                </a:gridCol>
              </a:tblGrid>
              <a:tr h="56980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5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章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3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章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图表问题：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1. 2.1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节：这小节一直描述的是教师对学生作业进行相似度分析的操作，而图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2.1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界面没有体现出叙述的功能。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2. 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图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3.1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中：缺少分支监护条件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“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导入成功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”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，另外活动图分支菱形无需判断条件，具体参考修改意见。图中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“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登录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”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误写为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“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登陆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”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3. 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第三章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RUCM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图中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dependency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引用了其他用例时，在基本流中也应该使用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INCLUDE USE CASE 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关键字；分支流中终止应该使用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ABORT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关键字。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4. 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图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3-3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误写为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“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系统提示用户名为空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”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5.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图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3-6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中：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precondition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不够严谨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6. 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以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CG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数据库为主要活动者的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RUCM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图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3-7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图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3-8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中，</a:t>
                      </a:r>
                      <a:r>
                        <a:rPr lang="zh-CN" sz="1100">
                          <a:effectLst/>
                          <a:latin typeface="微软雅黑" panose="020B0503020204020204" pitchFamily="34" charset="-122"/>
                          <a:ea typeface="Times New Roman" panose="02020603050405020304" pitchFamily="18" charset="0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基本流中只能出现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）主要活动者向系统发送某个请求和数据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 2</a:t>
                      </a: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）系统向主要活动者反馈结果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 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一致性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规范性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准确性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一般</a:t>
                      </a:r>
                      <a:endParaRPr lang="zh-CN" sz="1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1. </a:t>
                      </a:r>
                      <a:r>
                        <a:rPr lang="zh-CN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建议对该图进行说明，或者修改该图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2. </a:t>
                      </a:r>
                      <a:r>
                        <a:rPr lang="zh-CN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活动图分支菱形无需添加判断条件，具体参见</a:t>
                      </a:r>
                      <a:r>
                        <a:rPr lang="en-US" sz="11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  <a:hlinkClick r:id="rId2"/>
                        </a:rPr>
                        <a:t>https://www.cnblogs.com/xiaolongbao-lzh/p/4591953.html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zh-CN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10</a:t>
                      </a:r>
                      <a:r>
                        <a:rPr lang="zh-CN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小节。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3. </a:t>
                      </a:r>
                      <a:r>
                        <a:rPr lang="zh-CN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建议添加对应关键字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4. </a:t>
                      </a:r>
                      <a:r>
                        <a:rPr lang="zh-CN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建议修改为：系统提示用户名不存在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5. precondition</a:t>
                      </a:r>
                      <a:r>
                        <a:rPr lang="zh-CN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建议修改为：系统对选择的作业进行相似度分析完毕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6. </a:t>
                      </a:r>
                      <a:r>
                        <a:rPr lang="zh-CN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建议参考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RUCM</a:t>
                      </a:r>
                      <a:r>
                        <a:rPr lang="zh-CN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r>
                        <a:rPr lang="zh-CN" sz="1100" dirty="0">
                          <a:effectLst/>
                          <a:latin typeface="微软雅黑" panose="020B0503020204020204" pitchFamily="34" charset="-122"/>
                          <a:ea typeface="Times New Roman" panose="02020603050405020304" pitchFamily="18" charset="0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1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  <a:hlinkClick r:id="rId3" invalidUrl="http://zen-tools.com/rucm/metamodels/resources/RUCM Manual.pdf"/>
                        </a:rPr>
                        <a:t>http://zen-tools.com/rucm/metamodels/resources/RUCM%20Manual.pdf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zh-CN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basic flow</a:t>
                      </a:r>
                      <a:r>
                        <a:rPr lang="zh-CN" sz="1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的说明</a:t>
                      </a:r>
                      <a:endParaRPr lang="zh-CN" sz="1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0" marR="169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7344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27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2574</Words>
  <Application>Microsoft Macintosh PowerPoint</Application>
  <PresentationFormat>On-screen Show (4:3)</PresentationFormat>
  <Paragraphs>371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Calibri</vt:lpstr>
      <vt:lpstr>Calibri Light</vt:lpstr>
      <vt:lpstr>Impact</vt:lpstr>
      <vt:lpstr>Open Sans</vt:lpstr>
      <vt:lpstr>Roboto Light</vt:lpstr>
      <vt:lpstr>Times New Roman</vt:lpstr>
      <vt:lpstr>Wingdings</vt:lpstr>
      <vt:lpstr>宋体</vt:lpstr>
      <vt:lpstr>微软雅黑</vt:lpstr>
      <vt:lpstr>微软雅黑 Light</vt:lpstr>
      <vt:lpstr>等线</vt:lpstr>
      <vt:lpstr>等线 Light</vt:lpstr>
      <vt:lpstr>黑体</vt:lpstr>
      <vt:lpstr>Arial</vt:lpstr>
      <vt:lpstr>Office 主题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hongchao</dc:creator>
  <cp:lastModifiedBy>Microsoft Office User</cp:lastModifiedBy>
  <cp:revision>145</cp:revision>
  <dcterms:created xsi:type="dcterms:W3CDTF">2019-03-06T10:58:48Z</dcterms:created>
  <dcterms:modified xsi:type="dcterms:W3CDTF">2019-04-12T06:41:16Z</dcterms:modified>
</cp:coreProperties>
</file>