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74" r:id="rId4"/>
    <p:sldId id="320" r:id="rId6"/>
    <p:sldId id="329" r:id="rId7"/>
    <p:sldId id="337" r:id="rId8"/>
    <p:sldId id="338" r:id="rId9"/>
    <p:sldId id="340" r:id="rId10"/>
    <p:sldId id="341" r:id="rId11"/>
    <p:sldId id="342" r:id="rId12"/>
    <p:sldId id="335" r:id="rId13"/>
    <p:sldId id="325" r:id="rId14"/>
    <p:sldId id="326" r:id="rId15"/>
    <p:sldId id="327" r:id="rId16"/>
    <p:sldId id="328" r:id="rId17"/>
    <p:sldId id="331" r:id="rId18"/>
    <p:sldId id="332" r:id="rId19"/>
    <p:sldId id="333" r:id="rId20"/>
    <p:sldId id="277" r:id="rId21"/>
    <p:sldId id="310" r:id="rId22"/>
    <p:sldId id="330" r:id="rId23"/>
    <p:sldId id="344" r:id="rId24"/>
    <p:sldId id="27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8" autoAdjust="0"/>
    <p:restoredTop sz="94674"/>
  </p:normalViewPr>
  <p:slideViewPr>
    <p:cSldViewPr snapToGrid="0">
      <p:cViewPr varScale="1">
        <p:scale>
          <a:sx n="111" d="100"/>
          <a:sy n="111" d="100"/>
        </p:scale>
        <p:origin x="216" y="4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987488714046176"/>
          <c:y val="0.124161650902837"/>
          <c:w val="0.867715722945956"/>
          <c:h val="0.785795356835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工时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 c:formatCode="@">
                  <c:v>袁梦阳</c:v>
                </c:pt>
                <c:pt idx="1" c:formatCode="@">
                  <c:v>刘颖</c:v>
                </c:pt>
                <c:pt idx="2" c:formatCode="@">
                  <c:v>李铎坤</c:v>
                </c:pt>
                <c:pt idx="3" c:formatCode="@">
                  <c:v>陈鸿超</c:v>
                </c:pt>
              </c:strCache>
            </c:strRef>
          </c:cat>
          <c:val>
            <c:numRef>
              <c:f>Sheet1!$B$2:$B$5</c:f>
              <c:numCache>
                <c:formatCode>@</c:formatCode>
                <c:ptCount val="4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4315920"/>
        <c:axId val="-2114313040"/>
      </c:barChart>
      <c:catAx>
        <c:axId val="-21143159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14313040"/>
        <c:crosses val="autoZero"/>
        <c:auto val="1"/>
        <c:lblAlgn val="ctr"/>
        <c:lblOffset val="100"/>
        <c:noMultiLvlLbl val="0"/>
      </c:catAx>
      <c:valAx>
        <c:axId val="-211431304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1431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F6C4-7F40-47D9-BDEC-4B5D4CFA0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C0C8-8803-42C3-AC37-A82388085A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7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390528"/>
            <a:ext cx="390372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322661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3" Type="http://schemas.openxmlformats.org/officeDocument/2006/relationships/notesSlide" Target="../notesSlides/notesSlide10.x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40.png"/><Relationship Id="rId30" Type="http://schemas.openxmlformats.org/officeDocument/2006/relationships/image" Target="../media/image39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4" Type="http://schemas.openxmlformats.org/officeDocument/2006/relationships/notesSlide" Target="../notesSlides/notesSlide11.x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43.png"/><Relationship Id="rId31" Type="http://schemas.openxmlformats.org/officeDocument/2006/relationships/image" Target="../media/image42.png"/><Relationship Id="rId30" Type="http://schemas.openxmlformats.org/officeDocument/2006/relationships/image" Target="../media/image41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2" Type="http://schemas.openxmlformats.org/officeDocument/2006/relationships/notesSlide" Target="../notesSlides/notesSlide12.x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44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5" Type="http://schemas.openxmlformats.org/officeDocument/2006/relationships/notesSlide" Target="../notesSlides/notesSlide13.xml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48.png"/><Relationship Id="rId32" Type="http://schemas.openxmlformats.org/officeDocument/2006/relationships/image" Target="../media/image47.png"/><Relationship Id="rId31" Type="http://schemas.openxmlformats.org/officeDocument/2006/relationships/image" Target="../media/image46.png"/><Relationship Id="rId30" Type="http://schemas.openxmlformats.org/officeDocument/2006/relationships/image" Target="../media/image45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2" Type="http://schemas.openxmlformats.org/officeDocument/2006/relationships/notesSlide" Target="../notesSlides/notesSlide4.x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31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3" Type="http://schemas.openxmlformats.org/officeDocument/2006/relationships/notesSlide" Target="../notesSlides/notesSlide5.x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33.png"/><Relationship Id="rId30" Type="http://schemas.openxmlformats.org/officeDocument/2006/relationships/image" Target="../media/image32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2" Type="http://schemas.openxmlformats.org/officeDocument/2006/relationships/notesSlide" Target="../notesSlides/notesSlide6.x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34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3" Type="http://schemas.openxmlformats.org/officeDocument/2006/relationships/notesSlide" Target="../notesSlides/notesSlide7.x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36.png"/><Relationship Id="rId30" Type="http://schemas.openxmlformats.org/officeDocument/2006/relationships/image" Target="../media/image35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3" Type="http://schemas.openxmlformats.org/officeDocument/2006/relationships/notesSlide" Target="../notesSlides/notesSlide8.x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38.png"/><Relationship Id="rId30" Type="http://schemas.openxmlformats.org/officeDocument/2006/relationships/image" Target="../media/image37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3689227" y="3741980"/>
            <a:ext cx="2267471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SY1806214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陈鸿超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SY1806418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刘　颖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BY1806157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袁梦阳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SY1806219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李铎坤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3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515723" y="3301653"/>
            <a:ext cx="4607091" cy="17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5164" y="2565112"/>
            <a:ext cx="4468211" cy="5616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基于</a:t>
            </a:r>
            <a:r>
              <a:rPr lang="en-US" altLang="zh-CN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Scapy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的分析与扩展</a:t>
            </a:r>
            <a:endParaRPr lang="en-US" altLang="zh-C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778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pcap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文件切分功能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后续版本已一致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93" name="矩形 92"/>
          <p:cNvSpPr/>
          <p:nvPr/>
        </p:nvSpPr>
        <p:spPr>
          <a:xfrm>
            <a:off x="492954" y="1170942"/>
            <a:ext cx="24929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基本的文件切分功能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2" y="2068034"/>
            <a:ext cx="8507012" cy="5239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72" y="3153574"/>
            <a:ext cx="5591955" cy="243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778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pcap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文件切分功能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后续版本已一致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93" name="矩形 92"/>
          <p:cNvSpPr/>
          <p:nvPr/>
        </p:nvSpPr>
        <p:spPr>
          <a:xfrm>
            <a:off x="427888" y="1084018"/>
            <a:ext cx="22365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指定文件全局参数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7" y="1781089"/>
            <a:ext cx="8324099" cy="4453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92" y="3219482"/>
            <a:ext cx="4523809" cy="6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14" y="4626989"/>
            <a:ext cx="4590476" cy="666667"/>
          </a:xfrm>
          <a:prstGeom prst="rect">
            <a:avLst/>
          </a:prstGeom>
        </p:spPr>
      </p:pic>
      <p:sp>
        <p:nvSpPr>
          <p:cNvPr id="92" name="TextBox 13"/>
          <p:cNvSpPr txBox="1"/>
          <p:nvPr/>
        </p:nvSpPr>
        <p:spPr>
          <a:xfrm>
            <a:off x="566255" y="3377718"/>
            <a:ext cx="11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小端存储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TextBox 13"/>
          <p:cNvSpPr txBox="1"/>
          <p:nvPr/>
        </p:nvSpPr>
        <p:spPr>
          <a:xfrm>
            <a:off x="587959" y="4736324"/>
            <a:ext cx="11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大端存储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778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pcap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文件切分功能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后续版本已一致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93" name="矩形 92"/>
          <p:cNvSpPr/>
          <p:nvPr/>
        </p:nvSpPr>
        <p:spPr>
          <a:xfrm>
            <a:off x="492956" y="1170942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兼容模式与极速模式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3" y="1699228"/>
            <a:ext cx="7543417" cy="1697875"/>
          </a:xfrm>
          <a:prstGeom prst="rect">
            <a:avLst/>
          </a:prstGeom>
        </p:spPr>
      </p:pic>
      <p:sp>
        <p:nvSpPr>
          <p:cNvPr id="92" name="TextBox 13"/>
          <p:cNvSpPr txBox="1"/>
          <p:nvPr/>
        </p:nvSpPr>
        <p:spPr>
          <a:xfrm>
            <a:off x="708926" y="3805088"/>
            <a:ext cx="63298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兼容模式：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21.32s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极速模式：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0.22s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时间差主要集中在报文解析上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协议类型获取功能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后续版本已一致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66" y="1066502"/>
            <a:ext cx="5096586" cy="17147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18" y="4447013"/>
            <a:ext cx="4210638" cy="7811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0" y="3550686"/>
            <a:ext cx="4610743" cy="771633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380906" y="2947079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结果样例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92" y="5460612"/>
            <a:ext cx="4414376" cy="77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报文会话提取功能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4" y="822592"/>
            <a:ext cx="8354591" cy="7621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07" y="1584698"/>
            <a:ext cx="6296904" cy="11526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5" y="2970031"/>
            <a:ext cx="8468907" cy="7716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24" y="3741664"/>
            <a:ext cx="4398264" cy="3086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报文会话提取功能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158928"/>
            <a:ext cx="9048750" cy="1566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2940446"/>
            <a:ext cx="8686801" cy="797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73" y="3803840"/>
            <a:ext cx="7324725" cy="2983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报文会话提取功能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5" y="4483936"/>
            <a:ext cx="7659169" cy="3048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18" y="2263761"/>
            <a:ext cx="6868484" cy="2019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4" y="1237817"/>
            <a:ext cx="8888065" cy="7430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24712" y="5029200"/>
            <a:ext cx="6656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控制分批读入大小，对应不同的内存占用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另外在单个会话太长时，采取追加写的方式处理内存占用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3765"/>
              <a:r>
                <a:rPr lang="en-US" altLang="zh-CN" sz="8000" dirty="0" smtClean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03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525587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实验追踪与分析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3653" y="260894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实验追踪与分析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3642" y="1789029"/>
            <a:ext cx="8031892" cy="5008557"/>
            <a:chOff x="1112108" y="2158362"/>
            <a:chExt cx="6289258" cy="42289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"/>
            <a:srcRect r="35037"/>
            <a:stretch>
              <a:fillRect/>
            </a:stretch>
          </p:blipFill>
          <p:spPr>
            <a:xfrm>
              <a:off x="1112108" y="2158363"/>
              <a:ext cx="3062117" cy="422893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r="35263"/>
            <a:stretch>
              <a:fillRect/>
            </a:stretch>
          </p:blipFill>
          <p:spPr>
            <a:xfrm>
              <a:off x="4174225" y="2158362"/>
              <a:ext cx="3227141" cy="422893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13642" y="1096531"/>
            <a:ext cx="412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最近两周的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提交记录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3653" y="260894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实验追踪与分析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210" y="1132912"/>
            <a:ext cx="287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本周的工作推进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25626" y="1977082"/>
            <a:ext cx="2236573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继续完善四个功能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34917" y="1977082"/>
            <a:ext cx="2236573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34916" y="3855307"/>
            <a:ext cx="2236573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文档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69188" y="3586548"/>
            <a:ext cx="3739896" cy="1390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绘制扩展功能的类图</a:t>
            </a:r>
            <a:endParaRPr lang="en-US" altLang="zh-CN" dirty="0"/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为每个功能绘制时序图</a:t>
            </a:r>
            <a:endParaRPr lang="en-US" altLang="zh-CN" dirty="0"/>
          </a:p>
          <a:p>
            <a:pPr algn="ctr"/>
            <a:r>
              <a:rPr lang="en-US" altLang="zh-CN" dirty="0"/>
              <a:t>3.</a:t>
            </a:r>
            <a:r>
              <a:rPr lang="zh-CN" altLang="en-US" dirty="0"/>
              <a:t>完善需求文档</a:t>
            </a:r>
            <a:endParaRPr lang="en-US" dirty="0"/>
          </a:p>
        </p:txBody>
      </p:sp>
      <p:cxnSp>
        <p:nvCxnSpPr>
          <p:cNvPr id="5" name="Straight Arrow Connector 4"/>
          <p:cNvCxnSpPr>
            <a:stCxn id="11" idx="3"/>
            <a:endCxn id="2" idx="1"/>
          </p:cNvCxnSpPr>
          <p:nvPr/>
        </p:nvCxnSpPr>
        <p:spPr>
          <a:xfrm>
            <a:off x="3171490" y="2403390"/>
            <a:ext cx="145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>
          <a:xfrm>
            <a:off x="3171489" y="4281615"/>
            <a:ext cx="1297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1" y="187907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3" y="818020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120386" y="3153590"/>
            <a:ext cx="4886225" cy="686162"/>
            <a:chOff x="2254010" y="1666883"/>
            <a:chExt cx="4886225" cy="686162"/>
          </a:xfrm>
        </p:grpSpPr>
        <p:grpSp>
          <p:nvGrpSpPr>
            <p:cNvPr id="31" name="组合 30"/>
            <p:cNvGrpSpPr/>
            <p:nvPr/>
          </p:nvGrpSpPr>
          <p:grpSpPr>
            <a:xfrm>
              <a:off x="2254010" y="1674508"/>
              <a:ext cx="1244699" cy="666786"/>
              <a:chOff x="2215144" y="956726"/>
              <a:chExt cx="1299384" cy="916847"/>
            </a:xfrm>
          </p:grpSpPr>
          <p:sp>
            <p:nvSpPr>
              <p:cNvPr id="32" name="平行四边形 3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文本框 9"/>
              <p:cNvSpPr txBox="1"/>
              <p:nvPr/>
            </p:nvSpPr>
            <p:spPr>
              <a:xfrm>
                <a:off x="2447729" y="956726"/>
                <a:ext cx="1066799" cy="91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735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735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071532" y="1666883"/>
              <a:ext cx="4068703" cy="686162"/>
              <a:chOff x="4315150" y="953426"/>
              <a:chExt cx="3857250" cy="540057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5567833" y="1035683"/>
                <a:ext cx="1432682" cy="36336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功能展示</a:t>
                </a:r>
                <a:endParaRPr lang="en-GB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" name="平行四边形 66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endParaRPr lang="zh-CN" altLang="en-US" sz="2135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2120386" y="4073195"/>
            <a:ext cx="4886224" cy="686162"/>
            <a:chOff x="2254011" y="1666883"/>
            <a:chExt cx="4886224" cy="686162"/>
          </a:xfrm>
        </p:grpSpPr>
        <p:grpSp>
          <p:nvGrpSpPr>
            <p:cNvPr id="45" name="组合 44"/>
            <p:cNvGrpSpPr/>
            <p:nvPr/>
          </p:nvGrpSpPr>
          <p:grpSpPr>
            <a:xfrm>
              <a:off x="2254011" y="1674508"/>
              <a:ext cx="1235556" cy="666786"/>
              <a:chOff x="2215144" y="956726"/>
              <a:chExt cx="1289839" cy="916847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latin typeface="Impact" panose="020B0806030902050204" pitchFamily="34" charset="0"/>
                </a:endParaRPr>
              </a:p>
            </p:txBody>
          </p:sp>
          <p:sp>
            <p:nvSpPr>
              <p:cNvPr id="50" name="文本框 9"/>
              <p:cNvSpPr txBox="1"/>
              <p:nvPr/>
            </p:nvSpPr>
            <p:spPr>
              <a:xfrm>
                <a:off x="2438184" y="956726"/>
                <a:ext cx="1066799" cy="91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735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735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3071532" y="1666883"/>
              <a:ext cx="4068703" cy="686162"/>
              <a:chOff x="4315150" y="953426"/>
              <a:chExt cx="3857250" cy="540057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115844" y="1040149"/>
                <a:ext cx="2212490" cy="36336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实验追踪与分析</a:t>
                </a:r>
                <a:endParaRPr lang="en-GB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8" name="平行四边形 47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endParaRPr lang="zh-CN" altLang="en-US" sz="2135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9" name="组合 1"/>
          <p:cNvGrpSpPr/>
          <p:nvPr/>
        </p:nvGrpSpPr>
        <p:grpSpPr>
          <a:xfrm>
            <a:off x="2120386" y="2263204"/>
            <a:ext cx="4886225" cy="686162"/>
            <a:chOff x="2254010" y="1666883"/>
            <a:chExt cx="4886225" cy="686162"/>
          </a:xfrm>
        </p:grpSpPr>
        <p:grpSp>
          <p:nvGrpSpPr>
            <p:cNvPr id="20" name="组合 30"/>
            <p:cNvGrpSpPr/>
            <p:nvPr/>
          </p:nvGrpSpPr>
          <p:grpSpPr>
            <a:xfrm>
              <a:off x="2254010" y="1674508"/>
              <a:ext cx="1244699" cy="666786"/>
              <a:chOff x="2215144" y="956726"/>
              <a:chExt cx="1299384" cy="916847"/>
            </a:xfrm>
          </p:grpSpPr>
          <p:sp>
            <p:nvSpPr>
              <p:cNvPr id="24" name="平行四边形 3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9"/>
              <p:cNvSpPr txBox="1"/>
              <p:nvPr/>
            </p:nvSpPr>
            <p:spPr>
              <a:xfrm>
                <a:off x="2447729" y="956726"/>
                <a:ext cx="1066799" cy="91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735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735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1" name="组合 64"/>
            <p:cNvGrpSpPr/>
            <p:nvPr/>
          </p:nvGrpSpPr>
          <p:grpSpPr>
            <a:xfrm>
              <a:off x="3071532" y="1666883"/>
              <a:ext cx="4068703" cy="686162"/>
              <a:chOff x="4315150" y="953426"/>
              <a:chExt cx="3857250" cy="540057"/>
            </a:xfrm>
          </p:grpSpPr>
          <p:sp>
            <p:nvSpPr>
              <p:cNvPr id="22" name="矩形 65"/>
              <p:cNvSpPr/>
              <p:nvPr/>
            </p:nvSpPr>
            <p:spPr>
              <a:xfrm>
                <a:off x="5567833" y="1035683"/>
                <a:ext cx="1432682" cy="36336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文档补充</a:t>
                </a:r>
                <a:endParaRPr lang="en-GB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" name="平行四边形 66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endParaRPr lang="zh-CN" altLang="en-US" sz="2135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6071" y="310424"/>
            <a:ext cx="3542665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本周任务分配与统计分析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864068" y="3165475"/>
          <a:ext cx="4923155" cy="3692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14" y="862809"/>
            <a:ext cx="4151635" cy="2686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3377" y="3082752"/>
            <a:ext cx="117724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3765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01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89290" y="3102972"/>
            <a:ext cx="2150862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文档补充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后续版本已一致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pic>
        <p:nvPicPr>
          <p:cNvPr id="87" name="图片 25"/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1" y="660030"/>
            <a:ext cx="8084580" cy="6383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文件切分时序图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后续版本已一致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pic>
        <p:nvPicPr>
          <p:cNvPr id="86" name="图片 1" descr="C:\Users\Yuan\Downloads\pcap文件切分兼容模式时序图 (1).png"/>
          <p:cNvPicPr/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12" y="870257"/>
            <a:ext cx="575310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图片 19" descr="C:\Users\Yuan\Downloads\pcap文件切分极速模式时序图 (1).png"/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451864"/>
            <a:ext cx="57531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TextBox 13"/>
          <p:cNvSpPr txBox="1"/>
          <p:nvPr/>
        </p:nvSpPr>
        <p:spPr>
          <a:xfrm>
            <a:off x="1053621" y="2452498"/>
            <a:ext cx="11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兼容模式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TextBox 13"/>
          <p:cNvSpPr txBox="1"/>
          <p:nvPr/>
        </p:nvSpPr>
        <p:spPr>
          <a:xfrm>
            <a:off x="1024126" y="5260686"/>
            <a:ext cx="11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极速模式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获取报文类型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后续版本已一致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pic>
        <p:nvPicPr>
          <p:cNvPr id="95" name="图片 20" descr="C:\Users\Yuan\Downloads\协议类型获取时序图.png"/>
          <p:cNvPicPr/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25" y="870292"/>
            <a:ext cx="5762625" cy="6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监听持久化时序图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后续版本已一致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93" name="TextBox 13"/>
          <p:cNvSpPr txBox="1"/>
          <p:nvPr/>
        </p:nvSpPr>
        <p:spPr>
          <a:xfrm>
            <a:off x="1053621" y="2452498"/>
            <a:ext cx="11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兼容模式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TextBox 13"/>
          <p:cNvSpPr txBox="1"/>
          <p:nvPr/>
        </p:nvSpPr>
        <p:spPr>
          <a:xfrm>
            <a:off x="1024126" y="5260686"/>
            <a:ext cx="11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极速模式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5" name="图片 21" descr="C:\Users\Yuan\Downloads\监听持久化极速模式时序图 (3).png"/>
          <p:cNvPicPr/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23" y="3405323"/>
            <a:ext cx="5762625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图片 22" descr="C:\Users\Yuan\Downloads\监听持久化普通模式时序图 (3).png"/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52" y="752260"/>
            <a:ext cx="57531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会话提取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后续版本已一致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93" name="TextBox 13"/>
          <p:cNvSpPr txBox="1"/>
          <p:nvPr/>
        </p:nvSpPr>
        <p:spPr>
          <a:xfrm>
            <a:off x="1053620" y="2452498"/>
            <a:ext cx="151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会话示意图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TextBox 13"/>
          <p:cNvSpPr txBox="1"/>
          <p:nvPr/>
        </p:nvSpPr>
        <p:spPr>
          <a:xfrm>
            <a:off x="1037023" y="5168952"/>
            <a:ext cx="1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会话提取示意图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69" y="1163721"/>
            <a:ext cx="3163570" cy="284543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38" y="3816858"/>
            <a:ext cx="3369310" cy="2878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3765"/>
              <a:r>
                <a:rPr lang="en-US" altLang="zh-CN" sz="8000" dirty="0" smtClean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02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89290" y="3102972"/>
            <a:ext cx="2150862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功能展示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Presentation</Application>
  <PresentationFormat>On-screen Show (4:3)</PresentationFormat>
  <Paragraphs>131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SimSun</vt:lpstr>
      <vt:lpstr>Wingdings</vt:lpstr>
      <vt:lpstr>Microsoft YaHei</vt:lpstr>
      <vt:lpstr>微软雅黑 Light</vt:lpstr>
      <vt:lpstr>Open Sans</vt:lpstr>
      <vt:lpstr>Calibri</vt:lpstr>
      <vt:lpstr>Impact</vt:lpstr>
      <vt:lpstr>Calibri</vt:lpstr>
      <vt:lpstr>Roboto Light</vt:lpstr>
      <vt:lpstr>SimHei</vt:lpstr>
      <vt:lpstr>Thonburi</vt:lpstr>
      <vt:lpstr/>
      <vt:lpstr>Arial Unicode MS</vt:lpstr>
      <vt:lpstr>等线</vt:lpstr>
      <vt:lpstr>HYZhongDengXianKW</vt:lpstr>
      <vt:lpstr>等线 Light</vt:lpstr>
      <vt:lpstr>Calibri Light</vt:lpstr>
      <vt:lpstr>Helvetica Neue</vt:lpstr>
      <vt:lpstr>PingFang SC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hongchao</dc:creator>
  <cp:lastModifiedBy>Xyuan</cp:lastModifiedBy>
  <cp:revision>192</cp:revision>
  <dcterms:created xsi:type="dcterms:W3CDTF">2019-04-26T05:34:47Z</dcterms:created>
  <dcterms:modified xsi:type="dcterms:W3CDTF">2019-04-26T05:34:47Z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1033-1.0.0.1327</vt:lpwstr>
  </property>
</Properties>
</file>