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4"/>
  </p:notesMasterIdLst>
  <p:sldIdLst>
    <p:sldId id="274" r:id="rId3"/>
    <p:sldId id="305" r:id="rId4"/>
    <p:sldId id="257" r:id="rId5"/>
    <p:sldId id="258" r:id="rId6"/>
    <p:sldId id="293" r:id="rId7"/>
    <p:sldId id="298" r:id="rId8"/>
    <p:sldId id="275" r:id="rId9"/>
    <p:sldId id="294" r:id="rId10"/>
    <p:sldId id="326" r:id="rId11"/>
    <p:sldId id="329" r:id="rId12"/>
    <p:sldId id="330" r:id="rId13"/>
    <p:sldId id="331" r:id="rId14"/>
    <p:sldId id="332" r:id="rId15"/>
    <p:sldId id="333" r:id="rId16"/>
    <p:sldId id="276" r:id="rId17"/>
    <p:sldId id="295" r:id="rId18"/>
    <p:sldId id="299" r:id="rId19"/>
    <p:sldId id="300" r:id="rId20"/>
    <p:sldId id="301" r:id="rId21"/>
    <p:sldId id="277" r:id="rId22"/>
    <p:sldId id="285" r:id="rId23"/>
    <p:sldId id="290" r:id="rId24"/>
    <p:sldId id="286" r:id="rId25"/>
    <p:sldId id="291" r:id="rId26"/>
    <p:sldId id="289" r:id="rId27"/>
    <p:sldId id="292" r:id="rId28"/>
    <p:sldId id="278" r:id="rId29"/>
    <p:sldId id="296" r:id="rId30"/>
    <p:sldId id="335" r:id="rId31"/>
    <p:sldId id="304" r:id="rId32"/>
    <p:sldId id="336" r:id="rId33"/>
    <p:sldId id="284" r:id="rId34"/>
    <p:sldId id="306" r:id="rId35"/>
    <p:sldId id="307" r:id="rId36"/>
    <p:sldId id="308" r:id="rId37"/>
    <p:sldId id="337" r:id="rId38"/>
    <p:sldId id="302" r:id="rId39"/>
    <p:sldId id="309" r:id="rId40"/>
    <p:sldId id="338" r:id="rId41"/>
    <p:sldId id="334" r:id="rId42"/>
    <p:sldId id="273"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83" autoAdjust="0"/>
    <p:restoredTop sz="94699"/>
  </p:normalViewPr>
  <p:slideViewPr>
    <p:cSldViewPr snapToGrid="0">
      <p:cViewPr varScale="1">
        <p:scale>
          <a:sx n="108" d="100"/>
          <a:sy n="108" d="100"/>
        </p:scale>
        <p:origin x="126" y="4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charts/_rels/chart1.xml.rels><?xml version="1.0" encoding="UTF-8" standalone="yes"?>
<Relationships xmlns="http://schemas.openxmlformats.org/package/2006/relationships"><Relationship Id="rId3" Type="http://schemas.openxmlformats.org/officeDocument/2006/relationships/oleObject" Target="file:///\\Users\ying\Downloads\exporttempfile3745039924512975778.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任务量统计图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strRef>
              <c:f>Sheet1!$H$9:$H$12</c:f>
              <c:strCache>
                <c:ptCount val="4"/>
                <c:pt idx="0">
                  <c:v>袁梦阳</c:v>
                </c:pt>
                <c:pt idx="1">
                  <c:v>李铎坤</c:v>
                </c:pt>
                <c:pt idx="2">
                  <c:v>陈鸿超</c:v>
                </c:pt>
                <c:pt idx="3">
                  <c:v>刘颖</c:v>
                </c:pt>
              </c:strCache>
            </c:strRef>
          </c:cat>
          <c:val>
            <c:numRef>
              <c:f>Sheet1!$I$9:$I$12</c:f>
              <c:numCache>
                <c:formatCode>General</c:formatCode>
                <c:ptCount val="4"/>
                <c:pt idx="0">
                  <c:v>10</c:v>
                </c:pt>
                <c:pt idx="1">
                  <c:v>11</c:v>
                </c:pt>
                <c:pt idx="2">
                  <c:v>13</c:v>
                </c:pt>
                <c:pt idx="3">
                  <c:v>11</c:v>
                </c:pt>
              </c:numCache>
            </c:numRef>
          </c:val>
          <c:extLst>
            <c:ext xmlns:c16="http://schemas.microsoft.com/office/drawing/2014/chart" uri="{C3380CC4-5D6E-409C-BE32-E72D297353CC}">
              <c16:uniqueId val="{00000000-3B32-0340-8B88-51A481DCF6FC}"/>
            </c:ext>
          </c:extLst>
        </c:ser>
        <c:dLbls>
          <c:showLegendKey val="0"/>
          <c:showVal val="0"/>
          <c:showCatName val="0"/>
          <c:showSerName val="0"/>
          <c:showPercent val="0"/>
          <c:showBubbleSize val="0"/>
        </c:dLbls>
        <c:gapWidth val="219"/>
        <c:overlap val="-27"/>
        <c:axId val="58652352"/>
        <c:axId val="58654032"/>
      </c:barChart>
      <c:catAx>
        <c:axId val="58652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8654032"/>
        <c:crosses val="autoZero"/>
        <c:auto val="1"/>
        <c:lblAlgn val="ctr"/>
        <c:lblOffset val="100"/>
        <c:noMultiLvlLbl val="0"/>
      </c:catAx>
      <c:valAx>
        <c:axId val="58654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86523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3F6C4-7F40-47D9-BDEC-4B5D4CFA02E8}" type="datetimeFigureOut">
              <a:rPr lang="zh-CN" altLang="en-US" smtClean="0"/>
              <a:t>2019/3/15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AC0C8-8803-42C3-AC37-A82388085A0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702030404030204"/>
                <a:ea typeface="SimSun"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702030404030204"/>
              <a:ea typeface="SimSun"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702030404030204"/>
                <a:ea typeface="SimSun"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Calibri" panose="020F0702030404030204"/>
              <a:ea typeface="SimSun"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702030404030204"/>
                <a:ea typeface="SimSun" panose="02010600030101010101" pitchFamily="2" charset="-122"/>
                <a:cs typeface="+mn-cs"/>
              </a:rPr>
              <a:t>20</a:t>
            </a:fld>
            <a:endParaRPr kumimoji="0" lang="zh-CN" altLang="en-US" sz="1200" b="0" i="0" u="none" strike="noStrike" kern="1200" cap="none" spc="0" normalizeH="0" baseline="0" noProof="0">
              <a:ln>
                <a:noFill/>
              </a:ln>
              <a:solidFill>
                <a:prstClr val="black"/>
              </a:solidFill>
              <a:effectLst/>
              <a:uLnTx/>
              <a:uFillTx/>
              <a:latin typeface="Calibri" panose="020F0702030404030204"/>
              <a:ea typeface="SimSun"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702030404030204"/>
                <a:ea typeface="SimSun" panose="02010600030101010101" pitchFamily="2" charset="-122"/>
                <a:cs typeface="+mn-cs"/>
              </a:rPr>
              <a:t>27</a:t>
            </a:fld>
            <a:endParaRPr kumimoji="0" lang="zh-CN" altLang="en-US" sz="1200" b="0" i="0" u="none" strike="noStrike" kern="1200" cap="none" spc="0" normalizeH="0" baseline="0" noProof="0">
              <a:ln>
                <a:noFill/>
              </a:ln>
              <a:solidFill>
                <a:prstClr val="black"/>
              </a:solidFill>
              <a:effectLst/>
              <a:uLnTx/>
              <a:uFillTx/>
              <a:latin typeface="Calibri" panose="020F0702030404030204"/>
              <a:ea typeface="SimSun"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82255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10326978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702030404030204"/>
                <a:ea typeface="SimSun" panose="02010600030101010101" pitchFamily="2" charset="-122"/>
                <a:cs typeface="+mn-cs"/>
              </a:rPr>
              <a:t>32</a:t>
            </a:fld>
            <a:endParaRPr kumimoji="0" lang="zh-CN" altLang="en-US" sz="1200" b="0" i="0" u="none" strike="noStrike" kern="1200" cap="none" spc="0" normalizeH="0" baseline="0" noProof="0">
              <a:ln>
                <a:noFill/>
              </a:ln>
              <a:solidFill>
                <a:prstClr val="black"/>
              </a:solidFill>
              <a:effectLst/>
              <a:uLnTx/>
              <a:uFillTx/>
              <a:latin typeface="Calibri" panose="020F0702030404030204"/>
              <a:ea typeface="SimSun"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extLst>
      <p:ext uri="{BB962C8B-B14F-4D97-AF65-F5344CB8AC3E}">
        <p14:creationId xmlns:p14="http://schemas.microsoft.com/office/powerpoint/2010/main" val="5898182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702030404030204"/>
                <a:ea typeface="SimSun" panose="02010600030101010101" pitchFamily="2" charset="-122"/>
                <a:cs typeface="+mn-cs"/>
              </a:rPr>
              <a:t>37</a:t>
            </a:fld>
            <a:endParaRPr kumimoji="0" lang="zh-CN" altLang="en-US" sz="1200" b="0" i="0" u="none" strike="noStrike" kern="1200" cap="none" spc="0" normalizeH="0" baseline="0" noProof="0">
              <a:ln>
                <a:noFill/>
              </a:ln>
              <a:solidFill>
                <a:prstClr val="black"/>
              </a:solidFill>
              <a:effectLst/>
              <a:uLnTx/>
              <a:uFillTx/>
              <a:latin typeface="Calibri" panose="020F0702030404030204"/>
              <a:ea typeface="SimSun"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extLst>
      <p:ext uri="{BB962C8B-B14F-4D97-AF65-F5344CB8AC3E}">
        <p14:creationId xmlns:p14="http://schemas.microsoft.com/office/powerpoint/2010/main" val="401453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702030404030204"/>
                <a:ea typeface="SimSun"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702030404030204"/>
              <a:ea typeface="SimSun" panose="02010600030101010101" pitchFamily="2" charset="-122"/>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34725367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panose="020F0702030404030204"/>
                <a:ea typeface="SimSun"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702030404030204"/>
              <a:ea typeface="SimSun"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52986547-BFBC-4D2F-81A3-37F61608CC47}" type="datetimeFigureOut">
              <a:rPr lang="zh-CN" altLang="en-US" smtClean="0"/>
              <a:t>2019/3/15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68D687-3EE5-4F6F-A577-2C56ED0A95A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2986547-BFBC-4D2F-81A3-37F61608CC47}" type="datetimeFigureOut">
              <a:rPr lang="zh-CN" altLang="en-US" smtClean="0"/>
              <a:t>2019/3/15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68D687-3EE5-4F6F-A577-2C56ED0A95A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2986547-BFBC-4D2F-81A3-37F61608CC47}" type="datetimeFigureOut">
              <a:rPr lang="zh-CN" altLang="en-US" smtClean="0"/>
              <a:t>2019/3/15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68D687-3EE5-4F6F-A577-2C56ED0A95A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821"/>
            <a:ext cx="12192001" cy="6861821"/>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821"/>
            <a:ext cx="12192001" cy="6861821"/>
          </a:xfrm>
          <a:prstGeom prst="rect">
            <a:avLst/>
          </a:prstGeom>
        </p:spPr>
      </p:pic>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8" name="TextBox 15"/>
          <p:cNvSpPr txBox="1"/>
          <p:nvPr userDrawn="1"/>
        </p:nvSpPr>
        <p:spPr>
          <a:xfrm>
            <a:off x="10800524" y="322661"/>
            <a:ext cx="895129" cy="461665"/>
          </a:xfrm>
          <a:prstGeom prst="rect">
            <a:avLst/>
          </a:prstGeom>
          <a:noFill/>
        </p:spPr>
        <p:txBody>
          <a:bodyPr wrap="square" rtlCol="0">
            <a:spAutoFit/>
          </a:bodyPr>
          <a:lstStyle/>
          <a:p>
            <a:pPr algn="ctr"/>
            <a:fld id="{2EEF1883-7A0E-4F66-9932-E581691AD397}" type="slidenum">
              <a:rPr lang="zh-CN" altLang="en-US" sz="2400" b="0" smtClean="0">
                <a:solidFill>
                  <a:schemeClr val="accent1"/>
                </a:solidFill>
                <a:latin typeface="微软雅黑 Light" panose="020B0502040204020203" pitchFamily="34" charset="-122"/>
                <a:ea typeface="微软雅黑 Light" panose="020B0502040204020203" pitchFamily="34" charset="-122"/>
              </a:rPr>
              <a:t>‹#›</a:t>
            </a:fld>
            <a:r>
              <a:rPr lang="zh-CN" altLang="en-US" sz="24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821"/>
            <a:ext cx="12192001" cy="6861821"/>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821"/>
            <a:ext cx="12192001" cy="6861821"/>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2019/3/15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2986547-BFBC-4D2F-81A3-37F61608CC47}" type="datetimeFigureOut">
              <a:rPr lang="zh-CN" altLang="en-US" smtClean="0"/>
              <a:t>2019/3/15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68D687-3EE5-4F6F-A577-2C56ED0A95AE}"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2019/3/15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2019/3/15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5" b="1"/>
            </a:lvl1pPr>
          </a:lstStyle>
          <a:p>
            <a:r>
              <a:rPr lang="zh-CN" altLang="en-US"/>
              <a:t>单击此处编辑母版标题样式</a:t>
            </a:r>
          </a:p>
        </p:txBody>
      </p:sp>
      <p:sp>
        <p:nvSpPr>
          <p:cNvPr id="3" name="内容占位符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2986547-BFBC-4D2F-81A3-37F61608CC47}" type="datetimeFigureOut">
              <a:rPr lang="zh-CN" altLang="en-US" smtClean="0"/>
              <a:t>2019/3/15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68D687-3EE5-4F6F-A577-2C56ED0A95A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2986547-BFBC-4D2F-81A3-37F61608CC47}" type="datetimeFigureOut">
              <a:rPr lang="zh-CN" altLang="en-US" smtClean="0"/>
              <a:t>2019/3/15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68D687-3EE5-4F6F-A577-2C56ED0A95A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2986547-BFBC-4D2F-81A3-37F61608CC47}" type="datetimeFigureOut">
              <a:rPr lang="zh-CN" altLang="en-US" smtClean="0"/>
              <a:t>2019/3/15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68D687-3EE5-4F6F-A577-2C56ED0A95A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2986547-BFBC-4D2F-81A3-37F61608CC47}" type="datetimeFigureOut">
              <a:rPr lang="zh-CN" altLang="en-US" smtClean="0"/>
              <a:t>2019/3/15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68D687-3EE5-4F6F-A577-2C56ED0A95A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2986547-BFBC-4D2F-81A3-37F61608CC47}" type="datetimeFigureOut">
              <a:rPr lang="zh-CN" altLang="en-US" smtClean="0"/>
              <a:t>2019/3/15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68D687-3EE5-4F6F-A577-2C56ED0A95A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2986547-BFBC-4D2F-81A3-37F61608CC47}" type="datetimeFigureOut">
              <a:rPr lang="zh-CN" altLang="en-US" smtClean="0"/>
              <a:t>2019/3/15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68D687-3EE5-4F6F-A577-2C56ED0A95A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2986547-BFBC-4D2F-81A3-37F61608CC47}" type="datetimeFigureOut">
              <a:rPr lang="zh-CN" altLang="en-US" smtClean="0"/>
              <a:t>2019/3/15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68D687-3EE5-4F6F-A577-2C56ED0A95A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986547-BFBC-4D2F-81A3-37F61608CC47}" type="datetimeFigureOut">
              <a:rPr lang="zh-CN" altLang="en-US" smtClean="0"/>
              <a:t>2019/3/15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8D687-3EE5-4F6F-A577-2C56ED0A95A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t>2019/3/15</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9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9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9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9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9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9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9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9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8.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文本框 55"/>
          <p:cNvSpPr txBox="1"/>
          <p:nvPr/>
        </p:nvSpPr>
        <p:spPr>
          <a:xfrm>
            <a:off x="5113631" y="3948761"/>
            <a:ext cx="3023294" cy="1477328"/>
          </a:xfrm>
          <a:prstGeom prst="rect">
            <a:avLst/>
          </a:prstGeom>
          <a:noFill/>
        </p:spPr>
        <p:txBody>
          <a:bodyPr wrap="square" rtlCol="0">
            <a:spAutoFit/>
          </a:bodyPr>
          <a:lstStyle/>
          <a:p>
            <a:r>
              <a:rPr lang="en-US" altLang="zh-CN" dirty="0">
                <a:latin typeface="Microsoft YaHei" panose="020B0503020204020204" pitchFamily="34" charset="-122"/>
                <a:ea typeface="Microsoft YaHei" panose="020B0503020204020204" pitchFamily="34" charset="-122"/>
              </a:rPr>
              <a:t>SY1806214   </a:t>
            </a:r>
            <a:r>
              <a:rPr lang="zh-CN" altLang="en-US" b="1" dirty="0">
                <a:latin typeface="Microsoft YaHei" panose="020B0503020204020204" pitchFamily="34" charset="-122"/>
                <a:ea typeface="Microsoft YaHei" panose="020B0503020204020204" pitchFamily="34" charset="-122"/>
              </a:rPr>
              <a:t>陈鸿超</a:t>
            </a:r>
            <a:endParaRPr lang="en-US" altLang="zh-CN" b="1"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SY1806418   </a:t>
            </a:r>
            <a:r>
              <a:rPr lang="zh-CN" altLang="en-US" b="1" dirty="0">
                <a:latin typeface="Microsoft YaHei" panose="020B0503020204020204" pitchFamily="34" charset="-122"/>
                <a:ea typeface="Microsoft YaHei" panose="020B0503020204020204" pitchFamily="34" charset="-122"/>
              </a:rPr>
              <a:t>刘　颖</a:t>
            </a:r>
            <a:endParaRPr lang="en-US" altLang="zh-CN" b="1"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BY1806157   </a:t>
            </a:r>
            <a:r>
              <a:rPr lang="zh-CN" altLang="en-US" b="1" dirty="0">
                <a:latin typeface="Microsoft YaHei" panose="020B0503020204020204" pitchFamily="34" charset="-122"/>
                <a:ea typeface="Microsoft YaHei" panose="020B0503020204020204" pitchFamily="34" charset="-122"/>
              </a:rPr>
              <a:t>袁梦阳</a:t>
            </a:r>
            <a:endParaRPr lang="en-US" altLang="zh-CN" b="1" dirty="0">
              <a:latin typeface="Microsoft YaHei" panose="020B0503020204020204" pitchFamily="34" charset="-122"/>
              <a:ea typeface="Microsoft YaHei" panose="020B0503020204020204" pitchFamily="34" charset="-122"/>
            </a:endParaRPr>
          </a:p>
          <a:p>
            <a:r>
              <a:rPr lang="en-US" altLang="zh-CN" dirty="0">
                <a:latin typeface="Microsoft YaHei" panose="020B0503020204020204" pitchFamily="34" charset="-122"/>
                <a:ea typeface="Microsoft YaHei" panose="020B0503020204020204" pitchFamily="34" charset="-122"/>
              </a:rPr>
              <a:t>SY1806219   </a:t>
            </a:r>
            <a:r>
              <a:rPr lang="zh-CN" altLang="en-US" b="1" dirty="0">
                <a:latin typeface="Microsoft YaHei" panose="020B0503020204020204" pitchFamily="34" charset="-122"/>
                <a:ea typeface="Microsoft YaHei" panose="020B0503020204020204" pitchFamily="34" charset="-122"/>
              </a:rPr>
              <a:t>李铎坤</a:t>
            </a:r>
            <a:endParaRPr lang="en-US" altLang="zh-CN" b="1" dirty="0">
              <a:latin typeface="Microsoft YaHei" panose="020B0503020204020204" pitchFamily="34" charset="-122"/>
              <a:ea typeface="Microsoft YaHei" panose="020B0503020204020204" pitchFamily="34" charset="-122"/>
            </a:endParaRPr>
          </a:p>
          <a:p>
            <a:endParaRPr lang="zh-CN" altLang="en-US" dirty="0">
              <a:latin typeface="Microsoft YaHei" panose="020B0503020204020204" pitchFamily="34" charset="-122"/>
              <a:ea typeface="Microsoft YaHei" panose="020B0503020204020204" pitchFamily="34" charset="-122"/>
            </a:endParaRPr>
          </a:p>
        </p:txBody>
      </p:sp>
      <p:cxnSp>
        <p:nvCxnSpPr>
          <p:cNvPr id="57" name="直接连接符 56"/>
          <p:cNvCxnSpPr/>
          <p:nvPr/>
        </p:nvCxnSpPr>
        <p:spPr>
          <a:xfrm>
            <a:off x="4077286" y="3300185"/>
            <a:ext cx="4471416" cy="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0" name="矩形 9"/>
          <p:cNvSpPr/>
          <p:nvPr/>
        </p:nvSpPr>
        <p:spPr>
          <a:xfrm>
            <a:off x="4656484" y="2715410"/>
            <a:ext cx="3480441" cy="584775"/>
          </a:xfrm>
          <a:prstGeom prst="rect">
            <a:avLst/>
          </a:prstGeom>
          <a:noFill/>
        </p:spPr>
        <p:txBody>
          <a:bodyPr wrap="none" lIns="91440" tIns="45720" rIns="91440" bIns="45720">
            <a:spAutoFit/>
          </a:bodyPr>
          <a:lstStyle/>
          <a:p>
            <a:pPr algn="ctr"/>
            <a:r>
              <a:rPr lang="zh-CN" altLang="en-US" sz="3200" b="1" cap="none" spc="0" dirty="0">
                <a:ln w="12700">
                  <a:solidFill>
                    <a:schemeClr val="accent3">
                      <a:lumMod val="50000"/>
                    </a:schemeClr>
                  </a:solidFill>
                  <a:prstDash val="solid"/>
                </a:ln>
                <a:effectLst>
                  <a:innerShdw blurRad="177800">
                    <a:schemeClr val="accent3">
                      <a:lumMod val="50000"/>
                    </a:schemeClr>
                  </a:innerShdw>
                </a:effectLst>
                <a:latin typeface="Open Sans"/>
              </a:rPr>
              <a:t>软件需求规格说明</a:t>
            </a:r>
            <a:endParaRPr lang="en-US" altLang="zh-CN" sz="3200" b="1" cap="none" spc="0" dirty="0">
              <a:ln w="12700">
                <a:solidFill>
                  <a:schemeClr val="accent3">
                    <a:lumMod val="50000"/>
                  </a:schemeClr>
                </a:solidFill>
                <a:prstDash val="solid"/>
              </a:ln>
              <a:effectLst>
                <a:innerShdw blurRad="177800">
                  <a:schemeClr val="accent3">
                    <a:lumMod val="50000"/>
                  </a:schemeClr>
                </a:innerShdw>
              </a:effectLst>
              <a:latin typeface="Open Sans"/>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057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功能需求</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13" name="五边形 12"/>
          <p:cNvSpPr/>
          <p:nvPr/>
        </p:nvSpPr>
        <p:spPr>
          <a:xfrm>
            <a:off x="1143840" y="1212149"/>
            <a:ext cx="2695685" cy="61321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TextBox 7"/>
          <p:cNvSpPr txBox="1"/>
          <p:nvPr/>
        </p:nvSpPr>
        <p:spPr>
          <a:xfrm>
            <a:off x="1626689" y="1354640"/>
            <a:ext cx="1729986" cy="328930"/>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Microsoft YaHei" panose="020B0503020204020204" pitchFamily="34" charset="-122"/>
                <a:ea typeface="Microsoft YaHei" panose="020B0503020204020204" pitchFamily="34" charset="-122"/>
              </a:defRPr>
            </a:lvl1pPr>
          </a:lstStyle>
          <a:p>
            <a:r>
              <a:rPr lang="zh-CN" altLang="en-US" sz="2135" dirty="0">
                <a:solidFill>
                  <a:schemeClr val="bg1"/>
                </a:solidFill>
              </a:rPr>
              <a:t>端口监听功能</a:t>
            </a:r>
          </a:p>
        </p:txBody>
      </p:sp>
      <p:sp>
        <p:nvSpPr>
          <p:cNvPr id="12" name="文本框 11"/>
          <p:cNvSpPr txBox="1"/>
          <p:nvPr/>
        </p:nvSpPr>
        <p:spPr>
          <a:xfrm>
            <a:off x="1143635" y="2880360"/>
            <a:ext cx="3351530" cy="1568450"/>
          </a:xfrm>
          <a:prstGeom prst="rect">
            <a:avLst/>
          </a:prstGeom>
          <a:noFill/>
        </p:spPr>
        <p:txBody>
          <a:bodyPr wrap="square" rtlCol="0">
            <a:spAutoFit/>
          </a:bodyPr>
          <a:lstStyle/>
          <a:p>
            <a:pPr>
              <a:lnSpc>
                <a:spcPct val="150000"/>
              </a:lnSpc>
            </a:pPr>
            <a:r>
              <a:rPr sz="1600" dirty="0">
                <a:solidFill>
                  <a:schemeClr val="tx1">
                    <a:lumMod val="75000"/>
                    <a:lumOff val="25000"/>
                  </a:schemeClr>
                </a:solidFill>
                <a:latin typeface="Microsoft YaHei" panose="020B0503020204020204" pitchFamily="34" charset="-122"/>
                <a:ea typeface="Microsoft YaHei" panose="020B0503020204020204" pitchFamily="34" charset="-122"/>
              </a:rPr>
              <a:t>开发人员</a:t>
            </a:r>
            <a:r>
              <a:rPr lang="zh-CN" sz="1600" dirty="0">
                <a:solidFill>
                  <a:schemeClr val="tx1">
                    <a:lumMod val="75000"/>
                    <a:lumOff val="25000"/>
                  </a:schemeClr>
                </a:solidFill>
                <a:latin typeface="Microsoft YaHei" panose="020B0503020204020204" pitchFamily="34" charset="-122"/>
                <a:ea typeface="Microsoft YaHei" panose="020B0503020204020204" pitchFamily="34" charset="-122"/>
              </a:rPr>
              <a:t>可以使用</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Scapy</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对指定端口进行监听，获取已经解析好的并且可以展示的</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Scapy</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数据包格式的数据。</a:t>
            </a:r>
          </a:p>
        </p:txBody>
      </p:sp>
      <p:pic>
        <p:nvPicPr>
          <p:cNvPr id="2" name="Picture 1" descr="端口监听"/>
          <p:cNvPicPr>
            <a:picLocks noChangeAspect="1"/>
          </p:cNvPicPr>
          <p:nvPr/>
        </p:nvPicPr>
        <p:blipFill>
          <a:blip r:embed="rId3"/>
          <a:stretch>
            <a:fillRect/>
          </a:stretch>
        </p:blipFill>
        <p:spPr>
          <a:xfrm>
            <a:off x="7056755" y="1019810"/>
            <a:ext cx="3614420" cy="5523865"/>
          </a:xfrm>
          <a:prstGeom prst="rect">
            <a:avLst/>
          </a:prstGeom>
        </p:spPr>
      </p:pic>
    </p:spTree>
  </p:cSld>
  <p:clrMapOvr>
    <a:masterClrMapping/>
  </p:clrMapOvr>
  <p:transition spd="slow" advClick="0" advTm="0">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057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功能需求</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13" name="五边形 12"/>
          <p:cNvSpPr/>
          <p:nvPr/>
        </p:nvSpPr>
        <p:spPr>
          <a:xfrm>
            <a:off x="1143840" y="1212149"/>
            <a:ext cx="2695685" cy="61321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TextBox 7"/>
          <p:cNvSpPr txBox="1"/>
          <p:nvPr/>
        </p:nvSpPr>
        <p:spPr>
          <a:xfrm>
            <a:off x="1626689" y="1354640"/>
            <a:ext cx="1729986" cy="328930"/>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Microsoft YaHei" panose="020B0503020204020204" pitchFamily="34" charset="-122"/>
                <a:ea typeface="Microsoft YaHei" panose="020B0503020204020204" pitchFamily="34" charset="-122"/>
              </a:defRPr>
            </a:lvl1pPr>
          </a:lstStyle>
          <a:p>
            <a:r>
              <a:rPr lang="zh-CN" altLang="en-US" sz="2135" dirty="0">
                <a:solidFill>
                  <a:schemeClr val="bg1"/>
                </a:solidFill>
              </a:rPr>
              <a:t>数据构造功能</a:t>
            </a:r>
          </a:p>
        </p:txBody>
      </p:sp>
      <p:sp>
        <p:nvSpPr>
          <p:cNvPr id="12" name="文本框 11"/>
          <p:cNvSpPr txBox="1"/>
          <p:nvPr/>
        </p:nvSpPr>
        <p:spPr>
          <a:xfrm>
            <a:off x="1143635" y="2880360"/>
            <a:ext cx="3351530" cy="1568450"/>
          </a:xfrm>
          <a:prstGeom prst="rect">
            <a:avLst/>
          </a:prstGeom>
          <a:noFill/>
        </p:spPr>
        <p:txBody>
          <a:bodyPr wrap="square" rtlCol="0">
            <a:spAutoFit/>
          </a:bodyPr>
          <a:lstStyle/>
          <a:p>
            <a:pPr>
              <a:lnSpc>
                <a:spcPct val="150000"/>
              </a:lnSpc>
            </a:pPr>
            <a:r>
              <a:rPr sz="1600" dirty="0">
                <a:solidFill>
                  <a:schemeClr val="tx1">
                    <a:lumMod val="75000"/>
                    <a:lumOff val="25000"/>
                  </a:schemeClr>
                </a:solidFill>
                <a:latin typeface="Microsoft YaHei" panose="020B0503020204020204" pitchFamily="34" charset="-122"/>
                <a:ea typeface="Microsoft YaHei" panose="020B0503020204020204" pitchFamily="34" charset="-122"/>
              </a:rPr>
              <a:t>开发人员</a:t>
            </a:r>
            <a:r>
              <a:rPr lang="zh-CN" sz="1600" dirty="0">
                <a:solidFill>
                  <a:schemeClr val="tx1">
                    <a:lumMod val="75000"/>
                    <a:lumOff val="25000"/>
                  </a:schemeClr>
                </a:solidFill>
                <a:latin typeface="Microsoft YaHei" panose="020B0503020204020204" pitchFamily="34" charset="-122"/>
                <a:ea typeface="Microsoft YaHei" panose="020B0503020204020204" pitchFamily="34" charset="-122"/>
              </a:rPr>
              <a:t>可以使用</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Scapy</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按层来构造数据包，设定制定字段的值。并且可以将不同层的</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Scapy</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数据进行堆叠整合。</a:t>
            </a:r>
          </a:p>
        </p:txBody>
      </p:sp>
      <p:pic>
        <p:nvPicPr>
          <p:cNvPr id="2" name="Picture 1" descr="数据构造"/>
          <p:cNvPicPr>
            <a:picLocks noChangeAspect="1"/>
          </p:cNvPicPr>
          <p:nvPr/>
        </p:nvPicPr>
        <p:blipFill>
          <a:blip r:embed="rId3"/>
          <a:stretch>
            <a:fillRect/>
          </a:stretch>
        </p:blipFill>
        <p:spPr>
          <a:xfrm>
            <a:off x="5698490" y="1212215"/>
            <a:ext cx="5525135" cy="5258435"/>
          </a:xfrm>
          <a:prstGeom prst="rect">
            <a:avLst/>
          </a:prstGeom>
        </p:spPr>
      </p:pic>
    </p:spTree>
  </p:cSld>
  <p:clrMapOvr>
    <a:masterClrMapping/>
  </p:clrMapOvr>
  <p:transition spd="slow" advClick="0" advTm="0">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057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功能需求</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13" name="五边形 12"/>
          <p:cNvSpPr/>
          <p:nvPr/>
        </p:nvSpPr>
        <p:spPr>
          <a:xfrm>
            <a:off x="1143840" y="1212149"/>
            <a:ext cx="2695685" cy="61321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TextBox 7"/>
          <p:cNvSpPr txBox="1"/>
          <p:nvPr/>
        </p:nvSpPr>
        <p:spPr>
          <a:xfrm>
            <a:off x="1626689" y="1354640"/>
            <a:ext cx="1729986" cy="328930"/>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Microsoft YaHei" panose="020B0503020204020204" pitchFamily="34" charset="-122"/>
                <a:ea typeface="Microsoft YaHei" panose="020B0503020204020204" pitchFamily="34" charset="-122"/>
              </a:defRPr>
            </a:lvl1pPr>
          </a:lstStyle>
          <a:p>
            <a:r>
              <a:rPr lang="zh-CN" altLang="en-US" sz="2135" dirty="0">
                <a:solidFill>
                  <a:schemeClr val="bg1"/>
                </a:solidFill>
              </a:rPr>
              <a:t>数据展示功能</a:t>
            </a:r>
          </a:p>
        </p:txBody>
      </p:sp>
      <p:sp>
        <p:nvSpPr>
          <p:cNvPr id="12" name="文本框 11"/>
          <p:cNvSpPr txBox="1"/>
          <p:nvPr/>
        </p:nvSpPr>
        <p:spPr>
          <a:xfrm>
            <a:off x="1143635" y="2880360"/>
            <a:ext cx="3351530" cy="1198880"/>
          </a:xfrm>
          <a:prstGeom prst="rect">
            <a:avLst/>
          </a:prstGeom>
          <a:noFill/>
        </p:spPr>
        <p:txBody>
          <a:bodyPr wrap="square" rtlCol="0">
            <a:spAutoFit/>
          </a:bodyPr>
          <a:lstStyle/>
          <a:p>
            <a:pPr>
              <a:lnSpc>
                <a:spcPct val="150000"/>
              </a:lnSpc>
            </a:pPr>
            <a:r>
              <a:rPr sz="1600" dirty="0">
                <a:solidFill>
                  <a:schemeClr val="tx1">
                    <a:lumMod val="75000"/>
                    <a:lumOff val="25000"/>
                  </a:schemeClr>
                </a:solidFill>
                <a:latin typeface="Microsoft YaHei" panose="020B0503020204020204" pitchFamily="34" charset="-122"/>
                <a:ea typeface="Microsoft YaHei" panose="020B0503020204020204" pitchFamily="34" charset="-122"/>
              </a:rPr>
              <a:t>开发人员</a:t>
            </a:r>
            <a:r>
              <a:rPr lang="zh-CN" sz="1600" dirty="0">
                <a:solidFill>
                  <a:schemeClr val="tx1">
                    <a:lumMod val="75000"/>
                    <a:lumOff val="25000"/>
                  </a:schemeClr>
                </a:solidFill>
                <a:latin typeface="Microsoft YaHei" panose="020B0503020204020204" pitchFamily="34" charset="-122"/>
                <a:ea typeface="Microsoft YaHei" panose="020B0503020204020204" pitchFamily="34" charset="-122"/>
              </a:rPr>
              <a:t>可以使用</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Scapy</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对数据进行字符形式的的展示或者是图像形式的展示。</a:t>
            </a:r>
          </a:p>
        </p:txBody>
      </p:sp>
      <p:pic>
        <p:nvPicPr>
          <p:cNvPr id="2" name="Picture 1" descr="数据展示"/>
          <p:cNvPicPr>
            <a:picLocks noChangeAspect="1"/>
          </p:cNvPicPr>
          <p:nvPr/>
        </p:nvPicPr>
        <p:blipFill>
          <a:blip r:embed="rId3"/>
          <a:stretch>
            <a:fillRect/>
          </a:stretch>
        </p:blipFill>
        <p:spPr>
          <a:xfrm>
            <a:off x="6189980" y="1144270"/>
            <a:ext cx="4250055" cy="5464175"/>
          </a:xfrm>
          <a:prstGeom prst="rect">
            <a:avLst/>
          </a:prstGeom>
        </p:spPr>
      </p:pic>
    </p:spTree>
  </p:cSld>
  <p:clrMapOvr>
    <a:masterClrMapping/>
  </p:clrMapOvr>
  <p:transition spd="slow" advClick="0" advTm="0">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057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功能需求</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13" name="五边形 12"/>
          <p:cNvSpPr/>
          <p:nvPr/>
        </p:nvSpPr>
        <p:spPr>
          <a:xfrm>
            <a:off x="1143635" y="1212215"/>
            <a:ext cx="3537585" cy="613410"/>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TextBox 7"/>
          <p:cNvSpPr txBox="1"/>
          <p:nvPr/>
        </p:nvSpPr>
        <p:spPr>
          <a:xfrm>
            <a:off x="1626870" y="1354455"/>
            <a:ext cx="2625725" cy="328930"/>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Microsoft YaHei" panose="020B0503020204020204" pitchFamily="34" charset="-122"/>
                <a:ea typeface="Microsoft YaHei" panose="020B0503020204020204" pitchFamily="34" charset="-122"/>
              </a:defRPr>
            </a:lvl1pPr>
          </a:lstStyle>
          <a:p>
            <a:r>
              <a:rPr lang="zh-CN" altLang="en-US" sz="2135" dirty="0">
                <a:solidFill>
                  <a:schemeClr val="bg1"/>
                </a:solidFill>
              </a:rPr>
              <a:t>数据导入与导出功能</a:t>
            </a:r>
          </a:p>
        </p:txBody>
      </p:sp>
      <p:pic>
        <p:nvPicPr>
          <p:cNvPr id="8" name="Picture 7" descr="数据解析"/>
          <p:cNvPicPr>
            <a:picLocks noChangeAspect="1"/>
          </p:cNvPicPr>
          <p:nvPr/>
        </p:nvPicPr>
        <p:blipFill>
          <a:blip r:embed="rId3"/>
          <a:stretch>
            <a:fillRect/>
          </a:stretch>
        </p:blipFill>
        <p:spPr>
          <a:xfrm>
            <a:off x="5697855" y="1212215"/>
            <a:ext cx="5477510" cy="5210810"/>
          </a:xfrm>
          <a:prstGeom prst="rect">
            <a:avLst/>
          </a:prstGeom>
        </p:spPr>
      </p:pic>
      <p:sp>
        <p:nvSpPr>
          <p:cNvPr id="12" name="文本框 11"/>
          <p:cNvSpPr txBox="1"/>
          <p:nvPr/>
        </p:nvSpPr>
        <p:spPr>
          <a:xfrm>
            <a:off x="1143635" y="2880360"/>
            <a:ext cx="3351530" cy="1568450"/>
          </a:xfrm>
          <a:prstGeom prst="rect">
            <a:avLst/>
          </a:prstGeom>
          <a:noFill/>
        </p:spPr>
        <p:txBody>
          <a:bodyPr wrap="square" rtlCol="0">
            <a:spAutoFit/>
          </a:bodyPr>
          <a:lstStyle/>
          <a:p>
            <a:pPr>
              <a:lnSpc>
                <a:spcPct val="150000"/>
              </a:lnSpc>
            </a:pPr>
            <a:r>
              <a:rPr sz="1600" dirty="0">
                <a:solidFill>
                  <a:schemeClr val="tx1">
                    <a:lumMod val="75000"/>
                    <a:lumOff val="25000"/>
                  </a:schemeClr>
                </a:solidFill>
                <a:latin typeface="Microsoft YaHei" panose="020B0503020204020204" pitchFamily="34" charset="-122"/>
                <a:ea typeface="Microsoft YaHei" panose="020B0503020204020204" pitchFamily="34" charset="-122"/>
              </a:rPr>
              <a:t>开发人员</a:t>
            </a:r>
            <a:r>
              <a:rPr lang="zh-CN" sz="1600" dirty="0">
                <a:solidFill>
                  <a:schemeClr val="tx1">
                    <a:lumMod val="75000"/>
                    <a:lumOff val="25000"/>
                  </a:schemeClr>
                </a:solidFill>
                <a:latin typeface="Microsoft YaHei" panose="020B0503020204020204" pitchFamily="34" charset="-122"/>
                <a:ea typeface="Microsoft YaHei" panose="020B0503020204020204" pitchFamily="34" charset="-122"/>
              </a:rPr>
              <a:t>可以将</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Scapy</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数据包格式的数据与</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PCAP</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16</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进制编码格式、</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2</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进制编码格式的数据之间进行转化，同时可以将结果存储在文件中。</a:t>
            </a:r>
          </a:p>
        </p:txBody>
      </p:sp>
    </p:spTree>
  </p:cSld>
  <p:clrMapOvr>
    <a:masterClrMapping/>
  </p:clrMapOvr>
  <p:transition spd="slow" advClick="0" advTm="0">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057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功能需求</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13" name="五边形 12"/>
          <p:cNvSpPr/>
          <p:nvPr/>
        </p:nvSpPr>
        <p:spPr>
          <a:xfrm>
            <a:off x="1143840" y="1212149"/>
            <a:ext cx="2695685" cy="61321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TextBox 7"/>
          <p:cNvSpPr txBox="1"/>
          <p:nvPr/>
        </p:nvSpPr>
        <p:spPr>
          <a:xfrm>
            <a:off x="1626689" y="1354640"/>
            <a:ext cx="1729986" cy="328930"/>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Microsoft YaHei" panose="020B0503020204020204" pitchFamily="34" charset="-122"/>
                <a:ea typeface="Microsoft YaHei" panose="020B0503020204020204" pitchFamily="34" charset="-122"/>
              </a:defRPr>
            </a:lvl1pPr>
          </a:lstStyle>
          <a:p>
            <a:r>
              <a:rPr lang="zh-CN" altLang="en-US" sz="2135" dirty="0">
                <a:solidFill>
                  <a:schemeClr val="bg1"/>
                </a:solidFill>
              </a:rPr>
              <a:t>数据发送功能</a:t>
            </a:r>
          </a:p>
        </p:txBody>
      </p:sp>
      <p:sp>
        <p:nvSpPr>
          <p:cNvPr id="12" name="文本框 11"/>
          <p:cNvSpPr txBox="1"/>
          <p:nvPr/>
        </p:nvSpPr>
        <p:spPr>
          <a:xfrm>
            <a:off x="1143635" y="2103120"/>
            <a:ext cx="3351530" cy="1198880"/>
          </a:xfrm>
          <a:prstGeom prst="rect">
            <a:avLst/>
          </a:prstGeom>
          <a:noFill/>
        </p:spPr>
        <p:txBody>
          <a:bodyPr wrap="square" rtlCol="0">
            <a:spAutoFit/>
          </a:bodyPr>
          <a:lstStyle/>
          <a:p>
            <a:pPr>
              <a:lnSpc>
                <a:spcPct val="150000"/>
              </a:lnSpc>
            </a:pPr>
            <a:r>
              <a:rPr sz="1600" dirty="0">
                <a:solidFill>
                  <a:schemeClr val="tx1">
                    <a:lumMod val="75000"/>
                    <a:lumOff val="25000"/>
                  </a:schemeClr>
                </a:solidFill>
                <a:latin typeface="Microsoft YaHei" panose="020B0503020204020204" pitchFamily="34" charset="-122"/>
                <a:ea typeface="Microsoft YaHei" panose="020B0503020204020204" pitchFamily="34" charset="-122"/>
              </a:rPr>
              <a:t>开发人员</a:t>
            </a:r>
            <a:r>
              <a:rPr lang="zh-CN" sz="1600" dirty="0">
                <a:solidFill>
                  <a:schemeClr val="tx1">
                    <a:lumMod val="75000"/>
                    <a:lumOff val="25000"/>
                  </a:schemeClr>
                </a:solidFill>
                <a:latin typeface="Microsoft YaHei" panose="020B0503020204020204" pitchFamily="34" charset="-122"/>
                <a:ea typeface="Microsoft YaHei" panose="020B0503020204020204" pitchFamily="34" charset="-122"/>
              </a:rPr>
              <a:t>可以在</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Scapy</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中将数据包直接发送到指定端口，并可以接收对应的响应报文。</a:t>
            </a:r>
          </a:p>
        </p:txBody>
      </p:sp>
      <p:pic>
        <p:nvPicPr>
          <p:cNvPr id="2" name="Picture 1" descr="数据发送1"/>
          <p:cNvPicPr>
            <a:picLocks noChangeAspect="1"/>
          </p:cNvPicPr>
          <p:nvPr/>
        </p:nvPicPr>
        <p:blipFill>
          <a:blip r:embed="rId3"/>
          <a:stretch>
            <a:fillRect/>
          </a:stretch>
        </p:blipFill>
        <p:spPr>
          <a:xfrm>
            <a:off x="5881370" y="1648460"/>
            <a:ext cx="4993005" cy="4810125"/>
          </a:xfrm>
          <a:prstGeom prst="rect">
            <a:avLst/>
          </a:prstGeom>
        </p:spPr>
      </p:pic>
      <p:pic>
        <p:nvPicPr>
          <p:cNvPr id="4" name="Picture 3" descr="数据发送2"/>
          <p:cNvPicPr>
            <a:picLocks noChangeAspect="1"/>
          </p:cNvPicPr>
          <p:nvPr/>
        </p:nvPicPr>
        <p:blipFill>
          <a:blip r:embed="rId4"/>
          <a:stretch>
            <a:fillRect/>
          </a:stretch>
        </p:blipFill>
        <p:spPr>
          <a:xfrm>
            <a:off x="1143635" y="3580130"/>
            <a:ext cx="3955415" cy="2878455"/>
          </a:xfrm>
          <a:prstGeom prst="rect">
            <a:avLst/>
          </a:prstGeom>
        </p:spPr>
      </p:pic>
    </p:spTree>
  </p:cSld>
  <p:clrMapOvr>
    <a:masterClrMapping/>
  </p:clrMapOvr>
  <p:transition spd="slow" advClick="0" advTm="0">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202440"/>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8" name="文本框 6"/>
            <p:cNvSpPr txBox="1"/>
            <p:nvPr/>
          </p:nvSpPr>
          <p:spPr>
            <a:xfrm>
              <a:off x="650907" y="284178"/>
              <a:ext cx="569115" cy="559693"/>
            </a:xfrm>
            <a:prstGeom prst="rect">
              <a:avLst/>
            </a:prstGeom>
            <a:noFill/>
          </p:spPr>
          <p:txBody>
            <a:bodyPr wrap="square" lIns="91440" tIns="45720" rIns="91440" bIns="45720" rtlCol="0">
              <a:spAutoFit/>
            </a:bodyPr>
            <a:lstStyle/>
            <a:p>
              <a:pPr defTabSz="1218565"/>
              <a:r>
                <a:rPr lang="en-US" altLang="zh-CN" sz="10665" dirty="0">
                  <a:solidFill>
                    <a:prstClr val="white">
                      <a:lumMod val="95000"/>
                    </a:prstClr>
                  </a:solidFill>
                  <a:latin typeface="Impact" panose="020B0806030902050204" pitchFamily="34" charset="0"/>
                  <a:ea typeface="SimSun" panose="02010600030101010101" pitchFamily="2" charset="-122"/>
                </a:rPr>
                <a:t>03</a:t>
              </a:r>
              <a:endParaRPr lang="zh-CN" altLang="en-US" sz="10665" dirty="0">
                <a:solidFill>
                  <a:prstClr val="white">
                    <a:lumMod val="95000"/>
                  </a:prstClr>
                </a:solidFill>
                <a:latin typeface="Impact" panose="020B0806030902050204" pitchFamily="34" charset="0"/>
                <a:ea typeface="SimSun" panose="02010600030101010101" pitchFamily="2" charset="-122"/>
              </a:endParaRPr>
            </a:p>
          </p:txBody>
        </p:sp>
      </p:grpSp>
      <p:sp>
        <p:nvSpPr>
          <p:cNvPr id="49" name="TextBox 48"/>
          <p:cNvSpPr txBox="1"/>
          <p:nvPr/>
        </p:nvSpPr>
        <p:spPr>
          <a:xfrm>
            <a:off x="5479559" y="2994295"/>
            <a:ext cx="6733877" cy="830999"/>
          </a:xfrm>
          <a:prstGeom prst="rect">
            <a:avLst/>
          </a:prstGeom>
          <a:noFill/>
        </p:spPr>
        <p:txBody>
          <a:bodyPr wrap="square" lIns="91445" tIns="45721" rIns="91445" bIns="45721" rtlCol="0">
            <a:spAutoFit/>
          </a:bodyPr>
          <a:lstStyle/>
          <a:p>
            <a:pPr defTabSz="1218565"/>
            <a:r>
              <a:rPr lang="zh-CN" altLang="en-US" sz="4800" b="1" dirty="0">
                <a:solidFill>
                  <a:prstClr val="black">
                    <a:lumMod val="75000"/>
                    <a:lumOff val="25000"/>
                  </a:prstClr>
                </a:solidFill>
                <a:latin typeface="Microsoft YaHei" panose="020B0503020204020204" pitchFamily="34" charset="-122"/>
                <a:ea typeface="Microsoft YaHei" panose="020B0503020204020204" pitchFamily="34" charset="-122"/>
              </a:rPr>
              <a:t>非功能需求</a:t>
            </a:r>
            <a:endParaRPr lang="en-GB" altLang="zh-CN" sz="4800" b="1"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grpSp>
        <p:nvGrpSpPr>
          <p:cNvPr id="9" name="组合 8"/>
          <p:cNvGrpSpPr/>
          <p:nvPr/>
        </p:nvGrpSpPr>
        <p:grpSpPr>
          <a:xfrm>
            <a:off x="7920203" y="1699760"/>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12" name="组合 11"/>
          <p:cNvGrpSpPr/>
          <p:nvPr/>
        </p:nvGrpSpPr>
        <p:grpSpPr>
          <a:xfrm>
            <a:off x="6192011" y="1700284"/>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15" name="组合 14"/>
          <p:cNvGrpSpPr/>
          <p:nvPr/>
        </p:nvGrpSpPr>
        <p:grpSpPr>
          <a:xfrm>
            <a:off x="7056107" y="1699760"/>
            <a:ext cx="577111" cy="577112"/>
            <a:chOff x="5436096" y="1274820"/>
            <a:chExt cx="432833" cy="432834"/>
          </a:xfrm>
        </p:grpSpPr>
        <p:sp>
          <p:nvSpPr>
            <p:cNvPr id="16" name="椭圆 15"/>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18" name="组合 17"/>
          <p:cNvGrpSpPr/>
          <p:nvPr/>
        </p:nvGrpSpPr>
        <p:grpSpPr>
          <a:xfrm>
            <a:off x="4463819" y="1699760"/>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21" name="组合 20"/>
          <p:cNvGrpSpPr/>
          <p:nvPr/>
        </p:nvGrpSpPr>
        <p:grpSpPr>
          <a:xfrm>
            <a:off x="5327915" y="1699760"/>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8" fill="hold" grpId="0" nodeType="afterEffect">
                                  <p:stCondLst>
                                    <p:cond delay="0"/>
                                  </p:stCondLst>
                                  <p:iterate type="lt">
                                    <p:tmPct val="30000"/>
                                  </p:iterate>
                                  <p:childTnLst>
                                    <p:set>
                                      <p:cBhvr>
                                        <p:cTn id="11" dur="1" fill="hold">
                                          <p:stCondLst>
                                            <p:cond delay="0"/>
                                          </p:stCondLst>
                                        </p:cTn>
                                        <p:tgtEl>
                                          <p:spTgt spid="49"/>
                                        </p:tgtEl>
                                        <p:attrNameLst>
                                          <p:attrName>style.visibility</p:attrName>
                                        </p:attrNameLst>
                                      </p:cBhvr>
                                      <p:to>
                                        <p:strVal val="visible"/>
                                      </p:to>
                                    </p:set>
                                    <p:animEffect transition="in" filter="wipe(left)">
                                      <p:cBhvr>
                                        <p:cTn id="12" dur="200"/>
                                        <p:tgtEl>
                                          <p:spTgt spid="49"/>
                                        </p:tgtEl>
                                      </p:cBhvr>
                                    </p:animEffect>
                                  </p:childTnLst>
                                </p:cTn>
                              </p:par>
                              <p:par>
                                <p:cTn id="13" presetID="36" presetClass="emph" presetSubtype="0" fill="hold" grpId="1" nodeType="withEffect">
                                  <p:stCondLst>
                                    <p:cond delay="0"/>
                                  </p:stCondLst>
                                  <p:iterate type="lt">
                                    <p:tmPct val="30000"/>
                                  </p:iterate>
                                  <p:childTnLst>
                                    <p:animScale>
                                      <p:cBhvr>
                                        <p:cTn id="14" dur="50" autoRev="1" fill="hold">
                                          <p:stCondLst>
                                            <p:cond delay="0"/>
                                          </p:stCondLst>
                                        </p:cTn>
                                        <p:tgtEl>
                                          <p:spTgt spid="49"/>
                                        </p:tgtEl>
                                      </p:cBhvr>
                                      <p:to x="80000" y="100000"/>
                                    </p:animScale>
                                    <p:anim by="(#ppt_w*0.10)" calcmode="lin" valueType="num">
                                      <p:cBhvr>
                                        <p:cTn id="15" dur="50" autoRev="1" fill="hold">
                                          <p:stCondLst>
                                            <p:cond delay="0"/>
                                          </p:stCondLst>
                                        </p:cTn>
                                        <p:tgtEl>
                                          <p:spTgt spid="49"/>
                                        </p:tgtEl>
                                        <p:attrNameLst>
                                          <p:attrName>ppt_x</p:attrName>
                                        </p:attrNameLst>
                                      </p:cBhvr>
                                    </p:anim>
                                    <p:anim by="(-#ppt_w*0.10)" calcmode="lin" valueType="num">
                                      <p:cBhvr>
                                        <p:cTn id="16" dur="50" autoRev="1" fill="hold">
                                          <p:stCondLst>
                                            <p:cond delay="0"/>
                                          </p:stCondLst>
                                        </p:cTn>
                                        <p:tgtEl>
                                          <p:spTgt spid="49"/>
                                        </p:tgtEl>
                                        <p:attrNameLst>
                                          <p:attrName>ppt_y</p:attrName>
                                        </p:attrNameLst>
                                      </p:cBhvr>
                                    </p:anim>
                                    <p:animRot by="-480000">
                                      <p:cBhvr>
                                        <p:cTn id="17" dur="50" autoRev="1" fill="hold">
                                          <p:stCondLst>
                                            <p:cond delay="0"/>
                                          </p:stCondLst>
                                        </p:cTn>
                                        <p:tgtEl>
                                          <p:spTgt spid="49"/>
                                        </p:tgtEl>
                                        <p:attrNameLst>
                                          <p:attrName>r</p:attrName>
                                        </p:attrNameLst>
                                      </p:cBhvr>
                                    </p:animRot>
                                  </p:childTnLst>
                                </p:cTn>
                              </p:par>
                            </p:childTnLst>
                          </p:cTn>
                        </p:par>
                        <p:par>
                          <p:cTn id="18" fill="hold">
                            <p:stCondLst>
                              <p:cond delay="1240"/>
                            </p:stCondLst>
                            <p:childTnLst>
                              <p:par>
                                <p:cTn id="19" presetID="53" presetClass="entr" presetSubtype="16"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fltVal val="0"/>
                                          </p:val>
                                        </p:tav>
                                        <p:tav tm="100000">
                                          <p:val>
                                            <p:strVal val="#ppt_w"/>
                                          </p:val>
                                        </p:tav>
                                      </p:tavLst>
                                    </p:anim>
                                    <p:anim calcmode="lin" valueType="num">
                                      <p:cBhvr>
                                        <p:cTn id="22" dur="500" fill="hold"/>
                                        <p:tgtEl>
                                          <p:spTgt spid="18"/>
                                        </p:tgtEl>
                                        <p:attrNameLst>
                                          <p:attrName>ppt_h</p:attrName>
                                        </p:attrNameLst>
                                      </p:cBhvr>
                                      <p:tavLst>
                                        <p:tav tm="0">
                                          <p:val>
                                            <p:fltVal val="0"/>
                                          </p:val>
                                        </p:tav>
                                        <p:tav tm="100000">
                                          <p:val>
                                            <p:strVal val="#ppt_h"/>
                                          </p:val>
                                        </p:tav>
                                      </p:tavLst>
                                    </p:anim>
                                    <p:animEffect transition="in" filter="fade">
                                      <p:cBhvr>
                                        <p:cTn id="23" dur="500"/>
                                        <p:tgtEl>
                                          <p:spTgt spid="18"/>
                                        </p:tgtEl>
                                      </p:cBhvr>
                                    </p:animEffect>
                                  </p:childTnLst>
                                </p:cTn>
                              </p:par>
                              <p:par>
                                <p:cTn id="24" presetID="53" presetClass="entr" presetSubtype="16" fill="hold" nodeType="withEffect">
                                  <p:stCondLst>
                                    <p:cond delay="20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par>
                                <p:cTn id="29" presetID="53" presetClass="entr" presetSubtype="16" fill="hold" nodeType="withEffect">
                                  <p:stCondLst>
                                    <p:cond delay="4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par>
                                <p:cTn id="34" presetID="53" presetClass="entr" presetSubtype="16" fill="hold" nodeType="withEffect">
                                  <p:stCondLst>
                                    <p:cond delay="60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nodeType="withEffect">
                                  <p:stCondLst>
                                    <p:cond delay="80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非功能需求</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4" name="五边形 3"/>
          <p:cNvSpPr/>
          <p:nvPr/>
        </p:nvSpPr>
        <p:spPr>
          <a:xfrm>
            <a:off x="1105350" y="1253575"/>
            <a:ext cx="2695685" cy="61321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TextBox 7"/>
          <p:cNvSpPr txBox="1"/>
          <p:nvPr/>
        </p:nvSpPr>
        <p:spPr>
          <a:xfrm>
            <a:off x="1588199" y="1396066"/>
            <a:ext cx="1729986" cy="32823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Microsoft YaHei" panose="020B0503020204020204" pitchFamily="34" charset="-122"/>
                <a:ea typeface="Microsoft YaHei" panose="020B0503020204020204" pitchFamily="34" charset="-122"/>
              </a:defRPr>
            </a:lvl1pPr>
          </a:lstStyle>
          <a:p>
            <a:r>
              <a:rPr lang="zh-CN" altLang="en-US" sz="2135" dirty="0">
                <a:solidFill>
                  <a:schemeClr val="bg1"/>
                </a:solidFill>
              </a:rPr>
              <a:t>兼容性</a:t>
            </a:r>
          </a:p>
        </p:txBody>
      </p:sp>
      <p:sp>
        <p:nvSpPr>
          <p:cNvPr id="6" name="文本框 5"/>
          <p:cNvSpPr txBox="1"/>
          <p:nvPr/>
        </p:nvSpPr>
        <p:spPr>
          <a:xfrm>
            <a:off x="1307115" y="3170342"/>
            <a:ext cx="4022140" cy="1938992"/>
          </a:xfrm>
          <a:prstGeom prst="rect">
            <a:avLst/>
          </a:prstGeom>
          <a:noFill/>
        </p:spPr>
        <p:txBody>
          <a:bodyPr wrap="square" rtlCol="0">
            <a:spAutoFit/>
          </a:bodyPr>
          <a:lstStyle/>
          <a:p>
            <a:pPr>
              <a:lnSpc>
                <a:spcPct val="150000"/>
              </a:lnSpc>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Scapy</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是一个基于</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Python</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实现的功能库，而</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Python</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具有多种不同的版本，并且</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Python2</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和</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Python3</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之间的标准差异是相当大的，为了适应实际的</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Python</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生产环境，</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Scapy</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必须提供多种不同版本下的安装包。</a:t>
            </a:r>
          </a:p>
        </p:txBody>
      </p:sp>
      <p:sp>
        <p:nvSpPr>
          <p:cNvPr id="7" name="Rounded Rectangle 5"/>
          <p:cNvSpPr/>
          <p:nvPr/>
        </p:nvSpPr>
        <p:spPr>
          <a:xfrm>
            <a:off x="2282988" y="2142989"/>
            <a:ext cx="2070394" cy="525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Python</a:t>
            </a:r>
            <a:r>
              <a:rPr lang="zh-CN" altLang="en-US" dirty="0">
                <a:solidFill>
                  <a:schemeClr val="tx1"/>
                </a:solidFill>
              </a:rPr>
              <a:t>版本兼容</a:t>
            </a:r>
            <a:endParaRPr lang="en-US" altLang="zh-CN" dirty="0">
              <a:solidFill>
                <a:schemeClr val="tx1"/>
              </a:solidFill>
            </a:endParaRPr>
          </a:p>
        </p:txBody>
      </p:sp>
      <p:sp>
        <p:nvSpPr>
          <p:cNvPr id="8" name="Rounded Rectangle 5"/>
          <p:cNvSpPr/>
          <p:nvPr/>
        </p:nvSpPr>
        <p:spPr>
          <a:xfrm>
            <a:off x="7722317" y="2142989"/>
            <a:ext cx="2070394" cy="525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操作系统兼容</a:t>
            </a:r>
            <a:endParaRPr lang="en-US" altLang="zh-CN" dirty="0">
              <a:solidFill>
                <a:schemeClr val="tx1"/>
              </a:solidFill>
            </a:endParaRPr>
          </a:p>
        </p:txBody>
      </p:sp>
      <p:sp>
        <p:nvSpPr>
          <p:cNvPr id="9" name="文本框 8"/>
          <p:cNvSpPr txBox="1"/>
          <p:nvPr/>
        </p:nvSpPr>
        <p:spPr>
          <a:xfrm>
            <a:off x="6164276" y="2960030"/>
            <a:ext cx="5186476" cy="2677656"/>
          </a:xfrm>
          <a:prstGeom prst="rect">
            <a:avLst/>
          </a:prstGeom>
          <a:noFill/>
        </p:spPr>
        <p:txBody>
          <a:bodyPr wrap="square" rtlCol="0">
            <a:spAutoFit/>
          </a:bodyPr>
          <a:lstStyle/>
          <a:p>
            <a:pPr indent="457200">
              <a:lnSpc>
                <a:spcPct val="150000"/>
              </a:lnSpc>
            </a:pP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Scapy</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在运行时所依赖的抓包模块在不同的操作系统环境下是不同的（</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windows</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en-US" altLang="zh-CN" sz="1600" dirty="0" err="1">
                <a:solidFill>
                  <a:schemeClr val="tx1">
                    <a:lumMod val="75000"/>
                    <a:lumOff val="25000"/>
                  </a:schemeClr>
                </a:solidFill>
                <a:latin typeface="Microsoft YaHei" panose="020B0503020204020204" pitchFamily="34" charset="-122"/>
                <a:ea typeface="Microsoft YaHei" panose="020B0503020204020204" pitchFamily="34" charset="-122"/>
              </a:rPr>
              <a:t>winpcap</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en-US" altLang="zh-CN" sz="1600" dirty="0" err="1">
                <a:solidFill>
                  <a:schemeClr val="tx1">
                    <a:lumMod val="75000"/>
                    <a:lumOff val="25000"/>
                  </a:schemeClr>
                </a:solidFill>
                <a:latin typeface="Microsoft YaHei" panose="020B0503020204020204" pitchFamily="34" charset="-122"/>
                <a:ea typeface="Microsoft YaHei" panose="020B0503020204020204" pitchFamily="34" charset="-122"/>
              </a:rPr>
              <a:t>Npcap</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模块，</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Linux</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en-US" altLang="zh-CN" sz="1600" dirty="0" err="1">
                <a:solidFill>
                  <a:schemeClr val="tx1">
                    <a:lumMod val="75000"/>
                    <a:lumOff val="25000"/>
                  </a:schemeClr>
                </a:solidFill>
                <a:latin typeface="Microsoft YaHei" panose="020B0503020204020204" pitchFamily="34" charset="-122"/>
                <a:ea typeface="Microsoft YaHei" panose="020B0503020204020204" pitchFamily="34" charset="-122"/>
              </a:rPr>
              <a:t>tcpdump</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a:t>
            </a:r>
          </a:p>
          <a:p>
            <a:pPr indent="457200">
              <a:lnSpc>
                <a:spcPct val="150000"/>
              </a:lnSpc>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为了实现操作系统层面的兼容性，需要</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Scapy</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提供对不同的操作系统有不同的底层访问接口，从而实现在</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windows</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下调用</a:t>
            </a:r>
            <a:r>
              <a:rPr lang="en-US" altLang="zh-CN" sz="1600" dirty="0" err="1">
                <a:solidFill>
                  <a:schemeClr val="tx1">
                    <a:lumMod val="75000"/>
                    <a:lumOff val="25000"/>
                  </a:schemeClr>
                </a:solidFill>
                <a:latin typeface="Microsoft YaHei" panose="020B0503020204020204" pitchFamily="34" charset="-122"/>
                <a:ea typeface="Microsoft YaHei" panose="020B0503020204020204" pitchFamily="34" charset="-122"/>
              </a:rPr>
              <a:t>winpcap</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en-US" altLang="zh-CN" sz="1600" dirty="0" err="1">
                <a:solidFill>
                  <a:schemeClr val="tx1">
                    <a:lumMod val="75000"/>
                    <a:lumOff val="25000"/>
                  </a:schemeClr>
                </a:solidFill>
                <a:latin typeface="Microsoft YaHei" panose="020B0503020204020204" pitchFamily="34" charset="-122"/>
                <a:ea typeface="Microsoft YaHei" panose="020B0503020204020204" pitchFamily="34" charset="-122"/>
              </a:rPr>
              <a:t>Npcap</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截获数据包，在</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Linux</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调用</a:t>
            </a:r>
            <a:r>
              <a:rPr lang="en-US" altLang="zh-CN" sz="1600" dirty="0" err="1">
                <a:solidFill>
                  <a:schemeClr val="tx1">
                    <a:lumMod val="75000"/>
                    <a:lumOff val="25000"/>
                  </a:schemeClr>
                </a:solidFill>
                <a:latin typeface="Microsoft YaHei" panose="020B0503020204020204" pitchFamily="34" charset="-122"/>
                <a:ea typeface="Microsoft YaHei" panose="020B0503020204020204" pitchFamily="34" charset="-122"/>
              </a:rPr>
              <a:t>tcpdump</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截获数据包。</a:t>
            </a:r>
          </a:p>
        </p:txBody>
      </p:sp>
    </p:spTree>
  </p:cSld>
  <p:clrMapOvr>
    <a:masterClrMapping/>
  </p:clrMapOvr>
  <p:transition spd="slow" advClick="0" advTm="0">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非功能需求</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4" name="五边形 3"/>
          <p:cNvSpPr/>
          <p:nvPr/>
        </p:nvSpPr>
        <p:spPr>
          <a:xfrm>
            <a:off x="1105350" y="1253575"/>
            <a:ext cx="2695685" cy="61321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TextBox 7"/>
          <p:cNvSpPr txBox="1"/>
          <p:nvPr/>
        </p:nvSpPr>
        <p:spPr>
          <a:xfrm>
            <a:off x="1588199" y="1396066"/>
            <a:ext cx="1729986" cy="32823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Microsoft YaHei" panose="020B0503020204020204" pitchFamily="34" charset="-122"/>
                <a:ea typeface="Microsoft YaHei" panose="020B0503020204020204" pitchFamily="34" charset="-122"/>
              </a:defRPr>
            </a:lvl1pPr>
          </a:lstStyle>
          <a:p>
            <a:r>
              <a:rPr lang="zh-CN" altLang="en-US" sz="2135" dirty="0">
                <a:solidFill>
                  <a:schemeClr val="bg1"/>
                </a:solidFill>
              </a:rPr>
              <a:t>可扩展性</a:t>
            </a:r>
          </a:p>
        </p:txBody>
      </p:sp>
      <p:sp>
        <p:nvSpPr>
          <p:cNvPr id="6" name="文本框 5"/>
          <p:cNvSpPr txBox="1"/>
          <p:nvPr/>
        </p:nvSpPr>
        <p:spPr>
          <a:xfrm>
            <a:off x="607352" y="2347463"/>
            <a:ext cx="4821746" cy="3046988"/>
          </a:xfrm>
          <a:prstGeom prst="rect">
            <a:avLst/>
          </a:prstGeom>
          <a:noFill/>
        </p:spPr>
        <p:txBody>
          <a:bodyPr wrap="square" rtlCol="0">
            <a:spAutoFit/>
          </a:bodyPr>
          <a:lstStyle/>
          <a:p>
            <a:pPr marL="742950" lvl="1" indent="-285750">
              <a:lnSpc>
                <a:spcPct val="150000"/>
              </a:lnSpc>
              <a:buFont typeface="Wingdings" panose="05000000000000000000" pitchFamily="2" charset="2"/>
              <a:buChar char="Ø"/>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现有网络协议数量庞大</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742950" lvl="1" indent="-285750">
              <a:lnSpc>
                <a:spcPct val="150000"/>
              </a:lnSpc>
              <a:buFont typeface="Wingdings" panose="05000000000000000000" pitchFamily="2" charset="2"/>
              <a:buChar char="Ø"/>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可能会出现新的网络协议</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742950" lvl="1" indent="-285750">
              <a:lnSpc>
                <a:spcPct val="150000"/>
              </a:lnSpc>
              <a:buFont typeface="Wingdings" panose="05000000000000000000" pitchFamily="2" charset="2"/>
              <a:buChar char="Ø"/>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单位机构的私有协议</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742950" lvl="1" indent="-285750">
              <a:lnSpc>
                <a:spcPct val="150000"/>
              </a:lnSpc>
              <a:buFont typeface="Wingdings" panose="05000000000000000000" pitchFamily="2" charset="2"/>
              <a:buChar char="Ø"/>
            </a:pP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indent="457200">
              <a:lnSpc>
                <a:spcPct val="150000"/>
              </a:lnSpc>
            </a:pP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Scapy</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需要能够提供一套协议扩展的方案，设计合适的类和接口，制定规范的要求。</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例如，提供限制扩展协议的父类，并且要求扩展协议需要实现指定的方法</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a:t>
            </a:r>
            <a:endPar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8" name="Rounded Rectangle 5"/>
          <p:cNvSpPr/>
          <p:nvPr/>
        </p:nvSpPr>
        <p:spPr>
          <a:xfrm>
            <a:off x="4393901" y="1297531"/>
            <a:ext cx="2070394" cy="525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扩展新协议</a:t>
            </a:r>
            <a:endParaRPr lang="en-US" altLang="zh-CN" dirty="0">
              <a:solidFill>
                <a:schemeClr val="tx1"/>
              </a:solidFill>
            </a:endParaRPr>
          </a:p>
        </p:txBody>
      </p:sp>
      <p:pic>
        <p:nvPicPr>
          <p:cNvPr id="10" name="图片 9"/>
          <p:cNvPicPr/>
          <p:nvPr/>
        </p:nvPicPr>
        <p:blipFill>
          <a:blip r:embed="rId3"/>
          <a:stretch>
            <a:fillRect/>
          </a:stretch>
        </p:blipFill>
        <p:spPr>
          <a:xfrm>
            <a:off x="5662549" y="2347463"/>
            <a:ext cx="5956258" cy="2658301"/>
          </a:xfrm>
          <a:prstGeom prst="rect">
            <a:avLst/>
          </a:prstGeom>
        </p:spPr>
      </p:pic>
    </p:spTree>
  </p:cSld>
  <p:clrMapOvr>
    <a:masterClrMapping/>
  </p:clrMapOvr>
  <p:transition spd="slow" advClick="0" advTm="0">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非功能需求</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4" name="五边形 3"/>
          <p:cNvSpPr/>
          <p:nvPr/>
        </p:nvSpPr>
        <p:spPr>
          <a:xfrm>
            <a:off x="1105350" y="1253575"/>
            <a:ext cx="2695685" cy="61321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TextBox 7"/>
          <p:cNvSpPr txBox="1"/>
          <p:nvPr/>
        </p:nvSpPr>
        <p:spPr>
          <a:xfrm>
            <a:off x="1588199" y="1396066"/>
            <a:ext cx="1729986" cy="32823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Microsoft YaHei" panose="020B0503020204020204" pitchFamily="34" charset="-122"/>
                <a:ea typeface="Microsoft YaHei" panose="020B0503020204020204" pitchFamily="34" charset="-122"/>
              </a:defRPr>
            </a:lvl1pPr>
          </a:lstStyle>
          <a:p>
            <a:r>
              <a:rPr lang="zh-CN" altLang="en-US" sz="2135" dirty="0">
                <a:solidFill>
                  <a:schemeClr val="bg1"/>
                </a:solidFill>
              </a:rPr>
              <a:t>容错性</a:t>
            </a:r>
          </a:p>
        </p:txBody>
      </p:sp>
      <p:sp>
        <p:nvSpPr>
          <p:cNvPr id="2" name="矩形 1"/>
          <p:cNvSpPr/>
          <p:nvPr/>
        </p:nvSpPr>
        <p:spPr>
          <a:xfrm>
            <a:off x="1653990" y="2459504"/>
            <a:ext cx="7910634" cy="1569660"/>
          </a:xfrm>
          <a:prstGeom prst="rect">
            <a:avLst/>
          </a:prstGeom>
        </p:spPr>
        <p:txBody>
          <a:bodyPr wrap="square">
            <a:spAutoFit/>
          </a:bodyPr>
          <a:lstStyle/>
          <a:p>
            <a:pPr lvl="1" indent="457200">
              <a:lnSpc>
                <a:spcPct val="150000"/>
              </a:lnSpc>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某些情况下，例如某些攻击工具产生的数据包，会将中上层协议的部分填充为非法数据，在解析此类数据包时，</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Scapy</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需要将中上层非法协议层的数据保留起来，或者封装成为一个可见原始字节的对象中，这样对于用户就可直接获取到非法填充字节然后进行分析。</a:t>
            </a:r>
          </a:p>
        </p:txBody>
      </p:sp>
    </p:spTree>
  </p:cSld>
  <p:clrMapOvr>
    <a:masterClrMapping/>
  </p:clrMapOvr>
  <p:transition spd="slow" advClick="0" advTm="0">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非功能需求</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4" name="五边形 3"/>
          <p:cNvSpPr/>
          <p:nvPr/>
        </p:nvSpPr>
        <p:spPr>
          <a:xfrm>
            <a:off x="1105350" y="1253575"/>
            <a:ext cx="2695685" cy="61321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TextBox 7"/>
          <p:cNvSpPr txBox="1"/>
          <p:nvPr/>
        </p:nvSpPr>
        <p:spPr>
          <a:xfrm>
            <a:off x="1588199" y="1396066"/>
            <a:ext cx="1729986" cy="32823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Microsoft YaHei" panose="020B0503020204020204" pitchFamily="34" charset="-122"/>
                <a:ea typeface="Microsoft YaHei" panose="020B0503020204020204" pitchFamily="34" charset="-122"/>
              </a:defRPr>
            </a:lvl1pPr>
          </a:lstStyle>
          <a:p>
            <a:r>
              <a:rPr lang="zh-CN" altLang="en-US" sz="2135" dirty="0">
                <a:solidFill>
                  <a:schemeClr val="bg1"/>
                </a:solidFill>
              </a:rPr>
              <a:t>易用性</a:t>
            </a:r>
          </a:p>
        </p:txBody>
      </p:sp>
      <p:sp>
        <p:nvSpPr>
          <p:cNvPr id="6" name="矩形 5"/>
          <p:cNvSpPr/>
          <p:nvPr/>
        </p:nvSpPr>
        <p:spPr>
          <a:xfrm>
            <a:off x="1105350" y="2227779"/>
            <a:ext cx="6977946" cy="2308324"/>
          </a:xfrm>
          <a:prstGeom prst="rect">
            <a:avLst/>
          </a:prstGeom>
        </p:spPr>
        <p:txBody>
          <a:bodyPr wrap="square">
            <a:spAutoFit/>
          </a:bodyPr>
          <a:lstStyle/>
          <a:p>
            <a:pPr indent="228600" algn="just">
              <a:lnSpc>
                <a:spcPct val="150000"/>
              </a:lnSpc>
              <a:spcAft>
                <a:spcPts val="0"/>
              </a:spcAft>
            </a:pP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为了让用户在使用</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Scapy</a:t>
            </a: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编写代码时可以进行简单的代码调试和验证，</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Scapy</a:t>
            </a: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可提供一个命令行交互界面，在此界面中用户可以在类似</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Python</a:t>
            </a: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交互模式的环境下执行一行简单的代码且给出运行结果，并能调用</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Scapy</a:t>
            </a: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的功能函数或模块。</a:t>
            </a:r>
          </a:p>
          <a:p>
            <a:pPr indent="228600" algn="just">
              <a:lnSpc>
                <a:spcPct val="150000"/>
              </a:lnSpc>
              <a:spcAft>
                <a:spcPts val="0"/>
              </a:spcAft>
            </a:pP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该模式的主要用途在于可以不用编写完整代码，就能方便快捷地验证一些结果，查看</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Scapy</a:t>
            </a:r>
            <a:r>
              <a:rPr lang="zh-CN"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功能函数的效果。</a:t>
            </a:r>
          </a:p>
        </p:txBody>
      </p:sp>
      <p:pic>
        <p:nvPicPr>
          <p:cNvPr id="7" name="图片 6"/>
          <p:cNvPicPr>
            <a:picLocks noChangeAspect="1"/>
          </p:cNvPicPr>
          <p:nvPr/>
        </p:nvPicPr>
        <p:blipFill>
          <a:blip r:embed="rId3"/>
          <a:stretch>
            <a:fillRect/>
          </a:stretch>
        </p:blipFill>
        <p:spPr>
          <a:xfrm>
            <a:off x="8695943" y="3231178"/>
            <a:ext cx="2590800" cy="2609850"/>
          </a:xfrm>
          <a:prstGeom prst="rect">
            <a:avLst/>
          </a:prstGeom>
        </p:spPr>
      </p:pic>
      <p:pic>
        <p:nvPicPr>
          <p:cNvPr id="8" name="图片 7"/>
          <p:cNvPicPr>
            <a:picLocks noChangeAspect="1"/>
          </p:cNvPicPr>
          <p:nvPr/>
        </p:nvPicPr>
        <p:blipFill>
          <a:blip r:embed="rId4"/>
          <a:stretch>
            <a:fillRect/>
          </a:stretch>
        </p:blipFill>
        <p:spPr>
          <a:xfrm>
            <a:off x="8672131" y="1746766"/>
            <a:ext cx="2638425" cy="962025"/>
          </a:xfrm>
          <a:prstGeom prst="rect">
            <a:avLst/>
          </a:prstGeom>
        </p:spPr>
      </p:pic>
    </p:spTree>
  </p:cSld>
  <p:clrMapOvr>
    <a:masterClrMapping/>
  </p:clrMapOvr>
  <p:transition spd="slow" advClick="0" advTm="0">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97628" y="266933"/>
            <a:ext cx="368419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角色补充说明</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4" name="五边形 3"/>
          <p:cNvSpPr/>
          <p:nvPr/>
        </p:nvSpPr>
        <p:spPr>
          <a:xfrm>
            <a:off x="1105350" y="1253576"/>
            <a:ext cx="2086085" cy="48557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TextBox 7"/>
          <p:cNvSpPr txBox="1"/>
          <p:nvPr/>
        </p:nvSpPr>
        <p:spPr>
          <a:xfrm>
            <a:off x="1587805" y="1329137"/>
            <a:ext cx="1121174" cy="32823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Microsoft YaHei" panose="020B0503020204020204" pitchFamily="34" charset="-122"/>
                <a:ea typeface="Microsoft YaHei" panose="020B0503020204020204" pitchFamily="34" charset="-122"/>
              </a:defRPr>
            </a:lvl1pPr>
          </a:lstStyle>
          <a:p>
            <a:r>
              <a:rPr lang="zh-CN" altLang="en-US" sz="2135" dirty="0">
                <a:solidFill>
                  <a:schemeClr val="bg1"/>
                </a:solidFill>
              </a:rPr>
              <a:t>角色分配</a:t>
            </a:r>
          </a:p>
        </p:txBody>
      </p:sp>
      <p:sp>
        <p:nvSpPr>
          <p:cNvPr id="7" name="五边形 6"/>
          <p:cNvSpPr/>
          <p:nvPr/>
        </p:nvSpPr>
        <p:spPr>
          <a:xfrm>
            <a:off x="1105350" y="3449929"/>
            <a:ext cx="2086085" cy="48557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TextBox 7"/>
          <p:cNvSpPr txBox="1"/>
          <p:nvPr/>
        </p:nvSpPr>
        <p:spPr>
          <a:xfrm>
            <a:off x="1310588" y="3528601"/>
            <a:ext cx="1729136" cy="32823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Microsoft YaHei" panose="020B0503020204020204" pitchFamily="34" charset="-122"/>
                <a:ea typeface="Microsoft YaHei" panose="020B0503020204020204" pitchFamily="34" charset="-122"/>
              </a:defRPr>
            </a:lvl1pPr>
          </a:lstStyle>
          <a:p>
            <a:r>
              <a:rPr lang="zh-CN" altLang="en-US" sz="2135" dirty="0">
                <a:solidFill>
                  <a:schemeClr val="bg1"/>
                </a:solidFill>
              </a:rPr>
              <a:t>角色功能说明</a:t>
            </a:r>
          </a:p>
        </p:txBody>
      </p:sp>
      <p:graphicFrame>
        <p:nvGraphicFramePr>
          <p:cNvPr id="10" name="表格 9"/>
          <p:cNvGraphicFramePr>
            <a:graphicFrameLocks noGrp="1"/>
          </p:cNvGraphicFramePr>
          <p:nvPr>
            <p:extLst>
              <p:ext uri="{D42A27DB-BD31-4B8C-83A1-F6EECF244321}">
                <p14:modId xmlns:p14="http://schemas.microsoft.com/office/powerpoint/2010/main" val="3764284491"/>
              </p:ext>
            </p:extLst>
          </p:nvPr>
        </p:nvGraphicFramePr>
        <p:xfrm>
          <a:off x="4145876" y="1823711"/>
          <a:ext cx="3807499" cy="1466335"/>
        </p:xfrm>
        <a:graphic>
          <a:graphicData uri="http://schemas.openxmlformats.org/drawingml/2006/table">
            <a:tbl>
              <a:tblPr firstRow="1" firstCol="1" bandRow="1"/>
              <a:tblGrid>
                <a:gridCol w="1490532">
                  <a:extLst>
                    <a:ext uri="{9D8B030D-6E8A-4147-A177-3AD203B41FA5}">
                      <a16:colId xmlns:a16="http://schemas.microsoft.com/office/drawing/2014/main" val="20000"/>
                    </a:ext>
                  </a:extLst>
                </a:gridCol>
                <a:gridCol w="2316967">
                  <a:extLst>
                    <a:ext uri="{9D8B030D-6E8A-4147-A177-3AD203B41FA5}">
                      <a16:colId xmlns:a16="http://schemas.microsoft.com/office/drawing/2014/main" val="20001"/>
                    </a:ext>
                  </a:extLst>
                </a:gridCol>
              </a:tblGrid>
              <a:tr h="293267">
                <a:tc>
                  <a:txBody>
                    <a:bodyPr/>
                    <a:lstStyle/>
                    <a:p>
                      <a:pPr indent="95250" algn="ctr">
                        <a:lnSpc>
                          <a:spcPct val="150000"/>
                        </a:lnSpc>
                        <a:spcAft>
                          <a:spcPts val="0"/>
                        </a:spcAft>
                      </a:pPr>
                      <a:r>
                        <a:rPr lang="zh-CN" sz="1200" kern="100" dirty="0">
                          <a:effectLst/>
                          <a:latin typeface="Times New Roman" panose="02020803070505020304" pitchFamily="18" charset="0"/>
                          <a:ea typeface="SimSun" panose="02010600030101010101" pitchFamily="2" charset="-122"/>
                        </a:rPr>
                        <a:t>角色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ctr">
                        <a:lnSpc>
                          <a:spcPct val="150000"/>
                        </a:lnSpc>
                        <a:spcAft>
                          <a:spcPts val="0"/>
                        </a:spcAft>
                      </a:pPr>
                      <a:r>
                        <a:rPr lang="zh-CN" sz="1200" kern="100">
                          <a:effectLst/>
                          <a:latin typeface="Times New Roman" panose="02020803070505020304" pitchFamily="18" charset="0"/>
                          <a:ea typeface="SimSun" panose="02010600030101010101" pitchFamily="2" charset="-122"/>
                        </a:rPr>
                        <a:t>人员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3267">
                <a:tc>
                  <a:txBody>
                    <a:bodyPr/>
                    <a:lstStyle/>
                    <a:p>
                      <a:pPr indent="95250" algn="ctr">
                        <a:lnSpc>
                          <a:spcPct val="150000"/>
                        </a:lnSpc>
                        <a:spcAft>
                          <a:spcPts val="0"/>
                        </a:spcAft>
                      </a:pPr>
                      <a:r>
                        <a:rPr lang="en-US" sz="1200" kern="100" dirty="0">
                          <a:effectLst/>
                          <a:latin typeface="Times New Roman" panose="02020803070505020304" pitchFamily="18" charset="0"/>
                          <a:ea typeface="SimSun" panose="02010600030101010101" pitchFamily="2" charset="-122"/>
                        </a:rPr>
                        <a:t>PM</a:t>
                      </a:r>
                      <a:endParaRPr lang="zh-CN" sz="1200" kern="100" dirty="0">
                        <a:effectLst/>
                        <a:latin typeface="Times New Roman" panose="020208030705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ctr">
                        <a:lnSpc>
                          <a:spcPct val="150000"/>
                        </a:lnSpc>
                        <a:spcAft>
                          <a:spcPts val="0"/>
                        </a:spcAft>
                      </a:pPr>
                      <a:r>
                        <a:rPr lang="zh-CN" altLang="en-US" sz="1200" kern="100" dirty="0" smtClean="0">
                          <a:effectLst/>
                          <a:latin typeface="Times New Roman" panose="02020803070505020304" pitchFamily="18" charset="0"/>
                          <a:ea typeface="SimSun" panose="02010600030101010101" pitchFamily="2" charset="-122"/>
                        </a:rPr>
                        <a:t>李铎坤</a:t>
                      </a:r>
                      <a:endParaRPr lang="zh-CN" altLang="zh-CN" sz="1200" kern="100" dirty="0">
                        <a:effectLst/>
                        <a:latin typeface="Times New Roman" panose="020208030705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3267">
                <a:tc>
                  <a:txBody>
                    <a:bodyPr/>
                    <a:lstStyle/>
                    <a:p>
                      <a:pPr indent="95250" algn="ctr">
                        <a:lnSpc>
                          <a:spcPct val="150000"/>
                        </a:lnSpc>
                        <a:spcAft>
                          <a:spcPts val="0"/>
                        </a:spcAft>
                      </a:pPr>
                      <a:r>
                        <a:rPr lang="zh-CN" sz="1200" kern="100" dirty="0">
                          <a:effectLst/>
                          <a:latin typeface="Times New Roman" panose="02020803070505020304" pitchFamily="18" charset="0"/>
                          <a:ea typeface="SimSun" panose="02010600030101010101" pitchFamily="2" charset="-122"/>
                        </a:rPr>
                        <a:t>文档管理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ctr">
                        <a:lnSpc>
                          <a:spcPct val="150000"/>
                        </a:lnSpc>
                        <a:spcAft>
                          <a:spcPts val="0"/>
                        </a:spcAft>
                      </a:pPr>
                      <a:r>
                        <a:rPr lang="en-US" sz="1200" kern="100" dirty="0">
                          <a:effectLst/>
                          <a:latin typeface="Times New Roman" panose="02020803070505020304" pitchFamily="18" charset="0"/>
                          <a:ea typeface="SimSun" panose="02010600030101010101" pitchFamily="2" charset="-122"/>
                        </a:rPr>
                        <a:t> </a:t>
                      </a:r>
                      <a:r>
                        <a:rPr lang="zh-CN" altLang="en-US" sz="1200" kern="100" dirty="0" smtClean="0">
                          <a:effectLst/>
                          <a:latin typeface="Times New Roman" panose="02020803070505020304" pitchFamily="18" charset="0"/>
                          <a:ea typeface="SimSun" panose="02010600030101010101" pitchFamily="2" charset="-122"/>
                        </a:rPr>
                        <a:t>袁梦阳</a:t>
                      </a:r>
                      <a:endParaRPr lang="zh-CN" sz="1200" kern="100" dirty="0">
                        <a:effectLst/>
                        <a:latin typeface="Times New Roman" panose="020208030705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3267">
                <a:tc>
                  <a:txBody>
                    <a:bodyPr/>
                    <a:lstStyle/>
                    <a:p>
                      <a:pPr indent="95250" algn="ctr">
                        <a:lnSpc>
                          <a:spcPct val="150000"/>
                        </a:lnSpc>
                        <a:spcAft>
                          <a:spcPts val="0"/>
                        </a:spcAft>
                      </a:pPr>
                      <a:r>
                        <a:rPr lang="zh-CN" sz="1200" kern="100" dirty="0">
                          <a:effectLst/>
                          <a:latin typeface="Times New Roman" panose="02020803070505020304" pitchFamily="18" charset="0"/>
                          <a:ea typeface="SimSun" panose="02010600030101010101" pitchFamily="2" charset="-122"/>
                        </a:rPr>
                        <a:t>开发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ctr">
                        <a:lnSpc>
                          <a:spcPct val="150000"/>
                        </a:lnSpc>
                        <a:spcAft>
                          <a:spcPts val="0"/>
                        </a:spcAft>
                      </a:pPr>
                      <a:r>
                        <a:rPr lang="en-US" sz="1200" kern="100" dirty="0">
                          <a:effectLst/>
                          <a:latin typeface="Times New Roman" panose="02020803070505020304" pitchFamily="18" charset="0"/>
                          <a:ea typeface="SimSun" panose="02010600030101010101" pitchFamily="2" charset="-122"/>
                        </a:rPr>
                        <a:t> </a:t>
                      </a:r>
                      <a:r>
                        <a:rPr lang="zh-CN" altLang="en-US" sz="1200" kern="100" dirty="0" smtClean="0">
                          <a:effectLst/>
                          <a:latin typeface="Times New Roman" panose="02020803070505020304" pitchFamily="18" charset="0"/>
                          <a:ea typeface="SimSun" panose="02010600030101010101" pitchFamily="2" charset="-122"/>
                        </a:rPr>
                        <a:t>陈鸿</a:t>
                      </a:r>
                      <a:r>
                        <a:rPr lang="zh-CN" altLang="en-US" sz="1200" kern="100" dirty="0" smtClean="0">
                          <a:effectLst/>
                          <a:latin typeface="Times New Roman" panose="02020803070505020304" pitchFamily="18" charset="0"/>
                          <a:ea typeface="SimSun" panose="02010600030101010101" pitchFamily="2" charset="-122"/>
                        </a:rPr>
                        <a:t>超</a:t>
                      </a:r>
                      <a:endParaRPr lang="zh-CN" sz="1200" kern="100" dirty="0">
                        <a:effectLst/>
                        <a:latin typeface="Times New Roman" panose="020208030705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3267">
                <a:tc>
                  <a:txBody>
                    <a:bodyPr/>
                    <a:lstStyle/>
                    <a:p>
                      <a:pPr indent="95250" algn="ctr">
                        <a:lnSpc>
                          <a:spcPct val="150000"/>
                        </a:lnSpc>
                        <a:spcAft>
                          <a:spcPts val="0"/>
                        </a:spcAft>
                      </a:pPr>
                      <a:r>
                        <a:rPr lang="zh-CN" sz="1200" kern="100" dirty="0">
                          <a:effectLst/>
                          <a:latin typeface="Times New Roman" panose="02020803070505020304" pitchFamily="18" charset="0"/>
                          <a:ea typeface="SimSun" panose="02010600030101010101" pitchFamily="2" charset="-122"/>
                        </a:rPr>
                        <a:t>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ctr">
                        <a:lnSpc>
                          <a:spcPct val="150000"/>
                        </a:lnSpc>
                        <a:spcAft>
                          <a:spcPts val="0"/>
                        </a:spcAft>
                      </a:pPr>
                      <a:r>
                        <a:rPr lang="en-US" sz="1200" kern="100" dirty="0">
                          <a:effectLst/>
                          <a:latin typeface="Times New Roman" panose="02020803070505020304" pitchFamily="18" charset="0"/>
                          <a:ea typeface="SimSun" panose="02010600030101010101" pitchFamily="2" charset="-122"/>
                        </a:rPr>
                        <a:t> </a:t>
                      </a:r>
                      <a:r>
                        <a:rPr lang="zh-CN" altLang="en-US" sz="1200" kern="100" dirty="0" smtClean="0">
                          <a:effectLst/>
                          <a:latin typeface="Times New Roman" panose="02020803070505020304" pitchFamily="18" charset="0"/>
                          <a:ea typeface="SimSun" panose="02010600030101010101" pitchFamily="2" charset="-122"/>
                        </a:rPr>
                        <a:t>刘颖</a:t>
                      </a:r>
                      <a:endParaRPr lang="zh-CN" sz="1200" kern="100" dirty="0">
                        <a:effectLst/>
                        <a:latin typeface="Times New Roman" panose="020208030705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843007069"/>
              </p:ext>
            </p:extLst>
          </p:nvPr>
        </p:nvGraphicFramePr>
        <p:xfrm>
          <a:off x="4145876" y="4253146"/>
          <a:ext cx="6683489" cy="1484265"/>
        </p:xfrm>
        <a:graphic>
          <a:graphicData uri="http://schemas.openxmlformats.org/drawingml/2006/table">
            <a:tbl>
              <a:tblPr firstRow="1" firstCol="1" bandRow="1"/>
              <a:tblGrid>
                <a:gridCol w="1466030">
                  <a:extLst>
                    <a:ext uri="{9D8B030D-6E8A-4147-A177-3AD203B41FA5}">
                      <a16:colId xmlns:a16="http://schemas.microsoft.com/office/drawing/2014/main" val="20000"/>
                    </a:ext>
                  </a:extLst>
                </a:gridCol>
                <a:gridCol w="5217459">
                  <a:extLst>
                    <a:ext uri="{9D8B030D-6E8A-4147-A177-3AD203B41FA5}">
                      <a16:colId xmlns:a16="http://schemas.microsoft.com/office/drawing/2014/main" val="20001"/>
                    </a:ext>
                  </a:extLst>
                </a:gridCol>
              </a:tblGrid>
              <a:tr h="296853">
                <a:tc>
                  <a:txBody>
                    <a:bodyPr/>
                    <a:lstStyle/>
                    <a:p>
                      <a:pPr indent="95250" algn="ctr">
                        <a:lnSpc>
                          <a:spcPct val="150000"/>
                        </a:lnSpc>
                        <a:spcAft>
                          <a:spcPts val="0"/>
                        </a:spcAft>
                      </a:pPr>
                      <a:r>
                        <a:rPr lang="zh-CN" sz="1200" kern="100" dirty="0">
                          <a:effectLst/>
                          <a:latin typeface="Times New Roman" panose="02020803070505020304" pitchFamily="18" charset="0"/>
                          <a:ea typeface="SimSun" panose="02010600030101010101" pitchFamily="2" charset="-122"/>
                        </a:rPr>
                        <a:t>角色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ctr">
                        <a:lnSpc>
                          <a:spcPct val="150000"/>
                        </a:lnSpc>
                        <a:spcAft>
                          <a:spcPts val="0"/>
                        </a:spcAft>
                      </a:pPr>
                      <a:r>
                        <a:rPr lang="zh-CN" altLang="en-US" sz="1200" kern="100" dirty="0">
                          <a:effectLst/>
                          <a:latin typeface="Times New Roman" panose="02020803070505020304" pitchFamily="18" charset="0"/>
                          <a:ea typeface="SimSun" panose="02010600030101010101" pitchFamily="2" charset="-122"/>
                        </a:rPr>
                        <a:t>功能</a:t>
                      </a:r>
                      <a:endParaRPr lang="zh-CN" sz="1200" kern="100" dirty="0">
                        <a:effectLst/>
                        <a:latin typeface="Times New Roman" panose="020208030705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6853">
                <a:tc>
                  <a:txBody>
                    <a:bodyPr/>
                    <a:lstStyle/>
                    <a:p>
                      <a:pPr indent="95250" algn="ctr">
                        <a:lnSpc>
                          <a:spcPct val="150000"/>
                        </a:lnSpc>
                        <a:spcAft>
                          <a:spcPts val="0"/>
                        </a:spcAft>
                      </a:pPr>
                      <a:r>
                        <a:rPr lang="en-US" sz="1200" kern="100" dirty="0">
                          <a:effectLst/>
                          <a:latin typeface="Times New Roman" panose="02020803070505020304" pitchFamily="18" charset="0"/>
                          <a:ea typeface="SimSun" panose="02010600030101010101" pitchFamily="2" charset="-122"/>
                        </a:rPr>
                        <a:t>PM</a:t>
                      </a:r>
                      <a:endParaRPr lang="zh-CN" sz="1200" kern="100" dirty="0">
                        <a:effectLst/>
                        <a:latin typeface="Times New Roman" panose="020208030705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ctr">
                        <a:lnSpc>
                          <a:spcPct val="150000"/>
                        </a:lnSpc>
                        <a:spcAft>
                          <a:spcPts val="0"/>
                        </a:spcAft>
                      </a:pPr>
                      <a:r>
                        <a:rPr lang="zh-CN" altLang="en-US" sz="1200" kern="100" dirty="0">
                          <a:effectLst/>
                          <a:latin typeface="Times New Roman" panose="02020803070505020304" pitchFamily="18" charset="0"/>
                          <a:ea typeface="SimSun" panose="02010600030101010101" pitchFamily="2" charset="-122"/>
                        </a:rPr>
                        <a:t>人员协调、任务划分、华为云管理</a:t>
                      </a:r>
                      <a:r>
                        <a:rPr lang="en-US" sz="1200" kern="100" dirty="0">
                          <a:effectLst/>
                          <a:latin typeface="Times New Roman" panose="02020803070505020304" pitchFamily="18" charset="0"/>
                          <a:ea typeface="SimSun" panose="02010600030101010101" pitchFamily="2" charset="-122"/>
                        </a:rPr>
                        <a:t> </a:t>
                      </a:r>
                      <a:endParaRPr lang="zh-CN" sz="1200" kern="100" dirty="0">
                        <a:effectLst/>
                        <a:latin typeface="Times New Roman" panose="020208030705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6853">
                <a:tc>
                  <a:txBody>
                    <a:bodyPr/>
                    <a:lstStyle/>
                    <a:p>
                      <a:pPr indent="95250" algn="ctr">
                        <a:lnSpc>
                          <a:spcPct val="150000"/>
                        </a:lnSpc>
                        <a:spcAft>
                          <a:spcPts val="0"/>
                        </a:spcAft>
                      </a:pPr>
                      <a:r>
                        <a:rPr lang="zh-CN" sz="1200" kern="100" dirty="0">
                          <a:effectLst/>
                          <a:latin typeface="Times New Roman" panose="02020803070505020304" pitchFamily="18" charset="0"/>
                          <a:ea typeface="SimSun" panose="02010600030101010101" pitchFamily="2" charset="-122"/>
                        </a:rPr>
                        <a:t>文档管理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ctr">
                        <a:lnSpc>
                          <a:spcPct val="150000"/>
                        </a:lnSpc>
                        <a:spcAft>
                          <a:spcPts val="0"/>
                        </a:spcAft>
                      </a:pPr>
                      <a:r>
                        <a:rPr lang="en-US" sz="1200" kern="100" dirty="0">
                          <a:effectLst/>
                          <a:latin typeface="Times New Roman" panose="02020803070505020304" pitchFamily="18" charset="0"/>
                          <a:ea typeface="SimSun" panose="02010600030101010101" pitchFamily="2" charset="-122"/>
                        </a:rPr>
                        <a:t> </a:t>
                      </a:r>
                      <a:r>
                        <a:rPr lang="zh-CN" altLang="en-US" sz="1200" kern="100" dirty="0">
                          <a:effectLst/>
                          <a:latin typeface="Times New Roman" panose="02020803070505020304" pitchFamily="18" charset="0"/>
                          <a:ea typeface="SimSun" panose="02010600030101010101" pitchFamily="2" charset="-122"/>
                        </a:rPr>
                        <a:t>文档</a:t>
                      </a:r>
                      <a:r>
                        <a:rPr lang="en-US" altLang="zh-CN" sz="1200" kern="100" dirty="0">
                          <a:effectLst/>
                          <a:latin typeface="Times New Roman" panose="02020803070505020304" pitchFamily="18" charset="0"/>
                          <a:ea typeface="SimSun" panose="02010600030101010101" pitchFamily="2" charset="-122"/>
                        </a:rPr>
                        <a:t>/PPT</a:t>
                      </a:r>
                      <a:r>
                        <a:rPr lang="zh-CN" altLang="en-US" sz="1200" kern="100" dirty="0">
                          <a:effectLst/>
                          <a:latin typeface="Times New Roman" panose="02020803070505020304" pitchFamily="18" charset="0"/>
                          <a:ea typeface="SimSun" panose="02010600030101010101" pitchFamily="2" charset="-122"/>
                        </a:rPr>
                        <a:t>模板准备、文档大纲设计、文档整合</a:t>
                      </a:r>
                      <a:endParaRPr lang="zh-CN" sz="1200" kern="100" dirty="0">
                        <a:effectLst/>
                        <a:latin typeface="Times New Roman" panose="020208030705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6853">
                <a:tc>
                  <a:txBody>
                    <a:bodyPr/>
                    <a:lstStyle/>
                    <a:p>
                      <a:pPr indent="95250" algn="ctr">
                        <a:lnSpc>
                          <a:spcPct val="150000"/>
                        </a:lnSpc>
                        <a:spcAft>
                          <a:spcPts val="0"/>
                        </a:spcAft>
                      </a:pPr>
                      <a:r>
                        <a:rPr lang="zh-CN" sz="1200" kern="100">
                          <a:effectLst/>
                          <a:latin typeface="Times New Roman" panose="02020803070505020304" pitchFamily="18" charset="0"/>
                          <a:ea typeface="SimSun" panose="02010600030101010101" pitchFamily="2" charset="-122"/>
                        </a:rPr>
                        <a:t>开发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ctr">
                        <a:lnSpc>
                          <a:spcPct val="150000"/>
                        </a:lnSpc>
                        <a:spcAft>
                          <a:spcPts val="0"/>
                        </a:spcAft>
                      </a:pPr>
                      <a:r>
                        <a:rPr lang="zh-CN" altLang="en-US" sz="1200" kern="100" dirty="0">
                          <a:effectLst/>
                          <a:latin typeface="Times New Roman" panose="02020803070505020304" pitchFamily="18" charset="0"/>
                          <a:ea typeface="SimSun" panose="02010600030101010101" pitchFamily="2" charset="-122"/>
                        </a:rPr>
                        <a:t>功能分析、源码分析、代码实现方案设计</a:t>
                      </a:r>
                      <a:r>
                        <a:rPr lang="en-US" sz="1200" kern="100" dirty="0">
                          <a:effectLst/>
                          <a:latin typeface="Times New Roman" panose="02020803070505020304" pitchFamily="18" charset="0"/>
                          <a:ea typeface="SimSun" panose="02010600030101010101" pitchFamily="2" charset="-122"/>
                        </a:rPr>
                        <a:t> </a:t>
                      </a:r>
                      <a:endParaRPr lang="zh-CN" sz="1200" kern="100" dirty="0">
                        <a:effectLst/>
                        <a:latin typeface="Times New Roman" panose="020208030705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6853">
                <a:tc>
                  <a:txBody>
                    <a:bodyPr/>
                    <a:lstStyle/>
                    <a:p>
                      <a:pPr indent="95250" algn="ctr">
                        <a:lnSpc>
                          <a:spcPct val="150000"/>
                        </a:lnSpc>
                        <a:spcAft>
                          <a:spcPts val="0"/>
                        </a:spcAft>
                      </a:pPr>
                      <a:r>
                        <a:rPr lang="zh-CN" sz="1200" kern="100" dirty="0">
                          <a:effectLst/>
                          <a:latin typeface="Times New Roman" panose="02020803070505020304" pitchFamily="18" charset="0"/>
                          <a:ea typeface="SimSun" panose="02010600030101010101" pitchFamily="2" charset="-122"/>
                        </a:rPr>
                        <a:t>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ctr">
                        <a:lnSpc>
                          <a:spcPct val="150000"/>
                        </a:lnSpc>
                        <a:spcAft>
                          <a:spcPts val="0"/>
                        </a:spcAft>
                      </a:pPr>
                      <a:r>
                        <a:rPr lang="en-US" sz="1200" kern="100" dirty="0">
                          <a:effectLst/>
                          <a:latin typeface="Times New Roman" panose="02020803070505020304" pitchFamily="18" charset="0"/>
                          <a:ea typeface="SimSun" panose="02010600030101010101" pitchFamily="2" charset="-122"/>
                        </a:rPr>
                        <a:t> </a:t>
                      </a:r>
                      <a:r>
                        <a:rPr lang="zh-CN" altLang="en-US" sz="1200" kern="100" dirty="0">
                          <a:effectLst/>
                          <a:latin typeface="Times New Roman" panose="02020803070505020304" pitchFamily="18" charset="0"/>
                          <a:ea typeface="SimSun" panose="02010600030101010101" pitchFamily="2" charset="-122"/>
                        </a:rPr>
                        <a:t>测试工具选择、测试方案设计</a:t>
                      </a:r>
                      <a:endParaRPr lang="zh-CN" sz="1200" kern="100" dirty="0">
                        <a:effectLst/>
                        <a:latin typeface="Times New Roman" panose="020208030705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ransition spd="slow" advClick="0" advTm="0">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202440"/>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8" name="文本框 6"/>
            <p:cNvSpPr txBox="1"/>
            <p:nvPr/>
          </p:nvSpPr>
          <p:spPr>
            <a:xfrm>
              <a:off x="650907" y="284178"/>
              <a:ext cx="569115" cy="559693"/>
            </a:xfrm>
            <a:prstGeom prst="rect">
              <a:avLst/>
            </a:prstGeom>
            <a:noFill/>
          </p:spPr>
          <p:txBody>
            <a:bodyPr wrap="square" lIns="91440" tIns="45720" rIns="91440" bIns="45720" rtlCol="0">
              <a:spAutoFit/>
            </a:bodyPr>
            <a:lstStyle/>
            <a:p>
              <a:pPr defTabSz="1218565"/>
              <a:r>
                <a:rPr lang="en-US" altLang="zh-CN" sz="10665" dirty="0">
                  <a:solidFill>
                    <a:prstClr val="white">
                      <a:lumMod val="95000"/>
                    </a:prstClr>
                  </a:solidFill>
                  <a:latin typeface="Impact" panose="020B0806030902050204" pitchFamily="34" charset="0"/>
                  <a:ea typeface="SimSun" panose="02010600030101010101" pitchFamily="2" charset="-122"/>
                </a:rPr>
                <a:t>04</a:t>
              </a:r>
              <a:endParaRPr lang="zh-CN" altLang="en-US" sz="10665" dirty="0">
                <a:solidFill>
                  <a:prstClr val="white">
                    <a:lumMod val="95000"/>
                  </a:prstClr>
                </a:solidFill>
                <a:latin typeface="Impact" panose="020B0806030902050204" pitchFamily="34" charset="0"/>
                <a:ea typeface="SimSun" panose="02010600030101010101" pitchFamily="2" charset="-122"/>
              </a:endParaRPr>
            </a:p>
          </p:txBody>
        </p:sp>
      </p:grpSp>
      <p:sp>
        <p:nvSpPr>
          <p:cNvPr id="49" name="TextBox 48"/>
          <p:cNvSpPr txBox="1"/>
          <p:nvPr/>
        </p:nvSpPr>
        <p:spPr>
          <a:xfrm>
            <a:off x="5479559" y="2994295"/>
            <a:ext cx="6733877" cy="830999"/>
          </a:xfrm>
          <a:prstGeom prst="rect">
            <a:avLst/>
          </a:prstGeom>
          <a:noFill/>
        </p:spPr>
        <p:txBody>
          <a:bodyPr wrap="square" lIns="91445" tIns="45721" rIns="91445" bIns="45721" rtlCol="0">
            <a:spAutoFit/>
          </a:bodyPr>
          <a:lstStyle/>
          <a:p>
            <a:r>
              <a:rPr lang="zh-CN" altLang="en-US" sz="4800" b="1" dirty="0">
                <a:solidFill>
                  <a:schemeClr val="tx1">
                    <a:lumMod val="75000"/>
                    <a:lumOff val="25000"/>
                  </a:schemeClr>
                </a:solidFill>
                <a:latin typeface="Microsoft YaHei" panose="020B0503020204020204" pitchFamily="34" charset="-122"/>
                <a:ea typeface="Microsoft YaHei" panose="020B0503020204020204" pitchFamily="34" charset="-122"/>
              </a:rPr>
              <a:t>扩展需求与设想</a:t>
            </a:r>
            <a:endParaRPr lang="en-GB" altLang="zh-CN" sz="48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nvGrpSpPr>
          <p:cNvPr id="9" name="组合 8"/>
          <p:cNvGrpSpPr/>
          <p:nvPr/>
        </p:nvGrpSpPr>
        <p:grpSpPr>
          <a:xfrm>
            <a:off x="7920203" y="1699760"/>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12" name="组合 11"/>
          <p:cNvGrpSpPr/>
          <p:nvPr/>
        </p:nvGrpSpPr>
        <p:grpSpPr>
          <a:xfrm>
            <a:off x="6192011" y="1700284"/>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15" name="组合 14"/>
          <p:cNvGrpSpPr/>
          <p:nvPr/>
        </p:nvGrpSpPr>
        <p:grpSpPr>
          <a:xfrm>
            <a:off x="7056107" y="1699760"/>
            <a:ext cx="577111" cy="577112"/>
            <a:chOff x="5436096" y="1274820"/>
            <a:chExt cx="432833" cy="432834"/>
          </a:xfrm>
        </p:grpSpPr>
        <p:sp>
          <p:nvSpPr>
            <p:cNvPr id="16" name="椭圆 15"/>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18" name="组合 17"/>
          <p:cNvGrpSpPr/>
          <p:nvPr/>
        </p:nvGrpSpPr>
        <p:grpSpPr>
          <a:xfrm>
            <a:off x="4463819" y="1699760"/>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21" name="组合 20"/>
          <p:cNvGrpSpPr/>
          <p:nvPr/>
        </p:nvGrpSpPr>
        <p:grpSpPr>
          <a:xfrm>
            <a:off x="5327915" y="1699760"/>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8" fill="hold" grpId="0" nodeType="afterEffect">
                                  <p:stCondLst>
                                    <p:cond delay="0"/>
                                  </p:stCondLst>
                                  <p:iterate type="lt">
                                    <p:tmPct val="30000"/>
                                  </p:iterate>
                                  <p:childTnLst>
                                    <p:set>
                                      <p:cBhvr>
                                        <p:cTn id="11" dur="1" fill="hold">
                                          <p:stCondLst>
                                            <p:cond delay="0"/>
                                          </p:stCondLst>
                                        </p:cTn>
                                        <p:tgtEl>
                                          <p:spTgt spid="49"/>
                                        </p:tgtEl>
                                        <p:attrNameLst>
                                          <p:attrName>style.visibility</p:attrName>
                                        </p:attrNameLst>
                                      </p:cBhvr>
                                      <p:to>
                                        <p:strVal val="visible"/>
                                      </p:to>
                                    </p:set>
                                    <p:animEffect transition="in" filter="wipe(left)">
                                      <p:cBhvr>
                                        <p:cTn id="12" dur="200"/>
                                        <p:tgtEl>
                                          <p:spTgt spid="49"/>
                                        </p:tgtEl>
                                      </p:cBhvr>
                                    </p:animEffect>
                                  </p:childTnLst>
                                </p:cTn>
                              </p:par>
                              <p:par>
                                <p:cTn id="13" presetID="36" presetClass="emph" presetSubtype="0" fill="hold" grpId="1" nodeType="withEffect">
                                  <p:stCondLst>
                                    <p:cond delay="0"/>
                                  </p:stCondLst>
                                  <p:iterate type="lt">
                                    <p:tmPct val="30000"/>
                                  </p:iterate>
                                  <p:childTnLst>
                                    <p:animScale>
                                      <p:cBhvr>
                                        <p:cTn id="14" dur="50" autoRev="1" fill="hold">
                                          <p:stCondLst>
                                            <p:cond delay="0"/>
                                          </p:stCondLst>
                                        </p:cTn>
                                        <p:tgtEl>
                                          <p:spTgt spid="49"/>
                                        </p:tgtEl>
                                      </p:cBhvr>
                                      <p:to x="80000" y="100000"/>
                                    </p:animScale>
                                    <p:anim by="(#ppt_w*0.10)" calcmode="lin" valueType="num">
                                      <p:cBhvr>
                                        <p:cTn id="15" dur="50" autoRev="1" fill="hold">
                                          <p:stCondLst>
                                            <p:cond delay="0"/>
                                          </p:stCondLst>
                                        </p:cTn>
                                        <p:tgtEl>
                                          <p:spTgt spid="49"/>
                                        </p:tgtEl>
                                        <p:attrNameLst>
                                          <p:attrName>ppt_x</p:attrName>
                                        </p:attrNameLst>
                                      </p:cBhvr>
                                    </p:anim>
                                    <p:anim by="(-#ppt_w*0.10)" calcmode="lin" valueType="num">
                                      <p:cBhvr>
                                        <p:cTn id="16" dur="50" autoRev="1" fill="hold">
                                          <p:stCondLst>
                                            <p:cond delay="0"/>
                                          </p:stCondLst>
                                        </p:cTn>
                                        <p:tgtEl>
                                          <p:spTgt spid="49"/>
                                        </p:tgtEl>
                                        <p:attrNameLst>
                                          <p:attrName>ppt_y</p:attrName>
                                        </p:attrNameLst>
                                      </p:cBhvr>
                                    </p:anim>
                                    <p:animRot by="-480000">
                                      <p:cBhvr>
                                        <p:cTn id="17" dur="50" autoRev="1" fill="hold">
                                          <p:stCondLst>
                                            <p:cond delay="0"/>
                                          </p:stCondLst>
                                        </p:cTn>
                                        <p:tgtEl>
                                          <p:spTgt spid="49"/>
                                        </p:tgtEl>
                                        <p:attrNameLst>
                                          <p:attrName>r</p:attrName>
                                        </p:attrNameLst>
                                      </p:cBhvr>
                                    </p:animRot>
                                  </p:childTnLst>
                                </p:cTn>
                              </p:par>
                            </p:childTnLst>
                          </p:cTn>
                        </p:par>
                        <p:par>
                          <p:cTn id="18" fill="hold">
                            <p:stCondLst>
                              <p:cond delay="1360"/>
                            </p:stCondLst>
                            <p:childTnLst>
                              <p:par>
                                <p:cTn id="19" presetID="53" presetClass="entr" presetSubtype="16"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fltVal val="0"/>
                                          </p:val>
                                        </p:tav>
                                        <p:tav tm="100000">
                                          <p:val>
                                            <p:strVal val="#ppt_w"/>
                                          </p:val>
                                        </p:tav>
                                      </p:tavLst>
                                    </p:anim>
                                    <p:anim calcmode="lin" valueType="num">
                                      <p:cBhvr>
                                        <p:cTn id="22" dur="500" fill="hold"/>
                                        <p:tgtEl>
                                          <p:spTgt spid="18"/>
                                        </p:tgtEl>
                                        <p:attrNameLst>
                                          <p:attrName>ppt_h</p:attrName>
                                        </p:attrNameLst>
                                      </p:cBhvr>
                                      <p:tavLst>
                                        <p:tav tm="0">
                                          <p:val>
                                            <p:fltVal val="0"/>
                                          </p:val>
                                        </p:tav>
                                        <p:tav tm="100000">
                                          <p:val>
                                            <p:strVal val="#ppt_h"/>
                                          </p:val>
                                        </p:tav>
                                      </p:tavLst>
                                    </p:anim>
                                    <p:animEffect transition="in" filter="fade">
                                      <p:cBhvr>
                                        <p:cTn id="23" dur="500"/>
                                        <p:tgtEl>
                                          <p:spTgt spid="18"/>
                                        </p:tgtEl>
                                      </p:cBhvr>
                                    </p:animEffect>
                                  </p:childTnLst>
                                </p:cTn>
                              </p:par>
                              <p:par>
                                <p:cTn id="24" presetID="53" presetClass="entr" presetSubtype="16" fill="hold" nodeType="withEffect">
                                  <p:stCondLst>
                                    <p:cond delay="20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par>
                                <p:cTn id="29" presetID="53" presetClass="entr" presetSubtype="16" fill="hold" nodeType="withEffect">
                                  <p:stCondLst>
                                    <p:cond delay="4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par>
                                <p:cTn id="34" presetID="53" presetClass="entr" presetSubtype="16" fill="hold" nodeType="withEffect">
                                  <p:stCondLst>
                                    <p:cond delay="60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nodeType="withEffect">
                                  <p:stCondLst>
                                    <p:cond delay="80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扩展需求与设想</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9" name="文本框 8"/>
          <p:cNvSpPr txBox="1"/>
          <p:nvPr/>
        </p:nvSpPr>
        <p:spPr>
          <a:xfrm>
            <a:off x="1714543" y="2210223"/>
            <a:ext cx="9507984" cy="1895519"/>
          </a:xfrm>
          <a:prstGeom prst="rect">
            <a:avLst/>
          </a:prstGeom>
          <a:noFill/>
        </p:spPr>
        <p:txBody>
          <a:bodyPr wrap="square" rtlCol="0">
            <a:spAutoFit/>
          </a:bodyPr>
          <a:lstStyle/>
          <a:p>
            <a:pPr>
              <a:lnSpc>
                <a:spcPct val="150000"/>
              </a:lnSpc>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        在</a:t>
            </a:r>
            <a:r>
              <a:rPr lang="en-US" altLang="zh-CN" sz="1600" dirty="0" err="1">
                <a:solidFill>
                  <a:schemeClr val="tx1">
                    <a:lumMod val="75000"/>
                    <a:lumOff val="25000"/>
                  </a:schemeClr>
                </a:solidFill>
                <a:latin typeface="Microsoft YaHei" panose="020B0503020204020204" pitchFamily="34" charset="-122"/>
                <a:ea typeface="Microsoft YaHei" panose="020B0503020204020204" pitchFamily="34" charset="-122"/>
              </a:rPr>
              <a:t>pcap</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文件中，报文是使用字节码存储的，所占用的存储空间是非常小的。但对于解析后的报文数据而言，每条报文都会包含非常多的对象、字段和方法，这就使得解析后的数据所占用的存储空间是原始报文大小的数十倍。</a:t>
            </a:r>
          </a:p>
          <a:p>
            <a:pPr>
              <a:lnSpc>
                <a:spcPct val="150000"/>
              </a:lnSpc>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        这个问题对于内存来说是一个极大的挑战，并且内存占用过多对程序的运行效率也有极大的负面影响。因此，对于比较大的</a:t>
            </a:r>
            <a:r>
              <a:rPr lang="en-US" altLang="zh-CN" sz="1600" dirty="0" err="1">
                <a:solidFill>
                  <a:schemeClr val="tx1">
                    <a:lumMod val="75000"/>
                    <a:lumOff val="25000"/>
                  </a:schemeClr>
                </a:solidFill>
                <a:latin typeface="Microsoft YaHei" panose="020B0503020204020204" pitchFamily="34" charset="-122"/>
                <a:ea typeface="Microsoft YaHei" panose="020B0503020204020204" pitchFamily="34" charset="-122"/>
              </a:rPr>
              <a:t>pcap</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文件，将其切分成若干个小文件，然后再进行批处理是非常必要的。</a:t>
            </a:r>
          </a:p>
        </p:txBody>
      </p:sp>
      <p:sp>
        <p:nvSpPr>
          <p:cNvPr id="10" name="五边形 9"/>
          <p:cNvSpPr/>
          <p:nvPr/>
        </p:nvSpPr>
        <p:spPr>
          <a:xfrm>
            <a:off x="1105350" y="1253575"/>
            <a:ext cx="2695685" cy="61321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TextBox 7"/>
          <p:cNvSpPr txBox="1"/>
          <p:nvPr/>
        </p:nvSpPr>
        <p:spPr>
          <a:xfrm>
            <a:off x="1588199" y="1396066"/>
            <a:ext cx="1729986" cy="32823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Microsoft YaHei" panose="020B0503020204020204" pitchFamily="34" charset="-122"/>
                <a:ea typeface="Microsoft YaHei" panose="020B0503020204020204" pitchFamily="34" charset="-122"/>
              </a:defRPr>
            </a:lvl1pPr>
          </a:lstStyle>
          <a:p>
            <a:r>
              <a:rPr lang="zh-CN" altLang="en-US" sz="2135" dirty="0">
                <a:solidFill>
                  <a:schemeClr val="bg1"/>
                </a:solidFill>
              </a:rPr>
              <a:t>文件切分功能</a:t>
            </a:r>
          </a:p>
        </p:txBody>
      </p:sp>
    </p:spTree>
  </p:cSld>
  <p:clrMapOvr>
    <a:masterClrMapping/>
  </p:clrMapOvr>
  <p:transition spd="slow" advClick="0" advTm="0">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扩展需求与设想</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pic>
        <p:nvPicPr>
          <p:cNvPr id="2" name="图片 1"/>
          <p:cNvPicPr>
            <a:picLocks noChangeAspect="1"/>
          </p:cNvPicPr>
          <p:nvPr/>
        </p:nvPicPr>
        <p:blipFill>
          <a:blip r:embed="rId3"/>
          <a:stretch>
            <a:fillRect/>
          </a:stretch>
        </p:blipFill>
        <p:spPr>
          <a:xfrm>
            <a:off x="221178" y="989707"/>
            <a:ext cx="7993030" cy="5599351"/>
          </a:xfrm>
          <a:prstGeom prst="rect">
            <a:avLst/>
          </a:prstGeom>
        </p:spPr>
      </p:pic>
      <p:pic>
        <p:nvPicPr>
          <p:cNvPr id="4" name="图片 3"/>
          <p:cNvPicPr>
            <a:picLocks noChangeAspect="1"/>
          </p:cNvPicPr>
          <p:nvPr/>
        </p:nvPicPr>
        <p:blipFill>
          <a:blip r:embed="rId4"/>
          <a:stretch>
            <a:fillRect/>
          </a:stretch>
        </p:blipFill>
        <p:spPr>
          <a:xfrm>
            <a:off x="8588622" y="1161778"/>
            <a:ext cx="2383743" cy="5255207"/>
          </a:xfrm>
          <a:prstGeom prst="rect">
            <a:avLst/>
          </a:prstGeom>
        </p:spPr>
      </p:pic>
    </p:spTree>
  </p:cSld>
  <p:clrMapOvr>
    <a:masterClrMapping/>
  </p:clrMapOvr>
  <p:transition spd="slow" advClick="0" advTm="0">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扩展需求与设想</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12" name="文本框 11"/>
          <p:cNvSpPr txBox="1"/>
          <p:nvPr/>
        </p:nvSpPr>
        <p:spPr>
          <a:xfrm>
            <a:off x="1753033" y="2168797"/>
            <a:ext cx="9507984" cy="2634183"/>
          </a:xfrm>
          <a:prstGeom prst="rect">
            <a:avLst/>
          </a:prstGeom>
          <a:noFill/>
        </p:spPr>
        <p:txBody>
          <a:bodyPr wrap="square" rtlCol="0">
            <a:spAutoFit/>
          </a:bodyPr>
          <a:lstStyle/>
          <a:p>
            <a:pPr>
              <a:lnSpc>
                <a:spcPct val="150000"/>
              </a:lnSpc>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Scapy</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本身的嗅探模块</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sniff()</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提供了非常丰富的功能，包括</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BPF</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筛选规则、自定义筛选规则、多种停止方式、针对每条报文的自定义处理函数等，但其在设计上有一个很大的缺陷。</a:t>
            </a:r>
          </a:p>
          <a:p>
            <a:pPr>
              <a:lnSpc>
                <a:spcPct val="150000"/>
              </a:lnSpc>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        当使用者需要获取所嗅探到的报文数据时，</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sniff()</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模块会将所有嗅探到的符合要求的报文进行解析处理后保存在内存中，等到嗅探结束时再返回给使用者。这就使得</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sniff()</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模块无法处理大规模的报文流量，否则就会因为内存泄漏被系统</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kill</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掉。</a:t>
            </a:r>
          </a:p>
          <a:p>
            <a:pPr>
              <a:lnSpc>
                <a:spcPct val="150000"/>
              </a:lnSpc>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        因此，在需要长时间运行，嗅探大规模流量的情况下，</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Scapy</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需要提供一个额外的功能，能够在嗅探的过程中分批存储截获到的报文，及时释放内存。</a:t>
            </a:r>
          </a:p>
        </p:txBody>
      </p:sp>
      <p:sp>
        <p:nvSpPr>
          <p:cNvPr id="13" name="五边形 12"/>
          <p:cNvSpPr/>
          <p:nvPr/>
        </p:nvSpPr>
        <p:spPr>
          <a:xfrm>
            <a:off x="1143840" y="1212149"/>
            <a:ext cx="2695685" cy="61321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TextBox 7"/>
          <p:cNvSpPr txBox="1"/>
          <p:nvPr/>
        </p:nvSpPr>
        <p:spPr>
          <a:xfrm>
            <a:off x="1626689" y="1354640"/>
            <a:ext cx="1729986" cy="32823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Microsoft YaHei" panose="020B0503020204020204" pitchFamily="34" charset="-122"/>
                <a:ea typeface="Microsoft YaHei" panose="020B0503020204020204" pitchFamily="34" charset="-122"/>
              </a:defRPr>
            </a:lvl1pPr>
          </a:lstStyle>
          <a:p>
            <a:r>
              <a:rPr lang="zh-CN" altLang="en-US" sz="2135" dirty="0">
                <a:solidFill>
                  <a:schemeClr val="bg1"/>
                </a:solidFill>
              </a:rPr>
              <a:t>嗅探存储功能</a:t>
            </a:r>
          </a:p>
        </p:txBody>
      </p:sp>
    </p:spTree>
  </p:cSld>
  <p:clrMapOvr>
    <a:masterClrMapping/>
  </p:clrMapOvr>
  <p:transition spd="slow" advClick="0" advTm="0">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扩展需求与设想</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pic>
        <p:nvPicPr>
          <p:cNvPr id="2" name="图片 1"/>
          <p:cNvPicPr>
            <a:picLocks noChangeAspect="1"/>
          </p:cNvPicPr>
          <p:nvPr/>
        </p:nvPicPr>
        <p:blipFill>
          <a:blip r:embed="rId3"/>
          <a:stretch>
            <a:fillRect/>
          </a:stretch>
        </p:blipFill>
        <p:spPr>
          <a:xfrm>
            <a:off x="222992" y="914155"/>
            <a:ext cx="5558298" cy="5943845"/>
          </a:xfrm>
          <a:prstGeom prst="rect">
            <a:avLst/>
          </a:prstGeom>
        </p:spPr>
      </p:pic>
      <p:pic>
        <p:nvPicPr>
          <p:cNvPr id="4" name="图片 3"/>
          <p:cNvPicPr>
            <a:picLocks noChangeAspect="1"/>
          </p:cNvPicPr>
          <p:nvPr/>
        </p:nvPicPr>
        <p:blipFill>
          <a:blip r:embed="rId4"/>
          <a:stretch>
            <a:fillRect/>
          </a:stretch>
        </p:blipFill>
        <p:spPr>
          <a:xfrm>
            <a:off x="8248143" y="772902"/>
            <a:ext cx="2200115" cy="6271462"/>
          </a:xfrm>
          <a:prstGeom prst="rect">
            <a:avLst/>
          </a:prstGeom>
        </p:spPr>
      </p:pic>
    </p:spTree>
  </p:cSld>
  <p:clrMapOvr>
    <a:masterClrMapping/>
  </p:clrMapOvr>
  <p:transition spd="slow" advClick="0" advTm="0">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扩展需求与设想</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9" name="文本框 8"/>
          <p:cNvSpPr txBox="1"/>
          <p:nvPr/>
        </p:nvSpPr>
        <p:spPr>
          <a:xfrm>
            <a:off x="1696614" y="2347463"/>
            <a:ext cx="9507984" cy="2308324"/>
          </a:xfrm>
          <a:prstGeom prst="rect">
            <a:avLst/>
          </a:prstGeom>
          <a:noFill/>
        </p:spPr>
        <p:txBody>
          <a:bodyPr wrap="square" rtlCol="0">
            <a:spAutoFit/>
          </a:bodyPr>
          <a:lstStyle/>
          <a:p>
            <a:pPr>
              <a:lnSpc>
                <a:spcPct val="150000"/>
              </a:lnSpc>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        在解析报文时，</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Scapy</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会根据协议层次划分一层一层的进行解析，解析结果也是一层层堆叠起来的。每一层都被封装成了单独的对象，该对象拥有一个</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payload</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变量，用于保存下一层协议的对象实例。</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a:lnSpc>
                <a:spcPct val="150000"/>
              </a:lnSpc>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        在处理多协议的流量数据时，使用者通常需要根据报文的协议类型对报文进行不同的处理操作。但在解析后的报文中，并没有协议类型这个字段，这就使得使用者不得不自己设计一种判定逻辑去判断报文的协议类型。因此，如果实现了这个功能，将其作为解析后的报文对象内置的一个函数，那么就可以为使用者节省掉大量的重复开发工作。</a:t>
            </a:r>
          </a:p>
        </p:txBody>
      </p:sp>
      <p:sp>
        <p:nvSpPr>
          <p:cNvPr id="10" name="五边形 9"/>
          <p:cNvSpPr/>
          <p:nvPr/>
        </p:nvSpPr>
        <p:spPr>
          <a:xfrm>
            <a:off x="1105350" y="1253575"/>
            <a:ext cx="2695685" cy="61321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TextBox 7"/>
          <p:cNvSpPr txBox="1"/>
          <p:nvPr/>
        </p:nvSpPr>
        <p:spPr>
          <a:xfrm>
            <a:off x="1346774" y="1396066"/>
            <a:ext cx="2212836" cy="32823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Microsoft YaHei" panose="020B0503020204020204" pitchFamily="34" charset="-122"/>
                <a:ea typeface="Microsoft YaHei" panose="020B0503020204020204" pitchFamily="34" charset="-122"/>
              </a:defRPr>
            </a:lvl1pPr>
          </a:lstStyle>
          <a:p>
            <a:r>
              <a:rPr lang="zh-CN" altLang="en-US" sz="2135" dirty="0">
                <a:solidFill>
                  <a:schemeClr val="bg1"/>
                </a:solidFill>
              </a:rPr>
              <a:t>协议类型获取功能</a:t>
            </a:r>
          </a:p>
        </p:txBody>
      </p:sp>
    </p:spTree>
  </p:cSld>
  <p:clrMapOvr>
    <a:masterClrMapping/>
  </p:clrMapOvr>
  <p:transition spd="slow" advClick="0" advTm="0">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扩展需求与设想</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589298" y="2042329"/>
            <a:ext cx="6017690" cy="2951014"/>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9833" y="1021164"/>
            <a:ext cx="2870646" cy="4761071"/>
          </a:xfrm>
          <a:prstGeom prst="rect">
            <a:avLst/>
          </a:prstGeom>
        </p:spPr>
      </p:pic>
    </p:spTree>
  </p:cSld>
  <p:clrMapOvr>
    <a:masterClrMapping/>
  </p:clrMapOvr>
  <p:transition spd="slow" advClick="0" advTm="0">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202440"/>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8" name="文本框 6"/>
            <p:cNvSpPr txBox="1"/>
            <p:nvPr/>
          </p:nvSpPr>
          <p:spPr>
            <a:xfrm>
              <a:off x="650907" y="284178"/>
              <a:ext cx="569115" cy="559693"/>
            </a:xfrm>
            <a:prstGeom prst="rect">
              <a:avLst/>
            </a:prstGeom>
            <a:noFill/>
          </p:spPr>
          <p:txBody>
            <a:bodyPr wrap="square" lIns="91440" tIns="45720" rIns="91440" bIns="45720" rtlCol="0">
              <a:spAutoFit/>
            </a:bodyPr>
            <a:lstStyle/>
            <a:p>
              <a:pPr defTabSz="1218565"/>
              <a:r>
                <a:rPr lang="en-US" altLang="zh-CN" sz="10665" dirty="0">
                  <a:solidFill>
                    <a:prstClr val="white">
                      <a:lumMod val="95000"/>
                    </a:prstClr>
                  </a:solidFill>
                  <a:latin typeface="Impact" panose="020B0806030902050204" pitchFamily="34" charset="0"/>
                  <a:ea typeface="SimSun" panose="02010600030101010101" pitchFamily="2" charset="-122"/>
                </a:rPr>
                <a:t>05</a:t>
              </a:r>
              <a:endParaRPr lang="zh-CN" altLang="en-US" sz="10665" dirty="0">
                <a:solidFill>
                  <a:prstClr val="white">
                    <a:lumMod val="95000"/>
                  </a:prstClr>
                </a:solidFill>
                <a:latin typeface="Impact" panose="020B0806030902050204" pitchFamily="34" charset="0"/>
                <a:ea typeface="SimSun" panose="02010600030101010101" pitchFamily="2" charset="-122"/>
              </a:endParaRPr>
            </a:p>
          </p:txBody>
        </p:sp>
      </p:grpSp>
      <p:sp>
        <p:nvSpPr>
          <p:cNvPr id="49" name="TextBox 48"/>
          <p:cNvSpPr txBox="1"/>
          <p:nvPr/>
        </p:nvSpPr>
        <p:spPr>
          <a:xfrm>
            <a:off x="4487177" y="2994295"/>
            <a:ext cx="6733877" cy="830999"/>
          </a:xfrm>
          <a:prstGeom prst="rect">
            <a:avLst/>
          </a:prstGeom>
          <a:noFill/>
        </p:spPr>
        <p:txBody>
          <a:bodyPr wrap="square" lIns="91445" tIns="45721" rIns="91445" bIns="45721" rtlCol="0">
            <a:spAutoFit/>
          </a:bodyPr>
          <a:lstStyle/>
          <a:p>
            <a:pPr defTabSz="1218565"/>
            <a:r>
              <a:rPr lang="zh-CN" altLang="en-US" sz="4800" b="1" dirty="0">
                <a:solidFill>
                  <a:prstClr val="black">
                    <a:lumMod val="75000"/>
                    <a:lumOff val="25000"/>
                  </a:prstClr>
                </a:solidFill>
                <a:latin typeface="Microsoft YaHei" panose="020B0503020204020204" pitchFamily="34" charset="-122"/>
                <a:ea typeface="Microsoft YaHei" panose="020B0503020204020204" pitchFamily="34" charset="-122"/>
              </a:rPr>
              <a:t>工作计划与任务分工</a:t>
            </a:r>
            <a:endParaRPr lang="en-GB" altLang="zh-CN" sz="4800" b="1"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grpSp>
        <p:nvGrpSpPr>
          <p:cNvPr id="9" name="组合 8"/>
          <p:cNvGrpSpPr/>
          <p:nvPr/>
        </p:nvGrpSpPr>
        <p:grpSpPr>
          <a:xfrm>
            <a:off x="7920203" y="1699760"/>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12" name="组合 11"/>
          <p:cNvGrpSpPr/>
          <p:nvPr/>
        </p:nvGrpSpPr>
        <p:grpSpPr>
          <a:xfrm>
            <a:off x="6192011" y="1700284"/>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15" name="组合 14"/>
          <p:cNvGrpSpPr/>
          <p:nvPr/>
        </p:nvGrpSpPr>
        <p:grpSpPr>
          <a:xfrm>
            <a:off x="7056107" y="1699760"/>
            <a:ext cx="577111" cy="577112"/>
            <a:chOff x="5436096" y="1274820"/>
            <a:chExt cx="432833" cy="432834"/>
          </a:xfrm>
        </p:grpSpPr>
        <p:sp>
          <p:nvSpPr>
            <p:cNvPr id="16" name="椭圆 15"/>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18" name="组合 17"/>
          <p:cNvGrpSpPr/>
          <p:nvPr/>
        </p:nvGrpSpPr>
        <p:grpSpPr>
          <a:xfrm>
            <a:off x="4463819" y="1699760"/>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21" name="组合 20"/>
          <p:cNvGrpSpPr/>
          <p:nvPr/>
        </p:nvGrpSpPr>
        <p:grpSpPr>
          <a:xfrm>
            <a:off x="5327915" y="1699760"/>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8" fill="hold" grpId="0" nodeType="afterEffect">
                                  <p:stCondLst>
                                    <p:cond delay="0"/>
                                  </p:stCondLst>
                                  <p:iterate type="lt">
                                    <p:tmPct val="30000"/>
                                  </p:iterate>
                                  <p:childTnLst>
                                    <p:set>
                                      <p:cBhvr>
                                        <p:cTn id="11" dur="1" fill="hold">
                                          <p:stCondLst>
                                            <p:cond delay="0"/>
                                          </p:stCondLst>
                                        </p:cTn>
                                        <p:tgtEl>
                                          <p:spTgt spid="49"/>
                                        </p:tgtEl>
                                        <p:attrNameLst>
                                          <p:attrName>style.visibility</p:attrName>
                                        </p:attrNameLst>
                                      </p:cBhvr>
                                      <p:to>
                                        <p:strVal val="visible"/>
                                      </p:to>
                                    </p:set>
                                    <p:animEffect transition="in" filter="wipe(left)">
                                      <p:cBhvr>
                                        <p:cTn id="12" dur="200"/>
                                        <p:tgtEl>
                                          <p:spTgt spid="49"/>
                                        </p:tgtEl>
                                      </p:cBhvr>
                                    </p:animEffect>
                                  </p:childTnLst>
                                </p:cTn>
                              </p:par>
                            </p:childTnLst>
                          </p:cTn>
                        </p:par>
                        <p:par>
                          <p:cTn id="13" fill="hold">
                            <p:stCondLst>
                              <p:cond delay="1680"/>
                            </p:stCondLst>
                            <p:childTnLst>
                              <p:par>
                                <p:cTn id="14" presetID="53" presetClass="entr" presetSubtype="16"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ppt_w</p:attrName>
                                        </p:attrNameLst>
                                      </p:cBhvr>
                                      <p:tavLst>
                                        <p:tav tm="0">
                                          <p:val>
                                            <p:fltVal val="0"/>
                                          </p:val>
                                        </p:tav>
                                        <p:tav tm="100000">
                                          <p:val>
                                            <p:strVal val="#ppt_w"/>
                                          </p:val>
                                        </p:tav>
                                      </p:tavLst>
                                    </p:anim>
                                    <p:anim calcmode="lin" valueType="num">
                                      <p:cBhvr>
                                        <p:cTn id="17" dur="500" fill="hold"/>
                                        <p:tgtEl>
                                          <p:spTgt spid="18"/>
                                        </p:tgtEl>
                                        <p:attrNameLst>
                                          <p:attrName>ppt_h</p:attrName>
                                        </p:attrNameLst>
                                      </p:cBhvr>
                                      <p:tavLst>
                                        <p:tav tm="0">
                                          <p:val>
                                            <p:fltVal val="0"/>
                                          </p:val>
                                        </p:tav>
                                        <p:tav tm="100000">
                                          <p:val>
                                            <p:strVal val="#ppt_h"/>
                                          </p:val>
                                        </p:tav>
                                      </p:tavLst>
                                    </p:anim>
                                    <p:animEffect transition="in" filter="fade">
                                      <p:cBhvr>
                                        <p:cTn id="18" dur="500"/>
                                        <p:tgtEl>
                                          <p:spTgt spid="18"/>
                                        </p:tgtEl>
                                      </p:cBhvr>
                                    </p:animEffect>
                                  </p:childTnLst>
                                </p:cTn>
                              </p:par>
                              <p:par>
                                <p:cTn id="19" presetID="53" presetClass="entr" presetSubtype="16" fill="hold" nodeType="withEffect">
                                  <p:stCondLst>
                                    <p:cond delay="20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animEffect transition="in" filter="fade">
                                      <p:cBhvr>
                                        <p:cTn id="23" dur="500"/>
                                        <p:tgtEl>
                                          <p:spTgt spid="21"/>
                                        </p:tgtEl>
                                      </p:cBhvr>
                                    </p:animEffect>
                                  </p:childTnLst>
                                </p:cTn>
                              </p:par>
                              <p:par>
                                <p:cTn id="24" presetID="53" presetClass="entr" presetSubtype="16" fill="hold" nodeType="withEffect">
                                  <p:stCondLst>
                                    <p:cond delay="40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par>
                                <p:cTn id="29" presetID="53" presetClass="entr" presetSubtype="16" fill="hold" nodeType="withEffect">
                                  <p:stCondLst>
                                    <p:cond delay="60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par>
                                <p:cTn id="34" presetID="53" presetClass="entr" presetSubtype="16" fill="hold" nodeType="withEffect">
                                  <p:stCondLst>
                                    <p:cond delay="80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840" y="266933"/>
            <a:ext cx="368419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工作进展与计划</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pic>
        <p:nvPicPr>
          <p:cNvPr id="4" name="图片 3"/>
          <p:cNvPicPr>
            <a:picLocks noChangeAspect="1"/>
          </p:cNvPicPr>
          <p:nvPr/>
        </p:nvPicPr>
        <p:blipFill>
          <a:blip r:embed="rId3"/>
          <a:stretch>
            <a:fillRect/>
          </a:stretch>
        </p:blipFill>
        <p:spPr>
          <a:xfrm>
            <a:off x="219075" y="772902"/>
            <a:ext cx="11599124" cy="5961273"/>
          </a:xfrm>
          <a:prstGeom prst="rect">
            <a:avLst/>
          </a:prstGeom>
        </p:spPr>
      </p:pic>
    </p:spTree>
  </p:cSld>
  <p:clrMapOvr>
    <a:masterClrMapping/>
  </p:clrMapOvr>
  <p:transition spd="slow" advClick="0" advTm="0">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840" y="266933"/>
            <a:ext cx="368419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工作进展与计划</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pic>
        <p:nvPicPr>
          <p:cNvPr id="2" name="图片 1"/>
          <p:cNvPicPr>
            <a:picLocks noChangeAspect="1"/>
          </p:cNvPicPr>
          <p:nvPr/>
        </p:nvPicPr>
        <p:blipFill>
          <a:blip r:embed="rId3"/>
          <a:stretch>
            <a:fillRect/>
          </a:stretch>
        </p:blipFill>
        <p:spPr>
          <a:xfrm>
            <a:off x="145915" y="772902"/>
            <a:ext cx="11741690" cy="5471628"/>
          </a:xfrm>
          <a:prstGeom prst="rect">
            <a:avLst/>
          </a:prstGeom>
        </p:spPr>
      </p:pic>
    </p:spTree>
    <p:extLst>
      <p:ext uri="{BB962C8B-B14F-4D97-AF65-F5344CB8AC3E}">
        <p14:creationId xmlns:p14="http://schemas.microsoft.com/office/powerpoint/2010/main" val="4283668952"/>
      </p:ext>
    </p:extLst>
  </p:cSld>
  <p:clrMapOvr>
    <a:masterClrMapping/>
  </p:clrMapOvr>
  <p:transition spd="slow" advClick="0" advTm="0">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205067"/>
            <a:ext cx="3008380" cy="662379"/>
          </a:xfrm>
          <a:prstGeom prst="rect">
            <a:avLst/>
          </a:prstGeom>
        </p:spPr>
        <p:txBody>
          <a:bodyPr anchor="ctr">
            <a:noAutofit/>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algn="ctr">
              <a:buNone/>
            </a:pPr>
            <a:r>
              <a:rPr lang="zh-CN" altLang="en-US" sz="4265" b="1" dirty="0">
                <a:solidFill>
                  <a:schemeClr val="accent1"/>
                </a:solidFill>
                <a:latin typeface="Microsoft YaHei" panose="020B0503020204020204" pitchFamily="34" charset="-122"/>
                <a:ea typeface="Microsoft YaHei" panose="020B0503020204020204" pitchFamily="34" charset="-122"/>
              </a:rPr>
              <a:t>目录</a:t>
            </a:r>
            <a:r>
              <a:rPr lang="en-US" altLang="zh-CN" sz="4265" b="1" dirty="0">
                <a:solidFill>
                  <a:schemeClr val="accent1"/>
                </a:solidFill>
                <a:latin typeface="Microsoft YaHei" panose="020B0503020204020204" pitchFamily="34" charset="-122"/>
                <a:ea typeface="Microsoft YaHei" panose="020B0503020204020204" pitchFamily="34" charset="-122"/>
              </a:rPr>
              <a:t>/</a:t>
            </a:r>
            <a:r>
              <a:rPr lang="en-US" altLang="zh-CN" sz="2400" b="1" dirty="0">
                <a:solidFill>
                  <a:schemeClr val="accent1"/>
                </a:solidFill>
                <a:latin typeface="Microsoft YaHei" panose="020B0503020204020204" pitchFamily="34" charset="-122"/>
                <a:ea typeface="Microsoft YaHei" panose="020B0503020204020204" pitchFamily="34" charset="-122"/>
              </a:rPr>
              <a:t>Contents</a:t>
            </a:r>
            <a:endParaRPr lang="en-GB" sz="2400" b="1" dirty="0">
              <a:solidFill>
                <a:schemeClr val="accent1"/>
              </a:solidFill>
              <a:latin typeface="Microsoft YaHei" panose="020B0503020204020204" pitchFamily="34" charset="-122"/>
              <a:ea typeface="Microsoft YaHei" panose="020B0503020204020204" pitchFamily="34" charset="-122"/>
            </a:endParaRPr>
          </a:p>
        </p:txBody>
      </p:sp>
      <p:cxnSp>
        <p:nvCxnSpPr>
          <p:cNvPr id="43" name="直接连接符 42"/>
          <p:cNvCxnSpPr/>
          <p:nvPr/>
        </p:nvCxnSpPr>
        <p:spPr>
          <a:xfrm>
            <a:off x="984763" y="1045218"/>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3580354" y="1335475"/>
            <a:ext cx="1026790" cy="584775"/>
            <a:chOff x="2215144" y="927951"/>
            <a:chExt cx="1244730" cy="106328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47" name="文本框 9"/>
            <p:cNvSpPr txBox="1"/>
            <p:nvPr/>
          </p:nvSpPr>
          <p:spPr>
            <a:xfrm>
              <a:off x="2393075" y="927951"/>
              <a:ext cx="1066799" cy="1063284"/>
            </a:xfrm>
            <a:prstGeom prst="rect">
              <a:avLst/>
            </a:prstGeom>
            <a:noFill/>
          </p:spPr>
          <p:txBody>
            <a:bodyPr wrap="square" rtlCol="0">
              <a:spAutoFit/>
            </a:bodyPr>
            <a:lstStyle/>
            <a:p>
              <a:r>
                <a:rPr lang="en-US" altLang="zh-CN" sz="3200" dirty="0">
                  <a:solidFill>
                    <a:schemeClr val="bg1"/>
                  </a:solidFill>
                  <a:latin typeface="Impact" panose="020B0806030902050204" pitchFamily="34" charset="0"/>
                </a:rPr>
                <a:t>01</a:t>
              </a:r>
              <a:endParaRPr lang="zh-CN" altLang="en-US" sz="3200" dirty="0">
                <a:solidFill>
                  <a:schemeClr val="bg1"/>
                </a:solidFill>
                <a:latin typeface="Impact" panose="020B0806030902050204" pitchFamily="34" charset="0"/>
              </a:endParaRPr>
            </a:p>
          </p:txBody>
        </p:sp>
      </p:grpSp>
      <p:grpSp>
        <p:nvGrpSpPr>
          <p:cNvPr id="48" name="组合 47"/>
          <p:cNvGrpSpPr/>
          <p:nvPr/>
        </p:nvGrpSpPr>
        <p:grpSpPr>
          <a:xfrm>
            <a:off x="3575428" y="2104652"/>
            <a:ext cx="1026790" cy="584775"/>
            <a:chOff x="2215144" y="1952311"/>
            <a:chExt cx="1244730" cy="1063286"/>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50" name="文本框 10"/>
            <p:cNvSpPr txBox="1"/>
            <p:nvPr/>
          </p:nvSpPr>
          <p:spPr>
            <a:xfrm>
              <a:off x="2393075" y="1952311"/>
              <a:ext cx="1066799" cy="1063286"/>
            </a:xfrm>
            <a:prstGeom prst="rect">
              <a:avLst/>
            </a:prstGeom>
            <a:noFill/>
          </p:spPr>
          <p:txBody>
            <a:bodyPr wrap="square" rtlCol="0">
              <a:spAutoFit/>
            </a:bodyPr>
            <a:lstStyle/>
            <a:p>
              <a:r>
                <a:rPr lang="en-US" altLang="zh-CN" sz="3200" dirty="0">
                  <a:solidFill>
                    <a:schemeClr val="bg1"/>
                  </a:solidFill>
                  <a:latin typeface="Impact" panose="020B0806030902050204" pitchFamily="34" charset="0"/>
                </a:rPr>
                <a:t>02</a:t>
              </a:r>
              <a:endParaRPr lang="zh-CN" altLang="en-US" sz="3200" dirty="0">
                <a:solidFill>
                  <a:schemeClr val="bg1"/>
                </a:solidFill>
                <a:latin typeface="Impact" panose="020B0806030902050204" pitchFamily="34" charset="0"/>
              </a:endParaRPr>
            </a:p>
          </p:txBody>
        </p:sp>
      </p:grpSp>
      <p:grpSp>
        <p:nvGrpSpPr>
          <p:cNvPr id="51" name="组合 50"/>
          <p:cNvGrpSpPr/>
          <p:nvPr/>
        </p:nvGrpSpPr>
        <p:grpSpPr>
          <a:xfrm>
            <a:off x="3575428" y="2890302"/>
            <a:ext cx="1026790" cy="584775"/>
            <a:chOff x="2215144" y="3018134"/>
            <a:chExt cx="1244730" cy="106328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53" name="文本框 11"/>
            <p:cNvSpPr txBox="1"/>
            <p:nvPr/>
          </p:nvSpPr>
          <p:spPr>
            <a:xfrm>
              <a:off x="2393075" y="3018134"/>
              <a:ext cx="1066799" cy="1063285"/>
            </a:xfrm>
            <a:prstGeom prst="rect">
              <a:avLst/>
            </a:prstGeom>
            <a:noFill/>
          </p:spPr>
          <p:txBody>
            <a:bodyPr wrap="square" rtlCol="0">
              <a:spAutoFit/>
            </a:bodyPr>
            <a:lstStyle/>
            <a:p>
              <a:r>
                <a:rPr lang="en-US" altLang="zh-CN" sz="3200" dirty="0">
                  <a:solidFill>
                    <a:schemeClr val="bg1"/>
                  </a:solidFill>
                  <a:latin typeface="Impact" panose="020B0806030902050204" pitchFamily="34" charset="0"/>
                </a:rPr>
                <a:t>03</a:t>
              </a:r>
              <a:endParaRPr lang="zh-CN" altLang="en-US" sz="3200" dirty="0">
                <a:solidFill>
                  <a:schemeClr val="bg1"/>
                </a:solidFill>
                <a:latin typeface="Impact" panose="020B0806030902050204" pitchFamily="34" charset="0"/>
              </a:endParaRPr>
            </a:p>
          </p:txBody>
        </p:sp>
      </p:grpSp>
      <p:grpSp>
        <p:nvGrpSpPr>
          <p:cNvPr id="54" name="组合 53"/>
          <p:cNvGrpSpPr/>
          <p:nvPr/>
        </p:nvGrpSpPr>
        <p:grpSpPr>
          <a:xfrm>
            <a:off x="3575428" y="3644351"/>
            <a:ext cx="1026790" cy="584775"/>
            <a:chOff x="2215144" y="4047039"/>
            <a:chExt cx="1244730" cy="1063285"/>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56" name="文本框 12"/>
            <p:cNvSpPr txBox="1"/>
            <p:nvPr/>
          </p:nvSpPr>
          <p:spPr>
            <a:xfrm>
              <a:off x="2393075" y="4047039"/>
              <a:ext cx="1066799" cy="1063285"/>
            </a:xfrm>
            <a:prstGeom prst="rect">
              <a:avLst/>
            </a:prstGeom>
            <a:noFill/>
          </p:spPr>
          <p:txBody>
            <a:bodyPr wrap="square" rtlCol="0">
              <a:spAutoFit/>
            </a:bodyPr>
            <a:lstStyle/>
            <a:p>
              <a:r>
                <a:rPr lang="en-US" altLang="zh-CN" sz="3200" dirty="0">
                  <a:solidFill>
                    <a:schemeClr val="bg1"/>
                  </a:solidFill>
                  <a:latin typeface="Impact" panose="020B0806030902050204" pitchFamily="34" charset="0"/>
                </a:rPr>
                <a:t>04</a:t>
              </a:r>
              <a:endParaRPr lang="zh-CN" altLang="en-US" sz="3200" dirty="0">
                <a:solidFill>
                  <a:schemeClr val="bg1"/>
                </a:solidFill>
                <a:latin typeface="Impact" panose="020B0806030902050204" pitchFamily="34" charset="0"/>
              </a:endParaRPr>
            </a:p>
          </p:txBody>
        </p:sp>
      </p:grpSp>
      <p:grpSp>
        <p:nvGrpSpPr>
          <p:cNvPr id="57" name="组合 56"/>
          <p:cNvGrpSpPr/>
          <p:nvPr/>
        </p:nvGrpSpPr>
        <p:grpSpPr>
          <a:xfrm>
            <a:off x="3580350" y="4447247"/>
            <a:ext cx="1015569" cy="584775"/>
            <a:chOff x="2215144" y="5107938"/>
            <a:chExt cx="1231128" cy="1063289"/>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59" name="文本框 13"/>
            <p:cNvSpPr txBox="1"/>
            <p:nvPr/>
          </p:nvSpPr>
          <p:spPr>
            <a:xfrm>
              <a:off x="2379474" y="5107938"/>
              <a:ext cx="1066798" cy="1063289"/>
            </a:xfrm>
            <a:prstGeom prst="rect">
              <a:avLst/>
            </a:prstGeom>
            <a:noFill/>
          </p:spPr>
          <p:txBody>
            <a:bodyPr wrap="square" rtlCol="0">
              <a:spAutoFit/>
            </a:bodyPr>
            <a:lstStyle/>
            <a:p>
              <a:r>
                <a:rPr lang="en-US" altLang="zh-CN" sz="3200" dirty="0">
                  <a:solidFill>
                    <a:schemeClr val="bg1"/>
                  </a:solidFill>
                  <a:latin typeface="Impact" panose="020B0806030902050204" pitchFamily="34" charset="0"/>
                </a:rPr>
                <a:t>05</a:t>
              </a:r>
              <a:endParaRPr lang="zh-CN" altLang="en-US" sz="3200" dirty="0">
                <a:solidFill>
                  <a:schemeClr val="bg1"/>
                </a:solidFill>
                <a:latin typeface="Impact" panose="020B0806030902050204" pitchFamily="34" charset="0"/>
              </a:endParaRPr>
            </a:p>
          </p:txBody>
        </p:sp>
      </p:grpSp>
      <p:grpSp>
        <p:nvGrpSpPr>
          <p:cNvPr id="60" name="组合 59"/>
          <p:cNvGrpSpPr/>
          <p:nvPr/>
        </p:nvGrpSpPr>
        <p:grpSpPr>
          <a:xfrm>
            <a:off x="4486021" y="1375396"/>
            <a:ext cx="3725650" cy="518892"/>
            <a:chOff x="4315150" y="953426"/>
            <a:chExt cx="3857250" cy="540057"/>
          </a:xfrm>
        </p:grpSpPr>
        <p:sp>
          <p:nvSpPr>
            <p:cNvPr id="61" name="矩形 60"/>
            <p:cNvSpPr/>
            <p:nvPr/>
          </p:nvSpPr>
          <p:spPr>
            <a:xfrm>
              <a:off x="5456441" y="975654"/>
              <a:ext cx="2395133" cy="480496"/>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业务需求</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sp>
        <p:nvSpPr>
          <p:cNvPr id="86" name="矩形 85"/>
          <p:cNvSpPr/>
          <p:nvPr/>
        </p:nvSpPr>
        <p:spPr>
          <a:xfrm>
            <a:off x="5549907" y="2099265"/>
            <a:ext cx="1963270" cy="461665"/>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功能需求</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87" name="平行四边形 86"/>
          <p:cNvSpPr/>
          <p:nvPr/>
        </p:nvSpPr>
        <p:spPr>
          <a:xfrm>
            <a:off x="4481095" y="2092227"/>
            <a:ext cx="3730576" cy="518892"/>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sp>
        <p:nvSpPr>
          <p:cNvPr id="88" name="矩形 87"/>
          <p:cNvSpPr/>
          <p:nvPr/>
        </p:nvSpPr>
        <p:spPr>
          <a:xfrm>
            <a:off x="5398901" y="2916567"/>
            <a:ext cx="1890039" cy="461665"/>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非功能需求</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89" name="平行四边形 88"/>
          <p:cNvSpPr/>
          <p:nvPr/>
        </p:nvSpPr>
        <p:spPr>
          <a:xfrm>
            <a:off x="4481095" y="2894097"/>
            <a:ext cx="3730576" cy="518892"/>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sp>
        <p:nvSpPr>
          <p:cNvPr id="90" name="矩形 89"/>
          <p:cNvSpPr/>
          <p:nvPr/>
        </p:nvSpPr>
        <p:spPr>
          <a:xfrm>
            <a:off x="5157332" y="3715070"/>
            <a:ext cx="2373179" cy="461665"/>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扩展需求与设想</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91" name="平行四边形 90"/>
          <p:cNvSpPr/>
          <p:nvPr/>
        </p:nvSpPr>
        <p:spPr>
          <a:xfrm>
            <a:off x="4481095" y="3695769"/>
            <a:ext cx="3730576" cy="518892"/>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sp>
        <p:nvSpPr>
          <p:cNvPr id="92" name="矩形 91"/>
          <p:cNvSpPr/>
          <p:nvPr/>
        </p:nvSpPr>
        <p:spPr>
          <a:xfrm>
            <a:off x="4905798" y="4532337"/>
            <a:ext cx="2995993" cy="461665"/>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工作计划与任务分工</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93" name="平行四边形 92"/>
          <p:cNvSpPr/>
          <p:nvPr/>
        </p:nvSpPr>
        <p:spPr>
          <a:xfrm>
            <a:off x="4481095" y="4518590"/>
            <a:ext cx="3730576" cy="518892"/>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nvGrpSpPr>
          <p:cNvPr id="35" name="组合 34"/>
          <p:cNvGrpSpPr/>
          <p:nvPr/>
        </p:nvGrpSpPr>
        <p:grpSpPr>
          <a:xfrm>
            <a:off x="3575428" y="5215679"/>
            <a:ext cx="1015569" cy="584775"/>
            <a:chOff x="2215144" y="5107938"/>
            <a:chExt cx="1231128" cy="1063289"/>
          </a:xfrm>
        </p:grpSpPr>
        <p:sp>
          <p:nvSpPr>
            <p:cNvPr id="36" name="平行四边形 35"/>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37" name="文本框 13"/>
            <p:cNvSpPr txBox="1"/>
            <p:nvPr/>
          </p:nvSpPr>
          <p:spPr>
            <a:xfrm>
              <a:off x="2379474" y="5107938"/>
              <a:ext cx="1066798" cy="1063289"/>
            </a:xfrm>
            <a:prstGeom prst="rect">
              <a:avLst/>
            </a:prstGeom>
            <a:noFill/>
          </p:spPr>
          <p:txBody>
            <a:bodyPr wrap="square" rtlCol="0">
              <a:spAutoFit/>
            </a:bodyPr>
            <a:lstStyle/>
            <a:p>
              <a:r>
                <a:rPr lang="en-US" altLang="zh-CN" sz="3200" dirty="0">
                  <a:solidFill>
                    <a:schemeClr val="bg1"/>
                  </a:solidFill>
                  <a:latin typeface="Impact" panose="020B0806030902050204" pitchFamily="34" charset="0"/>
                </a:rPr>
                <a:t>06</a:t>
              </a:r>
              <a:endParaRPr lang="zh-CN" altLang="en-US" sz="3200" dirty="0">
                <a:solidFill>
                  <a:schemeClr val="bg1"/>
                </a:solidFill>
                <a:latin typeface="Impact" panose="020B0806030902050204" pitchFamily="34" charset="0"/>
              </a:endParaRPr>
            </a:p>
          </p:txBody>
        </p:sp>
      </p:grpSp>
      <p:sp>
        <p:nvSpPr>
          <p:cNvPr id="38" name="矩形 37"/>
          <p:cNvSpPr/>
          <p:nvPr/>
        </p:nvSpPr>
        <p:spPr>
          <a:xfrm>
            <a:off x="5344484" y="5315635"/>
            <a:ext cx="2113699" cy="461665"/>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项目配置管理</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39" name="平行四边形 38"/>
          <p:cNvSpPr/>
          <p:nvPr/>
        </p:nvSpPr>
        <p:spPr>
          <a:xfrm>
            <a:off x="4476173" y="5287022"/>
            <a:ext cx="3735498" cy="518892"/>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grpSp>
        <p:nvGrpSpPr>
          <p:cNvPr id="40" name="组合 39"/>
          <p:cNvGrpSpPr/>
          <p:nvPr/>
        </p:nvGrpSpPr>
        <p:grpSpPr>
          <a:xfrm>
            <a:off x="3575428" y="6040041"/>
            <a:ext cx="1015569" cy="584775"/>
            <a:chOff x="2215144" y="5107938"/>
            <a:chExt cx="1231128" cy="1063289"/>
          </a:xfrm>
        </p:grpSpPr>
        <p:sp>
          <p:nvSpPr>
            <p:cNvPr id="41" name="平行四边形 40"/>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Impact" panose="020B0806030902050204" pitchFamily="34" charset="0"/>
              </a:endParaRPr>
            </a:p>
          </p:txBody>
        </p:sp>
        <p:sp>
          <p:nvSpPr>
            <p:cNvPr id="42" name="文本框 13"/>
            <p:cNvSpPr txBox="1"/>
            <p:nvPr/>
          </p:nvSpPr>
          <p:spPr>
            <a:xfrm>
              <a:off x="2379474" y="5107938"/>
              <a:ext cx="1066798" cy="1063289"/>
            </a:xfrm>
            <a:prstGeom prst="rect">
              <a:avLst/>
            </a:prstGeom>
            <a:noFill/>
          </p:spPr>
          <p:txBody>
            <a:bodyPr wrap="square" rtlCol="0">
              <a:spAutoFit/>
            </a:bodyPr>
            <a:lstStyle/>
            <a:p>
              <a:r>
                <a:rPr lang="en-US" altLang="zh-CN" sz="3200" dirty="0">
                  <a:solidFill>
                    <a:schemeClr val="bg1"/>
                  </a:solidFill>
                  <a:latin typeface="Impact" panose="020B0806030902050204" pitchFamily="34" charset="0"/>
                </a:rPr>
                <a:t>07</a:t>
              </a:r>
              <a:endParaRPr lang="zh-CN" altLang="en-US" sz="3200" dirty="0">
                <a:solidFill>
                  <a:schemeClr val="bg1"/>
                </a:solidFill>
                <a:latin typeface="Impact" panose="020B0806030902050204" pitchFamily="34" charset="0"/>
              </a:endParaRPr>
            </a:p>
          </p:txBody>
        </p:sp>
      </p:grpSp>
      <p:sp>
        <p:nvSpPr>
          <p:cNvPr id="44" name="矩形 43"/>
          <p:cNvSpPr/>
          <p:nvPr/>
        </p:nvSpPr>
        <p:spPr>
          <a:xfrm>
            <a:off x="5344484" y="6139997"/>
            <a:ext cx="2113699" cy="461665"/>
          </a:xfrm>
          <a:prstGeom prst="rect">
            <a:avLst/>
          </a:prstGeom>
          <a:ln w="15875">
            <a:noFill/>
          </a:ln>
        </p:spPr>
        <p:txBody>
          <a:bodyPr wrap="square" lIns="91440" tIns="45720" rIns="91440" bIns="45720">
            <a:spAutoFit/>
          </a:bodyPr>
          <a:lstStyle/>
          <a:p>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统计分析计划</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63" name="平行四边形 62"/>
          <p:cNvSpPr/>
          <p:nvPr/>
        </p:nvSpPr>
        <p:spPr>
          <a:xfrm>
            <a:off x="4476173" y="6111384"/>
            <a:ext cx="3735498" cy="518892"/>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tx1">
                  <a:lumMod val="75000"/>
                  <a:lumOff val="2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fill="hold"/>
                                        <p:tgtEl>
                                          <p:spTgt spid="45"/>
                                        </p:tgtEl>
                                        <p:attrNameLst>
                                          <p:attrName>ppt_x</p:attrName>
                                        </p:attrNameLst>
                                      </p:cBhvr>
                                      <p:tavLst>
                                        <p:tav tm="0">
                                          <p:val>
                                            <p:strVal val="0-#ppt_w/2"/>
                                          </p:val>
                                        </p:tav>
                                        <p:tav tm="100000">
                                          <p:val>
                                            <p:strVal val="#ppt_x"/>
                                          </p:val>
                                        </p:tav>
                                      </p:tavLst>
                                    </p:anim>
                                    <p:anim calcmode="lin" valueType="num">
                                      <p:cBhvr additive="base">
                                        <p:cTn id="16" dur="500" fill="hold"/>
                                        <p:tgtEl>
                                          <p:spTgt spid="4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1+#ppt_w/2"/>
                                          </p:val>
                                        </p:tav>
                                        <p:tav tm="100000">
                                          <p:val>
                                            <p:strVal val="#ppt_x"/>
                                          </p:val>
                                        </p:tav>
                                      </p:tavLst>
                                    </p:anim>
                                    <p:anim calcmode="lin" valueType="num">
                                      <p:cBhvr additive="base">
                                        <p:cTn id="20" dur="500" fill="hold"/>
                                        <p:tgtEl>
                                          <p:spTgt spid="60"/>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0-#ppt_w/2"/>
                                          </p:val>
                                        </p:tav>
                                        <p:tav tm="100000">
                                          <p:val>
                                            <p:strVal val="#ppt_x"/>
                                          </p:val>
                                        </p:tav>
                                      </p:tavLst>
                                    </p:anim>
                                    <p:anim calcmode="lin" valueType="num">
                                      <p:cBhvr additive="base">
                                        <p:cTn id="24" dur="500" fill="hold"/>
                                        <p:tgtEl>
                                          <p:spTgt spid="4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anim calcmode="lin" valueType="num">
                                      <p:cBhvr additive="base">
                                        <p:cTn id="27" dur="500" fill="hold"/>
                                        <p:tgtEl>
                                          <p:spTgt spid="86"/>
                                        </p:tgtEl>
                                        <p:attrNameLst>
                                          <p:attrName>ppt_x</p:attrName>
                                        </p:attrNameLst>
                                      </p:cBhvr>
                                      <p:tavLst>
                                        <p:tav tm="0">
                                          <p:val>
                                            <p:strVal val="1+#ppt_w/2"/>
                                          </p:val>
                                        </p:tav>
                                        <p:tav tm="100000">
                                          <p:val>
                                            <p:strVal val="#ppt_x"/>
                                          </p:val>
                                        </p:tav>
                                      </p:tavLst>
                                    </p:anim>
                                    <p:anim calcmode="lin" valueType="num">
                                      <p:cBhvr additive="base">
                                        <p:cTn id="28" dur="500" fill="hold"/>
                                        <p:tgtEl>
                                          <p:spTgt spid="8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anim calcmode="lin" valueType="num">
                                      <p:cBhvr additive="base">
                                        <p:cTn id="31" dur="500" fill="hold"/>
                                        <p:tgtEl>
                                          <p:spTgt spid="87"/>
                                        </p:tgtEl>
                                        <p:attrNameLst>
                                          <p:attrName>ppt_x</p:attrName>
                                        </p:attrNameLst>
                                      </p:cBhvr>
                                      <p:tavLst>
                                        <p:tav tm="0">
                                          <p:val>
                                            <p:strVal val="1+#ppt_w/2"/>
                                          </p:val>
                                        </p:tav>
                                        <p:tav tm="100000">
                                          <p:val>
                                            <p:strVal val="#ppt_x"/>
                                          </p:val>
                                        </p:tav>
                                      </p:tavLst>
                                    </p:anim>
                                    <p:anim calcmode="lin" valueType="num">
                                      <p:cBhvr additive="base">
                                        <p:cTn id="32" dur="500" fill="hold"/>
                                        <p:tgtEl>
                                          <p:spTgt spid="87"/>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500" fill="hold"/>
                                        <p:tgtEl>
                                          <p:spTgt spid="51"/>
                                        </p:tgtEl>
                                        <p:attrNameLst>
                                          <p:attrName>ppt_x</p:attrName>
                                        </p:attrNameLst>
                                      </p:cBhvr>
                                      <p:tavLst>
                                        <p:tav tm="0">
                                          <p:val>
                                            <p:strVal val="0-#ppt_w/2"/>
                                          </p:val>
                                        </p:tav>
                                        <p:tav tm="100000">
                                          <p:val>
                                            <p:strVal val="#ppt_x"/>
                                          </p:val>
                                        </p:tav>
                                      </p:tavLst>
                                    </p:anim>
                                    <p:anim calcmode="lin" valueType="num">
                                      <p:cBhvr additive="base">
                                        <p:cTn id="36" dur="500" fill="hold"/>
                                        <p:tgtEl>
                                          <p:spTgt spid="51"/>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88"/>
                                        </p:tgtEl>
                                        <p:attrNameLst>
                                          <p:attrName>style.visibility</p:attrName>
                                        </p:attrNameLst>
                                      </p:cBhvr>
                                      <p:to>
                                        <p:strVal val="visible"/>
                                      </p:to>
                                    </p:set>
                                    <p:anim calcmode="lin" valueType="num">
                                      <p:cBhvr additive="base">
                                        <p:cTn id="39" dur="500" fill="hold"/>
                                        <p:tgtEl>
                                          <p:spTgt spid="88"/>
                                        </p:tgtEl>
                                        <p:attrNameLst>
                                          <p:attrName>ppt_x</p:attrName>
                                        </p:attrNameLst>
                                      </p:cBhvr>
                                      <p:tavLst>
                                        <p:tav tm="0">
                                          <p:val>
                                            <p:strVal val="1+#ppt_w/2"/>
                                          </p:val>
                                        </p:tav>
                                        <p:tav tm="100000">
                                          <p:val>
                                            <p:strVal val="#ppt_x"/>
                                          </p:val>
                                        </p:tav>
                                      </p:tavLst>
                                    </p:anim>
                                    <p:anim calcmode="lin" valueType="num">
                                      <p:cBhvr additive="base">
                                        <p:cTn id="40" dur="500" fill="hold"/>
                                        <p:tgtEl>
                                          <p:spTgt spid="8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anim calcmode="lin" valueType="num">
                                      <p:cBhvr additive="base">
                                        <p:cTn id="43" dur="500" fill="hold"/>
                                        <p:tgtEl>
                                          <p:spTgt spid="89"/>
                                        </p:tgtEl>
                                        <p:attrNameLst>
                                          <p:attrName>ppt_x</p:attrName>
                                        </p:attrNameLst>
                                      </p:cBhvr>
                                      <p:tavLst>
                                        <p:tav tm="0">
                                          <p:val>
                                            <p:strVal val="1+#ppt_w/2"/>
                                          </p:val>
                                        </p:tav>
                                        <p:tav tm="100000">
                                          <p:val>
                                            <p:strVal val="#ppt_x"/>
                                          </p:val>
                                        </p:tav>
                                      </p:tavLst>
                                    </p:anim>
                                    <p:anim calcmode="lin" valueType="num">
                                      <p:cBhvr additive="base">
                                        <p:cTn id="44" dur="500" fill="hold"/>
                                        <p:tgtEl>
                                          <p:spTgt spid="89"/>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54"/>
                                        </p:tgtEl>
                                        <p:attrNameLst>
                                          <p:attrName>style.visibility</p:attrName>
                                        </p:attrNameLst>
                                      </p:cBhvr>
                                      <p:to>
                                        <p:strVal val="visible"/>
                                      </p:to>
                                    </p:set>
                                    <p:anim calcmode="lin" valueType="num">
                                      <p:cBhvr additive="base">
                                        <p:cTn id="47" dur="500" fill="hold"/>
                                        <p:tgtEl>
                                          <p:spTgt spid="54"/>
                                        </p:tgtEl>
                                        <p:attrNameLst>
                                          <p:attrName>ppt_x</p:attrName>
                                        </p:attrNameLst>
                                      </p:cBhvr>
                                      <p:tavLst>
                                        <p:tav tm="0">
                                          <p:val>
                                            <p:strVal val="0-#ppt_w/2"/>
                                          </p:val>
                                        </p:tav>
                                        <p:tav tm="100000">
                                          <p:val>
                                            <p:strVal val="#ppt_x"/>
                                          </p:val>
                                        </p:tav>
                                      </p:tavLst>
                                    </p:anim>
                                    <p:anim calcmode="lin" valueType="num">
                                      <p:cBhvr additive="base">
                                        <p:cTn id="48" dur="500" fill="hold"/>
                                        <p:tgtEl>
                                          <p:spTgt spid="54"/>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90"/>
                                        </p:tgtEl>
                                        <p:attrNameLst>
                                          <p:attrName>style.visibility</p:attrName>
                                        </p:attrNameLst>
                                      </p:cBhvr>
                                      <p:to>
                                        <p:strVal val="visible"/>
                                      </p:to>
                                    </p:set>
                                    <p:anim calcmode="lin" valueType="num">
                                      <p:cBhvr additive="base">
                                        <p:cTn id="51" dur="500" fill="hold"/>
                                        <p:tgtEl>
                                          <p:spTgt spid="90"/>
                                        </p:tgtEl>
                                        <p:attrNameLst>
                                          <p:attrName>ppt_x</p:attrName>
                                        </p:attrNameLst>
                                      </p:cBhvr>
                                      <p:tavLst>
                                        <p:tav tm="0">
                                          <p:val>
                                            <p:strVal val="1+#ppt_w/2"/>
                                          </p:val>
                                        </p:tav>
                                        <p:tav tm="100000">
                                          <p:val>
                                            <p:strVal val="#ppt_x"/>
                                          </p:val>
                                        </p:tav>
                                      </p:tavLst>
                                    </p:anim>
                                    <p:anim calcmode="lin" valueType="num">
                                      <p:cBhvr additive="base">
                                        <p:cTn id="52" dur="500" fill="hold"/>
                                        <p:tgtEl>
                                          <p:spTgt spid="90"/>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91"/>
                                        </p:tgtEl>
                                        <p:attrNameLst>
                                          <p:attrName>style.visibility</p:attrName>
                                        </p:attrNameLst>
                                      </p:cBhvr>
                                      <p:to>
                                        <p:strVal val="visible"/>
                                      </p:to>
                                    </p:set>
                                    <p:anim calcmode="lin" valueType="num">
                                      <p:cBhvr additive="base">
                                        <p:cTn id="55" dur="500" fill="hold"/>
                                        <p:tgtEl>
                                          <p:spTgt spid="91"/>
                                        </p:tgtEl>
                                        <p:attrNameLst>
                                          <p:attrName>ppt_x</p:attrName>
                                        </p:attrNameLst>
                                      </p:cBhvr>
                                      <p:tavLst>
                                        <p:tav tm="0">
                                          <p:val>
                                            <p:strVal val="1+#ppt_w/2"/>
                                          </p:val>
                                        </p:tav>
                                        <p:tav tm="100000">
                                          <p:val>
                                            <p:strVal val="#ppt_x"/>
                                          </p:val>
                                        </p:tav>
                                      </p:tavLst>
                                    </p:anim>
                                    <p:anim calcmode="lin" valueType="num">
                                      <p:cBhvr additive="base">
                                        <p:cTn id="56" dur="500" fill="hold"/>
                                        <p:tgtEl>
                                          <p:spTgt spid="91"/>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anim calcmode="lin" valueType="num">
                                      <p:cBhvr additive="base">
                                        <p:cTn id="59" dur="500" fill="hold"/>
                                        <p:tgtEl>
                                          <p:spTgt spid="57"/>
                                        </p:tgtEl>
                                        <p:attrNameLst>
                                          <p:attrName>ppt_x</p:attrName>
                                        </p:attrNameLst>
                                      </p:cBhvr>
                                      <p:tavLst>
                                        <p:tav tm="0">
                                          <p:val>
                                            <p:strVal val="0-#ppt_w/2"/>
                                          </p:val>
                                        </p:tav>
                                        <p:tav tm="100000">
                                          <p:val>
                                            <p:strVal val="#ppt_x"/>
                                          </p:val>
                                        </p:tav>
                                      </p:tavLst>
                                    </p:anim>
                                    <p:anim calcmode="lin" valueType="num">
                                      <p:cBhvr additive="base">
                                        <p:cTn id="60" dur="500" fill="hold"/>
                                        <p:tgtEl>
                                          <p:spTgt spid="57"/>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92"/>
                                        </p:tgtEl>
                                        <p:attrNameLst>
                                          <p:attrName>style.visibility</p:attrName>
                                        </p:attrNameLst>
                                      </p:cBhvr>
                                      <p:to>
                                        <p:strVal val="visible"/>
                                      </p:to>
                                    </p:set>
                                    <p:anim calcmode="lin" valueType="num">
                                      <p:cBhvr additive="base">
                                        <p:cTn id="63" dur="500" fill="hold"/>
                                        <p:tgtEl>
                                          <p:spTgt spid="92"/>
                                        </p:tgtEl>
                                        <p:attrNameLst>
                                          <p:attrName>ppt_x</p:attrName>
                                        </p:attrNameLst>
                                      </p:cBhvr>
                                      <p:tavLst>
                                        <p:tav tm="0">
                                          <p:val>
                                            <p:strVal val="1+#ppt_w/2"/>
                                          </p:val>
                                        </p:tav>
                                        <p:tav tm="100000">
                                          <p:val>
                                            <p:strVal val="#ppt_x"/>
                                          </p:val>
                                        </p:tav>
                                      </p:tavLst>
                                    </p:anim>
                                    <p:anim calcmode="lin" valueType="num">
                                      <p:cBhvr additive="base">
                                        <p:cTn id="64" dur="500" fill="hold"/>
                                        <p:tgtEl>
                                          <p:spTgt spid="92"/>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anim calcmode="lin" valueType="num">
                                      <p:cBhvr additive="base">
                                        <p:cTn id="67" dur="500" fill="hold"/>
                                        <p:tgtEl>
                                          <p:spTgt spid="93"/>
                                        </p:tgtEl>
                                        <p:attrNameLst>
                                          <p:attrName>ppt_x</p:attrName>
                                        </p:attrNameLst>
                                      </p:cBhvr>
                                      <p:tavLst>
                                        <p:tav tm="0">
                                          <p:val>
                                            <p:strVal val="1+#ppt_w/2"/>
                                          </p:val>
                                        </p:tav>
                                        <p:tav tm="100000">
                                          <p:val>
                                            <p:strVal val="#ppt_x"/>
                                          </p:val>
                                        </p:tav>
                                      </p:tavLst>
                                    </p:anim>
                                    <p:anim calcmode="lin" valueType="num">
                                      <p:cBhvr additive="base">
                                        <p:cTn id="68" dur="500" fill="hold"/>
                                        <p:tgtEl>
                                          <p:spTgt spid="93"/>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additive="base">
                                        <p:cTn id="71" dur="500" fill="hold"/>
                                        <p:tgtEl>
                                          <p:spTgt spid="35"/>
                                        </p:tgtEl>
                                        <p:attrNameLst>
                                          <p:attrName>ppt_x</p:attrName>
                                        </p:attrNameLst>
                                      </p:cBhvr>
                                      <p:tavLst>
                                        <p:tav tm="0">
                                          <p:val>
                                            <p:strVal val="0-#ppt_w/2"/>
                                          </p:val>
                                        </p:tav>
                                        <p:tav tm="100000">
                                          <p:val>
                                            <p:strVal val="#ppt_x"/>
                                          </p:val>
                                        </p:tav>
                                      </p:tavLst>
                                    </p:anim>
                                    <p:anim calcmode="lin" valueType="num">
                                      <p:cBhvr additive="base">
                                        <p:cTn id="72" dur="500" fill="hold"/>
                                        <p:tgtEl>
                                          <p:spTgt spid="35"/>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 calcmode="lin" valueType="num">
                                      <p:cBhvr additive="base">
                                        <p:cTn id="75" dur="500" fill="hold"/>
                                        <p:tgtEl>
                                          <p:spTgt spid="38"/>
                                        </p:tgtEl>
                                        <p:attrNameLst>
                                          <p:attrName>ppt_x</p:attrName>
                                        </p:attrNameLst>
                                      </p:cBhvr>
                                      <p:tavLst>
                                        <p:tav tm="0">
                                          <p:val>
                                            <p:strVal val="1+#ppt_w/2"/>
                                          </p:val>
                                        </p:tav>
                                        <p:tav tm="100000">
                                          <p:val>
                                            <p:strVal val="#ppt_x"/>
                                          </p:val>
                                        </p:tav>
                                      </p:tavLst>
                                    </p:anim>
                                    <p:anim calcmode="lin" valueType="num">
                                      <p:cBhvr additive="base">
                                        <p:cTn id="76" dur="500" fill="hold"/>
                                        <p:tgtEl>
                                          <p:spTgt spid="38"/>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fill="hold"/>
                                        <p:tgtEl>
                                          <p:spTgt spid="39"/>
                                        </p:tgtEl>
                                        <p:attrNameLst>
                                          <p:attrName>ppt_x</p:attrName>
                                        </p:attrNameLst>
                                      </p:cBhvr>
                                      <p:tavLst>
                                        <p:tav tm="0">
                                          <p:val>
                                            <p:strVal val="1+#ppt_w/2"/>
                                          </p:val>
                                        </p:tav>
                                        <p:tav tm="100000">
                                          <p:val>
                                            <p:strVal val="#ppt_x"/>
                                          </p:val>
                                        </p:tav>
                                      </p:tavLst>
                                    </p:anim>
                                    <p:anim calcmode="lin" valueType="num">
                                      <p:cBhvr additive="base">
                                        <p:cTn id="80" dur="500" fill="hold"/>
                                        <p:tgtEl>
                                          <p:spTgt spid="39"/>
                                        </p:tgtEl>
                                        <p:attrNameLst>
                                          <p:attrName>ppt_y</p:attrName>
                                        </p:attrNameLst>
                                      </p:cBhvr>
                                      <p:tavLst>
                                        <p:tav tm="0">
                                          <p:val>
                                            <p:strVal val="#ppt_y"/>
                                          </p:val>
                                        </p:tav>
                                        <p:tav tm="100000">
                                          <p:val>
                                            <p:strVal val="#ppt_y"/>
                                          </p:val>
                                        </p:tav>
                                      </p:tavLst>
                                    </p:anim>
                                  </p:childTnLst>
                                </p:cTn>
                              </p:par>
                              <p:par>
                                <p:cTn id="81" presetID="2" presetClass="entr" presetSubtype="8" fill="hold" nodeType="withEffect">
                                  <p:stCondLst>
                                    <p:cond delay="0"/>
                                  </p:stCondLst>
                                  <p:childTnLst>
                                    <p:set>
                                      <p:cBhvr>
                                        <p:cTn id="82" dur="1" fill="hold">
                                          <p:stCondLst>
                                            <p:cond delay="0"/>
                                          </p:stCondLst>
                                        </p:cTn>
                                        <p:tgtEl>
                                          <p:spTgt spid="40"/>
                                        </p:tgtEl>
                                        <p:attrNameLst>
                                          <p:attrName>style.visibility</p:attrName>
                                        </p:attrNameLst>
                                      </p:cBhvr>
                                      <p:to>
                                        <p:strVal val="visible"/>
                                      </p:to>
                                    </p:set>
                                    <p:anim calcmode="lin" valueType="num">
                                      <p:cBhvr additive="base">
                                        <p:cTn id="83" dur="500" fill="hold"/>
                                        <p:tgtEl>
                                          <p:spTgt spid="40"/>
                                        </p:tgtEl>
                                        <p:attrNameLst>
                                          <p:attrName>ppt_x</p:attrName>
                                        </p:attrNameLst>
                                      </p:cBhvr>
                                      <p:tavLst>
                                        <p:tav tm="0">
                                          <p:val>
                                            <p:strVal val="0-#ppt_w/2"/>
                                          </p:val>
                                        </p:tav>
                                        <p:tav tm="100000">
                                          <p:val>
                                            <p:strVal val="#ppt_x"/>
                                          </p:val>
                                        </p:tav>
                                      </p:tavLst>
                                    </p:anim>
                                    <p:anim calcmode="lin" valueType="num">
                                      <p:cBhvr additive="base">
                                        <p:cTn id="84" dur="500" fill="hold"/>
                                        <p:tgtEl>
                                          <p:spTgt spid="40"/>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1+#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anim calcmode="lin" valueType="num">
                                      <p:cBhvr additive="base">
                                        <p:cTn id="91" dur="500" fill="hold"/>
                                        <p:tgtEl>
                                          <p:spTgt spid="63"/>
                                        </p:tgtEl>
                                        <p:attrNameLst>
                                          <p:attrName>ppt_x</p:attrName>
                                        </p:attrNameLst>
                                      </p:cBhvr>
                                      <p:tavLst>
                                        <p:tav tm="0">
                                          <p:val>
                                            <p:strVal val="1+#ppt_w/2"/>
                                          </p:val>
                                        </p:tav>
                                        <p:tav tm="100000">
                                          <p:val>
                                            <p:strVal val="#ppt_x"/>
                                          </p:val>
                                        </p:tav>
                                      </p:tavLst>
                                    </p:anim>
                                    <p:anim calcmode="lin" valueType="num">
                                      <p:cBhvr additive="base">
                                        <p:cTn id="92" dur="50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86" grpId="0"/>
      <p:bldP spid="87" grpId="0" animBg="1"/>
      <p:bldP spid="88" grpId="0"/>
      <p:bldP spid="89" grpId="0" animBg="1"/>
      <p:bldP spid="90" grpId="0"/>
      <p:bldP spid="91" grpId="0" animBg="1"/>
      <p:bldP spid="92" grpId="0"/>
      <p:bldP spid="93" grpId="0" animBg="1"/>
      <p:bldP spid="38" grpId="0"/>
      <p:bldP spid="39" grpId="0" animBg="1"/>
      <p:bldP spid="44" grpId="0"/>
      <p:bldP spid="6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840" y="266933"/>
            <a:ext cx="368419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任务分工</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pic>
        <p:nvPicPr>
          <p:cNvPr id="7" name="图片 6"/>
          <p:cNvPicPr>
            <a:picLocks noChangeAspect="1"/>
          </p:cNvPicPr>
          <p:nvPr/>
        </p:nvPicPr>
        <p:blipFill>
          <a:blip r:embed="rId3"/>
          <a:stretch>
            <a:fillRect/>
          </a:stretch>
        </p:blipFill>
        <p:spPr>
          <a:xfrm>
            <a:off x="1999238" y="1146970"/>
            <a:ext cx="8317859" cy="5119360"/>
          </a:xfrm>
          <a:prstGeom prst="rect">
            <a:avLst/>
          </a:prstGeom>
        </p:spPr>
      </p:pic>
    </p:spTree>
  </p:cSld>
  <p:clrMapOvr>
    <a:masterClrMapping/>
  </p:clrMapOvr>
  <p:transition spd="slow" advClick="0" advTm="0">
    <p:cov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840" y="266933"/>
            <a:ext cx="368419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任务分工</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nvGrpSpPr>
          <p:cNvPr id="4" name="组合 3"/>
          <p:cNvGrpSpPr/>
          <p:nvPr/>
        </p:nvGrpSpPr>
        <p:grpSpPr>
          <a:xfrm>
            <a:off x="2218652" y="1015384"/>
            <a:ext cx="7812853" cy="5528852"/>
            <a:chOff x="0" y="0"/>
            <a:chExt cx="5764848" cy="4451032"/>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671762"/>
              <a:ext cx="5760085" cy="1779270"/>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63" y="0"/>
              <a:ext cx="5760085" cy="2670175"/>
            </a:xfrm>
            <a:prstGeom prst="rect">
              <a:avLst/>
            </a:prstGeom>
          </p:spPr>
        </p:pic>
      </p:grpSp>
    </p:spTree>
    <p:extLst>
      <p:ext uri="{BB962C8B-B14F-4D97-AF65-F5344CB8AC3E}">
        <p14:creationId xmlns:p14="http://schemas.microsoft.com/office/powerpoint/2010/main" val="2227670342"/>
      </p:ext>
    </p:extLst>
  </p:cSld>
  <p:clrMapOvr>
    <a:masterClrMapping/>
  </p:clrMapOvr>
  <p:transition spd="slow" advClick="0" advTm="0">
    <p:cov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202440"/>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8" name="文本框 6"/>
            <p:cNvSpPr txBox="1"/>
            <p:nvPr/>
          </p:nvSpPr>
          <p:spPr>
            <a:xfrm>
              <a:off x="650907" y="284178"/>
              <a:ext cx="569115" cy="559693"/>
            </a:xfrm>
            <a:prstGeom prst="rect">
              <a:avLst/>
            </a:prstGeom>
            <a:noFill/>
          </p:spPr>
          <p:txBody>
            <a:bodyPr wrap="square" lIns="91440" tIns="45720" rIns="91440" bIns="45720" rtlCol="0">
              <a:spAutoFit/>
            </a:bodyPr>
            <a:lstStyle/>
            <a:p>
              <a:pPr defTabSz="1218565"/>
              <a:r>
                <a:rPr lang="en-US" altLang="zh-CN" sz="10665" dirty="0">
                  <a:solidFill>
                    <a:prstClr val="white">
                      <a:lumMod val="95000"/>
                    </a:prstClr>
                  </a:solidFill>
                  <a:latin typeface="Impact" panose="020B0806030902050204" pitchFamily="34" charset="0"/>
                  <a:ea typeface="SimSun" panose="02010600030101010101" pitchFamily="2" charset="-122"/>
                </a:rPr>
                <a:t>06</a:t>
              </a:r>
              <a:endParaRPr lang="zh-CN" altLang="en-US" sz="10665" dirty="0">
                <a:solidFill>
                  <a:prstClr val="white">
                    <a:lumMod val="95000"/>
                  </a:prstClr>
                </a:solidFill>
                <a:latin typeface="Impact" panose="020B0806030902050204" pitchFamily="34" charset="0"/>
                <a:ea typeface="SimSun" panose="02010600030101010101" pitchFamily="2" charset="-122"/>
              </a:endParaRPr>
            </a:p>
          </p:txBody>
        </p:sp>
      </p:grpSp>
      <p:sp>
        <p:nvSpPr>
          <p:cNvPr id="49" name="TextBox 48"/>
          <p:cNvSpPr txBox="1"/>
          <p:nvPr/>
        </p:nvSpPr>
        <p:spPr>
          <a:xfrm>
            <a:off x="5479559" y="2994295"/>
            <a:ext cx="6733877" cy="830999"/>
          </a:xfrm>
          <a:prstGeom prst="rect">
            <a:avLst/>
          </a:prstGeom>
          <a:noFill/>
        </p:spPr>
        <p:txBody>
          <a:bodyPr wrap="square" lIns="91445" tIns="45721" rIns="91445" bIns="45721" rtlCol="0">
            <a:spAutoFit/>
          </a:bodyPr>
          <a:lstStyle/>
          <a:p>
            <a:r>
              <a:rPr lang="zh-CN" altLang="en-US" sz="4800" b="1" dirty="0">
                <a:solidFill>
                  <a:schemeClr val="tx1">
                    <a:lumMod val="75000"/>
                    <a:lumOff val="25000"/>
                  </a:schemeClr>
                </a:solidFill>
                <a:latin typeface="Microsoft YaHei" panose="020B0503020204020204" pitchFamily="34" charset="-122"/>
                <a:ea typeface="Microsoft YaHei" panose="020B0503020204020204" pitchFamily="34" charset="-122"/>
              </a:rPr>
              <a:t>项目配置管理</a:t>
            </a:r>
            <a:endParaRPr lang="en-GB" altLang="zh-CN" sz="48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nvGrpSpPr>
          <p:cNvPr id="9" name="组合 8"/>
          <p:cNvGrpSpPr/>
          <p:nvPr/>
        </p:nvGrpSpPr>
        <p:grpSpPr>
          <a:xfrm>
            <a:off x="7920203" y="1699760"/>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12" name="组合 11"/>
          <p:cNvGrpSpPr/>
          <p:nvPr/>
        </p:nvGrpSpPr>
        <p:grpSpPr>
          <a:xfrm>
            <a:off x="6192011" y="1700284"/>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15" name="组合 14"/>
          <p:cNvGrpSpPr/>
          <p:nvPr/>
        </p:nvGrpSpPr>
        <p:grpSpPr>
          <a:xfrm>
            <a:off x="7056107" y="1699760"/>
            <a:ext cx="577111" cy="577112"/>
            <a:chOff x="5436096" y="1274820"/>
            <a:chExt cx="432833" cy="432834"/>
          </a:xfrm>
        </p:grpSpPr>
        <p:sp>
          <p:nvSpPr>
            <p:cNvPr id="16" name="椭圆 15"/>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18" name="组合 17"/>
          <p:cNvGrpSpPr/>
          <p:nvPr/>
        </p:nvGrpSpPr>
        <p:grpSpPr>
          <a:xfrm>
            <a:off x="4463819" y="1699760"/>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21" name="组合 20"/>
          <p:cNvGrpSpPr/>
          <p:nvPr/>
        </p:nvGrpSpPr>
        <p:grpSpPr>
          <a:xfrm>
            <a:off x="5327915" y="1699760"/>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8" fill="hold" grpId="0" nodeType="afterEffect">
                                  <p:stCondLst>
                                    <p:cond delay="0"/>
                                  </p:stCondLst>
                                  <p:iterate type="lt">
                                    <p:tmPct val="30000"/>
                                  </p:iterate>
                                  <p:childTnLst>
                                    <p:set>
                                      <p:cBhvr>
                                        <p:cTn id="11" dur="1" fill="hold">
                                          <p:stCondLst>
                                            <p:cond delay="0"/>
                                          </p:stCondLst>
                                        </p:cTn>
                                        <p:tgtEl>
                                          <p:spTgt spid="49"/>
                                        </p:tgtEl>
                                        <p:attrNameLst>
                                          <p:attrName>style.visibility</p:attrName>
                                        </p:attrNameLst>
                                      </p:cBhvr>
                                      <p:to>
                                        <p:strVal val="visible"/>
                                      </p:to>
                                    </p:set>
                                    <p:animEffect transition="in" filter="wipe(left)">
                                      <p:cBhvr>
                                        <p:cTn id="12" dur="200"/>
                                        <p:tgtEl>
                                          <p:spTgt spid="49"/>
                                        </p:tgtEl>
                                      </p:cBhvr>
                                    </p:animEffect>
                                  </p:childTnLst>
                                </p:cTn>
                              </p:par>
                              <p:par>
                                <p:cTn id="13" presetID="36" presetClass="emph" presetSubtype="0" fill="hold" grpId="1" nodeType="withEffect">
                                  <p:stCondLst>
                                    <p:cond delay="0"/>
                                  </p:stCondLst>
                                  <p:iterate type="lt">
                                    <p:tmPct val="30000"/>
                                  </p:iterate>
                                  <p:childTnLst>
                                    <p:animScale>
                                      <p:cBhvr>
                                        <p:cTn id="14" dur="50" autoRev="1" fill="hold">
                                          <p:stCondLst>
                                            <p:cond delay="0"/>
                                          </p:stCondLst>
                                        </p:cTn>
                                        <p:tgtEl>
                                          <p:spTgt spid="49"/>
                                        </p:tgtEl>
                                      </p:cBhvr>
                                      <p:to x="80000" y="100000"/>
                                    </p:animScale>
                                    <p:anim by="(#ppt_w*0.10)" calcmode="lin" valueType="num">
                                      <p:cBhvr>
                                        <p:cTn id="15" dur="50" autoRev="1" fill="hold">
                                          <p:stCondLst>
                                            <p:cond delay="0"/>
                                          </p:stCondLst>
                                        </p:cTn>
                                        <p:tgtEl>
                                          <p:spTgt spid="49"/>
                                        </p:tgtEl>
                                        <p:attrNameLst>
                                          <p:attrName>ppt_x</p:attrName>
                                        </p:attrNameLst>
                                      </p:cBhvr>
                                    </p:anim>
                                    <p:anim by="(-#ppt_w*0.10)" calcmode="lin" valueType="num">
                                      <p:cBhvr>
                                        <p:cTn id="16" dur="50" autoRev="1" fill="hold">
                                          <p:stCondLst>
                                            <p:cond delay="0"/>
                                          </p:stCondLst>
                                        </p:cTn>
                                        <p:tgtEl>
                                          <p:spTgt spid="49"/>
                                        </p:tgtEl>
                                        <p:attrNameLst>
                                          <p:attrName>ppt_y</p:attrName>
                                        </p:attrNameLst>
                                      </p:cBhvr>
                                    </p:anim>
                                    <p:animRot by="-480000">
                                      <p:cBhvr>
                                        <p:cTn id="17" dur="50" autoRev="1" fill="hold">
                                          <p:stCondLst>
                                            <p:cond delay="0"/>
                                          </p:stCondLst>
                                        </p:cTn>
                                        <p:tgtEl>
                                          <p:spTgt spid="49"/>
                                        </p:tgtEl>
                                        <p:attrNameLst>
                                          <p:attrName>r</p:attrName>
                                        </p:attrNameLst>
                                      </p:cBhvr>
                                    </p:animRot>
                                  </p:childTnLst>
                                </p:cTn>
                              </p:par>
                            </p:childTnLst>
                          </p:cTn>
                        </p:par>
                        <p:par>
                          <p:cTn id="18" fill="hold">
                            <p:stCondLst>
                              <p:cond delay="1300"/>
                            </p:stCondLst>
                            <p:childTnLst>
                              <p:par>
                                <p:cTn id="19" presetID="53" presetClass="entr" presetSubtype="16"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fltVal val="0"/>
                                          </p:val>
                                        </p:tav>
                                        <p:tav tm="100000">
                                          <p:val>
                                            <p:strVal val="#ppt_w"/>
                                          </p:val>
                                        </p:tav>
                                      </p:tavLst>
                                    </p:anim>
                                    <p:anim calcmode="lin" valueType="num">
                                      <p:cBhvr>
                                        <p:cTn id="22" dur="500" fill="hold"/>
                                        <p:tgtEl>
                                          <p:spTgt spid="18"/>
                                        </p:tgtEl>
                                        <p:attrNameLst>
                                          <p:attrName>ppt_h</p:attrName>
                                        </p:attrNameLst>
                                      </p:cBhvr>
                                      <p:tavLst>
                                        <p:tav tm="0">
                                          <p:val>
                                            <p:fltVal val="0"/>
                                          </p:val>
                                        </p:tav>
                                        <p:tav tm="100000">
                                          <p:val>
                                            <p:strVal val="#ppt_h"/>
                                          </p:val>
                                        </p:tav>
                                      </p:tavLst>
                                    </p:anim>
                                    <p:animEffect transition="in" filter="fade">
                                      <p:cBhvr>
                                        <p:cTn id="23" dur="500"/>
                                        <p:tgtEl>
                                          <p:spTgt spid="18"/>
                                        </p:tgtEl>
                                      </p:cBhvr>
                                    </p:animEffect>
                                  </p:childTnLst>
                                </p:cTn>
                              </p:par>
                              <p:par>
                                <p:cTn id="24" presetID="53" presetClass="entr" presetSubtype="16" fill="hold" nodeType="withEffect">
                                  <p:stCondLst>
                                    <p:cond delay="20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par>
                                <p:cTn id="29" presetID="53" presetClass="entr" presetSubtype="16" fill="hold" nodeType="withEffect">
                                  <p:stCondLst>
                                    <p:cond delay="4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par>
                                <p:cTn id="34" presetID="53" presetClass="entr" presetSubtype="16" fill="hold" nodeType="withEffect">
                                  <p:stCondLst>
                                    <p:cond delay="60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nodeType="withEffect">
                                  <p:stCondLst>
                                    <p:cond delay="80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97628" y="266933"/>
            <a:ext cx="368419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项目管理结构</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4" name="五边形 3"/>
          <p:cNvSpPr/>
          <p:nvPr/>
        </p:nvSpPr>
        <p:spPr>
          <a:xfrm>
            <a:off x="639186" y="1124895"/>
            <a:ext cx="2086085" cy="48557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TextBox 7"/>
          <p:cNvSpPr txBox="1"/>
          <p:nvPr/>
        </p:nvSpPr>
        <p:spPr>
          <a:xfrm>
            <a:off x="1121641" y="1203631"/>
            <a:ext cx="1121174" cy="32823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Microsoft YaHei" panose="020B0503020204020204" pitchFamily="34" charset="-122"/>
                <a:ea typeface="Microsoft YaHei" panose="020B0503020204020204" pitchFamily="34" charset="-122"/>
              </a:defRPr>
            </a:lvl1pPr>
          </a:lstStyle>
          <a:p>
            <a:r>
              <a:rPr lang="zh-CN" altLang="en-US" sz="2135" dirty="0">
                <a:solidFill>
                  <a:schemeClr val="bg1"/>
                </a:solidFill>
              </a:rPr>
              <a:t>文档管理</a:t>
            </a:r>
          </a:p>
        </p:txBody>
      </p:sp>
      <p:sp>
        <p:nvSpPr>
          <p:cNvPr id="2" name="文本框 1"/>
          <p:cNvSpPr txBox="1"/>
          <p:nvPr/>
        </p:nvSpPr>
        <p:spPr>
          <a:xfrm>
            <a:off x="959223" y="1968815"/>
            <a:ext cx="10730753" cy="787523"/>
          </a:xfrm>
          <a:prstGeom prst="rect">
            <a:avLst/>
          </a:prstGeom>
          <a:noFill/>
        </p:spPr>
        <p:txBody>
          <a:bodyPr wrap="square" rtlCol="0">
            <a:spAutoFit/>
          </a:bodyPr>
          <a:lstStyle/>
          <a:p>
            <a:pPr>
              <a:lnSpc>
                <a:spcPct val="150000"/>
              </a:lnSpc>
            </a:pPr>
            <a:r>
              <a:rPr lang="en-US" altLang="zh-CN" sz="12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由于华为云文档管理无法添加注释，无法统计，所以只存放每阶段最终的文档和会议记录。而在修改的过程中，文档放在华为云的代码管理模块中，方便在修改时提交修改说明，以及以后的统计分析。</a:t>
            </a:r>
          </a:p>
        </p:txBody>
      </p:sp>
      <p:sp>
        <p:nvSpPr>
          <p:cNvPr id="6" name="五边形 5"/>
          <p:cNvSpPr/>
          <p:nvPr/>
        </p:nvSpPr>
        <p:spPr>
          <a:xfrm>
            <a:off x="639186" y="3333387"/>
            <a:ext cx="2086085" cy="48557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TextBox 7"/>
          <p:cNvSpPr txBox="1"/>
          <p:nvPr/>
        </p:nvSpPr>
        <p:spPr>
          <a:xfrm>
            <a:off x="1121641" y="3408948"/>
            <a:ext cx="1121174" cy="32823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Microsoft YaHei" panose="020B0503020204020204" pitchFamily="34" charset="-122"/>
                <a:ea typeface="Microsoft YaHei" panose="020B0503020204020204" pitchFamily="34" charset="-122"/>
              </a:defRPr>
            </a:lvl1pPr>
          </a:lstStyle>
          <a:p>
            <a:r>
              <a:rPr lang="zh-CN" altLang="en-US" sz="2135" dirty="0">
                <a:solidFill>
                  <a:schemeClr val="bg1"/>
                </a:solidFill>
              </a:rPr>
              <a:t>代码管理</a:t>
            </a:r>
          </a:p>
        </p:txBody>
      </p:sp>
      <p:sp>
        <p:nvSpPr>
          <p:cNvPr id="8" name="文本框 7"/>
          <p:cNvSpPr txBox="1"/>
          <p:nvPr/>
        </p:nvSpPr>
        <p:spPr>
          <a:xfrm>
            <a:off x="959223" y="4254815"/>
            <a:ext cx="6320118" cy="830997"/>
          </a:xfrm>
          <a:prstGeom prst="rect">
            <a:avLst/>
          </a:prstGeom>
          <a:noFill/>
        </p:spPr>
        <p:txBody>
          <a:bodyPr wrap="square" rtlCol="0">
            <a:spAutoFit/>
          </a:bodyPr>
          <a:lstStyle/>
          <a:p>
            <a:pPr>
              <a:lnSpc>
                <a:spcPct val="150000"/>
              </a:lnSpc>
            </a:pPr>
            <a:r>
              <a:rPr lang="en-US" altLang="zh-CN" sz="12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代码放在华为云的代码管理模块中， 主要使用</a:t>
            </a:r>
            <a:r>
              <a:rPr lang="en-US" altLang="zh-CN" sz="1600" dirty="0" err="1">
                <a:solidFill>
                  <a:schemeClr val="tx1">
                    <a:lumMod val="75000"/>
                    <a:lumOff val="25000"/>
                  </a:schemeClr>
                </a:solidFill>
                <a:latin typeface="Microsoft YaHei" panose="020B0503020204020204" pitchFamily="34" charset="-122"/>
                <a:ea typeface="Microsoft YaHei" panose="020B0503020204020204" pitchFamily="34" charset="-122"/>
              </a:rPr>
              <a:t>git</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命令进行操作，后续也可以对</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commit</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信息和日志信息进行统计分析。</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383" y="3114681"/>
            <a:ext cx="3029373" cy="3419952"/>
          </a:xfrm>
          <a:prstGeom prst="rect">
            <a:avLst/>
          </a:prstGeom>
        </p:spPr>
      </p:pic>
    </p:spTree>
  </p:cSld>
  <p:clrMapOvr>
    <a:masterClrMapping/>
  </p:clrMapOvr>
  <p:transition spd="slow" advClick="0" advTm="0">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97628" y="266933"/>
            <a:ext cx="368419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修改与提交规范</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4" name="五边形 3"/>
          <p:cNvSpPr/>
          <p:nvPr/>
        </p:nvSpPr>
        <p:spPr>
          <a:xfrm>
            <a:off x="639186" y="1128070"/>
            <a:ext cx="2086085" cy="48557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TextBox 7"/>
          <p:cNvSpPr txBox="1"/>
          <p:nvPr/>
        </p:nvSpPr>
        <p:spPr>
          <a:xfrm>
            <a:off x="1121641" y="1203631"/>
            <a:ext cx="1121174" cy="32823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Microsoft YaHei" panose="020B0503020204020204" pitchFamily="34" charset="-122"/>
                <a:ea typeface="Microsoft YaHei" panose="020B0503020204020204" pitchFamily="34" charset="-122"/>
              </a:defRPr>
            </a:lvl1pPr>
          </a:lstStyle>
          <a:p>
            <a:r>
              <a:rPr lang="zh-CN" altLang="en-US" sz="2135" dirty="0">
                <a:solidFill>
                  <a:schemeClr val="bg1"/>
                </a:solidFill>
              </a:rPr>
              <a:t>操作流程</a:t>
            </a:r>
          </a:p>
        </p:txBody>
      </p:sp>
      <p:sp>
        <p:nvSpPr>
          <p:cNvPr id="6" name="文本框 5"/>
          <p:cNvSpPr txBox="1"/>
          <p:nvPr/>
        </p:nvSpPr>
        <p:spPr>
          <a:xfrm>
            <a:off x="959223" y="1968815"/>
            <a:ext cx="10730753" cy="1938992"/>
          </a:xfrm>
          <a:prstGeom prst="rect">
            <a:avLst/>
          </a:prstGeom>
          <a:noFill/>
        </p:spPr>
        <p:txBody>
          <a:bodyPr wrap="square" rtlCol="0">
            <a:spAutoFit/>
          </a:bodyPr>
          <a:lstStyle/>
          <a:p>
            <a:pPr marL="285750" indent="-285750">
              <a:lnSpc>
                <a:spcPct val="150000"/>
              </a:lnSpc>
              <a:buFont typeface="Arial" panose="020B0604020202090204" pitchFamily="34" charset="0"/>
              <a:buChar char="•"/>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使用</a:t>
            </a:r>
            <a:r>
              <a:rPr lang="en-US" altLang="zh-CN" sz="1600" dirty="0" err="1">
                <a:solidFill>
                  <a:schemeClr val="tx1">
                    <a:lumMod val="75000"/>
                    <a:lumOff val="25000"/>
                  </a:schemeClr>
                </a:solidFill>
                <a:latin typeface="Microsoft YaHei" panose="020B0503020204020204" pitchFamily="34" charset="-122"/>
                <a:ea typeface="Microsoft YaHei" panose="020B0503020204020204" pitchFamily="34" charset="-122"/>
              </a:rPr>
              <a:t>git</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 fetch/pull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获取最新版本</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90204" pitchFamily="34" charset="0"/>
              <a:buChar char="•"/>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在本地进行修改</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90204" pitchFamily="34" charset="0"/>
              <a:buChar char="•"/>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使用</a:t>
            </a:r>
            <a:r>
              <a:rPr lang="en-US" altLang="zh-CN" sz="1600" dirty="0" err="1">
                <a:solidFill>
                  <a:schemeClr val="tx1">
                    <a:lumMod val="75000"/>
                    <a:lumOff val="25000"/>
                  </a:schemeClr>
                </a:solidFill>
                <a:latin typeface="Microsoft YaHei" panose="020B0503020204020204" pitchFamily="34" charset="-122"/>
                <a:ea typeface="Microsoft YaHei" panose="020B0503020204020204" pitchFamily="34" charset="-122"/>
              </a:rPr>
              <a:t>git</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 add + </a:t>
            </a:r>
            <a:r>
              <a:rPr lang="en-US" altLang="zh-CN" sz="1600" dirty="0" err="1">
                <a:solidFill>
                  <a:schemeClr val="tx1">
                    <a:lumMod val="75000"/>
                    <a:lumOff val="25000"/>
                  </a:schemeClr>
                </a:solidFill>
                <a:latin typeface="Microsoft YaHei" panose="020B0503020204020204" pitchFamily="34" charset="-122"/>
                <a:ea typeface="Microsoft YaHei" panose="020B0503020204020204" pitchFamily="34" charset="-122"/>
              </a:rPr>
              <a:t>git</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 commit</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进行提交</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90204" pitchFamily="34" charset="0"/>
              <a:buChar char="•"/>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使用</a:t>
            </a:r>
            <a:r>
              <a:rPr lang="en-US" altLang="zh-CN" sz="1600" dirty="0" err="1">
                <a:solidFill>
                  <a:schemeClr val="tx1">
                    <a:lumMod val="75000"/>
                    <a:lumOff val="25000"/>
                  </a:schemeClr>
                </a:solidFill>
                <a:latin typeface="Microsoft YaHei" panose="020B0503020204020204" pitchFamily="34" charset="-122"/>
                <a:ea typeface="Microsoft YaHei" panose="020B0503020204020204" pitchFamily="34" charset="-122"/>
              </a:rPr>
              <a:t>git</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 push</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推送至服务器</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285750" indent="-285750">
              <a:lnSpc>
                <a:spcPct val="150000"/>
              </a:lnSpc>
              <a:buFont typeface="Arial" panose="020B0604020202090204" pitchFamily="34" charset="0"/>
              <a:buChar char="•"/>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审核后合并版本</a:t>
            </a:r>
          </a:p>
        </p:txBody>
      </p:sp>
      <p:sp>
        <p:nvSpPr>
          <p:cNvPr id="7" name="五边形 6"/>
          <p:cNvSpPr/>
          <p:nvPr/>
        </p:nvSpPr>
        <p:spPr>
          <a:xfrm>
            <a:off x="639186" y="4131246"/>
            <a:ext cx="2086085" cy="48557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TextBox 7"/>
          <p:cNvSpPr txBox="1"/>
          <p:nvPr/>
        </p:nvSpPr>
        <p:spPr>
          <a:xfrm>
            <a:off x="1121641" y="4206807"/>
            <a:ext cx="1121174" cy="32823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Microsoft YaHei" panose="020B0503020204020204" pitchFamily="34" charset="-122"/>
                <a:ea typeface="Microsoft YaHei" panose="020B0503020204020204" pitchFamily="34" charset="-122"/>
              </a:defRPr>
            </a:lvl1pPr>
          </a:lstStyle>
          <a:p>
            <a:r>
              <a:rPr lang="zh-CN" altLang="en-US" sz="2135" dirty="0">
                <a:solidFill>
                  <a:schemeClr val="bg1"/>
                </a:solidFill>
              </a:rPr>
              <a:t>备注规范</a:t>
            </a:r>
          </a:p>
        </p:txBody>
      </p:sp>
      <p:sp>
        <p:nvSpPr>
          <p:cNvPr id="9" name="文本框 8"/>
          <p:cNvSpPr txBox="1"/>
          <p:nvPr/>
        </p:nvSpPr>
        <p:spPr>
          <a:xfrm>
            <a:off x="959222" y="5103720"/>
            <a:ext cx="10730753" cy="787523"/>
          </a:xfrm>
          <a:prstGeom prst="rect">
            <a:avLst/>
          </a:prstGeom>
          <a:noFill/>
        </p:spPr>
        <p:txBody>
          <a:bodyPr wrap="square" rtlCol="0">
            <a:spAutoFit/>
          </a:bodyPr>
          <a:lstStyle/>
          <a:p>
            <a:pPr>
              <a:lnSpc>
                <a:spcPct val="150000"/>
              </a:lnSpc>
            </a:pPr>
            <a:r>
              <a:rPr lang="en-US" altLang="zh-CN" sz="12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在使用</a:t>
            </a:r>
            <a:r>
              <a:rPr lang="en-US" altLang="zh-CN" sz="1600" dirty="0" err="1">
                <a:solidFill>
                  <a:schemeClr val="tx1">
                    <a:lumMod val="75000"/>
                    <a:lumOff val="25000"/>
                  </a:schemeClr>
                </a:solidFill>
                <a:latin typeface="Microsoft YaHei" panose="020B0503020204020204" pitchFamily="34" charset="-122"/>
                <a:ea typeface="Microsoft YaHei" panose="020B0503020204020204" pitchFamily="34" charset="-122"/>
              </a:rPr>
              <a:t>git</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 commit</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提交时需要对本次修改添加备注说明，格式如下：</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a:lnSpc>
                <a:spcPct val="150000"/>
              </a:lnSpc>
            </a:pP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时间</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_</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修改人</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_</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修改概况</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_</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修改内容描述</a:t>
            </a:r>
          </a:p>
        </p:txBody>
      </p:sp>
    </p:spTree>
  </p:cSld>
  <p:clrMapOvr>
    <a:masterClrMapping/>
  </p:clrMapOvr>
  <p:transition spd="slow" advClick="0" advTm="0">
    <p:cov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97628" y="266933"/>
            <a:ext cx="368419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版本号演化规范</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4" name="文本框 3"/>
          <p:cNvSpPr txBox="1"/>
          <p:nvPr/>
        </p:nvSpPr>
        <p:spPr>
          <a:xfrm>
            <a:off x="1102658" y="1932955"/>
            <a:ext cx="9170895" cy="3785652"/>
          </a:xfrm>
          <a:prstGeom prst="rect">
            <a:avLst/>
          </a:prstGeom>
          <a:noFill/>
        </p:spPr>
        <p:txBody>
          <a:bodyPr wrap="square" rtlCol="0">
            <a:spAutoFit/>
          </a:bodyPr>
          <a:lstStyle/>
          <a:p>
            <a:pPr>
              <a:lnSpc>
                <a:spcPct val="150000"/>
              </a:lnSpc>
            </a:pPr>
            <a:r>
              <a:rPr lang="en-US" altLang="zh-CN" sz="1200" dirty="0">
                <a:solidFill>
                  <a:schemeClr val="tx1">
                    <a:lumMod val="75000"/>
                    <a:lumOff val="25000"/>
                  </a:schemeClr>
                </a:solidFill>
                <a:latin typeface="Microsoft YaHei" panose="020B0503020204020204" pitchFamily="34" charset="-122"/>
                <a:ea typeface="Microsoft YaHei" panose="020B0503020204020204" pitchFamily="34" charset="-122"/>
              </a:rPr>
              <a:t>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文档版本号从</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0.0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开始，每次大的汇总之后版本加</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1.0</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，某部分的修改之后版本加</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0.1</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，参考下例：</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90204" pitchFamily="34" charset="0"/>
              <a:buChar char="•"/>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需求规格说明书</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_0.0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大纲</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90204" pitchFamily="34" charset="0"/>
              <a:buChar char="•"/>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需求规格说明书</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_0.1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新增整体概述</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90204" pitchFamily="34" charset="0"/>
              <a:buChar char="•"/>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需求规格说明书</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_0.2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新增业务需求</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90204" pitchFamily="34" charset="0"/>
              <a:buChar char="•"/>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90204" pitchFamily="34" charset="0"/>
              <a:buChar char="•"/>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需求规格说明书</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_1.0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第一次汇总，初版</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90204" pitchFamily="34" charset="0"/>
              <a:buChar char="•"/>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需求规格说明书</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_1.1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错字与语句调整</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90204" pitchFamily="34" charset="0"/>
              <a:buChar char="•"/>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90204" pitchFamily="34" charset="0"/>
              <a:buChar char="•"/>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需求规格说明书</a:t>
            </a:r>
            <a:r>
              <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rPr>
              <a:t>_2.0		</a:t>
            </a: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第二次汇总，提交版</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742950" lvl="1" indent="-285750">
              <a:lnSpc>
                <a:spcPct val="150000"/>
              </a:lnSpc>
              <a:buFont typeface="Arial" panose="020B0604020202090204" pitchFamily="34" charset="0"/>
              <a:buChar char="•"/>
            </a:pPr>
            <a:r>
              <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rPr>
              <a:t>。。。</a:t>
            </a:r>
            <a:endParaRPr lang="en-US" altLang="zh-CN" sz="16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Tree>
  </p:cSld>
  <p:clrMapOvr>
    <a:masterClrMapping/>
  </p:clrMapOvr>
  <p:transition spd="slow" advClick="0" advTm="0">
    <p:cov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97628" y="266933"/>
            <a:ext cx="3684192"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smtClean="0">
                <a:solidFill>
                  <a:schemeClr val="tx1">
                    <a:lumMod val="75000"/>
                    <a:lumOff val="25000"/>
                  </a:schemeClr>
                </a:solidFill>
                <a:latin typeface="Microsoft YaHei" panose="020B0503020204020204" pitchFamily="34" charset="-122"/>
                <a:ea typeface="Microsoft YaHei" panose="020B0503020204020204" pitchFamily="34" charset="-122"/>
              </a:rPr>
              <a:t>配置管理文档大纲</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738" y="949518"/>
            <a:ext cx="2378064" cy="5774011"/>
          </a:xfrm>
          <a:prstGeom prst="rect">
            <a:avLst/>
          </a:prstGeom>
        </p:spPr>
      </p:pic>
    </p:spTree>
    <p:extLst>
      <p:ext uri="{BB962C8B-B14F-4D97-AF65-F5344CB8AC3E}">
        <p14:creationId xmlns:p14="http://schemas.microsoft.com/office/powerpoint/2010/main" val="3745824087"/>
      </p:ext>
    </p:extLst>
  </p:cSld>
  <p:clrMapOvr>
    <a:masterClrMapping/>
  </p:clrMapOvr>
  <p:transition spd="slow" advClick="0" advTm="0">
    <p:cov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202440"/>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8" name="文本框 6"/>
            <p:cNvSpPr txBox="1"/>
            <p:nvPr/>
          </p:nvSpPr>
          <p:spPr>
            <a:xfrm>
              <a:off x="650907" y="284178"/>
              <a:ext cx="569115" cy="559693"/>
            </a:xfrm>
            <a:prstGeom prst="rect">
              <a:avLst/>
            </a:prstGeom>
            <a:noFill/>
          </p:spPr>
          <p:txBody>
            <a:bodyPr wrap="square" lIns="91440" tIns="45720" rIns="91440" bIns="45720" rtlCol="0">
              <a:spAutoFit/>
            </a:bodyPr>
            <a:lstStyle/>
            <a:p>
              <a:pPr defTabSz="1218565"/>
              <a:r>
                <a:rPr lang="en-US" altLang="zh-CN" sz="10665" dirty="0">
                  <a:solidFill>
                    <a:prstClr val="white">
                      <a:lumMod val="95000"/>
                    </a:prstClr>
                  </a:solidFill>
                  <a:latin typeface="Impact" panose="020B0806030902050204" pitchFamily="34" charset="0"/>
                  <a:ea typeface="SimSun" panose="02010600030101010101" pitchFamily="2" charset="-122"/>
                </a:rPr>
                <a:t>07</a:t>
              </a:r>
              <a:endParaRPr lang="zh-CN" altLang="en-US" sz="10665" dirty="0">
                <a:solidFill>
                  <a:prstClr val="white">
                    <a:lumMod val="95000"/>
                  </a:prstClr>
                </a:solidFill>
                <a:latin typeface="Impact" panose="020B0806030902050204" pitchFamily="34" charset="0"/>
                <a:ea typeface="SimSun" panose="02010600030101010101" pitchFamily="2" charset="-122"/>
              </a:endParaRPr>
            </a:p>
          </p:txBody>
        </p:sp>
      </p:grpSp>
      <p:sp>
        <p:nvSpPr>
          <p:cNvPr id="49" name="TextBox 48"/>
          <p:cNvSpPr txBox="1"/>
          <p:nvPr/>
        </p:nvSpPr>
        <p:spPr>
          <a:xfrm>
            <a:off x="5479559" y="2994295"/>
            <a:ext cx="6733877" cy="830999"/>
          </a:xfrm>
          <a:prstGeom prst="rect">
            <a:avLst/>
          </a:prstGeom>
          <a:noFill/>
        </p:spPr>
        <p:txBody>
          <a:bodyPr wrap="square" lIns="91445" tIns="45721" rIns="91445" bIns="45721" rtlCol="0">
            <a:spAutoFit/>
          </a:bodyPr>
          <a:lstStyle/>
          <a:p>
            <a:r>
              <a:rPr lang="zh-CN" altLang="en-US" sz="4800" b="1" dirty="0">
                <a:solidFill>
                  <a:schemeClr val="tx1">
                    <a:lumMod val="75000"/>
                    <a:lumOff val="25000"/>
                  </a:schemeClr>
                </a:solidFill>
                <a:latin typeface="Microsoft YaHei" panose="020B0503020204020204" pitchFamily="34" charset="-122"/>
                <a:ea typeface="Microsoft YaHei" panose="020B0503020204020204" pitchFamily="34" charset="-122"/>
              </a:rPr>
              <a:t>统计分析计划</a:t>
            </a:r>
            <a:endParaRPr lang="en-GB" altLang="zh-CN" sz="48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nvGrpSpPr>
          <p:cNvPr id="9" name="组合 8"/>
          <p:cNvGrpSpPr/>
          <p:nvPr/>
        </p:nvGrpSpPr>
        <p:grpSpPr>
          <a:xfrm>
            <a:off x="7920203" y="1699760"/>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12" name="组合 11"/>
          <p:cNvGrpSpPr/>
          <p:nvPr/>
        </p:nvGrpSpPr>
        <p:grpSpPr>
          <a:xfrm>
            <a:off x="6192011" y="1700284"/>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15" name="组合 14"/>
          <p:cNvGrpSpPr/>
          <p:nvPr/>
        </p:nvGrpSpPr>
        <p:grpSpPr>
          <a:xfrm>
            <a:off x="7056107" y="1699760"/>
            <a:ext cx="577111" cy="577112"/>
            <a:chOff x="5436096" y="1274820"/>
            <a:chExt cx="432833" cy="432834"/>
          </a:xfrm>
        </p:grpSpPr>
        <p:sp>
          <p:nvSpPr>
            <p:cNvPr id="16" name="椭圆 15"/>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18" name="组合 17"/>
          <p:cNvGrpSpPr/>
          <p:nvPr/>
        </p:nvGrpSpPr>
        <p:grpSpPr>
          <a:xfrm>
            <a:off x="4463819" y="1699760"/>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21" name="组合 20"/>
          <p:cNvGrpSpPr/>
          <p:nvPr/>
        </p:nvGrpSpPr>
        <p:grpSpPr>
          <a:xfrm>
            <a:off x="5327915" y="1699760"/>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8" fill="hold" grpId="0" nodeType="afterEffect">
                                  <p:stCondLst>
                                    <p:cond delay="0"/>
                                  </p:stCondLst>
                                  <p:iterate type="lt">
                                    <p:tmPct val="30000"/>
                                  </p:iterate>
                                  <p:childTnLst>
                                    <p:set>
                                      <p:cBhvr>
                                        <p:cTn id="11" dur="1" fill="hold">
                                          <p:stCondLst>
                                            <p:cond delay="0"/>
                                          </p:stCondLst>
                                        </p:cTn>
                                        <p:tgtEl>
                                          <p:spTgt spid="49"/>
                                        </p:tgtEl>
                                        <p:attrNameLst>
                                          <p:attrName>style.visibility</p:attrName>
                                        </p:attrNameLst>
                                      </p:cBhvr>
                                      <p:to>
                                        <p:strVal val="visible"/>
                                      </p:to>
                                    </p:set>
                                    <p:animEffect transition="in" filter="wipe(left)">
                                      <p:cBhvr>
                                        <p:cTn id="12" dur="200"/>
                                        <p:tgtEl>
                                          <p:spTgt spid="49"/>
                                        </p:tgtEl>
                                      </p:cBhvr>
                                    </p:animEffect>
                                  </p:childTnLst>
                                </p:cTn>
                              </p:par>
                              <p:par>
                                <p:cTn id="13" presetID="36" presetClass="emph" presetSubtype="0" fill="hold" grpId="1" nodeType="withEffect">
                                  <p:stCondLst>
                                    <p:cond delay="0"/>
                                  </p:stCondLst>
                                  <p:iterate type="lt">
                                    <p:tmPct val="30000"/>
                                  </p:iterate>
                                  <p:childTnLst>
                                    <p:animScale>
                                      <p:cBhvr>
                                        <p:cTn id="14" dur="50" autoRev="1" fill="hold">
                                          <p:stCondLst>
                                            <p:cond delay="0"/>
                                          </p:stCondLst>
                                        </p:cTn>
                                        <p:tgtEl>
                                          <p:spTgt spid="49"/>
                                        </p:tgtEl>
                                      </p:cBhvr>
                                      <p:to x="80000" y="100000"/>
                                    </p:animScale>
                                    <p:anim by="(#ppt_w*0.10)" calcmode="lin" valueType="num">
                                      <p:cBhvr>
                                        <p:cTn id="15" dur="50" autoRev="1" fill="hold">
                                          <p:stCondLst>
                                            <p:cond delay="0"/>
                                          </p:stCondLst>
                                        </p:cTn>
                                        <p:tgtEl>
                                          <p:spTgt spid="49"/>
                                        </p:tgtEl>
                                        <p:attrNameLst>
                                          <p:attrName>ppt_x</p:attrName>
                                        </p:attrNameLst>
                                      </p:cBhvr>
                                    </p:anim>
                                    <p:anim by="(-#ppt_w*0.10)" calcmode="lin" valueType="num">
                                      <p:cBhvr>
                                        <p:cTn id="16" dur="50" autoRev="1" fill="hold">
                                          <p:stCondLst>
                                            <p:cond delay="0"/>
                                          </p:stCondLst>
                                        </p:cTn>
                                        <p:tgtEl>
                                          <p:spTgt spid="49"/>
                                        </p:tgtEl>
                                        <p:attrNameLst>
                                          <p:attrName>ppt_y</p:attrName>
                                        </p:attrNameLst>
                                      </p:cBhvr>
                                    </p:anim>
                                    <p:animRot by="-480000">
                                      <p:cBhvr>
                                        <p:cTn id="17" dur="50" autoRev="1" fill="hold">
                                          <p:stCondLst>
                                            <p:cond delay="0"/>
                                          </p:stCondLst>
                                        </p:cTn>
                                        <p:tgtEl>
                                          <p:spTgt spid="49"/>
                                        </p:tgtEl>
                                        <p:attrNameLst>
                                          <p:attrName>r</p:attrName>
                                        </p:attrNameLst>
                                      </p:cBhvr>
                                    </p:animRot>
                                  </p:childTnLst>
                                </p:cTn>
                              </p:par>
                            </p:childTnLst>
                          </p:cTn>
                        </p:par>
                        <p:par>
                          <p:cTn id="18" fill="hold">
                            <p:stCondLst>
                              <p:cond delay="1300"/>
                            </p:stCondLst>
                            <p:childTnLst>
                              <p:par>
                                <p:cTn id="19" presetID="53" presetClass="entr" presetSubtype="16"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fltVal val="0"/>
                                          </p:val>
                                        </p:tav>
                                        <p:tav tm="100000">
                                          <p:val>
                                            <p:strVal val="#ppt_w"/>
                                          </p:val>
                                        </p:tav>
                                      </p:tavLst>
                                    </p:anim>
                                    <p:anim calcmode="lin" valueType="num">
                                      <p:cBhvr>
                                        <p:cTn id="22" dur="500" fill="hold"/>
                                        <p:tgtEl>
                                          <p:spTgt spid="18"/>
                                        </p:tgtEl>
                                        <p:attrNameLst>
                                          <p:attrName>ppt_h</p:attrName>
                                        </p:attrNameLst>
                                      </p:cBhvr>
                                      <p:tavLst>
                                        <p:tav tm="0">
                                          <p:val>
                                            <p:fltVal val="0"/>
                                          </p:val>
                                        </p:tav>
                                        <p:tav tm="100000">
                                          <p:val>
                                            <p:strVal val="#ppt_h"/>
                                          </p:val>
                                        </p:tav>
                                      </p:tavLst>
                                    </p:anim>
                                    <p:animEffect transition="in" filter="fade">
                                      <p:cBhvr>
                                        <p:cTn id="23" dur="500"/>
                                        <p:tgtEl>
                                          <p:spTgt spid="18"/>
                                        </p:tgtEl>
                                      </p:cBhvr>
                                    </p:animEffect>
                                  </p:childTnLst>
                                </p:cTn>
                              </p:par>
                              <p:par>
                                <p:cTn id="24" presetID="53" presetClass="entr" presetSubtype="16" fill="hold" nodeType="withEffect">
                                  <p:stCondLst>
                                    <p:cond delay="20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par>
                                <p:cTn id="29" presetID="53" presetClass="entr" presetSubtype="16" fill="hold" nodeType="withEffect">
                                  <p:stCondLst>
                                    <p:cond delay="4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par>
                                <p:cTn id="34" presetID="53" presetClass="entr" presetSubtype="16" fill="hold" nodeType="withEffect">
                                  <p:stCondLst>
                                    <p:cond delay="60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nodeType="withEffect">
                                  <p:stCondLst>
                                    <p:cond delay="80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6B0D881-2C73-AC49-8597-4F596DF2BF78}"/>
              </a:ext>
            </a:extLst>
          </p:cNvPr>
          <p:cNvGraphicFramePr>
            <a:graphicFrameLocks/>
          </p:cNvGraphicFramePr>
          <p:nvPr>
            <p:extLst>
              <p:ext uri="{D42A27DB-BD31-4B8C-83A1-F6EECF244321}">
                <p14:modId xmlns:p14="http://schemas.microsoft.com/office/powerpoint/2010/main" val="358535043"/>
              </p:ext>
            </p:extLst>
          </p:nvPr>
        </p:nvGraphicFramePr>
        <p:xfrm>
          <a:off x="6757773"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a:extLst>
              <a:ext uri="{FF2B5EF4-FFF2-40B4-BE49-F238E27FC236}">
                <a16:creationId xmlns:a16="http://schemas.microsoft.com/office/drawing/2014/main" id="{339A0D44-886A-DF44-BBB8-C4FDAFAFB321}"/>
              </a:ext>
            </a:extLst>
          </p:cNvPr>
          <p:cNvPicPr>
            <a:picLocks noChangeAspect="1"/>
          </p:cNvPicPr>
          <p:nvPr/>
        </p:nvPicPr>
        <p:blipFill>
          <a:blip r:embed="rId4"/>
          <a:stretch>
            <a:fillRect/>
          </a:stretch>
        </p:blipFill>
        <p:spPr>
          <a:xfrm>
            <a:off x="998584" y="1075038"/>
            <a:ext cx="5097416" cy="5449330"/>
          </a:xfrm>
          <a:prstGeom prst="rect">
            <a:avLst/>
          </a:prstGeom>
        </p:spPr>
      </p:pic>
      <p:sp>
        <p:nvSpPr>
          <p:cNvPr id="5" name="TextBox 4">
            <a:extLst>
              <a:ext uri="{FF2B5EF4-FFF2-40B4-BE49-F238E27FC236}">
                <a16:creationId xmlns:a16="http://schemas.microsoft.com/office/drawing/2014/main" id="{BC9F638C-D90A-E342-8BB1-A0CDF0BCDE84}"/>
              </a:ext>
            </a:extLst>
          </p:cNvPr>
          <p:cNvSpPr txBox="1"/>
          <p:nvPr/>
        </p:nvSpPr>
        <p:spPr>
          <a:xfrm>
            <a:off x="1297459" y="33363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统计分析</a:t>
            </a:r>
            <a:endParaRPr lang="en-US"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Tree>
  </p:cSld>
  <p:clrMapOvr>
    <a:masterClrMapping/>
  </p:clrMapOvr>
  <p:transition spd="slow" advClick="0" advTm="0">
    <p:cov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9F638C-D90A-E342-8BB1-A0CDF0BCDE84}"/>
              </a:ext>
            </a:extLst>
          </p:cNvPr>
          <p:cNvSpPr txBox="1"/>
          <p:nvPr/>
        </p:nvSpPr>
        <p:spPr>
          <a:xfrm>
            <a:off x="1297459" y="33363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统计分析</a:t>
            </a:r>
            <a:endParaRPr lang="en-US"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6" name="矩形: 圆角 5">
            <a:extLst>
              <a:ext uri="{FF2B5EF4-FFF2-40B4-BE49-F238E27FC236}">
                <a16:creationId xmlns:a16="http://schemas.microsoft.com/office/drawing/2014/main" id="{7FC9112A-7085-43CA-8F50-0E46D6B7BCD4}"/>
              </a:ext>
            </a:extLst>
          </p:cNvPr>
          <p:cNvSpPr/>
          <p:nvPr/>
        </p:nvSpPr>
        <p:spPr>
          <a:xfrm>
            <a:off x="603758" y="3192841"/>
            <a:ext cx="1604683" cy="474069"/>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Microsoft YaHei" panose="020B0503020204020204" pitchFamily="34" charset="-122"/>
                <a:ea typeface="Microsoft YaHei" panose="020B0503020204020204" pitchFamily="34" charset="-122"/>
              </a:rPr>
              <a:t>统计分析计划</a:t>
            </a:r>
            <a:endParaRPr lang="en-US" altLang="zh-CN" b="1" dirty="0">
              <a:solidFill>
                <a:schemeClr val="bg1"/>
              </a:solidFill>
              <a:latin typeface="Microsoft YaHei" panose="020B0503020204020204" pitchFamily="34" charset="-122"/>
              <a:ea typeface="Microsoft YaHei" panose="020B0503020204020204" pitchFamily="34" charset="-122"/>
            </a:endParaRPr>
          </a:p>
        </p:txBody>
      </p:sp>
      <p:sp>
        <p:nvSpPr>
          <p:cNvPr id="7" name="矩形: 圆角 6">
            <a:extLst>
              <a:ext uri="{FF2B5EF4-FFF2-40B4-BE49-F238E27FC236}">
                <a16:creationId xmlns:a16="http://schemas.microsoft.com/office/drawing/2014/main" id="{F7BE2B13-24C1-4D88-BD26-5031033B4028}"/>
              </a:ext>
            </a:extLst>
          </p:cNvPr>
          <p:cNvSpPr/>
          <p:nvPr/>
        </p:nvSpPr>
        <p:spPr>
          <a:xfrm>
            <a:off x="3137647" y="1613648"/>
            <a:ext cx="2277036" cy="457200"/>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实验一：软件需求分析</a:t>
            </a:r>
          </a:p>
        </p:txBody>
      </p:sp>
      <p:sp>
        <p:nvSpPr>
          <p:cNvPr id="9" name="矩形: 圆角 8">
            <a:extLst>
              <a:ext uri="{FF2B5EF4-FFF2-40B4-BE49-F238E27FC236}">
                <a16:creationId xmlns:a16="http://schemas.microsoft.com/office/drawing/2014/main" id="{A43F8AF0-282E-482D-9038-9939FE242495}"/>
              </a:ext>
            </a:extLst>
          </p:cNvPr>
          <p:cNvSpPr/>
          <p:nvPr/>
        </p:nvSpPr>
        <p:spPr>
          <a:xfrm>
            <a:off x="3137647" y="3397418"/>
            <a:ext cx="2277036" cy="45720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实验二：软件需求评审</a:t>
            </a:r>
          </a:p>
        </p:txBody>
      </p:sp>
      <p:sp>
        <p:nvSpPr>
          <p:cNvPr id="10" name="矩形: 圆角 9">
            <a:extLst>
              <a:ext uri="{FF2B5EF4-FFF2-40B4-BE49-F238E27FC236}">
                <a16:creationId xmlns:a16="http://schemas.microsoft.com/office/drawing/2014/main" id="{B5FA6B8B-E51E-468E-B640-94ABE492BB82}"/>
              </a:ext>
            </a:extLst>
          </p:cNvPr>
          <p:cNvSpPr/>
          <p:nvPr/>
        </p:nvSpPr>
        <p:spPr>
          <a:xfrm>
            <a:off x="3137647" y="4650014"/>
            <a:ext cx="2496670" cy="45720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实验三：软件设计与实现</a:t>
            </a:r>
          </a:p>
        </p:txBody>
      </p:sp>
      <p:grpSp>
        <p:nvGrpSpPr>
          <p:cNvPr id="17" name="组合 16">
            <a:extLst>
              <a:ext uri="{FF2B5EF4-FFF2-40B4-BE49-F238E27FC236}">
                <a16:creationId xmlns:a16="http://schemas.microsoft.com/office/drawing/2014/main" id="{CB19D414-056E-4712-A53C-72F0D831694D}"/>
              </a:ext>
            </a:extLst>
          </p:cNvPr>
          <p:cNvGrpSpPr/>
          <p:nvPr/>
        </p:nvGrpSpPr>
        <p:grpSpPr>
          <a:xfrm>
            <a:off x="6491333" y="1093834"/>
            <a:ext cx="1931635" cy="1541311"/>
            <a:chOff x="6033463" y="994817"/>
            <a:chExt cx="2043520" cy="1674946"/>
          </a:xfrm>
        </p:grpSpPr>
        <p:sp>
          <p:nvSpPr>
            <p:cNvPr id="11" name="矩形: 圆角 10">
              <a:extLst>
                <a:ext uri="{FF2B5EF4-FFF2-40B4-BE49-F238E27FC236}">
                  <a16:creationId xmlns:a16="http://schemas.microsoft.com/office/drawing/2014/main" id="{C44FE57B-2A05-40C3-8F66-66BDCFF40B00}"/>
                </a:ext>
              </a:extLst>
            </p:cNvPr>
            <p:cNvSpPr/>
            <p:nvPr/>
          </p:nvSpPr>
          <p:spPr>
            <a:xfrm>
              <a:off x="6033463" y="994817"/>
              <a:ext cx="2043520" cy="234801"/>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分析目标</a:t>
              </a:r>
            </a:p>
          </p:txBody>
        </p:sp>
        <p:sp>
          <p:nvSpPr>
            <p:cNvPr id="13" name="矩形: 圆角 12">
              <a:extLst>
                <a:ext uri="{FF2B5EF4-FFF2-40B4-BE49-F238E27FC236}">
                  <a16:creationId xmlns:a16="http://schemas.microsoft.com/office/drawing/2014/main" id="{E7F60395-E951-4801-A48D-DCD82B4CD0D2}"/>
                </a:ext>
              </a:extLst>
            </p:cNvPr>
            <p:cNvSpPr/>
            <p:nvPr/>
          </p:nvSpPr>
          <p:spPr>
            <a:xfrm>
              <a:off x="6033463" y="1340388"/>
              <a:ext cx="2043520" cy="234801"/>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观察任务</a:t>
              </a:r>
            </a:p>
          </p:txBody>
        </p:sp>
        <p:sp>
          <p:nvSpPr>
            <p:cNvPr id="14" name="矩形: 圆角 13">
              <a:extLst>
                <a:ext uri="{FF2B5EF4-FFF2-40B4-BE49-F238E27FC236}">
                  <a16:creationId xmlns:a16="http://schemas.microsoft.com/office/drawing/2014/main" id="{8FE71267-7047-4878-B4EA-177A368D8146}"/>
                </a:ext>
              </a:extLst>
            </p:cNvPr>
            <p:cNvSpPr/>
            <p:nvPr/>
          </p:nvSpPr>
          <p:spPr>
            <a:xfrm>
              <a:off x="6033463" y="1688431"/>
              <a:ext cx="2043520" cy="234801"/>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采集数据</a:t>
              </a:r>
            </a:p>
          </p:txBody>
        </p:sp>
        <p:sp>
          <p:nvSpPr>
            <p:cNvPr id="15" name="矩形: 圆角 14">
              <a:extLst>
                <a:ext uri="{FF2B5EF4-FFF2-40B4-BE49-F238E27FC236}">
                  <a16:creationId xmlns:a16="http://schemas.microsoft.com/office/drawing/2014/main" id="{21E99A76-8F9E-4BEC-9384-18BD6C73536B}"/>
                </a:ext>
              </a:extLst>
            </p:cNvPr>
            <p:cNvSpPr/>
            <p:nvPr/>
          </p:nvSpPr>
          <p:spPr>
            <a:xfrm>
              <a:off x="6033463" y="2061705"/>
              <a:ext cx="2043520" cy="234801"/>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分析方法</a:t>
              </a:r>
            </a:p>
          </p:txBody>
        </p:sp>
        <p:sp>
          <p:nvSpPr>
            <p:cNvPr id="16" name="矩形: 圆角 15">
              <a:extLst>
                <a:ext uri="{FF2B5EF4-FFF2-40B4-BE49-F238E27FC236}">
                  <a16:creationId xmlns:a16="http://schemas.microsoft.com/office/drawing/2014/main" id="{DEDB2852-BDC5-4C7E-A5C7-8C8BB7137BB4}"/>
                </a:ext>
              </a:extLst>
            </p:cNvPr>
            <p:cNvSpPr/>
            <p:nvPr/>
          </p:nvSpPr>
          <p:spPr>
            <a:xfrm>
              <a:off x="6033463" y="2434962"/>
              <a:ext cx="2043520" cy="234801"/>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分析工作</a:t>
              </a:r>
            </a:p>
          </p:txBody>
        </p:sp>
      </p:grpSp>
      <p:grpSp>
        <p:nvGrpSpPr>
          <p:cNvPr id="28" name="组合 27">
            <a:extLst>
              <a:ext uri="{FF2B5EF4-FFF2-40B4-BE49-F238E27FC236}">
                <a16:creationId xmlns:a16="http://schemas.microsoft.com/office/drawing/2014/main" id="{FF45A8E0-C7A6-4231-88BC-3F3250F6D4CD}"/>
              </a:ext>
            </a:extLst>
          </p:cNvPr>
          <p:cNvGrpSpPr/>
          <p:nvPr/>
        </p:nvGrpSpPr>
        <p:grpSpPr>
          <a:xfrm>
            <a:off x="6491332" y="4655600"/>
            <a:ext cx="1931636" cy="1173938"/>
            <a:chOff x="9164168" y="3940158"/>
            <a:chExt cx="1931636" cy="1173938"/>
          </a:xfrm>
        </p:grpSpPr>
        <p:sp>
          <p:nvSpPr>
            <p:cNvPr id="24" name="矩形: 圆角 23">
              <a:extLst>
                <a:ext uri="{FF2B5EF4-FFF2-40B4-BE49-F238E27FC236}">
                  <a16:creationId xmlns:a16="http://schemas.microsoft.com/office/drawing/2014/main" id="{0F185E41-A49C-4A2E-9214-136C23BF00F1}"/>
                </a:ext>
              </a:extLst>
            </p:cNvPr>
            <p:cNvSpPr/>
            <p:nvPr/>
          </p:nvSpPr>
          <p:spPr>
            <a:xfrm>
              <a:off x="9164169" y="3940158"/>
              <a:ext cx="1931635" cy="216067"/>
            </a:xfrm>
            <a:prstGeom prst="roundRect">
              <a:avLst/>
            </a:prstGeom>
            <a:solidFill>
              <a:srgbClr val="5F5F5F"/>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分析目标</a:t>
              </a:r>
            </a:p>
          </p:txBody>
        </p:sp>
        <p:sp>
          <p:nvSpPr>
            <p:cNvPr id="25" name="矩形: 圆角 24">
              <a:extLst>
                <a:ext uri="{FF2B5EF4-FFF2-40B4-BE49-F238E27FC236}">
                  <a16:creationId xmlns:a16="http://schemas.microsoft.com/office/drawing/2014/main" id="{DA436E8F-ABCC-475F-87E5-680E31930A76}"/>
                </a:ext>
              </a:extLst>
            </p:cNvPr>
            <p:cNvSpPr/>
            <p:nvPr/>
          </p:nvSpPr>
          <p:spPr>
            <a:xfrm>
              <a:off x="9164169" y="4258158"/>
              <a:ext cx="1931635" cy="216067"/>
            </a:xfrm>
            <a:prstGeom prst="roundRect">
              <a:avLst/>
            </a:prstGeom>
            <a:solidFill>
              <a:srgbClr val="5F5F5F"/>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采集数据</a:t>
              </a:r>
            </a:p>
          </p:txBody>
        </p:sp>
        <p:sp>
          <p:nvSpPr>
            <p:cNvPr id="26" name="矩形: 圆角 25">
              <a:extLst>
                <a:ext uri="{FF2B5EF4-FFF2-40B4-BE49-F238E27FC236}">
                  <a16:creationId xmlns:a16="http://schemas.microsoft.com/office/drawing/2014/main" id="{338A483D-42DA-44A9-A70C-6B1D588CE343}"/>
                </a:ext>
              </a:extLst>
            </p:cNvPr>
            <p:cNvSpPr/>
            <p:nvPr/>
          </p:nvSpPr>
          <p:spPr>
            <a:xfrm>
              <a:off x="9164169" y="4590028"/>
              <a:ext cx="1931635" cy="216067"/>
            </a:xfrm>
            <a:prstGeom prst="roundRect">
              <a:avLst/>
            </a:prstGeom>
            <a:solidFill>
              <a:srgbClr val="5F5F5F"/>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分析方法</a:t>
              </a:r>
            </a:p>
          </p:txBody>
        </p:sp>
        <p:sp>
          <p:nvSpPr>
            <p:cNvPr id="27" name="矩形: 圆角 26">
              <a:extLst>
                <a:ext uri="{FF2B5EF4-FFF2-40B4-BE49-F238E27FC236}">
                  <a16:creationId xmlns:a16="http://schemas.microsoft.com/office/drawing/2014/main" id="{D6CECC52-DA81-4AF9-BA91-7D674E298B86}"/>
                </a:ext>
              </a:extLst>
            </p:cNvPr>
            <p:cNvSpPr/>
            <p:nvPr/>
          </p:nvSpPr>
          <p:spPr>
            <a:xfrm>
              <a:off x="9164168" y="4898029"/>
              <a:ext cx="1931635" cy="216067"/>
            </a:xfrm>
            <a:prstGeom prst="roundRect">
              <a:avLst/>
            </a:prstGeom>
            <a:solidFill>
              <a:srgbClr val="5F5F5F"/>
            </a:solidFill>
            <a:ln>
              <a:solidFill>
                <a:srgbClr val="5F5F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分析工作</a:t>
              </a:r>
            </a:p>
          </p:txBody>
        </p:sp>
      </p:grpSp>
      <p:grpSp>
        <p:nvGrpSpPr>
          <p:cNvPr id="29" name="组合 28">
            <a:extLst>
              <a:ext uri="{FF2B5EF4-FFF2-40B4-BE49-F238E27FC236}">
                <a16:creationId xmlns:a16="http://schemas.microsoft.com/office/drawing/2014/main" id="{5E52BC6A-775B-4417-A989-A263AB013B58}"/>
              </a:ext>
            </a:extLst>
          </p:cNvPr>
          <p:cNvGrpSpPr/>
          <p:nvPr/>
        </p:nvGrpSpPr>
        <p:grpSpPr>
          <a:xfrm>
            <a:off x="6491333" y="2879711"/>
            <a:ext cx="1931635" cy="1541311"/>
            <a:chOff x="6033463" y="994817"/>
            <a:chExt cx="2043520" cy="1674946"/>
          </a:xfrm>
        </p:grpSpPr>
        <p:sp>
          <p:nvSpPr>
            <p:cNvPr id="30" name="矩形: 圆角 29">
              <a:extLst>
                <a:ext uri="{FF2B5EF4-FFF2-40B4-BE49-F238E27FC236}">
                  <a16:creationId xmlns:a16="http://schemas.microsoft.com/office/drawing/2014/main" id="{87BC0E55-7203-48BB-ABA2-CB8902350F63}"/>
                </a:ext>
              </a:extLst>
            </p:cNvPr>
            <p:cNvSpPr/>
            <p:nvPr/>
          </p:nvSpPr>
          <p:spPr>
            <a:xfrm>
              <a:off x="6033463" y="994817"/>
              <a:ext cx="2043520" cy="234801"/>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分析目标</a:t>
              </a:r>
            </a:p>
          </p:txBody>
        </p:sp>
        <p:sp>
          <p:nvSpPr>
            <p:cNvPr id="31" name="矩形: 圆角 30">
              <a:extLst>
                <a:ext uri="{FF2B5EF4-FFF2-40B4-BE49-F238E27FC236}">
                  <a16:creationId xmlns:a16="http://schemas.microsoft.com/office/drawing/2014/main" id="{FB6687D3-8A48-467C-9E4D-A14E3975DA11}"/>
                </a:ext>
              </a:extLst>
            </p:cNvPr>
            <p:cNvSpPr/>
            <p:nvPr/>
          </p:nvSpPr>
          <p:spPr>
            <a:xfrm>
              <a:off x="6033463" y="1340388"/>
              <a:ext cx="2043520" cy="234801"/>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观察任务</a:t>
              </a:r>
            </a:p>
          </p:txBody>
        </p:sp>
        <p:sp>
          <p:nvSpPr>
            <p:cNvPr id="32" name="矩形: 圆角 31">
              <a:extLst>
                <a:ext uri="{FF2B5EF4-FFF2-40B4-BE49-F238E27FC236}">
                  <a16:creationId xmlns:a16="http://schemas.microsoft.com/office/drawing/2014/main" id="{381E522E-E71D-4370-94B2-F006646CAE08}"/>
                </a:ext>
              </a:extLst>
            </p:cNvPr>
            <p:cNvSpPr/>
            <p:nvPr/>
          </p:nvSpPr>
          <p:spPr>
            <a:xfrm>
              <a:off x="6033463" y="1688431"/>
              <a:ext cx="2043520" cy="234801"/>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采集数据</a:t>
              </a:r>
            </a:p>
          </p:txBody>
        </p:sp>
        <p:sp>
          <p:nvSpPr>
            <p:cNvPr id="33" name="矩形: 圆角 32">
              <a:extLst>
                <a:ext uri="{FF2B5EF4-FFF2-40B4-BE49-F238E27FC236}">
                  <a16:creationId xmlns:a16="http://schemas.microsoft.com/office/drawing/2014/main" id="{BA784D4C-D905-4553-94FD-6A0AE970CF42}"/>
                </a:ext>
              </a:extLst>
            </p:cNvPr>
            <p:cNvSpPr/>
            <p:nvPr/>
          </p:nvSpPr>
          <p:spPr>
            <a:xfrm>
              <a:off x="6033463" y="2061705"/>
              <a:ext cx="2043520" cy="234801"/>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分析方法</a:t>
              </a:r>
            </a:p>
          </p:txBody>
        </p:sp>
        <p:sp>
          <p:nvSpPr>
            <p:cNvPr id="34" name="矩形: 圆角 33">
              <a:extLst>
                <a:ext uri="{FF2B5EF4-FFF2-40B4-BE49-F238E27FC236}">
                  <a16:creationId xmlns:a16="http://schemas.microsoft.com/office/drawing/2014/main" id="{F9386D3B-E6DE-4580-8990-D6C39358FDB1}"/>
                </a:ext>
              </a:extLst>
            </p:cNvPr>
            <p:cNvSpPr/>
            <p:nvPr/>
          </p:nvSpPr>
          <p:spPr>
            <a:xfrm>
              <a:off x="6033463" y="2434962"/>
              <a:ext cx="2043520" cy="234801"/>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分析工作</a:t>
              </a:r>
            </a:p>
          </p:txBody>
        </p:sp>
      </p:grpSp>
      <p:sp>
        <p:nvSpPr>
          <p:cNvPr id="35" name="左大括号 34">
            <a:extLst>
              <a:ext uri="{FF2B5EF4-FFF2-40B4-BE49-F238E27FC236}">
                <a16:creationId xmlns:a16="http://schemas.microsoft.com/office/drawing/2014/main" id="{BFB5E146-4147-4DE7-8BE4-340E2A557498}"/>
              </a:ext>
            </a:extLst>
          </p:cNvPr>
          <p:cNvSpPr/>
          <p:nvPr/>
        </p:nvSpPr>
        <p:spPr>
          <a:xfrm>
            <a:off x="2358125" y="1721681"/>
            <a:ext cx="557647" cy="3359952"/>
          </a:xfrm>
          <a:prstGeom prst="leftBrac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左大括号 35">
            <a:extLst>
              <a:ext uri="{FF2B5EF4-FFF2-40B4-BE49-F238E27FC236}">
                <a16:creationId xmlns:a16="http://schemas.microsoft.com/office/drawing/2014/main" id="{5B98B650-2BB2-40C4-9269-E1520F6D3C5B}"/>
              </a:ext>
            </a:extLst>
          </p:cNvPr>
          <p:cNvSpPr/>
          <p:nvPr/>
        </p:nvSpPr>
        <p:spPr>
          <a:xfrm>
            <a:off x="5843752" y="1093834"/>
            <a:ext cx="399393" cy="1541311"/>
          </a:xfrm>
          <a:prstGeom prst="lef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左大括号 36">
            <a:extLst>
              <a:ext uri="{FF2B5EF4-FFF2-40B4-BE49-F238E27FC236}">
                <a16:creationId xmlns:a16="http://schemas.microsoft.com/office/drawing/2014/main" id="{C128A2EF-EA8E-4884-99CB-391A0696D590}"/>
              </a:ext>
            </a:extLst>
          </p:cNvPr>
          <p:cNvSpPr/>
          <p:nvPr/>
        </p:nvSpPr>
        <p:spPr>
          <a:xfrm>
            <a:off x="5843752" y="2928260"/>
            <a:ext cx="395332" cy="1446594"/>
          </a:xfrm>
          <a:prstGeom prst="lef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左大括号 37">
            <a:extLst>
              <a:ext uri="{FF2B5EF4-FFF2-40B4-BE49-F238E27FC236}">
                <a16:creationId xmlns:a16="http://schemas.microsoft.com/office/drawing/2014/main" id="{A29E8B95-EE84-46A5-B639-4C8E85F701A7}"/>
              </a:ext>
            </a:extLst>
          </p:cNvPr>
          <p:cNvSpPr/>
          <p:nvPr/>
        </p:nvSpPr>
        <p:spPr>
          <a:xfrm>
            <a:off x="5883662" y="4632591"/>
            <a:ext cx="395332" cy="1114152"/>
          </a:xfrm>
          <a:prstGeom prst="lef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003553392"/>
      </p:ext>
    </p:extLst>
  </p:cSld>
  <p:clrMapOvr>
    <a:masterClrMapping/>
  </p:clrMapOvr>
  <p:transition spd="slow" advClick="0" advTm="0">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202440"/>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8" name="文本框 6"/>
            <p:cNvSpPr txBox="1"/>
            <p:nvPr/>
          </p:nvSpPr>
          <p:spPr>
            <a:xfrm>
              <a:off x="650907" y="284178"/>
              <a:ext cx="569115" cy="559693"/>
            </a:xfrm>
            <a:prstGeom prst="rect">
              <a:avLst/>
            </a:prstGeom>
            <a:noFill/>
          </p:spPr>
          <p:txBody>
            <a:bodyPr wrap="square" lIns="91440" tIns="45720" rIns="91440" bIns="45720" rtlCol="0">
              <a:spAutoFit/>
            </a:bodyPr>
            <a:lstStyle/>
            <a:p>
              <a:pPr defTabSz="1218565"/>
              <a:r>
                <a:rPr lang="en-US" altLang="zh-CN" sz="10665" dirty="0">
                  <a:solidFill>
                    <a:prstClr val="white">
                      <a:lumMod val="95000"/>
                    </a:prstClr>
                  </a:solidFill>
                  <a:latin typeface="Impact" panose="020B0806030902050204" pitchFamily="34" charset="0"/>
                  <a:ea typeface="SimSun" panose="02010600030101010101" pitchFamily="2" charset="-122"/>
                </a:rPr>
                <a:t>01</a:t>
              </a:r>
              <a:endParaRPr lang="zh-CN" altLang="en-US" sz="10665" dirty="0">
                <a:solidFill>
                  <a:prstClr val="white">
                    <a:lumMod val="95000"/>
                  </a:prstClr>
                </a:solidFill>
                <a:latin typeface="Impact" panose="020B0806030902050204" pitchFamily="34" charset="0"/>
                <a:ea typeface="SimSun" panose="02010600030101010101" pitchFamily="2" charset="-122"/>
              </a:endParaRPr>
            </a:p>
          </p:txBody>
        </p:sp>
      </p:grpSp>
      <p:sp>
        <p:nvSpPr>
          <p:cNvPr id="49" name="TextBox 48"/>
          <p:cNvSpPr txBox="1"/>
          <p:nvPr/>
        </p:nvSpPr>
        <p:spPr>
          <a:xfrm>
            <a:off x="5479559" y="2994295"/>
            <a:ext cx="6733877" cy="830999"/>
          </a:xfrm>
          <a:prstGeom prst="rect">
            <a:avLst/>
          </a:prstGeom>
          <a:noFill/>
        </p:spPr>
        <p:txBody>
          <a:bodyPr wrap="square" lIns="91445" tIns="45721" rIns="91445" bIns="45721" rtlCol="0">
            <a:spAutoFit/>
          </a:bodyPr>
          <a:lstStyle/>
          <a:p>
            <a:pPr defTabSz="1218565"/>
            <a:r>
              <a:rPr lang="zh-CN" altLang="en-US" sz="4800" b="1" dirty="0">
                <a:solidFill>
                  <a:prstClr val="black">
                    <a:lumMod val="75000"/>
                    <a:lumOff val="25000"/>
                  </a:prstClr>
                </a:solidFill>
                <a:latin typeface="Microsoft YaHei" panose="020B0503020204020204" pitchFamily="34" charset="-122"/>
                <a:ea typeface="Microsoft YaHei" panose="020B0503020204020204" pitchFamily="34" charset="-122"/>
              </a:rPr>
              <a:t>业务需求</a:t>
            </a:r>
            <a:endParaRPr lang="en-GB" altLang="zh-CN" sz="4800" b="1"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grpSp>
        <p:nvGrpSpPr>
          <p:cNvPr id="26" name="组合 25"/>
          <p:cNvGrpSpPr/>
          <p:nvPr/>
        </p:nvGrpSpPr>
        <p:grpSpPr>
          <a:xfrm>
            <a:off x="7920203" y="1699760"/>
            <a:ext cx="576064" cy="577112"/>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29" name="组合 28"/>
          <p:cNvGrpSpPr/>
          <p:nvPr/>
        </p:nvGrpSpPr>
        <p:grpSpPr>
          <a:xfrm>
            <a:off x="6192011" y="1700284"/>
            <a:ext cx="576064" cy="576064"/>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32" name="组合 31"/>
          <p:cNvGrpSpPr/>
          <p:nvPr/>
        </p:nvGrpSpPr>
        <p:grpSpPr>
          <a:xfrm>
            <a:off x="7056107" y="1699760"/>
            <a:ext cx="577111" cy="577112"/>
            <a:chOff x="5436096" y="1274820"/>
            <a:chExt cx="432833" cy="432834"/>
          </a:xfrm>
        </p:grpSpPr>
        <p:sp>
          <p:nvSpPr>
            <p:cNvPr id="33" name="椭圆 32"/>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35" name="组合 34"/>
          <p:cNvGrpSpPr/>
          <p:nvPr/>
        </p:nvGrpSpPr>
        <p:grpSpPr>
          <a:xfrm>
            <a:off x="4463819" y="1699760"/>
            <a:ext cx="577111" cy="577112"/>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38" name="组合 37"/>
          <p:cNvGrpSpPr/>
          <p:nvPr/>
        </p:nvGrpSpPr>
        <p:grpSpPr>
          <a:xfrm>
            <a:off x="5327915" y="1699760"/>
            <a:ext cx="577111" cy="577112"/>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800"/>
                            </p:stCondLst>
                            <p:childTnLst>
                              <p:par>
                                <p:cTn id="10" presetID="22" presetClass="entr" presetSubtype="8" fill="hold" grpId="0" nodeType="afterEffect">
                                  <p:stCondLst>
                                    <p:cond delay="0"/>
                                  </p:stCondLst>
                                  <p:iterate type="lt">
                                    <p:tmPct val="30000"/>
                                  </p:iterate>
                                  <p:childTnLst>
                                    <p:set>
                                      <p:cBhvr>
                                        <p:cTn id="11" dur="1" fill="hold">
                                          <p:stCondLst>
                                            <p:cond delay="0"/>
                                          </p:stCondLst>
                                        </p:cTn>
                                        <p:tgtEl>
                                          <p:spTgt spid="49"/>
                                        </p:tgtEl>
                                        <p:attrNameLst>
                                          <p:attrName>style.visibility</p:attrName>
                                        </p:attrNameLst>
                                      </p:cBhvr>
                                      <p:to>
                                        <p:strVal val="visible"/>
                                      </p:to>
                                    </p:set>
                                    <p:animEffect transition="in" filter="wipe(left)">
                                      <p:cBhvr>
                                        <p:cTn id="12" dur="200"/>
                                        <p:tgtEl>
                                          <p:spTgt spid="49"/>
                                        </p:tgtEl>
                                      </p:cBhvr>
                                    </p:animEffect>
                                  </p:childTnLst>
                                </p:cTn>
                              </p:par>
                              <p:par>
                                <p:cTn id="13" presetID="36" presetClass="emph" presetSubtype="0" fill="hold" grpId="1" nodeType="withEffect">
                                  <p:stCondLst>
                                    <p:cond delay="0"/>
                                  </p:stCondLst>
                                  <p:iterate type="lt">
                                    <p:tmPct val="30000"/>
                                  </p:iterate>
                                  <p:childTnLst>
                                    <p:animScale>
                                      <p:cBhvr>
                                        <p:cTn id="14" dur="50" autoRev="1" fill="hold">
                                          <p:stCondLst>
                                            <p:cond delay="0"/>
                                          </p:stCondLst>
                                        </p:cTn>
                                        <p:tgtEl>
                                          <p:spTgt spid="49"/>
                                        </p:tgtEl>
                                      </p:cBhvr>
                                      <p:to x="80000" y="100000"/>
                                    </p:animScale>
                                    <p:anim by="(#ppt_w*0.10)" calcmode="lin" valueType="num">
                                      <p:cBhvr>
                                        <p:cTn id="15" dur="50" autoRev="1" fill="hold">
                                          <p:stCondLst>
                                            <p:cond delay="0"/>
                                          </p:stCondLst>
                                        </p:cTn>
                                        <p:tgtEl>
                                          <p:spTgt spid="49"/>
                                        </p:tgtEl>
                                        <p:attrNameLst>
                                          <p:attrName>ppt_x</p:attrName>
                                        </p:attrNameLst>
                                      </p:cBhvr>
                                    </p:anim>
                                    <p:anim by="(-#ppt_w*0.10)" calcmode="lin" valueType="num">
                                      <p:cBhvr>
                                        <p:cTn id="16" dur="50" autoRev="1" fill="hold">
                                          <p:stCondLst>
                                            <p:cond delay="0"/>
                                          </p:stCondLst>
                                        </p:cTn>
                                        <p:tgtEl>
                                          <p:spTgt spid="49"/>
                                        </p:tgtEl>
                                        <p:attrNameLst>
                                          <p:attrName>ppt_y</p:attrName>
                                        </p:attrNameLst>
                                      </p:cBhvr>
                                    </p:anim>
                                    <p:animRot by="-480000">
                                      <p:cBhvr>
                                        <p:cTn id="17" dur="50" autoRev="1" fill="hold">
                                          <p:stCondLst>
                                            <p:cond delay="0"/>
                                          </p:stCondLst>
                                        </p:cTn>
                                        <p:tgtEl>
                                          <p:spTgt spid="49"/>
                                        </p:tgtEl>
                                        <p:attrNameLst>
                                          <p:attrName>r</p:attrName>
                                        </p:attrNameLst>
                                      </p:cBhvr>
                                    </p:animRot>
                                  </p:childTnLst>
                                </p:cTn>
                              </p:par>
                            </p:childTnLst>
                          </p:cTn>
                        </p:par>
                        <p:par>
                          <p:cTn id="18" fill="hold">
                            <p:stCondLst>
                              <p:cond delay="1180"/>
                            </p:stCondLst>
                            <p:childTnLst>
                              <p:par>
                                <p:cTn id="19" presetID="53" presetClass="entr" presetSubtype="16"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53" presetClass="entr" presetSubtype="16" fill="hold" nodeType="withEffect">
                                  <p:stCondLst>
                                    <p:cond delay="200"/>
                                  </p:stCondLst>
                                  <p:childTnLst>
                                    <p:set>
                                      <p:cBhvr>
                                        <p:cTn id="25" dur="1" fill="hold">
                                          <p:stCondLst>
                                            <p:cond delay="0"/>
                                          </p:stCondLst>
                                        </p:cTn>
                                        <p:tgtEl>
                                          <p:spTgt spid="38"/>
                                        </p:tgtEl>
                                        <p:attrNameLst>
                                          <p:attrName>style.visibility</p:attrName>
                                        </p:attrNameLst>
                                      </p:cBhvr>
                                      <p:to>
                                        <p:strVal val="visible"/>
                                      </p:to>
                                    </p:set>
                                    <p:anim calcmode="lin" valueType="num">
                                      <p:cBhvr>
                                        <p:cTn id="26" dur="500" fill="hold"/>
                                        <p:tgtEl>
                                          <p:spTgt spid="38"/>
                                        </p:tgtEl>
                                        <p:attrNameLst>
                                          <p:attrName>ppt_w</p:attrName>
                                        </p:attrNameLst>
                                      </p:cBhvr>
                                      <p:tavLst>
                                        <p:tav tm="0">
                                          <p:val>
                                            <p:fltVal val="0"/>
                                          </p:val>
                                        </p:tav>
                                        <p:tav tm="100000">
                                          <p:val>
                                            <p:strVal val="#ppt_w"/>
                                          </p:val>
                                        </p:tav>
                                      </p:tavLst>
                                    </p:anim>
                                    <p:anim calcmode="lin" valueType="num">
                                      <p:cBhvr>
                                        <p:cTn id="27" dur="500" fill="hold"/>
                                        <p:tgtEl>
                                          <p:spTgt spid="38"/>
                                        </p:tgtEl>
                                        <p:attrNameLst>
                                          <p:attrName>ppt_h</p:attrName>
                                        </p:attrNameLst>
                                      </p:cBhvr>
                                      <p:tavLst>
                                        <p:tav tm="0">
                                          <p:val>
                                            <p:fltVal val="0"/>
                                          </p:val>
                                        </p:tav>
                                        <p:tav tm="100000">
                                          <p:val>
                                            <p:strVal val="#ppt_h"/>
                                          </p:val>
                                        </p:tav>
                                      </p:tavLst>
                                    </p:anim>
                                    <p:animEffect transition="in" filter="fade">
                                      <p:cBhvr>
                                        <p:cTn id="28" dur="500"/>
                                        <p:tgtEl>
                                          <p:spTgt spid="38"/>
                                        </p:tgtEl>
                                      </p:cBhvr>
                                    </p:animEffect>
                                  </p:childTnLst>
                                </p:cTn>
                              </p:par>
                              <p:par>
                                <p:cTn id="29" presetID="53" presetClass="entr" presetSubtype="16" fill="hold" nodeType="withEffect">
                                  <p:stCondLst>
                                    <p:cond delay="40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par>
                                <p:cTn id="34" presetID="53" presetClass="entr" presetSubtype="16" fill="hold" nodeType="withEffect">
                                  <p:stCondLst>
                                    <p:cond delay="600"/>
                                  </p:stCondLst>
                                  <p:childTnLst>
                                    <p:set>
                                      <p:cBhvr>
                                        <p:cTn id="35" dur="1" fill="hold">
                                          <p:stCondLst>
                                            <p:cond delay="0"/>
                                          </p:stCondLst>
                                        </p:cTn>
                                        <p:tgtEl>
                                          <p:spTgt spid="32"/>
                                        </p:tgtEl>
                                        <p:attrNameLst>
                                          <p:attrName>style.visibility</p:attrName>
                                        </p:attrNameLst>
                                      </p:cBhvr>
                                      <p:to>
                                        <p:strVal val="visible"/>
                                      </p:to>
                                    </p:set>
                                    <p:anim calcmode="lin" valueType="num">
                                      <p:cBhvr>
                                        <p:cTn id="36" dur="500" fill="hold"/>
                                        <p:tgtEl>
                                          <p:spTgt spid="32"/>
                                        </p:tgtEl>
                                        <p:attrNameLst>
                                          <p:attrName>ppt_w</p:attrName>
                                        </p:attrNameLst>
                                      </p:cBhvr>
                                      <p:tavLst>
                                        <p:tav tm="0">
                                          <p:val>
                                            <p:fltVal val="0"/>
                                          </p:val>
                                        </p:tav>
                                        <p:tav tm="100000">
                                          <p:val>
                                            <p:strVal val="#ppt_w"/>
                                          </p:val>
                                        </p:tav>
                                      </p:tavLst>
                                    </p:anim>
                                    <p:anim calcmode="lin" valueType="num">
                                      <p:cBhvr>
                                        <p:cTn id="37" dur="500" fill="hold"/>
                                        <p:tgtEl>
                                          <p:spTgt spid="32"/>
                                        </p:tgtEl>
                                        <p:attrNameLst>
                                          <p:attrName>ppt_h</p:attrName>
                                        </p:attrNameLst>
                                      </p:cBhvr>
                                      <p:tavLst>
                                        <p:tav tm="0">
                                          <p:val>
                                            <p:fltVal val="0"/>
                                          </p:val>
                                        </p:tav>
                                        <p:tav tm="100000">
                                          <p:val>
                                            <p:strVal val="#ppt_h"/>
                                          </p:val>
                                        </p:tav>
                                      </p:tavLst>
                                    </p:anim>
                                    <p:animEffect transition="in" filter="fade">
                                      <p:cBhvr>
                                        <p:cTn id="38" dur="500"/>
                                        <p:tgtEl>
                                          <p:spTgt spid="32"/>
                                        </p:tgtEl>
                                      </p:cBhvr>
                                    </p:animEffect>
                                  </p:childTnLst>
                                </p:cTn>
                              </p:par>
                              <p:par>
                                <p:cTn id="39" presetID="53" presetClass="entr" presetSubtype="16" fill="hold" nodeType="withEffect">
                                  <p:stCondLst>
                                    <p:cond delay="800"/>
                                  </p:stCondLst>
                                  <p:childTnLst>
                                    <p:set>
                                      <p:cBhvr>
                                        <p:cTn id="40" dur="1" fill="hold">
                                          <p:stCondLst>
                                            <p:cond delay="0"/>
                                          </p:stCondLst>
                                        </p:cTn>
                                        <p:tgtEl>
                                          <p:spTgt spid="26"/>
                                        </p:tgtEl>
                                        <p:attrNameLst>
                                          <p:attrName>style.visibility</p:attrName>
                                        </p:attrNameLst>
                                      </p:cBhvr>
                                      <p:to>
                                        <p:strVal val="visible"/>
                                      </p:to>
                                    </p:set>
                                    <p:anim calcmode="lin" valueType="num">
                                      <p:cBhvr>
                                        <p:cTn id="41" dur="500" fill="hold"/>
                                        <p:tgtEl>
                                          <p:spTgt spid="26"/>
                                        </p:tgtEl>
                                        <p:attrNameLst>
                                          <p:attrName>ppt_w</p:attrName>
                                        </p:attrNameLst>
                                      </p:cBhvr>
                                      <p:tavLst>
                                        <p:tav tm="0">
                                          <p:val>
                                            <p:fltVal val="0"/>
                                          </p:val>
                                        </p:tav>
                                        <p:tav tm="100000">
                                          <p:val>
                                            <p:strVal val="#ppt_w"/>
                                          </p:val>
                                        </p:tav>
                                      </p:tavLst>
                                    </p:anim>
                                    <p:anim calcmode="lin" valueType="num">
                                      <p:cBhvr>
                                        <p:cTn id="42" dur="500" fill="hold"/>
                                        <p:tgtEl>
                                          <p:spTgt spid="26"/>
                                        </p:tgtEl>
                                        <p:attrNameLst>
                                          <p:attrName>ppt_h</p:attrName>
                                        </p:attrNameLst>
                                      </p:cBhvr>
                                      <p:tavLst>
                                        <p:tav tm="0">
                                          <p:val>
                                            <p:fltVal val="0"/>
                                          </p:val>
                                        </p:tav>
                                        <p:tav tm="100000">
                                          <p:val>
                                            <p:strVal val="#ppt_h"/>
                                          </p:val>
                                        </p:tav>
                                      </p:tavLst>
                                    </p:anim>
                                    <p:animEffect transition="in" filter="fade">
                                      <p:cBhvr>
                                        <p:cTn id="4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9F638C-D90A-E342-8BB1-A0CDF0BCDE84}"/>
              </a:ext>
            </a:extLst>
          </p:cNvPr>
          <p:cNvSpPr txBox="1"/>
          <p:nvPr/>
        </p:nvSpPr>
        <p:spPr>
          <a:xfrm>
            <a:off x="1297459" y="333632"/>
            <a:ext cx="1415772" cy="461665"/>
          </a:xfrm>
          <a:prstGeom prst="rect">
            <a:avLst/>
          </a:prstGeom>
          <a:noFill/>
        </p:spPr>
        <p:txBody>
          <a:bodyPr wrap="none" rtlCol="0">
            <a:spAutoFit/>
          </a:bodyPr>
          <a:lstStyle/>
          <a:p>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统计分析</a:t>
            </a:r>
            <a:endParaRPr lang="en-US"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075948672"/>
              </p:ext>
            </p:extLst>
          </p:nvPr>
        </p:nvGraphicFramePr>
        <p:xfrm>
          <a:off x="2005345" y="871497"/>
          <a:ext cx="8091155" cy="5943600"/>
        </p:xfrm>
        <a:graphic>
          <a:graphicData uri="http://schemas.openxmlformats.org/drawingml/2006/table">
            <a:tbl>
              <a:tblPr firstRow="1" firstCol="1" bandRow="1">
                <a:tableStyleId>{5C22544A-7EE6-4342-B048-85BDC9FD1C3A}</a:tableStyleId>
              </a:tblPr>
              <a:tblGrid>
                <a:gridCol w="2292543">
                  <a:extLst>
                    <a:ext uri="{9D8B030D-6E8A-4147-A177-3AD203B41FA5}">
                      <a16:colId xmlns:a16="http://schemas.microsoft.com/office/drawing/2014/main" val="806657264"/>
                    </a:ext>
                  </a:extLst>
                </a:gridCol>
                <a:gridCol w="2782750">
                  <a:extLst>
                    <a:ext uri="{9D8B030D-6E8A-4147-A177-3AD203B41FA5}">
                      <a16:colId xmlns:a16="http://schemas.microsoft.com/office/drawing/2014/main" val="921171871"/>
                    </a:ext>
                  </a:extLst>
                </a:gridCol>
                <a:gridCol w="3015862">
                  <a:extLst>
                    <a:ext uri="{9D8B030D-6E8A-4147-A177-3AD203B41FA5}">
                      <a16:colId xmlns:a16="http://schemas.microsoft.com/office/drawing/2014/main" val="1954727744"/>
                    </a:ext>
                  </a:extLst>
                </a:gridCol>
              </a:tblGrid>
              <a:tr h="213946">
                <a:tc>
                  <a:txBody>
                    <a:bodyPr/>
                    <a:lstStyle/>
                    <a:p>
                      <a:pPr algn="ctr">
                        <a:spcAft>
                          <a:spcPts val="0"/>
                        </a:spcAft>
                      </a:pPr>
                      <a:r>
                        <a:rPr lang="zh-CN" sz="1500" kern="100">
                          <a:effectLst/>
                        </a:rPr>
                        <a:t>工作量评估数据收集</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tc>
                <a:tc>
                  <a:txBody>
                    <a:bodyPr/>
                    <a:lstStyle/>
                    <a:p>
                      <a:pPr algn="ctr">
                        <a:spcAft>
                          <a:spcPts val="0"/>
                        </a:spcAft>
                      </a:pPr>
                      <a:r>
                        <a:rPr lang="zh-CN" sz="1500" kern="100" dirty="0">
                          <a:effectLst/>
                        </a:rPr>
                        <a:t>小组工作评估</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tc>
                <a:tc>
                  <a:txBody>
                    <a:bodyPr/>
                    <a:lstStyle/>
                    <a:p>
                      <a:pPr algn="ctr">
                        <a:spcAft>
                          <a:spcPts val="0"/>
                        </a:spcAft>
                      </a:pPr>
                      <a:r>
                        <a:rPr lang="zh-CN" sz="1500" kern="100" dirty="0">
                          <a:effectLst/>
                        </a:rPr>
                        <a:t>组员工作量统计</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tc>
                <a:extLst>
                  <a:ext uri="{0D108BD9-81ED-4DB2-BD59-A6C34878D82A}">
                    <a16:rowId xmlns:a16="http://schemas.microsoft.com/office/drawing/2014/main" val="1913359902"/>
                  </a:ext>
                </a:extLst>
              </a:tr>
              <a:tr h="855785">
                <a:tc>
                  <a:txBody>
                    <a:bodyPr/>
                    <a:lstStyle/>
                    <a:p>
                      <a:pPr algn="ctr">
                        <a:spcAft>
                          <a:spcPts val="0"/>
                        </a:spcAft>
                      </a:pPr>
                      <a:r>
                        <a:rPr lang="en-US" sz="1500" kern="100" dirty="0">
                          <a:effectLst/>
                        </a:rPr>
                        <a:t>E1</a:t>
                      </a:r>
                      <a:r>
                        <a:rPr lang="zh-CN" sz="1500" kern="100" dirty="0">
                          <a:effectLst/>
                        </a:rPr>
                        <a:t>需求分析</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nchor="ctr"/>
                </a:tc>
                <a:tc>
                  <a:txBody>
                    <a:bodyPr/>
                    <a:lstStyle/>
                    <a:p>
                      <a:pPr marL="342900" lvl="0" indent="-342900" algn="just">
                        <a:spcAft>
                          <a:spcPts val="0"/>
                        </a:spcAft>
                        <a:buFont typeface="Symbol" panose="05050102010706020507" pitchFamily="18" charset="2"/>
                        <a:buChar char=""/>
                      </a:pPr>
                      <a:r>
                        <a:rPr lang="zh-CN" sz="1500" kern="100" dirty="0">
                          <a:effectLst/>
                        </a:rPr>
                        <a:t>需求个数</a:t>
                      </a:r>
                    </a:p>
                    <a:p>
                      <a:pPr marL="342900" lvl="0" indent="-342900" algn="just">
                        <a:spcAft>
                          <a:spcPts val="0"/>
                        </a:spcAft>
                        <a:buFont typeface="Symbol" panose="05050102010706020507" pitchFamily="18" charset="2"/>
                        <a:buChar char=""/>
                      </a:pPr>
                      <a:r>
                        <a:rPr lang="zh-CN" sz="1500" kern="100" dirty="0">
                          <a:effectLst/>
                        </a:rPr>
                        <a:t>报告字数</a:t>
                      </a:r>
                    </a:p>
                    <a:p>
                      <a:pPr marL="342900" lvl="0" indent="-342900" algn="just">
                        <a:spcAft>
                          <a:spcPts val="0"/>
                        </a:spcAft>
                        <a:buFont typeface="Symbol" panose="05050102010706020507" pitchFamily="18" charset="2"/>
                        <a:buChar char=""/>
                      </a:pPr>
                      <a:r>
                        <a:rPr lang="zh-CN" sz="1500" kern="100" dirty="0">
                          <a:effectLst/>
                        </a:rPr>
                        <a:t>用例模型数量</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tc>
                <a:tc>
                  <a:txBody>
                    <a:bodyPr/>
                    <a:lstStyle/>
                    <a:p>
                      <a:pPr marL="342900" lvl="0" indent="-342900" algn="just">
                        <a:spcAft>
                          <a:spcPts val="0"/>
                        </a:spcAft>
                        <a:buFont typeface="Symbol" panose="05050102010706020507" pitchFamily="18" charset="2"/>
                        <a:buChar char=""/>
                      </a:pPr>
                      <a:r>
                        <a:rPr lang="zh-CN" sz="1500" kern="100" dirty="0">
                          <a:effectLst/>
                        </a:rPr>
                        <a:t>完成字数</a:t>
                      </a:r>
                    </a:p>
                    <a:p>
                      <a:pPr marL="342900" lvl="0" indent="-342900" algn="just">
                        <a:spcAft>
                          <a:spcPts val="0"/>
                        </a:spcAft>
                        <a:buFont typeface="Symbol" panose="05050102010706020507" pitchFamily="18" charset="2"/>
                        <a:buChar char=""/>
                      </a:pPr>
                      <a:r>
                        <a:rPr lang="zh-CN" sz="1500" kern="100" dirty="0">
                          <a:effectLst/>
                        </a:rPr>
                        <a:t>图数</a:t>
                      </a:r>
                    </a:p>
                    <a:p>
                      <a:pPr marL="342900" lvl="0" indent="-342900" algn="just">
                        <a:spcAft>
                          <a:spcPts val="0"/>
                        </a:spcAft>
                        <a:buFont typeface="Symbol" panose="05050102010706020507" pitchFamily="18" charset="2"/>
                        <a:buChar char=""/>
                      </a:pPr>
                      <a:r>
                        <a:rPr lang="zh-CN" sz="1500" kern="100" dirty="0">
                          <a:effectLst/>
                        </a:rPr>
                        <a:t>难易</a:t>
                      </a:r>
                      <a:r>
                        <a:rPr lang="zh-CN" sz="1500" kern="100" dirty="0" smtClean="0">
                          <a:effectLst/>
                        </a:rPr>
                        <a:t>程度</a:t>
                      </a:r>
                      <a:endParaRPr lang="en-US" altLang="zh-CN" sz="1500" kern="100" dirty="0" smtClean="0">
                        <a:effectLst/>
                      </a:endParaRPr>
                    </a:p>
                    <a:p>
                      <a:pPr marL="342900" lvl="0" indent="-342900" algn="just">
                        <a:spcAft>
                          <a:spcPts val="0"/>
                        </a:spcAft>
                        <a:buFont typeface="Symbol" panose="05050102010706020507" pitchFamily="18" charset="2"/>
                        <a:buChar char=""/>
                      </a:pPr>
                      <a:r>
                        <a:rPr lang="zh-CN" altLang="en-US" sz="1500" kern="100" dirty="0" smtClean="0">
                          <a:effectLst/>
                          <a:latin typeface="等线" panose="02010600030101010101" pitchFamily="2" charset="-122"/>
                          <a:ea typeface="等线" panose="02010600030101010101" pitchFamily="2" charset="-122"/>
                          <a:cs typeface="Times New Roman" panose="02020603050405020304" pitchFamily="18" charset="0"/>
                        </a:rPr>
                        <a:t>工时</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tc>
                <a:extLst>
                  <a:ext uri="{0D108BD9-81ED-4DB2-BD59-A6C34878D82A}">
                    <a16:rowId xmlns:a16="http://schemas.microsoft.com/office/drawing/2014/main" val="285122750"/>
                  </a:ext>
                </a:extLst>
              </a:tr>
              <a:tr h="641838">
                <a:tc>
                  <a:txBody>
                    <a:bodyPr/>
                    <a:lstStyle/>
                    <a:p>
                      <a:pPr algn="ctr">
                        <a:spcAft>
                          <a:spcPts val="0"/>
                        </a:spcAft>
                      </a:pPr>
                      <a:r>
                        <a:rPr lang="en-US" sz="1500" kern="100">
                          <a:effectLst/>
                        </a:rPr>
                        <a:t>E2</a:t>
                      </a:r>
                      <a:r>
                        <a:rPr lang="zh-CN" sz="1500" kern="100">
                          <a:effectLst/>
                        </a:rPr>
                        <a:t>需求评审</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nchor="ctr"/>
                </a:tc>
                <a:tc>
                  <a:txBody>
                    <a:bodyPr/>
                    <a:lstStyle/>
                    <a:p>
                      <a:pPr marL="342900" lvl="0" indent="-342900" algn="just">
                        <a:spcAft>
                          <a:spcPts val="0"/>
                        </a:spcAft>
                        <a:buFont typeface="Symbol" panose="05050102010706020507" pitchFamily="18" charset="2"/>
                        <a:buChar char=""/>
                      </a:pPr>
                      <a:r>
                        <a:rPr lang="zh-CN" sz="1500" kern="100">
                          <a:effectLst/>
                        </a:rPr>
                        <a:t>意见个数</a:t>
                      </a:r>
                    </a:p>
                    <a:p>
                      <a:pPr marL="342900" lvl="0" indent="-342900" algn="just">
                        <a:spcAft>
                          <a:spcPts val="0"/>
                        </a:spcAft>
                        <a:buFont typeface="Symbol" panose="05050102010706020507" pitchFamily="18" charset="2"/>
                        <a:buChar char=""/>
                      </a:pPr>
                      <a:r>
                        <a:rPr lang="zh-CN" sz="1500" kern="100">
                          <a:effectLst/>
                        </a:rPr>
                        <a:t>意见质量（严重性）</a:t>
                      </a:r>
                    </a:p>
                    <a:p>
                      <a:pPr marL="342900" lvl="0" indent="-342900" algn="just">
                        <a:spcAft>
                          <a:spcPts val="0"/>
                        </a:spcAft>
                        <a:buFont typeface="Symbol" panose="05050102010706020507" pitchFamily="18" charset="2"/>
                        <a:buChar char=""/>
                      </a:pPr>
                      <a:r>
                        <a:rPr lang="zh-CN" sz="1500" kern="100">
                          <a:effectLst/>
                        </a:rPr>
                        <a:t>问题解决个数</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tc>
                <a:tc>
                  <a:txBody>
                    <a:bodyPr/>
                    <a:lstStyle/>
                    <a:p>
                      <a:pPr marL="342900" lvl="0" indent="-342900" algn="just">
                        <a:spcAft>
                          <a:spcPts val="0"/>
                        </a:spcAft>
                        <a:buFont typeface="Symbol" panose="05050102010706020507" pitchFamily="18" charset="2"/>
                        <a:buChar char=""/>
                      </a:pPr>
                      <a:r>
                        <a:rPr lang="zh-CN" sz="1500" kern="100" dirty="0">
                          <a:effectLst/>
                        </a:rPr>
                        <a:t>意见</a:t>
                      </a:r>
                      <a:r>
                        <a:rPr lang="zh-CN" sz="1500" kern="100" dirty="0" smtClean="0">
                          <a:effectLst/>
                        </a:rPr>
                        <a:t>个数</a:t>
                      </a:r>
                      <a:endParaRPr lang="en-US" altLang="zh-CN" sz="1500" kern="100" dirty="0" smtClean="0">
                        <a:effectLst/>
                      </a:endParaRPr>
                    </a:p>
                    <a:p>
                      <a:pPr marL="342900" lvl="0" indent="-342900" algn="just">
                        <a:spcAft>
                          <a:spcPts val="0"/>
                        </a:spcAft>
                        <a:buFont typeface="Symbol" panose="05050102010706020507" pitchFamily="18" charset="2"/>
                        <a:buChar char=""/>
                      </a:pPr>
                      <a:r>
                        <a:rPr lang="zh-CN" altLang="en-US" sz="1500" kern="100" dirty="0" smtClean="0">
                          <a:effectLst/>
                          <a:latin typeface="等线" panose="02010600030101010101" pitchFamily="2" charset="-122"/>
                          <a:ea typeface="等线" panose="02010600030101010101" pitchFamily="2" charset="-122"/>
                          <a:cs typeface="Times New Roman" panose="02020603050405020304" pitchFamily="18" charset="0"/>
                        </a:rPr>
                        <a:t>工时</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tc>
                <a:extLst>
                  <a:ext uri="{0D108BD9-81ED-4DB2-BD59-A6C34878D82A}">
                    <a16:rowId xmlns:a16="http://schemas.microsoft.com/office/drawing/2014/main" val="3373071530"/>
                  </a:ext>
                </a:extLst>
              </a:tr>
              <a:tr h="855785">
                <a:tc>
                  <a:txBody>
                    <a:bodyPr/>
                    <a:lstStyle/>
                    <a:p>
                      <a:pPr algn="ctr">
                        <a:spcAft>
                          <a:spcPts val="0"/>
                        </a:spcAft>
                      </a:pPr>
                      <a:r>
                        <a:rPr lang="en-US" sz="1500" kern="100">
                          <a:effectLst/>
                        </a:rPr>
                        <a:t>E3</a:t>
                      </a:r>
                      <a:r>
                        <a:rPr lang="zh-CN" sz="1500" kern="100">
                          <a:effectLst/>
                        </a:rPr>
                        <a:t>设计实现</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nchor="ctr"/>
                </a:tc>
                <a:tc>
                  <a:txBody>
                    <a:bodyPr/>
                    <a:lstStyle/>
                    <a:p>
                      <a:pPr marL="342900" lvl="0" indent="-342900" algn="just">
                        <a:spcAft>
                          <a:spcPts val="0"/>
                        </a:spcAft>
                        <a:buFont typeface="Symbol" panose="05050102010706020507" pitchFamily="18" charset="2"/>
                        <a:buChar char=""/>
                      </a:pPr>
                      <a:r>
                        <a:rPr lang="zh-CN" sz="1500" kern="100">
                          <a:effectLst/>
                        </a:rPr>
                        <a:t>扩展功能个数</a:t>
                      </a:r>
                    </a:p>
                    <a:p>
                      <a:pPr marL="342900" lvl="0" indent="-342900" algn="just">
                        <a:spcAft>
                          <a:spcPts val="0"/>
                        </a:spcAft>
                        <a:buFont typeface="Symbol" panose="05050102010706020507" pitchFamily="18" charset="2"/>
                        <a:buChar char=""/>
                      </a:pPr>
                      <a:r>
                        <a:rPr lang="zh-CN" sz="1500" kern="100">
                          <a:effectLst/>
                        </a:rPr>
                        <a:t>代码行数</a:t>
                      </a:r>
                    </a:p>
                    <a:p>
                      <a:pPr marL="342900" lvl="0" indent="-342900" algn="just">
                        <a:spcAft>
                          <a:spcPts val="0"/>
                        </a:spcAft>
                        <a:buFont typeface="Symbol" panose="05050102010706020507" pitchFamily="18" charset="2"/>
                        <a:buChar char=""/>
                      </a:pPr>
                      <a:r>
                        <a:rPr lang="zh-CN" sz="1500" kern="100">
                          <a:effectLst/>
                        </a:rPr>
                        <a:t>报告字数</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tc>
                <a:tc>
                  <a:txBody>
                    <a:bodyPr/>
                    <a:lstStyle/>
                    <a:p>
                      <a:pPr marL="342900" lvl="0" indent="-342900" algn="just">
                        <a:spcAft>
                          <a:spcPts val="0"/>
                        </a:spcAft>
                        <a:buFont typeface="Symbol" panose="05050102010706020507" pitchFamily="18" charset="2"/>
                        <a:buChar char=""/>
                      </a:pPr>
                      <a:r>
                        <a:rPr lang="zh-CN" sz="1500" kern="100" dirty="0">
                          <a:effectLst/>
                        </a:rPr>
                        <a:t>代码行数</a:t>
                      </a:r>
                    </a:p>
                    <a:p>
                      <a:pPr marL="342900" lvl="0" indent="-342900" algn="just">
                        <a:spcAft>
                          <a:spcPts val="0"/>
                        </a:spcAft>
                        <a:buFont typeface="Symbol" panose="05050102010706020507" pitchFamily="18" charset="2"/>
                        <a:buChar char=""/>
                      </a:pPr>
                      <a:r>
                        <a:rPr lang="zh-CN" sz="1500" kern="100" dirty="0">
                          <a:effectLst/>
                        </a:rPr>
                        <a:t>难易程度</a:t>
                      </a:r>
                    </a:p>
                    <a:p>
                      <a:pPr marL="342900" lvl="0" indent="-342900" algn="just">
                        <a:spcAft>
                          <a:spcPts val="0"/>
                        </a:spcAft>
                        <a:buFont typeface="Symbol" panose="05050102010706020507" pitchFamily="18" charset="2"/>
                        <a:buChar char=""/>
                      </a:pPr>
                      <a:r>
                        <a:rPr lang="zh-CN" sz="1500" kern="100" dirty="0">
                          <a:effectLst/>
                        </a:rPr>
                        <a:t>报告</a:t>
                      </a:r>
                      <a:r>
                        <a:rPr lang="zh-CN" sz="1500" kern="100" dirty="0" smtClean="0">
                          <a:effectLst/>
                        </a:rPr>
                        <a:t>字数</a:t>
                      </a:r>
                      <a:endParaRPr lang="en-US" altLang="zh-CN" sz="1500" kern="100" dirty="0" smtClean="0">
                        <a:effectLst/>
                      </a:endParaRPr>
                    </a:p>
                    <a:p>
                      <a:pPr marL="342900" lvl="0" indent="-342900" algn="just">
                        <a:spcAft>
                          <a:spcPts val="0"/>
                        </a:spcAft>
                        <a:buFont typeface="Symbol" panose="05050102010706020507" pitchFamily="18" charset="2"/>
                        <a:buChar char=""/>
                      </a:pPr>
                      <a:r>
                        <a:rPr lang="zh-CN" altLang="en-US" sz="1500" kern="100" dirty="0" smtClean="0">
                          <a:effectLst/>
                          <a:latin typeface="等线" panose="02010600030101010101" pitchFamily="2" charset="-122"/>
                          <a:ea typeface="等线" panose="02010600030101010101" pitchFamily="2" charset="-122"/>
                          <a:cs typeface="Times New Roman" panose="02020603050405020304" pitchFamily="18" charset="0"/>
                        </a:rPr>
                        <a:t>工时</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tc>
                <a:extLst>
                  <a:ext uri="{0D108BD9-81ED-4DB2-BD59-A6C34878D82A}">
                    <a16:rowId xmlns:a16="http://schemas.microsoft.com/office/drawing/2014/main" val="4067598379"/>
                  </a:ext>
                </a:extLst>
              </a:tr>
              <a:tr h="641838">
                <a:tc>
                  <a:txBody>
                    <a:bodyPr/>
                    <a:lstStyle/>
                    <a:p>
                      <a:pPr algn="ctr">
                        <a:spcAft>
                          <a:spcPts val="0"/>
                        </a:spcAft>
                      </a:pPr>
                      <a:r>
                        <a:rPr lang="en-US" sz="1500" kern="100">
                          <a:effectLst/>
                        </a:rPr>
                        <a:t>E4</a:t>
                      </a:r>
                      <a:r>
                        <a:rPr lang="zh-CN" sz="1500" kern="100">
                          <a:effectLst/>
                        </a:rPr>
                        <a:t>软件测试</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nchor="ctr"/>
                </a:tc>
                <a:tc>
                  <a:txBody>
                    <a:bodyPr/>
                    <a:lstStyle/>
                    <a:p>
                      <a:pPr marL="342900" lvl="0" indent="-342900" algn="just">
                        <a:spcAft>
                          <a:spcPts val="0"/>
                        </a:spcAft>
                        <a:buFont typeface="Symbol" panose="05050102010706020507" pitchFamily="18" charset="2"/>
                        <a:buChar char=""/>
                      </a:pPr>
                      <a:r>
                        <a:rPr lang="zh-CN" sz="1500" kern="100">
                          <a:effectLst/>
                        </a:rPr>
                        <a:t>测试用例个数</a:t>
                      </a:r>
                    </a:p>
                    <a:p>
                      <a:pPr marL="342900" lvl="0" indent="-342900" algn="just">
                        <a:spcAft>
                          <a:spcPts val="0"/>
                        </a:spcAft>
                        <a:buFont typeface="Symbol" panose="05050102010706020507" pitchFamily="18" charset="2"/>
                        <a:buChar char=""/>
                      </a:pPr>
                      <a:r>
                        <a:rPr lang="zh-CN" sz="1500" kern="100">
                          <a:effectLst/>
                        </a:rPr>
                        <a:t>报告字数</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tc>
                <a:tc>
                  <a:txBody>
                    <a:bodyPr/>
                    <a:lstStyle/>
                    <a:p>
                      <a:pPr marL="342900" lvl="0" indent="-342900" algn="just">
                        <a:spcAft>
                          <a:spcPts val="0"/>
                        </a:spcAft>
                        <a:buFont typeface="Symbol" panose="05050102010706020507" pitchFamily="18" charset="2"/>
                        <a:buChar char=""/>
                      </a:pPr>
                      <a:r>
                        <a:rPr lang="zh-CN" sz="1500" kern="100" dirty="0">
                          <a:effectLst/>
                        </a:rPr>
                        <a:t>测试用例个数</a:t>
                      </a:r>
                    </a:p>
                    <a:p>
                      <a:pPr marL="342900" lvl="0" indent="-342900" algn="just">
                        <a:spcAft>
                          <a:spcPts val="0"/>
                        </a:spcAft>
                        <a:buFont typeface="Symbol" panose="05050102010706020507" pitchFamily="18" charset="2"/>
                        <a:buChar char=""/>
                      </a:pPr>
                      <a:r>
                        <a:rPr lang="zh-CN" sz="1500" kern="100" dirty="0">
                          <a:effectLst/>
                        </a:rPr>
                        <a:t>报告</a:t>
                      </a:r>
                      <a:r>
                        <a:rPr lang="zh-CN" sz="1500" kern="100" dirty="0" smtClean="0">
                          <a:effectLst/>
                        </a:rPr>
                        <a:t>字数</a:t>
                      </a:r>
                      <a:endParaRPr lang="en-US" altLang="zh-CN" sz="1500" kern="100" dirty="0" smtClean="0">
                        <a:effectLst/>
                      </a:endParaRPr>
                    </a:p>
                    <a:p>
                      <a:pPr marL="342900" lvl="0" indent="-342900" algn="just">
                        <a:spcAft>
                          <a:spcPts val="0"/>
                        </a:spcAft>
                        <a:buFont typeface="Symbol" panose="05050102010706020507" pitchFamily="18" charset="2"/>
                        <a:buChar char=""/>
                      </a:pPr>
                      <a:r>
                        <a:rPr lang="zh-CN" altLang="en-US" sz="1500" kern="100" dirty="0" smtClean="0">
                          <a:effectLst/>
                          <a:latin typeface="等线" panose="02010600030101010101" pitchFamily="2" charset="-122"/>
                          <a:ea typeface="等线" panose="02010600030101010101" pitchFamily="2" charset="-122"/>
                          <a:cs typeface="Times New Roman" panose="02020603050405020304" pitchFamily="18" charset="0"/>
                        </a:rPr>
                        <a:t>工时</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tc>
                <a:extLst>
                  <a:ext uri="{0D108BD9-81ED-4DB2-BD59-A6C34878D82A}">
                    <a16:rowId xmlns:a16="http://schemas.microsoft.com/office/drawing/2014/main" val="3883829883"/>
                  </a:ext>
                </a:extLst>
              </a:tr>
              <a:tr h="427892">
                <a:tc>
                  <a:txBody>
                    <a:bodyPr/>
                    <a:lstStyle/>
                    <a:p>
                      <a:pPr algn="ctr">
                        <a:spcAft>
                          <a:spcPts val="0"/>
                        </a:spcAft>
                      </a:pPr>
                      <a:r>
                        <a:rPr lang="en-US" sz="1500" kern="100">
                          <a:effectLst/>
                        </a:rPr>
                        <a:t>E5</a:t>
                      </a:r>
                      <a:r>
                        <a:rPr lang="zh-CN" sz="1500" kern="100">
                          <a:effectLst/>
                        </a:rPr>
                        <a:t>测试评审</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nchor="ctr"/>
                </a:tc>
                <a:tc>
                  <a:txBody>
                    <a:bodyPr/>
                    <a:lstStyle/>
                    <a:p>
                      <a:pPr marL="342900" lvl="0" indent="-342900" algn="just">
                        <a:spcAft>
                          <a:spcPts val="0"/>
                        </a:spcAft>
                        <a:buFont typeface="Symbol" panose="05050102010706020507" pitchFamily="18" charset="2"/>
                        <a:buChar char=""/>
                      </a:pPr>
                      <a:r>
                        <a:rPr lang="zh-CN" sz="1500" kern="100">
                          <a:effectLst/>
                        </a:rPr>
                        <a:t>意见个数</a:t>
                      </a:r>
                    </a:p>
                    <a:p>
                      <a:pPr marL="342900" lvl="0" indent="-342900" algn="just">
                        <a:spcAft>
                          <a:spcPts val="0"/>
                        </a:spcAft>
                        <a:buFont typeface="Symbol" panose="05050102010706020507" pitchFamily="18" charset="2"/>
                        <a:buChar char=""/>
                      </a:pPr>
                      <a:r>
                        <a:rPr lang="zh-CN" sz="1500" kern="100">
                          <a:effectLst/>
                        </a:rPr>
                        <a:t>修改个数</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tc>
                <a:tc>
                  <a:txBody>
                    <a:bodyPr/>
                    <a:lstStyle/>
                    <a:p>
                      <a:pPr marL="342900" lvl="0" indent="-342900" algn="just">
                        <a:spcAft>
                          <a:spcPts val="0"/>
                        </a:spcAft>
                        <a:buFont typeface="Symbol" panose="05050102010706020507" pitchFamily="18" charset="2"/>
                        <a:buChar char=""/>
                      </a:pPr>
                      <a:r>
                        <a:rPr lang="zh-CN" sz="1500" kern="100" dirty="0">
                          <a:effectLst/>
                        </a:rPr>
                        <a:t>意见</a:t>
                      </a:r>
                      <a:r>
                        <a:rPr lang="zh-CN" sz="1500" kern="100" dirty="0" smtClean="0">
                          <a:effectLst/>
                        </a:rPr>
                        <a:t>个数</a:t>
                      </a:r>
                      <a:endParaRPr lang="en-US" altLang="zh-CN" sz="1500" kern="100" dirty="0" smtClean="0">
                        <a:effectLst/>
                      </a:endParaRPr>
                    </a:p>
                    <a:p>
                      <a:pPr marL="342900" lvl="0" indent="-342900" algn="just">
                        <a:spcAft>
                          <a:spcPts val="0"/>
                        </a:spcAft>
                        <a:buFont typeface="Symbol" panose="05050102010706020507" pitchFamily="18" charset="2"/>
                        <a:buChar char=""/>
                      </a:pPr>
                      <a:r>
                        <a:rPr lang="zh-CN" altLang="en-US" sz="1500" kern="100" dirty="0" smtClean="0">
                          <a:effectLst/>
                          <a:latin typeface="等线" panose="02010600030101010101" pitchFamily="2" charset="-122"/>
                          <a:ea typeface="等线" panose="02010600030101010101" pitchFamily="2" charset="-122"/>
                          <a:cs typeface="Times New Roman" panose="02020603050405020304" pitchFamily="18" charset="0"/>
                        </a:rPr>
                        <a:t>工时</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tc>
                <a:extLst>
                  <a:ext uri="{0D108BD9-81ED-4DB2-BD59-A6C34878D82A}">
                    <a16:rowId xmlns:a16="http://schemas.microsoft.com/office/drawing/2014/main" val="4262137405"/>
                  </a:ext>
                </a:extLst>
              </a:tr>
              <a:tr h="427892">
                <a:tc>
                  <a:txBody>
                    <a:bodyPr/>
                    <a:lstStyle/>
                    <a:p>
                      <a:pPr algn="ctr">
                        <a:spcAft>
                          <a:spcPts val="0"/>
                        </a:spcAft>
                      </a:pPr>
                      <a:r>
                        <a:rPr lang="en-US" sz="1500" kern="100">
                          <a:effectLst/>
                        </a:rPr>
                        <a:t>E6</a:t>
                      </a:r>
                      <a:r>
                        <a:rPr lang="zh-CN" sz="1500" kern="100">
                          <a:effectLst/>
                        </a:rPr>
                        <a:t>计划监控</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nchor="ctr"/>
                </a:tc>
                <a:tc>
                  <a:txBody>
                    <a:bodyPr/>
                    <a:lstStyle/>
                    <a:p>
                      <a:pPr marL="342900" lvl="0" indent="-342900" algn="just">
                        <a:spcAft>
                          <a:spcPts val="0"/>
                        </a:spcAft>
                        <a:buFont typeface="Symbol" panose="05050102010706020507" pitchFamily="18" charset="2"/>
                        <a:buChar char=""/>
                      </a:pPr>
                      <a:r>
                        <a:rPr lang="zh-CN" sz="1500" kern="100">
                          <a:effectLst/>
                        </a:rPr>
                        <a:t>项目计划变更历史</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tc>
                <a:tc>
                  <a:txBody>
                    <a:bodyPr/>
                    <a:lstStyle/>
                    <a:p>
                      <a:pPr marL="342900" lvl="0" indent="-342900" algn="just">
                        <a:spcAft>
                          <a:spcPts val="0"/>
                        </a:spcAft>
                        <a:buFont typeface="Symbol" panose="05050102010706020507" pitchFamily="18" charset="2"/>
                        <a:buChar char=""/>
                      </a:pPr>
                      <a:r>
                        <a:rPr lang="zh-CN" sz="1500" kern="100" dirty="0">
                          <a:effectLst/>
                        </a:rPr>
                        <a:t>变更</a:t>
                      </a:r>
                      <a:r>
                        <a:rPr lang="zh-CN" sz="1500" kern="100" dirty="0" smtClean="0">
                          <a:effectLst/>
                        </a:rPr>
                        <a:t>日志</a:t>
                      </a:r>
                      <a:endParaRPr lang="en-US" altLang="zh-CN" sz="1500" kern="100" dirty="0" smtClean="0">
                        <a:effectLst/>
                      </a:endParaRPr>
                    </a:p>
                    <a:p>
                      <a:pPr marL="342900" lvl="0" indent="-342900" algn="just">
                        <a:spcAft>
                          <a:spcPts val="0"/>
                        </a:spcAft>
                        <a:buFont typeface="Symbol" panose="05050102010706020507" pitchFamily="18" charset="2"/>
                        <a:buChar char=""/>
                      </a:pPr>
                      <a:r>
                        <a:rPr lang="zh-CN" altLang="en-US" sz="1500" kern="100" dirty="0" smtClean="0">
                          <a:effectLst/>
                          <a:latin typeface="等线" panose="02010600030101010101" pitchFamily="2" charset="-122"/>
                          <a:ea typeface="等线" panose="02010600030101010101" pitchFamily="2" charset="-122"/>
                          <a:cs typeface="Times New Roman" panose="02020603050405020304" pitchFamily="18" charset="0"/>
                        </a:rPr>
                        <a:t>工时</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tc>
                <a:extLst>
                  <a:ext uri="{0D108BD9-81ED-4DB2-BD59-A6C34878D82A}">
                    <a16:rowId xmlns:a16="http://schemas.microsoft.com/office/drawing/2014/main" val="4134255938"/>
                  </a:ext>
                </a:extLst>
              </a:tr>
              <a:tr h="427892">
                <a:tc>
                  <a:txBody>
                    <a:bodyPr/>
                    <a:lstStyle/>
                    <a:p>
                      <a:pPr algn="ctr">
                        <a:spcAft>
                          <a:spcPts val="0"/>
                        </a:spcAft>
                      </a:pPr>
                      <a:r>
                        <a:rPr lang="en-US" sz="1500" kern="100">
                          <a:effectLst/>
                        </a:rPr>
                        <a:t>E7</a:t>
                      </a:r>
                      <a:r>
                        <a:rPr lang="zh-CN" sz="1500" kern="100">
                          <a:effectLst/>
                        </a:rPr>
                        <a:t>配置管理</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nchor="ctr"/>
                </a:tc>
                <a:tc>
                  <a:txBody>
                    <a:bodyPr/>
                    <a:lstStyle/>
                    <a:p>
                      <a:pPr marL="342900" lvl="0" indent="-342900" algn="just">
                        <a:spcAft>
                          <a:spcPts val="0"/>
                        </a:spcAft>
                        <a:buFont typeface="Symbol" panose="05050102010706020507" pitchFamily="18" charset="2"/>
                        <a:buChar char=""/>
                      </a:pPr>
                      <a:r>
                        <a:rPr lang="zh-CN" sz="1500" kern="100">
                          <a:effectLst/>
                        </a:rPr>
                        <a:t>文档字数</a:t>
                      </a:r>
                    </a:p>
                    <a:p>
                      <a:pPr marL="342900" lvl="0" indent="-342900" algn="just">
                        <a:spcAft>
                          <a:spcPts val="0"/>
                        </a:spcAft>
                        <a:buFont typeface="Symbol" panose="05050102010706020507" pitchFamily="18" charset="2"/>
                        <a:buChar char=""/>
                      </a:pPr>
                      <a:r>
                        <a:rPr lang="en-US" sz="1500" kern="100">
                          <a:effectLst/>
                        </a:rPr>
                        <a:t> </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tc>
                <a:tc>
                  <a:txBody>
                    <a:bodyPr/>
                    <a:lstStyle/>
                    <a:p>
                      <a:pPr marL="342900" lvl="0" indent="-342900" algn="just">
                        <a:spcAft>
                          <a:spcPts val="0"/>
                        </a:spcAft>
                        <a:buFont typeface="Symbol" panose="05050102010706020507" pitchFamily="18" charset="2"/>
                        <a:buChar char=""/>
                      </a:pPr>
                      <a:r>
                        <a:rPr lang="zh-CN" sz="1500" kern="100" dirty="0">
                          <a:effectLst/>
                        </a:rPr>
                        <a:t>文档</a:t>
                      </a:r>
                      <a:r>
                        <a:rPr lang="zh-CN" sz="1500" kern="100" dirty="0" smtClean="0">
                          <a:effectLst/>
                        </a:rPr>
                        <a:t>字数</a:t>
                      </a:r>
                      <a:endParaRPr lang="en-US" altLang="zh-CN" sz="1500" kern="100" dirty="0" smtClean="0">
                        <a:effectLst/>
                      </a:endParaRPr>
                    </a:p>
                    <a:p>
                      <a:pPr marL="342900" lvl="0" indent="-342900" algn="just">
                        <a:spcAft>
                          <a:spcPts val="0"/>
                        </a:spcAft>
                        <a:buFont typeface="Symbol" panose="05050102010706020507" pitchFamily="18" charset="2"/>
                        <a:buChar char=""/>
                      </a:pPr>
                      <a:r>
                        <a:rPr lang="zh-CN" altLang="en-US" sz="1500" kern="100" dirty="0" smtClean="0">
                          <a:effectLst/>
                          <a:latin typeface="等线" panose="02010600030101010101" pitchFamily="2" charset="-122"/>
                          <a:ea typeface="等线" panose="02010600030101010101" pitchFamily="2" charset="-122"/>
                          <a:cs typeface="Times New Roman" panose="02020603050405020304" pitchFamily="18" charset="0"/>
                        </a:rPr>
                        <a:t>工时</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tc>
                <a:extLst>
                  <a:ext uri="{0D108BD9-81ED-4DB2-BD59-A6C34878D82A}">
                    <a16:rowId xmlns:a16="http://schemas.microsoft.com/office/drawing/2014/main" val="188479503"/>
                  </a:ext>
                </a:extLst>
              </a:tr>
              <a:tr h="427892">
                <a:tc>
                  <a:txBody>
                    <a:bodyPr/>
                    <a:lstStyle/>
                    <a:p>
                      <a:pPr algn="ctr">
                        <a:spcAft>
                          <a:spcPts val="0"/>
                        </a:spcAft>
                      </a:pPr>
                      <a:r>
                        <a:rPr lang="en-US" sz="1500" kern="100">
                          <a:effectLst/>
                        </a:rPr>
                        <a:t>E8</a:t>
                      </a:r>
                      <a:r>
                        <a:rPr lang="zh-CN" sz="1500" kern="100">
                          <a:effectLst/>
                        </a:rPr>
                        <a:t>统计分析</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nchor="ctr"/>
                </a:tc>
                <a:tc>
                  <a:txBody>
                    <a:bodyPr/>
                    <a:lstStyle/>
                    <a:p>
                      <a:pPr marL="342900" lvl="0" indent="-342900" algn="just">
                        <a:spcAft>
                          <a:spcPts val="0"/>
                        </a:spcAft>
                        <a:buFont typeface="Symbol" panose="05050102010706020507" pitchFamily="18" charset="2"/>
                        <a:buChar char=""/>
                      </a:pPr>
                      <a:r>
                        <a:rPr lang="zh-CN" sz="1500" kern="100">
                          <a:effectLst/>
                        </a:rPr>
                        <a:t>文档字数</a:t>
                      </a:r>
                    </a:p>
                    <a:p>
                      <a:pPr marL="342900" lvl="0" indent="-342900" algn="just">
                        <a:spcAft>
                          <a:spcPts val="0"/>
                        </a:spcAft>
                        <a:buFont typeface="Symbol" panose="05050102010706020507" pitchFamily="18" charset="2"/>
                        <a:buChar char=""/>
                      </a:pPr>
                      <a:r>
                        <a:rPr lang="zh-CN" sz="1500" kern="100">
                          <a:effectLst/>
                        </a:rPr>
                        <a:t>分析项个数</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tc>
                <a:tc>
                  <a:txBody>
                    <a:bodyPr/>
                    <a:lstStyle/>
                    <a:p>
                      <a:pPr marL="342900" lvl="0" indent="-342900" algn="just">
                        <a:spcAft>
                          <a:spcPts val="0"/>
                        </a:spcAft>
                        <a:buFont typeface="Symbol" panose="05050102010706020507" pitchFamily="18" charset="2"/>
                        <a:buChar char=""/>
                      </a:pPr>
                      <a:r>
                        <a:rPr lang="zh-CN" sz="1500" kern="100" dirty="0">
                          <a:effectLst/>
                        </a:rPr>
                        <a:t>文档</a:t>
                      </a:r>
                      <a:r>
                        <a:rPr lang="zh-CN" sz="1500" kern="100" dirty="0" smtClean="0">
                          <a:effectLst/>
                        </a:rPr>
                        <a:t>字数</a:t>
                      </a:r>
                      <a:endParaRPr lang="en-US" altLang="zh-CN" sz="1500" kern="100" dirty="0" smtClean="0">
                        <a:effectLst/>
                      </a:endParaRPr>
                    </a:p>
                    <a:p>
                      <a:pPr marL="342900" lvl="0" indent="-342900" algn="just">
                        <a:spcAft>
                          <a:spcPts val="0"/>
                        </a:spcAft>
                        <a:buFont typeface="Symbol" panose="05050102010706020507" pitchFamily="18" charset="2"/>
                        <a:buChar char=""/>
                      </a:pPr>
                      <a:r>
                        <a:rPr lang="zh-CN" altLang="en-US" sz="1500" kern="100" dirty="0" smtClean="0">
                          <a:effectLst/>
                          <a:latin typeface="等线" panose="02010600030101010101" pitchFamily="2" charset="-122"/>
                          <a:ea typeface="等线" panose="02010600030101010101" pitchFamily="2" charset="-122"/>
                          <a:cs typeface="Times New Roman" panose="02020603050405020304" pitchFamily="18" charset="0"/>
                        </a:rPr>
                        <a:t>工时</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tc>
                <a:extLst>
                  <a:ext uri="{0D108BD9-81ED-4DB2-BD59-A6C34878D82A}">
                    <a16:rowId xmlns:a16="http://schemas.microsoft.com/office/drawing/2014/main" val="3971644321"/>
                  </a:ext>
                </a:extLst>
              </a:tr>
              <a:tr h="641838">
                <a:tc>
                  <a:txBody>
                    <a:bodyPr/>
                    <a:lstStyle/>
                    <a:p>
                      <a:pPr algn="ctr">
                        <a:spcAft>
                          <a:spcPts val="0"/>
                        </a:spcAft>
                      </a:pPr>
                      <a:r>
                        <a:rPr lang="en-US" sz="1500" kern="100">
                          <a:effectLst/>
                        </a:rPr>
                        <a:t>E1-E8</a:t>
                      </a:r>
                      <a:r>
                        <a:rPr lang="zh-CN" sz="1500" kern="100">
                          <a:effectLst/>
                        </a:rPr>
                        <a:t>整体</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nchor="ctr"/>
                </a:tc>
                <a:tc>
                  <a:txBody>
                    <a:bodyPr/>
                    <a:lstStyle/>
                    <a:p>
                      <a:pPr marL="342900" lvl="0" indent="-342900" algn="just">
                        <a:spcAft>
                          <a:spcPts val="0"/>
                        </a:spcAft>
                        <a:buFont typeface="Symbol" panose="05050102010706020507" pitchFamily="18" charset="2"/>
                        <a:buChar char=""/>
                      </a:pPr>
                      <a:r>
                        <a:rPr lang="en-US" sz="1500" kern="100" dirty="0">
                          <a:effectLst/>
                        </a:rPr>
                        <a:t>Commit</a:t>
                      </a:r>
                      <a:r>
                        <a:rPr lang="zh-CN" sz="1500" kern="100" dirty="0">
                          <a:effectLst/>
                        </a:rPr>
                        <a:t>次数</a:t>
                      </a:r>
                    </a:p>
                    <a:p>
                      <a:pPr marL="342900" lvl="0" indent="-342900" algn="just">
                        <a:spcAft>
                          <a:spcPts val="0"/>
                        </a:spcAft>
                        <a:buFont typeface="Symbol" panose="05050102010706020507" pitchFamily="18" charset="2"/>
                        <a:buChar char=""/>
                      </a:pPr>
                      <a:r>
                        <a:rPr lang="zh-CN" sz="1500" kern="100" dirty="0">
                          <a:effectLst/>
                        </a:rPr>
                        <a:t>文档变更次数</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tc>
                <a:tc>
                  <a:txBody>
                    <a:bodyPr/>
                    <a:lstStyle/>
                    <a:p>
                      <a:pPr marL="342900" lvl="0" indent="-342900" algn="just">
                        <a:spcAft>
                          <a:spcPts val="0"/>
                        </a:spcAft>
                        <a:buFont typeface="Symbol" panose="05050102010706020507" pitchFamily="18" charset="2"/>
                        <a:buChar char=""/>
                      </a:pPr>
                      <a:r>
                        <a:rPr lang="en-US" sz="1500" kern="100" dirty="0">
                          <a:effectLst/>
                        </a:rPr>
                        <a:t>Commit</a:t>
                      </a:r>
                      <a:r>
                        <a:rPr lang="zh-CN" sz="1500" kern="100" dirty="0">
                          <a:effectLst/>
                        </a:rPr>
                        <a:t>次数</a:t>
                      </a:r>
                    </a:p>
                    <a:p>
                      <a:pPr marL="342900" lvl="0" indent="-342900" algn="just">
                        <a:spcAft>
                          <a:spcPts val="0"/>
                        </a:spcAft>
                        <a:buFont typeface="Symbol" panose="05050102010706020507" pitchFamily="18" charset="2"/>
                        <a:buChar char=""/>
                      </a:pPr>
                      <a:r>
                        <a:rPr lang="zh-CN" sz="1500" kern="100" dirty="0">
                          <a:effectLst/>
                        </a:rPr>
                        <a:t>文档变更</a:t>
                      </a:r>
                      <a:r>
                        <a:rPr lang="zh-CN" sz="1500" kern="100" dirty="0" smtClean="0">
                          <a:effectLst/>
                        </a:rPr>
                        <a:t>次数</a:t>
                      </a:r>
                      <a:endParaRPr lang="en-US" altLang="zh-CN" sz="1500" kern="100" dirty="0" smtClean="0">
                        <a:effectLst/>
                      </a:endParaRPr>
                    </a:p>
                    <a:p>
                      <a:pPr marL="342900" lvl="0" indent="-342900" algn="just">
                        <a:spcAft>
                          <a:spcPts val="0"/>
                        </a:spcAft>
                        <a:buFont typeface="Symbol" panose="05050102010706020507" pitchFamily="18" charset="2"/>
                        <a:buChar char=""/>
                      </a:pPr>
                      <a:r>
                        <a:rPr lang="zh-CN" altLang="en-US" sz="1500" kern="100" dirty="0" smtClean="0">
                          <a:effectLst/>
                          <a:latin typeface="等线" panose="02010600030101010101" pitchFamily="2" charset="-122"/>
                          <a:ea typeface="等线" panose="02010600030101010101" pitchFamily="2" charset="-122"/>
                          <a:cs typeface="Times New Roman" panose="02020603050405020304" pitchFamily="18" charset="0"/>
                        </a:rPr>
                        <a:t>总工室</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8623" marR="98623" marT="0" marB="0"/>
                </a:tc>
                <a:extLst>
                  <a:ext uri="{0D108BD9-81ED-4DB2-BD59-A6C34878D82A}">
                    <a16:rowId xmlns:a16="http://schemas.microsoft.com/office/drawing/2014/main" val="1931122888"/>
                  </a:ext>
                </a:extLst>
              </a:tr>
            </a:tbl>
          </a:graphicData>
        </a:graphic>
      </p:graphicFrame>
    </p:spTree>
    <p:extLst>
      <p:ext uri="{BB962C8B-B14F-4D97-AF65-F5344CB8AC3E}">
        <p14:creationId xmlns:p14="http://schemas.microsoft.com/office/powerpoint/2010/main" val="2253651376"/>
      </p:ext>
    </p:extLst>
  </p:cSld>
  <p:clrMapOvr>
    <a:masterClrMapping/>
  </p:clrMapOvr>
  <p:transition spd="slow" advClick="0" advTm="0">
    <p:cov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11169" y="2967335"/>
            <a:ext cx="1569660"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谢谢</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整体概述</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5" name="Rounded Rectangle 4"/>
          <p:cNvSpPr/>
          <p:nvPr/>
        </p:nvSpPr>
        <p:spPr>
          <a:xfrm>
            <a:off x="974558" y="3623343"/>
            <a:ext cx="5121442" cy="176028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Scapy </a:t>
            </a:r>
            <a:r>
              <a:rPr lang="zh-CN" altLang="en-US" dirty="0">
                <a:solidFill>
                  <a:schemeClr val="tx1"/>
                </a:solidFill>
              </a:rPr>
              <a:t>是一个用于计算机网络的数据包处理工具，它允许用户发送，嗅探、剖析并伪造网络数据包。与此同时，它也允许用户构建探测，扫描或攻击网络的工具。简单来讲，</a:t>
            </a:r>
            <a:r>
              <a:rPr lang="en-US" dirty="0">
                <a:solidFill>
                  <a:schemeClr val="tx1"/>
                </a:solidFill>
              </a:rPr>
              <a:t>Scapy</a:t>
            </a:r>
            <a:r>
              <a:rPr lang="zh-CN" altLang="en-US" dirty="0">
                <a:solidFill>
                  <a:schemeClr val="tx1"/>
                </a:solidFill>
              </a:rPr>
              <a:t>是一个功能强大的交互式数据包操作程序</a:t>
            </a:r>
            <a:r>
              <a:rPr lang="en-US" sz="1200" dirty="0">
                <a:solidFill>
                  <a:schemeClr val="tx1"/>
                </a:solidFill>
              </a:rPr>
              <a:t> </a:t>
            </a:r>
            <a:endParaRPr lang="en-US" sz="1200" dirty="0">
              <a:solidFill>
                <a:schemeClr val="tx1"/>
              </a:solidFill>
              <a:latin typeface="Microsoft YaHei" panose="020B0503020204020204" pitchFamily="34" charset="-122"/>
              <a:ea typeface="Microsoft YaHei" panose="020B0503020204020204" pitchFamily="34" charset="-122"/>
            </a:endParaRPr>
          </a:p>
        </p:txBody>
      </p:sp>
      <p:sp>
        <p:nvSpPr>
          <p:cNvPr id="6" name="Rounded Rectangle 5"/>
          <p:cNvSpPr/>
          <p:nvPr/>
        </p:nvSpPr>
        <p:spPr>
          <a:xfrm>
            <a:off x="974558" y="1728876"/>
            <a:ext cx="5121441" cy="129941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需求分析是在可行性研究的基础上，将用户对系统的描述，通过开发人员的分析概括，抽象为完整的需求定义，系统地将软件的功能性需求等内容形成一系列文档的过程。</a:t>
            </a:r>
            <a:endParaRPr lang="en-US" altLang="zh-CN" dirty="0">
              <a:solidFill>
                <a:schemeClr val="tx1"/>
              </a:solidFill>
            </a:endParaRPr>
          </a:p>
        </p:txBody>
      </p:sp>
      <p:grpSp>
        <p:nvGrpSpPr>
          <p:cNvPr id="26" name="Group 25"/>
          <p:cNvGrpSpPr/>
          <p:nvPr/>
        </p:nvGrpSpPr>
        <p:grpSpPr>
          <a:xfrm>
            <a:off x="6633409" y="1876924"/>
            <a:ext cx="4700337" cy="3104151"/>
            <a:chOff x="7126704" y="1728876"/>
            <a:chExt cx="4700337" cy="3104151"/>
          </a:xfrm>
        </p:grpSpPr>
        <p:sp>
          <p:nvSpPr>
            <p:cNvPr id="7" name="Rounded Rectangle 6"/>
            <p:cNvSpPr/>
            <p:nvPr/>
          </p:nvSpPr>
          <p:spPr>
            <a:xfrm>
              <a:off x="8666746" y="1728876"/>
              <a:ext cx="1620252" cy="781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需求分析</a:t>
              </a:r>
              <a:endParaRPr lang="en-US" sz="16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nvGrpSpPr>
            <p:cNvPr id="13" name="Group 12"/>
            <p:cNvGrpSpPr/>
            <p:nvPr/>
          </p:nvGrpSpPr>
          <p:grpSpPr>
            <a:xfrm>
              <a:off x="7126704" y="3429000"/>
              <a:ext cx="4700337" cy="1404027"/>
              <a:chOff x="7002379" y="3272589"/>
              <a:chExt cx="5554579" cy="1560438"/>
            </a:xfrm>
          </p:grpSpPr>
          <p:sp>
            <p:nvSpPr>
              <p:cNvPr id="8" name="Rounded Rectangle 7"/>
              <p:cNvSpPr/>
              <p:nvPr/>
            </p:nvSpPr>
            <p:spPr>
              <a:xfrm>
                <a:off x="7002379" y="3272589"/>
                <a:ext cx="709863" cy="1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业务需求</a:t>
                </a:r>
                <a:endParaRPr lang="en-US" dirty="0"/>
              </a:p>
            </p:txBody>
          </p:sp>
          <p:sp>
            <p:nvSpPr>
              <p:cNvPr id="9" name="Rounded Rectangle 8"/>
              <p:cNvSpPr/>
              <p:nvPr/>
            </p:nvSpPr>
            <p:spPr>
              <a:xfrm>
                <a:off x="8213558" y="3272589"/>
                <a:ext cx="709863" cy="1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功能需求</a:t>
                </a:r>
                <a:endParaRPr lang="en-US" dirty="0"/>
              </a:p>
            </p:txBody>
          </p:sp>
          <p:sp>
            <p:nvSpPr>
              <p:cNvPr id="10" name="Rounded Rectangle 9"/>
              <p:cNvSpPr/>
              <p:nvPr/>
            </p:nvSpPr>
            <p:spPr>
              <a:xfrm>
                <a:off x="9424737" y="3272589"/>
                <a:ext cx="709863" cy="1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非功能需求</a:t>
                </a:r>
                <a:endParaRPr lang="en-US" dirty="0"/>
              </a:p>
            </p:txBody>
          </p:sp>
          <p:sp>
            <p:nvSpPr>
              <p:cNvPr id="11" name="Rounded Rectangle 10"/>
              <p:cNvSpPr/>
              <p:nvPr/>
            </p:nvSpPr>
            <p:spPr>
              <a:xfrm>
                <a:off x="10635916" y="3272589"/>
                <a:ext cx="709863" cy="1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运行要求</a:t>
                </a:r>
                <a:endParaRPr lang="en-US" dirty="0"/>
              </a:p>
            </p:txBody>
          </p:sp>
          <p:sp>
            <p:nvSpPr>
              <p:cNvPr id="12" name="Rounded Rectangle 11"/>
              <p:cNvSpPr/>
              <p:nvPr/>
            </p:nvSpPr>
            <p:spPr>
              <a:xfrm>
                <a:off x="11847095" y="3272589"/>
                <a:ext cx="709863" cy="1560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可行性分析</a:t>
                </a:r>
                <a:endParaRPr lang="en-US" dirty="0"/>
              </a:p>
            </p:txBody>
          </p:sp>
        </p:grpSp>
        <p:cxnSp>
          <p:nvCxnSpPr>
            <p:cNvPr id="15" name="Elbow Connector 14"/>
            <p:cNvCxnSpPr>
              <a:stCxn id="7" idx="2"/>
              <a:endCxn id="8" idx="0"/>
            </p:cNvCxnSpPr>
            <p:nvPr/>
          </p:nvCxnSpPr>
          <p:spPr>
            <a:xfrm rot="5400000">
              <a:off x="7992726" y="1944853"/>
              <a:ext cx="918473" cy="20498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7" idx="2"/>
              <a:endCxn id="9" idx="0"/>
            </p:cNvCxnSpPr>
            <p:nvPr/>
          </p:nvCxnSpPr>
          <p:spPr>
            <a:xfrm rot="5400000">
              <a:off x="8505181" y="2457308"/>
              <a:ext cx="918473" cy="10249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7" idx="2"/>
              <a:endCxn id="10" idx="0"/>
            </p:cNvCxnSpPr>
            <p:nvPr/>
          </p:nvCxnSpPr>
          <p:spPr>
            <a:xfrm rot="16200000" flipH="1">
              <a:off x="9017636" y="2969762"/>
              <a:ext cx="918473"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7" idx="2"/>
              <a:endCxn id="11" idx="0"/>
            </p:cNvCxnSpPr>
            <p:nvPr/>
          </p:nvCxnSpPr>
          <p:spPr>
            <a:xfrm rot="16200000" flipH="1">
              <a:off x="9530092" y="2457307"/>
              <a:ext cx="918473" cy="1024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7" idx="2"/>
              <a:endCxn id="12" idx="0"/>
            </p:cNvCxnSpPr>
            <p:nvPr/>
          </p:nvCxnSpPr>
          <p:spPr>
            <a:xfrm rot="16200000" flipH="1">
              <a:off x="10042547" y="1944851"/>
              <a:ext cx="918473" cy="20498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Click="0" advTm="0">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整体概述</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grpSp>
        <p:nvGrpSpPr>
          <p:cNvPr id="22" name="Group 21"/>
          <p:cNvGrpSpPr/>
          <p:nvPr/>
        </p:nvGrpSpPr>
        <p:grpSpPr>
          <a:xfrm>
            <a:off x="194658" y="2794152"/>
            <a:ext cx="3392065" cy="1263316"/>
            <a:chOff x="1143840" y="2454442"/>
            <a:chExt cx="3187529" cy="1038059"/>
          </a:xfrm>
        </p:grpSpPr>
        <p:sp>
          <p:nvSpPr>
            <p:cNvPr id="18" name="Oval 17"/>
            <p:cNvSpPr/>
            <p:nvPr/>
          </p:nvSpPr>
          <p:spPr>
            <a:xfrm>
              <a:off x="1143840" y="2454442"/>
              <a:ext cx="3187529" cy="1038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t>           业务需求</a:t>
              </a:r>
              <a:endParaRPr lang="en-US" sz="2400" b="1" dirty="0"/>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4965" y="2634916"/>
              <a:ext cx="621717" cy="621717"/>
            </a:xfrm>
            <a:prstGeom prst="rect">
              <a:avLst/>
            </a:prstGeom>
          </p:spPr>
        </p:pic>
      </p:grpSp>
      <p:grpSp>
        <p:nvGrpSpPr>
          <p:cNvPr id="32" name="Group 31"/>
          <p:cNvGrpSpPr/>
          <p:nvPr/>
        </p:nvGrpSpPr>
        <p:grpSpPr>
          <a:xfrm>
            <a:off x="5026619" y="1089369"/>
            <a:ext cx="5801802" cy="4878293"/>
            <a:chOff x="5979695" y="1660358"/>
            <a:chExt cx="4042610" cy="3923606"/>
          </a:xfrm>
        </p:grpSpPr>
        <p:sp>
          <p:nvSpPr>
            <p:cNvPr id="27" name="Rounded Rectangle 26"/>
            <p:cNvSpPr/>
            <p:nvPr/>
          </p:nvSpPr>
          <p:spPr>
            <a:xfrm>
              <a:off x="5979695" y="1660358"/>
              <a:ext cx="4042610" cy="5895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报文获取</a:t>
              </a:r>
              <a:r>
                <a:rPr lang="zh-CN" altLang="en-US" dirty="0"/>
                <a:t>：用户通过报文获取的功能可以实现网路发现等功能，是后续对报文操作的基础</a:t>
              </a:r>
              <a:r>
                <a:rPr lang="en-US" dirty="0"/>
                <a:t> </a:t>
              </a:r>
            </a:p>
          </p:txBody>
        </p:sp>
        <p:sp>
          <p:nvSpPr>
            <p:cNvPr id="28" name="Rounded Rectangle 27"/>
            <p:cNvSpPr/>
            <p:nvPr/>
          </p:nvSpPr>
          <p:spPr>
            <a:xfrm>
              <a:off x="5979695" y="2496553"/>
              <a:ext cx="4042610" cy="5895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报文解析</a:t>
              </a:r>
              <a:r>
                <a:rPr lang="zh-CN" altLang="en-US" dirty="0"/>
                <a:t>：报文解析功能允许用户方便地得到用户关心的数据，即报文中特定字段的值。</a:t>
              </a:r>
              <a:r>
                <a:rPr lang="en-US" dirty="0"/>
                <a:t> </a:t>
              </a:r>
            </a:p>
          </p:txBody>
        </p:sp>
        <p:sp>
          <p:nvSpPr>
            <p:cNvPr id="29" name="Rounded Rectangle 28"/>
            <p:cNvSpPr/>
            <p:nvPr/>
          </p:nvSpPr>
          <p:spPr>
            <a:xfrm>
              <a:off x="5979695" y="3329741"/>
              <a:ext cx="4042610" cy="5895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报文构造</a:t>
              </a:r>
              <a:r>
                <a:rPr lang="zh-CN" altLang="en-US" dirty="0"/>
                <a:t>：用户通过报文构造可以进行网络数据包的伪装以及构建探测、攻击网络的工具。</a:t>
              </a:r>
              <a:r>
                <a:rPr lang="en-US" dirty="0"/>
                <a:t> </a:t>
              </a:r>
            </a:p>
          </p:txBody>
        </p:sp>
        <p:sp>
          <p:nvSpPr>
            <p:cNvPr id="30" name="Rounded Rectangle 29"/>
            <p:cNvSpPr/>
            <p:nvPr/>
          </p:nvSpPr>
          <p:spPr>
            <a:xfrm>
              <a:off x="5979695" y="4162929"/>
              <a:ext cx="4042610" cy="5895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报文存储</a:t>
              </a:r>
              <a:r>
                <a:rPr lang="zh-CN" altLang="en-US" dirty="0"/>
                <a:t>：在获取报文之后，用户还需要对报文进行格式化存储，方便以后读取、分析报文</a:t>
              </a:r>
              <a:r>
                <a:rPr lang="en-US" dirty="0"/>
                <a:t> </a:t>
              </a:r>
            </a:p>
          </p:txBody>
        </p:sp>
        <p:sp>
          <p:nvSpPr>
            <p:cNvPr id="31" name="Rounded Rectangle 30"/>
            <p:cNvSpPr/>
            <p:nvPr/>
          </p:nvSpPr>
          <p:spPr>
            <a:xfrm>
              <a:off x="5979695" y="4994417"/>
              <a:ext cx="4042610" cy="5895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t>报文展示</a:t>
              </a:r>
              <a:r>
                <a:rPr lang="zh-CN" altLang="en-US" dirty="0"/>
                <a:t>：展示报文可以直观地展示用户关心的数据，是一项重要的辅助功能。</a:t>
              </a:r>
              <a:endParaRPr lang="en-US" dirty="0"/>
            </a:p>
          </p:txBody>
        </p:sp>
      </p:grpSp>
      <p:cxnSp>
        <p:nvCxnSpPr>
          <p:cNvPr id="34" name="Curved Connector 33"/>
          <p:cNvCxnSpPr>
            <a:stCxn id="18" idx="6"/>
            <a:endCxn id="27" idx="1"/>
          </p:cNvCxnSpPr>
          <p:nvPr/>
        </p:nvCxnSpPr>
        <p:spPr>
          <a:xfrm flipV="1">
            <a:off x="3586723" y="1455867"/>
            <a:ext cx="1439896" cy="196994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18" idx="6"/>
            <a:endCxn id="28" idx="1"/>
          </p:cNvCxnSpPr>
          <p:nvPr/>
        </p:nvCxnSpPr>
        <p:spPr>
          <a:xfrm flipV="1">
            <a:off x="3586723" y="2495524"/>
            <a:ext cx="1439896" cy="930286"/>
          </a:xfrm>
          <a:prstGeom prst="curvedConnector3">
            <a:avLst>
              <a:gd name="adj1" fmla="val 5919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18" idx="6"/>
            <a:endCxn id="29" idx="1"/>
          </p:cNvCxnSpPr>
          <p:nvPr/>
        </p:nvCxnSpPr>
        <p:spPr>
          <a:xfrm>
            <a:off x="3586723" y="3425810"/>
            <a:ext cx="1439896" cy="105632"/>
          </a:xfrm>
          <a:prstGeom prst="curvedConnector3">
            <a:avLst>
              <a:gd name="adj1" fmla="val 516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18" idx="6"/>
            <a:endCxn id="30" idx="1"/>
          </p:cNvCxnSpPr>
          <p:nvPr/>
        </p:nvCxnSpPr>
        <p:spPr>
          <a:xfrm>
            <a:off x="3586723" y="3425810"/>
            <a:ext cx="1439896" cy="1141551"/>
          </a:xfrm>
          <a:prstGeom prst="curvedConnector3">
            <a:avLst>
              <a:gd name="adj1" fmla="val 449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18" idx="6"/>
            <a:endCxn id="31" idx="1"/>
          </p:cNvCxnSpPr>
          <p:nvPr/>
        </p:nvCxnSpPr>
        <p:spPr>
          <a:xfrm>
            <a:off x="3586723" y="3425810"/>
            <a:ext cx="1439896" cy="2175355"/>
          </a:xfrm>
          <a:prstGeom prst="curvedConnector3">
            <a:avLst>
              <a:gd name="adj1" fmla="val 31617"/>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202440"/>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1218565"/>
              <a:endParaRPr lang="zh-CN" altLang="en-US" sz="2400">
                <a:solidFill>
                  <a:prstClr val="white"/>
                </a:solidFill>
                <a:latin typeface="Calibri" panose="020F0702030404030204"/>
                <a:ea typeface="SimSun" panose="02010600030101010101" pitchFamily="2" charset="-122"/>
              </a:endParaRPr>
            </a:p>
          </p:txBody>
        </p:sp>
        <p:sp>
          <p:nvSpPr>
            <p:cNvPr id="48" name="文本框 6"/>
            <p:cNvSpPr txBox="1"/>
            <p:nvPr/>
          </p:nvSpPr>
          <p:spPr>
            <a:xfrm>
              <a:off x="650907" y="284178"/>
              <a:ext cx="569115" cy="559693"/>
            </a:xfrm>
            <a:prstGeom prst="rect">
              <a:avLst/>
            </a:prstGeom>
            <a:noFill/>
          </p:spPr>
          <p:txBody>
            <a:bodyPr wrap="square" lIns="91440" tIns="45720" rIns="91440" bIns="45720" rtlCol="0">
              <a:spAutoFit/>
            </a:bodyPr>
            <a:lstStyle/>
            <a:p>
              <a:pPr defTabSz="1218565"/>
              <a:r>
                <a:rPr lang="en-US" altLang="zh-CN" sz="10665" dirty="0">
                  <a:solidFill>
                    <a:prstClr val="white">
                      <a:lumMod val="95000"/>
                    </a:prstClr>
                  </a:solidFill>
                  <a:latin typeface="Impact" panose="020B0806030902050204" pitchFamily="34" charset="0"/>
                  <a:ea typeface="SimSun" panose="02010600030101010101" pitchFamily="2" charset="-122"/>
                </a:rPr>
                <a:t>02</a:t>
              </a:r>
              <a:endParaRPr lang="zh-CN" altLang="en-US" sz="10665" dirty="0">
                <a:solidFill>
                  <a:prstClr val="white">
                    <a:lumMod val="95000"/>
                  </a:prstClr>
                </a:solidFill>
                <a:latin typeface="Impact" panose="020B0806030902050204" pitchFamily="34" charset="0"/>
                <a:ea typeface="SimSun" panose="02010600030101010101" pitchFamily="2" charset="-122"/>
              </a:endParaRPr>
            </a:p>
          </p:txBody>
        </p:sp>
      </p:grpSp>
      <p:sp>
        <p:nvSpPr>
          <p:cNvPr id="49" name="TextBox 48"/>
          <p:cNvSpPr txBox="1"/>
          <p:nvPr/>
        </p:nvSpPr>
        <p:spPr>
          <a:xfrm>
            <a:off x="5479559" y="2994295"/>
            <a:ext cx="6733877" cy="830999"/>
          </a:xfrm>
          <a:prstGeom prst="rect">
            <a:avLst/>
          </a:prstGeom>
          <a:noFill/>
        </p:spPr>
        <p:txBody>
          <a:bodyPr wrap="square" lIns="91445" tIns="45721" rIns="91445" bIns="45721" rtlCol="0">
            <a:spAutoFit/>
          </a:bodyPr>
          <a:lstStyle/>
          <a:p>
            <a:pPr defTabSz="1218565"/>
            <a:r>
              <a:rPr lang="zh-CN" altLang="en-US" sz="4800" b="1" dirty="0">
                <a:solidFill>
                  <a:prstClr val="black">
                    <a:lumMod val="75000"/>
                    <a:lumOff val="25000"/>
                  </a:prstClr>
                </a:solidFill>
                <a:latin typeface="Microsoft YaHei" panose="020B0503020204020204" pitchFamily="34" charset="-122"/>
                <a:ea typeface="Microsoft YaHei" panose="020B0503020204020204" pitchFamily="34" charset="-122"/>
              </a:rPr>
              <a:t>功能需求</a:t>
            </a:r>
            <a:endParaRPr lang="en-GB" altLang="zh-CN" sz="4800" b="1" dirty="0">
              <a:solidFill>
                <a:prstClr val="black">
                  <a:lumMod val="75000"/>
                  <a:lumOff val="25000"/>
                </a:prstClr>
              </a:solidFill>
              <a:latin typeface="Microsoft YaHei" panose="020B0503020204020204" pitchFamily="34" charset="-122"/>
              <a:ea typeface="Microsoft YaHei" panose="020B0503020204020204" pitchFamily="34" charset="-122"/>
            </a:endParaRPr>
          </a:p>
        </p:txBody>
      </p:sp>
      <p:grpSp>
        <p:nvGrpSpPr>
          <p:cNvPr id="9" name="组合 8"/>
          <p:cNvGrpSpPr/>
          <p:nvPr/>
        </p:nvGrpSpPr>
        <p:grpSpPr>
          <a:xfrm>
            <a:off x="7920203" y="1699760"/>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12" name="组合 11"/>
          <p:cNvGrpSpPr/>
          <p:nvPr/>
        </p:nvGrpSpPr>
        <p:grpSpPr>
          <a:xfrm>
            <a:off x="6192011" y="1700284"/>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15" name="组合 14"/>
          <p:cNvGrpSpPr/>
          <p:nvPr/>
        </p:nvGrpSpPr>
        <p:grpSpPr>
          <a:xfrm>
            <a:off x="7056107" y="1699760"/>
            <a:ext cx="577111" cy="577112"/>
            <a:chOff x="5436096" y="1274820"/>
            <a:chExt cx="432833" cy="432834"/>
          </a:xfrm>
        </p:grpSpPr>
        <p:sp>
          <p:nvSpPr>
            <p:cNvPr id="16" name="椭圆 15"/>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18" name="组合 17"/>
          <p:cNvGrpSpPr/>
          <p:nvPr/>
        </p:nvGrpSpPr>
        <p:grpSpPr>
          <a:xfrm>
            <a:off x="4463819" y="1699760"/>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21" name="组合 20"/>
          <p:cNvGrpSpPr/>
          <p:nvPr/>
        </p:nvGrpSpPr>
        <p:grpSpPr>
          <a:xfrm>
            <a:off x="5327915" y="1699760"/>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90204" pitchFamily="34" charset="0"/>
                  <a:ea typeface="SimSun" panose="02010600030101010101" pitchFamily="2" charset="-122"/>
                </a:defRPr>
              </a:lvl1pPr>
              <a:lvl2pPr marL="742950" indent="-285750" eaLnBrk="0" hangingPunct="0">
                <a:defRPr>
                  <a:solidFill>
                    <a:schemeClr val="tx1"/>
                  </a:solidFill>
                  <a:latin typeface="Arial" panose="020B0604020202090204" pitchFamily="34" charset="0"/>
                  <a:ea typeface="SimSun" panose="02010600030101010101" pitchFamily="2" charset="-122"/>
                </a:defRPr>
              </a:lvl2pPr>
              <a:lvl3pPr marL="1143000" indent="-228600" eaLnBrk="0" hangingPunct="0">
                <a:defRPr>
                  <a:solidFill>
                    <a:schemeClr val="tx1"/>
                  </a:solidFill>
                  <a:latin typeface="Arial" panose="020B0604020202090204" pitchFamily="34" charset="0"/>
                  <a:ea typeface="SimSun" panose="02010600030101010101" pitchFamily="2" charset="-122"/>
                </a:defRPr>
              </a:lvl3pPr>
              <a:lvl4pPr marL="1600200" indent="-228600" eaLnBrk="0" hangingPunct="0">
                <a:defRPr>
                  <a:solidFill>
                    <a:schemeClr val="tx1"/>
                  </a:solidFill>
                  <a:latin typeface="Arial" panose="020B0604020202090204" pitchFamily="34" charset="0"/>
                  <a:ea typeface="SimSun" panose="02010600030101010101" pitchFamily="2" charset="-122"/>
                </a:defRPr>
              </a:lvl4pPr>
              <a:lvl5pPr marL="2057400" indent="-228600" eaLnBrk="0" hangingPunct="0">
                <a:defRPr>
                  <a:solidFill>
                    <a:schemeClr val="tx1"/>
                  </a:solidFill>
                  <a:latin typeface="Arial" panose="020B060402020209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SimSun" panose="02010600030101010101" pitchFamily="2" charset="-122"/>
                </a:defRPr>
              </a:lvl9pPr>
            </a:lstStyle>
            <a:p>
              <a:pPr algn="ctr" eaLnBrk="1" hangingPunct="1"/>
              <a:endParaRPr lang="zh-CN" altLang="en-US" sz="2400">
                <a:solidFill>
                  <a:srgbClr val="FFFFFF"/>
                </a:solidFill>
                <a:latin typeface="Calibri" panose="020F07020304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8" fill="hold" grpId="0" nodeType="afterEffect">
                                  <p:stCondLst>
                                    <p:cond delay="0"/>
                                  </p:stCondLst>
                                  <p:iterate type="lt">
                                    <p:tmPct val="30000"/>
                                  </p:iterate>
                                  <p:childTnLst>
                                    <p:set>
                                      <p:cBhvr>
                                        <p:cTn id="11" dur="1" fill="hold">
                                          <p:stCondLst>
                                            <p:cond delay="0"/>
                                          </p:stCondLst>
                                        </p:cTn>
                                        <p:tgtEl>
                                          <p:spTgt spid="49"/>
                                        </p:tgtEl>
                                        <p:attrNameLst>
                                          <p:attrName>style.visibility</p:attrName>
                                        </p:attrNameLst>
                                      </p:cBhvr>
                                      <p:to>
                                        <p:strVal val="visible"/>
                                      </p:to>
                                    </p:set>
                                    <p:animEffect transition="in" filter="wipe(left)">
                                      <p:cBhvr>
                                        <p:cTn id="12" dur="200"/>
                                        <p:tgtEl>
                                          <p:spTgt spid="49"/>
                                        </p:tgtEl>
                                      </p:cBhvr>
                                    </p:animEffect>
                                  </p:childTnLst>
                                </p:cTn>
                              </p:par>
                              <p:par>
                                <p:cTn id="13" presetID="36" presetClass="emph" presetSubtype="0" fill="hold" grpId="1" nodeType="withEffect">
                                  <p:stCondLst>
                                    <p:cond delay="0"/>
                                  </p:stCondLst>
                                  <p:iterate type="lt">
                                    <p:tmPct val="30000"/>
                                  </p:iterate>
                                  <p:childTnLst>
                                    <p:animScale>
                                      <p:cBhvr>
                                        <p:cTn id="14" dur="50" autoRev="1" fill="hold">
                                          <p:stCondLst>
                                            <p:cond delay="0"/>
                                          </p:stCondLst>
                                        </p:cTn>
                                        <p:tgtEl>
                                          <p:spTgt spid="49"/>
                                        </p:tgtEl>
                                      </p:cBhvr>
                                      <p:to x="80000" y="100000"/>
                                    </p:animScale>
                                    <p:anim by="(#ppt_w*0.10)" calcmode="lin" valueType="num">
                                      <p:cBhvr>
                                        <p:cTn id="15" dur="50" autoRev="1" fill="hold">
                                          <p:stCondLst>
                                            <p:cond delay="0"/>
                                          </p:stCondLst>
                                        </p:cTn>
                                        <p:tgtEl>
                                          <p:spTgt spid="49"/>
                                        </p:tgtEl>
                                        <p:attrNameLst>
                                          <p:attrName>ppt_x</p:attrName>
                                        </p:attrNameLst>
                                      </p:cBhvr>
                                    </p:anim>
                                    <p:anim by="(-#ppt_w*0.10)" calcmode="lin" valueType="num">
                                      <p:cBhvr>
                                        <p:cTn id="16" dur="50" autoRev="1" fill="hold">
                                          <p:stCondLst>
                                            <p:cond delay="0"/>
                                          </p:stCondLst>
                                        </p:cTn>
                                        <p:tgtEl>
                                          <p:spTgt spid="49"/>
                                        </p:tgtEl>
                                        <p:attrNameLst>
                                          <p:attrName>ppt_y</p:attrName>
                                        </p:attrNameLst>
                                      </p:cBhvr>
                                    </p:anim>
                                    <p:animRot by="-480000">
                                      <p:cBhvr>
                                        <p:cTn id="17" dur="50" autoRev="1" fill="hold">
                                          <p:stCondLst>
                                            <p:cond delay="0"/>
                                          </p:stCondLst>
                                        </p:cTn>
                                        <p:tgtEl>
                                          <p:spTgt spid="49"/>
                                        </p:tgtEl>
                                        <p:attrNameLst>
                                          <p:attrName>r</p:attrName>
                                        </p:attrNameLst>
                                      </p:cBhvr>
                                    </p:animRot>
                                  </p:childTnLst>
                                </p:cTn>
                              </p:par>
                            </p:childTnLst>
                          </p:cTn>
                        </p:par>
                        <p:par>
                          <p:cTn id="18" fill="hold">
                            <p:stCondLst>
                              <p:cond delay="1180"/>
                            </p:stCondLst>
                            <p:childTnLst>
                              <p:par>
                                <p:cTn id="19" presetID="53" presetClass="entr" presetSubtype="16"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fltVal val="0"/>
                                          </p:val>
                                        </p:tav>
                                        <p:tav tm="100000">
                                          <p:val>
                                            <p:strVal val="#ppt_w"/>
                                          </p:val>
                                        </p:tav>
                                      </p:tavLst>
                                    </p:anim>
                                    <p:anim calcmode="lin" valueType="num">
                                      <p:cBhvr>
                                        <p:cTn id="22" dur="500" fill="hold"/>
                                        <p:tgtEl>
                                          <p:spTgt spid="18"/>
                                        </p:tgtEl>
                                        <p:attrNameLst>
                                          <p:attrName>ppt_h</p:attrName>
                                        </p:attrNameLst>
                                      </p:cBhvr>
                                      <p:tavLst>
                                        <p:tav tm="0">
                                          <p:val>
                                            <p:fltVal val="0"/>
                                          </p:val>
                                        </p:tav>
                                        <p:tav tm="100000">
                                          <p:val>
                                            <p:strVal val="#ppt_h"/>
                                          </p:val>
                                        </p:tav>
                                      </p:tavLst>
                                    </p:anim>
                                    <p:animEffect transition="in" filter="fade">
                                      <p:cBhvr>
                                        <p:cTn id="23" dur="500"/>
                                        <p:tgtEl>
                                          <p:spTgt spid="18"/>
                                        </p:tgtEl>
                                      </p:cBhvr>
                                    </p:animEffect>
                                  </p:childTnLst>
                                </p:cTn>
                              </p:par>
                              <p:par>
                                <p:cTn id="24" presetID="53" presetClass="entr" presetSubtype="16" fill="hold" nodeType="withEffect">
                                  <p:stCondLst>
                                    <p:cond delay="20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fltVal val="0"/>
                                          </p:val>
                                        </p:tav>
                                        <p:tav tm="100000">
                                          <p:val>
                                            <p:strVal val="#ppt_w"/>
                                          </p:val>
                                        </p:tav>
                                      </p:tavLst>
                                    </p:anim>
                                    <p:anim calcmode="lin" valueType="num">
                                      <p:cBhvr>
                                        <p:cTn id="27" dur="500" fill="hold"/>
                                        <p:tgtEl>
                                          <p:spTgt spid="21"/>
                                        </p:tgtEl>
                                        <p:attrNameLst>
                                          <p:attrName>ppt_h</p:attrName>
                                        </p:attrNameLst>
                                      </p:cBhvr>
                                      <p:tavLst>
                                        <p:tav tm="0">
                                          <p:val>
                                            <p:fltVal val="0"/>
                                          </p:val>
                                        </p:tav>
                                        <p:tav tm="100000">
                                          <p:val>
                                            <p:strVal val="#ppt_h"/>
                                          </p:val>
                                        </p:tav>
                                      </p:tavLst>
                                    </p:anim>
                                    <p:animEffect transition="in" filter="fade">
                                      <p:cBhvr>
                                        <p:cTn id="28" dur="500"/>
                                        <p:tgtEl>
                                          <p:spTgt spid="21"/>
                                        </p:tgtEl>
                                      </p:cBhvr>
                                    </p:animEffect>
                                  </p:childTnLst>
                                </p:cTn>
                              </p:par>
                              <p:par>
                                <p:cTn id="29" presetID="53" presetClass="entr" presetSubtype="16" fill="hold" nodeType="withEffect">
                                  <p:stCondLst>
                                    <p:cond delay="4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animEffect transition="in" filter="fade">
                                      <p:cBhvr>
                                        <p:cTn id="33" dur="500"/>
                                        <p:tgtEl>
                                          <p:spTgt spid="12"/>
                                        </p:tgtEl>
                                      </p:cBhvr>
                                    </p:animEffect>
                                  </p:childTnLst>
                                </p:cTn>
                              </p:par>
                              <p:par>
                                <p:cTn id="34" presetID="53" presetClass="entr" presetSubtype="16" fill="hold" nodeType="withEffect">
                                  <p:stCondLst>
                                    <p:cond delay="60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nodeType="withEffect">
                                  <p:stCondLst>
                                    <p:cond delay="80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功能需求</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pic>
        <p:nvPicPr>
          <p:cNvPr id="2" name="Picture 1" descr="UML2.0"/>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341120" y="675640"/>
            <a:ext cx="4658360" cy="5858510"/>
          </a:xfrm>
          <a:prstGeom prst="rect">
            <a:avLst/>
          </a:prstGeom>
        </p:spPr>
      </p:pic>
      <p:sp>
        <p:nvSpPr>
          <p:cNvPr id="6" name="矩形 5"/>
          <p:cNvSpPr/>
          <p:nvPr/>
        </p:nvSpPr>
        <p:spPr>
          <a:xfrm>
            <a:off x="7350760" y="1897380"/>
            <a:ext cx="3288665" cy="3415030"/>
          </a:xfrm>
          <a:prstGeom prst="rect">
            <a:avLst/>
          </a:prstGeom>
        </p:spPr>
        <p:txBody>
          <a:bodyPr wrap="square">
            <a:spAutoFit/>
          </a:bodyPr>
          <a:lstStyle/>
          <a:p>
            <a:pPr indent="228600" algn="just">
              <a:lnSpc>
                <a:spcPct val="150000"/>
              </a:lnSpc>
              <a:spcAft>
                <a:spcPts val="0"/>
              </a:spcAft>
            </a:pPr>
            <a:endPar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indent="228600" algn="just">
              <a:lnSpc>
                <a:spcPct val="150000"/>
              </a:lnSpc>
              <a:spcAft>
                <a:spcPts val="0"/>
              </a:spcAft>
            </a:pPr>
            <a:endParaRPr lang="zh-CN" altLang="en-US" sz="1600"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400050" indent="-400050" algn="just">
              <a:lnSpc>
                <a:spcPct val="150000"/>
              </a:lnSpc>
              <a:spcAft>
                <a:spcPts val="0"/>
              </a:spcAft>
              <a:buFont typeface="Arial" panose="020B0604020202090204" pitchFamily="34" charset="0"/>
              <a:buChar char="•"/>
            </a:pPr>
            <a:r>
              <a:rPr lang="zh-CN" altLang="en-US" sz="1600" dirty="0">
                <a:ln>
                  <a:noFill/>
                </a:ln>
                <a:solidFill>
                  <a:schemeClr val="tx1">
                    <a:lumMod val="75000"/>
                    <a:lumOff val="25000"/>
                  </a:schemeClr>
                </a:solidFill>
                <a:latin typeface="Microsoft YaHei" panose="020B0503020204020204" pitchFamily="34" charset="-122"/>
                <a:ea typeface="Microsoft YaHei" panose="020B0503020204020204" pitchFamily="34" charset="-122"/>
              </a:rPr>
              <a:t>端口监听</a:t>
            </a:r>
          </a:p>
          <a:p>
            <a:pPr marL="400050" indent="-400050" algn="just">
              <a:lnSpc>
                <a:spcPct val="150000"/>
              </a:lnSpc>
              <a:spcAft>
                <a:spcPts val="0"/>
              </a:spcAft>
              <a:buFont typeface="Arial" panose="020B0604020202090204" pitchFamily="34" charset="0"/>
              <a:buChar char="•"/>
            </a:pPr>
            <a:r>
              <a:rPr lang="zh-CN" altLang="en-US" sz="1600" dirty="0">
                <a:ln>
                  <a:noFill/>
                </a:ln>
                <a:solidFill>
                  <a:schemeClr val="tx1">
                    <a:lumMod val="75000"/>
                    <a:lumOff val="25000"/>
                  </a:schemeClr>
                </a:solidFill>
                <a:latin typeface="Microsoft YaHei" panose="020B0503020204020204" pitchFamily="34" charset="-122"/>
                <a:ea typeface="Microsoft YaHei" panose="020B0503020204020204" pitchFamily="34" charset="-122"/>
              </a:rPr>
              <a:t>数据解析</a:t>
            </a:r>
          </a:p>
          <a:p>
            <a:pPr marL="400050" indent="-400050" algn="just">
              <a:lnSpc>
                <a:spcPct val="150000"/>
              </a:lnSpc>
              <a:spcAft>
                <a:spcPts val="0"/>
              </a:spcAft>
              <a:buFont typeface="Arial" panose="020B0604020202090204" pitchFamily="34" charset="0"/>
              <a:buChar char="•"/>
            </a:pPr>
            <a:r>
              <a:rPr lang="zh-CN" altLang="en-US" sz="1600" dirty="0">
                <a:ln>
                  <a:noFill/>
                </a:ln>
                <a:solidFill>
                  <a:schemeClr val="tx1">
                    <a:lumMod val="75000"/>
                    <a:lumOff val="25000"/>
                  </a:schemeClr>
                </a:solidFill>
                <a:latin typeface="Microsoft YaHei" panose="020B0503020204020204" pitchFamily="34" charset="-122"/>
                <a:ea typeface="Microsoft YaHei" panose="020B0503020204020204" pitchFamily="34" charset="-122"/>
              </a:rPr>
              <a:t>数据构造</a:t>
            </a:r>
          </a:p>
          <a:p>
            <a:pPr marL="400050" indent="-400050" algn="just">
              <a:lnSpc>
                <a:spcPct val="150000"/>
              </a:lnSpc>
              <a:spcAft>
                <a:spcPts val="0"/>
              </a:spcAft>
              <a:buFont typeface="Arial" panose="020B0604020202090204" pitchFamily="34" charset="0"/>
              <a:buChar char="•"/>
            </a:pPr>
            <a:r>
              <a:rPr lang="zh-CN" altLang="en-US" sz="1600" dirty="0">
                <a:ln>
                  <a:noFill/>
                </a:ln>
                <a:solidFill>
                  <a:schemeClr val="tx1">
                    <a:lumMod val="75000"/>
                    <a:lumOff val="25000"/>
                  </a:schemeClr>
                </a:solidFill>
                <a:latin typeface="Microsoft YaHei" panose="020B0503020204020204" pitchFamily="34" charset="-122"/>
                <a:ea typeface="Microsoft YaHei" panose="020B0503020204020204" pitchFamily="34" charset="-122"/>
              </a:rPr>
              <a:t>数据展示</a:t>
            </a:r>
          </a:p>
          <a:p>
            <a:pPr marL="400050" indent="-400050" algn="just">
              <a:lnSpc>
                <a:spcPct val="150000"/>
              </a:lnSpc>
              <a:spcAft>
                <a:spcPts val="0"/>
              </a:spcAft>
              <a:buFont typeface="Arial" panose="020B0604020202090204" pitchFamily="34" charset="0"/>
              <a:buChar char="•"/>
            </a:pPr>
            <a:r>
              <a:rPr lang="zh-CN" altLang="en-US" sz="1600" dirty="0">
                <a:ln>
                  <a:noFill/>
                </a:ln>
                <a:solidFill>
                  <a:schemeClr val="tx1">
                    <a:lumMod val="75000"/>
                    <a:lumOff val="25000"/>
                  </a:schemeClr>
                </a:solidFill>
                <a:latin typeface="Microsoft YaHei" panose="020B0503020204020204" pitchFamily="34" charset="-122"/>
                <a:ea typeface="Microsoft YaHei" panose="020B0503020204020204" pitchFamily="34" charset="-122"/>
              </a:rPr>
              <a:t>数据导入</a:t>
            </a:r>
          </a:p>
          <a:p>
            <a:pPr marL="400050" indent="-400050" algn="just">
              <a:lnSpc>
                <a:spcPct val="150000"/>
              </a:lnSpc>
              <a:spcAft>
                <a:spcPts val="0"/>
              </a:spcAft>
              <a:buFont typeface="Arial" panose="020B0604020202090204" pitchFamily="34" charset="0"/>
              <a:buChar char="•"/>
            </a:pPr>
            <a:r>
              <a:rPr lang="zh-CN" altLang="en-US" sz="1600" dirty="0">
                <a:ln>
                  <a:noFill/>
                </a:ln>
                <a:solidFill>
                  <a:schemeClr val="tx1">
                    <a:lumMod val="75000"/>
                    <a:lumOff val="25000"/>
                  </a:schemeClr>
                </a:solidFill>
                <a:latin typeface="Microsoft YaHei" panose="020B0503020204020204" pitchFamily="34" charset="-122"/>
                <a:ea typeface="Microsoft YaHei" panose="020B0503020204020204" pitchFamily="34" charset="-122"/>
              </a:rPr>
              <a:t>数据发送</a:t>
            </a:r>
          </a:p>
          <a:p>
            <a:pPr marL="400050" indent="-400050" algn="just">
              <a:lnSpc>
                <a:spcPct val="150000"/>
              </a:lnSpc>
              <a:spcAft>
                <a:spcPts val="0"/>
              </a:spcAft>
              <a:buFont typeface="Arial" panose="020B0604020202090204" pitchFamily="34" charset="0"/>
              <a:buChar char="•"/>
            </a:pPr>
            <a:r>
              <a:rPr lang="zh-CN" altLang="en-US" sz="1600" dirty="0">
                <a:ln>
                  <a:noFill/>
                </a:ln>
                <a:solidFill>
                  <a:schemeClr val="tx1">
                    <a:lumMod val="75000"/>
                    <a:lumOff val="25000"/>
                  </a:schemeClr>
                </a:solidFill>
                <a:latin typeface="Microsoft YaHei" panose="020B0503020204020204" pitchFamily="34" charset="-122"/>
                <a:ea typeface="Microsoft YaHei" panose="020B0503020204020204" pitchFamily="34" charset="-122"/>
              </a:rPr>
              <a:t>数据导出</a:t>
            </a:r>
          </a:p>
        </p:txBody>
      </p:sp>
      <p:sp>
        <p:nvSpPr>
          <p:cNvPr id="7" name="Rounded Rectangle 5"/>
          <p:cNvSpPr/>
          <p:nvPr/>
        </p:nvSpPr>
        <p:spPr>
          <a:xfrm>
            <a:off x="7179473" y="1897244"/>
            <a:ext cx="2070394" cy="5253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主要功能需求</a:t>
            </a:r>
          </a:p>
        </p:txBody>
      </p:sp>
    </p:spTree>
  </p:cSld>
  <p:clrMapOvr>
    <a:masterClrMapping/>
  </p:clrMapOvr>
  <p:transition spd="slow" advClick="0" advTm="0">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057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chemeClr val="tx1">
                    <a:lumMod val="75000"/>
                    <a:lumOff val="25000"/>
                  </a:schemeClr>
                </a:solidFill>
                <a:latin typeface="Microsoft YaHei" panose="020B0503020204020204" pitchFamily="34" charset="-122"/>
                <a:ea typeface="Microsoft YaHei" panose="020B0503020204020204" pitchFamily="34" charset="-122"/>
              </a:rPr>
              <a:t>功能需求</a:t>
            </a:r>
            <a:endParaRPr lang="en-GB" altLang="zh-CN" sz="2400" b="1"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13" name="五边形 12"/>
          <p:cNvSpPr/>
          <p:nvPr/>
        </p:nvSpPr>
        <p:spPr>
          <a:xfrm>
            <a:off x="1143840" y="1212149"/>
            <a:ext cx="2695685" cy="613215"/>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 name="TextBox 7"/>
          <p:cNvSpPr txBox="1"/>
          <p:nvPr/>
        </p:nvSpPr>
        <p:spPr>
          <a:xfrm>
            <a:off x="1626689" y="1354640"/>
            <a:ext cx="1729986" cy="328930"/>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Microsoft YaHei" panose="020B0503020204020204" pitchFamily="34" charset="-122"/>
                <a:ea typeface="Microsoft YaHei" panose="020B0503020204020204" pitchFamily="34" charset="-122"/>
              </a:defRPr>
            </a:lvl1pPr>
          </a:lstStyle>
          <a:p>
            <a:r>
              <a:rPr lang="zh-CN" altLang="en-US" sz="2135" dirty="0">
                <a:solidFill>
                  <a:schemeClr val="bg1"/>
                </a:solidFill>
              </a:rPr>
              <a:t>数据解析功能</a:t>
            </a:r>
          </a:p>
        </p:txBody>
      </p:sp>
      <p:pic>
        <p:nvPicPr>
          <p:cNvPr id="8" name="Picture 7" descr="数据解析"/>
          <p:cNvPicPr>
            <a:picLocks noChangeAspect="1"/>
          </p:cNvPicPr>
          <p:nvPr/>
        </p:nvPicPr>
        <p:blipFill>
          <a:blip r:embed="rId3"/>
          <a:stretch>
            <a:fillRect/>
          </a:stretch>
        </p:blipFill>
        <p:spPr>
          <a:xfrm>
            <a:off x="5697855" y="1212215"/>
            <a:ext cx="5477510" cy="5210810"/>
          </a:xfrm>
          <a:prstGeom prst="rect">
            <a:avLst/>
          </a:prstGeom>
        </p:spPr>
      </p:pic>
      <p:sp>
        <p:nvSpPr>
          <p:cNvPr id="12" name="文本框 11"/>
          <p:cNvSpPr txBox="1"/>
          <p:nvPr/>
        </p:nvSpPr>
        <p:spPr>
          <a:xfrm>
            <a:off x="1143635" y="2880360"/>
            <a:ext cx="3351530" cy="1568450"/>
          </a:xfrm>
          <a:prstGeom prst="rect">
            <a:avLst/>
          </a:prstGeom>
          <a:noFill/>
        </p:spPr>
        <p:txBody>
          <a:bodyPr wrap="square" rtlCol="0">
            <a:spAutoFit/>
          </a:bodyPr>
          <a:lstStyle/>
          <a:p>
            <a:pPr>
              <a:lnSpc>
                <a:spcPct val="150000"/>
              </a:lnSpc>
            </a:pPr>
            <a:r>
              <a:rPr sz="1600" dirty="0">
                <a:solidFill>
                  <a:schemeClr val="tx1">
                    <a:lumMod val="75000"/>
                    <a:lumOff val="25000"/>
                  </a:schemeClr>
                </a:solidFill>
                <a:latin typeface="Microsoft YaHei" panose="020B0503020204020204" pitchFamily="34" charset="-122"/>
                <a:ea typeface="Microsoft YaHei" panose="020B0503020204020204" pitchFamily="34" charset="-122"/>
              </a:rPr>
              <a:t>开发人员在使用Scapy进行读入本地数据文件或者是监听端口得到数据操作后，Scapy可以自动调用数据解析函数对报文进行解析</a:t>
            </a:r>
          </a:p>
        </p:txBody>
      </p:sp>
    </p:spTree>
  </p:cSld>
  <p:clrMapOvr>
    <a:masterClrMapping/>
  </p:clrMapOvr>
  <p:transition spd="slow" advClick="0" advTm="0">
    <p:cove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1759</Words>
  <Application>Microsoft Office PowerPoint</Application>
  <PresentationFormat>宽屏</PresentationFormat>
  <Paragraphs>291</Paragraphs>
  <Slides>41</Slides>
  <Notes>41</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41</vt:i4>
      </vt:variant>
    </vt:vector>
  </HeadingPairs>
  <TitlesOfParts>
    <vt:vector size="58" baseType="lpstr">
      <vt:lpstr>Open Sans</vt:lpstr>
      <vt:lpstr>Open Sans Light</vt:lpstr>
      <vt:lpstr>Roboto Light</vt:lpstr>
      <vt:lpstr>等线</vt:lpstr>
      <vt:lpstr>等线 Light</vt:lpstr>
      <vt:lpstr>SimSun</vt:lpstr>
      <vt:lpstr>SimSun</vt:lpstr>
      <vt:lpstr>Microsoft YaHei</vt:lpstr>
      <vt:lpstr>微软雅黑 Light</vt:lpstr>
      <vt:lpstr>Arial</vt:lpstr>
      <vt:lpstr>Calibri</vt:lpstr>
      <vt:lpstr>Impact</vt:lpstr>
      <vt:lpstr>Symbol</vt:lpstr>
      <vt:lpstr>Times New Roman</vt:lpstr>
      <vt:lpstr>Wingdings</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hongchao</dc:creator>
  <cp:lastModifiedBy>chen hongchao</cp:lastModifiedBy>
  <cp:revision>93</cp:revision>
  <dcterms:created xsi:type="dcterms:W3CDTF">2019-03-14T13:38:12Z</dcterms:created>
  <dcterms:modified xsi:type="dcterms:W3CDTF">2019-03-15T07:04:50Z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1033-1.0.0.1113</vt:lpwstr>
  </property>
</Properties>
</file>