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22"/>
  </p:notesMasterIdLst>
  <p:sldIdLst>
    <p:sldId id="274" r:id="rId3"/>
    <p:sldId id="284" r:id="rId4"/>
    <p:sldId id="258" r:id="rId5"/>
    <p:sldId id="283" r:id="rId6"/>
    <p:sldId id="294" r:id="rId7"/>
    <p:sldId id="275" r:id="rId8"/>
    <p:sldId id="279" r:id="rId9"/>
    <p:sldId id="286" r:id="rId10"/>
    <p:sldId id="285" r:id="rId11"/>
    <p:sldId id="276" r:id="rId12"/>
    <p:sldId id="287" r:id="rId13"/>
    <p:sldId id="288" r:id="rId14"/>
    <p:sldId id="289" r:id="rId15"/>
    <p:sldId id="290" r:id="rId16"/>
    <p:sldId id="277" r:id="rId17"/>
    <p:sldId id="291" r:id="rId18"/>
    <p:sldId id="292" r:id="rId19"/>
    <p:sldId id="293" r:id="rId20"/>
    <p:sldId id="27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4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ying\Documents\&#36719;&#20214;&#24037;&#31243;\&#31532;&#22235;&#21608;-&#20114;&#35780;&#23457;&#21450;&#39033;&#30446;&#35745;&#21010;&#35828;&#26126;&#20070;\&#21326;&#20026;&#2011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第三周工作量统计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Sheet2!$F$1:$F$4</c:f>
              <c:strCache>
                <c:ptCount val="4"/>
                <c:pt idx="0">
                  <c:v>陈鸿超</c:v>
                </c:pt>
                <c:pt idx="1">
                  <c:v>李铎坤</c:v>
                </c:pt>
                <c:pt idx="2">
                  <c:v>刘颖</c:v>
                </c:pt>
                <c:pt idx="3">
                  <c:v>袁梦阳</c:v>
                </c:pt>
              </c:strCache>
            </c:strRef>
          </c:cat>
          <c:val>
            <c:numRef>
              <c:f>Sheet2!$G$1:$G$4</c:f>
              <c:numCache>
                <c:formatCode>General</c:formatCode>
                <c:ptCount val="4"/>
                <c:pt idx="0">
                  <c:v>9.5</c:v>
                </c:pt>
                <c:pt idx="1">
                  <c:v>13</c:v>
                </c:pt>
                <c:pt idx="2">
                  <c:v>9.5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05-BB48-AF1B-333E4F55F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120704"/>
        <c:axId val="175122384"/>
      </c:barChart>
      <c:catAx>
        <c:axId val="17512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122384"/>
        <c:crosses val="autoZero"/>
        <c:auto val="1"/>
        <c:lblAlgn val="ctr"/>
        <c:lblOffset val="100"/>
        <c:noMultiLvlLbl val="0"/>
      </c:catAx>
      <c:valAx>
        <c:axId val="17512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12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3F6C4-7F40-47D9-BDEC-4B5D4CFA02E8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C0C8-8803-42C3-AC37-A82388085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698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872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04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591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86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59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721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50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97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609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9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55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33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71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310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28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71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44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78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8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5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83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45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68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3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87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46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50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148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1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7" y="833864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390528"/>
            <a:ext cx="390372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3" y="322661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868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78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31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14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79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00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7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8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4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9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6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3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6547-BFBC-4D2F-81A3-37F61608CC4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9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3689227" y="3741980"/>
            <a:ext cx="2267471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SY1806214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陈鸿超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SY1806418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　颖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BY1806157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袁梦阳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SY1806219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李铎坤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2515723" y="3301653"/>
            <a:ext cx="4607091" cy="17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585164" y="2565112"/>
            <a:ext cx="4468211" cy="56169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基于</a:t>
            </a:r>
            <a:r>
              <a:rPr lang="en-US" altLang="zh-CN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Scapy</a:t>
            </a:r>
            <a:r>
              <a:rPr lang="zh-CN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的分析与扩展</a:t>
            </a:r>
            <a:endParaRPr lang="en-US" altLang="zh-CN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9994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4378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03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899848" y="3094345"/>
            <a:ext cx="3021113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defTabSz="914378"/>
            <a:r>
              <a:rPr lang="zh-CN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配置管理方案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0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32918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配置管理策略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96" y="1727454"/>
            <a:ext cx="68865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32918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配置管理策略</a:t>
            </a:r>
          </a:p>
        </p:txBody>
      </p:sp>
      <p:sp>
        <p:nvSpPr>
          <p:cNvPr id="4" name="矩形 3"/>
          <p:cNvSpPr/>
          <p:nvPr/>
        </p:nvSpPr>
        <p:spPr>
          <a:xfrm>
            <a:off x="685800" y="1128927"/>
            <a:ext cx="3886200" cy="5030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1" dirty="0"/>
              <a:t>实验</a:t>
            </a:r>
            <a:r>
              <a:rPr lang="en-US" altLang="zh-CN" b="1" dirty="0"/>
              <a:t>1-8</a:t>
            </a:r>
            <a:r>
              <a:rPr lang="zh-CN" altLang="zh-CN" b="1" dirty="0"/>
              <a:t>的规定</a:t>
            </a:r>
            <a:r>
              <a:rPr lang="zh-CN" altLang="zh-CN" b="1" dirty="0" smtClean="0"/>
              <a:t>输出</a:t>
            </a:r>
            <a:endParaRPr lang="en-US" altLang="zh-CN" b="1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软件所有</a:t>
            </a:r>
            <a:r>
              <a:rPr lang="zh-CN" altLang="zh-CN" b="1" dirty="0"/>
              <a:t>的工程</a:t>
            </a:r>
            <a:r>
              <a:rPr lang="zh-CN" altLang="zh-CN" b="1" dirty="0" smtClean="0"/>
              <a:t>代码</a:t>
            </a:r>
            <a:endParaRPr lang="en-US" altLang="zh-CN" b="1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实验输出生产过程所包含的</a:t>
            </a:r>
            <a:r>
              <a:rPr lang="zh-CN" altLang="zh-CN" b="1" dirty="0"/>
              <a:t>原始图、表或其他类似</a:t>
            </a:r>
            <a:r>
              <a:rPr lang="zh-CN" altLang="zh-CN" b="1" dirty="0" smtClean="0"/>
              <a:t>文件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1" dirty="0"/>
              <a:t>项目管理产生的文档</a:t>
            </a:r>
            <a:r>
              <a:rPr lang="zh-CN" altLang="zh-CN" dirty="0"/>
              <a:t>：任务分工计划，配置管理计划，统计分析计划，数据采集文件，工作量估计文件，会议记录，个人工作</a:t>
            </a:r>
            <a:r>
              <a:rPr lang="zh-CN" altLang="zh-CN" dirty="0" smtClean="0"/>
              <a:t>日志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1" dirty="0"/>
              <a:t>每周次演示文稿</a:t>
            </a:r>
            <a:r>
              <a:rPr lang="zh-CN" altLang="zh-CN" b="1" dirty="0" smtClean="0"/>
              <a:t>文件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1" dirty="0"/>
              <a:t>小组评审文件及教师评阅</a:t>
            </a:r>
            <a:r>
              <a:rPr lang="zh-CN" altLang="zh-CN" b="1" dirty="0" smtClean="0"/>
              <a:t>文件</a:t>
            </a:r>
            <a:endParaRPr lang="zh-CN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1" dirty="0"/>
              <a:t>其他相关参考资料</a:t>
            </a:r>
            <a:r>
              <a:rPr lang="zh-CN" altLang="zh-CN" dirty="0"/>
              <a:t>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572000" y="1051560"/>
            <a:ext cx="0" cy="53309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22" y="2578798"/>
            <a:ext cx="3162300" cy="26879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27648" y="1938528"/>
            <a:ext cx="213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配置库</a:t>
            </a:r>
          </a:p>
        </p:txBody>
      </p:sp>
    </p:spTree>
    <p:extLst>
      <p:ext uri="{BB962C8B-B14F-4D97-AF65-F5344CB8AC3E}">
        <p14:creationId xmlns:p14="http://schemas.microsoft.com/office/powerpoint/2010/main" val="93785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32918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配置管理策略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16" y="1028253"/>
            <a:ext cx="4258437" cy="275055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7552" y="1435608"/>
            <a:ext cx="2642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存储组织结构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文档版本控制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文档命名规范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版本号演化规范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变更控制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文档变更记录规范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仓库协同规范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备注规范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操作规范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219" y="5309128"/>
            <a:ext cx="4258436" cy="7519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369" y="4073395"/>
            <a:ext cx="4874133" cy="92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5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32918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配置管理策略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6" y="858621"/>
            <a:ext cx="3813048" cy="5973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135" y="1645920"/>
            <a:ext cx="443563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9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4378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04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387151" y="3102972"/>
            <a:ext cx="5255879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本周任务分配与统计分析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2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637CA6-DDA9-4B47-9322-16F31EA19F9A}"/>
              </a:ext>
            </a:extLst>
          </p:cNvPr>
          <p:cNvSpPr txBox="1"/>
          <p:nvPr/>
        </p:nvSpPr>
        <p:spPr>
          <a:xfrm>
            <a:off x="951470" y="321276"/>
            <a:ext cx="255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本周任务分配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FC1F31-F422-6C4A-A6A4-3334656A612D}"/>
              </a:ext>
            </a:extLst>
          </p:cNvPr>
          <p:cNvGrpSpPr/>
          <p:nvPr/>
        </p:nvGrpSpPr>
        <p:grpSpPr>
          <a:xfrm>
            <a:off x="2248929" y="976185"/>
            <a:ext cx="6416595" cy="5733532"/>
            <a:chOff x="654907" y="1124466"/>
            <a:chExt cx="6416595" cy="57335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EB764F-6CF2-504E-9690-44A8556A6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07" y="1124466"/>
              <a:ext cx="6416595" cy="28667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F68C8F-5549-BB46-BF3A-DD755ACD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07" y="3991232"/>
              <a:ext cx="6416595" cy="2866766"/>
            </a:xfrm>
            <a:prstGeom prst="rect">
              <a:avLst/>
            </a:prstGeom>
          </p:spPr>
        </p:pic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9E8BAE-7635-1C49-A6D8-CF4F56193BC8}"/>
              </a:ext>
            </a:extLst>
          </p:cNvPr>
          <p:cNvSpPr/>
          <p:nvPr/>
        </p:nvSpPr>
        <p:spPr>
          <a:xfrm>
            <a:off x="1068859" y="1439562"/>
            <a:ext cx="605480" cy="2193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项目计划说明书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8D90043-F1EB-774F-836B-701331C6093A}"/>
              </a:ext>
            </a:extLst>
          </p:cNvPr>
          <p:cNvSpPr/>
          <p:nvPr/>
        </p:nvSpPr>
        <p:spPr>
          <a:xfrm>
            <a:off x="1068859" y="4088027"/>
            <a:ext cx="605481" cy="2193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本周</a:t>
            </a:r>
            <a:r>
              <a:rPr lang="en-US" altLang="zh-CN" dirty="0"/>
              <a:t>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9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637CA6-DDA9-4B47-9322-16F31EA19F9A}"/>
              </a:ext>
            </a:extLst>
          </p:cNvPr>
          <p:cNvSpPr txBox="1"/>
          <p:nvPr/>
        </p:nvSpPr>
        <p:spPr>
          <a:xfrm>
            <a:off x="951470" y="321276"/>
            <a:ext cx="255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本周任务分配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BD2270-BA78-4041-908F-20D7C8F9D93F}"/>
              </a:ext>
            </a:extLst>
          </p:cNvPr>
          <p:cNvGrpSpPr/>
          <p:nvPr/>
        </p:nvGrpSpPr>
        <p:grpSpPr>
          <a:xfrm>
            <a:off x="1828800" y="1198605"/>
            <a:ext cx="6907425" cy="5242573"/>
            <a:chOff x="1694632" y="889685"/>
            <a:chExt cx="7041593" cy="555149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EBB25AC-5D19-154F-A8DA-0B1D4CBB5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4632" y="3610794"/>
              <a:ext cx="7041593" cy="283038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C578597-953C-A44F-9161-181363CB7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4632" y="889685"/>
              <a:ext cx="7041593" cy="2721109"/>
            </a:xfrm>
            <a:prstGeom prst="rect">
              <a:avLst/>
            </a:prstGeom>
          </p:spPr>
        </p:pic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AD1506F-AA17-CE4D-A47F-87ADC72A2FB9}"/>
              </a:ext>
            </a:extLst>
          </p:cNvPr>
          <p:cNvSpPr/>
          <p:nvPr/>
        </p:nvSpPr>
        <p:spPr>
          <a:xfrm>
            <a:off x="707426" y="1259872"/>
            <a:ext cx="710512" cy="2508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配置管理说明书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4117A4-5077-3141-AC23-CF496B01A47D}"/>
              </a:ext>
            </a:extLst>
          </p:cNvPr>
          <p:cNvSpPr/>
          <p:nvPr/>
        </p:nvSpPr>
        <p:spPr>
          <a:xfrm>
            <a:off x="707426" y="3932756"/>
            <a:ext cx="710512" cy="2508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实验追踪与分析计划说明书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4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637CA6-DDA9-4B47-9322-16F31EA19F9A}"/>
              </a:ext>
            </a:extLst>
          </p:cNvPr>
          <p:cNvSpPr txBox="1"/>
          <p:nvPr/>
        </p:nvSpPr>
        <p:spPr>
          <a:xfrm>
            <a:off x="951470" y="321276"/>
            <a:ext cx="255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本周任务统计分析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4E03C1E-D4ED-3647-B955-4BBF12A2E4D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782065" y="17484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B865ABA-AEC9-F44E-AB7E-04A4BA5C3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9" y="1327150"/>
            <a:ext cx="4629836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9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3377" y="3082752"/>
            <a:ext cx="1177245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54701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1" y="187907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3" y="818020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2010416" y="1992722"/>
            <a:ext cx="1192345" cy="666786"/>
            <a:chOff x="2215144" y="927951"/>
            <a:chExt cx="1244730" cy="916847"/>
          </a:xfrm>
        </p:grpSpPr>
        <p:sp>
          <p:nvSpPr>
            <p:cNvPr id="32" name="平行四边形 3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latin typeface="Impact" panose="020B0806030902050204" pitchFamily="34" charset="0"/>
              </a:endParaRPr>
            </a:p>
          </p:txBody>
        </p:sp>
        <p:sp>
          <p:nvSpPr>
            <p:cNvPr id="33" name="文本框 9"/>
            <p:cNvSpPr txBox="1"/>
            <p:nvPr/>
          </p:nvSpPr>
          <p:spPr>
            <a:xfrm>
              <a:off x="2393075" y="927951"/>
              <a:ext cx="1066799" cy="916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3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733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010416" y="2898875"/>
            <a:ext cx="1192345" cy="672218"/>
            <a:chOff x="2215144" y="1952311"/>
            <a:chExt cx="1244730" cy="924318"/>
          </a:xfrm>
        </p:grpSpPr>
        <p:sp>
          <p:nvSpPr>
            <p:cNvPr id="35" name="平行四边形 34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latin typeface="Impact" panose="020B0806030902050204" pitchFamily="34" charset="0"/>
              </a:endParaRPr>
            </a:p>
          </p:txBody>
        </p:sp>
        <p:sp>
          <p:nvSpPr>
            <p:cNvPr id="36" name="文本框 10"/>
            <p:cNvSpPr txBox="1"/>
            <p:nvPr/>
          </p:nvSpPr>
          <p:spPr>
            <a:xfrm>
              <a:off x="2393075" y="1952311"/>
              <a:ext cx="1066799" cy="91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3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733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010416" y="3834672"/>
            <a:ext cx="1192345" cy="666786"/>
            <a:chOff x="2215144" y="3018134"/>
            <a:chExt cx="1244730" cy="916848"/>
          </a:xfrm>
        </p:grpSpPr>
        <p:sp>
          <p:nvSpPr>
            <p:cNvPr id="38" name="平行四边形 37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latin typeface="Impact" panose="020B0806030902050204" pitchFamily="34" charset="0"/>
              </a:endParaRPr>
            </a:p>
          </p:txBody>
        </p:sp>
        <p:sp>
          <p:nvSpPr>
            <p:cNvPr id="39" name="文本框 11"/>
            <p:cNvSpPr txBox="1"/>
            <p:nvPr/>
          </p:nvSpPr>
          <p:spPr>
            <a:xfrm>
              <a:off x="2393075" y="3018134"/>
              <a:ext cx="1066799" cy="91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3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733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010416" y="4744658"/>
            <a:ext cx="1192345" cy="677512"/>
            <a:chOff x="2215144" y="4047039"/>
            <a:chExt cx="1244730" cy="931598"/>
          </a:xfrm>
        </p:grpSpPr>
        <p:sp>
          <p:nvSpPr>
            <p:cNvPr id="41" name="平行四边形 40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latin typeface="Impact" panose="020B0806030902050204" pitchFamily="34" charset="0"/>
              </a:endParaRPr>
            </a:p>
          </p:txBody>
        </p:sp>
        <p:sp>
          <p:nvSpPr>
            <p:cNvPr id="42" name="文本框 12"/>
            <p:cNvSpPr txBox="1"/>
            <p:nvPr/>
          </p:nvSpPr>
          <p:spPr>
            <a:xfrm>
              <a:off x="2393075" y="4047039"/>
              <a:ext cx="1066799" cy="91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3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733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916084" y="2032643"/>
            <a:ext cx="4068703" cy="686162"/>
            <a:chOff x="4315150" y="953426"/>
            <a:chExt cx="3857250" cy="540057"/>
          </a:xfrm>
        </p:grpSpPr>
        <p:sp>
          <p:nvSpPr>
            <p:cNvPr id="66" name="矩形 65"/>
            <p:cNvSpPr/>
            <p:nvPr/>
          </p:nvSpPr>
          <p:spPr>
            <a:xfrm>
              <a:off x="4823219" y="1041773"/>
              <a:ext cx="2841111" cy="363362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需求规格说明书修改</a:t>
              </a:r>
              <a:endParaRPr lang="en-GB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平行四边形 6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3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3733726" y="2998698"/>
            <a:ext cx="2629499" cy="461665"/>
          </a:xfrm>
          <a:prstGeom prst="rect">
            <a:avLst/>
          </a:prstGeom>
          <a:ln w="15875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项目计划书介绍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平行四边形 68"/>
          <p:cNvSpPr/>
          <p:nvPr/>
        </p:nvSpPr>
        <p:spPr>
          <a:xfrm>
            <a:off x="2916084" y="2886450"/>
            <a:ext cx="4068703" cy="686162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zh-CN" altLang="en-US" sz="2133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94077" y="3950715"/>
            <a:ext cx="2107790" cy="461665"/>
          </a:xfrm>
          <a:prstGeom prst="rect">
            <a:avLst/>
          </a:prstGeom>
          <a:ln w="15875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配置管理方案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平行四边形 70"/>
          <p:cNvSpPr/>
          <p:nvPr/>
        </p:nvSpPr>
        <p:spPr>
          <a:xfrm>
            <a:off x="2916084" y="3838467"/>
            <a:ext cx="4068703" cy="686162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zh-CN" altLang="en-US" sz="2133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224457" y="4908325"/>
            <a:ext cx="3591894" cy="461665"/>
          </a:xfrm>
          <a:prstGeom prst="rect">
            <a:avLst/>
          </a:prstGeom>
          <a:ln w="15875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本周任务分配与统计分析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平行四边形 72"/>
          <p:cNvSpPr/>
          <p:nvPr/>
        </p:nvSpPr>
        <p:spPr>
          <a:xfrm>
            <a:off x="2916084" y="4796077"/>
            <a:ext cx="4068703" cy="686162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zh-CN" altLang="en-US" sz="2133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8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4378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01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789290" y="3102972"/>
            <a:ext cx="4301724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需求规格说明书修改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2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3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3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44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/>
          <p:nvPr/>
        </p:nvSpPr>
        <p:spPr>
          <a:xfrm>
            <a:off x="888984" y="1283592"/>
            <a:ext cx="757692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业务需求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smtClean="0"/>
              <a:t>Business requirements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628650" lvl="1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600" smtClean="0"/>
              <a:t>Business requirements are often captured by business analysts, who analyze business activities and processes, and often study "as-is" process to define a target "to-be" process.</a:t>
            </a:r>
          </a:p>
          <a:p>
            <a:pPr marL="628650" lvl="1" indent="-171450">
              <a:lnSpc>
                <a:spcPct val="150000"/>
              </a:lnSpc>
              <a:buFont typeface="Arial" charset="0"/>
              <a:buChar char="•"/>
            </a:pP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smtClean="0"/>
              <a:t>U</a:t>
            </a:r>
            <a:r>
              <a:rPr lang="en-US" sz="1600" smtClean="0"/>
              <a:t>ser requirement</a:t>
            </a:r>
            <a:r>
              <a:rPr lang="en-US" altLang="zh-CN" sz="1600" smtClean="0"/>
              <a:t>s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628650" lvl="1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smtClean="0"/>
              <a:t>U</a:t>
            </a:r>
            <a:r>
              <a:rPr lang="en-US" sz="1600" smtClean="0"/>
              <a:t>ser requirement</a:t>
            </a:r>
            <a:r>
              <a:rPr lang="en-US" altLang="zh-CN" sz="1600" smtClean="0"/>
              <a:t>s </a:t>
            </a:r>
            <a:r>
              <a:rPr lang="zh-CN" altLang="en-US" sz="1600" smtClean="0"/>
              <a:t> </a:t>
            </a:r>
            <a:r>
              <a:rPr lang="en-US" sz="1600" smtClean="0"/>
              <a:t>specifies what the user expects the software to be able to do.</a:t>
            </a:r>
          </a:p>
          <a:p>
            <a:pPr marL="628650" lvl="1" indent="-171450">
              <a:lnSpc>
                <a:spcPct val="150000"/>
              </a:lnSpc>
              <a:buFont typeface="Arial" charset="0"/>
              <a:buChar char="•"/>
            </a:pP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smtClean="0"/>
              <a:t>F</a:t>
            </a:r>
            <a:r>
              <a:rPr lang="en-US" sz="1600" smtClean="0"/>
              <a:t>unctional requirement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628650" lvl="1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600" smtClean="0"/>
              <a:t> </a:t>
            </a:r>
            <a:r>
              <a:rPr lang="en-US" altLang="zh-CN" sz="1600" smtClean="0"/>
              <a:t>F</a:t>
            </a:r>
            <a:r>
              <a:rPr lang="en-US" sz="1600" smtClean="0"/>
              <a:t>unction</a:t>
            </a:r>
            <a:r>
              <a:rPr lang="en-US" altLang="zh-CN" sz="1600" smtClean="0"/>
              <a:t>s</a:t>
            </a:r>
            <a:r>
              <a:rPr lang="en-US" sz="1600" smtClean="0"/>
              <a:t> of a system or its component, where a function is described as a specification of behavior between outputs and inputs.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8984" y="285607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需求定义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8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88053" y="285607"/>
            <a:ext cx="29546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需求规格说明书修改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B8C3D5A-B3E6-4885-B4E5-1C931718B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486032"/>
              </p:ext>
            </p:extLst>
          </p:nvPr>
        </p:nvGraphicFramePr>
        <p:xfrm>
          <a:off x="973892" y="2603891"/>
          <a:ext cx="7860990" cy="32754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30495">
                  <a:extLst>
                    <a:ext uri="{9D8B030D-6E8A-4147-A177-3AD203B41FA5}">
                      <a16:colId xmlns:a16="http://schemas.microsoft.com/office/drawing/2014/main" val="3317292289"/>
                    </a:ext>
                  </a:extLst>
                </a:gridCol>
                <a:gridCol w="3930495">
                  <a:extLst>
                    <a:ext uri="{9D8B030D-6E8A-4147-A177-3AD203B41FA5}">
                      <a16:colId xmlns:a16="http://schemas.microsoft.com/office/drawing/2014/main" val="3366834450"/>
                    </a:ext>
                  </a:extLst>
                </a:gridCol>
              </a:tblGrid>
              <a:tr h="3676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 smtClean="0">
                          <a:effectLst/>
                        </a:rPr>
                        <a:t>用户</a:t>
                      </a:r>
                      <a:r>
                        <a:rPr lang="zh-CN" sz="1500" kern="100" dirty="0" smtClean="0">
                          <a:effectLst/>
                        </a:rPr>
                        <a:t>需求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85" marR="497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功能需求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85" marR="49785" marT="0" marB="0"/>
                </a:tc>
                <a:extLst>
                  <a:ext uri="{0D108BD9-81ED-4DB2-BD59-A6C34878D82A}">
                    <a16:rowId xmlns:a16="http://schemas.microsoft.com/office/drawing/2014/main" val="292531630"/>
                  </a:ext>
                </a:extLst>
              </a:tr>
              <a:tr h="372957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 smtClean="0">
                          <a:effectLst/>
                        </a:rPr>
                        <a:t>报文获取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85" marR="497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 smtClean="0">
                          <a:effectLst/>
                        </a:rPr>
                        <a:t>端口监听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85" marR="49785" marT="0" marB="0"/>
                </a:tc>
                <a:extLst>
                  <a:ext uri="{0D108BD9-81ED-4DB2-BD59-A6C34878D82A}">
                    <a16:rowId xmlns:a16="http://schemas.microsoft.com/office/drawing/2014/main" val="4189061258"/>
                  </a:ext>
                </a:extLst>
              </a:tr>
              <a:tr h="3354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数据解析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85" marR="49785" marT="0" marB="0"/>
                </a:tc>
                <a:extLst>
                  <a:ext uri="{0D108BD9-81ED-4DB2-BD59-A6C34878D82A}">
                    <a16:rowId xmlns:a16="http://schemas.microsoft.com/office/drawing/2014/main" val="67475988"/>
                  </a:ext>
                </a:extLst>
              </a:tr>
              <a:tr h="3354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数据导入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85" marR="4978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 smtClean="0">
                          <a:effectLst/>
                        </a:rPr>
                        <a:t>报文构造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85" marR="497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 smtClean="0">
                          <a:effectLst/>
                        </a:rPr>
                        <a:t>数据构造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85" marR="49785" marT="0" marB="0"/>
                </a:tc>
                <a:extLst>
                  <a:ext uri="{0D108BD9-81ED-4DB2-BD59-A6C34878D82A}">
                    <a16:rowId xmlns:a16="http://schemas.microsoft.com/office/drawing/2014/main" val="2420340209"/>
                  </a:ext>
                </a:extLst>
              </a:tr>
              <a:tr h="3676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 smtClean="0">
                          <a:effectLst/>
                        </a:rPr>
                        <a:t>报文存储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85" marR="497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 smtClean="0">
                          <a:effectLst/>
                        </a:rPr>
                        <a:t>数据</a:t>
                      </a:r>
                      <a:r>
                        <a:rPr lang="zh-CN" altLang="en-US" sz="1500" kern="100" smtClean="0">
                          <a:effectLst/>
                        </a:rPr>
                        <a:t>导出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85" marR="49785" marT="0" marB="0"/>
                </a:tc>
                <a:extLst>
                  <a:ext uri="{0D108BD9-81ED-4DB2-BD59-A6C34878D82A}">
                    <a16:rowId xmlns:a16="http://schemas.microsoft.com/office/drawing/2014/main" val="2327332544"/>
                  </a:ext>
                </a:extLst>
              </a:tr>
              <a:tr h="37295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 smtClean="0">
                          <a:effectLst/>
                        </a:rPr>
                        <a:t>报文展示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85" marR="497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 smtClean="0">
                          <a:effectLst/>
                        </a:rPr>
                        <a:t>数据展示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85" marR="49785" marT="0" marB="0"/>
                </a:tc>
                <a:extLst>
                  <a:ext uri="{0D108BD9-81ED-4DB2-BD59-A6C34878D82A}">
                    <a16:rowId xmlns:a16="http://schemas.microsoft.com/office/drawing/2014/main" val="2036569514"/>
                  </a:ext>
                </a:extLst>
              </a:tr>
              <a:tr h="367694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85" marR="497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 smtClean="0">
                          <a:effectLst/>
                        </a:rPr>
                        <a:t>数据导出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85" marR="49785" marT="0" marB="0"/>
                </a:tc>
                <a:extLst>
                  <a:ext uri="{0D108BD9-81ED-4DB2-BD59-A6C34878D82A}">
                    <a16:rowId xmlns:a16="http://schemas.microsoft.com/office/drawing/2014/main" val="293028217"/>
                  </a:ext>
                </a:extLst>
              </a:tr>
              <a:tr h="3676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报文发送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85" marR="497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数据发送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85" marR="4978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文本框 5"/>
          <p:cNvSpPr txBox="1"/>
          <p:nvPr/>
        </p:nvSpPr>
        <p:spPr>
          <a:xfrm>
            <a:off x="583475" y="1075417"/>
            <a:ext cx="7576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将业务需求改为用户需求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修改了部分用户需求</a:t>
            </a:r>
          </a:p>
        </p:txBody>
      </p:sp>
    </p:spTree>
    <p:extLst>
      <p:ext uri="{BB962C8B-B14F-4D97-AF65-F5344CB8AC3E}">
        <p14:creationId xmlns:p14="http://schemas.microsoft.com/office/powerpoint/2010/main" val="97407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4378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02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790470" y="3094345"/>
            <a:ext cx="3436051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项目计划书介绍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82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0500" y="285607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整体目录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70" y="1068081"/>
            <a:ext cx="5442323" cy="559781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56886" y="3358972"/>
            <a:ext cx="294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第三部分是所有实验的整体规划，包括各阶段的产出，分工、进度安排原则。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56886" y="4610625"/>
            <a:ext cx="2941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第四部分则是具体每个实验的介绍与计划安排，包括以下几部分：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实验介绍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实验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实验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细化与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实验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交付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时间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预算及工作量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后期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56885" y="2205087"/>
            <a:ext cx="294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第二部分是对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scapy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的简要介绍、用户定义以及优化方向与技术路线。</a:t>
            </a:r>
          </a:p>
        </p:txBody>
      </p:sp>
    </p:spTree>
    <p:extLst>
      <p:ext uri="{BB962C8B-B14F-4D97-AF65-F5344CB8AC3E}">
        <p14:creationId xmlns:p14="http://schemas.microsoft.com/office/powerpoint/2010/main" val="325298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0500" y="285607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总体计划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3" y="2518787"/>
            <a:ext cx="5041682" cy="13550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3" y="1078632"/>
            <a:ext cx="5167709" cy="13264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4" y="3957073"/>
            <a:ext cx="5041682" cy="283766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73364" y="2857791"/>
            <a:ext cx="2886327" cy="123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计划使用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进行文档与代码的更新管理。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使用华为云进行任务管理并自动同步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73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0499" y="285607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实验要点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12" y="1106501"/>
            <a:ext cx="4009012" cy="526356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773807" y="4913937"/>
            <a:ext cx="3731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进度及完成情况分为：未完成、进行中、已完成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工作量估计暂时以工时为单位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64" y="1352390"/>
            <a:ext cx="4245779" cy="317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8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382</Words>
  <Application>Microsoft Office PowerPoint</Application>
  <PresentationFormat>全屏显示(4:3)</PresentationFormat>
  <Paragraphs>116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Open Sans</vt:lpstr>
      <vt:lpstr>Roboto Light</vt:lpstr>
      <vt:lpstr>等线</vt:lpstr>
      <vt:lpstr>等线 Light</vt:lpstr>
      <vt:lpstr>黑体</vt:lpstr>
      <vt:lpstr>宋体</vt:lpstr>
      <vt:lpstr>微软雅黑</vt:lpstr>
      <vt:lpstr>微软雅黑 Light</vt:lpstr>
      <vt:lpstr>Arial</vt:lpstr>
      <vt:lpstr>Calibri</vt:lpstr>
      <vt:lpstr>Calibri Light</vt:lpstr>
      <vt:lpstr>Impact</vt:lpstr>
      <vt:lpstr>Times New Roman</vt:lpstr>
      <vt:lpstr>Wingdings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hongchao</dc:creator>
  <cp:lastModifiedBy>chen hongchao</cp:lastModifiedBy>
  <cp:revision>70</cp:revision>
  <dcterms:created xsi:type="dcterms:W3CDTF">2019-03-06T10:58:48Z</dcterms:created>
  <dcterms:modified xsi:type="dcterms:W3CDTF">2019-03-22T07:14:02Z</dcterms:modified>
</cp:coreProperties>
</file>