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5" r:id="rId2"/>
  </p:sldMasterIdLst>
  <p:notesMasterIdLst>
    <p:notesMasterId r:id="rId26"/>
  </p:notesMasterIdLst>
  <p:sldIdLst>
    <p:sldId id="274" r:id="rId3"/>
    <p:sldId id="284" r:id="rId4"/>
    <p:sldId id="258" r:id="rId5"/>
    <p:sldId id="283" r:id="rId6"/>
    <p:sldId id="295" r:id="rId7"/>
    <p:sldId id="275" r:id="rId8"/>
    <p:sldId id="296" r:id="rId9"/>
    <p:sldId id="297" r:id="rId10"/>
    <p:sldId id="298" r:id="rId11"/>
    <p:sldId id="299" r:id="rId12"/>
    <p:sldId id="300" r:id="rId13"/>
    <p:sldId id="276" r:id="rId14"/>
    <p:sldId id="290" r:id="rId15"/>
    <p:sldId id="302" r:id="rId16"/>
    <p:sldId id="304" r:id="rId17"/>
    <p:sldId id="305" r:id="rId18"/>
    <p:sldId id="306" r:id="rId19"/>
    <p:sldId id="277" r:id="rId20"/>
    <p:sldId id="301" r:id="rId21"/>
    <p:sldId id="309" r:id="rId22"/>
    <p:sldId id="308" r:id="rId23"/>
    <p:sldId id="307" r:id="rId24"/>
    <p:sldId id="273"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65" autoAdjust="0"/>
    <p:restoredTop sz="94699"/>
  </p:normalViewPr>
  <p:slideViewPr>
    <p:cSldViewPr snapToGrid="0">
      <p:cViewPr varScale="1">
        <p:scale>
          <a:sx n="124" d="100"/>
          <a:sy n="124" d="100"/>
        </p:scale>
        <p:origin x="846"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ying\Documents\&#36719;&#20214;&#24037;&#31243;\&#31532;&#20116;&#21608;-&#20114;&#35780;&#23457;\&#20114;&#35780;&#23457;&#32479;&#35745;&#20998;&#26512;&#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第五周工作量统计表</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spPr>
            <a:solidFill>
              <a:schemeClr val="accent1"/>
            </a:solidFill>
            <a:ln>
              <a:noFill/>
            </a:ln>
            <a:effectLst/>
          </c:spPr>
          <c:invertIfNegative val="0"/>
          <c:cat>
            <c:strRef>
              <c:f>Sheet1!$J$6:$J$9</c:f>
              <c:strCache>
                <c:ptCount val="4"/>
                <c:pt idx="0">
                  <c:v>李铎坤</c:v>
                </c:pt>
                <c:pt idx="1">
                  <c:v>陈鸿超</c:v>
                </c:pt>
                <c:pt idx="2">
                  <c:v>刘颖</c:v>
                </c:pt>
                <c:pt idx="3">
                  <c:v>袁梦阳</c:v>
                </c:pt>
              </c:strCache>
            </c:strRef>
          </c:cat>
          <c:val>
            <c:numRef>
              <c:f>Sheet1!$K$6:$K$9</c:f>
              <c:numCache>
                <c:formatCode>General</c:formatCode>
                <c:ptCount val="4"/>
                <c:pt idx="0">
                  <c:v>13</c:v>
                </c:pt>
                <c:pt idx="1">
                  <c:v>14</c:v>
                </c:pt>
                <c:pt idx="2">
                  <c:v>13</c:v>
                </c:pt>
                <c:pt idx="3">
                  <c:v>12</c:v>
                </c:pt>
              </c:numCache>
            </c:numRef>
          </c:val>
          <c:extLst>
            <c:ext xmlns:c16="http://schemas.microsoft.com/office/drawing/2014/chart" uri="{C3380CC4-5D6E-409C-BE32-E72D297353CC}">
              <c16:uniqueId val="{00000000-5032-504B-8629-D6DA1D2FFE6A}"/>
            </c:ext>
          </c:extLst>
        </c:ser>
        <c:dLbls>
          <c:showLegendKey val="0"/>
          <c:showVal val="0"/>
          <c:showCatName val="0"/>
          <c:showSerName val="0"/>
          <c:showPercent val="0"/>
          <c:showBubbleSize val="0"/>
        </c:dLbls>
        <c:gapWidth val="182"/>
        <c:axId val="428129792"/>
        <c:axId val="434446704"/>
      </c:barChart>
      <c:catAx>
        <c:axId val="4281297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4446704"/>
        <c:crosses val="autoZero"/>
        <c:auto val="1"/>
        <c:lblAlgn val="ctr"/>
        <c:lblOffset val="100"/>
        <c:noMultiLvlLbl val="0"/>
      </c:catAx>
      <c:valAx>
        <c:axId val="434446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2812979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3F6C4-7F40-47D9-BDEC-4B5D4CFA02E8}" type="datetimeFigureOut">
              <a:rPr lang="zh-CN" altLang="en-US" smtClean="0"/>
              <a:t>2019/3/29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AC0C8-8803-42C3-AC37-A82388085A00}" type="slidenum">
              <a:rPr lang="zh-CN" altLang="en-US" smtClean="0"/>
              <a:t>‹#›</a:t>
            </a:fld>
            <a:endParaRPr lang="zh-CN" altLang="en-US"/>
          </a:p>
        </p:txBody>
      </p:sp>
    </p:spTree>
    <p:extLst>
      <p:ext uri="{BB962C8B-B14F-4D97-AF65-F5344CB8AC3E}">
        <p14:creationId xmlns:p14="http://schemas.microsoft.com/office/powerpoint/2010/main" val="219441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41698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103411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2319099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01872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592559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814619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671080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2990794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2887930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58721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81398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684551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1783760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1108166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1467541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2023790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44337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4016171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1499394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2128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093767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214004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34730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3478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1475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28183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91945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07682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52986547-BFBC-4D2F-81A3-37F61608CC47}" type="datetimeFigureOut">
              <a:rPr lang="zh-CN" altLang="en-US" smtClean="0"/>
              <a:t>2019/3/29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68D687-3EE5-4F6F-A577-2C56ED0A95AE}" type="slidenum">
              <a:rPr lang="zh-CN" altLang="en-US" smtClean="0"/>
              <a:t>‹#›</a:t>
            </a:fld>
            <a:endParaRPr lang="zh-CN" altLang="en-US"/>
          </a:p>
        </p:txBody>
      </p:sp>
    </p:spTree>
    <p:extLst>
      <p:ext uri="{BB962C8B-B14F-4D97-AF65-F5344CB8AC3E}">
        <p14:creationId xmlns:p14="http://schemas.microsoft.com/office/powerpoint/2010/main" val="2296936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986547-BFBC-4D2F-81A3-37F61608CC47}" type="datetimeFigureOut">
              <a:rPr lang="zh-CN" altLang="en-US" smtClean="0"/>
              <a:t>2019/3/29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68D687-3EE5-4F6F-A577-2C56ED0A95AE}" type="slidenum">
              <a:rPr lang="zh-CN" altLang="en-US" smtClean="0"/>
              <a:t>‹#›</a:t>
            </a:fld>
            <a:endParaRPr lang="zh-CN" altLang="en-US"/>
          </a:p>
        </p:txBody>
      </p:sp>
    </p:spTree>
    <p:extLst>
      <p:ext uri="{BB962C8B-B14F-4D97-AF65-F5344CB8AC3E}">
        <p14:creationId xmlns:p14="http://schemas.microsoft.com/office/powerpoint/2010/main" val="2118887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2986547-BFBC-4D2F-81A3-37F61608CC47}" type="datetimeFigureOut">
              <a:rPr lang="zh-CN" altLang="en-US" smtClean="0"/>
              <a:t>2019/3/29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68D687-3EE5-4F6F-A577-2C56ED0A95AE}" type="slidenum">
              <a:rPr lang="zh-CN" altLang="en-US" smtClean="0"/>
              <a:t>‹#›</a:t>
            </a:fld>
            <a:endParaRPr lang="zh-CN" altLang="en-US"/>
          </a:p>
        </p:txBody>
      </p:sp>
    </p:spTree>
    <p:extLst>
      <p:ext uri="{BB962C8B-B14F-4D97-AF65-F5344CB8AC3E}">
        <p14:creationId xmlns:p14="http://schemas.microsoft.com/office/powerpoint/2010/main" val="2784946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2986547-BFBC-4D2F-81A3-37F61608CC47}" type="datetimeFigureOut">
              <a:rPr lang="zh-CN" altLang="en-US" smtClean="0"/>
              <a:t>2019/3/29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B68D687-3EE5-4F6F-A577-2C56ED0A95AE}" type="slidenum">
              <a:rPr lang="zh-CN" altLang="en-US" smtClean="0"/>
              <a:t>‹#›</a:t>
            </a:fld>
            <a:endParaRPr lang="zh-CN" altLang="en-US"/>
          </a:p>
        </p:txBody>
      </p:sp>
    </p:spTree>
    <p:extLst>
      <p:ext uri="{BB962C8B-B14F-4D97-AF65-F5344CB8AC3E}">
        <p14:creationId xmlns:p14="http://schemas.microsoft.com/office/powerpoint/2010/main" val="1220950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2986547-BFBC-4D2F-81A3-37F61608CC47}" type="datetimeFigureOut">
              <a:rPr lang="zh-CN" altLang="en-US" smtClean="0"/>
              <a:t>2019/3/29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B68D687-3EE5-4F6F-A577-2C56ED0A95AE}" type="slidenum">
              <a:rPr lang="zh-CN" altLang="en-US" smtClean="0"/>
              <a:t>‹#›</a:t>
            </a:fld>
            <a:endParaRPr lang="zh-CN" altLang="en-US"/>
          </a:p>
        </p:txBody>
      </p:sp>
    </p:spTree>
    <p:extLst>
      <p:ext uri="{BB962C8B-B14F-4D97-AF65-F5344CB8AC3E}">
        <p14:creationId xmlns:p14="http://schemas.microsoft.com/office/powerpoint/2010/main" val="1859148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2986547-BFBC-4D2F-81A3-37F61608CC47}" type="datetimeFigureOut">
              <a:rPr lang="zh-CN" altLang="en-US" smtClean="0"/>
              <a:t>2019/3/29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B68D687-3EE5-4F6F-A577-2C56ED0A95AE}" type="slidenum">
              <a:rPr lang="zh-CN" altLang="en-US" smtClean="0"/>
              <a:t>‹#›</a:t>
            </a:fld>
            <a:endParaRPr lang="zh-CN" altLang="en-US"/>
          </a:p>
        </p:txBody>
      </p:sp>
    </p:spTree>
    <p:extLst>
      <p:ext uri="{BB962C8B-B14F-4D97-AF65-F5344CB8AC3E}">
        <p14:creationId xmlns:p14="http://schemas.microsoft.com/office/powerpoint/2010/main" val="320211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9144001" cy="6861821"/>
          </a:xfrm>
          <a:prstGeom prst="rect">
            <a:avLst/>
          </a:prstGeom>
        </p:spPr>
      </p:pic>
      <p:cxnSp>
        <p:nvCxnSpPr>
          <p:cNvPr id="7" name="直接连接符 6"/>
          <p:cNvCxnSpPr/>
          <p:nvPr userDrawn="1"/>
        </p:nvCxnSpPr>
        <p:spPr>
          <a:xfrm>
            <a:off x="755577" y="833864"/>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390528"/>
            <a:ext cx="390372" cy="27463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sp>
        <p:nvSpPr>
          <p:cNvPr id="18" name="TextBox 15"/>
          <p:cNvSpPr txBox="1"/>
          <p:nvPr userDrawn="1"/>
        </p:nvSpPr>
        <p:spPr>
          <a:xfrm>
            <a:off x="8100393" y="322661"/>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119868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86547-BFBC-4D2F-81A3-37F61608CC47}" type="datetimeFigureOut">
              <a:rPr lang="zh-CN" altLang="en-US" smtClean="0"/>
              <a:t>2019/3/29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B68D687-3EE5-4F6F-A577-2C56ED0A95AE}" type="slidenum">
              <a:rPr lang="zh-CN" altLang="en-US" smtClean="0"/>
              <a:t>‹#›</a:t>
            </a:fld>
            <a:endParaRPr lang="zh-CN" altLang="en-US"/>
          </a:p>
        </p:txBody>
      </p:sp>
    </p:spTree>
    <p:extLst>
      <p:ext uri="{BB962C8B-B14F-4D97-AF65-F5344CB8AC3E}">
        <p14:creationId xmlns:p14="http://schemas.microsoft.com/office/powerpoint/2010/main" val="2444678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2986547-BFBC-4D2F-81A3-37F61608CC47}" type="datetimeFigureOut">
              <a:rPr lang="zh-CN" altLang="en-US" smtClean="0"/>
              <a:t>2019/3/29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B68D687-3EE5-4F6F-A577-2C56ED0A95AE}" type="slidenum">
              <a:rPr lang="zh-CN" altLang="en-US" smtClean="0"/>
              <a:t>‹#›</a:t>
            </a:fld>
            <a:endParaRPr lang="zh-CN" altLang="en-US"/>
          </a:p>
        </p:txBody>
      </p:sp>
    </p:spTree>
    <p:extLst>
      <p:ext uri="{BB962C8B-B14F-4D97-AF65-F5344CB8AC3E}">
        <p14:creationId xmlns:p14="http://schemas.microsoft.com/office/powerpoint/2010/main" val="1586731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2986547-BFBC-4D2F-81A3-37F61608CC47}" type="datetimeFigureOut">
              <a:rPr lang="zh-CN" altLang="en-US" smtClean="0"/>
              <a:t>2019/3/29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B68D687-3EE5-4F6F-A577-2C56ED0A95AE}" type="slidenum">
              <a:rPr lang="zh-CN" altLang="en-US" smtClean="0"/>
              <a:t>‹#›</a:t>
            </a:fld>
            <a:endParaRPr lang="zh-CN" altLang="en-US"/>
          </a:p>
        </p:txBody>
      </p:sp>
    </p:spTree>
    <p:extLst>
      <p:ext uri="{BB962C8B-B14F-4D97-AF65-F5344CB8AC3E}">
        <p14:creationId xmlns:p14="http://schemas.microsoft.com/office/powerpoint/2010/main" val="938914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986547-BFBC-4D2F-81A3-37F61608CC47}" type="datetimeFigureOut">
              <a:rPr lang="zh-CN" altLang="en-US" smtClean="0"/>
              <a:t>2019/3/29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68D687-3EE5-4F6F-A577-2C56ED0A95AE}" type="slidenum">
              <a:rPr lang="zh-CN" altLang="en-US" smtClean="0"/>
              <a:t>‹#›</a:t>
            </a:fld>
            <a:endParaRPr lang="zh-CN" altLang="en-US"/>
          </a:p>
        </p:txBody>
      </p:sp>
    </p:spTree>
    <p:extLst>
      <p:ext uri="{BB962C8B-B14F-4D97-AF65-F5344CB8AC3E}">
        <p14:creationId xmlns:p14="http://schemas.microsoft.com/office/powerpoint/2010/main" val="3947379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986547-BFBC-4D2F-81A3-37F61608CC47}" type="datetimeFigureOut">
              <a:rPr lang="zh-CN" altLang="en-US" smtClean="0"/>
              <a:t>2019/3/29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68D687-3EE5-4F6F-A577-2C56ED0A95AE}" type="slidenum">
              <a:rPr lang="zh-CN" altLang="en-US" smtClean="0"/>
              <a:t>‹#›</a:t>
            </a:fld>
            <a:endParaRPr lang="zh-CN" altLang="en-US"/>
          </a:p>
        </p:txBody>
      </p:sp>
    </p:spTree>
    <p:extLst>
      <p:ext uri="{BB962C8B-B14F-4D97-AF65-F5344CB8AC3E}">
        <p14:creationId xmlns:p14="http://schemas.microsoft.com/office/powerpoint/2010/main" val="3879000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9144001" cy="6861821"/>
          </a:xfrm>
          <a:prstGeom prst="rect">
            <a:avLst/>
          </a:prstGeom>
        </p:spPr>
      </p:pic>
    </p:spTree>
    <p:extLst>
      <p:ext uri="{BB962C8B-B14F-4D97-AF65-F5344CB8AC3E}">
        <p14:creationId xmlns:p14="http://schemas.microsoft.com/office/powerpoint/2010/main" val="384177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9144001" cy="6861821"/>
          </a:xfrm>
          <a:prstGeom prst="rect">
            <a:avLst/>
          </a:prstGeom>
        </p:spPr>
      </p:pic>
    </p:spTree>
    <p:extLst>
      <p:ext uri="{BB962C8B-B14F-4D97-AF65-F5344CB8AC3E}">
        <p14:creationId xmlns:p14="http://schemas.microsoft.com/office/powerpoint/2010/main" val="212825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9144001" cy="6861821"/>
          </a:xfrm>
          <a:prstGeom prst="rect">
            <a:avLst/>
          </a:prstGeom>
        </p:spPr>
      </p:pic>
    </p:spTree>
    <p:extLst>
      <p:ext uri="{BB962C8B-B14F-4D97-AF65-F5344CB8AC3E}">
        <p14:creationId xmlns:p14="http://schemas.microsoft.com/office/powerpoint/2010/main" val="114658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26112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5674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4"/>
            <a:ext cx="4040188" cy="639763"/>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4"/>
            <a:ext cx="4041775" cy="639763"/>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124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04091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6076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2019/3/29</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579399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86547-BFBC-4D2F-81A3-37F61608CC47}" type="datetimeFigureOut">
              <a:rPr lang="zh-CN" altLang="en-US" smtClean="0"/>
              <a:t>2019/3/29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8D687-3EE5-4F6F-A577-2C56ED0A95AE}" type="slidenum">
              <a:rPr lang="zh-CN" altLang="en-US" smtClean="0"/>
              <a:t>‹#›</a:t>
            </a:fld>
            <a:endParaRPr lang="zh-CN" altLang="en-US"/>
          </a:p>
        </p:txBody>
      </p:sp>
    </p:spTree>
    <p:extLst>
      <p:ext uri="{BB962C8B-B14F-4D97-AF65-F5344CB8AC3E}">
        <p14:creationId xmlns:p14="http://schemas.microsoft.com/office/powerpoint/2010/main" val="382795982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4.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3689227" y="3741980"/>
            <a:ext cx="2267471" cy="1284967"/>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SY1806214   </a:t>
            </a:r>
            <a:r>
              <a:rPr lang="zh-CN" altLang="en-US" sz="1600" b="1" dirty="0">
                <a:latin typeface="微软雅黑" panose="020B0503020204020204" pitchFamily="34" charset="-122"/>
                <a:ea typeface="微软雅黑" panose="020B0503020204020204" pitchFamily="34" charset="-122"/>
              </a:rPr>
              <a:t>陈鸿超</a:t>
            </a:r>
            <a:endParaRPr lang="en-US" altLang="zh-CN" sz="1600" b="1"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SY1806418   </a:t>
            </a:r>
            <a:r>
              <a:rPr lang="zh-CN" altLang="en-US" sz="1600" b="1" dirty="0">
                <a:latin typeface="微软雅黑" panose="020B0503020204020204" pitchFamily="34" charset="-122"/>
                <a:ea typeface="微软雅黑" panose="020B0503020204020204" pitchFamily="34" charset="-122"/>
              </a:rPr>
              <a:t>刘　颖</a:t>
            </a:r>
            <a:endParaRPr lang="en-US" altLang="zh-CN" sz="1600" b="1"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BY1806157   </a:t>
            </a:r>
            <a:r>
              <a:rPr lang="zh-CN" altLang="en-US" sz="1600" b="1" dirty="0">
                <a:latin typeface="微软雅黑" panose="020B0503020204020204" pitchFamily="34" charset="-122"/>
                <a:ea typeface="微软雅黑" panose="020B0503020204020204" pitchFamily="34" charset="-122"/>
              </a:rPr>
              <a:t>袁梦阳</a:t>
            </a:r>
            <a:endParaRPr lang="en-US" altLang="zh-CN" sz="1600" b="1"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SY1806219   </a:t>
            </a:r>
            <a:r>
              <a:rPr lang="zh-CN" altLang="en-US" sz="1600" b="1" dirty="0">
                <a:latin typeface="微软雅黑" panose="020B0503020204020204" pitchFamily="34" charset="-122"/>
                <a:ea typeface="微软雅黑" panose="020B0503020204020204" pitchFamily="34" charset="-122"/>
              </a:rPr>
              <a:t>李铎坤</a:t>
            </a:r>
            <a:endParaRPr lang="en-US" altLang="zh-CN" sz="1600" b="1" dirty="0">
              <a:latin typeface="微软雅黑" panose="020B0503020204020204" pitchFamily="34" charset="-122"/>
              <a:ea typeface="微软雅黑" panose="020B0503020204020204" pitchFamily="34" charset="-122"/>
            </a:endParaRPr>
          </a:p>
          <a:p>
            <a:endParaRPr lang="zh-CN" altLang="en-US" sz="1350" dirty="0">
              <a:latin typeface="微软雅黑" panose="020B0503020204020204" pitchFamily="34" charset="-122"/>
              <a:ea typeface="微软雅黑" panose="020B0503020204020204" pitchFamily="34" charset="-122"/>
            </a:endParaRPr>
          </a:p>
        </p:txBody>
      </p:sp>
      <p:cxnSp>
        <p:nvCxnSpPr>
          <p:cNvPr id="57" name="直接连接符 56"/>
          <p:cNvCxnSpPr/>
          <p:nvPr/>
        </p:nvCxnSpPr>
        <p:spPr>
          <a:xfrm>
            <a:off x="2515723" y="3301653"/>
            <a:ext cx="4607091" cy="17849"/>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0" name="矩形 9"/>
          <p:cNvSpPr/>
          <p:nvPr/>
        </p:nvSpPr>
        <p:spPr>
          <a:xfrm>
            <a:off x="2585164" y="2565112"/>
            <a:ext cx="4468211" cy="561692"/>
          </a:xfrm>
          <a:prstGeom prst="rect">
            <a:avLst/>
          </a:prstGeom>
          <a:noFill/>
        </p:spPr>
        <p:txBody>
          <a:bodyPr wrap="none" lIns="68580" tIns="34290" rIns="68580" bIns="34290">
            <a:spAutoFit/>
          </a:bodyPr>
          <a:lstStyle/>
          <a:p>
            <a:pPr algn="ctr"/>
            <a:r>
              <a:rPr lang="zh-CN" altLang="en-US" sz="3200" b="1" dirty="0">
                <a:ln w="12700">
                  <a:solidFill>
                    <a:schemeClr val="accent3">
                      <a:lumMod val="50000"/>
                    </a:schemeClr>
                  </a:solidFill>
                  <a:prstDash val="solid"/>
                </a:ln>
                <a:effectLst>
                  <a:innerShdw blurRad="177800">
                    <a:schemeClr val="accent3">
                      <a:lumMod val="50000"/>
                    </a:schemeClr>
                  </a:innerShdw>
                </a:effectLst>
                <a:latin typeface="Open Sans"/>
              </a:rPr>
              <a:t>基于</a:t>
            </a:r>
            <a:r>
              <a:rPr lang="en-US" altLang="zh-CN" sz="3200" b="1" dirty="0" err="1">
                <a:ln w="12700">
                  <a:solidFill>
                    <a:schemeClr val="accent3">
                      <a:lumMod val="50000"/>
                    </a:schemeClr>
                  </a:solidFill>
                  <a:prstDash val="solid"/>
                </a:ln>
                <a:effectLst>
                  <a:innerShdw blurRad="177800">
                    <a:schemeClr val="accent3">
                      <a:lumMod val="50000"/>
                    </a:schemeClr>
                  </a:innerShdw>
                </a:effectLst>
                <a:latin typeface="Open Sans"/>
              </a:rPr>
              <a:t>Scapy</a:t>
            </a:r>
            <a:r>
              <a:rPr lang="zh-CN" altLang="en-US" sz="3200" b="1" dirty="0">
                <a:ln w="12700">
                  <a:solidFill>
                    <a:schemeClr val="accent3">
                      <a:lumMod val="50000"/>
                    </a:schemeClr>
                  </a:solidFill>
                  <a:prstDash val="solid"/>
                </a:ln>
                <a:effectLst>
                  <a:innerShdw blurRad="177800">
                    <a:schemeClr val="accent3">
                      <a:lumMod val="50000"/>
                    </a:schemeClr>
                  </a:innerShdw>
                </a:effectLst>
                <a:latin typeface="Open Sans"/>
              </a:rPr>
              <a:t>的分析与扩展</a:t>
            </a:r>
            <a:endParaRPr lang="en-US" altLang="zh-CN" sz="3200" b="1" dirty="0">
              <a:ln w="12700">
                <a:solidFill>
                  <a:schemeClr val="accent3">
                    <a:lumMod val="50000"/>
                  </a:schemeClr>
                </a:solidFill>
                <a:prstDash val="solid"/>
              </a:ln>
              <a:effectLst>
                <a:innerShdw blurRad="177800">
                  <a:schemeClr val="accent3">
                    <a:lumMod val="50000"/>
                  </a:schemeClr>
                </a:innerShdw>
              </a:effectLst>
              <a:latin typeface="Open Sans"/>
            </a:endParaRPr>
          </a:p>
        </p:txBody>
      </p:sp>
    </p:spTree>
    <p:extLst>
      <p:ext uri="{BB962C8B-B14F-4D97-AF65-F5344CB8AC3E}">
        <p14:creationId xmlns:p14="http://schemas.microsoft.com/office/powerpoint/2010/main" val="219994149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1973" y="303895"/>
            <a:ext cx="2954655"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本组未接受问题清单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090367684"/>
              </p:ext>
            </p:extLst>
          </p:nvPr>
        </p:nvGraphicFramePr>
        <p:xfrm>
          <a:off x="387069" y="845313"/>
          <a:ext cx="8272299" cy="5622737"/>
        </p:xfrm>
        <a:graphic>
          <a:graphicData uri="http://schemas.openxmlformats.org/drawingml/2006/table">
            <a:tbl>
              <a:tblPr firstRow="1" bandRow="1">
                <a:tableStyleId>{5940675A-B579-460E-94D1-54222C63F5DA}</a:tableStyleId>
              </a:tblPr>
              <a:tblGrid>
                <a:gridCol w="774219">
                  <a:extLst>
                    <a:ext uri="{9D8B030D-6E8A-4147-A177-3AD203B41FA5}">
                      <a16:colId xmlns:a16="http://schemas.microsoft.com/office/drawing/2014/main" val="2433759613"/>
                    </a:ext>
                  </a:extLst>
                </a:gridCol>
                <a:gridCol w="1608655">
                  <a:extLst>
                    <a:ext uri="{9D8B030D-6E8A-4147-A177-3AD203B41FA5}">
                      <a16:colId xmlns:a16="http://schemas.microsoft.com/office/drawing/2014/main" val="2626390884"/>
                    </a:ext>
                  </a:extLst>
                </a:gridCol>
                <a:gridCol w="2403497">
                  <a:extLst>
                    <a:ext uri="{9D8B030D-6E8A-4147-A177-3AD203B41FA5}">
                      <a16:colId xmlns:a16="http://schemas.microsoft.com/office/drawing/2014/main" val="834781054"/>
                    </a:ext>
                  </a:extLst>
                </a:gridCol>
                <a:gridCol w="1236504">
                  <a:extLst>
                    <a:ext uri="{9D8B030D-6E8A-4147-A177-3AD203B41FA5}">
                      <a16:colId xmlns:a16="http://schemas.microsoft.com/office/drawing/2014/main" val="4076641027"/>
                    </a:ext>
                  </a:extLst>
                </a:gridCol>
                <a:gridCol w="2249424">
                  <a:extLst>
                    <a:ext uri="{9D8B030D-6E8A-4147-A177-3AD203B41FA5}">
                      <a16:colId xmlns:a16="http://schemas.microsoft.com/office/drawing/2014/main" val="2967687658"/>
                    </a:ext>
                  </a:extLst>
                </a:gridCol>
              </a:tblGrid>
              <a:tr h="332080">
                <a:tc>
                  <a:txBody>
                    <a:bodyPr/>
                    <a:lstStyle/>
                    <a:p>
                      <a:pPr algn="ctr"/>
                      <a:r>
                        <a:rPr lang="zh-CN" altLang="en-US" dirty="0">
                          <a:latin typeface="微软雅黑" panose="020B0503020204020204" pitchFamily="34" charset="-122"/>
                          <a:ea typeface="微软雅黑" panose="020B0503020204020204" pitchFamily="34" charset="-122"/>
                        </a:rPr>
                        <a:t>序号</a:t>
                      </a:r>
                    </a:p>
                  </a:txBody>
                  <a:tcPr/>
                </a:tc>
                <a:tc>
                  <a:txBody>
                    <a:bodyPr/>
                    <a:lstStyle/>
                    <a:p>
                      <a:pPr algn="ctr"/>
                      <a:r>
                        <a:rPr lang="zh-CN" altLang="en-US" dirty="0">
                          <a:latin typeface="微软雅黑" panose="020B0503020204020204" pitchFamily="34" charset="-122"/>
                          <a:ea typeface="微软雅黑" panose="020B0503020204020204" pitchFamily="34" charset="-122"/>
                        </a:rPr>
                        <a:t>位置</a:t>
                      </a:r>
                    </a:p>
                  </a:txBody>
                  <a:tcPr/>
                </a:tc>
                <a:tc>
                  <a:txBody>
                    <a:bodyPr/>
                    <a:lstStyle/>
                    <a:p>
                      <a:pPr algn="ctr"/>
                      <a:r>
                        <a:rPr lang="zh-CN" altLang="en-US" dirty="0">
                          <a:latin typeface="微软雅黑" panose="020B0503020204020204" pitchFamily="34" charset="-122"/>
                          <a:ea typeface="微软雅黑" panose="020B0503020204020204" pitchFamily="34" charset="-122"/>
                        </a:rPr>
                        <a:t>问题说明</a:t>
                      </a:r>
                    </a:p>
                  </a:txBody>
                  <a:tcPr/>
                </a:tc>
                <a:tc>
                  <a:txBody>
                    <a:bodyPr/>
                    <a:lstStyle/>
                    <a:p>
                      <a:pPr algn="ctr"/>
                      <a:r>
                        <a:rPr lang="zh-CN" altLang="en-US" dirty="0">
                          <a:latin typeface="微软雅黑" panose="020B0503020204020204" pitchFamily="34" charset="-122"/>
                          <a:ea typeface="微软雅黑" panose="020B0503020204020204" pitchFamily="34" charset="-122"/>
                        </a:rPr>
                        <a:t>来源</a:t>
                      </a:r>
                    </a:p>
                  </a:txBody>
                  <a:tcPr/>
                </a:tc>
                <a:tc>
                  <a:txBody>
                    <a:bodyPr/>
                    <a:lstStyle/>
                    <a:p>
                      <a:pPr algn="ctr"/>
                      <a:r>
                        <a:rPr lang="zh-CN" altLang="en-US" dirty="0">
                          <a:latin typeface="微软雅黑" panose="020B0503020204020204" pitchFamily="34" charset="-122"/>
                          <a:ea typeface="微软雅黑" panose="020B0503020204020204" pitchFamily="34" charset="-122"/>
                        </a:rPr>
                        <a:t>不修改原因</a:t>
                      </a:r>
                    </a:p>
                  </a:txBody>
                  <a:tcPr/>
                </a:tc>
                <a:extLst>
                  <a:ext uri="{0D108BD9-81ED-4DB2-BD59-A6C34878D82A}">
                    <a16:rowId xmlns:a16="http://schemas.microsoft.com/office/drawing/2014/main" val="3669349397"/>
                  </a:ext>
                </a:extLst>
              </a:tr>
              <a:tr h="1065783">
                <a:tc>
                  <a:txBody>
                    <a:bodyPr/>
                    <a:lstStyle/>
                    <a:p>
                      <a:pPr algn="ctr"/>
                      <a:r>
                        <a:rPr lang="en-US" altLang="zh-CN" dirty="0">
                          <a:effectLst/>
                        </a:rPr>
                        <a:t>13</a:t>
                      </a:r>
                    </a:p>
                  </a:txBody>
                  <a:tcPr anchor="ctr"/>
                </a:tc>
                <a:tc>
                  <a:txBody>
                    <a:bodyPr/>
                    <a:lstStyle/>
                    <a:p>
                      <a:r>
                        <a:rPr lang="en-US" altLang="zh-CN">
                          <a:effectLst/>
                        </a:rPr>
                        <a:t>3 </a:t>
                      </a:r>
                      <a:r>
                        <a:rPr lang="zh-CN" altLang="en-US">
                          <a:effectLst/>
                        </a:rPr>
                        <a:t>用户需求</a:t>
                      </a:r>
                    </a:p>
                  </a:txBody>
                  <a:tcPr anchor="ctr"/>
                </a:tc>
                <a:tc>
                  <a:txBody>
                    <a:bodyPr/>
                    <a:lstStyle/>
                    <a:p>
                      <a:r>
                        <a:rPr lang="zh-CN" altLang="en-US">
                          <a:effectLst/>
                        </a:rPr>
                        <a:t>用户需求不够具体，需要更深入的调研用户需求</a:t>
                      </a:r>
                    </a:p>
                  </a:txBody>
                  <a:tcPr anchor="ctr"/>
                </a:tc>
                <a:tc>
                  <a:txBody>
                    <a:bodyPr/>
                    <a:lstStyle/>
                    <a:p>
                      <a:r>
                        <a:rPr lang="en-US">
                          <a:effectLst/>
                        </a:rPr>
                        <a:t>D</a:t>
                      </a:r>
                      <a:r>
                        <a:rPr lang="zh-CN" altLang="en-US">
                          <a:effectLst/>
                        </a:rPr>
                        <a:t>组</a:t>
                      </a:r>
                      <a:r>
                        <a:rPr lang="en-US" altLang="zh-CN">
                          <a:effectLst/>
                        </a:rPr>
                        <a:t>_11</a:t>
                      </a:r>
                    </a:p>
                  </a:txBody>
                  <a:tcPr anchor="ctr"/>
                </a:tc>
                <a:tc>
                  <a:txBody>
                    <a:bodyPr/>
                    <a:lstStyle/>
                    <a:p>
                      <a:r>
                        <a:rPr lang="zh-CN" altLang="en-US">
                          <a:effectLst/>
                        </a:rPr>
                        <a:t>问题接受，但意见太宽泛。</a:t>
                      </a:r>
                    </a:p>
                  </a:txBody>
                  <a:tcPr anchor="ctr"/>
                </a:tc>
                <a:extLst>
                  <a:ext uri="{0D108BD9-81ED-4DB2-BD59-A6C34878D82A}">
                    <a16:rowId xmlns:a16="http://schemas.microsoft.com/office/drawing/2014/main" val="3184937680"/>
                  </a:ext>
                </a:extLst>
              </a:tr>
              <a:tr h="941832">
                <a:tc>
                  <a:txBody>
                    <a:bodyPr/>
                    <a:lstStyle/>
                    <a:p>
                      <a:pPr algn="ctr"/>
                      <a:r>
                        <a:rPr lang="en-US" altLang="zh-CN" dirty="0">
                          <a:effectLst/>
                        </a:rPr>
                        <a:t>14</a:t>
                      </a:r>
                    </a:p>
                  </a:txBody>
                  <a:tcPr anchor="ctr"/>
                </a:tc>
                <a:tc>
                  <a:txBody>
                    <a:bodyPr/>
                    <a:lstStyle/>
                    <a:p>
                      <a:r>
                        <a:rPr lang="en-US" altLang="zh-CN">
                          <a:effectLst/>
                        </a:rPr>
                        <a:t>3 </a:t>
                      </a:r>
                      <a:r>
                        <a:rPr lang="zh-CN" altLang="en-US">
                          <a:effectLst/>
                        </a:rPr>
                        <a:t>用户需求</a:t>
                      </a:r>
                    </a:p>
                  </a:txBody>
                  <a:tcPr anchor="ctr"/>
                </a:tc>
                <a:tc>
                  <a:txBody>
                    <a:bodyPr/>
                    <a:lstStyle/>
                    <a:p>
                      <a:r>
                        <a:rPr lang="zh-CN" altLang="en-US">
                          <a:effectLst/>
                        </a:rPr>
                        <a:t>使用了较多“可能”，使需求不明确</a:t>
                      </a:r>
                    </a:p>
                  </a:txBody>
                  <a:tcPr anchor="ctr"/>
                </a:tc>
                <a:tc>
                  <a:txBody>
                    <a:bodyPr/>
                    <a:lstStyle/>
                    <a:p>
                      <a:r>
                        <a:rPr lang="en-US">
                          <a:effectLst/>
                        </a:rPr>
                        <a:t>D</a:t>
                      </a:r>
                      <a:r>
                        <a:rPr lang="zh-CN" altLang="en-US">
                          <a:effectLst/>
                        </a:rPr>
                        <a:t>组</a:t>
                      </a:r>
                      <a:r>
                        <a:rPr lang="en-US" altLang="zh-CN">
                          <a:effectLst/>
                        </a:rPr>
                        <a:t>_12</a:t>
                      </a:r>
                    </a:p>
                  </a:txBody>
                  <a:tcPr anchor="ctr"/>
                </a:tc>
                <a:tc>
                  <a:txBody>
                    <a:bodyPr/>
                    <a:lstStyle/>
                    <a:p>
                      <a:r>
                        <a:rPr lang="zh-CN" altLang="en-US" dirty="0">
                          <a:effectLst/>
                        </a:rPr>
                        <a:t>不同的用户需要的功能本身就是不同的，</a:t>
                      </a:r>
                      <a:r>
                        <a:rPr lang="zh-CN" altLang="en-US" dirty="0" smtClean="0">
                          <a:effectLst/>
                        </a:rPr>
                        <a:t>所以使用“可能” 一词没</a:t>
                      </a:r>
                      <a:r>
                        <a:rPr lang="zh-CN" altLang="en-US" dirty="0">
                          <a:effectLst/>
                        </a:rPr>
                        <a:t>问题</a:t>
                      </a:r>
                      <a:r>
                        <a:rPr lang="zh-CN" altLang="en-US" dirty="0" smtClean="0">
                          <a:effectLst/>
                        </a:rPr>
                        <a:t>。</a:t>
                      </a:r>
                      <a:endParaRPr lang="zh-CN" altLang="en-US" dirty="0">
                        <a:effectLst/>
                      </a:endParaRPr>
                    </a:p>
                  </a:txBody>
                  <a:tcPr anchor="ctr"/>
                </a:tc>
                <a:extLst>
                  <a:ext uri="{0D108BD9-81ED-4DB2-BD59-A6C34878D82A}">
                    <a16:rowId xmlns:a16="http://schemas.microsoft.com/office/drawing/2014/main" val="2935071753"/>
                  </a:ext>
                </a:extLst>
              </a:tr>
              <a:tr h="1517904">
                <a:tc>
                  <a:txBody>
                    <a:bodyPr/>
                    <a:lstStyle/>
                    <a:p>
                      <a:pPr algn="ctr"/>
                      <a:r>
                        <a:rPr lang="en-US" altLang="zh-CN" dirty="0">
                          <a:effectLst/>
                        </a:rPr>
                        <a:t>15</a:t>
                      </a:r>
                    </a:p>
                  </a:txBody>
                  <a:tcPr anchor="ctr"/>
                </a:tc>
                <a:tc>
                  <a:txBody>
                    <a:bodyPr/>
                    <a:lstStyle/>
                    <a:p>
                      <a:r>
                        <a:rPr lang="en-US" altLang="zh-CN" dirty="0">
                          <a:effectLst/>
                        </a:rPr>
                        <a:t>3.4 </a:t>
                      </a:r>
                      <a:r>
                        <a:rPr lang="zh-CN" altLang="en-US" dirty="0">
                          <a:effectLst/>
                        </a:rPr>
                        <a:t>数据存储 </a:t>
                      </a:r>
                      <a:r>
                        <a:rPr lang="en-US" altLang="zh-CN" dirty="0">
                          <a:effectLst/>
                        </a:rPr>
                        <a:t>3.5 </a:t>
                      </a:r>
                      <a:r>
                        <a:rPr lang="zh-CN" altLang="en-US" dirty="0">
                          <a:effectLst/>
                        </a:rPr>
                        <a:t>数据发送</a:t>
                      </a:r>
                    </a:p>
                  </a:txBody>
                  <a:tcPr anchor="ctr"/>
                </a:tc>
                <a:tc>
                  <a:txBody>
                    <a:bodyPr/>
                    <a:lstStyle/>
                    <a:p>
                      <a:r>
                        <a:rPr lang="zh-CN" altLang="en-US" dirty="0">
                          <a:effectLst/>
                        </a:rPr>
                        <a:t>内容与</a:t>
                      </a:r>
                      <a:r>
                        <a:rPr lang="en-US" altLang="zh-CN" dirty="0">
                          <a:effectLst/>
                        </a:rPr>
                        <a:t>3.1</a:t>
                      </a:r>
                      <a:r>
                        <a:rPr lang="zh-CN" altLang="en-US" dirty="0">
                          <a:effectLst/>
                        </a:rPr>
                        <a:t>概述部分没有变化</a:t>
                      </a:r>
                    </a:p>
                  </a:txBody>
                  <a:tcPr anchor="ctr"/>
                </a:tc>
                <a:tc>
                  <a:txBody>
                    <a:bodyPr/>
                    <a:lstStyle/>
                    <a:p>
                      <a:r>
                        <a:rPr lang="en-US">
                          <a:effectLst/>
                        </a:rPr>
                        <a:t>D</a:t>
                      </a:r>
                      <a:r>
                        <a:rPr lang="zh-CN" altLang="en-US">
                          <a:effectLst/>
                        </a:rPr>
                        <a:t>组</a:t>
                      </a:r>
                      <a:r>
                        <a:rPr lang="en-US" altLang="zh-CN">
                          <a:effectLst/>
                        </a:rPr>
                        <a:t>_17</a:t>
                      </a:r>
                    </a:p>
                  </a:txBody>
                  <a:tcPr anchor="ctr"/>
                </a:tc>
                <a:tc>
                  <a:txBody>
                    <a:bodyPr/>
                    <a:lstStyle/>
                    <a:p>
                      <a:r>
                        <a:rPr lang="zh-CN" altLang="en-US" dirty="0">
                          <a:effectLst/>
                        </a:rPr>
                        <a:t>这两者都是一些简单的概述，</a:t>
                      </a:r>
                      <a:r>
                        <a:rPr lang="zh-CN" altLang="en-US" dirty="0" smtClean="0">
                          <a:effectLst/>
                        </a:rPr>
                        <a:t>本身是比较</a:t>
                      </a:r>
                      <a:r>
                        <a:rPr lang="zh-CN" altLang="en-US" dirty="0">
                          <a:effectLst/>
                        </a:rPr>
                        <a:t>相似，</a:t>
                      </a:r>
                      <a:r>
                        <a:rPr lang="zh-CN" altLang="en-US" dirty="0" smtClean="0">
                          <a:effectLst/>
                        </a:rPr>
                        <a:t>但内容并不相同</a:t>
                      </a:r>
                      <a:r>
                        <a:rPr lang="zh-CN" altLang="en-US" dirty="0">
                          <a:effectLst/>
                        </a:rPr>
                        <a:t>。</a:t>
                      </a:r>
                    </a:p>
                  </a:txBody>
                  <a:tcPr anchor="ctr"/>
                </a:tc>
                <a:extLst>
                  <a:ext uri="{0D108BD9-81ED-4DB2-BD59-A6C34878D82A}">
                    <a16:rowId xmlns:a16="http://schemas.microsoft.com/office/drawing/2014/main" val="27738857"/>
                  </a:ext>
                </a:extLst>
              </a:tr>
              <a:tr h="1484570">
                <a:tc>
                  <a:txBody>
                    <a:bodyPr/>
                    <a:lstStyle/>
                    <a:p>
                      <a:pPr algn="ctr"/>
                      <a:r>
                        <a:rPr lang="en-US" altLang="zh-CN" dirty="0">
                          <a:effectLst/>
                        </a:rPr>
                        <a:t>16</a:t>
                      </a:r>
                    </a:p>
                  </a:txBody>
                  <a:tcPr anchor="ctr"/>
                </a:tc>
                <a:tc>
                  <a:txBody>
                    <a:bodyPr/>
                    <a:lstStyle/>
                    <a:p>
                      <a:r>
                        <a:rPr lang="zh-CN" altLang="en-US" dirty="0">
                          <a:effectLst/>
                        </a:rPr>
                        <a:t>功能需求用例图</a:t>
                      </a:r>
                    </a:p>
                  </a:txBody>
                  <a:tcPr anchor="ctr"/>
                </a:tc>
                <a:tc>
                  <a:txBody>
                    <a:bodyPr/>
                    <a:lstStyle/>
                    <a:p>
                      <a:r>
                        <a:rPr lang="zh-CN" altLang="en-US" dirty="0">
                          <a:effectLst/>
                        </a:rPr>
                        <a:t>用例图与用户需求不</a:t>
                      </a:r>
                      <a:r>
                        <a:rPr lang="zh-CN" altLang="en-US" dirty="0" smtClean="0">
                          <a:effectLst/>
                        </a:rPr>
                        <a:t>对应</a:t>
                      </a:r>
                      <a:r>
                        <a:rPr lang="zh-CN" altLang="en-US" dirty="0">
                          <a:effectLst/>
                        </a:rPr>
                        <a:t>，用例图中没有相应</a:t>
                      </a:r>
                      <a:r>
                        <a:rPr lang="zh-CN" altLang="en-US" dirty="0" smtClean="0">
                          <a:effectLst/>
                        </a:rPr>
                        <a:t>的用例</a:t>
                      </a:r>
                      <a:r>
                        <a:rPr lang="zh-CN" altLang="en-US" dirty="0">
                          <a:effectLst/>
                        </a:rPr>
                        <a:t>体现数据获取、数据 存储的用户需求</a:t>
                      </a:r>
                    </a:p>
                  </a:txBody>
                  <a:tcPr anchor="ctr"/>
                </a:tc>
                <a:tc>
                  <a:txBody>
                    <a:bodyPr/>
                    <a:lstStyle/>
                    <a:p>
                      <a:r>
                        <a:rPr lang="en-US">
                          <a:effectLst/>
                        </a:rPr>
                        <a:t>D</a:t>
                      </a:r>
                      <a:r>
                        <a:rPr lang="zh-CN" altLang="en-US">
                          <a:effectLst/>
                        </a:rPr>
                        <a:t>组</a:t>
                      </a:r>
                      <a:r>
                        <a:rPr lang="en-US" altLang="zh-CN">
                          <a:effectLst/>
                        </a:rPr>
                        <a:t>_19</a:t>
                      </a:r>
                    </a:p>
                  </a:txBody>
                  <a:tcPr anchor="ctr"/>
                </a:tc>
                <a:tc>
                  <a:txBody>
                    <a:bodyPr/>
                    <a:lstStyle/>
                    <a:p>
                      <a:r>
                        <a:rPr lang="zh-CN" altLang="en-US" dirty="0">
                          <a:effectLst/>
                        </a:rPr>
                        <a:t>这是功能需求的用例图，需要和用户需求也对应起来吗？</a:t>
                      </a:r>
                    </a:p>
                  </a:txBody>
                  <a:tcPr anchor="ctr"/>
                </a:tc>
                <a:extLst>
                  <a:ext uri="{0D108BD9-81ED-4DB2-BD59-A6C34878D82A}">
                    <a16:rowId xmlns:a16="http://schemas.microsoft.com/office/drawing/2014/main" val="1355942723"/>
                  </a:ext>
                </a:extLst>
              </a:tr>
            </a:tbl>
          </a:graphicData>
        </a:graphic>
      </p:graphicFrame>
    </p:spTree>
    <p:extLst>
      <p:ext uri="{BB962C8B-B14F-4D97-AF65-F5344CB8AC3E}">
        <p14:creationId xmlns:p14="http://schemas.microsoft.com/office/powerpoint/2010/main" val="192137888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1973" y="303895"/>
            <a:ext cx="2954655"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本组未接受问题清单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642005834"/>
              </p:ext>
            </p:extLst>
          </p:nvPr>
        </p:nvGraphicFramePr>
        <p:xfrm>
          <a:off x="387069" y="845313"/>
          <a:ext cx="8272299" cy="5363463"/>
        </p:xfrm>
        <a:graphic>
          <a:graphicData uri="http://schemas.openxmlformats.org/drawingml/2006/table">
            <a:tbl>
              <a:tblPr firstRow="1" bandRow="1">
                <a:tableStyleId>{5940675A-B579-460E-94D1-54222C63F5DA}</a:tableStyleId>
              </a:tblPr>
              <a:tblGrid>
                <a:gridCol w="774219">
                  <a:extLst>
                    <a:ext uri="{9D8B030D-6E8A-4147-A177-3AD203B41FA5}">
                      <a16:colId xmlns:a16="http://schemas.microsoft.com/office/drawing/2014/main" val="2433759613"/>
                    </a:ext>
                  </a:extLst>
                </a:gridCol>
                <a:gridCol w="1608655">
                  <a:extLst>
                    <a:ext uri="{9D8B030D-6E8A-4147-A177-3AD203B41FA5}">
                      <a16:colId xmlns:a16="http://schemas.microsoft.com/office/drawing/2014/main" val="2626390884"/>
                    </a:ext>
                  </a:extLst>
                </a:gridCol>
                <a:gridCol w="2403497">
                  <a:extLst>
                    <a:ext uri="{9D8B030D-6E8A-4147-A177-3AD203B41FA5}">
                      <a16:colId xmlns:a16="http://schemas.microsoft.com/office/drawing/2014/main" val="834781054"/>
                    </a:ext>
                  </a:extLst>
                </a:gridCol>
                <a:gridCol w="1236504">
                  <a:extLst>
                    <a:ext uri="{9D8B030D-6E8A-4147-A177-3AD203B41FA5}">
                      <a16:colId xmlns:a16="http://schemas.microsoft.com/office/drawing/2014/main" val="4076641027"/>
                    </a:ext>
                  </a:extLst>
                </a:gridCol>
                <a:gridCol w="2249424">
                  <a:extLst>
                    <a:ext uri="{9D8B030D-6E8A-4147-A177-3AD203B41FA5}">
                      <a16:colId xmlns:a16="http://schemas.microsoft.com/office/drawing/2014/main" val="2967687658"/>
                    </a:ext>
                  </a:extLst>
                </a:gridCol>
              </a:tblGrid>
              <a:tr h="332080">
                <a:tc>
                  <a:txBody>
                    <a:bodyPr/>
                    <a:lstStyle/>
                    <a:p>
                      <a:pPr algn="ctr"/>
                      <a:r>
                        <a:rPr lang="zh-CN" altLang="en-US" dirty="0">
                          <a:latin typeface="微软雅黑" panose="020B0503020204020204" pitchFamily="34" charset="-122"/>
                          <a:ea typeface="微软雅黑" panose="020B0503020204020204" pitchFamily="34" charset="-122"/>
                        </a:rPr>
                        <a:t>序号</a:t>
                      </a:r>
                    </a:p>
                  </a:txBody>
                  <a:tcPr/>
                </a:tc>
                <a:tc>
                  <a:txBody>
                    <a:bodyPr/>
                    <a:lstStyle/>
                    <a:p>
                      <a:pPr algn="ctr"/>
                      <a:r>
                        <a:rPr lang="zh-CN" altLang="en-US" dirty="0">
                          <a:latin typeface="微软雅黑" panose="020B0503020204020204" pitchFamily="34" charset="-122"/>
                          <a:ea typeface="微软雅黑" panose="020B0503020204020204" pitchFamily="34" charset="-122"/>
                        </a:rPr>
                        <a:t>位置</a:t>
                      </a:r>
                    </a:p>
                  </a:txBody>
                  <a:tcPr/>
                </a:tc>
                <a:tc>
                  <a:txBody>
                    <a:bodyPr/>
                    <a:lstStyle/>
                    <a:p>
                      <a:pPr algn="ctr"/>
                      <a:r>
                        <a:rPr lang="zh-CN" altLang="en-US" dirty="0">
                          <a:latin typeface="微软雅黑" panose="020B0503020204020204" pitchFamily="34" charset="-122"/>
                          <a:ea typeface="微软雅黑" panose="020B0503020204020204" pitchFamily="34" charset="-122"/>
                        </a:rPr>
                        <a:t>问题说明</a:t>
                      </a:r>
                    </a:p>
                  </a:txBody>
                  <a:tcPr/>
                </a:tc>
                <a:tc>
                  <a:txBody>
                    <a:bodyPr/>
                    <a:lstStyle/>
                    <a:p>
                      <a:pPr algn="ctr"/>
                      <a:r>
                        <a:rPr lang="zh-CN" altLang="en-US" dirty="0">
                          <a:latin typeface="微软雅黑" panose="020B0503020204020204" pitchFamily="34" charset="-122"/>
                          <a:ea typeface="微软雅黑" panose="020B0503020204020204" pitchFamily="34" charset="-122"/>
                        </a:rPr>
                        <a:t>来源</a:t>
                      </a:r>
                    </a:p>
                  </a:txBody>
                  <a:tcPr/>
                </a:tc>
                <a:tc>
                  <a:txBody>
                    <a:bodyPr/>
                    <a:lstStyle/>
                    <a:p>
                      <a:pPr algn="ctr"/>
                      <a:r>
                        <a:rPr lang="zh-CN" altLang="en-US" dirty="0">
                          <a:latin typeface="微软雅黑" panose="020B0503020204020204" pitchFamily="34" charset="-122"/>
                          <a:ea typeface="微软雅黑" panose="020B0503020204020204" pitchFamily="34" charset="-122"/>
                        </a:rPr>
                        <a:t>不修改原因</a:t>
                      </a:r>
                    </a:p>
                  </a:txBody>
                  <a:tcPr/>
                </a:tc>
                <a:extLst>
                  <a:ext uri="{0D108BD9-81ED-4DB2-BD59-A6C34878D82A}">
                    <a16:rowId xmlns:a16="http://schemas.microsoft.com/office/drawing/2014/main" val="3669349397"/>
                  </a:ext>
                </a:extLst>
              </a:tr>
              <a:tr h="1065783">
                <a:tc>
                  <a:txBody>
                    <a:bodyPr/>
                    <a:lstStyle/>
                    <a:p>
                      <a:pPr algn="ctr"/>
                      <a:r>
                        <a:rPr lang="en-US" altLang="zh-CN" dirty="0">
                          <a:effectLst/>
                        </a:rPr>
                        <a:t>18</a:t>
                      </a:r>
                    </a:p>
                  </a:txBody>
                  <a:tcPr anchor="ctr"/>
                </a:tc>
                <a:tc>
                  <a:txBody>
                    <a:bodyPr/>
                    <a:lstStyle/>
                    <a:p>
                      <a:r>
                        <a:rPr lang="en-US" altLang="zh-CN">
                          <a:effectLst/>
                        </a:rPr>
                        <a:t>7 </a:t>
                      </a:r>
                      <a:r>
                        <a:rPr lang="zh-CN" altLang="en-US">
                          <a:effectLst/>
                        </a:rPr>
                        <a:t>改进设想</a:t>
                      </a:r>
                    </a:p>
                  </a:txBody>
                  <a:tcPr anchor="ctr"/>
                </a:tc>
                <a:tc>
                  <a:txBody>
                    <a:bodyPr/>
                    <a:lstStyle/>
                    <a:p>
                      <a:r>
                        <a:rPr lang="zh-CN" altLang="en-US">
                          <a:effectLst/>
                        </a:rPr>
                        <a:t>功能描述不够清晰</a:t>
                      </a:r>
                    </a:p>
                  </a:txBody>
                  <a:tcPr anchor="ctr"/>
                </a:tc>
                <a:tc>
                  <a:txBody>
                    <a:bodyPr/>
                    <a:lstStyle/>
                    <a:p>
                      <a:r>
                        <a:rPr lang="en-US">
                          <a:effectLst/>
                        </a:rPr>
                        <a:t>D</a:t>
                      </a:r>
                      <a:r>
                        <a:rPr lang="zh-CN" altLang="en-US">
                          <a:effectLst/>
                        </a:rPr>
                        <a:t>组</a:t>
                      </a:r>
                      <a:r>
                        <a:rPr lang="en-US" altLang="zh-CN">
                          <a:effectLst/>
                        </a:rPr>
                        <a:t>_24</a:t>
                      </a:r>
                    </a:p>
                  </a:txBody>
                  <a:tcPr anchor="ctr"/>
                </a:tc>
                <a:tc>
                  <a:txBody>
                    <a:bodyPr/>
                    <a:lstStyle/>
                    <a:p>
                      <a:r>
                        <a:rPr lang="zh-CN" altLang="en-US">
                          <a:effectLst/>
                        </a:rPr>
                        <a:t>这部分是需求分析，不是功能描述</a:t>
                      </a:r>
                    </a:p>
                  </a:txBody>
                  <a:tcPr anchor="ctr"/>
                </a:tc>
                <a:extLst>
                  <a:ext uri="{0D108BD9-81ED-4DB2-BD59-A6C34878D82A}">
                    <a16:rowId xmlns:a16="http://schemas.microsoft.com/office/drawing/2014/main" val="3184937680"/>
                  </a:ext>
                </a:extLst>
              </a:tr>
              <a:tr h="941832">
                <a:tc>
                  <a:txBody>
                    <a:bodyPr/>
                    <a:lstStyle/>
                    <a:p>
                      <a:pPr algn="ctr"/>
                      <a:r>
                        <a:rPr lang="en-US" altLang="zh-CN" dirty="0">
                          <a:effectLst/>
                        </a:rPr>
                        <a:t>19</a:t>
                      </a:r>
                    </a:p>
                  </a:txBody>
                  <a:tcPr anchor="ctr"/>
                </a:tc>
                <a:tc>
                  <a:txBody>
                    <a:bodyPr/>
                    <a:lstStyle/>
                    <a:p>
                      <a:r>
                        <a:rPr lang="en-US" altLang="zh-CN" dirty="0">
                          <a:effectLst/>
                        </a:rPr>
                        <a:t>7.1.2 </a:t>
                      </a:r>
                      <a:r>
                        <a:rPr lang="zh-CN" altLang="en-US" dirty="0">
                          <a:effectLst/>
                        </a:rPr>
                        <a:t>监听存储功能</a:t>
                      </a:r>
                    </a:p>
                  </a:txBody>
                  <a:tcPr anchor="ctr"/>
                </a:tc>
                <a:tc>
                  <a:txBody>
                    <a:bodyPr/>
                    <a:lstStyle/>
                    <a:p>
                      <a:r>
                        <a:rPr lang="zh-CN" altLang="en-US" dirty="0">
                          <a:effectLst/>
                        </a:rPr>
                        <a:t>原文：“</a:t>
                      </a:r>
                      <a:r>
                        <a:rPr lang="en-US" altLang="zh-CN" dirty="0" err="1">
                          <a:effectLst/>
                        </a:rPr>
                        <a:t>sniff_store</a:t>
                      </a:r>
                      <a:r>
                        <a:rPr lang="en-US" altLang="zh-CN" dirty="0">
                          <a:effectLst/>
                        </a:rPr>
                        <a:t>()</a:t>
                      </a:r>
                      <a:r>
                        <a:rPr lang="zh-CN" altLang="en-US" dirty="0">
                          <a:effectLst/>
                        </a:rPr>
                        <a:t>在设计上去掉 了</a:t>
                      </a:r>
                      <a:r>
                        <a:rPr lang="en-US" altLang="zh-CN" dirty="0">
                          <a:effectLst/>
                        </a:rPr>
                        <a:t>store</a:t>
                      </a:r>
                      <a:r>
                        <a:rPr lang="zh-CN" altLang="en-US" dirty="0">
                          <a:effectLst/>
                        </a:rPr>
                        <a:t>参数，不再将所有截 获到的报文数据返回给使用者。”</a:t>
                      </a:r>
                    </a:p>
                    <a:p>
                      <a:r>
                        <a:rPr lang="zh-CN" altLang="en-US" dirty="0">
                          <a:effectLst/>
                        </a:rPr>
                        <a:t>修改意见：</a:t>
                      </a:r>
                    </a:p>
                    <a:p>
                      <a:r>
                        <a:rPr lang="zh-CN" altLang="en-US" dirty="0">
                          <a:effectLst/>
                        </a:rPr>
                        <a:t>此处不符合 功能可 拓展 可扩展的描 述，可以增加一个 </a:t>
                      </a:r>
                      <a:r>
                        <a:rPr lang="en-US" altLang="zh-CN" dirty="0">
                          <a:effectLst/>
                        </a:rPr>
                        <a:t>flag</a:t>
                      </a:r>
                      <a:r>
                        <a:rPr lang="zh-CN" altLang="en-US" dirty="0">
                          <a:effectLst/>
                        </a:rPr>
                        <a:t>参数，当</a:t>
                      </a:r>
                      <a:r>
                        <a:rPr lang="en-US" altLang="zh-CN" dirty="0">
                          <a:effectLst/>
                        </a:rPr>
                        <a:t>flag</a:t>
                      </a:r>
                      <a:r>
                        <a:rPr lang="zh-CN" altLang="en-US" dirty="0">
                          <a:effectLst/>
                        </a:rPr>
                        <a:t>为 </a:t>
                      </a:r>
                      <a:r>
                        <a:rPr lang="en-US" altLang="zh-CN" dirty="0">
                          <a:effectLst/>
                        </a:rPr>
                        <a:t>0</a:t>
                      </a:r>
                      <a:r>
                        <a:rPr lang="zh-CN" altLang="en-US" dirty="0">
                          <a:effectLst/>
                        </a:rPr>
                        <a:t>时将所有截获到 的报文数据返回给 使用者；</a:t>
                      </a:r>
                      <a:r>
                        <a:rPr lang="en-US" altLang="zh-CN" dirty="0">
                          <a:effectLst/>
                        </a:rPr>
                        <a:t>flag</a:t>
                      </a:r>
                      <a:r>
                        <a:rPr lang="zh-CN" altLang="en-US" dirty="0">
                          <a:effectLst/>
                        </a:rPr>
                        <a:t>为</a:t>
                      </a:r>
                      <a:r>
                        <a:rPr lang="en-US" altLang="zh-CN" dirty="0">
                          <a:effectLst/>
                        </a:rPr>
                        <a:t>1</a:t>
                      </a:r>
                      <a:r>
                        <a:rPr lang="zh-CN" altLang="en-US" dirty="0">
                          <a:effectLst/>
                        </a:rPr>
                        <a:t>的 时候不返回</a:t>
                      </a:r>
                      <a:br>
                        <a:rPr lang="zh-CN" altLang="en-US" dirty="0">
                          <a:effectLst/>
                        </a:rPr>
                      </a:br>
                      <a:endParaRPr lang="zh-CN" altLang="en-US" dirty="0">
                        <a:effectLst/>
                      </a:endParaRPr>
                    </a:p>
                  </a:txBody>
                  <a:tcPr anchor="ctr"/>
                </a:tc>
                <a:tc>
                  <a:txBody>
                    <a:bodyPr/>
                    <a:lstStyle/>
                    <a:p>
                      <a:r>
                        <a:rPr lang="en-US">
                          <a:effectLst/>
                        </a:rPr>
                        <a:t>D</a:t>
                      </a:r>
                      <a:r>
                        <a:rPr lang="zh-CN" altLang="en-US">
                          <a:effectLst/>
                        </a:rPr>
                        <a:t>组</a:t>
                      </a:r>
                      <a:r>
                        <a:rPr lang="en-US" altLang="zh-CN">
                          <a:effectLst/>
                        </a:rPr>
                        <a:t>_26</a:t>
                      </a:r>
                    </a:p>
                  </a:txBody>
                  <a:tcPr anchor="ctr"/>
                </a:tc>
                <a:tc>
                  <a:txBody>
                    <a:bodyPr/>
                    <a:lstStyle/>
                    <a:p>
                      <a:r>
                        <a:rPr lang="en-US" altLang="zh-CN" dirty="0" err="1">
                          <a:effectLst/>
                        </a:rPr>
                        <a:t>sniff_store</a:t>
                      </a:r>
                      <a:r>
                        <a:rPr lang="en-US" altLang="zh-CN" dirty="0">
                          <a:effectLst/>
                        </a:rPr>
                        <a:t>()</a:t>
                      </a:r>
                      <a:r>
                        <a:rPr lang="zh-CN" altLang="en-US" dirty="0">
                          <a:effectLst/>
                        </a:rPr>
                        <a:t>的设计初衷就是为了防止内存泄漏，因此去掉</a:t>
                      </a:r>
                      <a:r>
                        <a:rPr lang="en-US" altLang="zh-CN" dirty="0">
                          <a:effectLst/>
                        </a:rPr>
                        <a:t>store</a:t>
                      </a:r>
                      <a:r>
                        <a:rPr lang="zh-CN" altLang="en-US" dirty="0">
                          <a:effectLst/>
                        </a:rPr>
                        <a:t>参数，不再将所有截获数据都保存在内存中。如果需要保存可以直接使用原函数</a:t>
                      </a:r>
                      <a:r>
                        <a:rPr lang="en-US" altLang="zh-CN" dirty="0">
                          <a:effectLst/>
                        </a:rPr>
                        <a:t>sniff()</a:t>
                      </a:r>
                    </a:p>
                  </a:txBody>
                  <a:tcPr anchor="ctr"/>
                </a:tc>
                <a:extLst>
                  <a:ext uri="{0D108BD9-81ED-4DB2-BD59-A6C34878D82A}">
                    <a16:rowId xmlns:a16="http://schemas.microsoft.com/office/drawing/2014/main" val="2935071753"/>
                  </a:ext>
                </a:extLst>
              </a:tr>
            </a:tbl>
          </a:graphicData>
        </a:graphic>
      </p:graphicFrame>
    </p:spTree>
    <p:extLst>
      <p:ext uri="{BB962C8B-B14F-4D97-AF65-F5344CB8AC3E}">
        <p14:creationId xmlns:p14="http://schemas.microsoft.com/office/powerpoint/2010/main" val="97390727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509081"/>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pPr defTabSz="914378"/>
              <a:r>
                <a:rPr lang="en-US" altLang="zh-CN" sz="8000" dirty="0">
                  <a:solidFill>
                    <a:prstClr val="white">
                      <a:lumMod val="95000"/>
                    </a:prstClr>
                  </a:solidFill>
                  <a:latin typeface="Impact" panose="020B0806030902050204" pitchFamily="34" charset="0"/>
                  <a:ea typeface="宋体" panose="02010600030101010101" pitchFamily="2" charset="-122"/>
                </a:rPr>
                <a:t>03</a:t>
              </a:r>
              <a:endParaRPr lang="zh-CN" altLang="en-US" sz="8000" dirty="0">
                <a:solidFill>
                  <a:prstClr val="white">
                    <a:lumMod val="95000"/>
                  </a:prstClr>
                </a:solidFill>
                <a:latin typeface="Impact" panose="020B0806030902050204" pitchFamily="34" charset="0"/>
                <a:ea typeface="宋体" panose="02010600030101010101" pitchFamily="2" charset="-122"/>
              </a:endParaRPr>
            </a:p>
          </p:txBody>
        </p:sp>
      </p:grpSp>
      <p:sp>
        <p:nvSpPr>
          <p:cNvPr id="49" name="TextBox 48"/>
          <p:cNvSpPr txBox="1"/>
          <p:nvPr/>
        </p:nvSpPr>
        <p:spPr>
          <a:xfrm>
            <a:off x="3380476" y="3094345"/>
            <a:ext cx="4860104"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评审检查单与问题清单</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5940152" y="2132070"/>
            <a:ext cx="432048" cy="432834"/>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2" name="组合 11"/>
          <p:cNvGrpSpPr/>
          <p:nvPr/>
        </p:nvGrpSpPr>
        <p:grpSpPr>
          <a:xfrm>
            <a:off x="4644008" y="2132463"/>
            <a:ext cx="432048" cy="432048"/>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5" name="组合 14"/>
          <p:cNvGrpSpPr/>
          <p:nvPr/>
        </p:nvGrpSpPr>
        <p:grpSpPr>
          <a:xfrm>
            <a:off x="5292081" y="2132070"/>
            <a:ext cx="432833" cy="432834"/>
            <a:chOff x="5436096" y="1274820"/>
            <a:chExt cx="432833" cy="432834"/>
          </a:xfrm>
        </p:grpSpPr>
        <p:sp>
          <p:nvSpPr>
            <p:cNvPr id="16" name="椭圆 15"/>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8" name="组合 17"/>
          <p:cNvGrpSpPr/>
          <p:nvPr/>
        </p:nvGrpSpPr>
        <p:grpSpPr>
          <a:xfrm>
            <a:off x="3347865" y="2132070"/>
            <a:ext cx="432833" cy="432834"/>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1" name="组合 20"/>
          <p:cNvGrpSpPr/>
          <p:nvPr/>
        </p:nvGrpSpPr>
        <p:grpSpPr>
          <a:xfrm>
            <a:off x="3995937" y="2132070"/>
            <a:ext cx="432833" cy="432834"/>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287204393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CF7106-8512-E24E-8E98-B471714D970C}"/>
              </a:ext>
            </a:extLst>
          </p:cNvPr>
          <p:cNvSpPr/>
          <p:nvPr/>
        </p:nvSpPr>
        <p:spPr>
          <a:xfrm>
            <a:off x="761973" y="303895"/>
            <a:ext cx="3262432"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评审检查单与问题清单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 name="Table 3">
            <a:extLst>
              <a:ext uri="{FF2B5EF4-FFF2-40B4-BE49-F238E27FC236}">
                <a16:creationId xmlns:a16="http://schemas.microsoft.com/office/drawing/2014/main" id="{25F0D991-C267-1C40-84B4-AE682095E5AD}"/>
              </a:ext>
            </a:extLst>
          </p:cNvPr>
          <p:cNvGraphicFramePr>
            <a:graphicFrameLocks noGrp="1"/>
          </p:cNvGraphicFramePr>
          <p:nvPr>
            <p:extLst>
              <p:ext uri="{D42A27DB-BD31-4B8C-83A1-F6EECF244321}">
                <p14:modId xmlns:p14="http://schemas.microsoft.com/office/powerpoint/2010/main" val="3246086448"/>
              </p:ext>
            </p:extLst>
          </p:nvPr>
        </p:nvGraphicFramePr>
        <p:xfrm>
          <a:off x="380987" y="864973"/>
          <a:ext cx="8382026" cy="5887260"/>
        </p:xfrm>
        <a:graphic>
          <a:graphicData uri="http://schemas.openxmlformats.org/drawingml/2006/table">
            <a:tbl>
              <a:tblPr firstRow="1" firstCol="1" bandRow="1">
                <a:tableStyleId>{5C22544A-7EE6-4342-B048-85BDC9FD1C3A}</a:tableStyleId>
              </a:tblPr>
              <a:tblGrid>
                <a:gridCol w="1346120">
                  <a:extLst>
                    <a:ext uri="{9D8B030D-6E8A-4147-A177-3AD203B41FA5}">
                      <a16:colId xmlns:a16="http://schemas.microsoft.com/office/drawing/2014/main" val="3282607201"/>
                    </a:ext>
                  </a:extLst>
                </a:gridCol>
                <a:gridCol w="1512652">
                  <a:extLst>
                    <a:ext uri="{9D8B030D-6E8A-4147-A177-3AD203B41FA5}">
                      <a16:colId xmlns:a16="http://schemas.microsoft.com/office/drawing/2014/main" val="3887057331"/>
                    </a:ext>
                  </a:extLst>
                </a:gridCol>
                <a:gridCol w="3427239">
                  <a:extLst>
                    <a:ext uri="{9D8B030D-6E8A-4147-A177-3AD203B41FA5}">
                      <a16:colId xmlns:a16="http://schemas.microsoft.com/office/drawing/2014/main" val="2166041328"/>
                    </a:ext>
                  </a:extLst>
                </a:gridCol>
                <a:gridCol w="2096015">
                  <a:extLst>
                    <a:ext uri="{9D8B030D-6E8A-4147-A177-3AD203B41FA5}">
                      <a16:colId xmlns:a16="http://schemas.microsoft.com/office/drawing/2014/main" val="2677704056"/>
                    </a:ext>
                  </a:extLst>
                </a:gridCol>
              </a:tblGrid>
              <a:tr h="263457">
                <a:tc>
                  <a:txBody>
                    <a:bodyPr/>
                    <a:lstStyle/>
                    <a:p>
                      <a:pPr algn="ctr">
                        <a:spcAft>
                          <a:spcPts val="0"/>
                        </a:spcAft>
                      </a:pPr>
                      <a:r>
                        <a:rPr lang="zh-CN" sz="1600" dirty="0">
                          <a:effectLst/>
                        </a:rPr>
                        <a:t>检查对象</a:t>
                      </a:r>
                      <a:endParaRPr lang="en-US" sz="16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gridSpan="3">
                  <a:txBody>
                    <a:bodyPr/>
                    <a:lstStyle/>
                    <a:p>
                      <a:pPr algn="ctr">
                        <a:spcAft>
                          <a:spcPts val="0"/>
                        </a:spcAft>
                      </a:pPr>
                      <a:r>
                        <a:rPr lang="zh-CN" sz="1800" dirty="0">
                          <a:effectLst/>
                        </a:rPr>
                        <a:t>需求说明书</a:t>
                      </a:r>
                      <a:endParaRPr lang="en-US" sz="18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222118"/>
                  </a:ext>
                </a:extLst>
              </a:tr>
              <a:tr h="204911">
                <a:tc>
                  <a:txBody>
                    <a:bodyPr/>
                    <a:lstStyle/>
                    <a:p>
                      <a:pPr algn="ctr">
                        <a:spcAft>
                          <a:spcPts val="0"/>
                        </a:spcAft>
                      </a:pPr>
                      <a:r>
                        <a:rPr lang="zh-CN" sz="1400">
                          <a:effectLst/>
                        </a:rPr>
                        <a:t>检查单版本</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gridSpan="3">
                  <a:txBody>
                    <a:bodyPr/>
                    <a:lstStyle/>
                    <a:p>
                      <a:pPr algn="ctr">
                        <a:spcAft>
                          <a:spcPts val="0"/>
                        </a:spcAft>
                      </a:pPr>
                      <a:r>
                        <a:rPr lang="en-US" sz="1400" dirty="0">
                          <a:effectLst/>
                        </a:rPr>
                        <a:t>1.0</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3307178"/>
                  </a:ext>
                </a:extLst>
              </a:tr>
              <a:tr h="204911">
                <a:tc>
                  <a:txBody>
                    <a:bodyPr/>
                    <a:lstStyle/>
                    <a:p>
                      <a:pPr algn="ctr">
                        <a:spcAft>
                          <a:spcPts val="0"/>
                        </a:spcAft>
                      </a:pPr>
                      <a:r>
                        <a:rPr lang="zh-CN" sz="1400">
                          <a:effectLst/>
                        </a:rPr>
                        <a:t>序号</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类别</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检查项说明</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检查要点</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416751603"/>
                  </a:ext>
                </a:extLst>
              </a:tr>
              <a:tr h="409823">
                <a:tc>
                  <a:txBody>
                    <a:bodyPr/>
                    <a:lstStyle/>
                    <a:p>
                      <a:pPr algn="ctr">
                        <a:spcAft>
                          <a:spcPts val="0"/>
                        </a:spcAft>
                      </a:pPr>
                      <a:r>
                        <a:rPr lang="en-US" sz="1400">
                          <a:effectLst/>
                        </a:rPr>
                        <a:t>1</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规范性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是否描述了运行环境</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1.</a:t>
                      </a:r>
                      <a:r>
                        <a:rPr lang="zh-CN" sz="1400">
                          <a:effectLst/>
                        </a:rPr>
                        <a:t>运行的操作系统和软件环境描述是否准确</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594306055"/>
                  </a:ext>
                </a:extLst>
              </a:tr>
              <a:tr h="359707">
                <a:tc>
                  <a:txBody>
                    <a:bodyPr/>
                    <a:lstStyle/>
                    <a:p>
                      <a:pPr algn="ctr">
                        <a:spcAft>
                          <a:spcPts val="0"/>
                        </a:spcAft>
                      </a:pPr>
                      <a:r>
                        <a:rPr lang="en-US" sz="1400" dirty="0">
                          <a:effectLst/>
                        </a:rPr>
                        <a:t>2</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规范性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是否描述了本文涉及的术语、定义及缩略语</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1.</a:t>
                      </a:r>
                      <a:r>
                        <a:rPr lang="zh-CN" sz="1400">
                          <a:effectLst/>
                        </a:rPr>
                        <a:t>是否缺少一些术语</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707087230"/>
                  </a:ext>
                </a:extLst>
              </a:tr>
              <a:tr h="513880">
                <a:tc>
                  <a:txBody>
                    <a:bodyPr/>
                    <a:lstStyle/>
                    <a:p>
                      <a:pPr algn="ctr">
                        <a:spcAft>
                          <a:spcPts val="0"/>
                        </a:spcAft>
                      </a:pPr>
                      <a:r>
                        <a:rPr lang="en-US" sz="1400">
                          <a:effectLst/>
                        </a:rPr>
                        <a:t>3</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规范性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图、表等是否规范</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1.</a:t>
                      </a:r>
                      <a:r>
                        <a:rPr lang="zh-CN" sz="1400">
                          <a:effectLst/>
                        </a:rPr>
                        <a:t>相应的题注是否规范</a:t>
                      </a:r>
                      <a:endParaRPr lang="en-US" sz="1400">
                        <a:effectLst/>
                      </a:endParaRPr>
                    </a:p>
                    <a:p>
                      <a:pPr algn="ctr">
                        <a:spcAft>
                          <a:spcPts val="0"/>
                        </a:spcAft>
                      </a:pPr>
                      <a:r>
                        <a:rPr lang="en-US" sz="1400">
                          <a:effectLst/>
                        </a:rPr>
                        <a:t>2.</a:t>
                      </a:r>
                      <a:r>
                        <a:rPr lang="zh-CN" sz="1400">
                          <a:effectLst/>
                        </a:rPr>
                        <a:t>图表是否在正文中引用</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1575471840"/>
                  </a:ext>
                </a:extLst>
              </a:tr>
              <a:tr h="204911">
                <a:tc>
                  <a:txBody>
                    <a:bodyPr/>
                    <a:lstStyle/>
                    <a:p>
                      <a:pPr algn="ctr">
                        <a:spcAft>
                          <a:spcPts val="0"/>
                        </a:spcAft>
                      </a:pPr>
                      <a:r>
                        <a:rPr lang="en-US" sz="1400" dirty="0">
                          <a:effectLst/>
                        </a:rPr>
                        <a:t>4</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规范性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文档章节和目录是否符合规范</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1.</a:t>
                      </a:r>
                      <a:r>
                        <a:rPr lang="zh-CN" sz="1400">
                          <a:effectLst/>
                        </a:rPr>
                        <a:t>划分是否合理</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2594815255"/>
                  </a:ext>
                </a:extLst>
              </a:tr>
              <a:tr h="614734">
                <a:tc>
                  <a:txBody>
                    <a:bodyPr/>
                    <a:lstStyle/>
                    <a:p>
                      <a:pPr algn="ctr">
                        <a:spcAft>
                          <a:spcPts val="0"/>
                        </a:spcAft>
                      </a:pPr>
                      <a:r>
                        <a:rPr lang="en-US" sz="1400">
                          <a:effectLst/>
                        </a:rPr>
                        <a:t>5</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规范性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测试用例描述是否符合规范</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是否采用</a:t>
                      </a:r>
                      <a:r>
                        <a:rPr lang="en-US" sz="1400">
                          <a:effectLst/>
                        </a:rPr>
                        <a:t>RUCM</a:t>
                      </a:r>
                      <a:r>
                        <a:rPr lang="zh-CN" sz="1400">
                          <a:effectLst/>
                        </a:rPr>
                        <a:t>模型或者其他自定义的能够清晰描述用例的模型描述</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488892944"/>
                  </a:ext>
                </a:extLst>
              </a:tr>
              <a:tr h="719417">
                <a:tc>
                  <a:txBody>
                    <a:bodyPr/>
                    <a:lstStyle/>
                    <a:p>
                      <a:pPr algn="ctr">
                        <a:spcAft>
                          <a:spcPts val="0"/>
                        </a:spcAft>
                      </a:pPr>
                      <a:r>
                        <a:rPr lang="en-US" sz="1400">
                          <a:effectLst/>
                        </a:rPr>
                        <a:t>6</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规范性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单词拼写和大小写是否正确，字体是否统一和规范，标点符号是否正确使用，段落缩进是否规范，各级标题字号大小是否规范</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查看整篇文章是否统一</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3746184603"/>
                  </a:ext>
                </a:extLst>
              </a:tr>
              <a:tr h="513880">
                <a:tc>
                  <a:txBody>
                    <a:bodyPr/>
                    <a:lstStyle/>
                    <a:p>
                      <a:pPr algn="ctr">
                        <a:spcAft>
                          <a:spcPts val="0"/>
                        </a:spcAft>
                      </a:pPr>
                      <a:r>
                        <a:rPr lang="en-US" sz="1400">
                          <a:effectLst/>
                        </a:rPr>
                        <a:t>7</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规范性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排版是否规范</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1.</a:t>
                      </a:r>
                      <a:r>
                        <a:rPr lang="zh-CN" sz="1400">
                          <a:effectLst/>
                        </a:rPr>
                        <a:t>图表不跨页</a:t>
                      </a:r>
                      <a:endParaRPr lang="en-US" sz="1400">
                        <a:effectLst/>
                      </a:endParaRPr>
                    </a:p>
                    <a:p>
                      <a:pPr algn="ctr">
                        <a:spcAft>
                          <a:spcPts val="0"/>
                        </a:spcAft>
                      </a:pPr>
                      <a:r>
                        <a:rPr lang="en-US" sz="1400">
                          <a:effectLst/>
                        </a:rPr>
                        <a:t>2.</a:t>
                      </a:r>
                      <a:r>
                        <a:rPr lang="zh-CN" sz="1400">
                          <a:effectLst/>
                        </a:rPr>
                        <a:t>一页不能用较大的空白</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1709472605"/>
                  </a:ext>
                </a:extLst>
              </a:tr>
              <a:tr h="409823">
                <a:tc>
                  <a:txBody>
                    <a:bodyPr/>
                    <a:lstStyle/>
                    <a:p>
                      <a:pPr algn="ctr">
                        <a:spcAft>
                          <a:spcPts val="0"/>
                        </a:spcAft>
                      </a:pPr>
                      <a:r>
                        <a:rPr lang="en-US" sz="1400">
                          <a:effectLst/>
                        </a:rPr>
                        <a:t>8</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规范性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符号使用是否规范</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1.</a:t>
                      </a:r>
                      <a:r>
                        <a:rPr lang="zh-CN" sz="1400">
                          <a:effectLst/>
                        </a:rPr>
                        <a:t>缺少符号</a:t>
                      </a:r>
                      <a:endParaRPr lang="en-US" sz="1400">
                        <a:effectLst/>
                      </a:endParaRPr>
                    </a:p>
                    <a:p>
                      <a:pPr algn="ctr">
                        <a:spcAft>
                          <a:spcPts val="0"/>
                        </a:spcAft>
                      </a:pPr>
                      <a:r>
                        <a:rPr lang="en-US" sz="1400">
                          <a:effectLst/>
                        </a:rPr>
                        <a:t>2.</a:t>
                      </a:r>
                      <a:r>
                        <a:rPr lang="zh-CN" sz="1400">
                          <a:effectLst/>
                        </a:rPr>
                        <a:t>符号使用不正确</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2996272957"/>
                  </a:ext>
                </a:extLst>
              </a:tr>
              <a:tr h="982691">
                <a:tc>
                  <a:txBody>
                    <a:bodyPr/>
                    <a:lstStyle/>
                    <a:p>
                      <a:pPr algn="ctr">
                        <a:spcAft>
                          <a:spcPts val="0"/>
                        </a:spcAft>
                      </a:pPr>
                      <a:r>
                        <a:rPr lang="en-US" sz="1400" dirty="0">
                          <a:effectLst/>
                        </a:rPr>
                        <a:t>9</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完整性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需求描述是否完整，无缺漏</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dirty="0">
                          <a:effectLst/>
                        </a:rPr>
                        <a:t>1.</a:t>
                      </a:r>
                      <a:r>
                        <a:rPr lang="zh-CN" sz="1400" dirty="0">
                          <a:effectLst/>
                        </a:rPr>
                        <a:t>对于软件的目标来说，功能需求</a:t>
                      </a:r>
                      <a:r>
                        <a:rPr lang="en-US" sz="1400" dirty="0">
                          <a:effectLst/>
                        </a:rPr>
                        <a:t>/</a:t>
                      </a:r>
                      <a:r>
                        <a:rPr lang="zh-CN" sz="1400" dirty="0">
                          <a:effectLst/>
                        </a:rPr>
                        <a:t>非功能需求是否足够？</a:t>
                      </a:r>
                      <a:endParaRPr lang="en-US" sz="1400" dirty="0">
                        <a:effectLst/>
                      </a:endParaRPr>
                    </a:p>
                    <a:p>
                      <a:pPr algn="ctr">
                        <a:spcAft>
                          <a:spcPts val="0"/>
                        </a:spcAft>
                      </a:pPr>
                      <a:r>
                        <a:rPr lang="en-US" sz="1400" dirty="0">
                          <a:effectLst/>
                        </a:rPr>
                        <a:t>2.</a:t>
                      </a:r>
                      <a:r>
                        <a:rPr lang="zh-CN" sz="1400" dirty="0">
                          <a:effectLst/>
                        </a:rPr>
                        <a:t>需求来源和依据是否合理？</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1995519811"/>
                  </a:ext>
                </a:extLst>
              </a:tr>
              <a:tr h="305656">
                <a:tc>
                  <a:txBody>
                    <a:bodyPr/>
                    <a:lstStyle/>
                    <a:p>
                      <a:pPr algn="ctr">
                        <a:spcAft>
                          <a:spcPts val="0"/>
                        </a:spcAft>
                      </a:pPr>
                      <a:r>
                        <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rPr>
                        <a:t>10</a:t>
                      </a:r>
                    </a:p>
                  </a:txBody>
                  <a:tcPr marL="6350" marR="6350" marT="0" marB="0" anchor="ctr"/>
                </a:tc>
                <a:tc>
                  <a:txBody>
                    <a:bodyPr/>
                    <a:lstStyle/>
                    <a:p>
                      <a:pPr algn="ctr">
                        <a:spcAft>
                          <a:spcPts val="0"/>
                        </a:spcAft>
                      </a:pPr>
                      <a:r>
                        <a:rPr lang="zh-CN" sz="1400" dirty="0">
                          <a:effectLst/>
                          <a:latin typeface="Microsoft YaHei" panose="020B0503020204020204" pitchFamily="34" charset="-122"/>
                          <a:ea typeface="Microsoft YaHei" panose="020B0503020204020204" pitchFamily="34" charset="-122"/>
                          <a:cs typeface="Microsoft YaHei" panose="020B0503020204020204" pitchFamily="34" charset="-122"/>
                        </a:rPr>
                        <a:t>完整性</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350" marR="6350" marT="0" marB="0" anchor="ctr"/>
                </a:tc>
                <a:tc>
                  <a:txBody>
                    <a:bodyPr/>
                    <a:lstStyle/>
                    <a:p>
                      <a:pPr algn="ctr">
                        <a:spcAft>
                          <a:spcPts val="0"/>
                        </a:spcAft>
                      </a:pPr>
                      <a:r>
                        <a:rPr lang="zh-CN" sz="1400" dirty="0">
                          <a:effectLst/>
                          <a:latin typeface="Microsoft YaHei" panose="020B0503020204020204" pitchFamily="34" charset="-122"/>
                          <a:ea typeface="Microsoft YaHei" panose="020B0503020204020204" pitchFamily="34" charset="-122"/>
                          <a:cs typeface="Microsoft YaHei" panose="020B0503020204020204" pitchFamily="34" charset="-122"/>
                        </a:rPr>
                        <a:t>是否有参考文献</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6350" marR="6350" marT="0" marB="0" anchor="ctr"/>
                </a:tc>
                <a:tc>
                  <a:txBody>
                    <a:bodyPr/>
                    <a:lstStyle/>
                    <a:p>
                      <a:pPr algn="ctr">
                        <a:spcAft>
                          <a:spcPts val="0"/>
                        </a:spcAft>
                      </a:pPr>
                      <a:r>
                        <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rPr>
                        <a:t> </a:t>
                      </a:r>
                    </a:p>
                  </a:txBody>
                  <a:tcPr marL="6350" marR="6350" marT="0" marB="0" anchor="ctr"/>
                </a:tc>
                <a:extLst>
                  <a:ext uri="{0D108BD9-81ED-4DB2-BD59-A6C34878D82A}">
                    <a16:rowId xmlns:a16="http://schemas.microsoft.com/office/drawing/2014/main" val="1959235282"/>
                  </a:ext>
                </a:extLst>
              </a:tr>
            </a:tbl>
          </a:graphicData>
        </a:graphic>
      </p:graphicFrame>
    </p:spTree>
    <p:extLst>
      <p:ext uri="{BB962C8B-B14F-4D97-AF65-F5344CB8AC3E}">
        <p14:creationId xmlns:p14="http://schemas.microsoft.com/office/powerpoint/2010/main" val="232279747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CF7106-8512-E24E-8E98-B471714D970C}"/>
              </a:ext>
            </a:extLst>
          </p:cNvPr>
          <p:cNvSpPr/>
          <p:nvPr/>
        </p:nvSpPr>
        <p:spPr>
          <a:xfrm>
            <a:off x="761973" y="303895"/>
            <a:ext cx="3262432"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评审检查单与问题清单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Table 4">
            <a:extLst>
              <a:ext uri="{FF2B5EF4-FFF2-40B4-BE49-F238E27FC236}">
                <a16:creationId xmlns:a16="http://schemas.microsoft.com/office/drawing/2014/main" id="{BC9E291B-3102-8A4B-850E-71541BBC53FB}"/>
              </a:ext>
            </a:extLst>
          </p:cNvPr>
          <p:cNvGraphicFramePr>
            <a:graphicFrameLocks noGrp="1"/>
          </p:cNvGraphicFramePr>
          <p:nvPr>
            <p:extLst>
              <p:ext uri="{D42A27DB-BD31-4B8C-83A1-F6EECF244321}">
                <p14:modId xmlns:p14="http://schemas.microsoft.com/office/powerpoint/2010/main" val="2184926806"/>
              </p:ext>
            </p:extLst>
          </p:nvPr>
        </p:nvGraphicFramePr>
        <p:xfrm>
          <a:off x="457199" y="877327"/>
          <a:ext cx="8402595" cy="5899436"/>
        </p:xfrm>
        <a:graphic>
          <a:graphicData uri="http://schemas.openxmlformats.org/drawingml/2006/table">
            <a:tbl>
              <a:tblPr firstRow="1" firstCol="1" bandRow="1">
                <a:tableStyleId>{5C22544A-7EE6-4342-B048-85BDC9FD1C3A}</a:tableStyleId>
              </a:tblPr>
              <a:tblGrid>
                <a:gridCol w="1126681">
                  <a:extLst>
                    <a:ext uri="{9D8B030D-6E8A-4147-A177-3AD203B41FA5}">
                      <a16:colId xmlns:a16="http://schemas.microsoft.com/office/drawing/2014/main" val="3702438259"/>
                    </a:ext>
                  </a:extLst>
                </a:gridCol>
                <a:gridCol w="1588212">
                  <a:extLst>
                    <a:ext uri="{9D8B030D-6E8A-4147-A177-3AD203B41FA5}">
                      <a16:colId xmlns:a16="http://schemas.microsoft.com/office/drawing/2014/main" val="2952999592"/>
                    </a:ext>
                  </a:extLst>
                </a:gridCol>
                <a:gridCol w="2592724">
                  <a:extLst>
                    <a:ext uri="{9D8B030D-6E8A-4147-A177-3AD203B41FA5}">
                      <a16:colId xmlns:a16="http://schemas.microsoft.com/office/drawing/2014/main" val="3746297034"/>
                    </a:ext>
                  </a:extLst>
                </a:gridCol>
                <a:gridCol w="3094978">
                  <a:extLst>
                    <a:ext uri="{9D8B030D-6E8A-4147-A177-3AD203B41FA5}">
                      <a16:colId xmlns:a16="http://schemas.microsoft.com/office/drawing/2014/main" val="359940319"/>
                    </a:ext>
                  </a:extLst>
                </a:gridCol>
              </a:tblGrid>
              <a:tr h="469556">
                <a:tc>
                  <a:txBody>
                    <a:bodyPr/>
                    <a:lstStyle/>
                    <a:p>
                      <a:pPr algn="ctr">
                        <a:spcAft>
                          <a:spcPts val="0"/>
                        </a:spcAft>
                      </a:pPr>
                      <a:r>
                        <a:rPr lang="zh-CN" sz="1600" dirty="0">
                          <a:effectLst/>
                        </a:rPr>
                        <a:t>检查对象</a:t>
                      </a:r>
                      <a:endParaRPr lang="en-US" sz="16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gridSpan="3">
                  <a:txBody>
                    <a:bodyPr/>
                    <a:lstStyle/>
                    <a:p>
                      <a:pPr algn="ctr">
                        <a:spcAft>
                          <a:spcPts val="0"/>
                        </a:spcAft>
                      </a:pPr>
                      <a:r>
                        <a:rPr lang="zh-CN" sz="1800" dirty="0">
                          <a:effectLst/>
                        </a:rPr>
                        <a:t>需求说明书</a:t>
                      </a:r>
                      <a:endParaRPr lang="en-US" sz="18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708474"/>
                  </a:ext>
                </a:extLst>
              </a:tr>
              <a:tr h="291298">
                <a:tc>
                  <a:txBody>
                    <a:bodyPr/>
                    <a:lstStyle/>
                    <a:p>
                      <a:pPr algn="ctr">
                        <a:spcAft>
                          <a:spcPts val="0"/>
                        </a:spcAft>
                      </a:pPr>
                      <a:r>
                        <a:rPr lang="zh-CN" sz="1400">
                          <a:effectLst/>
                        </a:rPr>
                        <a:t>检查单版本</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gridSpan="3">
                  <a:txBody>
                    <a:bodyPr/>
                    <a:lstStyle/>
                    <a:p>
                      <a:pPr algn="ctr">
                        <a:spcAft>
                          <a:spcPts val="0"/>
                        </a:spcAft>
                      </a:pPr>
                      <a:r>
                        <a:rPr lang="en-US" sz="1400" dirty="0">
                          <a:effectLst/>
                        </a:rPr>
                        <a:t>1.0</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2421820"/>
                  </a:ext>
                </a:extLst>
              </a:tr>
              <a:tr h="283786">
                <a:tc>
                  <a:txBody>
                    <a:bodyPr/>
                    <a:lstStyle/>
                    <a:p>
                      <a:pPr algn="ctr">
                        <a:spcAft>
                          <a:spcPts val="0"/>
                        </a:spcAft>
                      </a:pPr>
                      <a:r>
                        <a:rPr lang="en-US" sz="1400" dirty="0">
                          <a:effectLst/>
                        </a:rPr>
                        <a:t>11</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完整性</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是否缺少版本变更记录</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 </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3489007097"/>
                  </a:ext>
                </a:extLst>
              </a:tr>
              <a:tr h="462284">
                <a:tc>
                  <a:txBody>
                    <a:bodyPr/>
                    <a:lstStyle/>
                    <a:p>
                      <a:pPr algn="ctr">
                        <a:spcAft>
                          <a:spcPts val="0"/>
                        </a:spcAft>
                      </a:pPr>
                      <a:r>
                        <a:rPr lang="en-US" sz="1400" dirty="0">
                          <a:effectLst/>
                        </a:rPr>
                        <a:t>12</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一致性</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概念和术语定义和使用一致，统一规范、无歧义</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1. </a:t>
                      </a:r>
                      <a:r>
                        <a:rPr lang="zh-CN" sz="1400">
                          <a:effectLst/>
                        </a:rPr>
                        <a:t>如</a:t>
                      </a:r>
                      <a:r>
                        <a:rPr lang="en-US" sz="1400">
                          <a:effectLst/>
                        </a:rPr>
                        <a:t>TensorFlow</a:t>
                      </a:r>
                      <a:r>
                        <a:rPr lang="zh-CN" sz="1400">
                          <a:effectLst/>
                        </a:rPr>
                        <a:t>、</a:t>
                      </a:r>
                      <a:r>
                        <a:rPr lang="en-US" sz="1400">
                          <a:effectLst/>
                        </a:rPr>
                        <a:t>Tensorflow</a:t>
                      </a:r>
                      <a:r>
                        <a:rPr lang="zh-CN" sz="1400">
                          <a:effectLst/>
                        </a:rPr>
                        <a:t>混用</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1474537496"/>
                  </a:ext>
                </a:extLst>
              </a:tr>
              <a:tr h="302703">
                <a:tc>
                  <a:txBody>
                    <a:bodyPr/>
                    <a:lstStyle/>
                    <a:p>
                      <a:pPr algn="ctr">
                        <a:spcAft>
                          <a:spcPts val="0"/>
                        </a:spcAft>
                      </a:pPr>
                      <a:r>
                        <a:rPr lang="en-US" sz="1400">
                          <a:effectLst/>
                        </a:rPr>
                        <a:t>13</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一致性</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前后文字体、大小是否一致</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 </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194011049"/>
                  </a:ext>
                </a:extLst>
              </a:tr>
              <a:tr h="693427">
                <a:tc>
                  <a:txBody>
                    <a:bodyPr/>
                    <a:lstStyle/>
                    <a:p>
                      <a:pPr algn="ctr">
                        <a:spcAft>
                          <a:spcPts val="0"/>
                        </a:spcAft>
                      </a:pPr>
                      <a:r>
                        <a:rPr lang="en-US" sz="1400">
                          <a:effectLst/>
                        </a:rPr>
                        <a:t>14</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一致性</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模型图之间描述是否一致</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1.</a:t>
                      </a:r>
                      <a:r>
                        <a:rPr lang="zh-CN" sz="1400">
                          <a:effectLst/>
                        </a:rPr>
                        <a:t>用例图中的事件、顺序图中的消息等是否有相应的详细说明且互相保持一致</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2295629374"/>
                  </a:ext>
                </a:extLst>
              </a:tr>
              <a:tr h="462284">
                <a:tc>
                  <a:txBody>
                    <a:bodyPr/>
                    <a:lstStyle/>
                    <a:p>
                      <a:pPr algn="ctr">
                        <a:spcAft>
                          <a:spcPts val="0"/>
                        </a:spcAft>
                      </a:pPr>
                      <a:r>
                        <a:rPr lang="en-US" sz="1400">
                          <a:effectLst/>
                        </a:rPr>
                        <a:t>15</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一致性</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文档主语是否一致</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1.(</a:t>
                      </a:r>
                      <a:r>
                        <a:rPr lang="zh-CN" sz="1400">
                          <a:effectLst/>
                        </a:rPr>
                        <a:t>该系统，本文档，我，我们等</a:t>
                      </a:r>
                      <a:r>
                        <a:rPr lang="en-US" sz="1400">
                          <a:effectLst/>
                        </a:rPr>
                        <a:t>)</a:t>
                      </a:r>
                      <a:r>
                        <a:rPr lang="zh-CN" sz="1400">
                          <a:effectLst/>
                        </a:rPr>
                        <a:t>文档主语前后一致</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4148739231"/>
                  </a:ext>
                </a:extLst>
              </a:tr>
              <a:tr h="283786">
                <a:tc>
                  <a:txBody>
                    <a:bodyPr/>
                    <a:lstStyle/>
                    <a:p>
                      <a:pPr algn="ctr">
                        <a:spcAft>
                          <a:spcPts val="0"/>
                        </a:spcAft>
                      </a:pPr>
                      <a:r>
                        <a:rPr lang="en-US" sz="1400">
                          <a:effectLst/>
                        </a:rPr>
                        <a:t>16</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一致性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目录是否一致</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 </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566439252"/>
                  </a:ext>
                </a:extLst>
              </a:tr>
              <a:tr h="1210815">
                <a:tc>
                  <a:txBody>
                    <a:bodyPr/>
                    <a:lstStyle/>
                    <a:p>
                      <a:pPr algn="ctr">
                        <a:spcAft>
                          <a:spcPts val="0"/>
                        </a:spcAft>
                      </a:pPr>
                      <a:r>
                        <a:rPr lang="en-US" sz="1400">
                          <a:effectLst/>
                        </a:rPr>
                        <a:t>17</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准确性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dirty="0">
                          <a:effectLst/>
                        </a:rPr>
                        <a:t>需求项描述是否准确</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dirty="0">
                          <a:effectLst/>
                        </a:rPr>
                        <a:t>1.</a:t>
                      </a:r>
                      <a:r>
                        <a:rPr lang="zh-CN" sz="1400" dirty="0">
                          <a:effectLst/>
                        </a:rPr>
                        <a:t>需求项识别和分解清晰合理，包括功能需求，非功能需求和业务需求</a:t>
                      </a:r>
                      <a:endParaRPr lang="en-US" sz="1400" dirty="0">
                        <a:effectLst/>
                      </a:endParaRPr>
                    </a:p>
                    <a:p>
                      <a:pPr algn="ctr">
                        <a:spcAft>
                          <a:spcPts val="0"/>
                        </a:spcAft>
                      </a:pPr>
                      <a:r>
                        <a:rPr lang="en-US" sz="1400" dirty="0">
                          <a:effectLst/>
                        </a:rPr>
                        <a:t>2.</a:t>
                      </a:r>
                      <a:r>
                        <a:rPr lang="zh-CN" sz="1400" dirty="0">
                          <a:effectLst/>
                        </a:rPr>
                        <a:t>需求项定义和描述准确，比如</a:t>
                      </a:r>
                      <a:r>
                        <a:rPr lang="en-US" sz="1400" dirty="0">
                          <a:effectLst/>
                        </a:rPr>
                        <a:t>“</a:t>
                      </a:r>
                      <a:r>
                        <a:rPr lang="zh-CN" sz="1400" dirty="0">
                          <a:effectLst/>
                        </a:rPr>
                        <a:t>更加易用</a:t>
                      </a:r>
                      <a:r>
                        <a:rPr lang="en-US" sz="1400" dirty="0">
                          <a:effectLst/>
                        </a:rPr>
                        <a:t>”</a:t>
                      </a:r>
                      <a:r>
                        <a:rPr lang="zh-CN" sz="1400" dirty="0">
                          <a:effectLst/>
                        </a:rPr>
                        <a:t>的定义与解释</a:t>
                      </a:r>
                      <a:endParaRPr lang="en-US" sz="1400" dirty="0">
                        <a:effectLst/>
                      </a:endParaRPr>
                    </a:p>
                    <a:p>
                      <a:pPr algn="ctr">
                        <a:spcAft>
                          <a:spcPts val="0"/>
                        </a:spcAft>
                      </a:pPr>
                      <a:r>
                        <a:rPr lang="en-US" sz="1400" dirty="0">
                          <a:effectLst/>
                        </a:rPr>
                        <a:t>3.</a:t>
                      </a:r>
                      <a:r>
                        <a:rPr lang="zh-CN" sz="1400" dirty="0">
                          <a:effectLst/>
                        </a:rPr>
                        <a:t>需求描述是否具体，最好有用例</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2393107564"/>
                  </a:ext>
                </a:extLst>
              </a:tr>
              <a:tr h="283786">
                <a:tc>
                  <a:txBody>
                    <a:bodyPr/>
                    <a:lstStyle/>
                    <a:p>
                      <a:pPr algn="ctr">
                        <a:spcAft>
                          <a:spcPts val="0"/>
                        </a:spcAft>
                      </a:pPr>
                      <a:r>
                        <a:rPr lang="en-US" sz="1400">
                          <a:effectLst/>
                        </a:rPr>
                        <a:t>18</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准确性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语言描述是否准确</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dirty="0">
                          <a:effectLst/>
                        </a:rPr>
                        <a:t> </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3372836402"/>
                  </a:ext>
                </a:extLst>
              </a:tr>
              <a:tr h="693427">
                <a:tc>
                  <a:txBody>
                    <a:bodyPr/>
                    <a:lstStyle/>
                    <a:p>
                      <a:pPr algn="ctr">
                        <a:spcAft>
                          <a:spcPts val="0"/>
                        </a:spcAft>
                      </a:pPr>
                      <a:r>
                        <a:rPr lang="en-US" sz="1400">
                          <a:effectLst/>
                        </a:rPr>
                        <a:t>19</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准确性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RTCM</a:t>
                      </a:r>
                      <a:r>
                        <a:rPr lang="zh-CN" sz="1400">
                          <a:effectLst/>
                        </a:rPr>
                        <a:t>图描述是否准确符合逻辑</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dirty="0">
                          <a:effectLst/>
                        </a:rPr>
                        <a:t>RTCM</a:t>
                      </a:r>
                      <a:r>
                        <a:rPr lang="zh-CN" sz="1400" dirty="0">
                          <a:effectLst/>
                        </a:rPr>
                        <a:t>图的名称、简要概述、前置条件和约束、测试步骤、评价准则等是否准确合理</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3454198629"/>
                  </a:ext>
                </a:extLst>
              </a:tr>
              <a:tr h="462284">
                <a:tc>
                  <a:txBody>
                    <a:bodyPr/>
                    <a:lstStyle/>
                    <a:p>
                      <a:pPr algn="ctr">
                        <a:spcAft>
                          <a:spcPts val="0"/>
                        </a:spcAft>
                      </a:pPr>
                      <a:r>
                        <a:rPr lang="en-US" sz="1400">
                          <a:effectLst/>
                        </a:rPr>
                        <a:t>20</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zh-CN" sz="1400">
                          <a:effectLst/>
                        </a:rPr>
                        <a:t>准确性</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a:effectLst/>
                        </a:rPr>
                        <a:t>RUCM</a:t>
                      </a:r>
                      <a:r>
                        <a:rPr lang="zh-CN" sz="1400">
                          <a:effectLst/>
                        </a:rPr>
                        <a:t>图的用户定义是否准确</a:t>
                      </a:r>
                      <a:endParaRPr lang="en-US" sz="140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tc>
                  <a:txBody>
                    <a:bodyPr/>
                    <a:lstStyle/>
                    <a:p>
                      <a:pPr algn="ctr">
                        <a:spcAft>
                          <a:spcPts val="0"/>
                        </a:spcAft>
                      </a:pPr>
                      <a:r>
                        <a:rPr lang="en-US" sz="1400" dirty="0">
                          <a:effectLst/>
                        </a:rPr>
                        <a:t>1.RUCM</a:t>
                      </a:r>
                      <a:r>
                        <a:rPr lang="zh-CN" sz="1400" dirty="0">
                          <a:effectLst/>
                        </a:rPr>
                        <a:t>图的用例名、概述、前置条件、步骤描述等的主语是否准确</a:t>
                      </a:r>
                      <a:endParaRPr lang="en-US" sz="1400" dirty="0">
                        <a:effectLst/>
                        <a:latin typeface="Microsoft YaHei" panose="020B0503020204020204" pitchFamily="34" charset="-122"/>
                        <a:ea typeface="Microsoft YaHei" panose="020B0503020204020204" pitchFamily="34" charset="-122"/>
                        <a:cs typeface="Microsoft YaHei" panose="020B0503020204020204" pitchFamily="34" charset="-122"/>
                      </a:endParaRPr>
                    </a:p>
                  </a:txBody>
                  <a:tcPr marL="2768" marR="2768" marT="0" marB="0" anchor="ctr"/>
                </a:tc>
                <a:extLst>
                  <a:ext uri="{0D108BD9-81ED-4DB2-BD59-A6C34878D82A}">
                    <a16:rowId xmlns:a16="http://schemas.microsoft.com/office/drawing/2014/main" val="980442083"/>
                  </a:ext>
                </a:extLst>
              </a:tr>
            </a:tbl>
          </a:graphicData>
        </a:graphic>
      </p:graphicFrame>
    </p:spTree>
    <p:extLst>
      <p:ext uri="{BB962C8B-B14F-4D97-AF65-F5344CB8AC3E}">
        <p14:creationId xmlns:p14="http://schemas.microsoft.com/office/powerpoint/2010/main" val="104715832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CF7106-8512-E24E-8E98-B471714D970C}"/>
              </a:ext>
            </a:extLst>
          </p:cNvPr>
          <p:cNvSpPr/>
          <p:nvPr/>
        </p:nvSpPr>
        <p:spPr>
          <a:xfrm>
            <a:off x="761973" y="303895"/>
            <a:ext cx="3262432"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评审检查单与问题清单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Table 2">
            <a:extLst>
              <a:ext uri="{FF2B5EF4-FFF2-40B4-BE49-F238E27FC236}">
                <a16:creationId xmlns:a16="http://schemas.microsoft.com/office/drawing/2014/main" id="{66FBAF36-16FB-EA43-B6F0-8E0487A9136C}"/>
              </a:ext>
            </a:extLst>
          </p:cNvPr>
          <p:cNvGraphicFramePr>
            <a:graphicFrameLocks noGrp="1"/>
          </p:cNvGraphicFramePr>
          <p:nvPr>
            <p:extLst>
              <p:ext uri="{D42A27DB-BD31-4B8C-83A1-F6EECF244321}">
                <p14:modId xmlns:p14="http://schemas.microsoft.com/office/powerpoint/2010/main" val="788121469"/>
              </p:ext>
            </p:extLst>
          </p:nvPr>
        </p:nvGraphicFramePr>
        <p:xfrm>
          <a:off x="278027" y="861257"/>
          <a:ext cx="8587945" cy="5692848"/>
        </p:xfrm>
        <a:graphic>
          <a:graphicData uri="http://schemas.openxmlformats.org/drawingml/2006/table">
            <a:tbl>
              <a:tblPr firstRow="1" firstCol="1" bandRow="1">
                <a:tableStyleId>{5C22544A-7EE6-4342-B048-85BDC9FD1C3A}</a:tableStyleId>
              </a:tblPr>
              <a:tblGrid>
                <a:gridCol w="1434790">
                  <a:extLst>
                    <a:ext uri="{9D8B030D-6E8A-4147-A177-3AD203B41FA5}">
                      <a16:colId xmlns:a16="http://schemas.microsoft.com/office/drawing/2014/main" val="1673061958"/>
                    </a:ext>
                  </a:extLst>
                </a:gridCol>
                <a:gridCol w="889007">
                  <a:extLst>
                    <a:ext uri="{9D8B030D-6E8A-4147-A177-3AD203B41FA5}">
                      <a16:colId xmlns:a16="http://schemas.microsoft.com/office/drawing/2014/main" val="887837604"/>
                    </a:ext>
                  </a:extLst>
                </a:gridCol>
                <a:gridCol w="2835208">
                  <a:extLst>
                    <a:ext uri="{9D8B030D-6E8A-4147-A177-3AD203B41FA5}">
                      <a16:colId xmlns:a16="http://schemas.microsoft.com/office/drawing/2014/main" val="1356013032"/>
                    </a:ext>
                  </a:extLst>
                </a:gridCol>
                <a:gridCol w="1185261">
                  <a:extLst>
                    <a:ext uri="{9D8B030D-6E8A-4147-A177-3AD203B41FA5}">
                      <a16:colId xmlns:a16="http://schemas.microsoft.com/office/drawing/2014/main" val="158672924"/>
                    </a:ext>
                  </a:extLst>
                </a:gridCol>
                <a:gridCol w="821365">
                  <a:extLst>
                    <a:ext uri="{9D8B030D-6E8A-4147-A177-3AD203B41FA5}">
                      <a16:colId xmlns:a16="http://schemas.microsoft.com/office/drawing/2014/main" val="731090828"/>
                    </a:ext>
                  </a:extLst>
                </a:gridCol>
                <a:gridCol w="1422314">
                  <a:extLst>
                    <a:ext uri="{9D8B030D-6E8A-4147-A177-3AD203B41FA5}">
                      <a16:colId xmlns:a16="http://schemas.microsoft.com/office/drawing/2014/main" val="3709053667"/>
                    </a:ext>
                  </a:extLst>
                </a:gridCol>
              </a:tblGrid>
              <a:tr h="185389">
                <a:tc>
                  <a:txBody>
                    <a:bodyPr/>
                    <a:lstStyle/>
                    <a:p>
                      <a:pPr algn="l">
                        <a:spcAft>
                          <a:spcPts val="0"/>
                        </a:spcAft>
                      </a:pPr>
                      <a:r>
                        <a:rPr lang="zh-CN" sz="1100" kern="100">
                          <a:effectLst/>
                        </a:rPr>
                        <a:t>项目名称</a:t>
                      </a:r>
                      <a:endParaRPr lang="en-US" sz="1100" kern="100">
                        <a:effectLst/>
                        <a:latin typeface="Times New Roman" panose="02020603050405020304" pitchFamily="18" charset="0"/>
                        <a:ea typeface="SimSun" panose="02010600030101010101" pitchFamily="2" charset="-122"/>
                      </a:endParaRPr>
                    </a:p>
                  </a:txBody>
                  <a:tcPr marL="4042" marR="4042" marT="0" marB="0"/>
                </a:tc>
                <a:tc gridSpan="5">
                  <a:txBody>
                    <a:bodyPr/>
                    <a:lstStyle/>
                    <a:p>
                      <a:pPr algn="l">
                        <a:spcAft>
                          <a:spcPts val="0"/>
                        </a:spcAft>
                      </a:pPr>
                      <a:r>
                        <a:rPr lang="zh-CN" sz="1100" kern="100">
                          <a:effectLst/>
                        </a:rPr>
                        <a:t>面向</a:t>
                      </a:r>
                      <a:r>
                        <a:rPr lang="en-US" sz="1100" kern="100">
                          <a:effectLst/>
                        </a:rPr>
                        <a:t>Apache</a:t>
                      </a:r>
                      <a:r>
                        <a:rPr lang="zh-CN" sz="1100" kern="100">
                          <a:effectLst/>
                        </a:rPr>
                        <a:t>的个人助手</a:t>
                      </a:r>
                      <a:endParaRPr lang="en-US" sz="1100" kern="100">
                        <a:effectLst/>
                        <a:latin typeface="Times New Roman" panose="02020603050405020304" pitchFamily="18" charset="0"/>
                        <a:ea typeface="SimSun" panose="02010600030101010101" pitchFamily="2" charset="-122"/>
                      </a:endParaRPr>
                    </a:p>
                  </a:txBody>
                  <a:tcPr marL="4042" marR="4042"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8857007"/>
                  </a:ext>
                </a:extLst>
              </a:tr>
              <a:tr h="185389">
                <a:tc>
                  <a:txBody>
                    <a:bodyPr/>
                    <a:lstStyle/>
                    <a:p>
                      <a:pPr algn="ctr">
                        <a:spcAft>
                          <a:spcPts val="0"/>
                        </a:spcAft>
                      </a:pPr>
                      <a:r>
                        <a:rPr lang="zh-CN" sz="1100" kern="100">
                          <a:effectLst/>
                        </a:rPr>
                        <a:t>评审对象</a:t>
                      </a:r>
                      <a:endParaRPr lang="en-US" sz="1100" kern="100">
                        <a:effectLst/>
                        <a:latin typeface="Times New Roman" panose="02020603050405020304" pitchFamily="18" charset="0"/>
                        <a:ea typeface="SimSun" panose="02010600030101010101" pitchFamily="2" charset="-122"/>
                      </a:endParaRPr>
                    </a:p>
                  </a:txBody>
                  <a:tcPr marL="4042" marR="4042" marT="0" marB="0"/>
                </a:tc>
                <a:tc gridSpan="2">
                  <a:txBody>
                    <a:bodyPr/>
                    <a:lstStyle/>
                    <a:p>
                      <a:pPr algn="l">
                        <a:spcAft>
                          <a:spcPts val="0"/>
                        </a:spcAft>
                      </a:pPr>
                      <a:r>
                        <a:rPr lang="zh-CN" sz="1100" kern="100">
                          <a:effectLst/>
                        </a:rPr>
                        <a:t>需求规格说明书</a:t>
                      </a:r>
                      <a:endParaRPr lang="en-US" sz="1100" kern="100">
                        <a:effectLst/>
                        <a:latin typeface="Times New Roman" panose="02020603050405020304" pitchFamily="18" charset="0"/>
                        <a:ea typeface="SimSun" panose="02010600030101010101" pitchFamily="2" charset="-122"/>
                      </a:endParaRPr>
                    </a:p>
                  </a:txBody>
                  <a:tcPr marL="4042" marR="4042" marT="0" marB="0"/>
                </a:tc>
                <a:tc hMerge="1">
                  <a:txBody>
                    <a:bodyPr/>
                    <a:lstStyle/>
                    <a:p>
                      <a:endParaRPr lang="en-US"/>
                    </a:p>
                  </a:txBody>
                  <a:tcPr/>
                </a:tc>
                <a:tc>
                  <a:txBody>
                    <a:bodyPr/>
                    <a:lstStyle/>
                    <a:p>
                      <a:pPr algn="ctr">
                        <a:spcAft>
                          <a:spcPts val="0"/>
                        </a:spcAft>
                      </a:pPr>
                      <a:r>
                        <a:rPr lang="zh-CN" sz="1100" kern="100">
                          <a:effectLst/>
                        </a:rPr>
                        <a:t>版本号</a:t>
                      </a:r>
                      <a:endParaRPr lang="en-US" sz="1100" kern="100">
                        <a:effectLst/>
                        <a:latin typeface="Times New Roman" panose="02020603050405020304" pitchFamily="18" charset="0"/>
                        <a:ea typeface="SimSun" panose="02010600030101010101" pitchFamily="2" charset="-122"/>
                      </a:endParaRPr>
                    </a:p>
                  </a:txBody>
                  <a:tcPr marL="4042" marR="4042" marT="0" marB="0"/>
                </a:tc>
                <a:tc gridSpan="2">
                  <a:txBody>
                    <a:bodyPr/>
                    <a:lstStyle/>
                    <a:p>
                      <a:pPr algn="l">
                        <a:spcAft>
                          <a:spcPts val="0"/>
                        </a:spcAft>
                      </a:pPr>
                      <a:r>
                        <a:rPr lang="en-US" sz="1100" kern="100">
                          <a:effectLst/>
                        </a:rPr>
                        <a:t>190324_05</a:t>
                      </a:r>
                      <a:endParaRPr lang="en-US" sz="1100" kern="100">
                        <a:effectLst/>
                        <a:latin typeface="Times New Roman" panose="02020603050405020304" pitchFamily="18" charset="0"/>
                        <a:ea typeface="SimSun" panose="02010600030101010101" pitchFamily="2" charset="-122"/>
                      </a:endParaRPr>
                    </a:p>
                  </a:txBody>
                  <a:tcPr marL="4042" marR="4042" marT="0" marB="0"/>
                </a:tc>
                <a:tc hMerge="1">
                  <a:txBody>
                    <a:bodyPr/>
                    <a:lstStyle/>
                    <a:p>
                      <a:endParaRPr lang="en-US"/>
                    </a:p>
                  </a:txBody>
                  <a:tcPr/>
                </a:tc>
                <a:extLst>
                  <a:ext uri="{0D108BD9-81ED-4DB2-BD59-A6C34878D82A}">
                    <a16:rowId xmlns:a16="http://schemas.microsoft.com/office/drawing/2014/main" val="557533582"/>
                  </a:ext>
                </a:extLst>
              </a:tr>
              <a:tr h="186376">
                <a:tc>
                  <a:txBody>
                    <a:bodyPr/>
                    <a:lstStyle/>
                    <a:p>
                      <a:pPr algn="ctr">
                        <a:spcAft>
                          <a:spcPts val="0"/>
                        </a:spcAft>
                      </a:pPr>
                      <a:r>
                        <a:rPr lang="zh-CN" sz="1100" kern="100">
                          <a:effectLst/>
                        </a:rPr>
                        <a:t>提交日期</a:t>
                      </a:r>
                      <a:endParaRPr lang="en-US" sz="1100" kern="100">
                        <a:effectLst/>
                        <a:latin typeface="Times New Roman" panose="02020603050405020304" pitchFamily="18" charset="0"/>
                        <a:ea typeface="SimSun" panose="02010600030101010101" pitchFamily="2" charset="-122"/>
                      </a:endParaRPr>
                    </a:p>
                  </a:txBody>
                  <a:tcPr marL="4042" marR="4042" marT="0" marB="0"/>
                </a:tc>
                <a:tc gridSpan="2">
                  <a:txBody>
                    <a:bodyPr/>
                    <a:lstStyle/>
                    <a:p>
                      <a:pPr algn="l">
                        <a:spcAft>
                          <a:spcPts val="0"/>
                        </a:spcAft>
                      </a:pPr>
                      <a:r>
                        <a:rPr lang="en-US" sz="1100" kern="100">
                          <a:effectLst/>
                        </a:rPr>
                        <a:t>2019/03/23</a:t>
                      </a:r>
                      <a:endParaRPr lang="en-US" sz="1100" kern="100">
                        <a:effectLst/>
                        <a:latin typeface="Times New Roman" panose="02020603050405020304" pitchFamily="18" charset="0"/>
                        <a:ea typeface="SimSun" panose="02010600030101010101" pitchFamily="2" charset="-122"/>
                      </a:endParaRPr>
                    </a:p>
                  </a:txBody>
                  <a:tcPr marL="4042" marR="4042" marT="0" marB="0"/>
                </a:tc>
                <a:tc hMerge="1">
                  <a:txBody>
                    <a:bodyPr/>
                    <a:lstStyle/>
                    <a:p>
                      <a:endParaRPr lang="en-US"/>
                    </a:p>
                  </a:txBody>
                  <a:tcPr/>
                </a:tc>
                <a:tc>
                  <a:txBody>
                    <a:bodyPr/>
                    <a:lstStyle/>
                    <a:p>
                      <a:pPr algn="ctr">
                        <a:spcAft>
                          <a:spcPts val="0"/>
                        </a:spcAft>
                      </a:pPr>
                      <a:r>
                        <a:rPr lang="zh-CN" sz="1100" kern="100">
                          <a:effectLst/>
                        </a:rPr>
                        <a:t>编制人</a:t>
                      </a:r>
                      <a:endParaRPr lang="en-US" sz="1100" kern="100">
                        <a:effectLst/>
                        <a:latin typeface="Times New Roman" panose="02020603050405020304" pitchFamily="18" charset="0"/>
                        <a:ea typeface="SimSun" panose="02010600030101010101" pitchFamily="2" charset="-122"/>
                      </a:endParaRPr>
                    </a:p>
                  </a:txBody>
                  <a:tcPr marL="4042" marR="4042" marT="0" marB="0"/>
                </a:tc>
                <a:tc gridSpan="2">
                  <a:txBody>
                    <a:bodyPr/>
                    <a:lstStyle/>
                    <a:p>
                      <a:pPr algn="l">
                        <a:spcAft>
                          <a:spcPts val="0"/>
                        </a:spcAft>
                      </a:pPr>
                      <a:r>
                        <a:rPr lang="zh-CN" sz="1100" kern="100">
                          <a:effectLst/>
                        </a:rPr>
                        <a:t>刘颖</a:t>
                      </a:r>
                      <a:r>
                        <a:rPr lang="en-US" sz="1100" kern="100">
                          <a:effectLst/>
                        </a:rPr>
                        <a:t>,</a:t>
                      </a:r>
                      <a:r>
                        <a:rPr lang="zh-CN" sz="1100" kern="100">
                          <a:effectLst/>
                        </a:rPr>
                        <a:t>袁梦阳</a:t>
                      </a:r>
                      <a:r>
                        <a:rPr lang="en-US" sz="1100" kern="100">
                          <a:effectLst/>
                        </a:rPr>
                        <a:t>,</a:t>
                      </a:r>
                      <a:r>
                        <a:rPr lang="zh-CN" sz="1100" kern="100">
                          <a:effectLst/>
                        </a:rPr>
                        <a:t>李铎坤</a:t>
                      </a:r>
                      <a:r>
                        <a:rPr lang="en-US" sz="1100" kern="100">
                          <a:effectLst/>
                        </a:rPr>
                        <a:t>,</a:t>
                      </a:r>
                      <a:r>
                        <a:rPr lang="zh-CN" sz="1100" kern="100">
                          <a:effectLst/>
                        </a:rPr>
                        <a:t>陈鸿超</a:t>
                      </a:r>
                      <a:endParaRPr lang="en-US" sz="1100" kern="100">
                        <a:effectLst/>
                        <a:latin typeface="Times New Roman" panose="02020603050405020304" pitchFamily="18" charset="0"/>
                        <a:ea typeface="SimSun" panose="02010600030101010101" pitchFamily="2" charset="-122"/>
                      </a:endParaRPr>
                    </a:p>
                  </a:txBody>
                  <a:tcPr marL="4042" marR="4042" marT="0" marB="0"/>
                </a:tc>
                <a:tc hMerge="1">
                  <a:txBody>
                    <a:bodyPr/>
                    <a:lstStyle/>
                    <a:p>
                      <a:endParaRPr lang="en-US"/>
                    </a:p>
                  </a:txBody>
                  <a:tcPr/>
                </a:tc>
                <a:extLst>
                  <a:ext uri="{0D108BD9-81ED-4DB2-BD59-A6C34878D82A}">
                    <a16:rowId xmlns:a16="http://schemas.microsoft.com/office/drawing/2014/main" val="3594839117"/>
                  </a:ext>
                </a:extLst>
              </a:tr>
              <a:tr h="185389">
                <a:tc>
                  <a:txBody>
                    <a:bodyPr/>
                    <a:lstStyle/>
                    <a:p>
                      <a:pPr algn="ctr">
                        <a:spcAft>
                          <a:spcPts val="0"/>
                        </a:spcAft>
                      </a:pPr>
                      <a:r>
                        <a:rPr lang="zh-CN" sz="1100" kern="100">
                          <a:effectLst/>
                        </a:rPr>
                        <a:t>评审日期</a:t>
                      </a:r>
                      <a:endParaRPr lang="en-US" sz="1100" kern="100">
                        <a:effectLst/>
                        <a:latin typeface="Times New Roman" panose="02020603050405020304" pitchFamily="18" charset="0"/>
                        <a:ea typeface="SimSun" panose="02010600030101010101" pitchFamily="2" charset="-122"/>
                      </a:endParaRPr>
                    </a:p>
                  </a:txBody>
                  <a:tcPr marL="4042" marR="4042" marT="0" marB="0"/>
                </a:tc>
                <a:tc gridSpan="2">
                  <a:txBody>
                    <a:bodyPr/>
                    <a:lstStyle/>
                    <a:p>
                      <a:pPr algn="l">
                        <a:spcAft>
                          <a:spcPts val="0"/>
                        </a:spcAft>
                      </a:pPr>
                      <a:r>
                        <a:rPr lang="en-US" sz="1100" kern="100">
                          <a:effectLst/>
                        </a:rPr>
                        <a:t>2019/03/26</a:t>
                      </a:r>
                      <a:endParaRPr lang="en-US" sz="1100" kern="100">
                        <a:effectLst/>
                        <a:latin typeface="Times New Roman" panose="02020603050405020304" pitchFamily="18" charset="0"/>
                        <a:ea typeface="SimSun" panose="02010600030101010101" pitchFamily="2" charset="-122"/>
                      </a:endParaRPr>
                    </a:p>
                  </a:txBody>
                  <a:tcPr marL="4042" marR="4042" marT="0" marB="0"/>
                </a:tc>
                <a:tc hMerge="1">
                  <a:txBody>
                    <a:bodyPr/>
                    <a:lstStyle/>
                    <a:p>
                      <a:endParaRPr lang="en-US"/>
                    </a:p>
                  </a:txBody>
                  <a:tcPr/>
                </a:tc>
                <a:tc>
                  <a:txBody>
                    <a:bodyPr/>
                    <a:lstStyle/>
                    <a:p>
                      <a:pPr algn="ctr">
                        <a:spcAft>
                          <a:spcPts val="0"/>
                        </a:spcAft>
                      </a:pPr>
                      <a:r>
                        <a:rPr lang="zh-CN" sz="1100" kern="100">
                          <a:effectLst/>
                        </a:rPr>
                        <a:t>评审方式</a:t>
                      </a:r>
                      <a:endParaRPr lang="en-US" sz="1100" kern="100">
                        <a:effectLst/>
                        <a:latin typeface="Times New Roman" panose="02020603050405020304" pitchFamily="18" charset="0"/>
                        <a:ea typeface="SimSun" panose="02010600030101010101" pitchFamily="2" charset="-122"/>
                      </a:endParaRPr>
                    </a:p>
                  </a:txBody>
                  <a:tcPr marL="4042" marR="4042" marT="0" marB="0"/>
                </a:tc>
                <a:tc gridSpan="2">
                  <a:txBody>
                    <a:bodyPr/>
                    <a:lstStyle/>
                    <a:p>
                      <a:pPr algn="l">
                        <a:spcAft>
                          <a:spcPts val="0"/>
                        </a:spcAft>
                      </a:pPr>
                      <a:r>
                        <a:rPr lang="zh-CN" sz="1100" kern="100">
                          <a:effectLst/>
                        </a:rPr>
                        <a:t>组间互评审</a:t>
                      </a:r>
                      <a:endParaRPr lang="en-US" sz="1100" kern="100">
                        <a:effectLst/>
                        <a:latin typeface="Times New Roman" panose="02020603050405020304" pitchFamily="18" charset="0"/>
                        <a:ea typeface="SimSun" panose="02010600030101010101" pitchFamily="2" charset="-122"/>
                      </a:endParaRPr>
                    </a:p>
                  </a:txBody>
                  <a:tcPr marL="4042" marR="4042" marT="0" marB="0"/>
                </a:tc>
                <a:tc hMerge="1">
                  <a:txBody>
                    <a:bodyPr/>
                    <a:lstStyle/>
                    <a:p>
                      <a:endParaRPr lang="en-US"/>
                    </a:p>
                  </a:txBody>
                  <a:tcPr/>
                </a:tc>
                <a:extLst>
                  <a:ext uri="{0D108BD9-81ED-4DB2-BD59-A6C34878D82A}">
                    <a16:rowId xmlns:a16="http://schemas.microsoft.com/office/drawing/2014/main" val="3885642516"/>
                  </a:ext>
                </a:extLst>
              </a:tr>
              <a:tr h="185389">
                <a:tc>
                  <a:txBody>
                    <a:bodyPr/>
                    <a:lstStyle/>
                    <a:p>
                      <a:pPr algn="ctr">
                        <a:spcAft>
                          <a:spcPts val="0"/>
                        </a:spcAft>
                      </a:pPr>
                      <a:r>
                        <a:rPr lang="zh-CN" sz="1100" kern="100">
                          <a:effectLst/>
                        </a:rPr>
                        <a:t>序号</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问题位置</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问题描述</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问题类别</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严重性</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处理意见</a:t>
                      </a:r>
                      <a:endParaRPr lang="en-US" sz="1100" kern="100">
                        <a:effectLst/>
                        <a:latin typeface="Times New Roman" panose="02020603050405020304" pitchFamily="18" charset="0"/>
                        <a:ea typeface="SimSun" panose="02010600030101010101" pitchFamily="2" charset="-122"/>
                      </a:endParaRPr>
                    </a:p>
                  </a:txBody>
                  <a:tcPr marL="4042" marR="4042" marT="0" marB="0"/>
                </a:tc>
                <a:extLst>
                  <a:ext uri="{0D108BD9-81ED-4DB2-BD59-A6C34878D82A}">
                    <a16:rowId xmlns:a16="http://schemas.microsoft.com/office/drawing/2014/main" val="4154859237"/>
                  </a:ext>
                </a:extLst>
              </a:tr>
              <a:tr h="279564">
                <a:tc>
                  <a:txBody>
                    <a:bodyPr/>
                    <a:lstStyle/>
                    <a:p>
                      <a:pPr algn="ctr">
                        <a:spcAft>
                          <a:spcPts val="0"/>
                        </a:spcAft>
                      </a:pPr>
                      <a:r>
                        <a:rPr lang="en-US" sz="1100" kern="100">
                          <a:effectLst/>
                        </a:rPr>
                        <a:t>1</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整体</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标题缩进不合理，第</a:t>
                      </a:r>
                      <a:r>
                        <a:rPr lang="en-US" sz="1100" kern="100">
                          <a:effectLst/>
                        </a:rPr>
                        <a:t>5</a:t>
                      </a:r>
                      <a:r>
                        <a:rPr lang="zh-CN" sz="1100" kern="100">
                          <a:effectLst/>
                        </a:rPr>
                        <a:t>章非常明显，标题比正文缩进还要大</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规范性</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一般</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可以参考毕设模板</a:t>
                      </a:r>
                      <a:endParaRPr lang="en-US" sz="1100" kern="100">
                        <a:effectLst/>
                        <a:latin typeface="Times New Roman" panose="02020603050405020304" pitchFamily="18" charset="0"/>
                        <a:ea typeface="SimSun" panose="02010600030101010101" pitchFamily="2" charset="-122"/>
                      </a:endParaRPr>
                    </a:p>
                  </a:txBody>
                  <a:tcPr marL="4042" marR="4042" marT="0" marB="0"/>
                </a:tc>
                <a:extLst>
                  <a:ext uri="{0D108BD9-81ED-4DB2-BD59-A6C34878D82A}">
                    <a16:rowId xmlns:a16="http://schemas.microsoft.com/office/drawing/2014/main" val="3797933262"/>
                  </a:ext>
                </a:extLst>
              </a:tr>
              <a:tr h="411239">
                <a:tc>
                  <a:txBody>
                    <a:bodyPr/>
                    <a:lstStyle/>
                    <a:p>
                      <a:pPr algn="ctr">
                        <a:spcAft>
                          <a:spcPts val="0"/>
                        </a:spcAft>
                      </a:pPr>
                      <a:r>
                        <a:rPr lang="en-US" sz="1100" kern="100">
                          <a:effectLst/>
                        </a:rPr>
                        <a:t>2</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整体</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dirty="0">
                          <a:effectLst/>
                        </a:rPr>
                        <a:t>符号使用规范不一致，包括以下两点：</a:t>
                      </a:r>
                      <a:endParaRPr lang="en-US" sz="1100" kern="100" dirty="0">
                        <a:effectLst/>
                      </a:endParaRPr>
                    </a:p>
                    <a:p>
                      <a:pPr marL="342900" lvl="0" indent="-342900" algn="l">
                        <a:spcAft>
                          <a:spcPts val="0"/>
                        </a:spcAft>
                        <a:buFont typeface="+mj-lt"/>
                        <a:buAutoNum type="arabicPeriod"/>
                      </a:pPr>
                      <a:r>
                        <a:rPr lang="en-US" sz="1100" kern="100" dirty="0">
                          <a:effectLst/>
                        </a:rPr>
                        <a:t>“</a:t>
                      </a:r>
                      <a:r>
                        <a:rPr lang="zh-CN" sz="1100" kern="100" dirty="0">
                          <a:effectLst/>
                        </a:rPr>
                        <a:t>如图所示：</a:t>
                      </a:r>
                      <a:r>
                        <a:rPr lang="en-US" sz="1100" kern="100" dirty="0">
                          <a:effectLst/>
                        </a:rPr>
                        <a:t>”</a:t>
                      </a:r>
                      <a:r>
                        <a:rPr lang="zh-CN" sz="1100" kern="100" dirty="0">
                          <a:effectLst/>
                        </a:rPr>
                        <a:t>和</a:t>
                      </a:r>
                      <a:r>
                        <a:rPr lang="en-US" sz="1100" kern="100" dirty="0">
                          <a:effectLst/>
                        </a:rPr>
                        <a:t>“</a:t>
                      </a:r>
                      <a:r>
                        <a:rPr lang="zh-CN" sz="1100" kern="100" dirty="0">
                          <a:effectLst/>
                        </a:rPr>
                        <a:t>如图所示。</a:t>
                      </a:r>
                      <a:r>
                        <a:rPr lang="en-US" sz="1100" kern="100" dirty="0">
                          <a:effectLst/>
                        </a:rPr>
                        <a:t>”</a:t>
                      </a:r>
                      <a:r>
                        <a:rPr lang="zh-CN" sz="1100" kern="100" dirty="0">
                          <a:effectLst/>
                        </a:rPr>
                        <a:t>。</a:t>
                      </a:r>
                      <a:endParaRPr lang="en-US" sz="1100" kern="100" dirty="0">
                        <a:effectLst/>
                      </a:endParaRPr>
                    </a:p>
                    <a:p>
                      <a:pPr marL="342900" lvl="0" indent="-342900" algn="l">
                        <a:spcAft>
                          <a:spcPts val="0"/>
                        </a:spcAft>
                        <a:buFont typeface="+mj-lt"/>
                        <a:buAutoNum type="arabicPeriod"/>
                      </a:pPr>
                      <a:r>
                        <a:rPr lang="zh-CN" sz="1100" kern="100" dirty="0">
                          <a:effectLst/>
                        </a:rPr>
                        <a:t>举例时有的地方使用的是顿号分隔，有的地方使用逗号分隔。</a:t>
                      </a:r>
                      <a:endParaRPr lang="en-US" sz="1100" kern="100" dirty="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一致性</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轻微</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统一规范</a:t>
                      </a:r>
                      <a:endParaRPr lang="en-US" sz="1100" kern="100">
                        <a:effectLst/>
                        <a:latin typeface="Times New Roman" panose="02020603050405020304" pitchFamily="18" charset="0"/>
                        <a:ea typeface="SimSun" panose="02010600030101010101" pitchFamily="2" charset="-122"/>
                      </a:endParaRPr>
                    </a:p>
                  </a:txBody>
                  <a:tcPr marL="4042" marR="4042" marT="0" marB="0"/>
                </a:tc>
                <a:extLst>
                  <a:ext uri="{0D108BD9-81ED-4DB2-BD59-A6C34878D82A}">
                    <a16:rowId xmlns:a16="http://schemas.microsoft.com/office/drawing/2014/main" val="1144760462"/>
                  </a:ext>
                </a:extLst>
              </a:tr>
              <a:tr h="185389">
                <a:tc>
                  <a:txBody>
                    <a:bodyPr/>
                    <a:lstStyle/>
                    <a:p>
                      <a:pPr algn="ctr">
                        <a:spcAft>
                          <a:spcPts val="0"/>
                        </a:spcAft>
                      </a:pPr>
                      <a:r>
                        <a:rPr lang="en-US" sz="1100" kern="100">
                          <a:effectLst/>
                        </a:rPr>
                        <a:t>3</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整体</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没有页码</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规范性</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一般</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添加页码</a:t>
                      </a:r>
                      <a:endParaRPr lang="en-US" sz="1100" kern="100">
                        <a:effectLst/>
                        <a:latin typeface="Times New Roman" panose="02020603050405020304" pitchFamily="18" charset="0"/>
                        <a:ea typeface="SimSun" panose="02010600030101010101" pitchFamily="2" charset="-122"/>
                      </a:endParaRPr>
                    </a:p>
                  </a:txBody>
                  <a:tcPr marL="4042" marR="4042" marT="0" marB="0"/>
                </a:tc>
                <a:extLst>
                  <a:ext uri="{0D108BD9-81ED-4DB2-BD59-A6C34878D82A}">
                    <a16:rowId xmlns:a16="http://schemas.microsoft.com/office/drawing/2014/main" val="1659873395"/>
                  </a:ext>
                </a:extLst>
              </a:tr>
              <a:tr h="185389">
                <a:tc>
                  <a:txBody>
                    <a:bodyPr/>
                    <a:lstStyle/>
                    <a:p>
                      <a:pPr algn="ctr">
                        <a:spcAft>
                          <a:spcPts val="0"/>
                        </a:spcAft>
                      </a:pPr>
                      <a:r>
                        <a:rPr lang="en-US" sz="1100" kern="100">
                          <a:effectLst/>
                        </a:rPr>
                        <a:t>4</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封面</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有页眉线</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规范性</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轻微</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进行修改</a:t>
                      </a:r>
                      <a:endParaRPr lang="en-US" sz="1100" kern="100">
                        <a:effectLst/>
                        <a:latin typeface="Times New Roman" panose="02020603050405020304" pitchFamily="18" charset="0"/>
                        <a:ea typeface="SimSun" panose="02010600030101010101" pitchFamily="2" charset="-122"/>
                      </a:endParaRPr>
                    </a:p>
                  </a:txBody>
                  <a:tcPr marL="4042" marR="4042" marT="0" marB="0"/>
                </a:tc>
                <a:extLst>
                  <a:ext uri="{0D108BD9-81ED-4DB2-BD59-A6C34878D82A}">
                    <a16:rowId xmlns:a16="http://schemas.microsoft.com/office/drawing/2014/main" val="247036440"/>
                  </a:ext>
                </a:extLst>
              </a:tr>
              <a:tr h="481838">
                <a:tc>
                  <a:txBody>
                    <a:bodyPr/>
                    <a:lstStyle/>
                    <a:p>
                      <a:pPr algn="ctr">
                        <a:spcAft>
                          <a:spcPts val="0"/>
                        </a:spcAft>
                      </a:pPr>
                      <a:r>
                        <a:rPr lang="en-US" sz="1100" kern="100">
                          <a:effectLst/>
                        </a:rPr>
                        <a:t>5</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en-US" sz="1100" kern="100">
                          <a:effectLst/>
                        </a:rPr>
                        <a:t>1.1</a:t>
                      </a:r>
                      <a:r>
                        <a:rPr lang="zh-CN" sz="1100" kern="100">
                          <a:effectLst/>
                        </a:rPr>
                        <a:t>节</a:t>
                      </a:r>
                      <a:endParaRPr lang="en-US" sz="1100" kern="100">
                        <a:effectLst/>
                      </a:endParaRPr>
                    </a:p>
                    <a:p>
                      <a:pPr algn="ctr">
                        <a:spcAft>
                          <a:spcPts val="0"/>
                        </a:spcAft>
                      </a:pPr>
                      <a:r>
                        <a:rPr lang="en-US" sz="1100" kern="100">
                          <a:effectLst/>
                        </a:rPr>
                        <a:t>4.2.3</a:t>
                      </a:r>
                      <a:r>
                        <a:rPr lang="zh-CN" sz="1100" kern="100">
                          <a:effectLst/>
                        </a:rPr>
                        <a:t>节</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dirty="0">
                          <a:effectLst/>
                        </a:rPr>
                        <a:t>语句问题：</a:t>
                      </a:r>
                      <a:endParaRPr lang="en-US" sz="1100" kern="100" dirty="0">
                        <a:effectLst/>
                      </a:endParaRPr>
                    </a:p>
                    <a:p>
                      <a:pPr marL="342900" lvl="0" indent="-342900" algn="l">
                        <a:spcAft>
                          <a:spcPts val="0"/>
                        </a:spcAft>
                        <a:buFont typeface="+mj-lt"/>
                        <a:buAutoNum type="arabicPeriod"/>
                      </a:pPr>
                      <a:r>
                        <a:rPr lang="en-US" sz="1100" kern="100" dirty="0">
                          <a:effectLst/>
                        </a:rPr>
                        <a:t>1.1</a:t>
                      </a:r>
                      <a:r>
                        <a:rPr lang="zh-CN" sz="1100" kern="100" dirty="0">
                          <a:effectLst/>
                        </a:rPr>
                        <a:t>节第二段</a:t>
                      </a:r>
                      <a:r>
                        <a:rPr lang="en-US" sz="1100" kern="100" dirty="0">
                          <a:effectLst/>
                        </a:rPr>
                        <a:t>“</a:t>
                      </a:r>
                      <a:r>
                        <a:rPr lang="zh-CN" sz="1100" kern="100" dirty="0">
                          <a:effectLst/>
                        </a:rPr>
                        <a:t>它</a:t>
                      </a:r>
                      <a:r>
                        <a:rPr lang="en-US" sz="1100" kern="100" dirty="0">
                          <a:effectLst/>
                        </a:rPr>
                        <a:t>...</a:t>
                      </a:r>
                      <a:r>
                        <a:rPr lang="zh-CN" sz="1100" kern="100" dirty="0">
                          <a:effectLst/>
                        </a:rPr>
                        <a:t>。它</a:t>
                      </a:r>
                      <a:r>
                        <a:rPr lang="en-US" sz="1100" kern="100" dirty="0">
                          <a:effectLst/>
                        </a:rPr>
                        <a:t>...</a:t>
                      </a:r>
                      <a:r>
                        <a:rPr lang="zh-CN" sz="1100" kern="100" dirty="0">
                          <a:effectLst/>
                        </a:rPr>
                        <a:t>。</a:t>
                      </a:r>
                      <a:r>
                        <a:rPr lang="en-US" sz="1100" kern="100" dirty="0">
                          <a:effectLst/>
                        </a:rPr>
                        <a:t>Apache...</a:t>
                      </a:r>
                      <a:r>
                        <a:rPr lang="zh-CN" sz="1100" kern="100" dirty="0">
                          <a:effectLst/>
                        </a:rPr>
                        <a:t>。</a:t>
                      </a:r>
                      <a:r>
                        <a:rPr lang="en-US" sz="1100" kern="100" dirty="0">
                          <a:effectLst/>
                        </a:rPr>
                        <a:t>”</a:t>
                      </a:r>
                      <a:r>
                        <a:rPr lang="zh-CN" sz="1100" kern="100" dirty="0">
                          <a:effectLst/>
                        </a:rPr>
                        <a:t>主语太多且不一致</a:t>
                      </a:r>
                      <a:endParaRPr lang="en-US" sz="1100" kern="100" dirty="0">
                        <a:effectLst/>
                      </a:endParaRPr>
                    </a:p>
                    <a:p>
                      <a:pPr marL="342900" lvl="0" indent="-342900" algn="l">
                        <a:spcAft>
                          <a:spcPts val="0"/>
                        </a:spcAft>
                        <a:buFont typeface="+mj-lt"/>
                        <a:buAutoNum type="arabicPeriod"/>
                      </a:pPr>
                      <a:r>
                        <a:rPr lang="en-US" sz="1100" kern="100" dirty="0">
                          <a:effectLst/>
                        </a:rPr>
                        <a:t>1.1</a:t>
                      </a:r>
                      <a:r>
                        <a:rPr lang="zh-CN" sz="1100" kern="100" dirty="0">
                          <a:effectLst/>
                        </a:rPr>
                        <a:t>节出现了</a:t>
                      </a:r>
                      <a:r>
                        <a:rPr lang="en-US" sz="1100" kern="100" dirty="0">
                          <a:effectLst/>
                        </a:rPr>
                        <a:t>“</a:t>
                      </a:r>
                      <a:r>
                        <a:rPr lang="zh-CN" sz="1100" kern="100" dirty="0">
                          <a:effectLst/>
                        </a:rPr>
                        <a:t>我们</a:t>
                      </a:r>
                      <a:r>
                        <a:rPr lang="en-US" sz="1100" kern="100" dirty="0">
                          <a:effectLst/>
                        </a:rPr>
                        <a:t>”</a:t>
                      </a:r>
                      <a:r>
                        <a:rPr lang="zh-CN" sz="1100" kern="100" dirty="0">
                          <a:effectLst/>
                        </a:rPr>
                        <a:t>，与后面的说法不一致</a:t>
                      </a:r>
                      <a:endParaRPr lang="en-US" sz="1100" kern="100" dirty="0">
                        <a:effectLst/>
                      </a:endParaRPr>
                    </a:p>
                    <a:p>
                      <a:pPr marL="342900" lvl="0" indent="-342900" algn="l">
                        <a:spcAft>
                          <a:spcPts val="0"/>
                        </a:spcAft>
                        <a:buFont typeface="+mj-lt"/>
                        <a:buAutoNum type="arabicPeriod"/>
                      </a:pPr>
                      <a:r>
                        <a:rPr lang="en-US" sz="1100" kern="100" dirty="0">
                          <a:effectLst/>
                        </a:rPr>
                        <a:t>4.2.3</a:t>
                      </a:r>
                      <a:r>
                        <a:rPr lang="zh-CN" sz="1100" kern="100" dirty="0">
                          <a:effectLst/>
                        </a:rPr>
                        <a:t>节</a:t>
                      </a:r>
                      <a:r>
                        <a:rPr lang="en-US" sz="1100" kern="100" dirty="0">
                          <a:effectLst/>
                        </a:rPr>
                        <a:t>“</a:t>
                      </a:r>
                      <a:r>
                        <a:rPr lang="zh-CN" sz="1100" kern="100" dirty="0">
                          <a:effectLst/>
                        </a:rPr>
                        <a:t>开发者选择修改修改的配置项</a:t>
                      </a:r>
                      <a:r>
                        <a:rPr lang="en-US" sz="1100" kern="100" dirty="0">
                          <a:effectLst/>
                        </a:rPr>
                        <a:t>”</a:t>
                      </a:r>
                    </a:p>
                    <a:p>
                      <a:pPr algn="l">
                        <a:spcAft>
                          <a:spcPts val="0"/>
                        </a:spcAft>
                      </a:pPr>
                      <a:r>
                        <a:rPr lang="en-US" sz="1100" kern="100" dirty="0">
                          <a:effectLst/>
                        </a:rPr>
                        <a:t> </a:t>
                      </a:r>
                      <a:endParaRPr lang="en-US" sz="1100" kern="100" dirty="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准确性</a:t>
                      </a:r>
                      <a:endParaRPr lang="en-US" sz="1100" kern="100">
                        <a:effectLst/>
                      </a:endParaRPr>
                    </a:p>
                    <a:p>
                      <a:pPr algn="ctr">
                        <a:spcAft>
                          <a:spcPts val="0"/>
                        </a:spcAft>
                      </a:pPr>
                      <a:r>
                        <a:rPr lang="zh-CN" sz="1100" kern="100">
                          <a:effectLst/>
                        </a:rPr>
                        <a:t>一致性</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轻微</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进行修改</a:t>
                      </a:r>
                      <a:endParaRPr lang="en-US" sz="1100" kern="100">
                        <a:effectLst/>
                        <a:latin typeface="Times New Roman" panose="02020603050405020304" pitchFamily="18" charset="0"/>
                        <a:ea typeface="SimSun" panose="02010600030101010101" pitchFamily="2" charset="-122"/>
                      </a:endParaRPr>
                    </a:p>
                  </a:txBody>
                  <a:tcPr marL="4042" marR="4042" marT="0" marB="0"/>
                </a:tc>
                <a:extLst>
                  <a:ext uri="{0D108BD9-81ED-4DB2-BD59-A6C34878D82A}">
                    <a16:rowId xmlns:a16="http://schemas.microsoft.com/office/drawing/2014/main" val="1895681892"/>
                  </a:ext>
                </a:extLst>
              </a:tr>
              <a:tr h="185389">
                <a:tc>
                  <a:txBody>
                    <a:bodyPr/>
                    <a:lstStyle/>
                    <a:p>
                      <a:pPr algn="ctr">
                        <a:spcAft>
                          <a:spcPts val="0"/>
                        </a:spcAft>
                      </a:pPr>
                      <a:r>
                        <a:rPr lang="en-US" sz="1100" kern="100">
                          <a:effectLst/>
                        </a:rPr>
                        <a:t>6</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en-US" sz="1100" kern="100">
                          <a:effectLst/>
                        </a:rPr>
                        <a:t>1.5</a:t>
                      </a:r>
                      <a:r>
                        <a:rPr lang="zh-CN" sz="1100" kern="100">
                          <a:effectLst/>
                        </a:rPr>
                        <a:t>节</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术语未排序</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规范性</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轻微</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建议排下序</a:t>
                      </a:r>
                      <a:endParaRPr lang="en-US" sz="1100" kern="100">
                        <a:effectLst/>
                        <a:latin typeface="Times New Roman" panose="02020603050405020304" pitchFamily="18" charset="0"/>
                        <a:ea typeface="SimSun" panose="02010600030101010101" pitchFamily="2" charset="-122"/>
                      </a:endParaRPr>
                    </a:p>
                  </a:txBody>
                  <a:tcPr marL="4042" marR="4042" marT="0" marB="0"/>
                </a:tc>
                <a:extLst>
                  <a:ext uri="{0D108BD9-81ED-4DB2-BD59-A6C34878D82A}">
                    <a16:rowId xmlns:a16="http://schemas.microsoft.com/office/drawing/2014/main" val="675065851"/>
                  </a:ext>
                </a:extLst>
              </a:tr>
              <a:tr h="625139">
                <a:tc>
                  <a:txBody>
                    <a:bodyPr/>
                    <a:lstStyle/>
                    <a:p>
                      <a:pPr algn="ctr">
                        <a:spcAft>
                          <a:spcPts val="0"/>
                        </a:spcAft>
                      </a:pPr>
                      <a:r>
                        <a:rPr lang="en-US" sz="1100" kern="100">
                          <a:effectLst/>
                        </a:rPr>
                        <a:t>7</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整体</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dirty="0">
                          <a:effectLst/>
                        </a:rPr>
                        <a:t>图表问题：</a:t>
                      </a:r>
                      <a:endParaRPr lang="en-US" sz="1100" kern="100" dirty="0">
                        <a:effectLst/>
                      </a:endParaRPr>
                    </a:p>
                    <a:p>
                      <a:pPr marL="342900" lvl="0" indent="-342900" algn="l">
                        <a:spcAft>
                          <a:spcPts val="0"/>
                        </a:spcAft>
                        <a:buFont typeface="+mj-lt"/>
                        <a:buAutoNum type="arabicPeriod"/>
                      </a:pPr>
                      <a:r>
                        <a:rPr lang="en-US" sz="1100" kern="100" dirty="0">
                          <a:effectLst/>
                        </a:rPr>
                        <a:t>4.2</a:t>
                      </a:r>
                      <a:r>
                        <a:rPr lang="zh-CN" sz="1100" kern="100" dirty="0">
                          <a:effectLst/>
                        </a:rPr>
                        <a:t>节开始的图表都未引用  </a:t>
                      </a:r>
                      <a:endParaRPr lang="en-US" sz="1100" kern="100" dirty="0">
                        <a:effectLst/>
                      </a:endParaRPr>
                    </a:p>
                    <a:p>
                      <a:pPr marL="342900" lvl="0" indent="-342900" algn="l">
                        <a:spcAft>
                          <a:spcPts val="0"/>
                        </a:spcAft>
                        <a:buFont typeface="+mj-lt"/>
                        <a:buAutoNum type="arabicPeriod"/>
                      </a:pPr>
                      <a:r>
                        <a:rPr lang="zh-CN" sz="1100" kern="100" dirty="0">
                          <a:effectLst/>
                        </a:rPr>
                        <a:t>图</a:t>
                      </a:r>
                      <a:r>
                        <a:rPr lang="en-US" sz="1100" kern="100" dirty="0">
                          <a:effectLst/>
                        </a:rPr>
                        <a:t>5</a:t>
                      </a:r>
                      <a:r>
                        <a:rPr lang="zh-CN" sz="1100" kern="100" dirty="0">
                          <a:effectLst/>
                        </a:rPr>
                        <a:t>未居中</a:t>
                      </a:r>
                      <a:endParaRPr lang="en-US" sz="1100" kern="100" dirty="0">
                        <a:effectLst/>
                      </a:endParaRPr>
                    </a:p>
                    <a:p>
                      <a:pPr marL="342900" lvl="0" indent="-342900" algn="l">
                        <a:spcAft>
                          <a:spcPts val="0"/>
                        </a:spcAft>
                        <a:buFont typeface="+mj-lt"/>
                        <a:buAutoNum type="arabicPeriod"/>
                      </a:pPr>
                      <a:r>
                        <a:rPr lang="zh-CN" sz="1100" kern="100" dirty="0">
                          <a:effectLst/>
                        </a:rPr>
                        <a:t>居中的图都有缩进</a:t>
                      </a:r>
                      <a:endParaRPr lang="en-US" sz="1100" kern="100" dirty="0">
                        <a:effectLst/>
                      </a:endParaRPr>
                    </a:p>
                    <a:p>
                      <a:pPr marL="342900" lvl="0" indent="-342900" algn="l">
                        <a:spcAft>
                          <a:spcPts val="0"/>
                        </a:spcAft>
                        <a:buFont typeface="+mj-lt"/>
                        <a:buAutoNum type="arabicPeriod"/>
                      </a:pPr>
                      <a:r>
                        <a:rPr lang="zh-CN" sz="1100" kern="100" dirty="0">
                          <a:effectLst/>
                        </a:rPr>
                        <a:t>图</a:t>
                      </a:r>
                      <a:r>
                        <a:rPr lang="en-US" sz="1100" kern="100" dirty="0">
                          <a:effectLst/>
                        </a:rPr>
                        <a:t>18</a:t>
                      </a:r>
                      <a:r>
                        <a:rPr lang="zh-CN" sz="1100" kern="100" dirty="0">
                          <a:effectLst/>
                        </a:rPr>
                        <a:t>标题错误</a:t>
                      </a:r>
                      <a:endParaRPr lang="en-US" sz="1100" kern="100" dirty="0">
                        <a:effectLst/>
                      </a:endParaRPr>
                    </a:p>
                    <a:p>
                      <a:pPr marL="342900" lvl="0" indent="-342900" algn="l">
                        <a:spcAft>
                          <a:spcPts val="0"/>
                        </a:spcAft>
                        <a:buFont typeface="+mj-lt"/>
                        <a:buAutoNum type="arabicPeriod"/>
                      </a:pPr>
                      <a:r>
                        <a:rPr lang="zh-CN" sz="1100" kern="100" dirty="0">
                          <a:effectLst/>
                        </a:rPr>
                        <a:t>图</a:t>
                      </a:r>
                      <a:r>
                        <a:rPr lang="en-US" sz="1100" kern="100" dirty="0">
                          <a:effectLst/>
                        </a:rPr>
                        <a:t>5 </a:t>
                      </a:r>
                      <a:r>
                        <a:rPr lang="zh-CN" sz="1100" kern="100" dirty="0">
                          <a:effectLst/>
                        </a:rPr>
                        <a:t>中的标识错位</a:t>
                      </a:r>
                      <a:endParaRPr lang="en-US" sz="1100" kern="100" dirty="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一致性</a:t>
                      </a:r>
                      <a:endParaRPr lang="en-US" sz="1100" kern="100">
                        <a:effectLst/>
                      </a:endParaRPr>
                    </a:p>
                    <a:p>
                      <a:pPr algn="ctr">
                        <a:spcAft>
                          <a:spcPts val="0"/>
                        </a:spcAft>
                      </a:pPr>
                      <a:r>
                        <a:rPr lang="zh-CN" sz="1100" kern="100">
                          <a:effectLst/>
                        </a:rPr>
                        <a:t>规范性</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一般</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进行修改，建议取消图片的缩进</a:t>
                      </a:r>
                      <a:endParaRPr lang="en-US" sz="1100" kern="100">
                        <a:effectLst/>
                        <a:latin typeface="Times New Roman" panose="02020603050405020304" pitchFamily="18" charset="0"/>
                        <a:ea typeface="SimSun" panose="02010600030101010101" pitchFamily="2" charset="-122"/>
                      </a:endParaRPr>
                    </a:p>
                  </a:txBody>
                  <a:tcPr marL="4042" marR="4042" marT="0" marB="0"/>
                </a:tc>
                <a:extLst>
                  <a:ext uri="{0D108BD9-81ED-4DB2-BD59-A6C34878D82A}">
                    <a16:rowId xmlns:a16="http://schemas.microsoft.com/office/drawing/2014/main" val="199833557"/>
                  </a:ext>
                </a:extLst>
              </a:tr>
              <a:tr h="186376">
                <a:tc>
                  <a:txBody>
                    <a:bodyPr/>
                    <a:lstStyle/>
                    <a:p>
                      <a:pPr algn="ctr">
                        <a:spcAft>
                          <a:spcPts val="0"/>
                        </a:spcAft>
                      </a:pPr>
                      <a:r>
                        <a:rPr lang="en-US" sz="1100" kern="100">
                          <a:effectLst/>
                        </a:rPr>
                        <a:t>8</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en-US" sz="1100" kern="100">
                          <a:effectLst/>
                        </a:rPr>
                        <a:t>5.3.2</a:t>
                      </a:r>
                      <a:r>
                        <a:rPr lang="zh-CN" sz="1100" kern="100">
                          <a:effectLst/>
                        </a:rPr>
                        <a:t>节</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英文字母使用了宋体</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一致性</a:t>
                      </a:r>
                      <a:endParaRPr lang="en-US" sz="1100" kern="100">
                        <a:effectLst/>
                      </a:endParaRPr>
                    </a:p>
                    <a:p>
                      <a:pPr algn="ctr">
                        <a:spcAft>
                          <a:spcPts val="0"/>
                        </a:spcAft>
                      </a:pPr>
                      <a:r>
                        <a:rPr lang="zh-CN" sz="1100" kern="100">
                          <a:effectLst/>
                        </a:rPr>
                        <a:t>规范性</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轻微</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进行修改</a:t>
                      </a:r>
                      <a:endParaRPr lang="en-US" sz="1100" kern="100">
                        <a:effectLst/>
                        <a:latin typeface="Times New Roman" panose="02020603050405020304" pitchFamily="18" charset="0"/>
                        <a:ea typeface="SimSun" panose="02010600030101010101" pitchFamily="2" charset="-122"/>
                      </a:endParaRPr>
                    </a:p>
                  </a:txBody>
                  <a:tcPr marL="4042" marR="4042" marT="0" marB="0"/>
                </a:tc>
                <a:extLst>
                  <a:ext uri="{0D108BD9-81ED-4DB2-BD59-A6C34878D82A}">
                    <a16:rowId xmlns:a16="http://schemas.microsoft.com/office/drawing/2014/main" val="1967556981"/>
                  </a:ext>
                </a:extLst>
              </a:tr>
              <a:tr h="0">
                <a:tc>
                  <a:txBody>
                    <a:bodyPr/>
                    <a:lstStyle/>
                    <a:p>
                      <a:pPr algn="ctr">
                        <a:spcAft>
                          <a:spcPts val="0"/>
                        </a:spcAft>
                      </a:pPr>
                      <a:r>
                        <a:rPr lang="en-US" sz="1100" kern="100">
                          <a:effectLst/>
                        </a:rPr>
                        <a:t>9</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第二章</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业务需求中夹杂着用户需求，比如</a:t>
                      </a:r>
                      <a:r>
                        <a:rPr lang="en-US" sz="1100" kern="100">
                          <a:effectLst/>
                        </a:rPr>
                        <a:t>2.5</a:t>
                      </a:r>
                      <a:r>
                        <a:rPr lang="zh-CN" sz="1100" kern="100">
                          <a:effectLst/>
                        </a:rPr>
                        <a:t>节</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准确性</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一般</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建议查找一下业务需求与用户需求的定义，重新划分一下需求的类型</a:t>
                      </a:r>
                      <a:endParaRPr lang="en-US" sz="1100" kern="100">
                        <a:effectLst/>
                        <a:latin typeface="Times New Roman" panose="02020603050405020304" pitchFamily="18" charset="0"/>
                        <a:ea typeface="SimSun" panose="02010600030101010101" pitchFamily="2" charset="-122"/>
                      </a:endParaRPr>
                    </a:p>
                  </a:txBody>
                  <a:tcPr marL="4042" marR="4042" marT="0" marB="0"/>
                </a:tc>
                <a:extLst>
                  <a:ext uri="{0D108BD9-81ED-4DB2-BD59-A6C34878D82A}">
                    <a16:rowId xmlns:a16="http://schemas.microsoft.com/office/drawing/2014/main" val="3305376745"/>
                  </a:ext>
                </a:extLst>
              </a:tr>
              <a:tr h="185389">
                <a:tc>
                  <a:txBody>
                    <a:bodyPr/>
                    <a:lstStyle/>
                    <a:p>
                      <a:pPr algn="ctr">
                        <a:spcAft>
                          <a:spcPts val="0"/>
                        </a:spcAft>
                      </a:pPr>
                      <a:r>
                        <a:rPr lang="en-US" sz="1100" kern="100">
                          <a:effectLst/>
                        </a:rPr>
                        <a:t>10</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en-US" sz="1100" kern="100">
                          <a:effectLst/>
                        </a:rPr>
                        <a:t>2.1</a:t>
                      </a:r>
                      <a:r>
                        <a:rPr lang="zh-CN" sz="1100" kern="100">
                          <a:effectLst/>
                        </a:rPr>
                        <a:t>节</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a:effectLst/>
                        </a:rPr>
                        <a:t>业务流程图不规范</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规范性</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ctr">
                        <a:spcAft>
                          <a:spcPts val="0"/>
                        </a:spcAft>
                      </a:pPr>
                      <a:r>
                        <a:rPr lang="zh-CN" sz="1100" kern="100">
                          <a:effectLst/>
                        </a:rPr>
                        <a:t>一般</a:t>
                      </a:r>
                      <a:endParaRPr lang="en-US" sz="1100" kern="100">
                        <a:effectLst/>
                        <a:latin typeface="Times New Roman" panose="02020603050405020304" pitchFamily="18" charset="0"/>
                        <a:ea typeface="SimSun" panose="02010600030101010101" pitchFamily="2" charset="-122"/>
                      </a:endParaRPr>
                    </a:p>
                  </a:txBody>
                  <a:tcPr marL="4042" marR="4042" marT="0" marB="0"/>
                </a:tc>
                <a:tc>
                  <a:txBody>
                    <a:bodyPr/>
                    <a:lstStyle/>
                    <a:p>
                      <a:pPr algn="l">
                        <a:spcAft>
                          <a:spcPts val="0"/>
                        </a:spcAft>
                      </a:pPr>
                      <a:r>
                        <a:rPr lang="zh-CN" sz="1100" kern="100" dirty="0">
                          <a:effectLst/>
                        </a:rPr>
                        <a:t>进行修改</a:t>
                      </a:r>
                      <a:endParaRPr lang="en-US" sz="1100" kern="100" dirty="0">
                        <a:effectLst/>
                        <a:latin typeface="Times New Roman" panose="02020603050405020304" pitchFamily="18" charset="0"/>
                        <a:ea typeface="SimSun" panose="02010600030101010101" pitchFamily="2" charset="-122"/>
                      </a:endParaRPr>
                    </a:p>
                  </a:txBody>
                  <a:tcPr marL="4042" marR="4042" marT="0" marB="0"/>
                </a:tc>
                <a:extLst>
                  <a:ext uri="{0D108BD9-81ED-4DB2-BD59-A6C34878D82A}">
                    <a16:rowId xmlns:a16="http://schemas.microsoft.com/office/drawing/2014/main" val="2890161644"/>
                  </a:ext>
                </a:extLst>
              </a:tr>
            </a:tbl>
          </a:graphicData>
        </a:graphic>
      </p:graphicFrame>
    </p:spTree>
    <p:extLst>
      <p:ext uri="{BB962C8B-B14F-4D97-AF65-F5344CB8AC3E}">
        <p14:creationId xmlns:p14="http://schemas.microsoft.com/office/powerpoint/2010/main" val="335143770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CF7106-8512-E24E-8E98-B471714D970C}"/>
              </a:ext>
            </a:extLst>
          </p:cNvPr>
          <p:cNvSpPr/>
          <p:nvPr/>
        </p:nvSpPr>
        <p:spPr>
          <a:xfrm>
            <a:off x="761973" y="303895"/>
            <a:ext cx="3262432"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评审检查单与问题清单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 name="Table 3">
            <a:extLst>
              <a:ext uri="{FF2B5EF4-FFF2-40B4-BE49-F238E27FC236}">
                <a16:creationId xmlns:a16="http://schemas.microsoft.com/office/drawing/2014/main" id="{BC6F772A-33BB-B942-8DE4-DFCA39059A7B}"/>
              </a:ext>
            </a:extLst>
          </p:cNvPr>
          <p:cNvGraphicFramePr>
            <a:graphicFrameLocks noGrp="1"/>
          </p:cNvGraphicFramePr>
          <p:nvPr>
            <p:extLst>
              <p:ext uri="{D42A27DB-BD31-4B8C-83A1-F6EECF244321}">
                <p14:modId xmlns:p14="http://schemas.microsoft.com/office/powerpoint/2010/main" val="1163743308"/>
              </p:ext>
            </p:extLst>
          </p:nvPr>
        </p:nvGraphicFramePr>
        <p:xfrm>
          <a:off x="185350" y="834092"/>
          <a:ext cx="8773298" cy="5943600"/>
        </p:xfrm>
        <a:graphic>
          <a:graphicData uri="http://schemas.openxmlformats.org/drawingml/2006/table">
            <a:tbl>
              <a:tblPr firstRow="1" firstCol="1" bandRow="1">
                <a:tableStyleId>{5C22544A-7EE6-4342-B048-85BDC9FD1C3A}</a:tableStyleId>
              </a:tblPr>
              <a:tblGrid>
                <a:gridCol w="1124466">
                  <a:extLst>
                    <a:ext uri="{9D8B030D-6E8A-4147-A177-3AD203B41FA5}">
                      <a16:colId xmlns:a16="http://schemas.microsoft.com/office/drawing/2014/main" val="3958957374"/>
                    </a:ext>
                  </a:extLst>
                </a:gridCol>
                <a:gridCol w="852616">
                  <a:extLst>
                    <a:ext uri="{9D8B030D-6E8A-4147-A177-3AD203B41FA5}">
                      <a16:colId xmlns:a16="http://schemas.microsoft.com/office/drawing/2014/main" val="3035739575"/>
                    </a:ext>
                  </a:extLst>
                </a:gridCol>
                <a:gridCol w="4349577">
                  <a:extLst>
                    <a:ext uri="{9D8B030D-6E8A-4147-A177-3AD203B41FA5}">
                      <a16:colId xmlns:a16="http://schemas.microsoft.com/office/drawing/2014/main" val="589901777"/>
                    </a:ext>
                  </a:extLst>
                </a:gridCol>
                <a:gridCol w="679622">
                  <a:extLst>
                    <a:ext uri="{9D8B030D-6E8A-4147-A177-3AD203B41FA5}">
                      <a16:colId xmlns:a16="http://schemas.microsoft.com/office/drawing/2014/main" val="736093568"/>
                    </a:ext>
                  </a:extLst>
                </a:gridCol>
                <a:gridCol w="605481">
                  <a:extLst>
                    <a:ext uri="{9D8B030D-6E8A-4147-A177-3AD203B41FA5}">
                      <a16:colId xmlns:a16="http://schemas.microsoft.com/office/drawing/2014/main" val="2710062653"/>
                    </a:ext>
                  </a:extLst>
                </a:gridCol>
                <a:gridCol w="1161536">
                  <a:extLst>
                    <a:ext uri="{9D8B030D-6E8A-4147-A177-3AD203B41FA5}">
                      <a16:colId xmlns:a16="http://schemas.microsoft.com/office/drawing/2014/main" val="1266151277"/>
                    </a:ext>
                  </a:extLst>
                </a:gridCol>
              </a:tblGrid>
              <a:tr h="84841">
                <a:tc>
                  <a:txBody>
                    <a:bodyPr/>
                    <a:lstStyle/>
                    <a:p>
                      <a:pPr algn="ctr">
                        <a:spcAft>
                          <a:spcPts val="0"/>
                        </a:spcAft>
                      </a:pPr>
                      <a:r>
                        <a:rPr lang="zh-CN" sz="1300" kern="100" dirty="0">
                          <a:effectLst/>
                        </a:rPr>
                        <a:t>项目名称</a:t>
                      </a:r>
                      <a:endParaRPr lang="en-US" sz="1300" kern="100" dirty="0">
                        <a:effectLst/>
                        <a:latin typeface="Times New Roman" panose="02020603050405020304" pitchFamily="18" charset="0"/>
                        <a:ea typeface="SimSun" panose="02010600030101010101" pitchFamily="2" charset="-122"/>
                      </a:endParaRPr>
                    </a:p>
                  </a:txBody>
                  <a:tcPr marL="2259" marR="2259" marT="0" marB="0"/>
                </a:tc>
                <a:tc gridSpan="5">
                  <a:txBody>
                    <a:bodyPr/>
                    <a:lstStyle/>
                    <a:p>
                      <a:pPr algn="l">
                        <a:spcAft>
                          <a:spcPts val="0"/>
                        </a:spcAft>
                      </a:pPr>
                      <a:r>
                        <a:rPr lang="zh-CN" sz="1300" kern="100">
                          <a:effectLst/>
                        </a:rPr>
                        <a:t>基于深度学习的</a:t>
                      </a:r>
                      <a:r>
                        <a:rPr lang="en-US" sz="1300" kern="100">
                          <a:effectLst/>
                        </a:rPr>
                        <a:t>android </a:t>
                      </a:r>
                      <a:r>
                        <a:rPr lang="zh-CN" sz="1300" kern="100">
                          <a:effectLst/>
                        </a:rPr>
                        <a:t>端自动化游戏异常测试软件的实现及测试</a:t>
                      </a:r>
                      <a:endParaRPr lang="en-US" sz="1300" kern="10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7265174"/>
                  </a:ext>
                </a:extLst>
              </a:tr>
              <a:tr h="84841">
                <a:tc>
                  <a:txBody>
                    <a:bodyPr/>
                    <a:lstStyle/>
                    <a:p>
                      <a:pPr algn="ctr">
                        <a:spcAft>
                          <a:spcPts val="0"/>
                        </a:spcAft>
                      </a:pPr>
                      <a:r>
                        <a:rPr lang="zh-CN" sz="1300" kern="100">
                          <a:effectLst/>
                        </a:rPr>
                        <a:t>评审对象</a:t>
                      </a:r>
                      <a:endParaRPr lang="en-US" sz="1300" kern="100">
                        <a:effectLst/>
                        <a:latin typeface="Times New Roman" panose="02020603050405020304" pitchFamily="18" charset="0"/>
                        <a:ea typeface="SimSun" panose="02010600030101010101" pitchFamily="2" charset="-122"/>
                      </a:endParaRPr>
                    </a:p>
                  </a:txBody>
                  <a:tcPr marL="2259" marR="2259" marT="0" marB="0"/>
                </a:tc>
                <a:tc gridSpan="2">
                  <a:txBody>
                    <a:bodyPr/>
                    <a:lstStyle/>
                    <a:p>
                      <a:pPr algn="just">
                        <a:spcAft>
                          <a:spcPts val="0"/>
                        </a:spcAft>
                      </a:pPr>
                      <a:r>
                        <a:rPr lang="zh-CN" sz="1300" kern="100">
                          <a:effectLst/>
                        </a:rPr>
                        <a:t>需求规格说明书</a:t>
                      </a:r>
                      <a:endParaRPr lang="en-US" sz="1300" kern="10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tc>
                  <a:txBody>
                    <a:bodyPr/>
                    <a:lstStyle/>
                    <a:p>
                      <a:pPr algn="ctr">
                        <a:spcAft>
                          <a:spcPts val="0"/>
                        </a:spcAft>
                      </a:pPr>
                      <a:r>
                        <a:rPr lang="zh-CN" sz="1300" kern="100">
                          <a:effectLst/>
                        </a:rPr>
                        <a:t>版本号</a:t>
                      </a:r>
                      <a:endParaRPr lang="en-US" sz="1300" kern="100">
                        <a:effectLst/>
                        <a:latin typeface="Times New Roman" panose="02020603050405020304" pitchFamily="18" charset="0"/>
                        <a:ea typeface="SimSun" panose="02010600030101010101" pitchFamily="2" charset="-122"/>
                      </a:endParaRPr>
                    </a:p>
                  </a:txBody>
                  <a:tcPr marL="2259" marR="2259" marT="0" marB="0"/>
                </a:tc>
                <a:tc gridSpan="2">
                  <a:txBody>
                    <a:bodyPr/>
                    <a:lstStyle/>
                    <a:p>
                      <a:pPr algn="l">
                        <a:spcAft>
                          <a:spcPts val="0"/>
                        </a:spcAft>
                      </a:pPr>
                      <a:r>
                        <a:rPr lang="en-US" sz="1300" kern="100">
                          <a:effectLst/>
                        </a:rPr>
                        <a:t>v3.1</a:t>
                      </a:r>
                      <a:endParaRPr lang="en-US" sz="1300" kern="10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extLst>
                  <a:ext uri="{0D108BD9-81ED-4DB2-BD59-A6C34878D82A}">
                    <a16:rowId xmlns:a16="http://schemas.microsoft.com/office/drawing/2014/main" val="1623040396"/>
                  </a:ext>
                </a:extLst>
              </a:tr>
              <a:tr h="84841">
                <a:tc>
                  <a:txBody>
                    <a:bodyPr/>
                    <a:lstStyle/>
                    <a:p>
                      <a:pPr algn="ctr">
                        <a:spcAft>
                          <a:spcPts val="0"/>
                        </a:spcAft>
                      </a:pPr>
                      <a:r>
                        <a:rPr lang="zh-CN" sz="1300" kern="100">
                          <a:effectLst/>
                        </a:rPr>
                        <a:t>提交日期</a:t>
                      </a:r>
                      <a:endParaRPr lang="en-US" sz="1300" kern="100">
                        <a:effectLst/>
                        <a:latin typeface="Times New Roman" panose="02020603050405020304" pitchFamily="18" charset="0"/>
                        <a:ea typeface="SimSun" panose="02010600030101010101" pitchFamily="2" charset="-122"/>
                      </a:endParaRPr>
                    </a:p>
                  </a:txBody>
                  <a:tcPr marL="2259" marR="2259" marT="0" marB="0"/>
                </a:tc>
                <a:tc gridSpan="2">
                  <a:txBody>
                    <a:bodyPr/>
                    <a:lstStyle/>
                    <a:p>
                      <a:pPr algn="l">
                        <a:spcAft>
                          <a:spcPts val="0"/>
                        </a:spcAft>
                      </a:pPr>
                      <a:r>
                        <a:rPr lang="en-US" sz="1300" kern="100" dirty="0">
                          <a:effectLst/>
                        </a:rPr>
                        <a:t>2019/03/25</a:t>
                      </a:r>
                      <a:endParaRPr lang="en-US" sz="1300" kern="100" dirty="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tc>
                  <a:txBody>
                    <a:bodyPr/>
                    <a:lstStyle/>
                    <a:p>
                      <a:pPr algn="ctr">
                        <a:spcAft>
                          <a:spcPts val="0"/>
                        </a:spcAft>
                      </a:pPr>
                      <a:r>
                        <a:rPr lang="zh-CN" sz="1300" kern="100">
                          <a:effectLst/>
                        </a:rPr>
                        <a:t>编制人</a:t>
                      </a:r>
                      <a:endParaRPr lang="en-US" sz="1300" kern="100">
                        <a:effectLst/>
                        <a:latin typeface="Times New Roman" panose="02020603050405020304" pitchFamily="18" charset="0"/>
                        <a:ea typeface="SimSun" panose="02010600030101010101" pitchFamily="2" charset="-122"/>
                      </a:endParaRPr>
                    </a:p>
                  </a:txBody>
                  <a:tcPr marL="2259" marR="2259" marT="0" marB="0"/>
                </a:tc>
                <a:tc gridSpan="2">
                  <a:txBody>
                    <a:bodyPr/>
                    <a:lstStyle/>
                    <a:p>
                      <a:pPr algn="l">
                        <a:spcAft>
                          <a:spcPts val="0"/>
                        </a:spcAft>
                      </a:pPr>
                      <a:r>
                        <a:rPr lang="zh-CN" sz="1300" kern="100">
                          <a:effectLst/>
                        </a:rPr>
                        <a:t>刘颖</a:t>
                      </a:r>
                      <a:r>
                        <a:rPr lang="en-US" sz="1300" kern="100">
                          <a:effectLst/>
                        </a:rPr>
                        <a:t>,</a:t>
                      </a:r>
                      <a:r>
                        <a:rPr lang="zh-CN" sz="1300" kern="100">
                          <a:effectLst/>
                        </a:rPr>
                        <a:t>袁梦阳</a:t>
                      </a:r>
                      <a:r>
                        <a:rPr lang="en-US" sz="1300" kern="100">
                          <a:effectLst/>
                        </a:rPr>
                        <a:t>,</a:t>
                      </a:r>
                      <a:r>
                        <a:rPr lang="zh-CN" sz="1300" kern="100">
                          <a:effectLst/>
                        </a:rPr>
                        <a:t>李铎坤</a:t>
                      </a:r>
                      <a:r>
                        <a:rPr lang="en-US" sz="1300" kern="100">
                          <a:effectLst/>
                        </a:rPr>
                        <a:t>,</a:t>
                      </a:r>
                      <a:r>
                        <a:rPr lang="zh-CN" sz="1300" kern="100">
                          <a:effectLst/>
                        </a:rPr>
                        <a:t>陈鸿超</a:t>
                      </a:r>
                      <a:endParaRPr lang="en-US" sz="1300" kern="10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extLst>
                  <a:ext uri="{0D108BD9-81ED-4DB2-BD59-A6C34878D82A}">
                    <a16:rowId xmlns:a16="http://schemas.microsoft.com/office/drawing/2014/main" val="3957962665"/>
                  </a:ext>
                </a:extLst>
              </a:tr>
              <a:tr h="84841">
                <a:tc>
                  <a:txBody>
                    <a:bodyPr/>
                    <a:lstStyle/>
                    <a:p>
                      <a:pPr algn="ctr">
                        <a:spcAft>
                          <a:spcPts val="0"/>
                        </a:spcAft>
                      </a:pPr>
                      <a:r>
                        <a:rPr lang="zh-CN" sz="1300" kern="100">
                          <a:effectLst/>
                        </a:rPr>
                        <a:t>评审日期</a:t>
                      </a:r>
                      <a:endParaRPr lang="en-US" sz="1300" kern="100">
                        <a:effectLst/>
                        <a:latin typeface="Times New Roman" panose="02020603050405020304" pitchFamily="18" charset="0"/>
                        <a:ea typeface="SimSun" panose="02010600030101010101" pitchFamily="2" charset="-122"/>
                      </a:endParaRPr>
                    </a:p>
                  </a:txBody>
                  <a:tcPr marL="2259" marR="2259" marT="0" marB="0"/>
                </a:tc>
                <a:tc gridSpan="2">
                  <a:txBody>
                    <a:bodyPr/>
                    <a:lstStyle/>
                    <a:p>
                      <a:pPr algn="l">
                        <a:spcAft>
                          <a:spcPts val="0"/>
                        </a:spcAft>
                      </a:pPr>
                      <a:r>
                        <a:rPr lang="en-US" sz="1300" kern="100">
                          <a:effectLst/>
                        </a:rPr>
                        <a:t>2019/03/26</a:t>
                      </a:r>
                      <a:endParaRPr lang="en-US" sz="1300" kern="10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tc>
                  <a:txBody>
                    <a:bodyPr/>
                    <a:lstStyle/>
                    <a:p>
                      <a:pPr algn="ctr">
                        <a:spcAft>
                          <a:spcPts val="0"/>
                        </a:spcAft>
                      </a:pPr>
                      <a:r>
                        <a:rPr lang="zh-CN" sz="1300" kern="100">
                          <a:effectLst/>
                        </a:rPr>
                        <a:t>评审方式</a:t>
                      </a:r>
                      <a:endParaRPr lang="en-US" sz="1300" kern="100">
                        <a:effectLst/>
                        <a:latin typeface="Times New Roman" panose="02020603050405020304" pitchFamily="18" charset="0"/>
                        <a:ea typeface="SimSun" panose="02010600030101010101" pitchFamily="2" charset="-122"/>
                      </a:endParaRPr>
                    </a:p>
                  </a:txBody>
                  <a:tcPr marL="2259" marR="2259" marT="0" marB="0"/>
                </a:tc>
                <a:tc gridSpan="2">
                  <a:txBody>
                    <a:bodyPr/>
                    <a:lstStyle/>
                    <a:p>
                      <a:pPr algn="l">
                        <a:spcAft>
                          <a:spcPts val="0"/>
                        </a:spcAft>
                      </a:pPr>
                      <a:r>
                        <a:rPr lang="zh-CN" sz="1300" kern="100">
                          <a:effectLst/>
                        </a:rPr>
                        <a:t>组间互评审</a:t>
                      </a:r>
                      <a:endParaRPr lang="en-US" sz="1300" kern="10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extLst>
                  <a:ext uri="{0D108BD9-81ED-4DB2-BD59-A6C34878D82A}">
                    <a16:rowId xmlns:a16="http://schemas.microsoft.com/office/drawing/2014/main" val="2901882285"/>
                  </a:ext>
                </a:extLst>
              </a:tr>
              <a:tr h="84841">
                <a:tc>
                  <a:txBody>
                    <a:bodyPr/>
                    <a:lstStyle/>
                    <a:p>
                      <a:pPr algn="ctr">
                        <a:spcAft>
                          <a:spcPts val="0"/>
                        </a:spcAft>
                      </a:pPr>
                      <a:r>
                        <a:rPr lang="zh-CN" sz="1300" kern="100">
                          <a:effectLst/>
                        </a:rPr>
                        <a:t>序号</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问题位置</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dirty="0">
                          <a:effectLst/>
                        </a:rPr>
                        <a:t>问题描述</a:t>
                      </a:r>
                      <a:endParaRPr lang="en-US" sz="13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问题类别</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严重性</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处理意见</a:t>
                      </a:r>
                      <a:endParaRPr lang="en-US" sz="1300" kern="10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2783914349"/>
                  </a:ext>
                </a:extLst>
              </a:tr>
              <a:tr h="254523">
                <a:tc>
                  <a:txBody>
                    <a:bodyPr/>
                    <a:lstStyle/>
                    <a:p>
                      <a:pPr algn="ctr">
                        <a:spcAft>
                          <a:spcPts val="0"/>
                        </a:spcAft>
                      </a:pPr>
                      <a:r>
                        <a:rPr lang="en-US" sz="1300" kern="100">
                          <a:effectLst/>
                        </a:rPr>
                        <a:t>1</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整体</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300" kern="100">
                          <a:effectLst/>
                        </a:rPr>
                        <a:t>用词一致性问题：</a:t>
                      </a:r>
                      <a:endParaRPr lang="en-US" sz="1300" kern="100">
                        <a:effectLst/>
                      </a:endParaRPr>
                    </a:p>
                    <a:p>
                      <a:pPr marL="342900" lvl="0" indent="-342900" algn="l">
                        <a:spcAft>
                          <a:spcPts val="0"/>
                        </a:spcAft>
                        <a:buFont typeface="+mj-lt"/>
                        <a:buAutoNum type="arabicPeriod"/>
                      </a:pPr>
                      <a:r>
                        <a:rPr lang="zh-CN" sz="1300" kern="100">
                          <a:effectLst/>
                        </a:rPr>
                        <a:t>封面</a:t>
                      </a:r>
                      <a:r>
                        <a:rPr lang="en-US" sz="1300" kern="100">
                          <a:effectLst/>
                        </a:rPr>
                        <a:t>,2.1.2</a:t>
                      </a:r>
                      <a:r>
                        <a:rPr lang="zh-CN" sz="1300" kern="100">
                          <a:effectLst/>
                        </a:rPr>
                        <a:t>节</a:t>
                      </a:r>
                      <a:r>
                        <a:rPr lang="en-US" sz="1300" kern="100">
                          <a:effectLst/>
                        </a:rPr>
                        <a:t>,4.1</a:t>
                      </a:r>
                      <a:r>
                        <a:rPr lang="zh-CN" sz="1300" kern="100">
                          <a:effectLst/>
                        </a:rPr>
                        <a:t>节写成了</a:t>
                      </a:r>
                      <a:r>
                        <a:rPr lang="en-US" sz="1300" kern="100">
                          <a:effectLst/>
                        </a:rPr>
                        <a:t>“android”</a:t>
                      </a:r>
                    </a:p>
                    <a:p>
                      <a:pPr marL="342900" lvl="0" indent="-342900" algn="l">
                        <a:spcAft>
                          <a:spcPts val="0"/>
                        </a:spcAft>
                        <a:buFont typeface="+mj-lt"/>
                        <a:buAutoNum type="arabicPeriod"/>
                      </a:pPr>
                      <a:r>
                        <a:rPr lang="zh-CN" sz="1300" kern="100">
                          <a:effectLst/>
                        </a:rPr>
                        <a:t>文章中同时存在</a:t>
                      </a:r>
                      <a:r>
                        <a:rPr lang="en-US" sz="1300" kern="100">
                          <a:effectLst/>
                        </a:rPr>
                        <a:t>“</a:t>
                      </a:r>
                      <a:r>
                        <a:rPr lang="zh-CN" sz="1300" kern="100">
                          <a:effectLst/>
                        </a:rPr>
                        <a:t>我们</a:t>
                      </a:r>
                      <a:r>
                        <a:rPr lang="en-US" sz="1300" kern="100">
                          <a:effectLst/>
                        </a:rPr>
                        <a:t>”</a:t>
                      </a:r>
                      <a:r>
                        <a:rPr lang="zh-CN" sz="1300" kern="100">
                          <a:effectLst/>
                        </a:rPr>
                        <a:t>和</a:t>
                      </a:r>
                      <a:r>
                        <a:rPr lang="en-US" sz="1300" kern="100">
                          <a:effectLst/>
                        </a:rPr>
                        <a:t>“</a:t>
                      </a:r>
                      <a:r>
                        <a:rPr lang="zh-CN" sz="1300" kern="100">
                          <a:effectLst/>
                        </a:rPr>
                        <a:t>本项目</a:t>
                      </a:r>
                      <a:r>
                        <a:rPr lang="en-US" sz="1300" kern="100">
                          <a:effectLst/>
                        </a:rPr>
                        <a:t>”</a:t>
                      </a:r>
                      <a:r>
                        <a:rPr lang="zh-CN" sz="1300" kern="100">
                          <a:effectLst/>
                        </a:rPr>
                        <a:t>的主语</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一致性</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轻微</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300" kern="100" dirty="0">
                          <a:effectLst/>
                        </a:rPr>
                        <a:t>建议统一为“</a:t>
                      </a:r>
                      <a:r>
                        <a:rPr lang="en-US" sz="1300" kern="100" dirty="0">
                          <a:effectLst/>
                        </a:rPr>
                        <a:t>Android</a:t>
                      </a:r>
                      <a:r>
                        <a:rPr lang="zh-CN" sz="1300" kern="100" dirty="0">
                          <a:effectLst/>
                        </a:rPr>
                        <a:t>”和“本项目”</a:t>
                      </a:r>
                      <a:endParaRPr lang="en-US" sz="1300" kern="100" dirty="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1188949401"/>
                  </a:ext>
                </a:extLst>
              </a:tr>
              <a:tr h="84841">
                <a:tc>
                  <a:txBody>
                    <a:bodyPr/>
                    <a:lstStyle/>
                    <a:p>
                      <a:pPr algn="ctr">
                        <a:spcAft>
                          <a:spcPts val="0"/>
                        </a:spcAft>
                      </a:pPr>
                      <a:r>
                        <a:rPr lang="en-US" sz="1300" kern="100">
                          <a:effectLst/>
                        </a:rPr>
                        <a:t>2</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整体</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300" kern="100">
                          <a:effectLst/>
                        </a:rPr>
                        <a:t>没有页码</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规范性</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一般</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300" kern="100">
                          <a:effectLst/>
                        </a:rPr>
                        <a:t>添加页码</a:t>
                      </a:r>
                      <a:endParaRPr lang="en-US" sz="1300" kern="10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2139940980"/>
                  </a:ext>
                </a:extLst>
              </a:tr>
              <a:tr h="169682">
                <a:tc>
                  <a:txBody>
                    <a:bodyPr/>
                    <a:lstStyle/>
                    <a:p>
                      <a:pPr algn="ctr">
                        <a:spcAft>
                          <a:spcPts val="0"/>
                        </a:spcAft>
                      </a:pPr>
                      <a:r>
                        <a:rPr lang="en-US" sz="1300" kern="100">
                          <a:effectLst/>
                        </a:rPr>
                        <a:t>3</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en-US" sz="1300" kern="100">
                          <a:effectLst/>
                        </a:rPr>
                        <a:t>1.4</a:t>
                      </a:r>
                      <a:r>
                        <a:rPr lang="zh-CN" sz="1300" kern="100">
                          <a:effectLst/>
                        </a:rPr>
                        <a:t>节</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marL="342900" lvl="0" indent="-342900" algn="l">
                        <a:spcAft>
                          <a:spcPts val="0"/>
                        </a:spcAft>
                        <a:buFont typeface="+mj-lt"/>
                        <a:buAutoNum type="arabicPeriod"/>
                      </a:pPr>
                      <a:r>
                        <a:rPr lang="zh-CN" sz="1300" kern="100">
                          <a:effectLst/>
                        </a:rPr>
                        <a:t>术语未排序</a:t>
                      </a:r>
                      <a:endParaRPr lang="en-US" sz="1300" kern="100">
                        <a:effectLst/>
                      </a:endParaRPr>
                    </a:p>
                    <a:p>
                      <a:pPr marL="342900" lvl="0" indent="-342900" algn="l">
                        <a:spcAft>
                          <a:spcPts val="0"/>
                        </a:spcAft>
                        <a:buFont typeface="+mj-lt"/>
                        <a:buAutoNum type="arabicPeriod"/>
                      </a:pPr>
                      <a:r>
                        <a:rPr lang="zh-CN" sz="1300" kern="100">
                          <a:effectLst/>
                        </a:rPr>
                        <a:t>术语介绍不完整，漏了</a:t>
                      </a:r>
                      <a:r>
                        <a:rPr lang="en-US" sz="1300" kern="100">
                          <a:effectLst/>
                        </a:rPr>
                        <a:t>iOS</a:t>
                      </a:r>
                      <a:r>
                        <a:rPr lang="zh-CN" sz="1300" kern="100">
                          <a:effectLst/>
                        </a:rPr>
                        <a:t>、</a:t>
                      </a:r>
                      <a:r>
                        <a:rPr lang="en-US" sz="1300" kern="100">
                          <a:effectLst/>
                        </a:rPr>
                        <a:t>FastRCNN</a:t>
                      </a:r>
                      <a:r>
                        <a:rPr lang="zh-CN" sz="1300" kern="100">
                          <a:effectLst/>
                        </a:rPr>
                        <a:t>等</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规范性</a:t>
                      </a:r>
                      <a:endParaRPr lang="en-US" sz="1300" kern="100">
                        <a:effectLst/>
                      </a:endParaRPr>
                    </a:p>
                    <a:p>
                      <a:pPr algn="ctr">
                        <a:spcAft>
                          <a:spcPts val="0"/>
                        </a:spcAft>
                      </a:pPr>
                      <a:r>
                        <a:rPr lang="zh-CN" sz="1300" kern="100">
                          <a:effectLst/>
                        </a:rPr>
                        <a:t>完整性</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轻微</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300" kern="100">
                          <a:effectLst/>
                        </a:rPr>
                        <a:t>建议排序并补充术语和缩略词表</a:t>
                      </a:r>
                      <a:endParaRPr lang="en-US" sz="1300" kern="10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507507701"/>
                  </a:ext>
                </a:extLst>
              </a:tr>
              <a:tr h="254523">
                <a:tc>
                  <a:txBody>
                    <a:bodyPr/>
                    <a:lstStyle/>
                    <a:p>
                      <a:pPr algn="ctr">
                        <a:spcAft>
                          <a:spcPts val="0"/>
                        </a:spcAft>
                      </a:pPr>
                      <a:r>
                        <a:rPr lang="en-US" sz="1300" kern="100">
                          <a:effectLst/>
                        </a:rPr>
                        <a:t>4</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整体</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300" kern="100">
                          <a:effectLst/>
                        </a:rPr>
                        <a:t>标题问题：</a:t>
                      </a:r>
                      <a:endParaRPr lang="en-US" sz="1300" kern="100">
                        <a:effectLst/>
                      </a:endParaRPr>
                    </a:p>
                    <a:p>
                      <a:pPr marL="342900" lvl="0" indent="-342900" algn="l">
                        <a:spcAft>
                          <a:spcPts val="0"/>
                        </a:spcAft>
                        <a:buFont typeface="+mj-lt"/>
                        <a:buAutoNum type="arabicPeriod"/>
                      </a:pPr>
                      <a:r>
                        <a:rPr lang="zh-CN" sz="1300" kern="100">
                          <a:effectLst/>
                        </a:rPr>
                        <a:t>建议去掉第四级标题</a:t>
                      </a:r>
                      <a:endParaRPr lang="en-US" sz="1300" kern="100">
                        <a:effectLst/>
                      </a:endParaRPr>
                    </a:p>
                    <a:p>
                      <a:pPr marL="342900" lvl="0" indent="-342900" algn="l">
                        <a:spcAft>
                          <a:spcPts val="0"/>
                        </a:spcAft>
                        <a:buFont typeface="+mj-lt"/>
                        <a:buAutoNum type="arabicPeriod"/>
                      </a:pPr>
                      <a:r>
                        <a:rPr lang="en-US" sz="1300" kern="100">
                          <a:effectLst/>
                        </a:rPr>
                        <a:t>3.3</a:t>
                      </a:r>
                      <a:r>
                        <a:rPr lang="zh-CN" sz="1300" kern="100">
                          <a:effectLst/>
                        </a:rPr>
                        <a:t>节标题编号错误</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规范性</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dirty="0">
                          <a:effectLst/>
                        </a:rPr>
                        <a:t>轻微</a:t>
                      </a:r>
                      <a:endParaRPr lang="en-US" sz="13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300" kern="100">
                          <a:effectLst/>
                        </a:rPr>
                        <a:t>第四级标题建议改为字号为正文字体，加粗。</a:t>
                      </a:r>
                      <a:endParaRPr lang="en-US" sz="1300" kern="10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2247175608"/>
                  </a:ext>
                </a:extLst>
              </a:tr>
              <a:tr h="169682">
                <a:tc>
                  <a:txBody>
                    <a:bodyPr/>
                    <a:lstStyle/>
                    <a:p>
                      <a:pPr algn="ctr">
                        <a:spcAft>
                          <a:spcPts val="0"/>
                        </a:spcAft>
                      </a:pPr>
                      <a:r>
                        <a:rPr lang="en-US" sz="1300" kern="100">
                          <a:effectLst/>
                        </a:rPr>
                        <a:t>5</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en-US" sz="1300" kern="100">
                          <a:effectLst/>
                        </a:rPr>
                        <a:t>1.5</a:t>
                      </a:r>
                      <a:r>
                        <a:rPr lang="zh-CN" sz="1300" kern="100">
                          <a:effectLst/>
                        </a:rPr>
                        <a:t>节</a:t>
                      </a:r>
                      <a:endParaRPr lang="en-US" sz="1300" kern="100">
                        <a:effectLst/>
                      </a:endParaRPr>
                    </a:p>
                    <a:p>
                      <a:pPr algn="ctr">
                        <a:spcAft>
                          <a:spcPts val="0"/>
                        </a:spcAft>
                      </a:pPr>
                      <a:r>
                        <a:rPr lang="en-US" sz="1300" kern="100">
                          <a:effectLst/>
                        </a:rPr>
                        <a:t>2.1.2</a:t>
                      </a:r>
                      <a:r>
                        <a:rPr lang="zh-CN" sz="1300" kern="100">
                          <a:effectLst/>
                        </a:rPr>
                        <a:t>节</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en-US" sz="1300" kern="100" dirty="0">
                          <a:effectLst/>
                        </a:rPr>
                        <a:t>1.5</a:t>
                      </a:r>
                      <a:r>
                        <a:rPr lang="zh-CN" sz="1300" kern="100" dirty="0">
                          <a:effectLst/>
                        </a:rPr>
                        <a:t>节参考文献和</a:t>
                      </a:r>
                      <a:r>
                        <a:rPr lang="en-US" sz="1300" kern="100" dirty="0">
                          <a:effectLst/>
                        </a:rPr>
                        <a:t>2.1.2</a:t>
                      </a:r>
                      <a:r>
                        <a:rPr lang="zh-CN" sz="1300" kern="100" dirty="0">
                          <a:effectLst/>
                        </a:rPr>
                        <a:t>节第一段的缩进有问题</a:t>
                      </a:r>
                      <a:endParaRPr lang="en-US" sz="13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规范性</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a:effectLst/>
                        </a:rPr>
                        <a:t>轻微</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300" kern="100">
                          <a:effectLst/>
                        </a:rPr>
                        <a:t>建议修改</a:t>
                      </a:r>
                      <a:endParaRPr lang="en-US" sz="1300" kern="10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3134266875"/>
                  </a:ext>
                </a:extLst>
              </a:tr>
              <a:tr h="1273966">
                <a:tc>
                  <a:txBody>
                    <a:bodyPr/>
                    <a:lstStyle/>
                    <a:p>
                      <a:pPr algn="ctr">
                        <a:spcAft>
                          <a:spcPts val="0"/>
                        </a:spcAft>
                      </a:pPr>
                      <a:r>
                        <a:rPr lang="en-US" sz="1300" kern="100" dirty="0">
                          <a:effectLst/>
                        </a:rPr>
                        <a:t>6</a:t>
                      </a:r>
                      <a:endParaRPr lang="en-US" sz="13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en-US" sz="1300" kern="100">
                          <a:effectLst/>
                        </a:rPr>
                        <a:t>2.1.2</a:t>
                      </a:r>
                      <a:r>
                        <a:rPr lang="zh-CN" sz="1300" kern="100">
                          <a:effectLst/>
                        </a:rPr>
                        <a:t>节</a:t>
                      </a:r>
                      <a:endParaRPr lang="en-US" sz="1300" kern="100">
                        <a:effectLst/>
                      </a:endParaRPr>
                    </a:p>
                    <a:p>
                      <a:pPr algn="ctr">
                        <a:spcAft>
                          <a:spcPts val="0"/>
                        </a:spcAft>
                      </a:pPr>
                      <a:r>
                        <a:rPr lang="en-US" sz="1300" kern="100">
                          <a:effectLst/>
                        </a:rPr>
                        <a:t>2.7</a:t>
                      </a:r>
                      <a:r>
                        <a:rPr lang="zh-CN" sz="1300" kern="100">
                          <a:effectLst/>
                        </a:rPr>
                        <a:t>节</a:t>
                      </a:r>
                      <a:endParaRPr lang="en-US" sz="1300" kern="100">
                        <a:effectLst/>
                      </a:endParaRPr>
                    </a:p>
                    <a:p>
                      <a:pPr algn="ctr">
                        <a:spcAft>
                          <a:spcPts val="0"/>
                        </a:spcAft>
                      </a:pPr>
                      <a:r>
                        <a:rPr lang="en-US" sz="1300" kern="100">
                          <a:effectLst/>
                        </a:rPr>
                        <a:t>3.1.2</a:t>
                      </a:r>
                      <a:r>
                        <a:rPr lang="zh-CN" sz="1300" kern="100">
                          <a:effectLst/>
                        </a:rPr>
                        <a:t>节</a:t>
                      </a:r>
                      <a:endParaRPr lang="en-US" sz="1300" kern="100">
                        <a:effectLst/>
                      </a:endParaRPr>
                    </a:p>
                    <a:p>
                      <a:pPr algn="ctr">
                        <a:spcAft>
                          <a:spcPts val="0"/>
                        </a:spcAft>
                      </a:pPr>
                      <a:r>
                        <a:rPr lang="en-US" sz="1300" kern="100">
                          <a:effectLst/>
                        </a:rPr>
                        <a:t>3.2.1</a:t>
                      </a:r>
                      <a:r>
                        <a:rPr lang="zh-CN" sz="1300" kern="100">
                          <a:effectLst/>
                        </a:rPr>
                        <a:t>节</a:t>
                      </a:r>
                      <a:endParaRPr lang="en-US" sz="1300" kern="100">
                        <a:effectLst/>
                      </a:endParaRPr>
                    </a:p>
                    <a:p>
                      <a:pPr algn="ctr">
                        <a:spcAft>
                          <a:spcPts val="0"/>
                        </a:spcAft>
                      </a:pPr>
                      <a:r>
                        <a:rPr lang="en-US" sz="1300" kern="100">
                          <a:effectLst/>
                        </a:rPr>
                        <a:t>4.2.1</a:t>
                      </a:r>
                      <a:r>
                        <a:rPr lang="zh-CN" sz="1300" kern="100">
                          <a:effectLst/>
                        </a:rPr>
                        <a:t>节</a:t>
                      </a:r>
                      <a:endParaRPr lang="en-US" sz="1300" kern="100">
                        <a:effectLst/>
                      </a:endParaRPr>
                    </a:p>
                    <a:p>
                      <a:pPr algn="ctr">
                        <a:spcAft>
                          <a:spcPts val="0"/>
                        </a:spcAft>
                      </a:pPr>
                      <a:r>
                        <a:rPr lang="en-US" sz="1300" kern="100">
                          <a:effectLst/>
                        </a:rPr>
                        <a:t>4.2.2</a:t>
                      </a:r>
                      <a:r>
                        <a:rPr lang="zh-CN" sz="1300" kern="100">
                          <a:effectLst/>
                        </a:rPr>
                        <a:t>节</a:t>
                      </a:r>
                      <a:endParaRPr lang="en-US" sz="13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300" kern="100" dirty="0">
                          <a:effectLst/>
                        </a:rPr>
                        <a:t>笔误：</a:t>
                      </a:r>
                      <a:endParaRPr lang="en-US" sz="1300" kern="100" dirty="0">
                        <a:effectLst/>
                      </a:endParaRPr>
                    </a:p>
                    <a:p>
                      <a:pPr marL="342900" lvl="0" indent="-342900" algn="l">
                        <a:spcAft>
                          <a:spcPts val="0"/>
                        </a:spcAft>
                        <a:buFont typeface="+mj-lt"/>
                        <a:buAutoNum type="arabicPeriod"/>
                      </a:pPr>
                      <a:r>
                        <a:rPr lang="en-US" sz="1300" kern="100" dirty="0">
                          <a:effectLst/>
                        </a:rPr>
                        <a:t>2.1.2</a:t>
                      </a:r>
                      <a:r>
                        <a:rPr lang="zh-CN" sz="1300" kern="100" dirty="0">
                          <a:effectLst/>
                        </a:rPr>
                        <a:t>节第三段</a:t>
                      </a:r>
                      <a:r>
                        <a:rPr lang="en-US" sz="1300" kern="100" dirty="0">
                          <a:effectLst/>
                        </a:rPr>
                        <a:t>“</a:t>
                      </a:r>
                      <a:r>
                        <a:rPr lang="zh-CN" sz="1300" kern="100" dirty="0">
                          <a:effectLst/>
                        </a:rPr>
                        <a:t>以</a:t>
                      </a:r>
                      <a:r>
                        <a:rPr lang="en-US" sz="1300" kern="100" dirty="0">
                          <a:effectLst/>
                        </a:rPr>
                        <a:t> Monkey </a:t>
                      </a:r>
                      <a:r>
                        <a:rPr lang="zh-CN" sz="1300" kern="100" dirty="0">
                          <a:effectLst/>
                        </a:rPr>
                        <a:t>部分特 征一致的同时。</a:t>
                      </a:r>
                      <a:r>
                        <a:rPr lang="en-US" sz="1300" kern="100" dirty="0">
                          <a:effectLst/>
                        </a:rPr>
                        <a:t>”</a:t>
                      </a:r>
                    </a:p>
                    <a:p>
                      <a:pPr marL="342900" lvl="0" indent="-342900" algn="l">
                        <a:spcAft>
                          <a:spcPts val="0"/>
                        </a:spcAft>
                        <a:buFont typeface="+mj-lt"/>
                        <a:buAutoNum type="arabicPeriod"/>
                      </a:pPr>
                      <a:r>
                        <a:rPr lang="en-US" sz="1300" kern="100" dirty="0">
                          <a:effectLst/>
                        </a:rPr>
                        <a:t>2.7</a:t>
                      </a:r>
                      <a:r>
                        <a:rPr lang="zh-CN" sz="1300" kern="100" dirty="0">
                          <a:effectLst/>
                        </a:rPr>
                        <a:t>节</a:t>
                      </a:r>
                      <a:r>
                        <a:rPr lang="en-US" sz="1300" kern="100" dirty="0">
                          <a:effectLst/>
                        </a:rPr>
                        <a:t>“</a:t>
                      </a:r>
                      <a:r>
                        <a:rPr lang="zh-CN" sz="1300" kern="100" dirty="0">
                          <a:effectLst/>
                        </a:rPr>
                        <a:t>本项目中主要用于测试游戏的异常识别</a:t>
                      </a:r>
                      <a:r>
                        <a:rPr lang="en-US" sz="1300" kern="100" dirty="0">
                          <a:effectLst/>
                        </a:rPr>
                        <a:t>”</a:t>
                      </a:r>
                      <a:r>
                        <a:rPr lang="zh-CN" sz="1300" kern="100" dirty="0">
                          <a:effectLst/>
                        </a:rPr>
                        <a:t>语句不通</a:t>
                      </a:r>
                      <a:endParaRPr lang="en-US" sz="1300" kern="100" dirty="0">
                        <a:effectLst/>
                      </a:endParaRPr>
                    </a:p>
                    <a:p>
                      <a:pPr marL="342900" lvl="0" indent="-342900" algn="l">
                        <a:spcAft>
                          <a:spcPts val="0"/>
                        </a:spcAft>
                        <a:buFont typeface="+mj-lt"/>
                        <a:buAutoNum type="arabicPeriod"/>
                      </a:pPr>
                      <a:r>
                        <a:rPr lang="en-US" sz="1300" kern="100" dirty="0">
                          <a:effectLst/>
                        </a:rPr>
                        <a:t>“</a:t>
                      </a:r>
                      <a:r>
                        <a:rPr lang="zh-CN" sz="1300" kern="100" dirty="0">
                          <a:effectLst/>
                        </a:rPr>
                        <a:t>在对此条件下实现对所覆盖的所有控 件实现</a:t>
                      </a:r>
                      <a:r>
                        <a:rPr lang="en-US" sz="1300" kern="100" dirty="0">
                          <a:effectLst/>
                        </a:rPr>
                        <a:t> 100%</a:t>
                      </a:r>
                      <a:r>
                        <a:rPr lang="zh-CN" sz="1300" kern="100" dirty="0">
                          <a:effectLst/>
                        </a:rPr>
                        <a:t>的异常测试</a:t>
                      </a:r>
                      <a:r>
                        <a:rPr lang="en-US" sz="1300" kern="100" dirty="0">
                          <a:effectLst/>
                        </a:rPr>
                        <a:t>”</a:t>
                      </a:r>
                      <a:r>
                        <a:rPr lang="zh-CN" sz="1300" kern="100" dirty="0">
                          <a:effectLst/>
                        </a:rPr>
                        <a:t>语句不通</a:t>
                      </a:r>
                      <a:endParaRPr lang="en-US" sz="1300" kern="100" dirty="0">
                        <a:effectLst/>
                      </a:endParaRPr>
                    </a:p>
                    <a:p>
                      <a:pPr marL="342900" lvl="0" indent="-342900" algn="l">
                        <a:spcAft>
                          <a:spcPts val="0"/>
                        </a:spcAft>
                        <a:buFont typeface="+mj-lt"/>
                        <a:buAutoNum type="arabicPeriod"/>
                      </a:pPr>
                      <a:r>
                        <a:rPr lang="en-US" sz="1300" kern="100" dirty="0">
                          <a:effectLst/>
                        </a:rPr>
                        <a:t>“</a:t>
                      </a:r>
                      <a:r>
                        <a:rPr lang="zh-CN" sz="1300" kern="100" dirty="0">
                          <a:effectLst/>
                        </a:rPr>
                        <a:t>控件框的大小在较大程度（上）与网络训练</a:t>
                      </a:r>
                      <a:r>
                        <a:rPr lang="zh-CN" sz="1300" strike="sngStrike" kern="100" dirty="0">
                          <a:effectLst/>
                        </a:rPr>
                        <a:t>是</a:t>
                      </a:r>
                      <a:r>
                        <a:rPr lang="zh-CN" sz="1300" kern="100" dirty="0">
                          <a:effectLst/>
                        </a:rPr>
                        <a:t>（时）人工框出的控件框</a:t>
                      </a:r>
                      <a:r>
                        <a:rPr lang="en-US" sz="1300" kern="100" dirty="0">
                          <a:effectLst/>
                        </a:rPr>
                        <a:t>”</a:t>
                      </a:r>
                      <a:r>
                        <a:rPr lang="zh-CN" sz="1300" kern="100" dirty="0">
                          <a:effectLst/>
                        </a:rPr>
                        <a:t>，</a:t>
                      </a:r>
                      <a:r>
                        <a:rPr lang="en-US" sz="1300" kern="100" dirty="0">
                          <a:effectLst/>
                        </a:rPr>
                        <a:t>“</a:t>
                      </a:r>
                      <a:r>
                        <a:rPr lang="zh-CN" sz="1300" kern="100" dirty="0">
                          <a:effectLst/>
                        </a:rPr>
                        <a:t>要注意人工标注的标准要（和什么）达到一致</a:t>
                      </a:r>
                      <a:r>
                        <a:rPr lang="en-US" sz="1300" kern="100" dirty="0">
                          <a:effectLst/>
                        </a:rPr>
                        <a:t>”</a:t>
                      </a:r>
                      <a:r>
                        <a:rPr lang="zh-CN" sz="1300" kern="100" dirty="0">
                          <a:effectLst/>
                        </a:rPr>
                        <a:t>，</a:t>
                      </a:r>
                      <a:r>
                        <a:rPr lang="en-US" sz="1300" kern="100" dirty="0">
                          <a:effectLst/>
                        </a:rPr>
                        <a:t>“</a:t>
                      </a:r>
                      <a:r>
                        <a:rPr lang="zh-CN" sz="1300" kern="100" dirty="0">
                          <a:effectLst/>
                        </a:rPr>
                        <a:t>没有和他（它）属性完全一样的状态</a:t>
                      </a:r>
                      <a:r>
                        <a:rPr lang="en-US" sz="1300" kern="100" dirty="0">
                          <a:effectLst/>
                        </a:rPr>
                        <a:t>”</a:t>
                      </a:r>
                    </a:p>
                    <a:p>
                      <a:pPr marL="342900" lvl="0" indent="-342900" algn="l">
                        <a:spcAft>
                          <a:spcPts val="0"/>
                        </a:spcAft>
                        <a:buFont typeface="+mj-lt"/>
                        <a:buAutoNum type="arabicPeriod"/>
                      </a:pPr>
                      <a:r>
                        <a:rPr lang="en-US" sz="1300" kern="100" dirty="0">
                          <a:effectLst/>
                        </a:rPr>
                        <a:t>“</a:t>
                      </a:r>
                      <a:r>
                        <a:rPr lang="zh-CN" sz="1300" kern="100" dirty="0">
                          <a:effectLst/>
                        </a:rPr>
                        <a:t>为标注工作提升（提供）不少便利</a:t>
                      </a:r>
                      <a:r>
                        <a:rPr lang="en-US" sz="1300" kern="100" dirty="0">
                          <a:effectLst/>
                        </a:rPr>
                        <a:t>”</a:t>
                      </a:r>
                    </a:p>
                    <a:p>
                      <a:pPr marL="342900" lvl="0" indent="-342900" algn="l">
                        <a:spcAft>
                          <a:spcPts val="0"/>
                        </a:spcAft>
                        <a:buFont typeface="+mj-lt"/>
                        <a:buAutoNum type="arabicPeriod"/>
                      </a:pPr>
                      <a:r>
                        <a:rPr lang="en-US" sz="1300" kern="100" dirty="0">
                          <a:effectLst/>
                        </a:rPr>
                        <a:t> “</a:t>
                      </a:r>
                      <a:r>
                        <a:rPr lang="zh-CN" sz="1300" kern="100" dirty="0">
                          <a:effectLst/>
                        </a:rPr>
                        <a:t>其训练方法重要（主要）包含预训练和微调</a:t>
                      </a:r>
                      <a:r>
                        <a:rPr lang="en-US" sz="1300" kern="100" dirty="0">
                          <a:effectLst/>
                        </a:rPr>
                        <a:t>”</a:t>
                      </a:r>
                    </a:p>
                    <a:p>
                      <a:pPr marL="342900" lvl="0" indent="-342900" algn="l">
                        <a:spcAft>
                          <a:spcPts val="0"/>
                        </a:spcAft>
                        <a:buFont typeface="+mj-lt"/>
                        <a:buAutoNum type="arabicPeriod"/>
                      </a:pPr>
                      <a:r>
                        <a:rPr lang="en-US" sz="1300" kern="100" dirty="0">
                          <a:effectLst/>
                        </a:rPr>
                        <a:t>4.2.1.1</a:t>
                      </a:r>
                      <a:r>
                        <a:rPr lang="zh-CN" sz="1300" kern="100" dirty="0">
                          <a:effectLst/>
                        </a:rPr>
                        <a:t>节“该标注工具支持</a:t>
                      </a:r>
                      <a:r>
                        <a:rPr lang="en-US" sz="1300" kern="100" dirty="0">
                          <a:effectLst/>
                        </a:rPr>
                        <a:t> Windows</a:t>
                      </a:r>
                      <a:r>
                        <a:rPr lang="zh-CN" sz="1300" kern="100" dirty="0">
                          <a:effectLst/>
                        </a:rPr>
                        <a:t>、</a:t>
                      </a:r>
                      <a:r>
                        <a:rPr lang="en-US" sz="1300" kern="100" dirty="0">
                          <a:effectLst/>
                        </a:rPr>
                        <a:t>Linux </a:t>
                      </a:r>
                      <a:r>
                        <a:rPr lang="zh-CN" sz="1300" kern="100" dirty="0">
                          <a:effectLst/>
                        </a:rPr>
                        <a:t>和</a:t>
                      </a:r>
                      <a:r>
                        <a:rPr lang="en-US" sz="1300" kern="100" dirty="0">
                          <a:effectLst/>
                        </a:rPr>
                        <a:t> IOS </a:t>
                      </a:r>
                      <a:r>
                        <a:rPr lang="zh-CN" sz="1300" kern="100" dirty="0">
                          <a:effectLst/>
                        </a:rPr>
                        <a:t>（</a:t>
                      </a:r>
                      <a:r>
                        <a:rPr lang="en-US" sz="1300" kern="100" dirty="0">
                          <a:effectLst/>
                        </a:rPr>
                        <a:t>Mac OS</a:t>
                      </a:r>
                      <a:r>
                        <a:rPr lang="zh-CN" sz="1300" kern="100" dirty="0">
                          <a:effectLst/>
                        </a:rPr>
                        <a:t>）等系统”</a:t>
                      </a:r>
                      <a:endParaRPr lang="en-US" sz="13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dirty="0">
                          <a:effectLst/>
                        </a:rPr>
                        <a:t>准确性</a:t>
                      </a:r>
                      <a:endParaRPr lang="en-US" sz="13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300" kern="100" dirty="0">
                          <a:effectLst/>
                        </a:rPr>
                        <a:t>一般</a:t>
                      </a:r>
                      <a:endParaRPr lang="en-US" sz="13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300" kern="100" dirty="0">
                          <a:effectLst/>
                        </a:rPr>
                        <a:t>参考红字进行修改</a:t>
                      </a:r>
                      <a:endParaRPr lang="en-US" sz="1300" kern="100" dirty="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333563992"/>
                  </a:ext>
                </a:extLst>
              </a:tr>
            </a:tbl>
          </a:graphicData>
        </a:graphic>
      </p:graphicFrame>
    </p:spTree>
    <p:extLst>
      <p:ext uri="{BB962C8B-B14F-4D97-AF65-F5344CB8AC3E}">
        <p14:creationId xmlns:p14="http://schemas.microsoft.com/office/powerpoint/2010/main" val="388636809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CF7106-8512-E24E-8E98-B471714D970C}"/>
              </a:ext>
            </a:extLst>
          </p:cNvPr>
          <p:cNvSpPr/>
          <p:nvPr/>
        </p:nvSpPr>
        <p:spPr>
          <a:xfrm>
            <a:off x="761973" y="303895"/>
            <a:ext cx="3262432"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评审检查单与问题清单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4" name="Table 3">
            <a:extLst>
              <a:ext uri="{FF2B5EF4-FFF2-40B4-BE49-F238E27FC236}">
                <a16:creationId xmlns:a16="http://schemas.microsoft.com/office/drawing/2014/main" id="{BC6F772A-33BB-B942-8DE4-DFCA39059A7B}"/>
              </a:ext>
            </a:extLst>
          </p:cNvPr>
          <p:cNvGraphicFramePr>
            <a:graphicFrameLocks noGrp="1"/>
          </p:cNvGraphicFramePr>
          <p:nvPr>
            <p:extLst>
              <p:ext uri="{D42A27DB-BD31-4B8C-83A1-F6EECF244321}">
                <p14:modId xmlns:p14="http://schemas.microsoft.com/office/powerpoint/2010/main" val="2847359020"/>
              </p:ext>
            </p:extLst>
          </p:nvPr>
        </p:nvGraphicFramePr>
        <p:xfrm>
          <a:off x="74138" y="901766"/>
          <a:ext cx="9020432" cy="5850050"/>
        </p:xfrm>
        <a:graphic>
          <a:graphicData uri="http://schemas.openxmlformats.org/drawingml/2006/table">
            <a:tbl>
              <a:tblPr firstRow="1" firstCol="1" bandRow="1">
                <a:tableStyleId>{5C22544A-7EE6-4342-B048-85BDC9FD1C3A}</a:tableStyleId>
              </a:tblPr>
              <a:tblGrid>
                <a:gridCol w="979936">
                  <a:extLst>
                    <a:ext uri="{9D8B030D-6E8A-4147-A177-3AD203B41FA5}">
                      <a16:colId xmlns:a16="http://schemas.microsoft.com/office/drawing/2014/main" val="3958957374"/>
                    </a:ext>
                  </a:extLst>
                </a:gridCol>
                <a:gridCol w="917119">
                  <a:extLst>
                    <a:ext uri="{9D8B030D-6E8A-4147-A177-3AD203B41FA5}">
                      <a16:colId xmlns:a16="http://schemas.microsoft.com/office/drawing/2014/main" val="3035739575"/>
                    </a:ext>
                  </a:extLst>
                </a:gridCol>
                <a:gridCol w="3354395">
                  <a:extLst>
                    <a:ext uri="{9D8B030D-6E8A-4147-A177-3AD203B41FA5}">
                      <a16:colId xmlns:a16="http://schemas.microsoft.com/office/drawing/2014/main" val="589901777"/>
                    </a:ext>
                  </a:extLst>
                </a:gridCol>
                <a:gridCol w="774914">
                  <a:extLst>
                    <a:ext uri="{9D8B030D-6E8A-4147-A177-3AD203B41FA5}">
                      <a16:colId xmlns:a16="http://schemas.microsoft.com/office/drawing/2014/main" val="736093568"/>
                    </a:ext>
                  </a:extLst>
                </a:gridCol>
                <a:gridCol w="560591">
                  <a:extLst>
                    <a:ext uri="{9D8B030D-6E8A-4147-A177-3AD203B41FA5}">
                      <a16:colId xmlns:a16="http://schemas.microsoft.com/office/drawing/2014/main" val="2710062653"/>
                    </a:ext>
                  </a:extLst>
                </a:gridCol>
                <a:gridCol w="2433477">
                  <a:extLst>
                    <a:ext uri="{9D8B030D-6E8A-4147-A177-3AD203B41FA5}">
                      <a16:colId xmlns:a16="http://schemas.microsoft.com/office/drawing/2014/main" val="1266151277"/>
                    </a:ext>
                  </a:extLst>
                </a:gridCol>
              </a:tblGrid>
              <a:tr h="199901">
                <a:tc>
                  <a:txBody>
                    <a:bodyPr/>
                    <a:lstStyle/>
                    <a:p>
                      <a:pPr algn="ctr">
                        <a:spcAft>
                          <a:spcPts val="0"/>
                        </a:spcAft>
                      </a:pPr>
                      <a:r>
                        <a:rPr lang="zh-CN" sz="1200" kern="100">
                          <a:effectLst/>
                        </a:rPr>
                        <a:t>项目名称</a:t>
                      </a:r>
                      <a:endParaRPr lang="en-US" sz="1200" kern="100">
                        <a:effectLst/>
                        <a:latin typeface="Times New Roman" panose="02020603050405020304" pitchFamily="18" charset="0"/>
                        <a:ea typeface="SimSun" panose="02010600030101010101" pitchFamily="2" charset="-122"/>
                      </a:endParaRPr>
                    </a:p>
                  </a:txBody>
                  <a:tcPr marL="2259" marR="2259" marT="0" marB="0"/>
                </a:tc>
                <a:tc gridSpan="5">
                  <a:txBody>
                    <a:bodyPr/>
                    <a:lstStyle/>
                    <a:p>
                      <a:pPr algn="l">
                        <a:spcAft>
                          <a:spcPts val="0"/>
                        </a:spcAft>
                      </a:pPr>
                      <a:r>
                        <a:rPr lang="zh-CN" sz="1200" kern="100">
                          <a:effectLst/>
                        </a:rPr>
                        <a:t>基于深度学习的</a:t>
                      </a:r>
                      <a:r>
                        <a:rPr lang="en-US" sz="1200" kern="100">
                          <a:effectLst/>
                        </a:rPr>
                        <a:t>android </a:t>
                      </a:r>
                      <a:r>
                        <a:rPr lang="zh-CN" sz="1200" kern="100">
                          <a:effectLst/>
                        </a:rPr>
                        <a:t>端自动化游戏异常测试软件的实现及测试</a:t>
                      </a:r>
                      <a:endParaRPr lang="en-US" sz="1200" kern="10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7265174"/>
                  </a:ext>
                </a:extLst>
              </a:tr>
              <a:tr h="199901">
                <a:tc>
                  <a:txBody>
                    <a:bodyPr/>
                    <a:lstStyle/>
                    <a:p>
                      <a:pPr algn="ctr">
                        <a:spcAft>
                          <a:spcPts val="0"/>
                        </a:spcAft>
                      </a:pPr>
                      <a:r>
                        <a:rPr lang="zh-CN" sz="1200" kern="100">
                          <a:effectLst/>
                        </a:rPr>
                        <a:t>评审对象</a:t>
                      </a:r>
                      <a:endParaRPr lang="en-US" sz="1200" kern="100">
                        <a:effectLst/>
                        <a:latin typeface="Times New Roman" panose="02020603050405020304" pitchFamily="18" charset="0"/>
                        <a:ea typeface="SimSun" panose="02010600030101010101" pitchFamily="2" charset="-122"/>
                      </a:endParaRPr>
                    </a:p>
                  </a:txBody>
                  <a:tcPr marL="2259" marR="2259" marT="0" marB="0"/>
                </a:tc>
                <a:tc gridSpan="2">
                  <a:txBody>
                    <a:bodyPr/>
                    <a:lstStyle/>
                    <a:p>
                      <a:pPr algn="just">
                        <a:spcAft>
                          <a:spcPts val="0"/>
                        </a:spcAft>
                      </a:pPr>
                      <a:r>
                        <a:rPr lang="zh-CN" sz="1200" kern="100">
                          <a:effectLst/>
                        </a:rPr>
                        <a:t>需求规格说明书</a:t>
                      </a:r>
                      <a:endParaRPr lang="en-US" sz="1200" kern="10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tc>
                  <a:txBody>
                    <a:bodyPr/>
                    <a:lstStyle/>
                    <a:p>
                      <a:pPr algn="ctr">
                        <a:spcAft>
                          <a:spcPts val="0"/>
                        </a:spcAft>
                      </a:pPr>
                      <a:r>
                        <a:rPr lang="zh-CN" sz="1200" kern="100">
                          <a:effectLst/>
                        </a:rPr>
                        <a:t>版本号</a:t>
                      </a:r>
                      <a:endParaRPr lang="en-US" sz="1200" kern="100">
                        <a:effectLst/>
                        <a:latin typeface="Times New Roman" panose="02020603050405020304" pitchFamily="18" charset="0"/>
                        <a:ea typeface="SimSun" panose="02010600030101010101" pitchFamily="2" charset="-122"/>
                      </a:endParaRPr>
                    </a:p>
                  </a:txBody>
                  <a:tcPr marL="2259" marR="2259" marT="0" marB="0"/>
                </a:tc>
                <a:tc gridSpan="2">
                  <a:txBody>
                    <a:bodyPr/>
                    <a:lstStyle/>
                    <a:p>
                      <a:pPr algn="l">
                        <a:spcAft>
                          <a:spcPts val="0"/>
                        </a:spcAft>
                      </a:pPr>
                      <a:r>
                        <a:rPr lang="en-US" sz="1200" kern="100">
                          <a:effectLst/>
                        </a:rPr>
                        <a:t>v3.1</a:t>
                      </a:r>
                      <a:endParaRPr lang="en-US" sz="1200" kern="10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extLst>
                  <a:ext uri="{0D108BD9-81ED-4DB2-BD59-A6C34878D82A}">
                    <a16:rowId xmlns:a16="http://schemas.microsoft.com/office/drawing/2014/main" val="1623040396"/>
                  </a:ext>
                </a:extLst>
              </a:tr>
              <a:tr h="221484">
                <a:tc>
                  <a:txBody>
                    <a:bodyPr/>
                    <a:lstStyle/>
                    <a:p>
                      <a:pPr algn="ctr">
                        <a:spcAft>
                          <a:spcPts val="0"/>
                        </a:spcAft>
                      </a:pPr>
                      <a:r>
                        <a:rPr lang="zh-CN" sz="1200" kern="100">
                          <a:effectLst/>
                        </a:rPr>
                        <a:t>提交日期</a:t>
                      </a:r>
                      <a:endParaRPr lang="en-US" sz="1200" kern="100">
                        <a:effectLst/>
                        <a:latin typeface="Times New Roman" panose="02020603050405020304" pitchFamily="18" charset="0"/>
                        <a:ea typeface="SimSun" panose="02010600030101010101" pitchFamily="2" charset="-122"/>
                      </a:endParaRPr>
                    </a:p>
                  </a:txBody>
                  <a:tcPr marL="2259" marR="2259" marT="0" marB="0"/>
                </a:tc>
                <a:tc gridSpan="2">
                  <a:txBody>
                    <a:bodyPr/>
                    <a:lstStyle/>
                    <a:p>
                      <a:pPr algn="l">
                        <a:spcAft>
                          <a:spcPts val="0"/>
                        </a:spcAft>
                      </a:pPr>
                      <a:r>
                        <a:rPr lang="en-US" sz="1200" kern="100" dirty="0">
                          <a:effectLst/>
                        </a:rPr>
                        <a:t>2019/03/25</a:t>
                      </a:r>
                      <a:endParaRPr lang="en-US" sz="1200" kern="100" dirty="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tc>
                  <a:txBody>
                    <a:bodyPr/>
                    <a:lstStyle/>
                    <a:p>
                      <a:pPr algn="ctr">
                        <a:spcAft>
                          <a:spcPts val="0"/>
                        </a:spcAft>
                      </a:pPr>
                      <a:r>
                        <a:rPr lang="zh-CN" sz="1200" kern="100">
                          <a:effectLst/>
                        </a:rPr>
                        <a:t>编制人</a:t>
                      </a:r>
                      <a:endParaRPr lang="en-US" sz="1200" kern="100">
                        <a:effectLst/>
                        <a:latin typeface="Times New Roman" panose="02020603050405020304" pitchFamily="18" charset="0"/>
                        <a:ea typeface="SimSun" panose="02010600030101010101" pitchFamily="2" charset="-122"/>
                      </a:endParaRPr>
                    </a:p>
                  </a:txBody>
                  <a:tcPr marL="2259" marR="2259" marT="0" marB="0"/>
                </a:tc>
                <a:tc gridSpan="2">
                  <a:txBody>
                    <a:bodyPr/>
                    <a:lstStyle/>
                    <a:p>
                      <a:pPr algn="l">
                        <a:spcAft>
                          <a:spcPts val="0"/>
                        </a:spcAft>
                      </a:pPr>
                      <a:r>
                        <a:rPr lang="zh-CN" sz="1200" kern="100">
                          <a:effectLst/>
                        </a:rPr>
                        <a:t>刘颖</a:t>
                      </a:r>
                      <a:r>
                        <a:rPr lang="en-US" sz="1200" kern="100">
                          <a:effectLst/>
                        </a:rPr>
                        <a:t>,</a:t>
                      </a:r>
                      <a:r>
                        <a:rPr lang="zh-CN" sz="1200" kern="100">
                          <a:effectLst/>
                        </a:rPr>
                        <a:t>袁梦阳</a:t>
                      </a:r>
                      <a:r>
                        <a:rPr lang="en-US" sz="1200" kern="100">
                          <a:effectLst/>
                        </a:rPr>
                        <a:t>,</a:t>
                      </a:r>
                      <a:r>
                        <a:rPr lang="zh-CN" sz="1200" kern="100">
                          <a:effectLst/>
                        </a:rPr>
                        <a:t>李铎坤</a:t>
                      </a:r>
                      <a:r>
                        <a:rPr lang="en-US" sz="1200" kern="100">
                          <a:effectLst/>
                        </a:rPr>
                        <a:t>,</a:t>
                      </a:r>
                      <a:r>
                        <a:rPr lang="zh-CN" sz="1200" kern="100">
                          <a:effectLst/>
                        </a:rPr>
                        <a:t>陈鸿超</a:t>
                      </a:r>
                      <a:endParaRPr lang="en-US" sz="1200" kern="10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extLst>
                  <a:ext uri="{0D108BD9-81ED-4DB2-BD59-A6C34878D82A}">
                    <a16:rowId xmlns:a16="http://schemas.microsoft.com/office/drawing/2014/main" val="3957962665"/>
                  </a:ext>
                </a:extLst>
              </a:tr>
              <a:tr h="215575">
                <a:tc>
                  <a:txBody>
                    <a:bodyPr/>
                    <a:lstStyle/>
                    <a:p>
                      <a:pPr algn="ctr">
                        <a:spcAft>
                          <a:spcPts val="0"/>
                        </a:spcAft>
                      </a:pPr>
                      <a:r>
                        <a:rPr lang="zh-CN" sz="1200" kern="100">
                          <a:effectLst/>
                        </a:rPr>
                        <a:t>评审日期</a:t>
                      </a:r>
                      <a:endParaRPr lang="en-US" sz="1200" kern="100">
                        <a:effectLst/>
                        <a:latin typeface="Times New Roman" panose="02020603050405020304" pitchFamily="18" charset="0"/>
                        <a:ea typeface="SimSun" panose="02010600030101010101" pitchFamily="2" charset="-122"/>
                      </a:endParaRPr>
                    </a:p>
                  </a:txBody>
                  <a:tcPr marL="2259" marR="2259" marT="0" marB="0"/>
                </a:tc>
                <a:tc gridSpan="2">
                  <a:txBody>
                    <a:bodyPr/>
                    <a:lstStyle/>
                    <a:p>
                      <a:pPr algn="l">
                        <a:spcAft>
                          <a:spcPts val="0"/>
                        </a:spcAft>
                      </a:pPr>
                      <a:r>
                        <a:rPr lang="en-US" sz="1200" kern="100" dirty="0">
                          <a:effectLst/>
                        </a:rPr>
                        <a:t>2019/03/26</a:t>
                      </a:r>
                      <a:endParaRPr lang="en-US" sz="1200" kern="100" dirty="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tc>
                  <a:txBody>
                    <a:bodyPr/>
                    <a:lstStyle/>
                    <a:p>
                      <a:pPr algn="ctr">
                        <a:spcAft>
                          <a:spcPts val="0"/>
                        </a:spcAft>
                      </a:pPr>
                      <a:r>
                        <a:rPr lang="zh-CN" sz="1200" kern="100">
                          <a:effectLst/>
                        </a:rPr>
                        <a:t>评审方式</a:t>
                      </a:r>
                      <a:endParaRPr lang="en-US" sz="1200" kern="100">
                        <a:effectLst/>
                        <a:latin typeface="Times New Roman" panose="02020603050405020304" pitchFamily="18" charset="0"/>
                        <a:ea typeface="SimSun" panose="02010600030101010101" pitchFamily="2" charset="-122"/>
                      </a:endParaRPr>
                    </a:p>
                  </a:txBody>
                  <a:tcPr marL="2259" marR="2259" marT="0" marB="0"/>
                </a:tc>
                <a:tc gridSpan="2">
                  <a:txBody>
                    <a:bodyPr/>
                    <a:lstStyle/>
                    <a:p>
                      <a:pPr algn="l">
                        <a:spcAft>
                          <a:spcPts val="0"/>
                        </a:spcAft>
                      </a:pPr>
                      <a:r>
                        <a:rPr lang="zh-CN" sz="1200" kern="100">
                          <a:effectLst/>
                        </a:rPr>
                        <a:t>组间互评审</a:t>
                      </a:r>
                      <a:endParaRPr lang="en-US" sz="1200" kern="100">
                        <a:effectLst/>
                        <a:latin typeface="Times New Roman" panose="02020603050405020304" pitchFamily="18" charset="0"/>
                        <a:ea typeface="SimSun" panose="02010600030101010101" pitchFamily="2" charset="-122"/>
                      </a:endParaRPr>
                    </a:p>
                  </a:txBody>
                  <a:tcPr marL="2259" marR="2259" marT="0" marB="0"/>
                </a:tc>
                <a:tc hMerge="1">
                  <a:txBody>
                    <a:bodyPr/>
                    <a:lstStyle/>
                    <a:p>
                      <a:endParaRPr lang="en-US"/>
                    </a:p>
                  </a:txBody>
                  <a:tcPr/>
                </a:tc>
                <a:extLst>
                  <a:ext uri="{0D108BD9-81ED-4DB2-BD59-A6C34878D82A}">
                    <a16:rowId xmlns:a16="http://schemas.microsoft.com/office/drawing/2014/main" val="2901882285"/>
                  </a:ext>
                </a:extLst>
              </a:tr>
              <a:tr h="215575">
                <a:tc>
                  <a:txBody>
                    <a:bodyPr/>
                    <a:lstStyle/>
                    <a:p>
                      <a:pPr algn="ctr">
                        <a:spcAft>
                          <a:spcPts val="0"/>
                        </a:spcAft>
                      </a:pPr>
                      <a:r>
                        <a:rPr lang="zh-CN" sz="1200" kern="100">
                          <a:effectLst/>
                        </a:rPr>
                        <a:t>序号</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问题位置</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dirty="0">
                          <a:effectLst/>
                        </a:rPr>
                        <a:t>问题描述</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问题类别</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严重性</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处理意见</a:t>
                      </a:r>
                      <a:endParaRPr lang="en-US" sz="1200" kern="10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2783914349"/>
                  </a:ext>
                </a:extLst>
              </a:tr>
              <a:tr h="599702">
                <a:tc>
                  <a:txBody>
                    <a:bodyPr/>
                    <a:lstStyle/>
                    <a:p>
                      <a:pPr algn="ctr">
                        <a:spcAft>
                          <a:spcPts val="0"/>
                        </a:spcAft>
                      </a:pPr>
                      <a:r>
                        <a:rPr lang="en-US" sz="1200" kern="100" dirty="0">
                          <a:effectLst/>
                        </a:rPr>
                        <a:t>7</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en-US" sz="1200" kern="100" dirty="0">
                          <a:effectLst/>
                        </a:rPr>
                        <a:t>2.1.2</a:t>
                      </a:r>
                      <a:r>
                        <a:rPr lang="zh-CN" sz="1200" kern="100" dirty="0">
                          <a:effectLst/>
                        </a:rPr>
                        <a:t>节</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dirty="0">
                          <a:effectLst/>
                        </a:rPr>
                        <a:t>图表问题：</a:t>
                      </a:r>
                      <a:endParaRPr lang="en-US" sz="1200" kern="100" dirty="0">
                        <a:effectLst/>
                      </a:endParaRPr>
                    </a:p>
                    <a:p>
                      <a:pPr marL="342900" lvl="0" indent="-342900" algn="l">
                        <a:spcAft>
                          <a:spcPts val="0"/>
                        </a:spcAft>
                        <a:buFont typeface="+mj-lt"/>
                        <a:buAutoNum type="arabicPeriod"/>
                      </a:pPr>
                      <a:r>
                        <a:rPr lang="en-US" sz="1200" kern="100" dirty="0">
                          <a:effectLst/>
                        </a:rPr>
                        <a:t>2.1.2</a:t>
                      </a:r>
                      <a:r>
                        <a:rPr lang="zh-CN" sz="1200" kern="100" dirty="0">
                          <a:effectLst/>
                        </a:rPr>
                        <a:t>节图</a:t>
                      </a:r>
                      <a:r>
                        <a:rPr lang="en-US" sz="1200" kern="100" dirty="0">
                          <a:effectLst/>
                        </a:rPr>
                        <a:t>1</a:t>
                      </a:r>
                      <a:r>
                        <a:rPr lang="zh-CN" sz="1200" kern="100" dirty="0">
                          <a:effectLst/>
                        </a:rPr>
                        <a:t>的水印最好去一下</a:t>
                      </a:r>
                      <a:endParaRPr lang="en-US" sz="1200" kern="100" dirty="0">
                        <a:effectLst/>
                      </a:endParaRPr>
                    </a:p>
                    <a:p>
                      <a:pPr marL="342900" lvl="0" indent="-342900" algn="l">
                        <a:spcAft>
                          <a:spcPts val="0"/>
                        </a:spcAft>
                        <a:buFont typeface="+mj-lt"/>
                        <a:buAutoNum type="arabicPeriod"/>
                      </a:pPr>
                      <a:r>
                        <a:rPr lang="en-US" sz="1200" kern="100" dirty="0">
                          <a:effectLst/>
                        </a:rPr>
                        <a:t>4.2.2</a:t>
                      </a:r>
                      <a:r>
                        <a:rPr lang="zh-CN" sz="1200" kern="100" dirty="0">
                          <a:effectLst/>
                        </a:rPr>
                        <a:t>节图</a:t>
                      </a:r>
                      <a:r>
                        <a:rPr lang="en-US" sz="1200" kern="100" dirty="0">
                          <a:effectLst/>
                        </a:rPr>
                        <a:t>11</a:t>
                      </a:r>
                      <a:r>
                        <a:rPr lang="zh-CN" sz="1200" kern="100" dirty="0">
                          <a:effectLst/>
                        </a:rPr>
                        <a:t>错误，出现了两个训练集</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dirty="0">
                          <a:effectLst/>
                        </a:rPr>
                        <a:t>规范性</a:t>
                      </a:r>
                      <a:endParaRPr lang="en-US" sz="1200" kern="100" dirty="0">
                        <a:effectLst/>
                      </a:endParaRPr>
                    </a:p>
                    <a:p>
                      <a:pPr algn="ctr">
                        <a:spcAft>
                          <a:spcPts val="0"/>
                        </a:spcAft>
                      </a:pPr>
                      <a:r>
                        <a:rPr lang="zh-CN" sz="1200" kern="100" dirty="0">
                          <a:effectLst/>
                        </a:rPr>
                        <a:t>准确性</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轻微</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dirty="0">
                          <a:effectLst/>
                        </a:rPr>
                        <a:t>建议修改</a:t>
                      </a:r>
                      <a:endParaRPr lang="en-US" sz="1200" kern="100" dirty="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34491659"/>
                  </a:ext>
                </a:extLst>
              </a:tr>
              <a:tr h="799602">
                <a:tc>
                  <a:txBody>
                    <a:bodyPr/>
                    <a:lstStyle/>
                    <a:p>
                      <a:pPr algn="ctr">
                        <a:spcAft>
                          <a:spcPts val="0"/>
                        </a:spcAft>
                      </a:pPr>
                      <a:r>
                        <a:rPr lang="en-US" sz="1200" kern="100">
                          <a:effectLst/>
                        </a:rPr>
                        <a:t>8</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en-US" sz="1200" kern="100" dirty="0">
                          <a:effectLst/>
                        </a:rPr>
                        <a:t>2.1.2.1</a:t>
                      </a:r>
                      <a:r>
                        <a:rPr lang="zh-CN" sz="1200" kern="100" dirty="0">
                          <a:effectLst/>
                        </a:rPr>
                        <a:t>节</a:t>
                      </a:r>
                      <a:endParaRPr lang="en-US" sz="1200" kern="100" dirty="0">
                        <a:effectLst/>
                      </a:endParaRPr>
                    </a:p>
                    <a:p>
                      <a:pPr algn="ctr">
                        <a:spcAft>
                          <a:spcPts val="0"/>
                        </a:spcAft>
                      </a:pPr>
                      <a:r>
                        <a:rPr lang="en-US" sz="1200" kern="100" dirty="0">
                          <a:effectLst/>
                        </a:rPr>
                        <a:t>2.4</a:t>
                      </a:r>
                      <a:r>
                        <a:rPr lang="zh-CN" sz="1200" kern="100" dirty="0">
                          <a:effectLst/>
                        </a:rPr>
                        <a:t>节</a:t>
                      </a:r>
                      <a:endParaRPr lang="en-US" sz="1200" kern="100" dirty="0">
                        <a:effectLst/>
                      </a:endParaRPr>
                    </a:p>
                    <a:p>
                      <a:pPr algn="ctr">
                        <a:spcAft>
                          <a:spcPts val="0"/>
                        </a:spcAft>
                      </a:pPr>
                      <a:r>
                        <a:rPr lang="en-US" sz="1200" kern="100" dirty="0">
                          <a:effectLst/>
                        </a:rPr>
                        <a:t>3.4.1</a:t>
                      </a:r>
                      <a:r>
                        <a:rPr lang="zh-CN" sz="1200" kern="100" dirty="0">
                          <a:effectLst/>
                        </a:rPr>
                        <a:t>节</a:t>
                      </a:r>
                      <a:endParaRPr lang="en-US" sz="1200" kern="100" dirty="0">
                        <a:effectLst/>
                      </a:endParaRPr>
                    </a:p>
                    <a:p>
                      <a:pPr algn="ctr">
                        <a:spcAft>
                          <a:spcPts val="0"/>
                        </a:spcAft>
                      </a:pPr>
                      <a:r>
                        <a:rPr lang="en-US" sz="1200" kern="100" dirty="0">
                          <a:effectLst/>
                        </a:rPr>
                        <a:t> </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dirty="0">
                          <a:effectLst/>
                        </a:rPr>
                        <a:t>符号问题：</a:t>
                      </a:r>
                      <a:endParaRPr lang="en-US" sz="1200" kern="100" dirty="0">
                        <a:effectLst/>
                      </a:endParaRPr>
                    </a:p>
                    <a:p>
                      <a:pPr marL="342900" lvl="0" indent="-342900" algn="l">
                        <a:spcAft>
                          <a:spcPts val="0"/>
                        </a:spcAft>
                        <a:buFont typeface="+mj-lt"/>
                        <a:buAutoNum type="arabicPeriod"/>
                      </a:pPr>
                      <a:r>
                        <a:rPr lang="zh-CN" sz="1200" kern="100" dirty="0">
                          <a:effectLst/>
                        </a:rPr>
                        <a:t>符号使用标准不统一，如</a:t>
                      </a:r>
                      <a:r>
                        <a:rPr lang="en-US" sz="1200" kern="100" dirty="0">
                          <a:effectLst/>
                        </a:rPr>
                        <a:t>2.1.2.1</a:t>
                      </a:r>
                      <a:r>
                        <a:rPr lang="zh-CN" sz="1200" kern="100" dirty="0">
                          <a:effectLst/>
                        </a:rPr>
                        <a:t>节和</a:t>
                      </a:r>
                      <a:r>
                        <a:rPr lang="en-US" sz="1200" kern="100" dirty="0">
                          <a:effectLst/>
                        </a:rPr>
                        <a:t>3.4.1</a:t>
                      </a:r>
                      <a:r>
                        <a:rPr lang="zh-CN" sz="1200" kern="100" dirty="0">
                          <a:effectLst/>
                        </a:rPr>
                        <a:t>节的冒号不统一</a:t>
                      </a:r>
                      <a:endParaRPr lang="en-US" sz="1200" kern="100" dirty="0">
                        <a:effectLst/>
                      </a:endParaRPr>
                    </a:p>
                    <a:p>
                      <a:pPr marL="342900" lvl="0" indent="-342900" algn="l">
                        <a:spcAft>
                          <a:spcPts val="0"/>
                        </a:spcAft>
                        <a:buFont typeface="+mj-lt"/>
                        <a:buAutoNum type="arabicPeriod"/>
                      </a:pPr>
                      <a:r>
                        <a:rPr lang="en-US" sz="1200" kern="100" dirty="0">
                          <a:effectLst/>
                        </a:rPr>
                        <a:t>2.4</a:t>
                      </a:r>
                      <a:r>
                        <a:rPr lang="zh-CN" sz="1200" kern="100" dirty="0">
                          <a:effectLst/>
                        </a:rPr>
                        <a:t>节少个符号</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dirty="0">
                          <a:effectLst/>
                        </a:rPr>
                        <a:t>规范性</a:t>
                      </a:r>
                      <a:endParaRPr lang="en-US" sz="1200" kern="100" dirty="0">
                        <a:effectLst/>
                      </a:endParaRPr>
                    </a:p>
                    <a:p>
                      <a:pPr algn="ctr">
                        <a:spcAft>
                          <a:spcPts val="0"/>
                        </a:spcAft>
                      </a:pPr>
                      <a:r>
                        <a:rPr lang="zh-CN" sz="1200" kern="100" dirty="0">
                          <a:effectLst/>
                        </a:rPr>
                        <a:t>一致性</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轻微</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a:effectLst/>
                        </a:rPr>
                        <a:t>建议修改</a:t>
                      </a:r>
                      <a:endParaRPr lang="en-US" sz="1200" kern="10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1533526962"/>
                  </a:ext>
                </a:extLst>
              </a:tr>
              <a:tr h="399801">
                <a:tc>
                  <a:txBody>
                    <a:bodyPr/>
                    <a:lstStyle/>
                    <a:p>
                      <a:pPr algn="ctr">
                        <a:spcAft>
                          <a:spcPts val="0"/>
                        </a:spcAft>
                      </a:pPr>
                      <a:r>
                        <a:rPr lang="en-US" sz="1200" kern="100">
                          <a:effectLst/>
                        </a:rPr>
                        <a:t>9</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en-US" sz="1200" kern="100">
                          <a:effectLst/>
                        </a:rPr>
                        <a:t>3.1</a:t>
                      </a:r>
                      <a:r>
                        <a:rPr lang="zh-CN" sz="1200" kern="100">
                          <a:effectLst/>
                        </a:rPr>
                        <a:t>节</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dirty="0">
                          <a:effectLst/>
                        </a:rPr>
                        <a:t>没有给出具体的业务需求</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完整性</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一般</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a:effectLst/>
                        </a:rPr>
                        <a:t>建议添加业务需求或者将本节去掉</a:t>
                      </a:r>
                      <a:endParaRPr lang="en-US" sz="1200" kern="10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3337170194"/>
                  </a:ext>
                </a:extLst>
              </a:tr>
              <a:tr h="399801">
                <a:tc>
                  <a:txBody>
                    <a:bodyPr/>
                    <a:lstStyle/>
                    <a:p>
                      <a:pPr algn="ctr">
                        <a:spcAft>
                          <a:spcPts val="0"/>
                        </a:spcAft>
                      </a:pPr>
                      <a:r>
                        <a:rPr lang="en-US" sz="1200" kern="100">
                          <a:effectLst/>
                        </a:rPr>
                        <a:t>10</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en-US" sz="1200" kern="100">
                          <a:effectLst/>
                        </a:rPr>
                        <a:t>3.2.1</a:t>
                      </a:r>
                      <a:r>
                        <a:rPr lang="zh-CN" sz="1200" kern="100">
                          <a:effectLst/>
                        </a:rPr>
                        <a:t>节</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dirty="0">
                          <a:effectLst/>
                        </a:rPr>
                        <a:t>本节给出了大量术语、概念的说明，不应该放在功能需求里。</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准确性</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一般</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a:effectLst/>
                        </a:rPr>
                        <a:t>建议将本节放到前面，单独开一章</a:t>
                      </a:r>
                      <a:endParaRPr lang="en-US" sz="1200" kern="10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528959709"/>
                  </a:ext>
                </a:extLst>
              </a:tr>
              <a:tr h="399801">
                <a:tc>
                  <a:txBody>
                    <a:bodyPr/>
                    <a:lstStyle/>
                    <a:p>
                      <a:pPr algn="ctr">
                        <a:spcAft>
                          <a:spcPts val="0"/>
                        </a:spcAft>
                      </a:pPr>
                      <a:r>
                        <a:rPr lang="en-US" sz="1200" kern="100">
                          <a:effectLst/>
                        </a:rPr>
                        <a:t>11</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en-US" sz="1200" kern="100">
                          <a:effectLst/>
                        </a:rPr>
                        <a:t>3.2.4</a:t>
                      </a:r>
                      <a:r>
                        <a:rPr lang="zh-CN" sz="1200" kern="100">
                          <a:effectLst/>
                        </a:rPr>
                        <a:t>节</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dirty="0">
                          <a:effectLst/>
                        </a:rPr>
                        <a:t>点击、截图、识别三个功能需求没有介绍，直接在进行测试的功能需求中进行了引用</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准确性</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一般</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a:effectLst/>
                        </a:rPr>
                        <a:t>建议单独介绍一下这三个功能需求</a:t>
                      </a:r>
                      <a:endParaRPr lang="en-US" sz="1200" kern="10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2498620050"/>
                  </a:ext>
                </a:extLst>
              </a:tr>
              <a:tr h="599702">
                <a:tc>
                  <a:txBody>
                    <a:bodyPr/>
                    <a:lstStyle/>
                    <a:p>
                      <a:pPr algn="ctr">
                        <a:spcAft>
                          <a:spcPts val="0"/>
                        </a:spcAft>
                      </a:pPr>
                      <a:r>
                        <a:rPr lang="en-US" sz="1200" kern="100">
                          <a:effectLst/>
                        </a:rPr>
                        <a:t>12</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en-US" sz="1200" kern="100">
                          <a:effectLst/>
                        </a:rPr>
                        <a:t>3.3.1</a:t>
                      </a:r>
                      <a:r>
                        <a:rPr lang="zh-CN" sz="1200" kern="100">
                          <a:effectLst/>
                        </a:rPr>
                        <a:t>节</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en-US" sz="1200" kern="100" dirty="0">
                          <a:effectLst/>
                        </a:rPr>
                        <a:t>Linux</a:t>
                      </a:r>
                      <a:r>
                        <a:rPr lang="zh-CN" sz="1200" kern="100" dirty="0">
                          <a:effectLst/>
                        </a:rPr>
                        <a:t>系统版本没有明确说明</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dirty="0">
                          <a:effectLst/>
                        </a:rPr>
                        <a:t>一致性</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轻微</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dirty="0">
                          <a:effectLst/>
                        </a:rPr>
                        <a:t>建议改成指定一些常用版本的</a:t>
                      </a:r>
                      <a:r>
                        <a:rPr lang="en-US" sz="1200" kern="100" dirty="0">
                          <a:effectLst/>
                        </a:rPr>
                        <a:t>Linux</a:t>
                      </a:r>
                      <a:r>
                        <a:rPr lang="zh-CN" sz="1200" kern="100" dirty="0">
                          <a:effectLst/>
                        </a:rPr>
                        <a:t>系统，和后面的软件要求一致。</a:t>
                      </a:r>
                      <a:endParaRPr lang="en-US" sz="1200" kern="100" dirty="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3088538178"/>
                  </a:ext>
                </a:extLst>
              </a:tr>
              <a:tr h="399801">
                <a:tc>
                  <a:txBody>
                    <a:bodyPr/>
                    <a:lstStyle/>
                    <a:p>
                      <a:pPr algn="ctr">
                        <a:spcAft>
                          <a:spcPts val="0"/>
                        </a:spcAft>
                      </a:pPr>
                      <a:r>
                        <a:rPr lang="en-US" sz="1200" kern="100">
                          <a:effectLst/>
                        </a:rPr>
                        <a:t>13</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第一个</a:t>
                      </a:r>
                      <a:r>
                        <a:rPr lang="en-US" sz="1200" kern="100">
                          <a:effectLst/>
                        </a:rPr>
                        <a:t>3.3.4</a:t>
                      </a:r>
                      <a:r>
                        <a:rPr lang="zh-CN" sz="1200" kern="100">
                          <a:effectLst/>
                        </a:rPr>
                        <a:t>节</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en-US" sz="1200" kern="100" dirty="0">
                          <a:effectLst/>
                        </a:rPr>
                        <a:t>“</a:t>
                      </a:r>
                      <a:r>
                        <a:rPr lang="zh-CN" sz="1200" kern="100" dirty="0">
                          <a:effectLst/>
                        </a:rPr>
                        <a:t>即维护、升级以及故障处理的时间最多仅占</a:t>
                      </a:r>
                      <a:r>
                        <a:rPr lang="en-US" sz="1200" kern="100" dirty="0">
                          <a:effectLst/>
                        </a:rPr>
                        <a:t> 0.1%”</a:t>
                      </a:r>
                      <a:r>
                        <a:rPr lang="zh-CN" sz="1200" kern="100" dirty="0">
                          <a:effectLst/>
                        </a:rPr>
                        <a:t>这种时间如何能够确定？</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dirty="0">
                          <a:effectLst/>
                        </a:rPr>
                        <a:t>准确性</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dirty="0">
                          <a:effectLst/>
                        </a:rPr>
                        <a:t>轻微</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a:effectLst/>
                        </a:rPr>
                        <a:t>建议修改说法或解释说明</a:t>
                      </a:r>
                      <a:endParaRPr lang="en-US" sz="1200" kern="10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602378914"/>
                  </a:ext>
                </a:extLst>
              </a:tr>
              <a:tr h="599702">
                <a:tc>
                  <a:txBody>
                    <a:bodyPr/>
                    <a:lstStyle/>
                    <a:p>
                      <a:pPr algn="ctr">
                        <a:spcAft>
                          <a:spcPts val="0"/>
                        </a:spcAft>
                      </a:pPr>
                      <a:r>
                        <a:rPr lang="en-US" sz="1200" kern="100">
                          <a:effectLst/>
                        </a:rPr>
                        <a:t>14</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第二个</a:t>
                      </a:r>
                      <a:r>
                        <a:rPr lang="en-US" sz="1200" kern="100">
                          <a:effectLst/>
                        </a:rPr>
                        <a:t>3.3.4</a:t>
                      </a:r>
                      <a:r>
                        <a:rPr lang="zh-CN" sz="1200" kern="100">
                          <a:effectLst/>
                        </a:rPr>
                        <a:t>节</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a:effectLst/>
                        </a:rPr>
                        <a:t>这段话中</a:t>
                      </a:r>
                      <a:r>
                        <a:rPr lang="en-US" sz="1200" kern="100">
                          <a:effectLst/>
                        </a:rPr>
                        <a:t>“</a:t>
                      </a:r>
                      <a:r>
                        <a:rPr lang="zh-CN" sz="1200" kern="100">
                          <a:effectLst/>
                        </a:rPr>
                        <a:t>开发者</a:t>
                      </a:r>
                      <a:r>
                        <a:rPr lang="en-US" sz="1200" kern="100">
                          <a:effectLst/>
                        </a:rPr>
                        <a:t>”</a:t>
                      </a:r>
                      <a:r>
                        <a:rPr lang="zh-CN" sz="1200" kern="100">
                          <a:effectLst/>
                        </a:rPr>
                        <a:t>指代不明</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dirty="0">
                          <a:effectLst/>
                        </a:rPr>
                        <a:t>准确性</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dirty="0">
                          <a:effectLst/>
                        </a:rPr>
                        <a:t>轻微</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a:effectLst/>
                        </a:rPr>
                        <a:t>建议鲁棒性介绍一下程序出问题时针对用户和针对本系统开发者的两套应对方案。</a:t>
                      </a:r>
                      <a:endParaRPr lang="en-US" sz="1200" kern="10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3397160112"/>
                  </a:ext>
                </a:extLst>
              </a:tr>
              <a:tr h="399801">
                <a:tc>
                  <a:txBody>
                    <a:bodyPr/>
                    <a:lstStyle/>
                    <a:p>
                      <a:pPr algn="ctr">
                        <a:spcAft>
                          <a:spcPts val="0"/>
                        </a:spcAft>
                      </a:pPr>
                      <a:r>
                        <a:rPr lang="en-US" sz="1200" kern="100">
                          <a:effectLst/>
                        </a:rPr>
                        <a:t>15</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en-US" sz="1200" kern="100">
                          <a:effectLst/>
                        </a:rPr>
                        <a:t>3.6</a:t>
                      </a:r>
                      <a:r>
                        <a:rPr lang="zh-CN" sz="1200" kern="100">
                          <a:effectLst/>
                        </a:rPr>
                        <a:t>节</a:t>
                      </a:r>
                      <a:endParaRPr lang="en-US" sz="1200" kern="100">
                        <a:effectLst/>
                      </a:endParaRPr>
                    </a:p>
                    <a:p>
                      <a:pPr algn="ctr">
                        <a:spcAft>
                          <a:spcPts val="0"/>
                        </a:spcAft>
                      </a:pPr>
                      <a:r>
                        <a:rPr lang="en-US" sz="1200" kern="100">
                          <a:effectLst/>
                        </a:rPr>
                        <a:t>3.7</a:t>
                      </a:r>
                      <a:r>
                        <a:rPr lang="zh-CN" sz="1200" kern="100">
                          <a:effectLst/>
                        </a:rPr>
                        <a:t>节</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a:effectLst/>
                        </a:rPr>
                        <a:t>这两节应该属于非功能需求</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准确性</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dirty="0">
                          <a:effectLst/>
                        </a:rPr>
                        <a:t>一般</a:t>
                      </a:r>
                      <a:endParaRPr lang="en-US" sz="1200" kern="100" dirty="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dirty="0">
                          <a:effectLst/>
                        </a:rPr>
                        <a:t>建议放到非功能需求中</a:t>
                      </a:r>
                      <a:endParaRPr lang="en-US" sz="1200" kern="100" dirty="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2631576204"/>
                  </a:ext>
                </a:extLst>
              </a:tr>
              <a:tr h="199901">
                <a:tc>
                  <a:txBody>
                    <a:bodyPr/>
                    <a:lstStyle/>
                    <a:p>
                      <a:pPr algn="ctr">
                        <a:spcAft>
                          <a:spcPts val="0"/>
                        </a:spcAft>
                      </a:pPr>
                      <a:r>
                        <a:rPr lang="en-US" sz="1200" kern="100">
                          <a:effectLst/>
                        </a:rPr>
                        <a:t>16</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en-US" sz="1200" kern="100">
                          <a:effectLst/>
                        </a:rPr>
                        <a:t>4.2.3</a:t>
                      </a:r>
                      <a:r>
                        <a:rPr lang="zh-CN" sz="1200" kern="100">
                          <a:effectLst/>
                        </a:rPr>
                        <a:t>节</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a:effectLst/>
                        </a:rPr>
                        <a:t>状态定义在前面已经介绍过</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一致性</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ctr">
                        <a:spcAft>
                          <a:spcPts val="0"/>
                        </a:spcAft>
                      </a:pPr>
                      <a:r>
                        <a:rPr lang="zh-CN" sz="1200" kern="100">
                          <a:effectLst/>
                        </a:rPr>
                        <a:t>轻微</a:t>
                      </a:r>
                      <a:endParaRPr lang="en-US" sz="1200" kern="100">
                        <a:effectLst/>
                        <a:latin typeface="Times New Roman" panose="02020603050405020304" pitchFamily="18" charset="0"/>
                        <a:ea typeface="SimSun" panose="02010600030101010101" pitchFamily="2" charset="-122"/>
                      </a:endParaRPr>
                    </a:p>
                  </a:txBody>
                  <a:tcPr marL="2259" marR="2259" marT="0" marB="0"/>
                </a:tc>
                <a:tc>
                  <a:txBody>
                    <a:bodyPr/>
                    <a:lstStyle/>
                    <a:p>
                      <a:pPr algn="l">
                        <a:spcAft>
                          <a:spcPts val="0"/>
                        </a:spcAft>
                      </a:pPr>
                      <a:r>
                        <a:rPr lang="zh-CN" sz="1200" kern="100" dirty="0">
                          <a:effectLst/>
                        </a:rPr>
                        <a:t>建议去掉</a:t>
                      </a:r>
                      <a:endParaRPr lang="en-US" sz="1200" kern="100" dirty="0">
                        <a:effectLst/>
                        <a:latin typeface="Times New Roman" panose="02020603050405020304" pitchFamily="18" charset="0"/>
                        <a:ea typeface="SimSun" panose="02010600030101010101" pitchFamily="2" charset="-122"/>
                      </a:endParaRPr>
                    </a:p>
                  </a:txBody>
                  <a:tcPr marL="2259" marR="2259" marT="0" marB="0"/>
                </a:tc>
                <a:extLst>
                  <a:ext uri="{0D108BD9-81ED-4DB2-BD59-A6C34878D82A}">
                    <a16:rowId xmlns:a16="http://schemas.microsoft.com/office/drawing/2014/main" val="4104910994"/>
                  </a:ext>
                </a:extLst>
              </a:tr>
            </a:tbl>
          </a:graphicData>
        </a:graphic>
      </p:graphicFrame>
    </p:spTree>
    <p:extLst>
      <p:ext uri="{BB962C8B-B14F-4D97-AF65-F5344CB8AC3E}">
        <p14:creationId xmlns:p14="http://schemas.microsoft.com/office/powerpoint/2010/main" val="115739180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509081"/>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pPr defTabSz="914378"/>
              <a:r>
                <a:rPr lang="en-US" altLang="zh-CN" sz="8000" dirty="0">
                  <a:solidFill>
                    <a:prstClr val="white">
                      <a:lumMod val="95000"/>
                    </a:prstClr>
                  </a:solidFill>
                  <a:latin typeface="Impact" panose="020B0806030902050204" pitchFamily="34" charset="0"/>
                  <a:ea typeface="宋体" panose="02010600030101010101" pitchFamily="2" charset="-122"/>
                </a:rPr>
                <a:t>04</a:t>
              </a:r>
              <a:endParaRPr lang="zh-CN" altLang="en-US" sz="8000" dirty="0">
                <a:solidFill>
                  <a:prstClr val="white">
                    <a:lumMod val="95000"/>
                  </a:prstClr>
                </a:solidFill>
                <a:latin typeface="Impact" panose="020B0806030902050204" pitchFamily="34" charset="0"/>
                <a:ea typeface="宋体" panose="02010600030101010101" pitchFamily="2" charset="-122"/>
              </a:endParaRPr>
            </a:p>
          </p:txBody>
        </p:sp>
      </p:grpSp>
      <p:sp>
        <p:nvSpPr>
          <p:cNvPr id="49" name="TextBox 48"/>
          <p:cNvSpPr txBox="1"/>
          <p:nvPr/>
        </p:nvSpPr>
        <p:spPr>
          <a:xfrm>
            <a:off x="3387151" y="3102972"/>
            <a:ext cx="5255879"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本周任务分配与统计分析</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5940152" y="2132070"/>
            <a:ext cx="432048" cy="432834"/>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2" name="组合 11"/>
          <p:cNvGrpSpPr/>
          <p:nvPr/>
        </p:nvGrpSpPr>
        <p:grpSpPr>
          <a:xfrm>
            <a:off x="4644008" y="2132463"/>
            <a:ext cx="432048" cy="432048"/>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5" name="组合 14"/>
          <p:cNvGrpSpPr/>
          <p:nvPr/>
        </p:nvGrpSpPr>
        <p:grpSpPr>
          <a:xfrm>
            <a:off x="5292081" y="2132070"/>
            <a:ext cx="432833" cy="432834"/>
            <a:chOff x="5436096" y="1274820"/>
            <a:chExt cx="432833" cy="432834"/>
          </a:xfrm>
        </p:grpSpPr>
        <p:sp>
          <p:nvSpPr>
            <p:cNvPr id="16" name="椭圆 15"/>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8" name="组合 17"/>
          <p:cNvGrpSpPr/>
          <p:nvPr/>
        </p:nvGrpSpPr>
        <p:grpSpPr>
          <a:xfrm>
            <a:off x="3347865" y="2132070"/>
            <a:ext cx="432833" cy="432834"/>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1" name="组合 20"/>
          <p:cNvGrpSpPr/>
          <p:nvPr/>
        </p:nvGrpSpPr>
        <p:grpSpPr>
          <a:xfrm>
            <a:off x="3995937" y="2132070"/>
            <a:ext cx="432833" cy="432834"/>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217328908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CF7106-8512-E24E-8E98-B471714D970C}"/>
              </a:ext>
            </a:extLst>
          </p:cNvPr>
          <p:cNvSpPr/>
          <p:nvPr/>
        </p:nvSpPr>
        <p:spPr>
          <a:xfrm>
            <a:off x="761973" y="303895"/>
            <a:ext cx="3570208"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本周任务分配与统计分析</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266825" y="1414462"/>
            <a:ext cx="6610350" cy="4029075"/>
          </a:xfrm>
          <a:prstGeom prst="rect">
            <a:avLst/>
          </a:prstGeom>
        </p:spPr>
      </p:pic>
    </p:spTree>
    <p:extLst>
      <p:ext uri="{BB962C8B-B14F-4D97-AF65-F5344CB8AC3E}">
        <p14:creationId xmlns:p14="http://schemas.microsoft.com/office/powerpoint/2010/main" val="79172178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1" y="187907"/>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3" y="818020"/>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120386" y="1694315"/>
            <a:ext cx="4886226" cy="3440851"/>
            <a:chOff x="2254009" y="1666883"/>
            <a:chExt cx="4886226" cy="3440851"/>
          </a:xfrm>
        </p:grpSpPr>
        <p:grpSp>
          <p:nvGrpSpPr>
            <p:cNvPr id="2" name="组合 1"/>
            <p:cNvGrpSpPr/>
            <p:nvPr/>
          </p:nvGrpSpPr>
          <p:grpSpPr>
            <a:xfrm>
              <a:off x="2254010" y="1666883"/>
              <a:ext cx="4886225" cy="686162"/>
              <a:chOff x="2254010" y="1666883"/>
              <a:chExt cx="4886225" cy="686162"/>
            </a:xfrm>
          </p:grpSpPr>
          <p:grpSp>
            <p:nvGrpSpPr>
              <p:cNvPr id="31" name="组合 30"/>
              <p:cNvGrpSpPr/>
              <p:nvPr/>
            </p:nvGrpSpPr>
            <p:grpSpPr>
              <a:xfrm>
                <a:off x="2254010" y="1674508"/>
                <a:ext cx="1244699" cy="666786"/>
                <a:chOff x="2215144" y="956726"/>
                <a:chExt cx="1299384" cy="916847"/>
              </a:xfrm>
            </p:grpSpPr>
            <p:sp>
              <p:nvSpPr>
                <p:cNvPr id="32" name="平行四边形 31"/>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latin typeface="Impact" panose="020B0806030902050204" pitchFamily="34" charset="0"/>
                  </a:endParaRPr>
                </a:p>
              </p:txBody>
            </p:sp>
            <p:sp>
              <p:nvSpPr>
                <p:cNvPr id="33" name="文本框 9"/>
                <p:cNvSpPr txBox="1"/>
                <p:nvPr/>
              </p:nvSpPr>
              <p:spPr>
                <a:xfrm>
                  <a:off x="2447729" y="956726"/>
                  <a:ext cx="1066799" cy="916847"/>
                </a:xfrm>
                <a:prstGeom prst="rect">
                  <a:avLst/>
                </a:prstGeom>
                <a:noFill/>
              </p:spPr>
              <p:txBody>
                <a:bodyPr wrap="square" rtlCol="0">
                  <a:spAutoFit/>
                </a:bodyPr>
                <a:lstStyle/>
                <a:p>
                  <a:r>
                    <a:rPr lang="en-US" altLang="zh-CN" sz="3733" dirty="0">
                      <a:solidFill>
                        <a:schemeClr val="bg1"/>
                      </a:solidFill>
                      <a:latin typeface="Impact" panose="020B0806030902050204" pitchFamily="34" charset="0"/>
                    </a:rPr>
                    <a:t>01</a:t>
                  </a:r>
                  <a:endParaRPr lang="zh-CN" altLang="en-US" sz="3733" dirty="0">
                    <a:solidFill>
                      <a:schemeClr val="bg1"/>
                    </a:solidFill>
                    <a:latin typeface="Impact" panose="020B0806030902050204" pitchFamily="34" charset="0"/>
                  </a:endParaRPr>
                </a:p>
              </p:txBody>
            </p:sp>
          </p:grpSp>
          <p:grpSp>
            <p:nvGrpSpPr>
              <p:cNvPr id="65" name="组合 64"/>
              <p:cNvGrpSpPr/>
              <p:nvPr/>
            </p:nvGrpSpPr>
            <p:grpSpPr>
              <a:xfrm>
                <a:off x="3071532" y="1666883"/>
                <a:ext cx="4068703" cy="686162"/>
                <a:chOff x="4315150" y="953426"/>
                <a:chExt cx="3857250" cy="540057"/>
              </a:xfrm>
            </p:grpSpPr>
            <p:sp>
              <p:nvSpPr>
                <p:cNvPr id="66" name="矩形 65"/>
                <p:cNvSpPr/>
                <p:nvPr/>
              </p:nvSpPr>
              <p:spPr>
                <a:xfrm>
                  <a:off x="4916890" y="1035029"/>
                  <a:ext cx="2841111" cy="363362"/>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本组文档修改清单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平行四边形 66"/>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3" b="1">
                    <a:solidFill>
                      <a:schemeClr val="tx1">
                        <a:lumMod val="75000"/>
                        <a:lumOff val="25000"/>
                      </a:schemeClr>
                    </a:solidFill>
                  </a:endParaRPr>
                </a:p>
              </p:txBody>
            </p:sp>
          </p:grpSp>
        </p:grpSp>
        <p:grpSp>
          <p:nvGrpSpPr>
            <p:cNvPr id="44" name="组合 43"/>
            <p:cNvGrpSpPr/>
            <p:nvPr/>
          </p:nvGrpSpPr>
          <p:grpSpPr>
            <a:xfrm>
              <a:off x="2254010" y="2586488"/>
              <a:ext cx="4886224" cy="686162"/>
              <a:chOff x="2254011" y="1666883"/>
              <a:chExt cx="4886224" cy="686162"/>
            </a:xfrm>
          </p:grpSpPr>
          <p:grpSp>
            <p:nvGrpSpPr>
              <p:cNvPr id="45" name="组合 44"/>
              <p:cNvGrpSpPr/>
              <p:nvPr/>
            </p:nvGrpSpPr>
            <p:grpSpPr>
              <a:xfrm>
                <a:off x="2254011" y="1674508"/>
                <a:ext cx="1235556" cy="666786"/>
                <a:chOff x="2215144" y="956726"/>
                <a:chExt cx="1289839" cy="916847"/>
              </a:xfrm>
            </p:grpSpPr>
            <p:sp>
              <p:nvSpPr>
                <p:cNvPr id="49" name="平行四边形 48"/>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latin typeface="Impact" panose="020B0806030902050204" pitchFamily="34" charset="0"/>
                  </a:endParaRPr>
                </a:p>
              </p:txBody>
            </p:sp>
            <p:sp>
              <p:nvSpPr>
                <p:cNvPr id="50" name="文本框 9"/>
                <p:cNvSpPr txBox="1"/>
                <p:nvPr/>
              </p:nvSpPr>
              <p:spPr>
                <a:xfrm>
                  <a:off x="2438184" y="956726"/>
                  <a:ext cx="1066799" cy="916847"/>
                </a:xfrm>
                <a:prstGeom prst="rect">
                  <a:avLst/>
                </a:prstGeom>
                <a:noFill/>
              </p:spPr>
              <p:txBody>
                <a:bodyPr wrap="square" rtlCol="0">
                  <a:spAutoFit/>
                </a:bodyPr>
                <a:lstStyle/>
                <a:p>
                  <a:r>
                    <a:rPr lang="en-US" altLang="zh-CN" sz="3733" dirty="0">
                      <a:solidFill>
                        <a:schemeClr val="bg1"/>
                      </a:solidFill>
                      <a:latin typeface="Impact" panose="020B0806030902050204" pitchFamily="34" charset="0"/>
                    </a:rPr>
                    <a:t>02</a:t>
                  </a:r>
                  <a:endParaRPr lang="zh-CN" altLang="en-US" sz="3733" dirty="0">
                    <a:solidFill>
                      <a:schemeClr val="bg1"/>
                    </a:solidFill>
                    <a:latin typeface="Impact" panose="020B0806030902050204" pitchFamily="34" charset="0"/>
                  </a:endParaRPr>
                </a:p>
              </p:txBody>
            </p:sp>
          </p:grpSp>
          <p:grpSp>
            <p:nvGrpSpPr>
              <p:cNvPr id="46" name="组合 45"/>
              <p:cNvGrpSpPr/>
              <p:nvPr/>
            </p:nvGrpSpPr>
            <p:grpSpPr>
              <a:xfrm>
                <a:off x="3071532" y="1666883"/>
                <a:ext cx="4068703" cy="686162"/>
                <a:chOff x="4315150" y="953426"/>
                <a:chExt cx="3857250" cy="540057"/>
              </a:xfrm>
            </p:grpSpPr>
            <p:sp>
              <p:nvSpPr>
                <p:cNvPr id="47" name="矩形 46"/>
                <p:cNvSpPr/>
                <p:nvPr/>
              </p:nvSpPr>
              <p:spPr>
                <a:xfrm>
                  <a:off x="4823218" y="1045270"/>
                  <a:ext cx="2841111" cy="363362"/>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本组未接受问题清单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平行四边形 47"/>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3" b="1">
                    <a:solidFill>
                      <a:schemeClr val="tx1">
                        <a:lumMod val="75000"/>
                        <a:lumOff val="25000"/>
                      </a:schemeClr>
                    </a:solidFill>
                  </a:endParaRPr>
                </a:p>
              </p:txBody>
            </p:sp>
          </p:grpSp>
        </p:grpSp>
        <p:grpSp>
          <p:nvGrpSpPr>
            <p:cNvPr id="51" name="组合 50"/>
            <p:cNvGrpSpPr/>
            <p:nvPr/>
          </p:nvGrpSpPr>
          <p:grpSpPr>
            <a:xfrm>
              <a:off x="2254009" y="3501967"/>
              <a:ext cx="4886225" cy="686162"/>
              <a:chOff x="2254010" y="1666883"/>
              <a:chExt cx="4886225" cy="686162"/>
            </a:xfrm>
          </p:grpSpPr>
          <p:grpSp>
            <p:nvGrpSpPr>
              <p:cNvPr id="52" name="组合 51"/>
              <p:cNvGrpSpPr/>
              <p:nvPr/>
            </p:nvGrpSpPr>
            <p:grpSpPr>
              <a:xfrm>
                <a:off x="2254010" y="1674508"/>
                <a:ext cx="1244699" cy="666786"/>
                <a:chOff x="2215144" y="956726"/>
                <a:chExt cx="1299384" cy="916847"/>
              </a:xfrm>
            </p:grpSpPr>
            <p:sp>
              <p:nvSpPr>
                <p:cNvPr id="56" name="平行四边形 5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latin typeface="Impact" panose="020B0806030902050204" pitchFamily="34" charset="0"/>
                  </a:endParaRPr>
                </a:p>
              </p:txBody>
            </p:sp>
            <p:sp>
              <p:nvSpPr>
                <p:cNvPr id="57" name="文本框 9"/>
                <p:cNvSpPr txBox="1"/>
                <p:nvPr/>
              </p:nvSpPr>
              <p:spPr>
                <a:xfrm>
                  <a:off x="2447729" y="956726"/>
                  <a:ext cx="1066799" cy="916847"/>
                </a:xfrm>
                <a:prstGeom prst="rect">
                  <a:avLst/>
                </a:prstGeom>
                <a:noFill/>
              </p:spPr>
              <p:txBody>
                <a:bodyPr wrap="square" rtlCol="0">
                  <a:spAutoFit/>
                </a:bodyPr>
                <a:lstStyle/>
                <a:p>
                  <a:r>
                    <a:rPr lang="en-US" altLang="zh-CN" sz="3733" dirty="0">
                      <a:solidFill>
                        <a:schemeClr val="bg1"/>
                      </a:solidFill>
                      <a:latin typeface="Impact" panose="020B0806030902050204" pitchFamily="34" charset="0"/>
                    </a:rPr>
                    <a:t>03</a:t>
                  </a:r>
                  <a:endParaRPr lang="zh-CN" altLang="en-US" sz="3733" dirty="0">
                    <a:solidFill>
                      <a:schemeClr val="bg1"/>
                    </a:solidFill>
                    <a:latin typeface="Impact" panose="020B0806030902050204" pitchFamily="34" charset="0"/>
                  </a:endParaRPr>
                </a:p>
              </p:txBody>
            </p:sp>
          </p:grpSp>
          <p:grpSp>
            <p:nvGrpSpPr>
              <p:cNvPr id="53" name="组合 52"/>
              <p:cNvGrpSpPr/>
              <p:nvPr/>
            </p:nvGrpSpPr>
            <p:grpSpPr>
              <a:xfrm>
                <a:off x="3071532" y="1666883"/>
                <a:ext cx="4068703" cy="686162"/>
                <a:chOff x="4315150" y="953426"/>
                <a:chExt cx="3857250" cy="540057"/>
              </a:xfrm>
            </p:grpSpPr>
            <p:sp>
              <p:nvSpPr>
                <p:cNvPr id="54" name="矩形 53"/>
                <p:cNvSpPr/>
                <p:nvPr/>
              </p:nvSpPr>
              <p:spPr>
                <a:xfrm>
                  <a:off x="4711459" y="1045600"/>
                  <a:ext cx="3143982" cy="363362"/>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评审检查单与问题清单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平行四边形 54"/>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3" b="1">
                    <a:solidFill>
                      <a:schemeClr val="tx1">
                        <a:lumMod val="75000"/>
                        <a:lumOff val="25000"/>
                      </a:schemeClr>
                    </a:solidFill>
                  </a:endParaRPr>
                </a:p>
              </p:txBody>
            </p:sp>
          </p:grpSp>
        </p:grpSp>
        <p:grpSp>
          <p:nvGrpSpPr>
            <p:cNvPr id="58" name="组合 57"/>
            <p:cNvGrpSpPr/>
            <p:nvPr/>
          </p:nvGrpSpPr>
          <p:grpSpPr>
            <a:xfrm>
              <a:off x="2254009" y="4421572"/>
              <a:ext cx="4886224" cy="686162"/>
              <a:chOff x="2254011" y="1666883"/>
              <a:chExt cx="4886224" cy="686162"/>
            </a:xfrm>
          </p:grpSpPr>
          <p:grpSp>
            <p:nvGrpSpPr>
              <p:cNvPr id="59" name="组合 58"/>
              <p:cNvGrpSpPr/>
              <p:nvPr/>
            </p:nvGrpSpPr>
            <p:grpSpPr>
              <a:xfrm>
                <a:off x="2254011" y="1674508"/>
                <a:ext cx="1235556" cy="666786"/>
                <a:chOff x="2215144" y="956726"/>
                <a:chExt cx="1289839" cy="916847"/>
              </a:xfrm>
            </p:grpSpPr>
            <p:sp>
              <p:nvSpPr>
                <p:cNvPr id="63" name="平行四边形 62"/>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latin typeface="Impact" panose="020B0806030902050204" pitchFamily="34" charset="0"/>
                  </a:endParaRPr>
                </a:p>
              </p:txBody>
            </p:sp>
            <p:sp>
              <p:nvSpPr>
                <p:cNvPr id="64" name="文本框 9"/>
                <p:cNvSpPr txBox="1"/>
                <p:nvPr/>
              </p:nvSpPr>
              <p:spPr>
                <a:xfrm>
                  <a:off x="2438184" y="956726"/>
                  <a:ext cx="1066799" cy="916847"/>
                </a:xfrm>
                <a:prstGeom prst="rect">
                  <a:avLst/>
                </a:prstGeom>
                <a:noFill/>
              </p:spPr>
              <p:txBody>
                <a:bodyPr wrap="square" rtlCol="0">
                  <a:spAutoFit/>
                </a:bodyPr>
                <a:lstStyle/>
                <a:p>
                  <a:r>
                    <a:rPr lang="en-US" altLang="zh-CN" sz="3733" dirty="0">
                      <a:solidFill>
                        <a:schemeClr val="bg1"/>
                      </a:solidFill>
                      <a:latin typeface="Impact" panose="020B0806030902050204" pitchFamily="34" charset="0"/>
                    </a:rPr>
                    <a:t>04</a:t>
                  </a:r>
                  <a:endParaRPr lang="zh-CN" altLang="en-US" sz="3733" dirty="0">
                    <a:solidFill>
                      <a:schemeClr val="bg1"/>
                    </a:solidFill>
                    <a:latin typeface="Impact" panose="020B0806030902050204" pitchFamily="34" charset="0"/>
                  </a:endParaRPr>
                </a:p>
              </p:txBody>
            </p:sp>
          </p:grpSp>
          <p:grpSp>
            <p:nvGrpSpPr>
              <p:cNvPr id="60" name="组合 59"/>
              <p:cNvGrpSpPr/>
              <p:nvPr/>
            </p:nvGrpSpPr>
            <p:grpSpPr>
              <a:xfrm>
                <a:off x="3071532" y="1666883"/>
                <a:ext cx="4068703" cy="686162"/>
                <a:chOff x="4315150" y="953426"/>
                <a:chExt cx="3857250" cy="540057"/>
              </a:xfrm>
            </p:grpSpPr>
            <p:sp>
              <p:nvSpPr>
                <p:cNvPr id="61" name="矩形 60"/>
                <p:cNvSpPr/>
                <p:nvPr/>
              </p:nvSpPr>
              <p:spPr>
                <a:xfrm>
                  <a:off x="4585762" y="1040149"/>
                  <a:ext cx="3395378" cy="363362"/>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本周任务分配与统计分析</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3" b="1">
                    <a:solidFill>
                      <a:schemeClr val="tx1">
                        <a:lumMod val="75000"/>
                        <a:lumOff val="25000"/>
                      </a:schemeClr>
                    </a:solidFill>
                  </a:endParaRPr>
                </a:p>
              </p:txBody>
            </p:sp>
          </p:grpSp>
        </p:grpSp>
      </p:grpSp>
    </p:spTree>
    <p:extLst>
      <p:ext uri="{BB962C8B-B14F-4D97-AF65-F5344CB8AC3E}">
        <p14:creationId xmlns:p14="http://schemas.microsoft.com/office/powerpoint/2010/main" val="184618650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CF7106-8512-E24E-8E98-B471714D970C}"/>
              </a:ext>
            </a:extLst>
          </p:cNvPr>
          <p:cNvSpPr/>
          <p:nvPr/>
        </p:nvSpPr>
        <p:spPr>
          <a:xfrm>
            <a:off x="761973" y="303895"/>
            <a:ext cx="3570208"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本周任务分配与统计分析</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795462" y="1271587"/>
            <a:ext cx="5553075" cy="4314825"/>
          </a:xfrm>
          <a:prstGeom prst="rect">
            <a:avLst/>
          </a:prstGeom>
        </p:spPr>
      </p:pic>
      <p:pic>
        <p:nvPicPr>
          <p:cNvPr id="3" name="图片 2"/>
          <p:cNvPicPr>
            <a:picLocks noChangeAspect="1"/>
          </p:cNvPicPr>
          <p:nvPr/>
        </p:nvPicPr>
        <p:blipFill>
          <a:blip r:embed="rId4"/>
          <a:stretch>
            <a:fillRect/>
          </a:stretch>
        </p:blipFill>
        <p:spPr>
          <a:xfrm>
            <a:off x="1776412" y="1276350"/>
            <a:ext cx="5591175" cy="4305300"/>
          </a:xfrm>
          <a:prstGeom prst="rect">
            <a:avLst/>
          </a:prstGeom>
        </p:spPr>
      </p:pic>
    </p:spTree>
    <p:extLst>
      <p:ext uri="{BB962C8B-B14F-4D97-AF65-F5344CB8AC3E}">
        <p14:creationId xmlns:p14="http://schemas.microsoft.com/office/powerpoint/2010/main" val="369143668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CF7106-8512-E24E-8E98-B471714D970C}"/>
              </a:ext>
            </a:extLst>
          </p:cNvPr>
          <p:cNvSpPr/>
          <p:nvPr/>
        </p:nvSpPr>
        <p:spPr>
          <a:xfrm>
            <a:off x="761973" y="303895"/>
            <a:ext cx="3570208"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本周任务分配与统计分析</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3">
            <a:extLst>
              <a:ext uri="{FF2B5EF4-FFF2-40B4-BE49-F238E27FC236}">
                <a16:creationId xmlns:a16="http://schemas.microsoft.com/office/drawing/2014/main" id="{4C290735-D941-8C47-A298-AD15D7B547FC}"/>
              </a:ext>
            </a:extLst>
          </p:cNvPr>
          <p:cNvPicPr>
            <a:picLocks noChangeAspect="1"/>
          </p:cNvPicPr>
          <p:nvPr/>
        </p:nvPicPr>
        <p:blipFill>
          <a:blip r:embed="rId3"/>
          <a:stretch>
            <a:fillRect/>
          </a:stretch>
        </p:blipFill>
        <p:spPr>
          <a:xfrm>
            <a:off x="321276" y="1017274"/>
            <a:ext cx="5807676" cy="4765687"/>
          </a:xfrm>
          <a:prstGeom prst="rect">
            <a:avLst/>
          </a:prstGeom>
        </p:spPr>
      </p:pic>
      <p:graphicFrame>
        <p:nvGraphicFramePr>
          <p:cNvPr id="6" name="Chart 5">
            <a:extLst>
              <a:ext uri="{FF2B5EF4-FFF2-40B4-BE49-F238E27FC236}">
                <a16:creationId xmlns:a16="http://schemas.microsoft.com/office/drawing/2014/main" id="{FF0D12CF-5346-7E41-B19E-FE397535C084}"/>
              </a:ext>
            </a:extLst>
          </p:cNvPr>
          <p:cNvGraphicFramePr>
            <a:graphicFrameLocks/>
          </p:cNvGraphicFramePr>
          <p:nvPr>
            <p:extLst>
              <p:ext uri="{D42A27DB-BD31-4B8C-83A1-F6EECF244321}">
                <p14:modId xmlns:p14="http://schemas.microsoft.com/office/powerpoint/2010/main" val="4188720271"/>
              </p:ext>
            </p:extLst>
          </p:nvPr>
        </p:nvGraphicFramePr>
        <p:xfrm>
          <a:off x="6128952" y="2081033"/>
          <a:ext cx="2854411" cy="263816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3942042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CF7106-8512-E24E-8E98-B471714D970C}"/>
              </a:ext>
            </a:extLst>
          </p:cNvPr>
          <p:cNvSpPr/>
          <p:nvPr/>
        </p:nvSpPr>
        <p:spPr>
          <a:xfrm>
            <a:off x="761973" y="303895"/>
            <a:ext cx="3570208"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本周任务分配与统计分析</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61973" y="921038"/>
            <a:ext cx="6889970" cy="3019996"/>
          </a:xfrm>
          <a:prstGeom prst="rect">
            <a:avLst/>
          </a:prstGeom>
        </p:spPr>
      </p:pic>
      <p:pic>
        <p:nvPicPr>
          <p:cNvPr id="5" name="图片 4"/>
          <p:cNvPicPr>
            <a:picLocks noChangeAspect="1"/>
          </p:cNvPicPr>
          <p:nvPr/>
        </p:nvPicPr>
        <p:blipFill>
          <a:blip r:embed="rId4"/>
          <a:stretch>
            <a:fillRect/>
          </a:stretch>
        </p:blipFill>
        <p:spPr>
          <a:xfrm>
            <a:off x="1812171" y="4096512"/>
            <a:ext cx="5189465" cy="2187511"/>
          </a:xfrm>
          <a:prstGeom prst="rect">
            <a:avLst/>
          </a:prstGeom>
        </p:spPr>
      </p:pic>
      <p:sp>
        <p:nvSpPr>
          <p:cNvPr id="7" name="文本框 6"/>
          <p:cNvSpPr txBox="1"/>
          <p:nvPr/>
        </p:nvSpPr>
        <p:spPr>
          <a:xfrm>
            <a:off x="7351776" y="4864608"/>
            <a:ext cx="1051560" cy="400110"/>
          </a:xfrm>
          <a:prstGeom prst="rect">
            <a:avLst/>
          </a:prstGeom>
          <a:noFill/>
        </p:spPr>
        <p:txBody>
          <a:bodyPr wrap="square" rtlCol="0">
            <a:spAutoFit/>
          </a:bodyPr>
          <a:lstStyle/>
          <a:p>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996547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83377" y="3082752"/>
            <a:ext cx="1177245" cy="692497"/>
          </a:xfrm>
          <a:prstGeom prst="rect">
            <a:avLst/>
          </a:prstGeom>
          <a:noFill/>
        </p:spPr>
        <p:txBody>
          <a:bodyPr wrap="none" lIns="68580" tIns="34290" rIns="68580" bIns="34290">
            <a:spAutoFit/>
          </a:bodyPr>
          <a:lstStyle/>
          <a:p>
            <a:pPr algn="ctr"/>
            <a:r>
              <a:rPr lang="zh-CN" altLang="en-US" sz="4050" dirty="0">
                <a:ln w="0"/>
                <a:effectLst>
                  <a:outerShdw blurRad="38100" dist="19050" dir="2700000" algn="tl" rotWithShape="0">
                    <a:schemeClr val="dk1">
                      <a:alpha val="40000"/>
                    </a:schemeClr>
                  </a:outerShdw>
                </a:effectLst>
              </a:rPr>
              <a:t>谢谢</a:t>
            </a:r>
          </a:p>
        </p:txBody>
      </p:sp>
    </p:spTree>
    <p:extLst>
      <p:ext uri="{BB962C8B-B14F-4D97-AF65-F5344CB8AC3E}">
        <p14:creationId xmlns:p14="http://schemas.microsoft.com/office/powerpoint/2010/main" val="54701734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509081"/>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pPr defTabSz="914378"/>
              <a:r>
                <a:rPr lang="en-US" altLang="zh-CN" sz="8000" dirty="0">
                  <a:solidFill>
                    <a:prstClr val="white">
                      <a:lumMod val="95000"/>
                    </a:prstClr>
                  </a:solidFill>
                  <a:latin typeface="Impact" panose="020B0806030902050204" pitchFamily="34" charset="0"/>
                  <a:ea typeface="宋体" panose="02010600030101010101" pitchFamily="2" charset="-122"/>
                </a:rPr>
                <a:t>01</a:t>
              </a:r>
              <a:endParaRPr lang="zh-CN" altLang="en-US" sz="8000" dirty="0">
                <a:solidFill>
                  <a:prstClr val="white">
                    <a:lumMod val="95000"/>
                  </a:prstClr>
                </a:solidFill>
                <a:latin typeface="Impact" panose="020B0806030902050204" pitchFamily="34" charset="0"/>
                <a:ea typeface="宋体" panose="02010600030101010101" pitchFamily="2" charset="-122"/>
              </a:endParaRPr>
            </a:p>
          </p:txBody>
        </p:sp>
      </p:grpSp>
      <p:sp>
        <p:nvSpPr>
          <p:cNvPr id="49" name="TextBox 48"/>
          <p:cNvSpPr txBox="1"/>
          <p:nvPr/>
        </p:nvSpPr>
        <p:spPr>
          <a:xfrm>
            <a:off x="3789290" y="3102972"/>
            <a:ext cx="4301724"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本组文档修改清单</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940152" y="2132070"/>
            <a:ext cx="432048" cy="432834"/>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9" name="组合 28"/>
          <p:cNvGrpSpPr/>
          <p:nvPr/>
        </p:nvGrpSpPr>
        <p:grpSpPr>
          <a:xfrm>
            <a:off x="4644008" y="2132463"/>
            <a:ext cx="432048" cy="432048"/>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2" name="组合 31"/>
          <p:cNvGrpSpPr/>
          <p:nvPr/>
        </p:nvGrpSpPr>
        <p:grpSpPr>
          <a:xfrm>
            <a:off x="5292081" y="2132070"/>
            <a:ext cx="432833" cy="432834"/>
            <a:chOff x="5436096" y="1274820"/>
            <a:chExt cx="432833" cy="432834"/>
          </a:xfrm>
        </p:grpSpPr>
        <p:sp>
          <p:nvSpPr>
            <p:cNvPr id="33" name="椭圆 32"/>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5" name="组合 34"/>
          <p:cNvGrpSpPr/>
          <p:nvPr/>
        </p:nvGrpSpPr>
        <p:grpSpPr>
          <a:xfrm>
            <a:off x="3347865" y="2132070"/>
            <a:ext cx="432833" cy="432834"/>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38" name="组合 37"/>
          <p:cNvGrpSpPr/>
          <p:nvPr/>
        </p:nvGrpSpPr>
        <p:grpSpPr>
          <a:xfrm>
            <a:off x="3995937" y="2132070"/>
            <a:ext cx="432833" cy="432834"/>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186744623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1973" y="303895"/>
            <a:ext cx="2646878"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本组文档修改清单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563742682"/>
              </p:ext>
            </p:extLst>
          </p:nvPr>
        </p:nvGraphicFramePr>
        <p:xfrm>
          <a:off x="761973" y="1104392"/>
          <a:ext cx="7833388" cy="5351272"/>
        </p:xfrm>
        <a:graphic>
          <a:graphicData uri="http://schemas.openxmlformats.org/drawingml/2006/table">
            <a:tbl>
              <a:tblPr firstRow="1" bandRow="1">
                <a:tableStyleId>{5940675A-B579-460E-94D1-54222C63F5DA}</a:tableStyleId>
              </a:tblPr>
              <a:tblGrid>
                <a:gridCol w="1405157">
                  <a:extLst>
                    <a:ext uri="{9D8B030D-6E8A-4147-A177-3AD203B41FA5}">
                      <a16:colId xmlns:a16="http://schemas.microsoft.com/office/drawing/2014/main" val="2626390884"/>
                    </a:ext>
                  </a:extLst>
                </a:gridCol>
                <a:gridCol w="2834638">
                  <a:extLst>
                    <a:ext uri="{9D8B030D-6E8A-4147-A177-3AD203B41FA5}">
                      <a16:colId xmlns:a16="http://schemas.microsoft.com/office/drawing/2014/main" val="834781054"/>
                    </a:ext>
                  </a:extLst>
                </a:gridCol>
                <a:gridCol w="1956816">
                  <a:extLst>
                    <a:ext uri="{9D8B030D-6E8A-4147-A177-3AD203B41FA5}">
                      <a16:colId xmlns:a16="http://schemas.microsoft.com/office/drawing/2014/main" val="4076641027"/>
                    </a:ext>
                  </a:extLst>
                </a:gridCol>
                <a:gridCol w="1636777">
                  <a:extLst>
                    <a:ext uri="{9D8B030D-6E8A-4147-A177-3AD203B41FA5}">
                      <a16:colId xmlns:a16="http://schemas.microsoft.com/office/drawing/2014/main" val="2967687658"/>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问题介绍</a:t>
                      </a:r>
                    </a:p>
                  </a:txBody>
                  <a:tcPr/>
                </a:tc>
                <a:tc>
                  <a:txBody>
                    <a:bodyPr/>
                    <a:lstStyle/>
                    <a:p>
                      <a:pPr algn="ctr"/>
                      <a:r>
                        <a:rPr lang="zh-CN" altLang="en-US" dirty="0">
                          <a:latin typeface="微软雅黑" panose="020B0503020204020204" pitchFamily="34" charset="-122"/>
                          <a:ea typeface="微软雅黑" panose="020B0503020204020204" pitchFamily="34" charset="-122"/>
                        </a:rPr>
                        <a:t>详细说明</a:t>
                      </a:r>
                    </a:p>
                  </a:txBody>
                  <a:tcPr/>
                </a:tc>
                <a:tc>
                  <a:txBody>
                    <a:bodyPr/>
                    <a:lstStyle/>
                    <a:p>
                      <a:pPr algn="ctr"/>
                      <a:r>
                        <a:rPr lang="zh-CN" altLang="en-US" dirty="0">
                          <a:latin typeface="微软雅黑" panose="020B0503020204020204" pitchFamily="34" charset="-122"/>
                          <a:ea typeface="微软雅黑" panose="020B0503020204020204" pitchFamily="34" charset="-122"/>
                        </a:rPr>
                        <a:t>来源</a:t>
                      </a:r>
                    </a:p>
                  </a:txBody>
                  <a:tcPr/>
                </a:tc>
                <a:tc>
                  <a:txBody>
                    <a:bodyPr/>
                    <a:lstStyle/>
                    <a:p>
                      <a:pPr algn="ctr"/>
                      <a:r>
                        <a:rPr lang="zh-CN" altLang="en-US" dirty="0">
                          <a:latin typeface="微软雅黑" panose="020B0503020204020204" pitchFamily="34" charset="-122"/>
                          <a:ea typeface="微软雅黑" panose="020B0503020204020204" pitchFamily="34" charset="-122"/>
                        </a:rPr>
                        <a:t>修改进度</a:t>
                      </a:r>
                    </a:p>
                  </a:txBody>
                  <a:tcPr/>
                </a:tc>
                <a:extLst>
                  <a:ext uri="{0D108BD9-81ED-4DB2-BD59-A6C34878D82A}">
                    <a16:rowId xmlns:a16="http://schemas.microsoft.com/office/drawing/2014/main" val="3669349397"/>
                  </a:ext>
                </a:extLst>
              </a:tr>
              <a:tr h="370840">
                <a:tc>
                  <a:txBody>
                    <a:bodyPr/>
                    <a:lstStyle/>
                    <a:p>
                      <a:pPr algn="ctr"/>
                      <a:r>
                        <a:rPr lang="zh-CN" altLang="en-US" dirty="0">
                          <a:effectLst/>
                        </a:rPr>
                        <a:t>语句问题</a:t>
                      </a:r>
                    </a:p>
                  </a:txBody>
                  <a:tcPr anchor="ctr"/>
                </a:tc>
                <a:tc>
                  <a:txBody>
                    <a:bodyPr/>
                    <a:lstStyle/>
                    <a:p>
                      <a:r>
                        <a:rPr lang="en-US" altLang="zh-CN" dirty="0">
                          <a:effectLst/>
                        </a:rPr>
                        <a:t>1. </a:t>
                      </a:r>
                      <a:r>
                        <a:rPr lang="zh-CN" altLang="en-US" dirty="0">
                          <a:effectLst/>
                        </a:rPr>
                        <a:t>多字少字问题</a:t>
                      </a:r>
                    </a:p>
                    <a:p>
                      <a:r>
                        <a:rPr lang="en-US" altLang="zh-CN" dirty="0">
                          <a:effectLst/>
                        </a:rPr>
                        <a:t>2. </a:t>
                      </a:r>
                      <a:r>
                        <a:rPr lang="zh-CN" altLang="en-US" dirty="0">
                          <a:effectLst/>
                        </a:rPr>
                        <a:t>主谓问题</a:t>
                      </a:r>
                    </a:p>
                    <a:p>
                      <a:r>
                        <a:rPr lang="en-US" altLang="zh-CN" dirty="0">
                          <a:effectLst/>
                        </a:rPr>
                        <a:t>3. </a:t>
                      </a:r>
                      <a:r>
                        <a:rPr lang="zh-CN" altLang="en-US" dirty="0">
                          <a:effectLst/>
                        </a:rPr>
                        <a:t>符号不合适</a:t>
                      </a:r>
                    </a:p>
                  </a:txBody>
                  <a:tcPr anchor="ctr"/>
                </a:tc>
                <a:tc>
                  <a:txBody>
                    <a:bodyPr/>
                    <a:lstStyle/>
                    <a:p>
                      <a:r>
                        <a:rPr lang="en-US" altLang="zh-CN" dirty="0">
                          <a:effectLst/>
                        </a:rPr>
                        <a:t>1. C</a:t>
                      </a:r>
                      <a:r>
                        <a:rPr lang="zh-CN" altLang="en-US" dirty="0">
                          <a:effectLst/>
                        </a:rPr>
                        <a:t>组</a:t>
                      </a:r>
                      <a:r>
                        <a:rPr lang="en-US" altLang="zh-CN" dirty="0">
                          <a:effectLst/>
                        </a:rPr>
                        <a:t>_2</a:t>
                      </a:r>
                      <a:r>
                        <a:rPr lang="zh-CN" altLang="en-US" dirty="0">
                          <a:effectLst/>
                        </a:rPr>
                        <a:t>、</a:t>
                      </a:r>
                      <a:r>
                        <a:rPr lang="en-US" altLang="zh-CN" dirty="0">
                          <a:effectLst/>
                        </a:rPr>
                        <a:t>D</a:t>
                      </a:r>
                      <a:r>
                        <a:rPr lang="zh-CN" altLang="en-US" dirty="0">
                          <a:effectLst/>
                        </a:rPr>
                        <a:t>组</a:t>
                      </a:r>
                      <a:r>
                        <a:rPr lang="en-US" altLang="zh-CN" dirty="0">
                          <a:effectLst/>
                        </a:rPr>
                        <a:t>_13</a:t>
                      </a:r>
                      <a:r>
                        <a:rPr lang="zh-CN" altLang="en-US" dirty="0">
                          <a:effectLst/>
                        </a:rPr>
                        <a:t>、</a:t>
                      </a:r>
                      <a:r>
                        <a:rPr lang="en-US" altLang="zh-CN" dirty="0">
                          <a:effectLst/>
                        </a:rPr>
                        <a:t>D</a:t>
                      </a:r>
                      <a:r>
                        <a:rPr lang="zh-CN" altLang="en-US" dirty="0">
                          <a:effectLst/>
                        </a:rPr>
                        <a:t>组</a:t>
                      </a:r>
                      <a:r>
                        <a:rPr lang="en-US" altLang="zh-CN" dirty="0">
                          <a:effectLst/>
                        </a:rPr>
                        <a:t>_15</a:t>
                      </a:r>
                    </a:p>
                    <a:p>
                      <a:r>
                        <a:rPr lang="en-US" altLang="zh-CN" dirty="0">
                          <a:effectLst/>
                        </a:rPr>
                        <a:t>2. C</a:t>
                      </a:r>
                      <a:r>
                        <a:rPr lang="zh-CN" altLang="en-US" dirty="0">
                          <a:effectLst/>
                        </a:rPr>
                        <a:t>组</a:t>
                      </a:r>
                      <a:r>
                        <a:rPr lang="en-US" altLang="zh-CN" dirty="0">
                          <a:effectLst/>
                        </a:rPr>
                        <a:t>_4</a:t>
                      </a:r>
                      <a:r>
                        <a:rPr lang="zh-CN" altLang="en-US" dirty="0">
                          <a:effectLst/>
                        </a:rPr>
                        <a:t>、</a:t>
                      </a:r>
                      <a:r>
                        <a:rPr lang="en-US" altLang="zh-CN" dirty="0">
                          <a:effectLst/>
                        </a:rPr>
                        <a:t>D</a:t>
                      </a:r>
                      <a:r>
                        <a:rPr lang="zh-CN" altLang="en-US" dirty="0">
                          <a:effectLst/>
                        </a:rPr>
                        <a:t>组</a:t>
                      </a:r>
                      <a:r>
                        <a:rPr lang="en-US" altLang="zh-CN" dirty="0">
                          <a:effectLst/>
                        </a:rPr>
                        <a:t>_2</a:t>
                      </a:r>
                      <a:r>
                        <a:rPr lang="zh-CN" altLang="en-US" dirty="0">
                          <a:effectLst/>
                        </a:rPr>
                        <a:t>、</a:t>
                      </a:r>
                      <a:r>
                        <a:rPr lang="en-US" altLang="zh-CN" dirty="0">
                          <a:effectLst/>
                        </a:rPr>
                        <a:t>D</a:t>
                      </a:r>
                      <a:r>
                        <a:rPr lang="zh-CN" altLang="en-US" dirty="0">
                          <a:effectLst/>
                        </a:rPr>
                        <a:t>组</a:t>
                      </a:r>
                      <a:r>
                        <a:rPr lang="en-US" altLang="zh-CN" dirty="0">
                          <a:effectLst/>
                        </a:rPr>
                        <a:t>_14</a:t>
                      </a:r>
                      <a:r>
                        <a:rPr lang="zh-CN" altLang="en-US" dirty="0">
                          <a:effectLst/>
                        </a:rPr>
                        <a:t>、</a:t>
                      </a:r>
                      <a:r>
                        <a:rPr lang="en-US" altLang="zh-CN" dirty="0">
                          <a:effectLst/>
                        </a:rPr>
                        <a:t>D</a:t>
                      </a:r>
                      <a:r>
                        <a:rPr lang="zh-CN" altLang="en-US" dirty="0">
                          <a:effectLst/>
                        </a:rPr>
                        <a:t>组</a:t>
                      </a:r>
                      <a:r>
                        <a:rPr lang="en-US" altLang="zh-CN" dirty="0">
                          <a:effectLst/>
                        </a:rPr>
                        <a:t>_16</a:t>
                      </a:r>
                    </a:p>
                    <a:p>
                      <a:r>
                        <a:rPr lang="en-US" altLang="zh-CN" dirty="0">
                          <a:effectLst/>
                        </a:rPr>
                        <a:t>3. C</a:t>
                      </a:r>
                      <a:r>
                        <a:rPr lang="zh-CN" altLang="en-US" dirty="0">
                          <a:effectLst/>
                        </a:rPr>
                        <a:t>组</a:t>
                      </a:r>
                      <a:r>
                        <a:rPr lang="en-US" altLang="zh-CN" dirty="0">
                          <a:effectLst/>
                        </a:rPr>
                        <a:t>_10</a:t>
                      </a:r>
                    </a:p>
                  </a:txBody>
                  <a:tcPr anchor="ctr"/>
                </a:tc>
                <a:tc>
                  <a:txBody>
                    <a:bodyPr/>
                    <a:lstStyle/>
                    <a:p>
                      <a:pPr algn="l"/>
                      <a:r>
                        <a:rPr lang="en-US" altLang="zh-CN" dirty="0">
                          <a:effectLst/>
                        </a:rPr>
                        <a:t>1. </a:t>
                      </a:r>
                      <a:r>
                        <a:rPr lang="zh-CN" altLang="en-US" dirty="0">
                          <a:effectLst/>
                        </a:rPr>
                        <a:t>已完成</a:t>
                      </a:r>
                    </a:p>
                    <a:p>
                      <a:pPr algn="l"/>
                      <a:r>
                        <a:rPr lang="en-US" altLang="zh-CN" dirty="0">
                          <a:effectLst/>
                        </a:rPr>
                        <a:t>2. </a:t>
                      </a:r>
                      <a:r>
                        <a:rPr lang="zh-CN" altLang="en-US" dirty="0">
                          <a:effectLst/>
                        </a:rPr>
                        <a:t>已完成</a:t>
                      </a:r>
                    </a:p>
                    <a:p>
                      <a:pPr algn="l"/>
                      <a:r>
                        <a:rPr lang="en-US" altLang="zh-CN" dirty="0">
                          <a:effectLst/>
                        </a:rPr>
                        <a:t>3. </a:t>
                      </a:r>
                      <a:r>
                        <a:rPr lang="zh-CN" altLang="en-US" dirty="0">
                          <a:effectLst/>
                        </a:rPr>
                        <a:t>已完成</a:t>
                      </a:r>
                    </a:p>
                  </a:txBody>
                  <a:tcPr anchor="ctr"/>
                </a:tc>
                <a:extLst>
                  <a:ext uri="{0D108BD9-81ED-4DB2-BD59-A6C34878D82A}">
                    <a16:rowId xmlns:a16="http://schemas.microsoft.com/office/drawing/2014/main" val="3184937680"/>
                  </a:ext>
                </a:extLst>
              </a:tr>
              <a:tr h="1103376">
                <a:tc>
                  <a:txBody>
                    <a:bodyPr/>
                    <a:lstStyle/>
                    <a:p>
                      <a:pPr algn="ctr"/>
                      <a:r>
                        <a:rPr lang="zh-CN" altLang="en-US" dirty="0">
                          <a:effectLst/>
                        </a:rPr>
                        <a:t>一致性问题</a:t>
                      </a:r>
                    </a:p>
                  </a:txBody>
                  <a:tcPr anchor="ctr"/>
                </a:tc>
                <a:tc>
                  <a:txBody>
                    <a:bodyPr/>
                    <a:lstStyle/>
                    <a:p>
                      <a:r>
                        <a:rPr lang="en-US" altLang="zh-CN" dirty="0">
                          <a:effectLst/>
                        </a:rPr>
                        <a:t>1. </a:t>
                      </a:r>
                      <a:r>
                        <a:rPr lang="zh-CN" altLang="en-US" dirty="0">
                          <a:effectLst/>
                        </a:rPr>
                        <a:t>版本号未一致</a:t>
                      </a:r>
                    </a:p>
                    <a:p>
                      <a:r>
                        <a:rPr lang="en-US" altLang="zh-CN" dirty="0">
                          <a:effectLst/>
                        </a:rPr>
                        <a:t>2. </a:t>
                      </a:r>
                      <a:r>
                        <a:rPr lang="zh-CN" altLang="en-US" dirty="0">
                          <a:effectLst/>
                        </a:rPr>
                        <a:t>名词大小写未一致</a:t>
                      </a:r>
                    </a:p>
                    <a:p>
                      <a:r>
                        <a:rPr lang="en-US" altLang="zh-CN" dirty="0">
                          <a:effectLst/>
                        </a:rPr>
                        <a:t>3. </a:t>
                      </a:r>
                      <a:r>
                        <a:rPr lang="zh-CN" altLang="en-US" dirty="0">
                          <a:effectLst/>
                        </a:rPr>
                        <a:t>主语使用不一致</a:t>
                      </a:r>
                    </a:p>
                  </a:txBody>
                  <a:tcPr anchor="ctr"/>
                </a:tc>
                <a:tc>
                  <a:txBody>
                    <a:bodyPr/>
                    <a:lstStyle/>
                    <a:p>
                      <a:r>
                        <a:rPr lang="en-US" altLang="zh-CN" dirty="0">
                          <a:effectLst/>
                        </a:rPr>
                        <a:t>1. C</a:t>
                      </a:r>
                      <a:r>
                        <a:rPr lang="zh-CN" altLang="en-US" dirty="0">
                          <a:effectLst/>
                        </a:rPr>
                        <a:t>组</a:t>
                      </a:r>
                      <a:r>
                        <a:rPr lang="en-US" altLang="zh-CN" dirty="0">
                          <a:effectLst/>
                        </a:rPr>
                        <a:t>_1</a:t>
                      </a:r>
                      <a:r>
                        <a:rPr lang="zh-CN" altLang="en-US" dirty="0">
                          <a:effectLst/>
                        </a:rPr>
                        <a:t>、</a:t>
                      </a:r>
                      <a:r>
                        <a:rPr lang="en-US" altLang="zh-CN" dirty="0">
                          <a:effectLst/>
                        </a:rPr>
                        <a:t>D</a:t>
                      </a:r>
                      <a:r>
                        <a:rPr lang="zh-CN" altLang="en-US" dirty="0">
                          <a:effectLst/>
                        </a:rPr>
                        <a:t>组</a:t>
                      </a:r>
                      <a:r>
                        <a:rPr lang="en-US" altLang="zh-CN" dirty="0">
                          <a:effectLst/>
                        </a:rPr>
                        <a:t>_1</a:t>
                      </a:r>
                    </a:p>
                    <a:p>
                      <a:r>
                        <a:rPr lang="en-US" altLang="zh-CN" dirty="0">
                          <a:effectLst/>
                        </a:rPr>
                        <a:t>2. D</a:t>
                      </a:r>
                      <a:r>
                        <a:rPr lang="zh-CN" altLang="en-US" dirty="0">
                          <a:effectLst/>
                        </a:rPr>
                        <a:t>组</a:t>
                      </a:r>
                      <a:r>
                        <a:rPr lang="en-US" altLang="zh-CN" dirty="0">
                          <a:effectLst/>
                        </a:rPr>
                        <a:t>_5</a:t>
                      </a:r>
                    </a:p>
                    <a:p>
                      <a:r>
                        <a:rPr lang="en-US" altLang="zh-CN" dirty="0">
                          <a:effectLst/>
                        </a:rPr>
                        <a:t>3. D</a:t>
                      </a:r>
                      <a:r>
                        <a:rPr lang="zh-CN" altLang="en-US" dirty="0">
                          <a:effectLst/>
                        </a:rPr>
                        <a:t>组</a:t>
                      </a:r>
                      <a:r>
                        <a:rPr lang="en-US" altLang="zh-CN" dirty="0">
                          <a:effectLst/>
                        </a:rPr>
                        <a:t>_18</a:t>
                      </a:r>
                    </a:p>
                  </a:txBody>
                  <a:tcPr anchor="ctr"/>
                </a:tc>
                <a:tc>
                  <a:txBody>
                    <a:bodyPr/>
                    <a:lstStyle/>
                    <a:p>
                      <a:pPr algn="l"/>
                      <a:r>
                        <a:rPr lang="en-US" altLang="zh-CN" dirty="0">
                          <a:effectLst/>
                        </a:rPr>
                        <a:t>1. </a:t>
                      </a:r>
                      <a:r>
                        <a:rPr lang="zh-CN" altLang="en-US" dirty="0">
                          <a:effectLst/>
                        </a:rPr>
                        <a:t>已完成</a:t>
                      </a:r>
                    </a:p>
                    <a:p>
                      <a:pPr algn="l"/>
                      <a:r>
                        <a:rPr lang="en-US" altLang="zh-CN" dirty="0">
                          <a:effectLst/>
                        </a:rPr>
                        <a:t>2. </a:t>
                      </a:r>
                      <a:r>
                        <a:rPr lang="zh-CN" altLang="en-US" dirty="0">
                          <a:effectLst/>
                        </a:rPr>
                        <a:t>已完成</a:t>
                      </a:r>
                    </a:p>
                    <a:p>
                      <a:pPr algn="l"/>
                      <a:r>
                        <a:rPr lang="en-US" altLang="zh-CN" dirty="0">
                          <a:effectLst/>
                        </a:rPr>
                        <a:t>3. </a:t>
                      </a:r>
                      <a:r>
                        <a:rPr lang="zh-CN" altLang="en-US" dirty="0">
                          <a:effectLst/>
                        </a:rPr>
                        <a:t>已完成</a:t>
                      </a:r>
                    </a:p>
                  </a:txBody>
                  <a:tcPr anchor="ctr"/>
                </a:tc>
                <a:extLst>
                  <a:ext uri="{0D108BD9-81ED-4DB2-BD59-A6C34878D82A}">
                    <a16:rowId xmlns:a16="http://schemas.microsoft.com/office/drawing/2014/main" val="2935071753"/>
                  </a:ext>
                </a:extLst>
              </a:tr>
              <a:tr h="795528">
                <a:tc>
                  <a:txBody>
                    <a:bodyPr/>
                    <a:lstStyle/>
                    <a:p>
                      <a:pPr algn="ctr"/>
                      <a:r>
                        <a:rPr lang="zh-CN" altLang="en-US" dirty="0">
                          <a:effectLst/>
                        </a:rPr>
                        <a:t>描述问题</a:t>
                      </a:r>
                    </a:p>
                  </a:txBody>
                  <a:tcPr anchor="ctr"/>
                </a:tc>
                <a:tc>
                  <a:txBody>
                    <a:bodyPr/>
                    <a:lstStyle/>
                    <a:p>
                      <a:r>
                        <a:rPr lang="en-US" altLang="zh-CN">
                          <a:effectLst/>
                        </a:rPr>
                        <a:t>1. </a:t>
                      </a:r>
                      <a:r>
                        <a:rPr lang="zh-CN" altLang="en-US">
                          <a:effectLst/>
                        </a:rPr>
                        <a:t>用户定义太宽泛</a:t>
                      </a:r>
                    </a:p>
                    <a:p>
                      <a:r>
                        <a:rPr lang="en-US" altLang="zh-CN">
                          <a:effectLst/>
                        </a:rPr>
                        <a:t>2. “</a:t>
                      </a:r>
                      <a:r>
                        <a:rPr lang="zh-CN" altLang="en-US">
                          <a:effectLst/>
                        </a:rPr>
                        <a:t>主流”描述不清楚</a:t>
                      </a:r>
                    </a:p>
                  </a:txBody>
                  <a:tcPr anchor="ctr"/>
                </a:tc>
                <a:tc>
                  <a:txBody>
                    <a:bodyPr/>
                    <a:lstStyle/>
                    <a:p>
                      <a:r>
                        <a:rPr lang="en-US" altLang="zh-CN" dirty="0">
                          <a:effectLst/>
                        </a:rPr>
                        <a:t>1. D</a:t>
                      </a:r>
                      <a:r>
                        <a:rPr lang="zh-CN" altLang="en-US" dirty="0">
                          <a:effectLst/>
                        </a:rPr>
                        <a:t>组</a:t>
                      </a:r>
                      <a:r>
                        <a:rPr lang="en-US" altLang="zh-CN" dirty="0">
                          <a:effectLst/>
                        </a:rPr>
                        <a:t>_10</a:t>
                      </a:r>
                    </a:p>
                    <a:p>
                      <a:r>
                        <a:rPr lang="en-US" altLang="zh-CN" dirty="0">
                          <a:effectLst/>
                        </a:rPr>
                        <a:t>2. D</a:t>
                      </a:r>
                      <a:r>
                        <a:rPr lang="zh-CN" altLang="en-US" dirty="0">
                          <a:effectLst/>
                        </a:rPr>
                        <a:t>组</a:t>
                      </a:r>
                      <a:r>
                        <a:rPr lang="en-US" altLang="zh-CN" dirty="0">
                          <a:effectLst/>
                        </a:rPr>
                        <a:t>_23</a:t>
                      </a:r>
                    </a:p>
                  </a:txBody>
                  <a:tcPr anchor="ctr"/>
                </a:tc>
                <a:tc>
                  <a:txBody>
                    <a:bodyPr/>
                    <a:lstStyle/>
                    <a:p>
                      <a:pPr algn="l"/>
                      <a:r>
                        <a:rPr lang="en-US" altLang="zh-CN" dirty="0">
                          <a:effectLst/>
                        </a:rPr>
                        <a:t>1. </a:t>
                      </a:r>
                      <a:r>
                        <a:rPr lang="zh-CN" altLang="en-US" dirty="0">
                          <a:effectLst/>
                        </a:rPr>
                        <a:t>已完成</a:t>
                      </a:r>
                      <a:endParaRPr lang="en-US" altLang="zh-CN" dirty="0">
                        <a:effectLst/>
                      </a:endParaRPr>
                    </a:p>
                    <a:p>
                      <a:pPr algn="l"/>
                      <a:r>
                        <a:rPr lang="en-US" altLang="zh-CN" dirty="0">
                          <a:effectLst/>
                        </a:rPr>
                        <a:t>2. </a:t>
                      </a:r>
                      <a:r>
                        <a:rPr lang="zh-CN" altLang="en-US" dirty="0">
                          <a:effectLst/>
                        </a:rPr>
                        <a:t>已完成</a:t>
                      </a:r>
                    </a:p>
                  </a:txBody>
                  <a:tcPr anchor="ctr"/>
                </a:tc>
                <a:extLst>
                  <a:ext uri="{0D108BD9-81ED-4DB2-BD59-A6C34878D82A}">
                    <a16:rowId xmlns:a16="http://schemas.microsoft.com/office/drawing/2014/main" val="27738857"/>
                  </a:ext>
                </a:extLst>
              </a:tr>
              <a:tr h="1618488">
                <a:tc>
                  <a:txBody>
                    <a:bodyPr/>
                    <a:lstStyle/>
                    <a:p>
                      <a:pPr algn="ctr"/>
                      <a:r>
                        <a:rPr lang="en-US" dirty="0">
                          <a:effectLst/>
                        </a:rPr>
                        <a:t>RUCM</a:t>
                      </a:r>
                      <a:r>
                        <a:rPr lang="zh-CN" altLang="en-US" dirty="0">
                          <a:effectLst/>
                        </a:rPr>
                        <a:t>问题</a:t>
                      </a:r>
                    </a:p>
                  </a:txBody>
                  <a:tcPr anchor="ctr"/>
                </a:tc>
                <a:tc>
                  <a:txBody>
                    <a:bodyPr/>
                    <a:lstStyle/>
                    <a:p>
                      <a:r>
                        <a:rPr lang="en-US" altLang="zh-CN" dirty="0">
                          <a:effectLst/>
                        </a:rPr>
                        <a:t>1. </a:t>
                      </a:r>
                      <a:r>
                        <a:rPr lang="zh-CN" altLang="en-US" dirty="0">
                          <a:effectLst/>
                        </a:rPr>
                        <a:t>未使用</a:t>
                      </a:r>
                      <a:r>
                        <a:rPr lang="en-US" dirty="0">
                          <a:effectLst/>
                        </a:rPr>
                        <a:t>Validates that</a:t>
                      </a:r>
                    </a:p>
                    <a:p>
                      <a:r>
                        <a:rPr lang="en-US" dirty="0">
                          <a:effectLst/>
                        </a:rPr>
                        <a:t>2. </a:t>
                      </a:r>
                      <a:r>
                        <a:rPr lang="zh-CN" altLang="en-US" dirty="0">
                          <a:effectLst/>
                        </a:rPr>
                        <a:t>非功能需求不需要用例图</a:t>
                      </a:r>
                    </a:p>
                    <a:p>
                      <a:r>
                        <a:rPr lang="en-US" altLang="zh-CN" dirty="0">
                          <a:effectLst/>
                        </a:rPr>
                        <a:t>3. </a:t>
                      </a:r>
                      <a:r>
                        <a:rPr lang="en-US" dirty="0">
                          <a:effectLst/>
                        </a:rPr>
                        <a:t>Post condition</a:t>
                      </a:r>
                      <a:r>
                        <a:rPr lang="zh-CN" altLang="en-US" dirty="0">
                          <a:effectLst/>
                        </a:rPr>
                        <a:t>未详细区分</a:t>
                      </a:r>
                    </a:p>
                  </a:txBody>
                  <a:tcPr anchor="ctr"/>
                </a:tc>
                <a:tc>
                  <a:txBody>
                    <a:bodyPr/>
                    <a:lstStyle/>
                    <a:p>
                      <a:r>
                        <a:rPr lang="en-US" altLang="zh-CN" dirty="0">
                          <a:effectLst/>
                        </a:rPr>
                        <a:t>1. C</a:t>
                      </a:r>
                      <a:r>
                        <a:rPr lang="zh-CN" altLang="en-US" dirty="0">
                          <a:effectLst/>
                        </a:rPr>
                        <a:t>组</a:t>
                      </a:r>
                      <a:r>
                        <a:rPr lang="en-US" altLang="zh-CN" dirty="0">
                          <a:effectLst/>
                        </a:rPr>
                        <a:t>_7</a:t>
                      </a:r>
                      <a:r>
                        <a:rPr lang="zh-CN" altLang="en-US" dirty="0">
                          <a:effectLst/>
                        </a:rPr>
                        <a:t>、</a:t>
                      </a:r>
                      <a:r>
                        <a:rPr lang="en-US" altLang="zh-CN" dirty="0">
                          <a:effectLst/>
                        </a:rPr>
                        <a:t>C</a:t>
                      </a:r>
                      <a:r>
                        <a:rPr lang="zh-CN" altLang="en-US" dirty="0">
                          <a:effectLst/>
                        </a:rPr>
                        <a:t>组</a:t>
                      </a:r>
                      <a:r>
                        <a:rPr lang="en-US" altLang="zh-CN" dirty="0">
                          <a:effectLst/>
                        </a:rPr>
                        <a:t>_9</a:t>
                      </a:r>
                    </a:p>
                    <a:p>
                      <a:r>
                        <a:rPr lang="en-US" altLang="zh-CN" dirty="0">
                          <a:effectLst/>
                        </a:rPr>
                        <a:t>2. C</a:t>
                      </a:r>
                      <a:r>
                        <a:rPr lang="zh-CN" altLang="en-US" dirty="0">
                          <a:effectLst/>
                        </a:rPr>
                        <a:t>组</a:t>
                      </a:r>
                      <a:r>
                        <a:rPr lang="en-US" altLang="zh-CN" dirty="0">
                          <a:effectLst/>
                        </a:rPr>
                        <a:t>_15</a:t>
                      </a:r>
                      <a:r>
                        <a:rPr lang="zh-CN" altLang="en-US" dirty="0">
                          <a:effectLst/>
                        </a:rPr>
                        <a:t>、</a:t>
                      </a:r>
                      <a:r>
                        <a:rPr lang="en-US" altLang="zh-CN" dirty="0">
                          <a:effectLst/>
                        </a:rPr>
                        <a:t>D</a:t>
                      </a:r>
                      <a:r>
                        <a:rPr lang="zh-CN" altLang="en-US" dirty="0">
                          <a:effectLst/>
                        </a:rPr>
                        <a:t>组</a:t>
                      </a:r>
                      <a:r>
                        <a:rPr lang="en-US" altLang="zh-CN" dirty="0">
                          <a:effectLst/>
                        </a:rPr>
                        <a:t>_22</a:t>
                      </a:r>
                    </a:p>
                    <a:p>
                      <a:r>
                        <a:rPr lang="en-US" altLang="zh-CN" dirty="0">
                          <a:effectLst/>
                        </a:rPr>
                        <a:t>3. C</a:t>
                      </a:r>
                      <a:r>
                        <a:rPr lang="zh-CN" altLang="en-US" dirty="0">
                          <a:effectLst/>
                        </a:rPr>
                        <a:t>组</a:t>
                      </a:r>
                      <a:r>
                        <a:rPr lang="en-US" altLang="zh-CN" dirty="0">
                          <a:effectLst/>
                        </a:rPr>
                        <a:t>_8</a:t>
                      </a:r>
                    </a:p>
                  </a:txBody>
                  <a:tcPr anchor="ctr"/>
                </a:tc>
                <a:tc>
                  <a:txBody>
                    <a:bodyPr/>
                    <a:lstStyle/>
                    <a:p>
                      <a:pPr marL="0" marR="0" indent="0" algn="l" defTabSz="914378" rtl="0" eaLnBrk="1" fontAlgn="auto" latinLnBrk="0" hangingPunct="1">
                        <a:lnSpc>
                          <a:spcPct val="100000"/>
                        </a:lnSpc>
                        <a:spcBef>
                          <a:spcPts val="0"/>
                        </a:spcBef>
                        <a:spcAft>
                          <a:spcPts val="0"/>
                        </a:spcAft>
                        <a:buClrTx/>
                        <a:buSzTx/>
                        <a:buFontTx/>
                        <a:buNone/>
                        <a:tabLst/>
                        <a:defRPr/>
                      </a:pPr>
                      <a:r>
                        <a:rPr lang="en-US" altLang="zh-CN" dirty="0">
                          <a:effectLst/>
                        </a:rPr>
                        <a:t>1</a:t>
                      </a:r>
                      <a:r>
                        <a:rPr lang="en-US" altLang="zh-CN" dirty="0" smtClean="0">
                          <a:effectLst/>
                        </a:rPr>
                        <a:t>.</a:t>
                      </a:r>
                      <a:r>
                        <a:rPr lang="zh-CN" altLang="en-US" dirty="0" smtClean="0">
                          <a:effectLst/>
                        </a:rPr>
                        <a:t>已完成</a:t>
                      </a:r>
                      <a:endParaRPr lang="en-US" altLang="zh-CN" dirty="0">
                        <a:effectLst/>
                      </a:endParaRPr>
                    </a:p>
                    <a:p>
                      <a:pPr algn="l"/>
                      <a:r>
                        <a:rPr lang="en-US" altLang="zh-CN" dirty="0">
                          <a:effectLst/>
                        </a:rPr>
                        <a:t>2.</a:t>
                      </a:r>
                      <a:r>
                        <a:rPr lang="zh-CN" altLang="en-US" dirty="0">
                          <a:effectLst/>
                        </a:rPr>
                        <a:t>已完成</a:t>
                      </a:r>
                    </a:p>
                    <a:p>
                      <a:pPr marL="0" marR="0" indent="0" algn="l" defTabSz="914378" rtl="0" eaLnBrk="1" fontAlgn="auto" latinLnBrk="0" hangingPunct="1">
                        <a:lnSpc>
                          <a:spcPct val="100000"/>
                        </a:lnSpc>
                        <a:spcBef>
                          <a:spcPts val="0"/>
                        </a:spcBef>
                        <a:spcAft>
                          <a:spcPts val="0"/>
                        </a:spcAft>
                        <a:buClrTx/>
                        <a:buSzTx/>
                        <a:buFontTx/>
                        <a:buNone/>
                        <a:tabLst/>
                        <a:defRPr/>
                      </a:pPr>
                      <a:r>
                        <a:rPr lang="en-US" altLang="zh-CN" dirty="0">
                          <a:effectLst/>
                        </a:rPr>
                        <a:t>3</a:t>
                      </a:r>
                      <a:r>
                        <a:rPr lang="en-US" altLang="zh-CN" dirty="0" smtClean="0">
                          <a:effectLst/>
                        </a:rPr>
                        <a:t>.</a:t>
                      </a:r>
                      <a:r>
                        <a:rPr lang="zh-CN" altLang="en-US" dirty="0" smtClean="0">
                          <a:effectLst/>
                        </a:rPr>
                        <a:t>已完成</a:t>
                      </a:r>
                    </a:p>
                  </a:txBody>
                  <a:tcPr anchor="ctr"/>
                </a:tc>
                <a:extLst>
                  <a:ext uri="{0D108BD9-81ED-4DB2-BD59-A6C34878D82A}">
                    <a16:rowId xmlns:a16="http://schemas.microsoft.com/office/drawing/2014/main" val="3590817063"/>
                  </a:ext>
                </a:extLst>
              </a:tr>
            </a:tbl>
          </a:graphicData>
        </a:graphic>
      </p:graphicFrame>
      <p:grpSp>
        <p:nvGrpSpPr>
          <p:cNvPr id="12" name="组合 11" hidden="1"/>
          <p:cNvGrpSpPr/>
          <p:nvPr/>
        </p:nvGrpSpPr>
        <p:grpSpPr>
          <a:xfrm>
            <a:off x="1965960" y="1793471"/>
            <a:ext cx="3977640" cy="3468856"/>
            <a:chOff x="1965960" y="1793471"/>
            <a:chExt cx="3977640" cy="3468856"/>
          </a:xfrm>
        </p:grpSpPr>
        <p:sp>
          <p:nvSpPr>
            <p:cNvPr id="6" name="圆角矩形标注 5"/>
            <p:cNvSpPr/>
            <p:nvPr/>
          </p:nvSpPr>
          <p:spPr>
            <a:xfrm>
              <a:off x="1965960" y="2482551"/>
              <a:ext cx="3977640" cy="2779776"/>
            </a:xfrm>
            <a:prstGeom prst="wedgeRoundRectCallout">
              <a:avLst>
                <a:gd name="adj1" fmla="val 40087"/>
                <a:gd name="adj2" fmla="val -73684"/>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074920" y="1793471"/>
              <a:ext cx="86868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stretch>
              <a:fillRect/>
            </a:stretch>
          </p:blipFill>
          <p:spPr>
            <a:xfrm>
              <a:off x="3192780" y="2987622"/>
              <a:ext cx="1524000" cy="571500"/>
            </a:xfrm>
            <a:prstGeom prst="rect">
              <a:avLst/>
            </a:prstGeom>
          </p:spPr>
        </p:pic>
        <p:pic>
          <p:nvPicPr>
            <p:cNvPr id="11" name="图片 10"/>
            <p:cNvPicPr>
              <a:picLocks noChangeAspect="1"/>
            </p:cNvPicPr>
            <p:nvPr/>
          </p:nvPicPr>
          <p:blipFill>
            <a:blip r:embed="rId4"/>
            <a:stretch>
              <a:fillRect/>
            </a:stretch>
          </p:blipFill>
          <p:spPr>
            <a:xfrm>
              <a:off x="3191730" y="3974090"/>
              <a:ext cx="1525050" cy="587519"/>
            </a:xfrm>
            <a:prstGeom prst="rect">
              <a:avLst/>
            </a:prstGeom>
          </p:spPr>
        </p:pic>
      </p:grpSp>
      <p:grpSp>
        <p:nvGrpSpPr>
          <p:cNvPr id="25" name="组合 24" hidden="1"/>
          <p:cNvGrpSpPr/>
          <p:nvPr/>
        </p:nvGrpSpPr>
        <p:grpSpPr>
          <a:xfrm>
            <a:off x="1965960" y="1793471"/>
            <a:ext cx="4971288" cy="3468856"/>
            <a:chOff x="1965960" y="1793471"/>
            <a:chExt cx="4971288" cy="3468856"/>
          </a:xfrm>
        </p:grpSpPr>
        <p:grpSp>
          <p:nvGrpSpPr>
            <p:cNvPr id="18" name="组合 17"/>
            <p:cNvGrpSpPr/>
            <p:nvPr/>
          </p:nvGrpSpPr>
          <p:grpSpPr>
            <a:xfrm>
              <a:off x="1965960" y="1793471"/>
              <a:ext cx="4971288" cy="3468856"/>
              <a:chOff x="1965960" y="1793471"/>
              <a:chExt cx="3977640" cy="3468856"/>
            </a:xfrm>
          </p:grpSpPr>
          <p:sp>
            <p:nvSpPr>
              <p:cNvPr id="19" name="圆角矩形标注 18"/>
              <p:cNvSpPr/>
              <p:nvPr/>
            </p:nvSpPr>
            <p:spPr>
              <a:xfrm>
                <a:off x="1965960" y="2482551"/>
                <a:ext cx="3977640" cy="2779776"/>
              </a:xfrm>
              <a:prstGeom prst="wedgeRoundRectCallout">
                <a:avLst>
                  <a:gd name="adj1" fmla="val 40087"/>
                  <a:gd name="adj2" fmla="val -73684"/>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5074920" y="1793471"/>
                <a:ext cx="86868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5"/>
            <a:stretch>
              <a:fillRect/>
            </a:stretch>
          </p:blipFill>
          <p:spPr>
            <a:xfrm>
              <a:off x="2085412" y="4179607"/>
              <a:ext cx="4806124" cy="382002"/>
            </a:xfrm>
            <a:prstGeom prst="rect">
              <a:avLst/>
            </a:prstGeom>
          </p:spPr>
        </p:pic>
        <p:pic>
          <p:nvPicPr>
            <p:cNvPr id="24" name="图片 23"/>
            <p:cNvPicPr>
              <a:picLocks noChangeAspect="1"/>
            </p:cNvPicPr>
            <p:nvPr/>
          </p:nvPicPr>
          <p:blipFill>
            <a:blip r:embed="rId6"/>
            <a:stretch>
              <a:fillRect/>
            </a:stretch>
          </p:blipFill>
          <p:spPr>
            <a:xfrm>
              <a:off x="2085412" y="3332404"/>
              <a:ext cx="4775230" cy="325195"/>
            </a:xfrm>
            <a:prstGeom prst="rect">
              <a:avLst/>
            </a:prstGeom>
          </p:spPr>
        </p:pic>
      </p:grpSp>
      <p:grpSp>
        <p:nvGrpSpPr>
          <p:cNvPr id="33" name="组合 32" hidden="1"/>
          <p:cNvGrpSpPr/>
          <p:nvPr/>
        </p:nvGrpSpPr>
        <p:grpSpPr>
          <a:xfrm>
            <a:off x="972312" y="2045600"/>
            <a:ext cx="4971287" cy="3468856"/>
            <a:chOff x="972312" y="2045600"/>
            <a:chExt cx="4971287" cy="3468856"/>
          </a:xfrm>
        </p:grpSpPr>
        <p:grpSp>
          <p:nvGrpSpPr>
            <p:cNvPr id="26" name="组合 25"/>
            <p:cNvGrpSpPr/>
            <p:nvPr/>
          </p:nvGrpSpPr>
          <p:grpSpPr>
            <a:xfrm>
              <a:off x="972312" y="2045600"/>
              <a:ext cx="4971287" cy="3468856"/>
              <a:chOff x="1965960" y="1793471"/>
              <a:chExt cx="3977640" cy="3468856"/>
            </a:xfrm>
          </p:grpSpPr>
          <p:sp>
            <p:nvSpPr>
              <p:cNvPr id="27" name="圆角矩形标注 26"/>
              <p:cNvSpPr/>
              <p:nvPr/>
            </p:nvSpPr>
            <p:spPr>
              <a:xfrm>
                <a:off x="1965960" y="2482551"/>
                <a:ext cx="3977640" cy="2779776"/>
              </a:xfrm>
              <a:prstGeom prst="wedgeRoundRectCallout">
                <a:avLst>
                  <a:gd name="adj1" fmla="val 40087"/>
                  <a:gd name="adj2" fmla="val -73684"/>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5074920" y="1793471"/>
                <a:ext cx="86868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31" name="图片 30"/>
            <p:cNvPicPr>
              <a:picLocks noChangeAspect="1"/>
            </p:cNvPicPr>
            <p:nvPr/>
          </p:nvPicPr>
          <p:blipFill>
            <a:blip r:embed="rId7"/>
            <a:stretch>
              <a:fillRect/>
            </a:stretch>
          </p:blipFill>
          <p:spPr>
            <a:xfrm>
              <a:off x="1220723" y="3321964"/>
              <a:ext cx="4474463" cy="372212"/>
            </a:xfrm>
            <a:prstGeom prst="rect">
              <a:avLst/>
            </a:prstGeom>
          </p:spPr>
        </p:pic>
        <p:pic>
          <p:nvPicPr>
            <p:cNvPr id="32" name="图片 31"/>
            <p:cNvPicPr>
              <a:picLocks noChangeAspect="1"/>
            </p:cNvPicPr>
            <p:nvPr/>
          </p:nvPicPr>
          <p:blipFill>
            <a:blip r:embed="rId8"/>
            <a:stretch>
              <a:fillRect/>
            </a:stretch>
          </p:blipFill>
          <p:spPr>
            <a:xfrm>
              <a:off x="1024126" y="4267849"/>
              <a:ext cx="4867655" cy="360567"/>
            </a:xfrm>
            <a:prstGeom prst="rect">
              <a:avLst/>
            </a:prstGeom>
          </p:spPr>
        </p:pic>
      </p:grpSp>
      <p:grpSp>
        <p:nvGrpSpPr>
          <p:cNvPr id="43" name="组合 42" hidden="1"/>
          <p:cNvGrpSpPr/>
          <p:nvPr/>
        </p:nvGrpSpPr>
        <p:grpSpPr>
          <a:xfrm>
            <a:off x="1988815" y="2297729"/>
            <a:ext cx="6658360" cy="3468856"/>
            <a:chOff x="1988815" y="2297729"/>
            <a:chExt cx="6658360" cy="3468856"/>
          </a:xfrm>
        </p:grpSpPr>
        <p:grpSp>
          <p:nvGrpSpPr>
            <p:cNvPr id="34" name="组合 33"/>
            <p:cNvGrpSpPr/>
            <p:nvPr/>
          </p:nvGrpSpPr>
          <p:grpSpPr>
            <a:xfrm>
              <a:off x="1988815" y="2297729"/>
              <a:ext cx="6658360" cy="3468856"/>
              <a:chOff x="1965960" y="1793471"/>
              <a:chExt cx="6584238" cy="3468856"/>
            </a:xfrm>
          </p:grpSpPr>
          <p:sp>
            <p:nvSpPr>
              <p:cNvPr id="35" name="圆角矩形标注 34"/>
              <p:cNvSpPr/>
              <p:nvPr/>
            </p:nvSpPr>
            <p:spPr>
              <a:xfrm>
                <a:off x="1965960" y="2482551"/>
                <a:ext cx="6584238" cy="2779776"/>
              </a:xfrm>
              <a:prstGeom prst="wedgeRoundRectCallout">
                <a:avLst>
                  <a:gd name="adj1" fmla="val 1909"/>
                  <a:gd name="adj2" fmla="val -73355"/>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a:off x="5074920" y="1793471"/>
                <a:ext cx="86868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39" name="图片 38"/>
            <p:cNvPicPr>
              <a:picLocks noChangeAspect="1"/>
            </p:cNvPicPr>
            <p:nvPr/>
          </p:nvPicPr>
          <p:blipFill>
            <a:blip r:embed="rId9"/>
            <a:stretch>
              <a:fillRect/>
            </a:stretch>
          </p:blipFill>
          <p:spPr>
            <a:xfrm>
              <a:off x="6007785" y="3322924"/>
              <a:ext cx="2476500" cy="352425"/>
            </a:xfrm>
            <a:prstGeom prst="rect">
              <a:avLst/>
            </a:prstGeom>
          </p:spPr>
        </p:pic>
        <p:pic>
          <p:nvPicPr>
            <p:cNvPr id="40" name="图片 39"/>
            <p:cNvPicPr>
              <a:picLocks noChangeAspect="1"/>
            </p:cNvPicPr>
            <p:nvPr/>
          </p:nvPicPr>
          <p:blipFill>
            <a:blip r:embed="rId10"/>
            <a:stretch>
              <a:fillRect/>
            </a:stretch>
          </p:blipFill>
          <p:spPr>
            <a:xfrm>
              <a:off x="2378760" y="3665880"/>
              <a:ext cx="6105525" cy="371475"/>
            </a:xfrm>
            <a:prstGeom prst="rect">
              <a:avLst/>
            </a:prstGeom>
          </p:spPr>
        </p:pic>
        <p:pic>
          <p:nvPicPr>
            <p:cNvPr id="41" name="图片 40"/>
            <p:cNvPicPr>
              <a:picLocks noChangeAspect="1"/>
            </p:cNvPicPr>
            <p:nvPr/>
          </p:nvPicPr>
          <p:blipFill>
            <a:blip r:embed="rId11"/>
            <a:stretch>
              <a:fillRect/>
            </a:stretch>
          </p:blipFill>
          <p:spPr>
            <a:xfrm>
              <a:off x="5931585" y="4294286"/>
              <a:ext cx="2552700" cy="409575"/>
            </a:xfrm>
            <a:prstGeom prst="rect">
              <a:avLst/>
            </a:prstGeom>
          </p:spPr>
        </p:pic>
        <p:pic>
          <p:nvPicPr>
            <p:cNvPr id="42" name="图片 41"/>
            <p:cNvPicPr>
              <a:picLocks noChangeAspect="1"/>
            </p:cNvPicPr>
            <p:nvPr/>
          </p:nvPicPr>
          <p:blipFill>
            <a:blip r:embed="rId12"/>
            <a:stretch>
              <a:fillRect/>
            </a:stretch>
          </p:blipFill>
          <p:spPr>
            <a:xfrm>
              <a:off x="2121585" y="4671218"/>
              <a:ext cx="6362700" cy="371475"/>
            </a:xfrm>
            <a:prstGeom prst="rect">
              <a:avLst/>
            </a:prstGeom>
          </p:spPr>
        </p:pic>
      </p:grpSp>
      <p:grpSp>
        <p:nvGrpSpPr>
          <p:cNvPr id="52" name="组合 51" hidden="1"/>
          <p:cNvGrpSpPr/>
          <p:nvPr/>
        </p:nvGrpSpPr>
        <p:grpSpPr>
          <a:xfrm>
            <a:off x="2069771" y="2302927"/>
            <a:ext cx="4829402" cy="3468856"/>
            <a:chOff x="2069771" y="2302927"/>
            <a:chExt cx="4829402" cy="3468856"/>
          </a:xfrm>
        </p:grpSpPr>
        <p:sp>
          <p:nvSpPr>
            <p:cNvPr id="45" name="圆角矩形标注 44"/>
            <p:cNvSpPr/>
            <p:nvPr/>
          </p:nvSpPr>
          <p:spPr>
            <a:xfrm>
              <a:off x="2069771" y="2992007"/>
              <a:ext cx="4829402" cy="2779776"/>
            </a:xfrm>
            <a:prstGeom prst="wedgeRoundRectCallout">
              <a:avLst>
                <a:gd name="adj1" fmla="val 40087"/>
                <a:gd name="adj2" fmla="val -73684"/>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a:off x="6030493" y="2302927"/>
              <a:ext cx="86868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pic>
          <p:nvPicPr>
            <p:cNvPr id="50" name="图片 49"/>
            <p:cNvPicPr>
              <a:picLocks noChangeAspect="1"/>
            </p:cNvPicPr>
            <p:nvPr/>
          </p:nvPicPr>
          <p:blipFill>
            <a:blip r:embed="rId13"/>
            <a:stretch>
              <a:fillRect/>
            </a:stretch>
          </p:blipFill>
          <p:spPr>
            <a:xfrm>
              <a:off x="2239513" y="3673801"/>
              <a:ext cx="4467028" cy="333477"/>
            </a:xfrm>
            <a:prstGeom prst="rect">
              <a:avLst/>
            </a:prstGeom>
          </p:spPr>
        </p:pic>
        <p:pic>
          <p:nvPicPr>
            <p:cNvPr id="51" name="图片 50"/>
            <p:cNvPicPr>
              <a:picLocks noChangeAspect="1"/>
            </p:cNvPicPr>
            <p:nvPr/>
          </p:nvPicPr>
          <p:blipFill>
            <a:blip r:embed="rId14"/>
            <a:stretch>
              <a:fillRect/>
            </a:stretch>
          </p:blipFill>
          <p:spPr>
            <a:xfrm>
              <a:off x="2273895" y="4413691"/>
              <a:ext cx="4398264" cy="397066"/>
            </a:xfrm>
            <a:prstGeom prst="rect">
              <a:avLst/>
            </a:prstGeom>
          </p:spPr>
        </p:pic>
      </p:grpSp>
      <p:grpSp>
        <p:nvGrpSpPr>
          <p:cNvPr id="60" name="组合 59" hidden="1"/>
          <p:cNvGrpSpPr/>
          <p:nvPr/>
        </p:nvGrpSpPr>
        <p:grpSpPr>
          <a:xfrm>
            <a:off x="933781" y="2622178"/>
            <a:ext cx="7096556" cy="3468856"/>
            <a:chOff x="933781" y="2622178"/>
            <a:chExt cx="7096556" cy="3468856"/>
          </a:xfrm>
        </p:grpSpPr>
        <p:grpSp>
          <p:nvGrpSpPr>
            <p:cNvPr id="53" name="组合 52"/>
            <p:cNvGrpSpPr/>
            <p:nvPr/>
          </p:nvGrpSpPr>
          <p:grpSpPr>
            <a:xfrm>
              <a:off x="933781" y="2622178"/>
              <a:ext cx="7096556" cy="3468856"/>
              <a:chOff x="1965960" y="1793471"/>
              <a:chExt cx="5464876" cy="3468856"/>
            </a:xfrm>
          </p:grpSpPr>
          <p:sp>
            <p:nvSpPr>
              <p:cNvPr id="54" name="圆角矩形标注 53"/>
              <p:cNvSpPr/>
              <p:nvPr/>
            </p:nvSpPr>
            <p:spPr>
              <a:xfrm>
                <a:off x="1965960" y="2482551"/>
                <a:ext cx="5464876" cy="2779776"/>
              </a:xfrm>
              <a:prstGeom prst="wedgeRoundRectCallout">
                <a:avLst>
                  <a:gd name="adj1" fmla="val 14317"/>
                  <a:gd name="adj2" fmla="val -74342"/>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p:nvCxnSpPr>
            <p:spPr>
              <a:xfrm>
                <a:off x="5074920" y="1793471"/>
                <a:ext cx="86868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58" name="图片 57"/>
            <p:cNvPicPr>
              <a:picLocks noChangeAspect="1"/>
            </p:cNvPicPr>
            <p:nvPr/>
          </p:nvPicPr>
          <p:blipFill>
            <a:blip r:embed="rId15"/>
            <a:stretch>
              <a:fillRect/>
            </a:stretch>
          </p:blipFill>
          <p:spPr>
            <a:xfrm>
              <a:off x="933781" y="3791599"/>
              <a:ext cx="7058025" cy="476250"/>
            </a:xfrm>
            <a:prstGeom prst="rect">
              <a:avLst/>
            </a:prstGeom>
          </p:spPr>
        </p:pic>
        <p:pic>
          <p:nvPicPr>
            <p:cNvPr id="59" name="图片 58"/>
            <p:cNvPicPr>
              <a:picLocks noChangeAspect="1"/>
            </p:cNvPicPr>
            <p:nvPr/>
          </p:nvPicPr>
          <p:blipFill>
            <a:blip r:embed="rId16"/>
            <a:stretch>
              <a:fillRect/>
            </a:stretch>
          </p:blipFill>
          <p:spPr>
            <a:xfrm>
              <a:off x="971880" y="4682389"/>
              <a:ext cx="6981825" cy="419100"/>
            </a:xfrm>
            <a:prstGeom prst="rect">
              <a:avLst/>
            </a:prstGeom>
          </p:spPr>
        </p:pic>
      </p:grpSp>
      <p:grpSp>
        <p:nvGrpSpPr>
          <p:cNvPr id="71" name="组合 70" hidden="1"/>
          <p:cNvGrpSpPr/>
          <p:nvPr/>
        </p:nvGrpSpPr>
        <p:grpSpPr>
          <a:xfrm>
            <a:off x="307847" y="2616981"/>
            <a:ext cx="6538889" cy="3468856"/>
            <a:chOff x="307847" y="2616981"/>
            <a:chExt cx="6538889" cy="3468856"/>
          </a:xfrm>
        </p:grpSpPr>
        <p:grpSp>
          <p:nvGrpSpPr>
            <p:cNvPr id="61" name="组合 60"/>
            <p:cNvGrpSpPr/>
            <p:nvPr/>
          </p:nvGrpSpPr>
          <p:grpSpPr>
            <a:xfrm>
              <a:off x="307847" y="2616981"/>
              <a:ext cx="6538889" cy="3468856"/>
              <a:chOff x="1965960" y="1793471"/>
              <a:chExt cx="3977640" cy="3468856"/>
            </a:xfrm>
          </p:grpSpPr>
          <p:sp>
            <p:nvSpPr>
              <p:cNvPr id="62" name="圆角矩形标注 61"/>
              <p:cNvSpPr/>
              <p:nvPr/>
            </p:nvSpPr>
            <p:spPr>
              <a:xfrm>
                <a:off x="1965960" y="2482551"/>
                <a:ext cx="3977640" cy="2779776"/>
              </a:xfrm>
              <a:prstGeom prst="wedgeRoundRectCallout">
                <a:avLst>
                  <a:gd name="adj1" fmla="val 40087"/>
                  <a:gd name="adj2" fmla="val -73684"/>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a:off x="5074920" y="1793471"/>
                <a:ext cx="86868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68" name="图片 67"/>
            <p:cNvPicPr>
              <a:picLocks noChangeAspect="1"/>
            </p:cNvPicPr>
            <p:nvPr/>
          </p:nvPicPr>
          <p:blipFill>
            <a:blip r:embed="rId17"/>
            <a:stretch>
              <a:fillRect/>
            </a:stretch>
          </p:blipFill>
          <p:spPr>
            <a:xfrm>
              <a:off x="759358" y="3905600"/>
              <a:ext cx="5705475" cy="400050"/>
            </a:xfrm>
            <a:prstGeom prst="rect">
              <a:avLst/>
            </a:prstGeom>
          </p:spPr>
        </p:pic>
        <p:pic>
          <p:nvPicPr>
            <p:cNvPr id="69" name="图片 68"/>
            <p:cNvPicPr>
              <a:picLocks noChangeAspect="1"/>
            </p:cNvPicPr>
            <p:nvPr/>
          </p:nvPicPr>
          <p:blipFill>
            <a:blip r:embed="rId18"/>
            <a:stretch>
              <a:fillRect/>
            </a:stretch>
          </p:blipFill>
          <p:spPr>
            <a:xfrm>
              <a:off x="653114" y="4614068"/>
              <a:ext cx="5724525" cy="428625"/>
            </a:xfrm>
            <a:prstGeom prst="rect">
              <a:avLst/>
            </a:prstGeom>
          </p:spPr>
        </p:pic>
        <p:pic>
          <p:nvPicPr>
            <p:cNvPr id="70" name="图片 69"/>
            <p:cNvPicPr>
              <a:picLocks noChangeAspect="1"/>
            </p:cNvPicPr>
            <p:nvPr/>
          </p:nvPicPr>
          <p:blipFill>
            <a:blip r:embed="rId19"/>
            <a:stretch>
              <a:fillRect/>
            </a:stretch>
          </p:blipFill>
          <p:spPr>
            <a:xfrm>
              <a:off x="658363" y="5028252"/>
              <a:ext cx="3162300" cy="371475"/>
            </a:xfrm>
            <a:prstGeom prst="rect">
              <a:avLst/>
            </a:prstGeom>
          </p:spPr>
        </p:pic>
      </p:grpSp>
      <p:grpSp>
        <p:nvGrpSpPr>
          <p:cNvPr id="82" name="组合 81" hidden="1"/>
          <p:cNvGrpSpPr/>
          <p:nvPr/>
        </p:nvGrpSpPr>
        <p:grpSpPr>
          <a:xfrm>
            <a:off x="88090" y="2862072"/>
            <a:ext cx="7364270" cy="3485038"/>
            <a:chOff x="88090" y="2862072"/>
            <a:chExt cx="7364270" cy="3485038"/>
          </a:xfrm>
        </p:grpSpPr>
        <p:grpSp>
          <p:nvGrpSpPr>
            <p:cNvPr id="72" name="组合 71"/>
            <p:cNvGrpSpPr/>
            <p:nvPr/>
          </p:nvGrpSpPr>
          <p:grpSpPr>
            <a:xfrm>
              <a:off x="88090" y="2862072"/>
              <a:ext cx="7364270" cy="3485038"/>
              <a:chOff x="1965960" y="1777289"/>
              <a:chExt cx="3977640" cy="3485038"/>
            </a:xfrm>
          </p:grpSpPr>
          <p:sp>
            <p:nvSpPr>
              <p:cNvPr id="73" name="圆角矩形标注 72"/>
              <p:cNvSpPr/>
              <p:nvPr/>
            </p:nvSpPr>
            <p:spPr>
              <a:xfrm>
                <a:off x="1965960" y="2482551"/>
                <a:ext cx="3977640" cy="2779776"/>
              </a:xfrm>
              <a:prstGeom prst="wedgeRoundRectCallout">
                <a:avLst>
                  <a:gd name="adj1" fmla="val 26925"/>
                  <a:gd name="adj2" fmla="val -74342"/>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p:cNvCxnSpPr/>
              <p:nvPr/>
            </p:nvCxnSpPr>
            <p:spPr>
              <a:xfrm flipV="1">
                <a:off x="4653512" y="1777289"/>
                <a:ext cx="662845" cy="703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77" name="图片 76"/>
            <p:cNvPicPr>
              <a:picLocks noChangeAspect="1"/>
            </p:cNvPicPr>
            <p:nvPr/>
          </p:nvPicPr>
          <p:blipFill>
            <a:blip r:embed="rId20"/>
            <a:stretch>
              <a:fillRect/>
            </a:stretch>
          </p:blipFill>
          <p:spPr>
            <a:xfrm>
              <a:off x="492954" y="3931425"/>
              <a:ext cx="6525590" cy="670993"/>
            </a:xfrm>
            <a:prstGeom prst="rect">
              <a:avLst/>
            </a:prstGeom>
          </p:spPr>
        </p:pic>
        <p:pic>
          <p:nvPicPr>
            <p:cNvPr id="79" name="图片 78"/>
            <p:cNvPicPr>
              <a:picLocks noChangeAspect="1"/>
            </p:cNvPicPr>
            <p:nvPr/>
          </p:nvPicPr>
          <p:blipFill>
            <a:blip r:embed="rId21"/>
            <a:stretch>
              <a:fillRect/>
            </a:stretch>
          </p:blipFill>
          <p:spPr>
            <a:xfrm>
              <a:off x="457285" y="4981426"/>
              <a:ext cx="6788748" cy="700427"/>
            </a:xfrm>
            <a:prstGeom prst="rect">
              <a:avLst/>
            </a:prstGeom>
          </p:spPr>
        </p:pic>
        <p:cxnSp>
          <p:nvCxnSpPr>
            <p:cNvPr id="81" name="直接箭头连接符 80"/>
            <p:cNvCxnSpPr/>
            <p:nvPr/>
          </p:nvCxnSpPr>
          <p:spPr>
            <a:xfrm>
              <a:off x="5074920" y="4247270"/>
              <a:ext cx="155448" cy="854219"/>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91" name="组合 90" hidden="1"/>
          <p:cNvGrpSpPr/>
          <p:nvPr/>
        </p:nvGrpSpPr>
        <p:grpSpPr>
          <a:xfrm>
            <a:off x="758469" y="2802707"/>
            <a:ext cx="6088267" cy="2779776"/>
            <a:chOff x="758469" y="2802707"/>
            <a:chExt cx="6088267" cy="2779776"/>
          </a:xfrm>
        </p:grpSpPr>
        <p:grpSp>
          <p:nvGrpSpPr>
            <p:cNvPr id="83" name="组合 82"/>
            <p:cNvGrpSpPr/>
            <p:nvPr/>
          </p:nvGrpSpPr>
          <p:grpSpPr>
            <a:xfrm>
              <a:off x="758469" y="2802707"/>
              <a:ext cx="6088267" cy="2779776"/>
              <a:chOff x="1965960" y="2482551"/>
              <a:chExt cx="6088267" cy="2779776"/>
            </a:xfrm>
          </p:grpSpPr>
          <p:sp>
            <p:nvSpPr>
              <p:cNvPr id="84" name="圆角矩形标注 83"/>
              <p:cNvSpPr/>
              <p:nvPr/>
            </p:nvSpPr>
            <p:spPr>
              <a:xfrm>
                <a:off x="1965960" y="2482551"/>
                <a:ext cx="3977640" cy="2779776"/>
              </a:xfrm>
              <a:prstGeom prst="wedgeRoundRectCallout">
                <a:avLst>
                  <a:gd name="adj1" fmla="val 60547"/>
                  <a:gd name="adj2" fmla="val -30592"/>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p:cNvCxnSpPr/>
              <p:nvPr/>
            </p:nvCxnSpPr>
            <p:spPr>
              <a:xfrm flipV="1">
                <a:off x="6326694" y="3012248"/>
                <a:ext cx="1727533" cy="751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88" name="图片 87"/>
            <p:cNvPicPr>
              <a:picLocks noChangeAspect="1"/>
            </p:cNvPicPr>
            <p:nvPr/>
          </p:nvPicPr>
          <p:blipFill>
            <a:blip r:embed="rId22"/>
            <a:stretch>
              <a:fillRect/>
            </a:stretch>
          </p:blipFill>
          <p:spPr>
            <a:xfrm>
              <a:off x="2274109" y="3532878"/>
              <a:ext cx="990600" cy="342900"/>
            </a:xfrm>
            <a:prstGeom prst="rect">
              <a:avLst/>
            </a:prstGeom>
          </p:spPr>
        </p:pic>
        <p:pic>
          <p:nvPicPr>
            <p:cNvPr id="89" name="图片 88"/>
            <p:cNvPicPr>
              <a:picLocks noChangeAspect="1"/>
            </p:cNvPicPr>
            <p:nvPr/>
          </p:nvPicPr>
          <p:blipFill>
            <a:blip r:embed="rId23"/>
            <a:stretch>
              <a:fillRect/>
            </a:stretch>
          </p:blipFill>
          <p:spPr>
            <a:xfrm>
              <a:off x="2031696" y="3282879"/>
              <a:ext cx="1676400" cy="219075"/>
            </a:xfrm>
            <a:prstGeom prst="rect">
              <a:avLst/>
            </a:prstGeom>
          </p:spPr>
        </p:pic>
        <p:sp>
          <p:nvSpPr>
            <p:cNvPr id="90" name="文本框 89"/>
            <p:cNvSpPr txBox="1"/>
            <p:nvPr/>
          </p:nvSpPr>
          <p:spPr>
            <a:xfrm>
              <a:off x="1840079" y="4334471"/>
              <a:ext cx="2205265" cy="369332"/>
            </a:xfrm>
            <a:prstGeom prst="rect">
              <a:avLst/>
            </a:prstGeom>
            <a:noFill/>
          </p:spPr>
          <p:txBody>
            <a:bodyPr wrap="square" rtlCol="0">
              <a:spAutoFit/>
            </a:bodyPr>
            <a:lstStyle/>
            <a:p>
              <a:r>
                <a:rPr lang="zh-CN" altLang="en-US"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后续版本已一致</a:t>
              </a:r>
            </a:p>
          </p:txBody>
        </p:sp>
      </p:grpSp>
      <p:grpSp>
        <p:nvGrpSpPr>
          <p:cNvPr id="115" name="组合 114" hidden="1"/>
          <p:cNvGrpSpPr/>
          <p:nvPr/>
        </p:nvGrpSpPr>
        <p:grpSpPr>
          <a:xfrm>
            <a:off x="653114" y="3120336"/>
            <a:ext cx="5274675" cy="2779776"/>
            <a:chOff x="653114" y="3120336"/>
            <a:chExt cx="5274675" cy="2779776"/>
          </a:xfrm>
        </p:grpSpPr>
        <p:grpSp>
          <p:nvGrpSpPr>
            <p:cNvPr id="99" name="组合 98"/>
            <p:cNvGrpSpPr/>
            <p:nvPr/>
          </p:nvGrpSpPr>
          <p:grpSpPr>
            <a:xfrm>
              <a:off x="653114" y="3120336"/>
              <a:ext cx="5274675" cy="2779776"/>
              <a:chOff x="1965960" y="2482551"/>
              <a:chExt cx="5274675" cy="2779776"/>
            </a:xfrm>
          </p:grpSpPr>
          <p:sp>
            <p:nvSpPr>
              <p:cNvPr id="103" name="圆角矩形标注 102"/>
              <p:cNvSpPr/>
              <p:nvPr/>
            </p:nvSpPr>
            <p:spPr>
              <a:xfrm>
                <a:off x="1965960" y="2482551"/>
                <a:ext cx="3977640" cy="2779776"/>
              </a:xfrm>
              <a:prstGeom prst="wedgeRoundRectCallout">
                <a:avLst>
                  <a:gd name="adj1" fmla="val 60547"/>
                  <a:gd name="adj2" fmla="val -30592"/>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连接符 103"/>
              <p:cNvCxnSpPr/>
              <p:nvPr/>
            </p:nvCxnSpPr>
            <p:spPr>
              <a:xfrm>
                <a:off x="6345594" y="2983152"/>
                <a:ext cx="895041" cy="9357"/>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113" name="图片 112"/>
            <p:cNvPicPr>
              <a:picLocks noChangeAspect="1"/>
            </p:cNvPicPr>
            <p:nvPr/>
          </p:nvPicPr>
          <p:blipFill>
            <a:blip r:embed="rId24"/>
            <a:stretch>
              <a:fillRect/>
            </a:stretch>
          </p:blipFill>
          <p:spPr>
            <a:xfrm>
              <a:off x="784479" y="3576228"/>
              <a:ext cx="3667125" cy="400050"/>
            </a:xfrm>
            <a:prstGeom prst="rect">
              <a:avLst/>
            </a:prstGeom>
          </p:spPr>
        </p:pic>
        <p:pic>
          <p:nvPicPr>
            <p:cNvPr id="114" name="图片 113"/>
            <p:cNvPicPr>
              <a:picLocks noChangeAspect="1"/>
            </p:cNvPicPr>
            <p:nvPr/>
          </p:nvPicPr>
          <p:blipFill>
            <a:blip r:embed="rId25"/>
            <a:stretch>
              <a:fillRect/>
            </a:stretch>
          </p:blipFill>
          <p:spPr>
            <a:xfrm>
              <a:off x="772084" y="4513212"/>
              <a:ext cx="3724275" cy="428625"/>
            </a:xfrm>
            <a:prstGeom prst="rect">
              <a:avLst/>
            </a:prstGeom>
          </p:spPr>
        </p:pic>
      </p:grpSp>
      <p:grpSp>
        <p:nvGrpSpPr>
          <p:cNvPr id="124" name="组合 123" hidden="1"/>
          <p:cNvGrpSpPr/>
          <p:nvPr/>
        </p:nvGrpSpPr>
        <p:grpSpPr>
          <a:xfrm>
            <a:off x="47491" y="3392416"/>
            <a:ext cx="6031388" cy="2779776"/>
            <a:chOff x="47491" y="3392416"/>
            <a:chExt cx="6031388" cy="2779776"/>
          </a:xfrm>
        </p:grpSpPr>
        <p:grpSp>
          <p:nvGrpSpPr>
            <p:cNvPr id="117" name="组合 116"/>
            <p:cNvGrpSpPr/>
            <p:nvPr/>
          </p:nvGrpSpPr>
          <p:grpSpPr>
            <a:xfrm>
              <a:off x="47491" y="3392416"/>
              <a:ext cx="6031388" cy="2779776"/>
              <a:chOff x="1965960" y="2482551"/>
              <a:chExt cx="5274675" cy="2779776"/>
            </a:xfrm>
          </p:grpSpPr>
          <p:sp>
            <p:nvSpPr>
              <p:cNvPr id="120" name="圆角矩形标注 119"/>
              <p:cNvSpPr/>
              <p:nvPr/>
            </p:nvSpPr>
            <p:spPr>
              <a:xfrm>
                <a:off x="1965960" y="2482551"/>
                <a:ext cx="3977640" cy="2779776"/>
              </a:xfrm>
              <a:prstGeom prst="wedgeRoundRectCallout">
                <a:avLst>
                  <a:gd name="adj1" fmla="val 60547"/>
                  <a:gd name="adj2" fmla="val -30592"/>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连接符 120"/>
              <p:cNvCxnSpPr/>
              <p:nvPr/>
            </p:nvCxnSpPr>
            <p:spPr>
              <a:xfrm>
                <a:off x="6345594" y="2983152"/>
                <a:ext cx="895041" cy="9357"/>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122" name="图片 121"/>
            <p:cNvPicPr>
              <a:picLocks noChangeAspect="1"/>
            </p:cNvPicPr>
            <p:nvPr/>
          </p:nvPicPr>
          <p:blipFill>
            <a:blip r:embed="rId26"/>
            <a:stretch>
              <a:fillRect/>
            </a:stretch>
          </p:blipFill>
          <p:spPr>
            <a:xfrm>
              <a:off x="160186" y="3795014"/>
              <a:ext cx="4267586" cy="291801"/>
            </a:xfrm>
            <a:prstGeom prst="rect">
              <a:avLst/>
            </a:prstGeom>
          </p:spPr>
        </p:pic>
        <p:pic>
          <p:nvPicPr>
            <p:cNvPr id="123" name="图片 122"/>
            <p:cNvPicPr>
              <a:picLocks noChangeAspect="1"/>
            </p:cNvPicPr>
            <p:nvPr/>
          </p:nvPicPr>
          <p:blipFill>
            <a:blip r:embed="rId27"/>
            <a:stretch>
              <a:fillRect/>
            </a:stretch>
          </p:blipFill>
          <p:spPr>
            <a:xfrm>
              <a:off x="143219" y="4842326"/>
              <a:ext cx="4326078" cy="230563"/>
            </a:xfrm>
            <a:prstGeom prst="rect">
              <a:avLst/>
            </a:prstGeom>
          </p:spPr>
        </p:pic>
      </p:grpSp>
      <p:grpSp>
        <p:nvGrpSpPr>
          <p:cNvPr id="133" name="组合 132" hidden="1"/>
          <p:cNvGrpSpPr/>
          <p:nvPr/>
        </p:nvGrpSpPr>
        <p:grpSpPr>
          <a:xfrm>
            <a:off x="556129" y="3006470"/>
            <a:ext cx="5439829" cy="2779776"/>
            <a:chOff x="556129" y="3006470"/>
            <a:chExt cx="5439829" cy="2779776"/>
          </a:xfrm>
        </p:grpSpPr>
        <p:grpSp>
          <p:nvGrpSpPr>
            <p:cNvPr id="126" name="组合 125"/>
            <p:cNvGrpSpPr/>
            <p:nvPr/>
          </p:nvGrpSpPr>
          <p:grpSpPr>
            <a:xfrm>
              <a:off x="556129" y="3006470"/>
              <a:ext cx="5439829" cy="2779776"/>
              <a:chOff x="1800806" y="1548555"/>
              <a:chExt cx="5439829" cy="2779776"/>
            </a:xfrm>
          </p:grpSpPr>
          <p:sp>
            <p:nvSpPr>
              <p:cNvPr id="129" name="圆角矩形标注 128"/>
              <p:cNvSpPr/>
              <p:nvPr/>
            </p:nvSpPr>
            <p:spPr>
              <a:xfrm>
                <a:off x="1800806" y="1548555"/>
                <a:ext cx="3977640" cy="2779776"/>
              </a:xfrm>
              <a:prstGeom prst="wedgeRoundRectCallout">
                <a:avLst>
                  <a:gd name="adj1" fmla="val 63995"/>
                  <a:gd name="adj2" fmla="val 1974"/>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p:cNvCxnSpPr/>
              <p:nvPr/>
            </p:nvCxnSpPr>
            <p:spPr>
              <a:xfrm>
                <a:off x="6345594" y="2983152"/>
                <a:ext cx="895041" cy="9357"/>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131" name="图片 130"/>
            <p:cNvPicPr>
              <a:picLocks noChangeAspect="1"/>
            </p:cNvPicPr>
            <p:nvPr/>
          </p:nvPicPr>
          <p:blipFill>
            <a:blip r:embed="rId28"/>
            <a:stretch>
              <a:fillRect/>
            </a:stretch>
          </p:blipFill>
          <p:spPr>
            <a:xfrm>
              <a:off x="937260" y="3395900"/>
              <a:ext cx="3228975" cy="523875"/>
            </a:xfrm>
            <a:prstGeom prst="rect">
              <a:avLst/>
            </a:prstGeom>
          </p:spPr>
        </p:pic>
        <p:pic>
          <p:nvPicPr>
            <p:cNvPr id="132" name="图片 131"/>
            <p:cNvPicPr>
              <a:picLocks noChangeAspect="1"/>
            </p:cNvPicPr>
            <p:nvPr/>
          </p:nvPicPr>
          <p:blipFill>
            <a:blip r:embed="rId29"/>
            <a:stretch>
              <a:fillRect/>
            </a:stretch>
          </p:blipFill>
          <p:spPr>
            <a:xfrm>
              <a:off x="584117" y="4742244"/>
              <a:ext cx="3989458" cy="355703"/>
            </a:xfrm>
            <a:prstGeom prst="rect">
              <a:avLst/>
            </a:prstGeom>
          </p:spPr>
        </p:pic>
      </p:grpSp>
      <p:grpSp>
        <p:nvGrpSpPr>
          <p:cNvPr id="142" name="组合 141" hidden="1"/>
          <p:cNvGrpSpPr/>
          <p:nvPr/>
        </p:nvGrpSpPr>
        <p:grpSpPr>
          <a:xfrm>
            <a:off x="683542" y="3315425"/>
            <a:ext cx="5439829" cy="2779776"/>
            <a:chOff x="683542" y="3315425"/>
            <a:chExt cx="5439829" cy="2779776"/>
          </a:xfrm>
        </p:grpSpPr>
        <p:grpSp>
          <p:nvGrpSpPr>
            <p:cNvPr id="135" name="组合 134"/>
            <p:cNvGrpSpPr/>
            <p:nvPr/>
          </p:nvGrpSpPr>
          <p:grpSpPr>
            <a:xfrm>
              <a:off x="683542" y="3315425"/>
              <a:ext cx="5439829" cy="2779776"/>
              <a:chOff x="1800806" y="1548555"/>
              <a:chExt cx="5439829" cy="2779776"/>
            </a:xfrm>
          </p:grpSpPr>
          <p:sp>
            <p:nvSpPr>
              <p:cNvPr id="138" name="圆角矩形标注 137"/>
              <p:cNvSpPr/>
              <p:nvPr/>
            </p:nvSpPr>
            <p:spPr>
              <a:xfrm>
                <a:off x="1800806" y="1548555"/>
                <a:ext cx="3977640" cy="2779776"/>
              </a:xfrm>
              <a:prstGeom prst="wedgeRoundRectCallout">
                <a:avLst>
                  <a:gd name="adj1" fmla="val 63995"/>
                  <a:gd name="adj2" fmla="val 1974"/>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连接符 138"/>
              <p:cNvCxnSpPr/>
              <p:nvPr/>
            </p:nvCxnSpPr>
            <p:spPr>
              <a:xfrm>
                <a:off x="6345594" y="2983152"/>
                <a:ext cx="895041" cy="9357"/>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140" name="图片 139"/>
            <p:cNvPicPr>
              <a:picLocks noChangeAspect="1"/>
            </p:cNvPicPr>
            <p:nvPr/>
          </p:nvPicPr>
          <p:blipFill>
            <a:blip r:embed="rId30"/>
            <a:stretch>
              <a:fillRect/>
            </a:stretch>
          </p:blipFill>
          <p:spPr>
            <a:xfrm>
              <a:off x="970485" y="3882861"/>
              <a:ext cx="3419475" cy="371475"/>
            </a:xfrm>
            <a:prstGeom prst="rect">
              <a:avLst/>
            </a:prstGeom>
          </p:spPr>
        </p:pic>
        <p:pic>
          <p:nvPicPr>
            <p:cNvPr id="141" name="图片 140"/>
            <p:cNvPicPr>
              <a:picLocks noChangeAspect="1"/>
            </p:cNvPicPr>
            <p:nvPr/>
          </p:nvPicPr>
          <p:blipFill>
            <a:blip r:embed="rId31"/>
            <a:stretch>
              <a:fillRect/>
            </a:stretch>
          </p:blipFill>
          <p:spPr>
            <a:xfrm>
              <a:off x="822706" y="4997074"/>
              <a:ext cx="3698406" cy="296905"/>
            </a:xfrm>
            <a:prstGeom prst="rect">
              <a:avLst/>
            </a:prstGeom>
          </p:spPr>
        </p:pic>
      </p:grpSp>
    </p:spTree>
    <p:extLst>
      <p:ext uri="{BB962C8B-B14F-4D97-AF65-F5344CB8AC3E}">
        <p14:creationId xmlns:p14="http://schemas.microsoft.com/office/powerpoint/2010/main" val="120587851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6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7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8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9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11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2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13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4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1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1973" y="303895"/>
            <a:ext cx="2646878"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本组文档修改清单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646509800"/>
              </p:ext>
            </p:extLst>
          </p:nvPr>
        </p:nvGraphicFramePr>
        <p:xfrm>
          <a:off x="761973" y="1104392"/>
          <a:ext cx="7833388" cy="2662936"/>
        </p:xfrm>
        <a:graphic>
          <a:graphicData uri="http://schemas.openxmlformats.org/drawingml/2006/table">
            <a:tbl>
              <a:tblPr firstRow="1" bandRow="1">
                <a:tableStyleId>{5940675A-B579-460E-94D1-54222C63F5DA}</a:tableStyleId>
              </a:tblPr>
              <a:tblGrid>
                <a:gridCol w="1405157">
                  <a:extLst>
                    <a:ext uri="{9D8B030D-6E8A-4147-A177-3AD203B41FA5}">
                      <a16:colId xmlns:a16="http://schemas.microsoft.com/office/drawing/2014/main" val="2626390884"/>
                    </a:ext>
                  </a:extLst>
                </a:gridCol>
                <a:gridCol w="2816350">
                  <a:extLst>
                    <a:ext uri="{9D8B030D-6E8A-4147-A177-3AD203B41FA5}">
                      <a16:colId xmlns:a16="http://schemas.microsoft.com/office/drawing/2014/main" val="834781054"/>
                    </a:ext>
                  </a:extLst>
                </a:gridCol>
                <a:gridCol w="2011680">
                  <a:extLst>
                    <a:ext uri="{9D8B030D-6E8A-4147-A177-3AD203B41FA5}">
                      <a16:colId xmlns:a16="http://schemas.microsoft.com/office/drawing/2014/main" val="4076641027"/>
                    </a:ext>
                  </a:extLst>
                </a:gridCol>
                <a:gridCol w="1600201">
                  <a:extLst>
                    <a:ext uri="{9D8B030D-6E8A-4147-A177-3AD203B41FA5}">
                      <a16:colId xmlns:a16="http://schemas.microsoft.com/office/drawing/2014/main" val="2967687658"/>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问题介绍</a:t>
                      </a:r>
                    </a:p>
                  </a:txBody>
                  <a:tcPr/>
                </a:tc>
                <a:tc>
                  <a:txBody>
                    <a:bodyPr/>
                    <a:lstStyle/>
                    <a:p>
                      <a:pPr algn="ctr"/>
                      <a:r>
                        <a:rPr lang="zh-CN" altLang="en-US" dirty="0">
                          <a:latin typeface="微软雅黑" panose="020B0503020204020204" pitchFamily="34" charset="-122"/>
                          <a:ea typeface="微软雅黑" panose="020B0503020204020204" pitchFamily="34" charset="-122"/>
                        </a:rPr>
                        <a:t>详细说明</a:t>
                      </a:r>
                    </a:p>
                  </a:txBody>
                  <a:tcPr/>
                </a:tc>
                <a:tc>
                  <a:txBody>
                    <a:bodyPr/>
                    <a:lstStyle/>
                    <a:p>
                      <a:pPr algn="ctr"/>
                      <a:r>
                        <a:rPr lang="zh-CN" altLang="en-US" dirty="0">
                          <a:latin typeface="微软雅黑" panose="020B0503020204020204" pitchFamily="34" charset="-122"/>
                          <a:ea typeface="微软雅黑" panose="020B0503020204020204" pitchFamily="34" charset="-122"/>
                        </a:rPr>
                        <a:t>来源</a:t>
                      </a:r>
                    </a:p>
                  </a:txBody>
                  <a:tcPr/>
                </a:tc>
                <a:tc>
                  <a:txBody>
                    <a:bodyPr/>
                    <a:lstStyle/>
                    <a:p>
                      <a:pPr algn="ctr"/>
                      <a:r>
                        <a:rPr lang="zh-CN" altLang="en-US" dirty="0">
                          <a:latin typeface="微软雅黑" panose="020B0503020204020204" pitchFamily="34" charset="-122"/>
                          <a:ea typeface="微软雅黑" panose="020B0503020204020204" pitchFamily="34" charset="-122"/>
                        </a:rPr>
                        <a:t>修改进度</a:t>
                      </a:r>
                    </a:p>
                  </a:txBody>
                  <a:tcPr/>
                </a:tc>
                <a:extLst>
                  <a:ext uri="{0D108BD9-81ED-4DB2-BD59-A6C34878D82A}">
                    <a16:rowId xmlns:a16="http://schemas.microsoft.com/office/drawing/2014/main" val="3669349397"/>
                  </a:ext>
                </a:extLst>
              </a:tr>
              <a:tr h="370840">
                <a:tc>
                  <a:txBody>
                    <a:bodyPr/>
                    <a:lstStyle/>
                    <a:p>
                      <a:pPr algn="ctr"/>
                      <a:r>
                        <a:rPr lang="zh-CN" altLang="en-US" dirty="0">
                          <a:effectLst/>
                        </a:rPr>
                        <a:t>用例图问题</a:t>
                      </a:r>
                    </a:p>
                  </a:txBody>
                  <a:tcPr anchor="ctr"/>
                </a:tc>
                <a:tc>
                  <a:txBody>
                    <a:bodyPr/>
                    <a:lstStyle/>
                    <a:p>
                      <a:r>
                        <a:rPr lang="en-US" altLang="zh-CN">
                          <a:effectLst/>
                        </a:rPr>
                        <a:t>1. </a:t>
                      </a:r>
                      <a:r>
                        <a:rPr lang="zh-CN" altLang="en-US">
                          <a:effectLst/>
                        </a:rPr>
                        <a:t>未表示各功能间的引用关系</a:t>
                      </a:r>
                    </a:p>
                    <a:p>
                      <a:r>
                        <a:rPr lang="en-US" altLang="zh-CN">
                          <a:effectLst/>
                        </a:rPr>
                        <a:t>2. </a:t>
                      </a:r>
                      <a:r>
                        <a:rPr lang="zh-CN" altLang="en-US">
                          <a:effectLst/>
                        </a:rPr>
                        <a:t>扩展功能部分未增加新的用例图</a:t>
                      </a:r>
                    </a:p>
                  </a:txBody>
                  <a:tcPr anchor="ctr"/>
                </a:tc>
                <a:tc>
                  <a:txBody>
                    <a:bodyPr/>
                    <a:lstStyle/>
                    <a:p>
                      <a:r>
                        <a:rPr lang="en-US" altLang="zh-CN">
                          <a:effectLst/>
                        </a:rPr>
                        <a:t>1. C</a:t>
                      </a:r>
                      <a:r>
                        <a:rPr lang="zh-CN" altLang="en-US">
                          <a:effectLst/>
                        </a:rPr>
                        <a:t>组</a:t>
                      </a:r>
                      <a:r>
                        <a:rPr lang="en-US" altLang="zh-CN">
                          <a:effectLst/>
                        </a:rPr>
                        <a:t>_6</a:t>
                      </a:r>
                      <a:r>
                        <a:rPr lang="zh-CN" altLang="en-US">
                          <a:effectLst/>
                        </a:rPr>
                        <a:t>、</a:t>
                      </a:r>
                      <a:r>
                        <a:rPr lang="en-US" altLang="zh-CN">
                          <a:effectLst/>
                        </a:rPr>
                        <a:t>C</a:t>
                      </a:r>
                      <a:r>
                        <a:rPr lang="zh-CN" altLang="en-US">
                          <a:effectLst/>
                        </a:rPr>
                        <a:t>组</a:t>
                      </a:r>
                      <a:r>
                        <a:rPr lang="en-US" altLang="zh-CN">
                          <a:effectLst/>
                        </a:rPr>
                        <a:t>_16</a:t>
                      </a:r>
                      <a:r>
                        <a:rPr lang="zh-CN" altLang="en-US">
                          <a:effectLst/>
                        </a:rPr>
                        <a:t>、</a:t>
                      </a:r>
                      <a:r>
                        <a:rPr lang="en-US" altLang="zh-CN">
                          <a:effectLst/>
                        </a:rPr>
                        <a:t>D</a:t>
                      </a:r>
                      <a:r>
                        <a:rPr lang="zh-CN" altLang="en-US">
                          <a:effectLst/>
                        </a:rPr>
                        <a:t>组</a:t>
                      </a:r>
                      <a:r>
                        <a:rPr lang="en-US" altLang="zh-CN">
                          <a:effectLst/>
                        </a:rPr>
                        <a:t>_20</a:t>
                      </a:r>
                      <a:r>
                        <a:rPr lang="zh-CN" altLang="en-US">
                          <a:effectLst/>
                        </a:rPr>
                        <a:t>、</a:t>
                      </a:r>
                      <a:r>
                        <a:rPr lang="en-US" altLang="zh-CN">
                          <a:effectLst/>
                        </a:rPr>
                        <a:t>D</a:t>
                      </a:r>
                      <a:r>
                        <a:rPr lang="zh-CN" altLang="en-US">
                          <a:effectLst/>
                        </a:rPr>
                        <a:t>组</a:t>
                      </a:r>
                      <a:r>
                        <a:rPr lang="en-US" altLang="zh-CN">
                          <a:effectLst/>
                        </a:rPr>
                        <a:t>_21</a:t>
                      </a:r>
                    </a:p>
                    <a:p>
                      <a:r>
                        <a:rPr lang="en-US" altLang="zh-CN">
                          <a:effectLst/>
                        </a:rPr>
                        <a:t>2. C</a:t>
                      </a:r>
                      <a:r>
                        <a:rPr lang="zh-CN" altLang="en-US">
                          <a:effectLst/>
                        </a:rPr>
                        <a:t>组</a:t>
                      </a:r>
                      <a:r>
                        <a:rPr lang="en-US" altLang="zh-CN">
                          <a:effectLst/>
                        </a:rPr>
                        <a:t>_15</a:t>
                      </a:r>
                    </a:p>
                  </a:txBody>
                  <a:tcPr anchor="ctr"/>
                </a:tc>
                <a:tc>
                  <a:txBody>
                    <a:bodyPr/>
                    <a:lstStyle/>
                    <a:p>
                      <a:pPr algn="l"/>
                      <a:r>
                        <a:rPr lang="zh-CN" altLang="en-US" dirty="0">
                          <a:effectLst/>
                        </a:rPr>
                        <a:t/>
                      </a:r>
                      <a:br>
                        <a:rPr lang="zh-CN" altLang="en-US" dirty="0">
                          <a:effectLst/>
                        </a:rPr>
                      </a:br>
                      <a:r>
                        <a:rPr lang="en-US" altLang="zh-CN" dirty="0" smtClean="0">
                          <a:effectLst/>
                        </a:rPr>
                        <a:t>1. </a:t>
                      </a:r>
                      <a:r>
                        <a:rPr lang="zh-CN" altLang="en-US" dirty="0" smtClean="0">
                          <a:effectLst/>
                        </a:rPr>
                        <a:t>已完成</a:t>
                      </a:r>
                      <a:endParaRPr lang="en-US" altLang="zh-CN" dirty="0" smtClean="0">
                        <a:effectLst/>
                      </a:endParaRPr>
                    </a:p>
                    <a:p>
                      <a:pPr algn="l"/>
                      <a:r>
                        <a:rPr lang="en-US" altLang="zh-CN" dirty="0" smtClean="0">
                          <a:effectLst/>
                        </a:rPr>
                        <a:t>2. </a:t>
                      </a:r>
                      <a:r>
                        <a:rPr lang="zh-CN" altLang="en-US" dirty="0" smtClean="0">
                          <a:effectLst/>
                        </a:rPr>
                        <a:t>已完成</a:t>
                      </a:r>
                    </a:p>
                    <a:p>
                      <a:endParaRPr lang="zh-CN" altLang="en-US" dirty="0">
                        <a:effectLst/>
                      </a:endParaRPr>
                    </a:p>
                  </a:txBody>
                  <a:tcPr anchor="ctr"/>
                </a:tc>
                <a:extLst>
                  <a:ext uri="{0D108BD9-81ED-4DB2-BD59-A6C34878D82A}">
                    <a16:rowId xmlns:a16="http://schemas.microsoft.com/office/drawing/2014/main" val="3184937680"/>
                  </a:ext>
                </a:extLst>
              </a:tr>
              <a:tr h="1103376">
                <a:tc>
                  <a:txBody>
                    <a:bodyPr/>
                    <a:lstStyle/>
                    <a:p>
                      <a:pPr algn="ctr"/>
                      <a:r>
                        <a:rPr lang="zh-CN" altLang="en-US" dirty="0">
                          <a:effectLst/>
                        </a:rPr>
                        <a:t>流程图问题</a:t>
                      </a:r>
                    </a:p>
                  </a:txBody>
                  <a:tcPr anchor="ctr"/>
                </a:tc>
                <a:tc>
                  <a:txBody>
                    <a:bodyPr/>
                    <a:lstStyle/>
                    <a:p>
                      <a:r>
                        <a:rPr lang="en-US" altLang="zh-CN" dirty="0">
                          <a:effectLst/>
                        </a:rPr>
                        <a:t>1. </a:t>
                      </a:r>
                      <a:r>
                        <a:rPr lang="zh-CN" altLang="en-US" dirty="0">
                          <a:effectLst/>
                        </a:rPr>
                        <a:t>流程图不完善</a:t>
                      </a:r>
                    </a:p>
                  </a:txBody>
                  <a:tcPr anchor="ctr"/>
                </a:tc>
                <a:tc>
                  <a:txBody>
                    <a:bodyPr/>
                    <a:lstStyle/>
                    <a:p>
                      <a:r>
                        <a:rPr lang="en-US" altLang="zh-CN" dirty="0">
                          <a:effectLst/>
                        </a:rPr>
                        <a:t>1. D</a:t>
                      </a:r>
                      <a:r>
                        <a:rPr lang="zh-CN" altLang="en-US" dirty="0">
                          <a:effectLst/>
                        </a:rPr>
                        <a:t>组</a:t>
                      </a:r>
                      <a:r>
                        <a:rPr lang="en-US" altLang="zh-CN" dirty="0">
                          <a:effectLst/>
                        </a:rPr>
                        <a:t>_24</a:t>
                      </a:r>
                      <a:r>
                        <a:rPr lang="zh-CN" altLang="en-US" dirty="0">
                          <a:effectLst/>
                        </a:rPr>
                        <a:t>、</a:t>
                      </a:r>
                      <a:r>
                        <a:rPr lang="en-US" altLang="zh-CN" dirty="0">
                          <a:effectLst/>
                        </a:rPr>
                        <a:t>D</a:t>
                      </a:r>
                      <a:r>
                        <a:rPr lang="zh-CN" altLang="en-US" dirty="0">
                          <a:effectLst/>
                        </a:rPr>
                        <a:t>组</a:t>
                      </a:r>
                      <a:r>
                        <a:rPr lang="en-US" altLang="zh-CN" dirty="0">
                          <a:effectLst/>
                        </a:rPr>
                        <a:t>_27</a:t>
                      </a:r>
                    </a:p>
                  </a:txBody>
                  <a:tcPr anchor="ctr"/>
                </a:tc>
                <a:tc>
                  <a:txBody>
                    <a:bodyPr/>
                    <a:lstStyle/>
                    <a:p>
                      <a:r>
                        <a:rPr lang="en-US" altLang="zh-CN" dirty="0">
                          <a:effectLst/>
                        </a:rPr>
                        <a:t>1. </a:t>
                      </a:r>
                      <a:r>
                        <a:rPr lang="zh-CN" altLang="en-US" dirty="0">
                          <a:effectLst/>
                        </a:rPr>
                        <a:t>已完成</a:t>
                      </a:r>
                    </a:p>
                  </a:txBody>
                  <a:tcPr anchor="ctr"/>
                </a:tc>
                <a:extLst>
                  <a:ext uri="{0D108BD9-81ED-4DB2-BD59-A6C34878D82A}">
                    <a16:rowId xmlns:a16="http://schemas.microsoft.com/office/drawing/2014/main" val="2935071753"/>
                  </a:ext>
                </a:extLst>
              </a:tr>
            </a:tbl>
          </a:graphicData>
        </a:graphic>
      </p:graphicFrame>
    </p:spTree>
    <p:extLst>
      <p:ext uri="{BB962C8B-B14F-4D97-AF65-F5344CB8AC3E}">
        <p14:creationId xmlns:p14="http://schemas.microsoft.com/office/powerpoint/2010/main" val="89279350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509081"/>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4378"/>
              <a:endParaRPr lang="zh-CN" altLang="en-US">
                <a:solidFill>
                  <a:prstClr val="white"/>
                </a:solidFill>
                <a:latin typeface="Calibri"/>
                <a:ea typeface="宋体" panose="02010600030101010101" pitchFamily="2" charset="-122"/>
              </a:endParaRPr>
            </a:p>
          </p:txBody>
        </p:sp>
        <p:sp>
          <p:nvSpPr>
            <p:cNvPr id="48" name="文本框 6"/>
            <p:cNvSpPr txBox="1"/>
            <p:nvPr/>
          </p:nvSpPr>
          <p:spPr>
            <a:xfrm>
              <a:off x="650907" y="284178"/>
              <a:ext cx="569115" cy="559734"/>
            </a:xfrm>
            <a:prstGeom prst="rect">
              <a:avLst/>
            </a:prstGeom>
            <a:noFill/>
          </p:spPr>
          <p:txBody>
            <a:bodyPr wrap="square" lIns="68580" tIns="34290" rIns="68580" bIns="34290" rtlCol="0">
              <a:spAutoFit/>
            </a:bodyPr>
            <a:lstStyle/>
            <a:p>
              <a:pPr defTabSz="914378"/>
              <a:r>
                <a:rPr lang="en-US" altLang="zh-CN" sz="8000" dirty="0">
                  <a:solidFill>
                    <a:prstClr val="white">
                      <a:lumMod val="95000"/>
                    </a:prstClr>
                  </a:solidFill>
                  <a:latin typeface="Impact" panose="020B0806030902050204" pitchFamily="34" charset="0"/>
                  <a:ea typeface="宋体" panose="02010600030101010101" pitchFamily="2" charset="-122"/>
                </a:rPr>
                <a:t>02</a:t>
              </a:r>
              <a:endParaRPr lang="zh-CN" altLang="en-US" sz="8000" dirty="0">
                <a:solidFill>
                  <a:prstClr val="white">
                    <a:lumMod val="95000"/>
                  </a:prstClr>
                </a:solidFill>
                <a:latin typeface="Impact" panose="020B0806030902050204" pitchFamily="34" charset="0"/>
                <a:ea typeface="宋体" panose="02010600030101010101" pitchFamily="2" charset="-122"/>
              </a:endParaRPr>
            </a:p>
          </p:txBody>
        </p:sp>
      </p:grpSp>
      <p:sp>
        <p:nvSpPr>
          <p:cNvPr id="49" name="TextBox 48"/>
          <p:cNvSpPr txBox="1"/>
          <p:nvPr/>
        </p:nvSpPr>
        <p:spPr>
          <a:xfrm>
            <a:off x="3590963" y="3102972"/>
            <a:ext cx="4439130" cy="623250"/>
          </a:xfrm>
          <a:prstGeom prst="rect">
            <a:avLst/>
          </a:prstGeom>
          <a:noFill/>
        </p:spPr>
        <p:txBody>
          <a:bodyPr wrap="square" lIns="68584" tIns="34291" rIns="68584" bIns="34291" rtlCol="0">
            <a:spAutoFit/>
          </a:bodyPr>
          <a:lstStyle/>
          <a:p>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本组未接受问题清单</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5940152" y="2132070"/>
            <a:ext cx="432048" cy="432834"/>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2" name="组合 11"/>
          <p:cNvGrpSpPr/>
          <p:nvPr/>
        </p:nvGrpSpPr>
        <p:grpSpPr>
          <a:xfrm>
            <a:off x="4644008" y="2132463"/>
            <a:ext cx="432048" cy="432048"/>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5" name="组合 14"/>
          <p:cNvGrpSpPr/>
          <p:nvPr/>
        </p:nvGrpSpPr>
        <p:grpSpPr>
          <a:xfrm>
            <a:off x="5292081" y="2132070"/>
            <a:ext cx="432833" cy="432834"/>
            <a:chOff x="5436096" y="1274820"/>
            <a:chExt cx="432833" cy="432834"/>
          </a:xfrm>
        </p:grpSpPr>
        <p:sp>
          <p:nvSpPr>
            <p:cNvPr id="16" name="椭圆 15"/>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18" name="组合 17"/>
          <p:cNvGrpSpPr/>
          <p:nvPr/>
        </p:nvGrpSpPr>
        <p:grpSpPr>
          <a:xfrm>
            <a:off x="3347865" y="2132070"/>
            <a:ext cx="432833" cy="432834"/>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grpSp>
        <p:nvGrpSpPr>
          <p:cNvPr id="21" name="组合 20"/>
          <p:cNvGrpSpPr/>
          <p:nvPr/>
        </p:nvGrpSpPr>
        <p:grpSpPr>
          <a:xfrm>
            <a:off x="3995937" y="2132070"/>
            <a:ext cx="432833" cy="432834"/>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87182152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1973" y="303895"/>
            <a:ext cx="2954655"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本组未接受问题清单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67101209"/>
              </p:ext>
            </p:extLst>
          </p:nvPr>
        </p:nvGraphicFramePr>
        <p:xfrm>
          <a:off x="460221" y="859536"/>
          <a:ext cx="8555764" cy="5948680"/>
        </p:xfrm>
        <a:graphic>
          <a:graphicData uri="http://schemas.openxmlformats.org/drawingml/2006/table">
            <a:tbl>
              <a:tblPr firstRow="1" bandRow="1">
                <a:tableStyleId>{5940675A-B579-460E-94D1-54222C63F5DA}</a:tableStyleId>
              </a:tblPr>
              <a:tblGrid>
                <a:gridCol w="800749">
                  <a:extLst>
                    <a:ext uri="{9D8B030D-6E8A-4147-A177-3AD203B41FA5}">
                      <a16:colId xmlns:a16="http://schemas.microsoft.com/office/drawing/2014/main" val="2433759613"/>
                    </a:ext>
                  </a:extLst>
                </a:gridCol>
                <a:gridCol w="1811414">
                  <a:extLst>
                    <a:ext uri="{9D8B030D-6E8A-4147-A177-3AD203B41FA5}">
                      <a16:colId xmlns:a16="http://schemas.microsoft.com/office/drawing/2014/main" val="2626390884"/>
                    </a:ext>
                  </a:extLst>
                </a:gridCol>
                <a:gridCol w="2697480">
                  <a:extLst>
                    <a:ext uri="{9D8B030D-6E8A-4147-A177-3AD203B41FA5}">
                      <a16:colId xmlns:a16="http://schemas.microsoft.com/office/drawing/2014/main" val="834781054"/>
                    </a:ext>
                  </a:extLst>
                </a:gridCol>
                <a:gridCol w="932688">
                  <a:extLst>
                    <a:ext uri="{9D8B030D-6E8A-4147-A177-3AD203B41FA5}">
                      <a16:colId xmlns:a16="http://schemas.microsoft.com/office/drawing/2014/main" val="4076641027"/>
                    </a:ext>
                  </a:extLst>
                </a:gridCol>
                <a:gridCol w="2313433">
                  <a:extLst>
                    <a:ext uri="{9D8B030D-6E8A-4147-A177-3AD203B41FA5}">
                      <a16:colId xmlns:a16="http://schemas.microsoft.com/office/drawing/2014/main" val="2967687658"/>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序号</a:t>
                      </a:r>
                    </a:p>
                  </a:txBody>
                  <a:tcPr/>
                </a:tc>
                <a:tc>
                  <a:txBody>
                    <a:bodyPr/>
                    <a:lstStyle/>
                    <a:p>
                      <a:pPr algn="ctr"/>
                      <a:r>
                        <a:rPr lang="zh-CN" altLang="en-US" dirty="0">
                          <a:latin typeface="微软雅黑" panose="020B0503020204020204" pitchFamily="34" charset="-122"/>
                          <a:ea typeface="微软雅黑" panose="020B0503020204020204" pitchFamily="34" charset="-122"/>
                        </a:rPr>
                        <a:t>位置</a:t>
                      </a:r>
                    </a:p>
                  </a:txBody>
                  <a:tcPr/>
                </a:tc>
                <a:tc>
                  <a:txBody>
                    <a:bodyPr/>
                    <a:lstStyle/>
                    <a:p>
                      <a:pPr algn="ctr"/>
                      <a:r>
                        <a:rPr lang="zh-CN" altLang="en-US" dirty="0">
                          <a:latin typeface="微软雅黑" panose="020B0503020204020204" pitchFamily="34" charset="-122"/>
                          <a:ea typeface="微软雅黑" panose="020B0503020204020204" pitchFamily="34" charset="-122"/>
                        </a:rPr>
                        <a:t>问题说明</a:t>
                      </a:r>
                    </a:p>
                  </a:txBody>
                  <a:tcPr/>
                </a:tc>
                <a:tc>
                  <a:txBody>
                    <a:bodyPr/>
                    <a:lstStyle/>
                    <a:p>
                      <a:pPr algn="ctr"/>
                      <a:r>
                        <a:rPr lang="zh-CN" altLang="en-US" dirty="0">
                          <a:latin typeface="微软雅黑" panose="020B0503020204020204" pitchFamily="34" charset="-122"/>
                          <a:ea typeface="微软雅黑" panose="020B0503020204020204" pitchFamily="34" charset="-122"/>
                        </a:rPr>
                        <a:t>来源</a:t>
                      </a:r>
                    </a:p>
                  </a:txBody>
                  <a:tcPr/>
                </a:tc>
                <a:tc>
                  <a:txBody>
                    <a:bodyPr/>
                    <a:lstStyle/>
                    <a:p>
                      <a:pPr algn="ctr"/>
                      <a:r>
                        <a:rPr lang="zh-CN" altLang="en-US" dirty="0">
                          <a:latin typeface="微软雅黑" panose="020B0503020204020204" pitchFamily="34" charset="-122"/>
                          <a:ea typeface="微软雅黑" panose="020B0503020204020204" pitchFamily="34" charset="-122"/>
                        </a:rPr>
                        <a:t>不修改原因</a:t>
                      </a:r>
                    </a:p>
                  </a:txBody>
                  <a:tcPr/>
                </a:tc>
                <a:extLst>
                  <a:ext uri="{0D108BD9-81ED-4DB2-BD59-A6C34878D82A}">
                    <a16:rowId xmlns:a16="http://schemas.microsoft.com/office/drawing/2014/main" val="3669349397"/>
                  </a:ext>
                </a:extLst>
              </a:tr>
              <a:tr h="370840">
                <a:tc>
                  <a:txBody>
                    <a:bodyPr/>
                    <a:lstStyle/>
                    <a:p>
                      <a:pPr algn="ctr"/>
                      <a:r>
                        <a:rPr lang="en-US" altLang="zh-CN" dirty="0">
                          <a:effectLst/>
                        </a:rPr>
                        <a:t>1</a:t>
                      </a:r>
                    </a:p>
                  </a:txBody>
                  <a:tcPr anchor="ctr"/>
                </a:tc>
                <a:tc>
                  <a:txBody>
                    <a:bodyPr/>
                    <a:lstStyle/>
                    <a:p>
                      <a:r>
                        <a:rPr lang="en-US" altLang="zh-CN" dirty="0">
                          <a:effectLst/>
                        </a:rPr>
                        <a:t>2.2</a:t>
                      </a:r>
                      <a:r>
                        <a:rPr lang="zh-CN" altLang="en-US" dirty="0">
                          <a:effectLst/>
                        </a:rPr>
                        <a:t>节</a:t>
                      </a:r>
                    </a:p>
                  </a:txBody>
                  <a:tcPr anchor="ctr"/>
                </a:tc>
                <a:tc>
                  <a:txBody>
                    <a:bodyPr/>
                    <a:lstStyle/>
                    <a:p>
                      <a:r>
                        <a:rPr lang="zh-CN" altLang="en-US">
                          <a:effectLst/>
                        </a:rPr>
                        <a:t>术语不统一</a:t>
                      </a:r>
                    </a:p>
                  </a:txBody>
                  <a:tcPr anchor="ctr"/>
                </a:tc>
                <a:tc>
                  <a:txBody>
                    <a:bodyPr/>
                    <a:lstStyle/>
                    <a:p>
                      <a:r>
                        <a:rPr lang="en-US">
                          <a:effectLst/>
                        </a:rPr>
                        <a:t>C</a:t>
                      </a:r>
                      <a:r>
                        <a:rPr lang="zh-CN" altLang="en-US">
                          <a:effectLst/>
                        </a:rPr>
                        <a:t>组</a:t>
                      </a:r>
                      <a:r>
                        <a:rPr lang="en-US" altLang="zh-CN">
                          <a:effectLst/>
                        </a:rPr>
                        <a:t>_3</a:t>
                      </a:r>
                    </a:p>
                  </a:txBody>
                  <a:tcPr anchor="ctr"/>
                </a:tc>
                <a:tc>
                  <a:txBody>
                    <a:bodyPr/>
                    <a:lstStyle/>
                    <a:p>
                      <a:r>
                        <a:rPr lang="zh-CN" altLang="en-US">
                          <a:effectLst/>
                        </a:rPr>
                        <a:t>小写的</a:t>
                      </a:r>
                      <a:r>
                        <a:rPr lang="en-US" altLang="zh-CN">
                          <a:effectLst/>
                        </a:rPr>
                        <a:t>asn1</a:t>
                      </a:r>
                      <a:r>
                        <a:rPr lang="zh-CN" altLang="en-US">
                          <a:effectLst/>
                        </a:rPr>
                        <a:t>是源码里的目录名，不是术语</a:t>
                      </a:r>
                    </a:p>
                  </a:txBody>
                  <a:tcPr anchor="ctr"/>
                </a:tc>
                <a:extLst>
                  <a:ext uri="{0D108BD9-81ED-4DB2-BD59-A6C34878D82A}">
                    <a16:rowId xmlns:a16="http://schemas.microsoft.com/office/drawing/2014/main" val="3184937680"/>
                  </a:ext>
                </a:extLst>
              </a:tr>
              <a:tr h="1103376">
                <a:tc>
                  <a:txBody>
                    <a:bodyPr/>
                    <a:lstStyle/>
                    <a:p>
                      <a:pPr algn="ctr"/>
                      <a:r>
                        <a:rPr lang="en-US" altLang="zh-CN" dirty="0">
                          <a:effectLst/>
                        </a:rPr>
                        <a:t>2</a:t>
                      </a:r>
                    </a:p>
                  </a:txBody>
                  <a:tcPr anchor="ctr"/>
                </a:tc>
                <a:tc>
                  <a:txBody>
                    <a:bodyPr/>
                    <a:lstStyle/>
                    <a:p>
                      <a:r>
                        <a:rPr lang="zh-CN" altLang="en-US" dirty="0">
                          <a:effectLst/>
                        </a:rPr>
                        <a:t>第</a:t>
                      </a:r>
                      <a:r>
                        <a:rPr lang="en-US" altLang="zh-CN" dirty="0">
                          <a:effectLst/>
                        </a:rPr>
                        <a:t>3</a:t>
                      </a:r>
                      <a:r>
                        <a:rPr lang="zh-CN" altLang="en-US" dirty="0">
                          <a:effectLst/>
                        </a:rPr>
                        <a:t>节 用户需求</a:t>
                      </a:r>
                    </a:p>
                  </a:txBody>
                  <a:tcPr anchor="ctr"/>
                </a:tc>
                <a:tc>
                  <a:txBody>
                    <a:bodyPr/>
                    <a:lstStyle/>
                    <a:p>
                      <a:r>
                        <a:rPr lang="zh-CN" altLang="en-US" dirty="0">
                          <a:effectLst/>
                        </a:rPr>
                        <a:t>本章节的标号不合理。用户需求概述和数据获取、数据构造、数据存储等不应该是同一级标题</a:t>
                      </a:r>
                    </a:p>
                  </a:txBody>
                  <a:tcPr anchor="ctr"/>
                </a:tc>
                <a:tc>
                  <a:txBody>
                    <a:bodyPr/>
                    <a:lstStyle/>
                    <a:p>
                      <a:r>
                        <a:rPr lang="en-US" dirty="0">
                          <a:effectLst/>
                        </a:rPr>
                        <a:t>C</a:t>
                      </a:r>
                      <a:r>
                        <a:rPr lang="zh-CN" altLang="en-US" dirty="0">
                          <a:effectLst/>
                        </a:rPr>
                        <a:t>组</a:t>
                      </a:r>
                      <a:r>
                        <a:rPr lang="en-US" altLang="zh-CN" dirty="0">
                          <a:effectLst/>
                        </a:rPr>
                        <a:t>_5</a:t>
                      </a:r>
                    </a:p>
                  </a:txBody>
                  <a:tcPr anchor="ctr"/>
                </a:tc>
                <a:tc>
                  <a:txBody>
                    <a:bodyPr/>
                    <a:lstStyle/>
                    <a:p>
                      <a:r>
                        <a:rPr lang="zh-CN" altLang="en-US" dirty="0">
                          <a:effectLst/>
                        </a:rPr>
                        <a:t>没有修改必要</a:t>
                      </a:r>
                    </a:p>
                  </a:txBody>
                  <a:tcPr anchor="ctr"/>
                </a:tc>
                <a:extLst>
                  <a:ext uri="{0D108BD9-81ED-4DB2-BD59-A6C34878D82A}">
                    <a16:rowId xmlns:a16="http://schemas.microsoft.com/office/drawing/2014/main" val="2935071753"/>
                  </a:ext>
                </a:extLst>
              </a:tr>
              <a:tr h="795528">
                <a:tc>
                  <a:txBody>
                    <a:bodyPr/>
                    <a:lstStyle/>
                    <a:p>
                      <a:pPr algn="ctr"/>
                      <a:r>
                        <a:rPr lang="en-US" altLang="zh-CN" dirty="0">
                          <a:effectLst/>
                        </a:rPr>
                        <a:t>3</a:t>
                      </a:r>
                    </a:p>
                  </a:txBody>
                  <a:tcPr anchor="ctr"/>
                </a:tc>
                <a:tc>
                  <a:txBody>
                    <a:bodyPr/>
                    <a:lstStyle/>
                    <a:p>
                      <a:r>
                        <a:rPr lang="en-US" altLang="zh-CN" dirty="0">
                          <a:effectLst/>
                        </a:rPr>
                        <a:t>4.1</a:t>
                      </a:r>
                      <a:r>
                        <a:rPr lang="zh-CN" altLang="en-US" dirty="0">
                          <a:effectLst/>
                        </a:rPr>
                        <a:t>节</a:t>
                      </a:r>
                    </a:p>
                    <a:p>
                      <a:r>
                        <a:rPr lang="zh-CN" altLang="en-US" dirty="0">
                          <a:effectLst/>
                        </a:rPr>
                        <a:t>用例图</a:t>
                      </a:r>
                    </a:p>
                  </a:txBody>
                  <a:tcPr anchor="ctr"/>
                </a:tc>
                <a:tc>
                  <a:txBody>
                    <a:bodyPr/>
                    <a:lstStyle/>
                    <a:p>
                      <a:r>
                        <a:rPr lang="zh-CN" altLang="en-US" dirty="0">
                          <a:effectLst/>
                        </a:rPr>
                        <a:t>在说明用户需求时，有一项需求是数据存储，但是在用例图和</a:t>
                      </a:r>
                      <a:r>
                        <a:rPr lang="en-US" altLang="zh-CN" dirty="0">
                          <a:effectLst/>
                        </a:rPr>
                        <a:t>RUCM</a:t>
                      </a:r>
                      <a:r>
                        <a:rPr lang="zh-CN" altLang="en-US" dirty="0">
                          <a:effectLst/>
                        </a:rPr>
                        <a:t>中均没有体现用户的此需求（通过阅读前四节发现此错误）</a:t>
                      </a:r>
                    </a:p>
                  </a:txBody>
                  <a:tcPr anchor="ctr"/>
                </a:tc>
                <a:tc>
                  <a:txBody>
                    <a:bodyPr/>
                    <a:lstStyle/>
                    <a:p>
                      <a:r>
                        <a:rPr lang="en-US">
                          <a:effectLst/>
                        </a:rPr>
                        <a:t>C</a:t>
                      </a:r>
                      <a:r>
                        <a:rPr lang="zh-CN" altLang="en-US">
                          <a:effectLst/>
                        </a:rPr>
                        <a:t>组</a:t>
                      </a:r>
                      <a:r>
                        <a:rPr lang="en-US" altLang="zh-CN">
                          <a:effectLst/>
                        </a:rPr>
                        <a:t>_12</a:t>
                      </a:r>
                    </a:p>
                  </a:txBody>
                  <a:tcPr anchor="ctr"/>
                </a:tc>
                <a:tc>
                  <a:txBody>
                    <a:bodyPr/>
                    <a:lstStyle/>
                    <a:p>
                      <a:r>
                        <a:rPr lang="zh-CN" altLang="en-US" dirty="0">
                          <a:effectLst/>
                        </a:rPr>
                        <a:t>数据导出功能就是</a:t>
                      </a:r>
                    </a:p>
                  </a:txBody>
                  <a:tcPr anchor="ctr"/>
                </a:tc>
                <a:extLst>
                  <a:ext uri="{0D108BD9-81ED-4DB2-BD59-A6C34878D82A}">
                    <a16:rowId xmlns:a16="http://schemas.microsoft.com/office/drawing/2014/main" val="27738857"/>
                  </a:ext>
                </a:extLst>
              </a:tr>
              <a:tr h="795528">
                <a:tc>
                  <a:txBody>
                    <a:bodyPr/>
                    <a:lstStyle/>
                    <a:p>
                      <a:pPr algn="ctr"/>
                      <a:r>
                        <a:rPr lang="en-US" altLang="zh-CN" dirty="0">
                          <a:effectLst/>
                        </a:rPr>
                        <a:t>4</a:t>
                      </a:r>
                    </a:p>
                  </a:txBody>
                  <a:tcPr anchor="ctr"/>
                </a:tc>
                <a:tc>
                  <a:txBody>
                    <a:bodyPr/>
                    <a:lstStyle/>
                    <a:p>
                      <a:r>
                        <a:rPr lang="en-US" altLang="zh-CN" dirty="0">
                          <a:effectLst/>
                        </a:rPr>
                        <a:t>5.1</a:t>
                      </a:r>
                      <a:r>
                        <a:rPr lang="zh-CN" altLang="en-US" dirty="0">
                          <a:effectLst/>
                        </a:rPr>
                        <a:t>节</a:t>
                      </a:r>
                      <a:endParaRPr lang="en-US" altLang="zh-CN" dirty="0">
                        <a:effectLst/>
                      </a:endParaRPr>
                    </a:p>
                    <a:p>
                      <a:r>
                        <a:rPr lang="en-US" altLang="zh-CN" dirty="0" err="1"/>
                        <a:t>Scapy</a:t>
                      </a:r>
                      <a:r>
                        <a:rPr lang="zh-CN" altLang="en-US" dirty="0"/>
                        <a:t>会被开发者或者攻击实验人员</a:t>
                      </a:r>
                      <a:r>
                        <a:rPr lang="zh-CN" altLang="en-US" sz="1800" kern="1200" dirty="0">
                          <a:solidFill>
                            <a:schemeClr val="tx1"/>
                          </a:solidFill>
                          <a:effectLst/>
                          <a:latin typeface="+mn-lt"/>
                          <a:ea typeface="+mn-ea"/>
                          <a:cs typeface="+mn-cs"/>
                        </a:rPr>
                        <a:t>使用在不同的环境和平台中</a:t>
                      </a:r>
                      <a:r>
                        <a:rPr lang="zh-CN" altLang="en-US" dirty="0"/>
                        <a:t>，因此</a:t>
                      </a:r>
                      <a:r>
                        <a:rPr lang="en-US" altLang="zh-CN" dirty="0" err="1"/>
                        <a:t>Scapy</a:t>
                      </a:r>
                      <a:r>
                        <a:rPr lang="zh-CN" altLang="en-US" dirty="0"/>
                        <a:t>需要</a:t>
                      </a:r>
                      <a:r>
                        <a:rPr lang="zh-CN" altLang="en-US" sz="1800" kern="1200" dirty="0">
                          <a:solidFill>
                            <a:schemeClr val="tx1"/>
                          </a:solidFill>
                          <a:effectLst/>
                          <a:latin typeface="+mn-lt"/>
                          <a:ea typeface="+mn-ea"/>
                          <a:cs typeface="+mn-cs"/>
                        </a:rPr>
                        <a:t>具有适应多种环境的兼容性</a:t>
                      </a:r>
                      <a:r>
                        <a:rPr lang="zh-CN" altLang="en-US" dirty="0"/>
                        <a:t>。</a:t>
                      </a:r>
                      <a:endParaRPr lang="zh-CN" altLang="en-US" dirty="0">
                        <a:effectLst/>
                      </a:endParaRPr>
                    </a:p>
                  </a:txBody>
                  <a:tcPr anchor="ctr"/>
                </a:tc>
                <a:tc>
                  <a:txBody>
                    <a:bodyPr/>
                    <a:lstStyle/>
                    <a:p>
                      <a:r>
                        <a:rPr lang="zh-CN" altLang="en-US" dirty="0">
                          <a:effectLst/>
                        </a:rPr>
                        <a:t>语句不</a:t>
                      </a:r>
                      <a:r>
                        <a:rPr lang="zh-CN" altLang="en-US" dirty="0" smtClean="0">
                          <a:effectLst/>
                        </a:rPr>
                        <a:t>通顺</a:t>
                      </a:r>
                      <a:endParaRPr lang="en-US" altLang="zh-CN" dirty="0" smtClean="0">
                        <a:effectLst/>
                      </a:endParaRPr>
                    </a:p>
                    <a:p>
                      <a:endParaRPr lang="en-US" altLang="zh-CN" dirty="0" smtClean="0">
                        <a:effectLst/>
                      </a:endParaRPr>
                    </a:p>
                    <a:p>
                      <a:r>
                        <a:rPr lang="en-US" altLang="zh-CN" sz="1800" kern="1200" dirty="0" err="1" smtClean="0">
                          <a:solidFill>
                            <a:schemeClr val="tx1"/>
                          </a:solidFill>
                          <a:effectLst/>
                          <a:latin typeface="+mn-lt"/>
                          <a:ea typeface="+mn-ea"/>
                          <a:cs typeface="+mn-cs"/>
                        </a:rPr>
                        <a:t>建议调整句子语序</a:t>
                      </a:r>
                      <a:endParaRPr lang="zh-CN" altLang="en-US" dirty="0">
                        <a:effectLst/>
                      </a:endParaRPr>
                    </a:p>
                  </a:txBody>
                  <a:tcPr anchor="ctr"/>
                </a:tc>
                <a:tc>
                  <a:txBody>
                    <a:bodyPr/>
                    <a:lstStyle/>
                    <a:p>
                      <a:r>
                        <a:rPr lang="en-US">
                          <a:effectLst/>
                        </a:rPr>
                        <a:t>C</a:t>
                      </a:r>
                      <a:r>
                        <a:rPr lang="zh-CN" altLang="en-US">
                          <a:effectLst/>
                        </a:rPr>
                        <a:t>组</a:t>
                      </a:r>
                      <a:r>
                        <a:rPr lang="en-US" altLang="zh-CN">
                          <a:effectLst/>
                        </a:rPr>
                        <a:t>_13</a:t>
                      </a:r>
                    </a:p>
                  </a:txBody>
                  <a:tcPr anchor="ctr"/>
                </a:tc>
                <a:tc>
                  <a:txBody>
                    <a:bodyPr/>
                    <a:lstStyle/>
                    <a:p>
                      <a:r>
                        <a:rPr lang="zh-CN" altLang="en-US" dirty="0">
                          <a:effectLst/>
                        </a:rPr>
                        <a:t>没有修改必要</a:t>
                      </a:r>
                    </a:p>
                  </a:txBody>
                  <a:tcPr anchor="ctr"/>
                </a:tc>
                <a:extLst>
                  <a:ext uri="{0D108BD9-81ED-4DB2-BD59-A6C34878D82A}">
                    <a16:rowId xmlns:a16="http://schemas.microsoft.com/office/drawing/2014/main" val="1355942723"/>
                  </a:ext>
                </a:extLst>
              </a:tr>
            </a:tbl>
          </a:graphicData>
        </a:graphic>
      </p:graphicFrame>
    </p:spTree>
    <p:extLst>
      <p:ext uri="{BB962C8B-B14F-4D97-AF65-F5344CB8AC3E}">
        <p14:creationId xmlns:p14="http://schemas.microsoft.com/office/powerpoint/2010/main" val="347930184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1973" y="303895"/>
            <a:ext cx="2954655"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本组未接受问题清单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156609653"/>
              </p:ext>
            </p:extLst>
          </p:nvPr>
        </p:nvGraphicFramePr>
        <p:xfrm>
          <a:off x="387069" y="845313"/>
          <a:ext cx="8272299" cy="6085839"/>
        </p:xfrm>
        <a:graphic>
          <a:graphicData uri="http://schemas.openxmlformats.org/drawingml/2006/table">
            <a:tbl>
              <a:tblPr firstRow="1" bandRow="1">
                <a:tableStyleId>{5940675A-B579-460E-94D1-54222C63F5DA}</a:tableStyleId>
              </a:tblPr>
              <a:tblGrid>
                <a:gridCol w="774219">
                  <a:extLst>
                    <a:ext uri="{9D8B030D-6E8A-4147-A177-3AD203B41FA5}">
                      <a16:colId xmlns:a16="http://schemas.microsoft.com/office/drawing/2014/main" val="2433759613"/>
                    </a:ext>
                  </a:extLst>
                </a:gridCol>
                <a:gridCol w="1608655">
                  <a:extLst>
                    <a:ext uri="{9D8B030D-6E8A-4147-A177-3AD203B41FA5}">
                      <a16:colId xmlns:a16="http://schemas.microsoft.com/office/drawing/2014/main" val="2626390884"/>
                    </a:ext>
                  </a:extLst>
                </a:gridCol>
                <a:gridCol w="2403497">
                  <a:extLst>
                    <a:ext uri="{9D8B030D-6E8A-4147-A177-3AD203B41FA5}">
                      <a16:colId xmlns:a16="http://schemas.microsoft.com/office/drawing/2014/main" val="834781054"/>
                    </a:ext>
                  </a:extLst>
                </a:gridCol>
                <a:gridCol w="1236504">
                  <a:extLst>
                    <a:ext uri="{9D8B030D-6E8A-4147-A177-3AD203B41FA5}">
                      <a16:colId xmlns:a16="http://schemas.microsoft.com/office/drawing/2014/main" val="4076641027"/>
                    </a:ext>
                  </a:extLst>
                </a:gridCol>
                <a:gridCol w="2249424">
                  <a:extLst>
                    <a:ext uri="{9D8B030D-6E8A-4147-A177-3AD203B41FA5}">
                      <a16:colId xmlns:a16="http://schemas.microsoft.com/office/drawing/2014/main" val="2967687658"/>
                    </a:ext>
                  </a:extLst>
                </a:gridCol>
              </a:tblGrid>
              <a:tr h="332080">
                <a:tc>
                  <a:txBody>
                    <a:bodyPr/>
                    <a:lstStyle/>
                    <a:p>
                      <a:pPr algn="ctr"/>
                      <a:r>
                        <a:rPr lang="zh-CN" altLang="en-US" dirty="0">
                          <a:latin typeface="微软雅黑" panose="020B0503020204020204" pitchFamily="34" charset="-122"/>
                          <a:ea typeface="微软雅黑" panose="020B0503020204020204" pitchFamily="34" charset="-122"/>
                        </a:rPr>
                        <a:t>序号</a:t>
                      </a:r>
                    </a:p>
                  </a:txBody>
                  <a:tcPr/>
                </a:tc>
                <a:tc>
                  <a:txBody>
                    <a:bodyPr/>
                    <a:lstStyle/>
                    <a:p>
                      <a:pPr algn="ctr"/>
                      <a:r>
                        <a:rPr lang="zh-CN" altLang="en-US" dirty="0">
                          <a:latin typeface="微软雅黑" panose="020B0503020204020204" pitchFamily="34" charset="-122"/>
                          <a:ea typeface="微软雅黑" panose="020B0503020204020204" pitchFamily="34" charset="-122"/>
                        </a:rPr>
                        <a:t>位置</a:t>
                      </a:r>
                    </a:p>
                  </a:txBody>
                  <a:tcPr/>
                </a:tc>
                <a:tc>
                  <a:txBody>
                    <a:bodyPr/>
                    <a:lstStyle/>
                    <a:p>
                      <a:pPr algn="ctr"/>
                      <a:r>
                        <a:rPr lang="zh-CN" altLang="en-US" dirty="0">
                          <a:latin typeface="微软雅黑" panose="020B0503020204020204" pitchFamily="34" charset="-122"/>
                          <a:ea typeface="微软雅黑" panose="020B0503020204020204" pitchFamily="34" charset="-122"/>
                        </a:rPr>
                        <a:t>问题说明</a:t>
                      </a:r>
                    </a:p>
                  </a:txBody>
                  <a:tcPr/>
                </a:tc>
                <a:tc>
                  <a:txBody>
                    <a:bodyPr/>
                    <a:lstStyle/>
                    <a:p>
                      <a:pPr algn="ctr"/>
                      <a:r>
                        <a:rPr lang="zh-CN" altLang="en-US" dirty="0">
                          <a:latin typeface="微软雅黑" panose="020B0503020204020204" pitchFamily="34" charset="-122"/>
                          <a:ea typeface="微软雅黑" panose="020B0503020204020204" pitchFamily="34" charset="-122"/>
                        </a:rPr>
                        <a:t>来源</a:t>
                      </a:r>
                    </a:p>
                  </a:txBody>
                  <a:tcPr/>
                </a:tc>
                <a:tc>
                  <a:txBody>
                    <a:bodyPr/>
                    <a:lstStyle/>
                    <a:p>
                      <a:pPr algn="ctr"/>
                      <a:r>
                        <a:rPr lang="zh-CN" altLang="en-US" dirty="0">
                          <a:latin typeface="微软雅黑" panose="020B0503020204020204" pitchFamily="34" charset="-122"/>
                          <a:ea typeface="微软雅黑" panose="020B0503020204020204" pitchFamily="34" charset="-122"/>
                        </a:rPr>
                        <a:t>不修改原因</a:t>
                      </a:r>
                    </a:p>
                  </a:txBody>
                  <a:tcPr/>
                </a:tc>
                <a:extLst>
                  <a:ext uri="{0D108BD9-81ED-4DB2-BD59-A6C34878D82A}">
                    <a16:rowId xmlns:a16="http://schemas.microsoft.com/office/drawing/2014/main" val="3669349397"/>
                  </a:ext>
                </a:extLst>
              </a:tr>
              <a:tr h="830200">
                <a:tc>
                  <a:txBody>
                    <a:bodyPr/>
                    <a:lstStyle/>
                    <a:p>
                      <a:pPr algn="ctr"/>
                      <a:r>
                        <a:rPr lang="en-US" altLang="zh-CN" dirty="0">
                          <a:effectLst/>
                        </a:rPr>
                        <a:t>5</a:t>
                      </a:r>
                    </a:p>
                  </a:txBody>
                  <a:tcPr anchor="ctr"/>
                </a:tc>
                <a:tc>
                  <a:txBody>
                    <a:bodyPr/>
                    <a:lstStyle/>
                    <a:p>
                      <a:r>
                        <a:rPr lang="zh-CN" altLang="en-US" dirty="0">
                          <a:effectLst/>
                        </a:rPr>
                        <a:t>参考文献</a:t>
                      </a:r>
                    </a:p>
                  </a:txBody>
                  <a:tcPr anchor="ctr"/>
                </a:tc>
                <a:tc>
                  <a:txBody>
                    <a:bodyPr/>
                    <a:lstStyle/>
                    <a:p>
                      <a:r>
                        <a:rPr lang="zh-CN" altLang="en-US" dirty="0">
                          <a:effectLst/>
                        </a:rPr>
                        <a:t>哪一部分引用了此文献的内容没有标注出来。</a:t>
                      </a:r>
                    </a:p>
                  </a:txBody>
                  <a:tcPr anchor="ctr"/>
                </a:tc>
                <a:tc>
                  <a:txBody>
                    <a:bodyPr/>
                    <a:lstStyle/>
                    <a:p>
                      <a:r>
                        <a:rPr lang="en-US">
                          <a:effectLst/>
                        </a:rPr>
                        <a:t>C</a:t>
                      </a:r>
                      <a:r>
                        <a:rPr lang="zh-CN" altLang="en-US">
                          <a:effectLst/>
                        </a:rPr>
                        <a:t>组</a:t>
                      </a:r>
                      <a:r>
                        <a:rPr lang="en-US" altLang="zh-CN">
                          <a:effectLst/>
                        </a:rPr>
                        <a:t>_17</a:t>
                      </a:r>
                    </a:p>
                  </a:txBody>
                  <a:tcPr anchor="ctr"/>
                </a:tc>
                <a:tc>
                  <a:txBody>
                    <a:bodyPr/>
                    <a:lstStyle/>
                    <a:p>
                      <a:r>
                        <a:rPr lang="zh-CN" altLang="en-US" dirty="0" smtClean="0">
                          <a:effectLst/>
                        </a:rPr>
                        <a:t>本文给出的参考文献是</a:t>
                      </a:r>
                      <a:r>
                        <a:rPr lang="en-US" altLang="zh-CN" dirty="0" err="1" smtClean="0">
                          <a:effectLst/>
                        </a:rPr>
                        <a:t>Scapy</a:t>
                      </a:r>
                      <a:r>
                        <a:rPr lang="zh-CN" altLang="en-US" dirty="0">
                          <a:effectLst/>
                        </a:rPr>
                        <a:t>的使用文档</a:t>
                      </a:r>
                      <a:r>
                        <a:rPr lang="zh-CN" altLang="en-US" dirty="0" smtClean="0">
                          <a:effectLst/>
                        </a:rPr>
                        <a:t>，文中确实没有需要引用的地方。</a:t>
                      </a:r>
                      <a:endParaRPr lang="zh-CN" altLang="en-US" dirty="0">
                        <a:effectLst/>
                      </a:endParaRPr>
                    </a:p>
                  </a:txBody>
                  <a:tcPr anchor="ctr"/>
                </a:tc>
                <a:extLst>
                  <a:ext uri="{0D108BD9-81ED-4DB2-BD59-A6C34878D82A}">
                    <a16:rowId xmlns:a16="http://schemas.microsoft.com/office/drawing/2014/main" val="3184937680"/>
                  </a:ext>
                </a:extLst>
              </a:tr>
              <a:tr h="1577380">
                <a:tc>
                  <a:txBody>
                    <a:bodyPr/>
                    <a:lstStyle/>
                    <a:p>
                      <a:pPr algn="ctr"/>
                      <a:r>
                        <a:rPr lang="en-US" altLang="zh-CN" dirty="0">
                          <a:effectLst/>
                        </a:rPr>
                        <a:t>6</a:t>
                      </a:r>
                    </a:p>
                  </a:txBody>
                  <a:tcPr anchor="ctr"/>
                </a:tc>
                <a:tc>
                  <a:txBody>
                    <a:bodyPr/>
                    <a:lstStyle/>
                    <a:p>
                      <a:r>
                        <a:rPr lang="en-US" altLang="zh-CN" dirty="0">
                          <a:effectLst/>
                        </a:rPr>
                        <a:t>4</a:t>
                      </a:r>
                      <a:r>
                        <a:rPr lang="zh-CN" altLang="en-US" dirty="0">
                          <a:effectLst/>
                        </a:rPr>
                        <a:t>、</a:t>
                      </a:r>
                      <a:r>
                        <a:rPr lang="en-US" altLang="zh-CN" dirty="0">
                          <a:effectLst/>
                        </a:rPr>
                        <a:t>5</a:t>
                      </a:r>
                      <a:r>
                        <a:rPr lang="zh-CN" altLang="en-US" dirty="0">
                          <a:effectLst/>
                        </a:rPr>
                        <a:t>、</a:t>
                      </a:r>
                      <a:r>
                        <a:rPr lang="en-US" altLang="zh-CN" dirty="0">
                          <a:effectLst/>
                        </a:rPr>
                        <a:t>6</a:t>
                      </a:r>
                      <a:r>
                        <a:rPr lang="zh-CN" altLang="en-US" dirty="0">
                          <a:effectLst/>
                        </a:rPr>
                        <a:t>节</a:t>
                      </a:r>
                    </a:p>
                  </a:txBody>
                  <a:tcPr anchor="ctr"/>
                </a:tc>
                <a:tc>
                  <a:txBody>
                    <a:bodyPr/>
                    <a:lstStyle/>
                    <a:p>
                      <a:r>
                        <a:rPr lang="en-US" altLang="zh-CN" dirty="0">
                          <a:effectLst/>
                        </a:rPr>
                        <a:t>4</a:t>
                      </a:r>
                      <a:r>
                        <a:rPr lang="zh-CN" altLang="en-US" dirty="0">
                          <a:effectLst/>
                        </a:rPr>
                        <a:t>、</a:t>
                      </a:r>
                      <a:r>
                        <a:rPr lang="en-US" altLang="zh-CN" dirty="0">
                          <a:effectLst/>
                        </a:rPr>
                        <a:t>5</a:t>
                      </a:r>
                      <a:r>
                        <a:rPr lang="zh-CN" altLang="en-US" dirty="0">
                          <a:effectLst/>
                        </a:rPr>
                        <a:t>、</a:t>
                      </a:r>
                      <a:r>
                        <a:rPr lang="en-US" altLang="zh-CN" dirty="0">
                          <a:effectLst/>
                        </a:rPr>
                        <a:t>6</a:t>
                      </a:r>
                      <a:r>
                        <a:rPr lang="zh-CN" altLang="en-US" dirty="0">
                          <a:effectLst/>
                        </a:rPr>
                        <a:t>节均为原有系统的需求描述，没有加入新开发的功能。对于加上新功能的系统，也没有用例图、</a:t>
                      </a:r>
                      <a:r>
                        <a:rPr lang="en-US" altLang="zh-CN" dirty="0">
                          <a:effectLst/>
                        </a:rPr>
                        <a:t>RUCM</a:t>
                      </a:r>
                      <a:r>
                        <a:rPr lang="zh-CN" altLang="en-US" dirty="0">
                          <a:effectLst/>
                        </a:rPr>
                        <a:t>等描述</a:t>
                      </a:r>
                    </a:p>
                  </a:txBody>
                  <a:tcPr anchor="ctr"/>
                </a:tc>
                <a:tc>
                  <a:txBody>
                    <a:bodyPr/>
                    <a:lstStyle/>
                    <a:p>
                      <a:r>
                        <a:rPr lang="en-US">
                          <a:effectLst/>
                        </a:rPr>
                        <a:t>C</a:t>
                      </a:r>
                      <a:r>
                        <a:rPr lang="zh-CN" altLang="en-US">
                          <a:effectLst/>
                        </a:rPr>
                        <a:t>组</a:t>
                      </a:r>
                      <a:r>
                        <a:rPr lang="en-US" altLang="zh-CN">
                          <a:effectLst/>
                        </a:rPr>
                        <a:t>_18</a:t>
                      </a:r>
                    </a:p>
                  </a:txBody>
                  <a:tcPr anchor="ctr"/>
                </a:tc>
                <a:tc>
                  <a:txBody>
                    <a:bodyPr/>
                    <a:lstStyle/>
                    <a:p>
                      <a:r>
                        <a:rPr lang="en-US" altLang="zh-CN" dirty="0">
                          <a:effectLst/>
                        </a:rPr>
                        <a:t>4</a:t>
                      </a:r>
                      <a:r>
                        <a:rPr lang="zh-CN" altLang="en-US" dirty="0">
                          <a:effectLst/>
                        </a:rPr>
                        <a:t>、</a:t>
                      </a:r>
                      <a:r>
                        <a:rPr lang="en-US" altLang="zh-CN" dirty="0">
                          <a:effectLst/>
                        </a:rPr>
                        <a:t>5</a:t>
                      </a:r>
                      <a:r>
                        <a:rPr lang="zh-CN" altLang="en-US" dirty="0">
                          <a:effectLst/>
                        </a:rPr>
                        <a:t>、</a:t>
                      </a:r>
                      <a:r>
                        <a:rPr lang="en-US" altLang="zh-CN" dirty="0" smtClean="0">
                          <a:effectLst/>
                        </a:rPr>
                        <a:t>6</a:t>
                      </a:r>
                      <a:r>
                        <a:rPr lang="zh-CN" altLang="en-US" dirty="0" smtClean="0">
                          <a:effectLst/>
                        </a:rPr>
                        <a:t>是</a:t>
                      </a:r>
                      <a:r>
                        <a:rPr lang="zh-CN" altLang="en-US" dirty="0">
                          <a:effectLst/>
                        </a:rPr>
                        <a:t>对原有系统的逆向需求分析</a:t>
                      </a:r>
                      <a:r>
                        <a:rPr lang="zh-CN" altLang="en-US" dirty="0" smtClean="0">
                          <a:effectLst/>
                        </a:rPr>
                        <a:t>，不</a:t>
                      </a:r>
                      <a:r>
                        <a:rPr lang="zh-CN" altLang="en-US" dirty="0">
                          <a:effectLst/>
                        </a:rPr>
                        <a:t>包括扩展部分</a:t>
                      </a:r>
                      <a:r>
                        <a:rPr lang="zh-CN" altLang="en-US" dirty="0" smtClean="0">
                          <a:effectLst/>
                        </a:rPr>
                        <a:t>。将扩展部分放到前面，不符合项目目标。</a:t>
                      </a:r>
                      <a:endParaRPr lang="zh-CN" altLang="en-US" dirty="0">
                        <a:effectLst/>
                      </a:endParaRPr>
                    </a:p>
                  </a:txBody>
                  <a:tcPr anchor="ctr"/>
                </a:tc>
                <a:extLst>
                  <a:ext uri="{0D108BD9-81ED-4DB2-BD59-A6C34878D82A}">
                    <a16:rowId xmlns:a16="http://schemas.microsoft.com/office/drawing/2014/main" val="2935071753"/>
                  </a:ext>
                </a:extLst>
              </a:tr>
              <a:tr h="1309429">
                <a:tc>
                  <a:txBody>
                    <a:bodyPr/>
                    <a:lstStyle/>
                    <a:p>
                      <a:pPr algn="ctr"/>
                      <a:r>
                        <a:rPr lang="en-US" altLang="zh-CN" dirty="0">
                          <a:effectLst/>
                        </a:rPr>
                        <a:t>7</a:t>
                      </a:r>
                    </a:p>
                  </a:txBody>
                  <a:tcPr anchor="ctr"/>
                </a:tc>
                <a:tc>
                  <a:txBody>
                    <a:bodyPr/>
                    <a:lstStyle/>
                    <a:p>
                      <a:r>
                        <a:rPr lang="zh-CN" altLang="en-US" dirty="0">
                          <a:effectLst/>
                        </a:rPr>
                        <a:t>开源的</a:t>
                      </a:r>
                      <a:r>
                        <a:rPr lang="en-US" dirty="0">
                          <a:effectLst/>
                        </a:rPr>
                        <a:t>Python</a:t>
                      </a:r>
                      <a:r>
                        <a:rPr lang="zh-CN" altLang="en-US" dirty="0">
                          <a:effectLst/>
                        </a:rPr>
                        <a:t>包管理器</a:t>
                      </a:r>
                    </a:p>
                  </a:txBody>
                  <a:tcPr anchor="ctr"/>
                </a:tc>
                <a:tc>
                  <a:txBody>
                    <a:bodyPr/>
                    <a:lstStyle/>
                    <a:p>
                      <a:r>
                        <a:rPr lang="en-US" dirty="0">
                          <a:effectLst/>
                        </a:rPr>
                        <a:t>pip</a:t>
                      </a:r>
                      <a:r>
                        <a:rPr lang="zh-CN" altLang="en-US" dirty="0">
                          <a:effectLst/>
                        </a:rPr>
                        <a:t>才是包管理器，</a:t>
                      </a:r>
                      <a:r>
                        <a:rPr lang="en-US" dirty="0">
                          <a:effectLst/>
                        </a:rPr>
                        <a:t>Anaconda</a:t>
                      </a:r>
                      <a:r>
                        <a:rPr lang="zh-CN" altLang="en-US" dirty="0">
                          <a:effectLst/>
                        </a:rPr>
                        <a:t>指的是一 个开源的</a:t>
                      </a:r>
                      <a:r>
                        <a:rPr lang="en-US" dirty="0">
                          <a:effectLst/>
                        </a:rPr>
                        <a:t>Python</a:t>
                      </a:r>
                      <a:r>
                        <a:rPr lang="zh-CN" altLang="en-US" dirty="0">
                          <a:effectLst/>
                        </a:rPr>
                        <a:t>发 行版本</a:t>
                      </a:r>
                    </a:p>
                  </a:txBody>
                  <a:tcPr anchor="ctr"/>
                </a:tc>
                <a:tc>
                  <a:txBody>
                    <a:bodyPr/>
                    <a:lstStyle/>
                    <a:p>
                      <a:r>
                        <a:rPr lang="en-US">
                          <a:effectLst/>
                        </a:rPr>
                        <a:t>D</a:t>
                      </a:r>
                      <a:r>
                        <a:rPr lang="zh-CN" altLang="en-US">
                          <a:effectLst/>
                        </a:rPr>
                        <a:t>组</a:t>
                      </a:r>
                      <a:r>
                        <a:rPr lang="en-US" altLang="zh-CN">
                          <a:effectLst/>
                        </a:rPr>
                        <a:t>_3</a:t>
                      </a:r>
                    </a:p>
                  </a:txBody>
                  <a:tcPr anchor="ctr"/>
                </a:tc>
                <a:tc>
                  <a:txBody>
                    <a:bodyPr/>
                    <a:lstStyle/>
                    <a:p>
                      <a:r>
                        <a:rPr lang="zh-CN" altLang="en-US" dirty="0">
                          <a:effectLst/>
                        </a:rPr>
                        <a:t>官方文档说明就是包管理器。</a:t>
                      </a:r>
                    </a:p>
                  </a:txBody>
                  <a:tcPr anchor="ctr"/>
                </a:tc>
                <a:extLst>
                  <a:ext uri="{0D108BD9-81ED-4DB2-BD59-A6C34878D82A}">
                    <a16:rowId xmlns:a16="http://schemas.microsoft.com/office/drawing/2014/main" val="27738857"/>
                  </a:ext>
                </a:extLst>
              </a:tr>
              <a:tr h="1484570">
                <a:tc>
                  <a:txBody>
                    <a:bodyPr/>
                    <a:lstStyle/>
                    <a:p>
                      <a:pPr algn="ctr"/>
                      <a:r>
                        <a:rPr lang="en-US" altLang="zh-CN" dirty="0">
                          <a:effectLst/>
                        </a:rPr>
                        <a:t>8</a:t>
                      </a:r>
                    </a:p>
                  </a:txBody>
                  <a:tcPr anchor="ctr"/>
                </a:tc>
                <a:tc>
                  <a:txBody>
                    <a:bodyPr/>
                    <a:lstStyle/>
                    <a:p>
                      <a:r>
                        <a:rPr lang="en-US" dirty="0">
                          <a:effectLst/>
                        </a:rPr>
                        <a:t>1.4</a:t>
                      </a:r>
                      <a:r>
                        <a:rPr lang="zh-CN" altLang="en-US" dirty="0">
                          <a:effectLst/>
                        </a:rPr>
                        <a:t>节</a:t>
                      </a:r>
                      <a:endParaRPr lang="en-US" altLang="zh-CN" dirty="0">
                        <a:effectLst/>
                      </a:endParaRPr>
                    </a:p>
                    <a:p>
                      <a:r>
                        <a:rPr lang="en-US" altLang="zh-CN" dirty="0" err="1"/>
                        <a:t>Pcap</a:t>
                      </a:r>
                      <a:r>
                        <a:rPr lang="en-US" altLang="zh-CN" dirty="0"/>
                        <a:t> </a:t>
                      </a:r>
                      <a:r>
                        <a:rPr lang="zh-CN" altLang="en-US" dirty="0"/>
                        <a:t>：</a:t>
                      </a:r>
                      <a:r>
                        <a:rPr lang="en-US" altLang="zh-CN" dirty="0" err="1"/>
                        <a:t>pcap</a:t>
                      </a:r>
                      <a:r>
                        <a:rPr lang="en-US" altLang="zh-CN" dirty="0"/>
                        <a:t> </a:t>
                      </a:r>
                      <a:r>
                        <a:rPr lang="zh-CN" altLang="en-US" dirty="0"/>
                        <a:t>是</a:t>
                      </a:r>
                      <a:r>
                        <a:rPr lang="en-US" altLang="zh-CN" dirty="0"/>
                        <a:t>packet capture </a:t>
                      </a:r>
                      <a:r>
                        <a:rPr lang="zh-CN" altLang="en-US" dirty="0"/>
                        <a:t>的缩写</a:t>
                      </a:r>
                      <a:r>
                        <a:rPr lang="en-US" altLang="zh-CN" dirty="0"/>
                        <a:t>……</a:t>
                      </a:r>
                      <a:endParaRPr lang="zh-CN" altLang="en-US" dirty="0">
                        <a:effectLst/>
                      </a:endParaRPr>
                    </a:p>
                  </a:txBody>
                  <a:tcPr anchor="ctr"/>
                </a:tc>
                <a:tc>
                  <a:txBody>
                    <a:bodyPr/>
                    <a:lstStyle/>
                    <a:p>
                      <a:r>
                        <a:rPr lang="zh-CN" altLang="en-US" dirty="0">
                          <a:effectLst/>
                        </a:rPr>
                        <a:t>同一行中，同样的单词首 字母是否大写不一致</a:t>
                      </a:r>
                    </a:p>
                  </a:txBody>
                  <a:tcPr anchor="ctr"/>
                </a:tc>
                <a:tc>
                  <a:txBody>
                    <a:bodyPr/>
                    <a:lstStyle/>
                    <a:p>
                      <a:r>
                        <a:rPr lang="en-US" dirty="0">
                          <a:effectLst/>
                        </a:rPr>
                        <a:t>D</a:t>
                      </a:r>
                      <a:r>
                        <a:rPr lang="zh-CN" altLang="en-US" dirty="0">
                          <a:effectLst/>
                        </a:rPr>
                        <a:t>组</a:t>
                      </a:r>
                      <a:r>
                        <a:rPr lang="en-US" altLang="zh-CN" dirty="0">
                          <a:effectLst/>
                        </a:rPr>
                        <a:t>_4</a:t>
                      </a:r>
                    </a:p>
                  </a:txBody>
                  <a:tcPr anchor="ctr"/>
                </a:tc>
                <a:tc>
                  <a:txBody>
                    <a:bodyPr/>
                    <a:lstStyle/>
                    <a:p>
                      <a:r>
                        <a:rPr lang="zh-CN" altLang="en-US" dirty="0">
                          <a:effectLst/>
                        </a:rPr>
                        <a:t>文档中都用的小写，看错了吧</a:t>
                      </a:r>
                    </a:p>
                  </a:txBody>
                  <a:tcPr anchor="ctr"/>
                </a:tc>
                <a:extLst>
                  <a:ext uri="{0D108BD9-81ED-4DB2-BD59-A6C34878D82A}">
                    <a16:rowId xmlns:a16="http://schemas.microsoft.com/office/drawing/2014/main" val="1355942723"/>
                  </a:ext>
                </a:extLst>
              </a:tr>
            </a:tbl>
          </a:graphicData>
        </a:graphic>
      </p:graphicFrame>
    </p:spTree>
    <p:extLst>
      <p:ext uri="{BB962C8B-B14F-4D97-AF65-F5344CB8AC3E}">
        <p14:creationId xmlns:p14="http://schemas.microsoft.com/office/powerpoint/2010/main" val="328210445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1973" y="303895"/>
            <a:ext cx="2954655" cy="461665"/>
          </a:xfrm>
          <a:prstGeom prst="rect">
            <a:avLst/>
          </a:prstGeom>
          <a:noFill/>
        </p:spPr>
        <p:txBody>
          <a:bodyPr wrap="none" lIns="91440" tIns="45720" rIns="91440" bIns="4572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本组未接受问题清单</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71732911"/>
              </p:ext>
            </p:extLst>
          </p:nvPr>
        </p:nvGraphicFramePr>
        <p:xfrm>
          <a:off x="387069" y="845313"/>
          <a:ext cx="8272299" cy="5902959"/>
        </p:xfrm>
        <a:graphic>
          <a:graphicData uri="http://schemas.openxmlformats.org/drawingml/2006/table">
            <a:tbl>
              <a:tblPr firstRow="1" bandRow="1">
                <a:tableStyleId>{5940675A-B579-460E-94D1-54222C63F5DA}</a:tableStyleId>
              </a:tblPr>
              <a:tblGrid>
                <a:gridCol w="774219">
                  <a:extLst>
                    <a:ext uri="{9D8B030D-6E8A-4147-A177-3AD203B41FA5}">
                      <a16:colId xmlns:a16="http://schemas.microsoft.com/office/drawing/2014/main" val="2433759613"/>
                    </a:ext>
                  </a:extLst>
                </a:gridCol>
                <a:gridCol w="1608655">
                  <a:extLst>
                    <a:ext uri="{9D8B030D-6E8A-4147-A177-3AD203B41FA5}">
                      <a16:colId xmlns:a16="http://schemas.microsoft.com/office/drawing/2014/main" val="2626390884"/>
                    </a:ext>
                  </a:extLst>
                </a:gridCol>
                <a:gridCol w="2403497">
                  <a:extLst>
                    <a:ext uri="{9D8B030D-6E8A-4147-A177-3AD203B41FA5}">
                      <a16:colId xmlns:a16="http://schemas.microsoft.com/office/drawing/2014/main" val="834781054"/>
                    </a:ext>
                  </a:extLst>
                </a:gridCol>
                <a:gridCol w="1236504">
                  <a:extLst>
                    <a:ext uri="{9D8B030D-6E8A-4147-A177-3AD203B41FA5}">
                      <a16:colId xmlns:a16="http://schemas.microsoft.com/office/drawing/2014/main" val="4076641027"/>
                    </a:ext>
                  </a:extLst>
                </a:gridCol>
                <a:gridCol w="2249424">
                  <a:extLst>
                    <a:ext uri="{9D8B030D-6E8A-4147-A177-3AD203B41FA5}">
                      <a16:colId xmlns:a16="http://schemas.microsoft.com/office/drawing/2014/main" val="2967687658"/>
                    </a:ext>
                  </a:extLst>
                </a:gridCol>
              </a:tblGrid>
              <a:tr h="332080">
                <a:tc>
                  <a:txBody>
                    <a:bodyPr/>
                    <a:lstStyle/>
                    <a:p>
                      <a:pPr algn="ctr"/>
                      <a:r>
                        <a:rPr lang="zh-CN" altLang="en-US" dirty="0">
                          <a:latin typeface="微软雅黑" panose="020B0503020204020204" pitchFamily="34" charset="-122"/>
                          <a:ea typeface="微软雅黑" panose="020B0503020204020204" pitchFamily="34" charset="-122"/>
                        </a:rPr>
                        <a:t>序号</a:t>
                      </a:r>
                    </a:p>
                  </a:txBody>
                  <a:tcPr/>
                </a:tc>
                <a:tc>
                  <a:txBody>
                    <a:bodyPr/>
                    <a:lstStyle/>
                    <a:p>
                      <a:pPr algn="ctr"/>
                      <a:r>
                        <a:rPr lang="zh-CN" altLang="en-US" dirty="0">
                          <a:latin typeface="微软雅黑" panose="020B0503020204020204" pitchFamily="34" charset="-122"/>
                          <a:ea typeface="微软雅黑" panose="020B0503020204020204" pitchFamily="34" charset="-122"/>
                        </a:rPr>
                        <a:t>位置</a:t>
                      </a:r>
                    </a:p>
                  </a:txBody>
                  <a:tcPr/>
                </a:tc>
                <a:tc>
                  <a:txBody>
                    <a:bodyPr/>
                    <a:lstStyle/>
                    <a:p>
                      <a:pPr algn="ctr"/>
                      <a:r>
                        <a:rPr lang="zh-CN" altLang="en-US" dirty="0">
                          <a:latin typeface="微软雅黑" panose="020B0503020204020204" pitchFamily="34" charset="-122"/>
                          <a:ea typeface="微软雅黑" panose="020B0503020204020204" pitchFamily="34" charset="-122"/>
                        </a:rPr>
                        <a:t>问题说明</a:t>
                      </a:r>
                    </a:p>
                  </a:txBody>
                  <a:tcPr/>
                </a:tc>
                <a:tc>
                  <a:txBody>
                    <a:bodyPr/>
                    <a:lstStyle/>
                    <a:p>
                      <a:pPr algn="ctr"/>
                      <a:r>
                        <a:rPr lang="zh-CN" altLang="en-US" dirty="0">
                          <a:latin typeface="微软雅黑" panose="020B0503020204020204" pitchFamily="34" charset="-122"/>
                          <a:ea typeface="微软雅黑" panose="020B0503020204020204" pitchFamily="34" charset="-122"/>
                        </a:rPr>
                        <a:t>来源</a:t>
                      </a:r>
                    </a:p>
                  </a:txBody>
                  <a:tcPr/>
                </a:tc>
                <a:tc>
                  <a:txBody>
                    <a:bodyPr/>
                    <a:lstStyle/>
                    <a:p>
                      <a:pPr algn="ctr"/>
                      <a:r>
                        <a:rPr lang="zh-CN" altLang="en-US" dirty="0">
                          <a:latin typeface="微软雅黑" panose="020B0503020204020204" pitchFamily="34" charset="-122"/>
                          <a:ea typeface="微软雅黑" panose="020B0503020204020204" pitchFamily="34" charset="-122"/>
                        </a:rPr>
                        <a:t>不修改原因</a:t>
                      </a:r>
                    </a:p>
                  </a:txBody>
                  <a:tcPr/>
                </a:tc>
                <a:extLst>
                  <a:ext uri="{0D108BD9-81ED-4DB2-BD59-A6C34878D82A}">
                    <a16:rowId xmlns:a16="http://schemas.microsoft.com/office/drawing/2014/main" val="3669349397"/>
                  </a:ext>
                </a:extLst>
              </a:tr>
              <a:tr h="1065783">
                <a:tc>
                  <a:txBody>
                    <a:bodyPr/>
                    <a:lstStyle/>
                    <a:p>
                      <a:pPr algn="ctr"/>
                      <a:r>
                        <a:rPr lang="en-US" altLang="zh-CN" dirty="0">
                          <a:effectLst/>
                        </a:rPr>
                        <a:t>9</a:t>
                      </a:r>
                    </a:p>
                  </a:txBody>
                  <a:tcPr anchor="ctr"/>
                </a:tc>
                <a:tc>
                  <a:txBody>
                    <a:bodyPr/>
                    <a:lstStyle/>
                    <a:p>
                      <a:r>
                        <a:rPr lang="zh-CN" altLang="en-US" dirty="0">
                          <a:effectLst/>
                        </a:rPr>
                        <a:t>表</a:t>
                      </a:r>
                      <a:r>
                        <a:rPr lang="en-US" altLang="zh-CN" dirty="0">
                          <a:effectLst/>
                        </a:rPr>
                        <a:t>1.1</a:t>
                      </a:r>
                      <a:r>
                        <a:rPr lang="zh-CN" altLang="en-US" dirty="0"/>
                        <a:t>中表示为</a:t>
                      </a:r>
                      <a:r>
                        <a:rPr lang="en-US" altLang="zh-CN" dirty="0" err="1"/>
                        <a:t>Tcpdump</a:t>
                      </a:r>
                      <a:endParaRPr lang="zh-CN" altLang="en-US" dirty="0">
                        <a:effectLst/>
                      </a:endParaRPr>
                    </a:p>
                  </a:txBody>
                  <a:tcPr anchor="ctr"/>
                </a:tc>
                <a:tc>
                  <a:txBody>
                    <a:bodyPr/>
                    <a:lstStyle/>
                    <a:p>
                      <a:r>
                        <a:rPr lang="zh-CN" altLang="en-US" dirty="0">
                          <a:effectLst/>
                        </a:rPr>
                        <a:t>前后文中，同样的单词首 字母是否大写不一致</a:t>
                      </a:r>
                    </a:p>
                  </a:txBody>
                  <a:tcPr anchor="ctr"/>
                </a:tc>
                <a:tc>
                  <a:txBody>
                    <a:bodyPr/>
                    <a:lstStyle/>
                    <a:p>
                      <a:r>
                        <a:rPr lang="en-US">
                          <a:effectLst/>
                        </a:rPr>
                        <a:t>D</a:t>
                      </a:r>
                      <a:r>
                        <a:rPr lang="zh-CN" altLang="en-US">
                          <a:effectLst/>
                        </a:rPr>
                        <a:t>组</a:t>
                      </a:r>
                      <a:r>
                        <a:rPr lang="en-US" altLang="zh-CN">
                          <a:effectLst/>
                        </a:rPr>
                        <a:t>_6</a:t>
                      </a:r>
                    </a:p>
                  </a:txBody>
                  <a:tcPr anchor="ctr"/>
                </a:tc>
                <a:tc>
                  <a:txBody>
                    <a:bodyPr/>
                    <a:lstStyle/>
                    <a:p>
                      <a:r>
                        <a:rPr lang="zh-CN" altLang="en-US" dirty="0">
                          <a:effectLst/>
                        </a:rPr>
                        <a:t>文档中都用的小写，看错了吧</a:t>
                      </a:r>
                    </a:p>
                  </a:txBody>
                  <a:tcPr anchor="ctr"/>
                </a:tc>
                <a:extLst>
                  <a:ext uri="{0D108BD9-81ED-4DB2-BD59-A6C34878D82A}">
                    <a16:rowId xmlns:a16="http://schemas.microsoft.com/office/drawing/2014/main" val="3184937680"/>
                  </a:ext>
                </a:extLst>
              </a:tr>
              <a:tr h="941832">
                <a:tc>
                  <a:txBody>
                    <a:bodyPr/>
                    <a:lstStyle/>
                    <a:p>
                      <a:pPr algn="ctr"/>
                      <a:r>
                        <a:rPr lang="en-US" altLang="zh-CN" dirty="0">
                          <a:effectLst/>
                        </a:rPr>
                        <a:t>10</a:t>
                      </a:r>
                    </a:p>
                  </a:txBody>
                  <a:tcPr anchor="ctr"/>
                </a:tc>
                <a:tc>
                  <a:txBody>
                    <a:bodyPr/>
                    <a:lstStyle/>
                    <a:p>
                      <a:r>
                        <a:rPr lang="en-US" altLang="zh-CN" dirty="0">
                          <a:effectLst/>
                        </a:rPr>
                        <a:t>1.4 </a:t>
                      </a:r>
                      <a:r>
                        <a:rPr lang="zh-CN" altLang="en-US" dirty="0">
                          <a:effectLst/>
                        </a:rPr>
                        <a:t>术语和缩 略语</a:t>
                      </a:r>
                    </a:p>
                  </a:txBody>
                  <a:tcPr anchor="ctr"/>
                </a:tc>
                <a:tc>
                  <a:txBody>
                    <a:bodyPr/>
                    <a:lstStyle/>
                    <a:p>
                      <a:r>
                        <a:rPr lang="zh-CN" altLang="en-US" dirty="0">
                          <a:effectLst/>
                        </a:rPr>
                        <a:t>顺序</a:t>
                      </a:r>
                    </a:p>
                  </a:txBody>
                  <a:tcPr anchor="ctr"/>
                </a:tc>
                <a:tc>
                  <a:txBody>
                    <a:bodyPr/>
                    <a:lstStyle/>
                    <a:p>
                      <a:r>
                        <a:rPr lang="en-US" dirty="0">
                          <a:effectLst/>
                        </a:rPr>
                        <a:t>D</a:t>
                      </a:r>
                      <a:r>
                        <a:rPr lang="zh-CN" altLang="en-US" dirty="0">
                          <a:effectLst/>
                        </a:rPr>
                        <a:t>组</a:t>
                      </a:r>
                      <a:r>
                        <a:rPr lang="en-US" altLang="zh-CN" dirty="0">
                          <a:effectLst/>
                        </a:rPr>
                        <a:t>_7</a:t>
                      </a:r>
                    </a:p>
                  </a:txBody>
                  <a:tcPr anchor="ctr"/>
                </a:tc>
                <a:tc>
                  <a:txBody>
                    <a:bodyPr/>
                    <a:lstStyle/>
                    <a:p>
                      <a:r>
                        <a:rPr lang="zh-CN" altLang="en-US">
                          <a:effectLst/>
                        </a:rPr>
                        <a:t>我们专门按照字母顺序排序的，先中文再英文，没有修改必要。</a:t>
                      </a:r>
                    </a:p>
                  </a:txBody>
                  <a:tcPr anchor="ctr"/>
                </a:tc>
                <a:extLst>
                  <a:ext uri="{0D108BD9-81ED-4DB2-BD59-A6C34878D82A}">
                    <a16:rowId xmlns:a16="http://schemas.microsoft.com/office/drawing/2014/main" val="2935071753"/>
                  </a:ext>
                </a:extLst>
              </a:tr>
              <a:tr h="1517904">
                <a:tc>
                  <a:txBody>
                    <a:bodyPr/>
                    <a:lstStyle/>
                    <a:p>
                      <a:pPr algn="ctr"/>
                      <a:r>
                        <a:rPr lang="en-US" altLang="zh-CN" dirty="0">
                          <a:effectLst/>
                        </a:rPr>
                        <a:t>11</a:t>
                      </a:r>
                    </a:p>
                  </a:txBody>
                  <a:tcPr anchor="ctr"/>
                </a:tc>
                <a:tc>
                  <a:txBody>
                    <a:bodyPr/>
                    <a:lstStyle/>
                    <a:p>
                      <a:r>
                        <a:rPr lang="en-US" altLang="zh-CN" dirty="0">
                          <a:effectLst/>
                        </a:rPr>
                        <a:t>1.4 </a:t>
                      </a:r>
                      <a:r>
                        <a:rPr lang="zh-CN" altLang="en-US" dirty="0">
                          <a:effectLst/>
                        </a:rPr>
                        <a:t>术语和缩 略语</a:t>
                      </a:r>
                    </a:p>
                  </a:txBody>
                  <a:tcPr anchor="ctr"/>
                </a:tc>
                <a:tc>
                  <a:txBody>
                    <a:bodyPr/>
                    <a:lstStyle/>
                    <a:p>
                      <a:r>
                        <a:rPr lang="zh-CN" altLang="en-US" dirty="0">
                          <a:effectLst/>
                        </a:rPr>
                        <a:t>术语和缩略语应指本文</a:t>
                      </a:r>
                      <a:r>
                        <a:rPr lang="zh-CN" altLang="en-US" dirty="0" smtClean="0">
                          <a:effectLst/>
                        </a:rPr>
                        <a:t>所使用</a:t>
                      </a:r>
                      <a:r>
                        <a:rPr lang="zh-CN" altLang="en-US" dirty="0">
                          <a:effectLst/>
                        </a:rPr>
                        <a:t>的词汇，不只是</a:t>
                      </a:r>
                      <a:r>
                        <a:rPr lang="zh-CN" altLang="en-US" dirty="0" smtClean="0">
                          <a:effectLst/>
                        </a:rPr>
                        <a:t>项目代码</a:t>
                      </a:r>
                      <a:r>
                        <a:rPr lang="zh-CN" altLang="en-US" dirty="0">
                          <a:effectLst/>
                        </a:rPr>
                        <a:t>相关的词汇</a:t>
                      </a:r>
                    </a:p>
                  </a:txBody>
                  <a:tcPr anchor="ctr"/>
                </a:tc>
                <a:tc>
                  <a:txBody>
                    <a:bodyPr/>
                    <a:lstStyle/>
                    <a:p>
                      <a:r>
                        <a:rPr lang="en-US">
                          <a:effectLst/>
                        </a:rPr>
                        <a:t>D</a:t>
                      </a:r>
                      <a:r>
                        <a:rPr lang="zh-CN" altLang="en-US">
                          <a:effectLst/>
                        </a:rPr>
                        <a:t>组</a:t>
                      </a:r>
                      <a:r>
                        <a:rPr lang="en-US" altLang="zh-CN">
                          <a:effectLst/>
                        </a:rPr>
                        <a:t>_8</a:t>
                      </a:r>
                    </a:p>
                  </a:txBody>
                  <a:tcPr anchor="ctr"/>
                </a:tc>
                <a:tc>
                  <a:txBody>
                    <a:bodyPr/>
                    <a:lstStyle/>
                    <a:p>
                      <a:r>
                        <a:rPr lang="zh-CN" altLang="en-US" dirty="0" smtClean="0">
                          <a:effectLst/>
                        </a:rPr>
                        <a:t>术语确实都是是</a:t>
                      </a:r>
                      <a:r>
                        <a:rPr lang="zh-CN" altLang="en-US" dirty="0">
                          <a:effectLst/>
                        </a:rPr>
                        <a:t>本文所使用的</a:t>
                      </a:r>
                      <a:r>
                        <a:rPr lang="zh-CN" altLang="en-US" dirty="0" smtClean="0">
                          <a:effectLst/>
                        </a:rPr>
                        <a:t>词汇，不清楚问题说的是什么？哪来的代码？</a:t>
                      </a:r>
                      <a:endParaRPr lang="zh-CN" altLang="en-US" dirty="0">
                        <a:effectLst/>
                      </a:endParaRPr>
                    </a:p>
                  </a:txBody>
                  <a:tcPr anchor="ctr"/>
                </a:tc>
                <a:extLst>
                  <a:ext uri="{0D108BD9-81ED-4DB2-BD59-A6C34878D82A}">
                    <a16:rowId xmlns:a16="http://schemas.microsoft.com/office/drawing/2014/main" val="27738857"/>
                  </a:ext>
                </a:extLst>
              </a:tr>
              <a:tr h="1484570">
                <a:tc>
                  <a:txBody>
                    <a:bodyPr/>
                    <a:lstStyle/>
                    <a:p>
                      <a:pPr algn="ctr"/>
                      <a:r>
                        <a:rPr lang="en-US" altLang="zh-CN" dirty="0">
                          <a:effectLst/>
                        </a:rPr>
                        <a:t>12</a:t>
                      </a:r>
                    </a:p>
                  </a:txBody>
                  <a:tcPr anchor="ctr"/>
                </a:tc>
                <a:tc>
                  <a:txBody>
                    <a:bodyPr/>
                    <a:lstStyle/>
                    <a:p>
                      <a:r>
                        <a:rPr lang="en-US" altLang="zh-CN" dirty="0">
                          <a:effectLst/>
                        </a:rPr>
                        <a:t>2.2 </a:t>
                      </a:r>
                      <a:r>
                        <a:rPr lang="zh-CN" altLang="en-US" dirty="0">
                          <a:effectLst/>
                        </a:rPr>
                        <a:t>项目包结 构分析</a:t>
                      </a:r>
                    </a:p>
                  </a:txBody>
                  <a:tcPr anchor="ctr"/>
                </a:tc>
                <a:tc>
                  <a:txBody>
                    <a:bodyPr/>
                    <a:lstStyle/>
                    <a:p>
                      <a:r>
                        <a:rPr lang="zh-CN" altLang="en-US" dirty="0">
                          <a:effectLst/>
                        </a:rPr>
                        <a:t>缺少系统架构图（模块 图）：通过文字叙述对系 统进行概述，无法清晰地 了解系统的框架以及模块 与模块之间的联系</a:t>
                      </a:r>
                    </a:p>
                  </a:txBody>
                  <a:tcPr anchor="ctr"/>
                </a:tc>
                <a:tc>
                  <a:txBody>
                    <a:bodyPr/>
                    <a:lstStyle/>
                    <a:p>
                      <a:r>
                        <a:rPr lang="en-US">
                          <a:effectLst/>
                        </a:rPr>
                        <a:t>D</a:t>
                      </a:r>
                      <a:r>
                        <a:rPr lang="zh-CN" altLang="en-US">
                          <a:effectLst/>
                        </a:rPr>
                        <a:t>组</a:t>
                      </a:r>
                      <a:r>
                        <a:rPr lang="en-US" altLang="zh-CN">
                          <a:effectLst/>
                        </a:rPr>
                        <a:t>_9</a:t>
                      </a:r>
                    </a:p>
                  </a:txBody>
                  <a:tcPr anchor="ctr"/>
                </a:tc>
                <a:tc>
                  <a:txBody>
                    <a:bodyPr/>
                    <a:lstStyle/>
                    <a:p>
                      <a:r>
                        <a:rPr lang="en-US" altLang="zh-CN" dirty="0" err="1">
                          <a:effectLst/>
                        </a:rPr>
                        <a:t>Scapy</a:t>
                      </a:r>
                      <a:r>
                        <a:rPr lang="zh-CN" altLang="en-US" dirty="0">
                          <a:effectLst/>
                        </a:rPr>
                        <a:t>只是一个包处理工具，里面</a:t>
                      </a:r>
                      <a:r>
                        <a:rPr lang="zh-CN" altLang="en-US" dirty="0" smtClean="0">
                          <a:effectLst/>
                        </a:rPr>
                        <a:t>都是单独封装的</a:t>
                      </a:r>
                      <a:r>
                        <a:rPr lang="zh-CN" altLang="en-US" dirty="0">
                          <a:effectLst/>
                        </a:rPr>
                        <a:t>一个个函数。就像是一个工具箱，你需要用哪个工具就去拿哪个，并没有系统框架的概念。</a:t>
                      </a:r>
                    </a:p>
                  </a:txBody>
                  <a:tcPr anchor="ctr"/>
                </a:tc>
                <a:extLst>
                  <a:ext uri="{0D108BD9-81ED-4DB2-BD59-A6C34878D82A}">
                    <a16:rowId xmlns:a16="http://schemas.microsoft.com/office/drawing/2014/main" val="1355942723"/>
                  </a:ext>
                </a:extLst>
              </a:tr>
            </a:tbl>
          </a:graphicData>
        </a:graphic>
      </p:graphicFrame>
    </p:spTree>
    <p:extLst>
      <p:ext uri="{BB962C8B-B14F-4D97-AF65-F5344CB8AC3E}">
        <p14:creationId xmlns:p14="http://schemas.microsoft.com/office/powerpoint/2010/main" val="141410854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2816</Words>
  <Application>Microsoft Office PowerPoint</Application>
  <PresentationFormat>全屏显示(4:3)</PresentationFormat>
  <Paragraphs>601</Paragraphs>
  <Slides>23</Slides>
  <Notes>23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23</vt:i4>
      </vt:variant>
    </vt:vector>
  </HeadingPairs>
  <TitlesOfParts>
    <vt:vector size="39" baseType="lpstr">
      <vt:lpstr>Open Sans</vt:lpstr>
      <vt:lpstr>Roboto Light</vt:lpstr>
      <vt:lpstr>等线</vt:lpstr>
      <vt:lpstr>等线 Light</vt:lpstr>
      <vt:lpstr>SimSun</vt:lpstr>
      <vt:lpstr>SimSun</vt:lpstr>
      <vt:lpstr>Microsoft YaHei</vt:lpstr>
      <vt:lpstr>Microsoft YaHei</vt:lpstr>
      <vt:lpstr>微软雅黑 Light</vt:lpstr>
      <vt:lpstr>Arial</vt:lpstr>
      <vt:lpstr>Calibri</vt:lpstr>
      <vt:lpstr>Calibri Light</vt:lpstr>
      <vt:lpstr>Impact</vt:lpstr>
      <vt:lpstr>Times New Roman</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hongchao</dc:creator>
  <cp:lastModifiedBy>chen hongchao</cp:lastModifiedBy>
  <cp:revision>105</cp:revision>
  <dcterms:created xsi:type="dcterms:W3CDTF">2019-03-06T10:58:48Z</dcterms:created>
  <dcterms:modified xsi:type="dcterms:W3CDTF">2019-03-29T06:16:35Z</dcterms:modified>
</cp:coreProperties>
</file>