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2"/>
  </p:notesMasterIdLst>
  <p:sldIdLst>
    <p:sldId id="274" r:id="rId3"/>
    <p:sldId id="320" r:id="rId4"/>
    <p:sldId id="329" r:id="rId5"/>
    <p:sldId id="332" r:id="rId6"/>
    <p:sldId id="333" r:id="rId7"/>
    <p:sldId id="342" r:id="rId8"/>
    <p:sldId id="334" r:id="rId9"/>
    <p:sldId id="335" r:id="rId10"/>
    <p:sldId id="336" r:id="rId11"/>
    <p:sldId id="337" r:id="rId12"/>
    <p:sldId id="277" r:id="rId13"/>
    <p:sldId id="338" r:id="rId14"/>
    <p:sldId id="339" r:id="rId15"/>
    <p:sldId id="340" r:id="rId16"/>
    <p:sldId id="341" r:id="rId17"/>
    <p:sldId id="343" r:id="rId18"/>
    <p:sldId id="330" r:id="rId19"/>
    <p:sldId id="344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94699"/>
  </p:normalViewPr>
  <p:slideViewPr>
    <p:cSldViewPr snapToGrid="0">
      <p:cViewPr varScale="1">
        <p:scale>
          <a:sx n="103" d="100"/>
          <a:sy n="103" d="100"/>
        </p:scale>
        <p:origin x="14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ng/Documents/&#36719;&#20214;&#24037;&#31243;/&#31532;&#21313;&#21608;-&#21313;&#19968;&#21608;-&#27979;&#35797;/exporttempfile12019646592873175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工时统计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Sheet1!$G$1:$G$4</c:f>
              <c:strCache>
                <c:ptCount val="4"/>
                <c:pt idx="0">
                  <c:v>陈鸿超</c:v>
                </c:pt>
                <c:pt idx="1">
                  <c:v>李铎坤</c:v>
                </c:pt>
                <c:pt idx="2">
                  <c:v>袁梦阳</c:v>
                </c:pt>
                <c:pt idx="3">
                  <c:v>刘颖</c:v>
                </c:pt>
              </c:strCache>
            </c:strRef>
          </c:cat>
          <c:val>
            <c:numRef>
              <c:f>Sheet1!$H$1:$H$4</c:f>
              <c:numCache>
                <c:formatCode>General</c:formatCode>
                <c:ptCount val="4"/>
                <c:pt idx="0">
                  <c:v>10.5</c:v>
                </c:pt>
                <c:pt idx="1">
                  <c:v>10.5</c:v>
                </c:pt>
                <c:pt idx="2">
                  <c:v>11</c:v>
                </c:pt>
                <c:pt idx="3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2-7F49-8F27-A4D8F8770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13439"/>
        <c:axId val="132325855"/>
      </c:barChart>
      <c:catAx>
        <c:axId val="13261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25855"/>
        <c:crosses val="autoZero"/>
        <c:auto val="1"/>
        <c:lblAlgn val="ctr"/>
        <c:lblOffset val="100"/>
        <c:noMultiLvlLbl val="0"/>
      </c:catAx>
      <c:valAx>
        <c:axId val="132325855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1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2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0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6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04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5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7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5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7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6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40521"/>
              </p:ext>
            </p:extLst>
          </p:nvPr>
        </p:nvGraphicFramePr>
        <p:xfrm>
          <a:off x="1145374" y="1282500"/>
          <a:ext cx="6872640" cy="480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文档" r:id="rId4" imgW="5746716" imgH="4016163" progId="Word.Document.12">
                  <p:embed/>
                </p:oleObj>
              </mc:Choice>
              <mc:Fallback>
                <p:oleObj name="文档" r:id="rId4" imgW="5746716" imgH="4016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5374" y="1282500"/>
                        <a:ext cx="6872640" cy="4803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6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89436" y="3102972"/>
            <a:ext cx="214535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sp>
        <p:nvSpPr>
          <p:cNvPr id="3" name="矩形 2"/>
          <p:cNvSpPr/>
          <p:nvPr/>
        </p:nvSpPr>
        <p:spPr>
          <a:xfrm>
            <a:off x="761973" y="1093284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66" y="1160290"/>
            <a:ext cx="4693706" cy="5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sp>
        <p:nvSpPr>
          <p:cNvPr id="4" name="矩形 3"/>
          <p:cNvSpPr/>
          <p:nvPr/>
        </p:nvSpPr>
        <p:spPr>
          <a:xfrm>
            <a:off x="307821" y="1077916"/>
            <a:ext cx="21130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用例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114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1973" y="1721223"/>
            <a:ext cx="815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文件切分功能针对的是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文件，在极速模式下，如果指定切分的文件是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格式的文件，这应该属于输入异常。预期的响应是在解析文件头信息时就发现该异常，报错并终止程序运行。而在测试时没有按照预期执行，而是在后续文件写入时才提示错误。</a:t>
            </a:r>
          </a:p>
        </p:txBody>
      </p:sp>
      <p:sp>
        <p:nvSpPr>
          <p:cNvPr id="6" name="矩形 5"/>
          <p:cNvSpPr/>
          <p:nvPr/>
        </p:nvSpPr>
        <p:spPr>
          <a:xfrm>
            <a:off x="307821" y="3605161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问题原因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5131" y="4295118"/>
            <a:ext cx="815276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该文件读取功能继承的父类中对抛出的异常进行了捕捉，并在发现异常时创建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文件解析实例，替换原有的解析实例，大致流程如下图所示。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1248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79" y="1093603"/>
            <a:ext cx="5084198" cy="3301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711" y="4663952"/>
            <a:ext cx="815276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但是对于该扩展功能而言，并没有支持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文件的解析与后续的处理，即使成功解析了文件，后续操作也无法正确执行，因此导致了问题的发生。</a:t>
            </a:r>
          </a:p>
        </p:txBody>
      </p:sp>
    </p:spTree>
    <p:extLst>
      <p:ext uri="{BB962C8B-B14F-4D97-AF65-F5344CB8AC3E}">
        <p14:creationId xmlns:p14="http://schemas.microsoft.com/office/powerpoint/2010/main" val="37478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sp>
        <p:nvSpPr>
          <p:cNvPr id="3" name="矩形 2"/>
          <p:cNvSpPr/>
          <p:nvPr/>
        </p:nvSpPr>
        <p:spPr>
          <a:xfrm>
            <a:off x="689909" y="119317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问题修复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973" y="2020902"/>
            <a:ext cx="8152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修复方案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：相应类不再继承父类，而是将父类中必要的一些功能代码在子类中单独实现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修复结果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：在遇到错误格式的文件时，程序在分析文件头信息时就能及时抛出异常，不会再被捕捉。</a:t>
            </a:r>
          </a:p>
        </p:txBody>
      </p:sp>
    </p:spTree>
    <p:extLst>
      <p:ext uri="{BB962C8B-B14F-4D97-AF65-F5344CB8AC3E}">
        <p14:creationId xmlns:p14="http://schemas.microsoft.com/office/powerpoint/2010/main" val="7675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</a:p>
        </p:txBody>
      </p:sp>
      <p:sp>
        <p:nvSpPr>
          <p:cNvPr id="5" name="矩形 4"/>
          <p:cNvSpPr/>
          <p:nvPr/>
        </p:nvSpPr>
        <p:spPr>
          <a:xfrm>
            <a:off x="991402" y="1407933"/>
            <a:ext cx="737295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780"/>
              </a:spcBef>
              <a:spcAft>
                <a:spcPts val="780"/>
              </a:spcAft>
              <a:buClr>
                <a:srgbClr val="000000"/>
              </a:buClr>
            </a:pP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</a:t>
            </a:r>
            <a:r>
              <a: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问题报告与修复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780"/>
              </a:spcBef>
              <a:spcAft>
                <a:spcPts val="780"/>
              </a:spcAft>
              <a:buClr>
                <a:srgbClr val="000000"/>
              </a:buClr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780"/>
              </a:spcBef>
              <a:spcAft>
                <a:spcPts val="780"/>
              </a:spcAft>
              <a:buClr>
                <a:srgbClr val="000000"/>
              </a:buClr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问题说明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会话提取功能模块相比于其他扩展功能模块，其实现是相对独立的，因此其代码存放于单独的文件中，开发时直接运行该文件结果正常，但是集成在原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项目代码后模块导入出现了问题，导致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SessionExtractor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无法正常实例化。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marL="0" lvl="2">
              <a:spcBef>
                <a:spcPts val="780"/>
              </a:spcBef>
              <a:spcAft>
                <a:spcPts val="780"/>
              </a:spcAft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问题原因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在代码编写阶段由于代码较独立直接导入了整个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工具库后运行，而集成在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项目代码中后没有修改库导入方式，导致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内部找不到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工具库从而导入模块失败。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spcBef>
                <a:spcPts val="780"/>
              </a:spcBef>
              <a:spcAft>
                <a:spcPts val="780"/>
              </a:spcAft>
            </a:pPr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问题修复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packet_session.py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中所有引用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其他模块的函数或类分别进行包内引入，删除对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工具库的整体导入。</a:t>
            </a:r>
          </a:p>
        </p:txBody>
      </p:sp>
    </p:spTree>
    <p:extLst>
      <p:ext uri="{BB962C8B-B14F-4D97-AF65-F5344CB8AC3E}">
        <p14:creationId xmlns:p14="http://schemas.microsoft.com/office/powerpoint/2010/main" val="2485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027BB5-D94F-B646-AC26-D570EC3C0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77927"/>
              </p:ext>
            </p:extLst>
          </p:nvPr>
        </p:nvGraphicFramePr>
        <p:xfrm>
          <a:off x="4572000" y="16916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17EC02-AFC7-9745-BC77-6AB2DA74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3" y="1580806"/>
            <a:ext cx="4383587" cy="35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313156" y="2285985"/>
            <a:ext cx="4886225" cy="2551992"/>
            <a:chOff x="2313156" y="2285985"/>
            <a:chExt cx="4886225" cy="2551992"/>
          </a:xfrm>
        </p:grpSpPr>
        <p:grpSp>
          <p:nvGrpSpPr>
            <p:cNvPr id="3" name="组合 2"/>
            <p:cNvGrpSpPr/>
            <p:nvPr/>
          </p:nvGrpSpPr>
          <p:grpSpPr>
            <a:xfrm>
              <a:off x="2313156" y="2285985"/>
              <a:ext cx="4886225" cy="1605767"/>
              <a:chOff x="2254010" y="1666883"/>
              <a:chExt cx="4886225" cy="160576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254010" y="1666883"/>
                <a:ext cx="4886225" cy="686162"/>
                <a:chOff x="2254010" y="1666883"/>
                <a:chExt cx="4886225" cy="686162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2254010" y="1674508"/>
                  <a:ext cx="1244699" cy="666786"/>
                  <a:chOff x="2215144" y="956726"/>
                  <a:chExt cx="1299384" cy="916847"/>
                </a:xfrm>
              </p:grpSpPr>
              <p:sp>
                <p:nvSpPr>
                  <p:cNvPr id="32" name="平行四边形 31"/>
                  <p:cNvSpPr/>
                  <p:nvPr/>
                </p:nvSpPr>
                <p:spPr>
                  <a:xfrm>
                    <a:off x="2215144" y="982844"/>
                    <a:ext cx="1120898" cy="842780"/>
                  </a:xfrm>
                  <a:prstGeom prst="parallelogram">
                    <a:avLst>
                      <a:gd name="adj" fmla="val 4820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67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33" name="文本框 9"/>
                  <p:cNvSpPr txBox="1"/>
                  <p:nvPr/>
                </p:nvSpPr>
                <p:spPr>
                  <a:xfrm>
                    <a:off x="2447729" y="956726"/>
                    <a:ext cx="1066799" cy="9168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733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01</a:t>
                    </a:r>
                    <a:endParaRPr lang="zh-CN" altLang="en-US" sz="3733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3071532" y="1666883"/>
                  <a:ext cx="4068703" cy="686162"/>
                  <a:chOff x="4315150" y="953426"/>
                  <a:chExt cx="3857250" cy="540057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4844251" y="1050783"/>
                    <a:ext cx="2799044" cy="363362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测试需求规格说明书</a:t>
                    </a:r>
                    <a:endParaRPr lang="en-GB" altLang="zh-CN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平行四边形 66"/>
                  <p:cNvSpPr/>
                  <p:nvPr/>
                </p:nvSpPr>
                <p:spPr>
                  <a:xfrm>
                    <a:off x="4315150" y="953426"/>
                    <a:ext cx="3857250" cy="540057"/>
                  </a:xfrm>
                  <a:prstGeom prst="parallelogram">
                    <a:avLst>
                      <a:gd name="adj" fmla="val 48207"/>
                    </a:avLst>
                  </a:prstGeom>
                  <a:noFill/>
                  <a:ln w="158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endParaRPr lang="zh-CN" altLang="en-US" sz="2133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2254010" y="2586488"/>
                <a:ext cx="4886224" cy="686162"/>
                <a:chOff x="2254011" y="1666883"/>
                <a:chExt cx="4886224" cy="686162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2254011" y="1674508"/>
                  <a:ext cx="1235556" cy="666786"/>
                  <a:chOff x="2215144" y="956726"/>
                  <a:chExt cx="1289839" cy="916847"/>
                </a:xfrm>
              </p:grpSpPr>
              <p:sp>
                <p:nvSpPr>
                  <p:cNvPr id="49" name="平行四边形 48"/>
                  <p:cNvSpPr/>
                  <p:nvPr/>
                </p:nvSpPr>
                <p:spPr>
                  <a:xfrm>
                    <a:off x="2215144" y="982844"/>
                    <a:ext cx="1120898" cy="842780"/>
                  </a:xfrm>
                  <a:prstGeom prst="parallelogram">
                    <a:avLst>
                      <a:gd name="adj" fmla="val 48207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67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50" name="文本框 9"/>
                  <p:cNvSpPr txBox="1"/>
                  <p:nvPr/>
                </p:nvSpPr>
                <p:spPr>
                  <a:xfrm>
                    <a:off x="2438184" y="956726"/>
                    <a:ext cx="1066799" cy="9168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733" dirty="0">
                        <a:solidFill>
                          <a:schemeClr val="bg1"/>
                        </a:solidFill>
                        <a:latin typeface="Impact" panose="020B0806030902050204" pitchFamily="34" charset="0"/>
                      </a:rPr>
                      <a:t>02</a:t>
                    </a:r>
                    <a:endParaRPr lang="zh-CN" altLang="en-US" sz="3733" dirty="0">
                      <a:solidFill>
                        <a:schemeClr val="bg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3071532" y="1666883"/>
                  <a:ext cx="4068703" cy="686162"/>
                  <a:chOff x="4315150" y="953426"/>
                  <a:chExt cx="3857250" cy="540057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5534759" y="1052249"/>
                    <a:ext cx="1385205" cy="363362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测试报告</a:t>
                    </a:r>
                    <a:endParaRPr lang="en-GB" altLang="zh-CN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平行四边形 47"/>
                  <p:cNvSpPr/>
                  <p:nvPr/>
                </p:nvSpPr>
                <p:spPr>
                  <a:xfrm>
                    <a:off x="4315150" y="953426"/>
                    <a:ext cx="3857250" cy="540057"/>
                  </a:xfrm>
                  <a:prstGeom prst="parallelogram">
                    <a:avLst>
                      <a:gd name="adj" fmla="val 48207"/>
                    </a:avLst>
                  </a:prstGeom>
                  <a:noFill/>
                  <a:ln w="158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endParaRPr lang="zh-CN" altLang="en-US" sz="2133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2" name="平行四边形 21"/>
            <p:cNvSpPr/>
            <p:nvPr/>
          </p:nvSpPr>
          <p:spPr>
            <a:xfrm>
              <a:off x="2313156" y="4178435"/>
              <a:ext cx="1073725" cy="61292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latin typeface="Impact" panose="020B0806030902050204" pitchFamily="34" charset="0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3130677" y="4151815"/>
              <a:ext cx="4068703" cy="6861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3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2534666" y="4171191"/>
              <a:ext cx="751642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3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3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98139" y="4254062"/>
              <a:ext cx="2333778" cy="461665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实验追踪与分析</a:t>
              </a:r>
              <a:endParaRPr lang="en-GB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88712" y="3094345"/>
            <a:ext cx="4355786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8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sp>
        <p:nvSpPr>
          <p:cNvPr id="3" name="矩形 2"/>
          <p:cNvSpPr/>
          <p:nvPr/>
        </p:nvSpPr>
        <p:spPr>
          <a:xfrm>
            <a:off x="761973" y="1093284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62" y="1905642"/>
            <a:ext cx="3352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sp>
        <p:nvSpPr>
          <p:cNvPr id="3" name="矩形 2"/>
          <p:cNvSpPr/>
          <p:nvPr/>
        </p:nvSpPr>
        <p:spPr>
          <a:xfrm>
            <a:off x="710677" y="1093284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测试用例与需求对应关系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49692"/>
              </p:ext>
            </p:extLst>
          </p:nvPr>
        </p:nvGraphicFramePr>
        <p:xfrm>
          <a:off x="1076925" y="1493394"/>
          <a:ext cx="6873541" cy="532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4" imgW="5274753" imgH="4089387" progId="Word.Document.12">
                  <p:embed/>
                </p:oleObj>
              </mc:Choice>
              <mc:Fallback>
                <p:oleObj name="文档" r:id="rId4" imgW="5274753" imgH="4089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925" y="1493394"/>
                        <a:ext cx="6873541" cy="532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0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sp>
        <p:nvSpPr>
          <p:cNvPr id="3" name="矩形 2"/>
          <p:cNvSpPr/>
          <p:nvPr/>
        </p:nvSpPr>
        <p:spPr>
          <a:xfrm>
            <a:off x="710677" y="1093284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测试用例与需求对应关系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48018"/>
              </p:ext>
            </p:extLst>
          </p:nvPr>
        </p:nvGraphicFramePr>
        <p:xfrm>
          <a:off x="1079500" y="2435225"/>
          <a:ext cx="7253288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4" imgW="5274753" imgH="2025793" progId="Word.Document.12">
                  <p:embed/>
                </p:oleObj>
              </mc:Choice>
              <mc:Fallback>
                <p:oleObj name="文档" r:id="rId4" imgW="5274753" imgH="2025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500" y="2435225"/>
                        <a:ext cx="7253288" cy="278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3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sp>
        <p:nvSpPr>
          <p:cNvPr id="3" name="矩形 2"/>
          <p:cNvSpPr/>
          <p:nvPr/>
        </p:nvSpPr>
        <p:spPr>
          <a:xfrm>
            <a:off x="623327" y="970339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测试用例展示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91288"/>
              </p:ext>
            </p:extLst>
          </p:nvPr>
        </p:nvGraphicFramePr>
        <p:xfrm>
          <a:off x="1606416" y="2095286"/>
          <a:ext cx="574675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文档" r:id="rId4" imgW="5746716" imgH="3834983" progId="Word.Document.12">
                  <p:embed/>
                </p:oleObj>
              </mc:Choice>
              <mc:Fallback>
                <p:oleObj name="文档" r:id="rId4" imgW="5746716" imgH="3834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6416" y="2095286"/>
                        <a:ext cx="5746750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65141"/>
              </p:ext>
            </p:extLst>
          </p:nvPr>
        </p:nvGraphicFramePr>
        <p:xfrm>
          <a:off x="1229899" y="1663634"/>
          <a:ext cx="6799876" cy="40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档" r:id="rId4" imgW="5746716" imgH="3439190" progId="Word.Document.12">
                  <p:embed/>
                </p:oleObj>
              </mc:Choice>
              <mc:Fallback>
                <p:oleObj name="文档" r:id="rId4" imgW="5746716" imgH="3439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9899" y="1663634"/>
                        <a:ext cx="6799876" cy="40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测试需求规格说明书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99238"/>
              </p:ext>
            </p:extLst>
          </p:nvPr>
        </p:nvGraphicFramePr>
        <p:xfrm>
          <a:off x="1245267" y="2173209"/>
          <a:ext cx="6686707" cy="236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文档" r:id="rId4" imgW="5746716" imgH="2035402" progId="Word.Document.12">
                  <p:embed/>
                </p:oleObj>
              </mc:Choice>
              <mc:Fallback>
                <p:oleObj name="文档" r:id="rId4" imgW="5746716" imgH="2035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5267" y="2173209"/>
                        <a:ext cx="6686707" cy="2368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6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492</Words>
  <Application>Microsoft Macintosh PowerPoint</Application>
  <PresentationFormat>On-screen Show (4:3)</PresentationFormat>
  <Paragraphs>75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等线</vt:lpstr>
      <vt:lpstr>微软雅黑</vt:lpstr>
      <vt:lpstr>Open Sans</vt:lpstr>
      <vt:lpstr>Roboto Light</vt:lpstr>
      <vt:lpstr>微软雅黑 Light</vt:lpstr>
      <vt:lpstr>Arial</vt:lpstr>
      <vt:lpstr>Calibri</vt:lpstr>
      <vt:lpstr>Calibri Light</vt:lpstr>
      <vt:lpstr>Impact</vt:lpstr>
      <vt:lpstr>Times New Roman</vt:lpstr>
      <vt:lpstr>Office 主题</vt:lpstr>
      <vt:lpstr>Office 主题​​</vt:lpstr>
      <vt:lpstr>文档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Qian Liu (FA Talent)</cp:lastModifiedBy>
  <cp:revision>217</cp:revision>
  <dcterms:created xsi:type="dcterms:W3CDTF">2019-03-06T10:58:48Z</dcterms:created>
  <dcterms:modified xsi:type="dcterms:W3CDTF">2019-05-17T06:00:35Z</dcterms:modified>
</cp:coreProperties>
</file>