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9"/>
  </p:notesMasterIdLst>
  <p:sldIdLst>
    <p:sldId id="274" r:id="rId3"/>
    <p:sldId id="320" r:id="rId4"/>
    <p:sldId id="329" r:id="rId5"/>
    <p:sldId id="332" r:id="rId6"/>
    <p:sldId id="341" r:id="rId7"/>
    <p:sldId id="277" r:id="rId8"/>
    <p:sldId id="342" r:id="rId9"/>
    <p:sldId id="343" r:id="rId10"/>
    <p:sldId id="340" r:id="rId11"/>
    <p:sldId id="344" r:id="rId12"/>
    <p:sldId id="345" r:id="rId13"/>
    <p:sldId id="346" r:id="rId14"/>
    <p:sldId id="347" r:id="rId15"/>
    <p:sldId id="330" r:id="rId16"/>
    <p:sldId id="348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5" autoAdjust="0"/>
    <p:restoredTop sz="94674"/>
  </p:normalViewPr>
  <p:slideViewPr>
    <p:cSldViewPr snapToGrid="0">
      <p:cViewPr varScale="1">
        <p:scale>
          <a:sx n="102" d="100"/>
          <a:sy n="102" d="100"/>
        </p:scale>
        <p:origin x="153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ng/Documents/&#36719;&#20214;&#24037;&#31243;/&#31532;&#21313;&#19977;&#21608;-&#27979;&#35797;&#35780;&#23457;/exporttempfile61648564931274084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工时统计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Sheet1!$G$5:$G$8</c:f>
              <c:strCache>
                <c:ptCount val="4"/>
                <c:pt idx="0">
                  <c:v>李铎坤</c:v>
                </c:pt>
                <c:pt idx="1">
                  <c:v>刘颖</c:v>
                </c:pt>
                <c:pt idx="2">
                  <c:v>袁梦阳</c:v>
                </c:pt>
                <c:pt idx="3">
                  <c:v>陈鸿超</c:v>
                </c:pt>
              </c:strCache>
            </c:strRef>
          </c:cat>
          <c:val>
            <c:numRef>
              <c:f>Sheet1!$H$5:$H$8</c:f>
              <c:numCache>
                <c:formatCode>General</c:formatCode>
                <c:ptCount val="4"/>
                <c:pt idx="0">
                  <c:v>11.5</c:v>
                </c:pt>
                <c:pt idx="1">
                  <c:v>12</c:v>
                </c:pt>
                <c:pt idx="2">
                  <c:v>11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E4-EB4A-967F-3E21B879D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4558015"/>
        <c:axId val="754582143"/>
      </c:barChart>
      <c:catAx>
        <c:axId val="754558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582143"/>
        <c:crosses val="autoZero"/>
        <c:auto val="1"/>
        <c:lblAlgn val="ctr"/>
        <c:lblOffset val="100"/>
        <c:noMultiLvlLbl val="0"/>
      </c:catAx>
      <c:valAx>
        <c:axId val="754582143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55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4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3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4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2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3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21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04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5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5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3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06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4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4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3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1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79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SY1806418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　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BY1806157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袁梦阳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SY1806219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李铎坤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99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问题报告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1973" y="1005840"/>
            <a:ext cx="776937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在本组的机器上安装了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组的系统，并以此对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》《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》《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做出了评审。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评审问题清单对相似的问题进行了合并，最终整理出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条评审意见和建议。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38528" y="2225668"/>
            <a:ext cx="1949145" cy="1124712"/>
            <a:chOff x="292608" y="2432304"/>
            <a:chExt cx="1949145" cy="1124712"/>
          </a:xfrm>
        </p:grpSpPr>
        <p:sp>
          <p:nvSpPr>
            <p:cNvPr id="12" name="矩形 11"/>
            <p:cNvSpPr/>
            <p:nvPr/>
          </p:nvSpPr>
          <p:spPr>
            <a:xfrm>
              <a:off x="292608" y="2432304"/>
              <a:ext cx="1885137" cy="1124712"/>
            </a:xfrm>
            <a:prstGeom prst="rect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616" y="2517606"/>
              <a:ext cx="18851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一致性问题：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规范性问题：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完整性问题：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准确性问题：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38928" y="2226489"/>
            <a:ext cx="2292626" cy="1123072"/>
            <a:chOff x="292608" y="2432304"/>
            <a:chExt cx="1939280" cy="1124712"/>
          </a:xfrm>
        </p:grpSpPr>
        <p:sp>
          <p:nvSpPr>
            <p:cNvPr id="16" name="矩形 15"/>
            <p:cNvSpPr/>
            <p:nvPr/>
          </p:nvSpPr>
          <p:spPr>
            <a:xfrm>
              <a:off x="292608" y="2432304"/>
              <a:ext cx="1885137" cy="1124712"/>
            </a:xfrm>
            <a:prstGeom prst="rect">
              <a:avLst/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6751" y="2625327"/>
              <a:ext cx="1885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测试需求说明书：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9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问题报告：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测试报告：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58226" y="3506685"/>
            <a:ext cx="697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其中轻微问题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条，一般问题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02212"/>
              </p:ext>
            </p:extLst>
          </p:nvPr>
        </p:nvGraphicFramePr>
        <p:xfrm>
          <a:off x="404223" y="4559966"/>
          <a:ext cx="8484877" cy="1285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627469">
                  <a:extLst>
                    <a:ext uri="{9D8B030D-6E8A-4147-A177-3AD203B41FA5}">
                      <a16:colId xmlns:a16="http://schemas.microsoft.com/office/drawing/2014/main" val="4043975858"/>
                    </a:ext>
                  </a:extLst>
                </a:gridCol>
                <a:gridCol w="693014">
                  <a:extLst>
                    <a:ext uri="{9D8B030D-6E8A-4147-A177-3AD203B41FA5}">
                      <a16:colId xmlns:a16="http://schemas.microsoft.com/office/drawing/2014/main" val="4020135917"/>
                    </a:ext>
                  </a:extLst>
                </a:gridCol>
                <a:gridCol w="738731">
                  <a:extLst>
                    <a:ext uri="{9D8B030D-6E8A-4147-A177-3AD203B41FA5}">
                      <a16:colId xmlns:a16="http://schemas.microsoft.com/office/drawing/2014/main" val="2540700306"/>
                    </a:ext>
                  </a:extLst>
                </a:gridCol>
                <a:gridCol w="895167">
                  <a:extLst>
                    <a:ext uri="{9D8B030D-6E8A-4147-A177-3AD203B41FA5}">
                      <a16:colId xmlns:a16="http://schemas.microsoft.com/office/drawing/2014/main" val="3748642821"/>
                    </a:ext>
                  </a:extLst>
                </a:gridCol>
                <a:gridCol w="825640">
                  <a:extLst>
                    <a:ext uri="{9D8B030D-6E8A-4147-A177-3AD203B41FA5}">
                      <a16:colId xmlns:a16="http://schemas.microsoft.com/office/drawing/2014/main" val="4033144050"/>
                    </a:ext>
                  </a:extLst>
                </a:gridCol>
                <a:gridCol w="904936">
                  <a:extLst>
                    <a:ext uri="{9D8B030D-6E8A-4147-A177-3AD203B41FA5}">
                      <a16:colId xmlns:a16="http://schemas.microsoft.com/office/drawing/2014/main" val="3286679749"/>
                    </a:ext>
                  </a:extLst>
                </a:gridCol>
                <a:gridCol w="904936">
                  <a:extLst>
                    <a:ext uri="{9D8B030D-6E8A-4147-A177-3AD203B41FA5}">
                      <a16:colId xmlns:a16="http://schemas.microsoft.com/office/drawing/2014/main" val="3320523043"/>
                    </a:ext>
                  </a:extLst>
                </a:gridCol>
                <a:gridCol w="947492">
                  <a:extLst>
                    <a:ext uri="{9D8B030D-6E8A-4147-A177-3AD203B41FA5}">
                      <a16:colId xmlns:a16="http://schemas.microsoft.com/office/drawing/2014/main" val="3911366917"/>
                    </a:ext>
                  </a:extLst>
                </a:gridCol>
                <a:gridCol w="947492">
                  <a:extLst>
                    <a:ext uri="{9D8B030D-6E8A-4147-A177-3AD203B41FA5}">
                      <a16:colId xmlns:a16="http://schemas.microsoft.com/office/drawing/2014/main" val="174005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文档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文档</a:t>
                      </a:r>
                      <a:endParaRPr lang="en-US" altLang="zh-CN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规范性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文档</a:t>
                      </a:r>
                      <a:endParaRPr lang="en-US" altLang="zh-CN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完整性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测试用例完整性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测试用例的描述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前后</a:t>
                      </a:r>
                      <a:endParaRPr lang="en-US" altLang="zh-CN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一致性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测试结果</a:t>
                      </a:r>
                      <a:endParaRPr lang="en-US" altLang="zh-CN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说明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问题报告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问题修复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66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测试需求规格说明书</a:t>
                      </a:r>
                      <a:r>
                        <a:rPr lang="en-US" altLang="zh-CN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》</a:t>
                      </a:r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130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软件测试报告</a:t>
                      </a:r>
                      <a:r>
                        <a:rPr lang="en-US" altLang="zh-CN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》</a:t>
                      </a:r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175798"/>
                  </a:ext>
                </a:extLst>
              </a:tr>
            </a:tbl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46" y="5539391"/>
            <a:ext cx="323810" cy="25714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39" y="5138055"/>
            <a:ext cx="266667" cy="23809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61" y="5138055"/>
            <a:ext cx="266667" cy="2380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07" y="5129260"/>
            <a:ext cx="266667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问题报告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99829"/>
              </p:ext>
            </p:extLst>
          </p:nvPr>
        </p:nvGraphicFramePr>
        <p:xfrm>
          <a:off x="761973" y="1154430"/>
          <a:ext cx="7665689" cy="533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文档" r:id="rId4" imgW="5745933" imgH="4000570" progId="Word.Document.12">
                  <p:embed/>
                </p:oleObj>
              </mc:Choice>
              <mc:Fallback>
                <p:oleObj name="文档" r:id="rId4" imgW="5745933" imgH="4000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973" y="1154430"/>
                        <a:ext cx="7665689" cy="533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8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问题报告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61747"/>
              </p:ext>
            </p:extLst>
          </p:nvPr>
        </p:nvGraphicFramePr>
        <p:xfrm>
          <a:off x="761973" y="1084326"/>
          <a:ext cx="8020167" cy="533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文档" r:id="rId4" imgW="6159147" imgH="4395598" progId="Word.Document.12">
                  <p:embed/>
                </p:oleObj>
              </mc:Choice>
              <mc:Fallback>
                <p:oleObj name="文档" r:id="rId4" imgW="6159147" imgH="43955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973" y="1084326"/>
                        <a:ext cx="8020167" cy="5334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63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问题报告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02480"/>
              </p:ext>
            </p:extLst>
          </p:nvPr>
        </p:nvGraphicFramePr>
        <p:xfrm>
          <a:off x="560805" y="1528190"/>
          <a:ext cx="8257036" cy="419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文档" r:id="rId4" imgW="5889222" imgH="3008270" progId="Word.Document.12">
                  <p:embed/>
                </p:oleObj>
              </mc:Choice>
              <mc:Fallback>
                <p:oleObj name="文档" r:id="rId4" imgW="5889222" imgH="3008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805" y="1528190"/>
                        <a:ext cx="8257036" cy="4195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78BA5-3771-2A45-B6A6-5ED6A217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3" y="2057400"/>
            <a:ext cx="4445767" cy="3462926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016ED6-6CB6-F445-B991-78A9704E7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234035"/>
              </p:ext>
            </p:extLst>
          </p:nvPr>
        </p:nvGraphicFramePr>
        <p:xfrm>
          <a:off x="4572000" y="22828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10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70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90104" y="1878731"/>
            <a:ext cx="4886225" cy="2551992"/>
            <a:chOff x="2313156" y="2285985"/>
            <a:chExt cx="4886225" cy="2551992"/>
          </a:xfrm>
        </p:grpSpPr>
        <p:grpSp>
          <p:nvGrpSpPr>
            <p:cNvPr id="3" name="组合 2"/>
            <p:cNvGrpSpPr/>
            <p:nvPr/>
          </p:nvGrpSpPr>
          <p:grpSpPr>
            <a:xfrm>
              <a:off x="2313156" y="2285985"/>
              <a:ext cx="4886225" cy="1605767"/>
              <a:chOff x="2254010" y="1666883"/>
              <a:chExt cx="4886225" cy="1605767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254010" y="1666883"/>
                <a:ext cx="4886225" cy="686162"/>
                <a:chOff x="2254010" y="1666883"/>
                <a:chExt cx="4886225" cy="686162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2254010" y="1674508"/>
                  <a:ext cx="1244699" cy="666786"/>
                  <a:chOff x="2215144" y="956726"/>
                  <a:chExt cx="1299384" cy="916847"/>
                </a:xfrm>
              </p:grpSpPr>
              <p:sp>
                <p:nvSpPr>
                  <p:cNvPr id="32" name="平行四边形 31"/>
                  <p:cNvSpPr/>
                  <p:nvPr/>
                </p:nvSpPr>
                <p:spPr>
                  <a:xfrm>
                    <a:off x="2215144" y="982844"/>
                    <a:ext cx="1120898" cy="842780"/>
                  </a:xfrm>
                  <a:prstGeom prst="parallelogram">
                    <a:avLst>
                      <a:gd name="adj" fmla="val 48207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67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33" name="文本框 9"/>
                  <p:cNvSpPr txBox="1"/>
                  <p:nvPr/>
                </p:nvSpPr>
                <p:spPr>
                  <a:xfrm>
                    <a:off x="2447729" y="956726"/>
                    <a:ext cx="1066799" cy="9168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733" dirty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01</a:t>
                    </a:r>
                    <a:endParaRPr lang="zh-CN" altLang="en-US" sz="3733" dirty="0">
                      <a:solidFill>
                        <a:schemeClr val="bg1"/>
                      </a:solidFill>
                      <a:latin typeface="Impact" panose="020B0806030902050204" pitchFamily="34" charset="0"/>
                    </a:endParaRPr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3071532" y="1666883"/>
                  <a:ext cx="4068703" cy="686162"/>
                  <a:chOff x="4315150" y="953426"/>
                  <a:chExt cx="3857250" cy="540057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534759" y="1033901"/>
                    <a:ext cx="1354527" cy="363362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文档完善</a:t>
                    </a:r>
                    <a:endParaRPr lang="en-GB" altLang="zh-CN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平行四边形 66"/>
                  <p:cNvSpPr/>
                  <p:nvPr/>
                </p:nvSpPr>
                <p:spPr>
                  <a:xfrm>
                    <a:off x="4315150" y="953426"/>
                    <a:ext cx="3857250" cy="540057"/>
                  </a:xfrm>
                  <a:prstGeom prst="parallelogram">
                    <a:avLst>
                      <a:gd name="adj" fmla="val 48207"/>
                    </a:avLst>
                  </a:prstGeom>
                  <a:noFill/>
                  <a:ln w="158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endParaRPr lang="zh-CN" altLang="en-US" sz="2133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4" name="组合 43"/>
              <p:cNvGrpSpPr/>
              <p:nvPr/>
            </p:nvGrpSpPr>
            <p:grpSpPr>
              <a:xfrm>
                <a:off x="2254010" y="2586488"/>
                <a:ext cx="4886224" cy="686162"/>
                <a:chOff x="2254011" y="1666883"/>
                <a:chExt cx="4886224" cy="686162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2254011" y="1674508"/>
                  <a:ext cx="1235556" cy="666786"/>
                  <a:chOff x="2215144" y="956726"/>
                  <a:chExt cx="1289839" cy="916847"/>
                </a:xfrm>
              </p:grpSpPr>
              <p:sp>
                <p:nvSpPr>
                  <p:cNvPr id="49" name="平行四边形 48"/>
                  <p:cNvSpPr/>
                  <p:nvPr/>
                </p:nvSpPr>
                <p:spPr>
                  <a:xfrm>
                    <a:off x="2215144" y="982844"/>
                    <a:ext cx="1120898" cy="842780"/>
                  </a:xfrm>
                  <a:prstGeom prst="parallelogram">
                    <a:avLst>
                      <a:gd name="adj" fmla="val 48207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67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50" name="文本框 9"/>
                  <p:cNvSpPr txBox="1"/>
                  <p:nvPr/>
                </p:nvSpPr>
                <p:spPr>
                  <a:xfrm>
                    <a:off x="2438184" y="956726"/>
                    <a:ext cx="1066799" cy="9168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733" dirty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02</a:t>
                    </a:r>
                    <a:endParaRPr lang="zh-CN" altLang="en-US" sz="3733" dirty="0">
                      <a:solidFill>
                        <a:schemeClr val="bg1"/>
                      </a:solidFill>
                      <a:latin typeface="Impact" panose="020B0806030902050204" pitchFamily="34" charset="0"/>
                    </a:endParaRPr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3071532" y="1666883"/>
                  <a:ext cx="4068703" cy="686162"/>
                  <a:chOff x="4315150" y="953426"/>
                  <a:chExt cx="3857250" cy="540057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5388297" y="1050783"/>
                    <a:ext cx="1647453" cy="363362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测试检查单</a:t>
                    </a:r>
                    <a:endParaRPr lang="en-GB" altLang="zh-CN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平行四边形 47"/>
                  <p:cNvSpPr/>
                  <p:nvPr/>
                </p:nvSpPr>
                <p:spPr>
                  <a:xfrm>
                    <a:off x="4315150" y="953426"/>
                    <a:ext cx="3857250" cy="540057"/>
                  </a:xfrm>
                  <a:prstGeom prst="parallelogram">
                    <a:avLst>
                      <a:gd name="adj" fmla="val 48207"/>
                    </a:avLst>
                  </a:prstGeom>
                  <a:noFill/>
                  <a:ln w="158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endParaRPr lang="zh-CN" altLang="en-US" sz="2133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2" name="平行四边形 21"/>
            <p:cNvSpPr/>
            <p:nvPr/>
          </p:nvSpPr>
          <p:spPr>
            <a:xfrm>
              <a:off x="2313156" y="4178435"/>
              <a:ext cx="1073725" cy="61292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3130677" y="4151815"/>
              <a:ext cx="4068703" cy="6861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2534666" y="4171191"/>
              <a:ext cx="751642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47791" y="4264063"/>
              <a:ext cx="1434473" cy="461665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问题清单</a:t>
              </a:r>
              <a:endParaRPr lang="en-GB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平行四边形 23"/>
          <p:cNvSpPr/>
          <p:nvPr/>
        </p:nvSpPr>
        <p:spPr>
          <a:xfrm>
            <a:off x="2290104" y="4755777"/>
            <a:ext cx="1073725" cy="612920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Impact" panose="020B080603090205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3107625" y="4729157"/>
            <a:ext cx="406870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2511614" y="4748533"/>
            <a:ext cx="75164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733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75087" y="4831404"/>
            <a:ext cx="2333778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4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67924" y="3094345"/>
            <a:ext cx="2036202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文档完善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8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sp>
        <p:nvSpPr>
          <p:cNvPr id="3" name="矩形 2"/>
          <p:cNvSpPr/>
          <p:nvPr/>
        </p:nvSpPr>
        <p:spPr>
          <a:xfrm>
            <a:off x="687543" y="131174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扩展内容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89517" y="1935125"/>
            <a:ext cx="6415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测试数据获取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测试分工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个扩展功能的单元测试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3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</a:p>
        </p:txBody>
      </p:sp>
      <p:sp>
        <p:nvSpPr>
          <p:cNvPr id="3" name="矩形 2"/>
          <p:cNvSpPr/>
          <p:nvPr/>
        </p:nvSpPr>
        <p:spPr>
          <a:xfrm>
            <a:off x="687543" y="131174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98131" y="2371060"/>
            <a:ext cx="6415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第一章运行环境搭建改为了引言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修改了测试结果的展示方式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完善了问题说明的方式，增加了具体的环境、复现步骤、预期结果与实际结果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2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89436" y="3102972"/>
            <a:ext cx="2464830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测试检查单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检查单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16098"/>
              </p:ext>
            </p:extLst>
          </p:nvPr>
        </p:nvGraphicFramePr>
        <p:xfrm>
          <a:off x="855195" y="1037912"/>
          <a:ext cx="7620295" cy="5651446"/>
        </p:xfrm>
        <a:graphic>
          <a:graphicData uri="http://schemas.openxmlformats.org/drawingml/2006/table">
            <a:tbl>
              <a:tblPr/>
              <a:tblGrid>
                <a:gridCol w="1092477">
                  <a:extLst>
                    <a:ext uri="{9D8B030D-6E8A-4147-A177-3AD203B41FA5}">
                      <a16:colId xmlns:a16="http://schemas.microsoft.com/office/drawing/2014/main" val="2416267799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3036966281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2477037685"/>
                    </a:ext>
                  </a:extLst>
                </a:gridCol>
                <a:gridCol w="2047258">
                  <a:extLst>
                    <a:ext uri="{9D8B030D-6E8A-4147-A177-3AD203B41FA5}">
                      <a16:colId xmlns:a16="http://schemas.microsoft.com/office/drawing/2014/main" val="2237079689"/>
                    </a:ext>
                  </a:extLst>
                </a:gridCol>
              </a:tblGrid>
              <a:tr h="318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检查对象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检查项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检查要点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补充说明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053"/>
                  </a:ext>
                </a:extLst>
              </a:tr>
              <a:tr h="359536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测试需求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说明书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文档规范性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排版格式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文字语句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28784"/>
                  </a:ext>
                </a:extLst>
              </a:tr>
              <a:tr h="898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文档完整性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是否包含必要章节，包括但不限于：引言、测试计划、测试用例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各部分介绍是否合理清楚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884467"/>
                  </a:ext>
                </a:extLst>
              </a:tr>
              <a:tr h="10786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测试用例完整性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测试用例是否覆盖所有需求</a:t>
                      </a:r>
                      <a:r>
                        <a:rPr lang="zh-CN" alt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和设计要点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测试用例是否出现了之前没有的需求点，并且没有必要性</a:t>
                      </a: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情况说明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52930"/>
                  </a:ext>
                </a:extLst>
              </a:tr>
              <a:tr h="719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测试用例的描述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必要内容是否齐全，包括但不限于用例说明、测试步骤、预期结果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707399"/>
                  </a:ext>
                </a:extLst>
              </a:tr>
              <a:tr h="10786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用例说明，步骤和结果验证方式是否有描述不清的地方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测试目标是否描述清楚易理解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操作步骤是否清楚可操作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结果验证是否明晰可操作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7508"/>
                  </a:ext>
                </a:extLst>
              </a:tr>
              <a:tr h="719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设计的测试步骤逻辑是否合理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设计的测试输入是否合理、种类是否齐全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步骤顺序是否正确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43615"/>
                  </a:ext>
                </a:extLst>
              </a:tr>
              <a:tr h="359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测试用例中的覆盖的测试点是否齐全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00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检查单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59135"/>
              </p:ext>
            </p:extLst>
          </p:nvPr>
        </p:nvGraphicFramePr>
        <p:xfrm>
          <a:off x="1078032" y="1522008"/>
          <a:ext cx="7551136" cy="4223698"/>
        </p:xfrm>
        <a:graphic>
          <a:graphicData uri="http://schemas.openxmlformats.org/drawingml/2006/table">
            <a:tbl>
              <a:tblPr/>
              <a:tblGrid>
                <a:gridCol w="1150337">
                  <a:extLst>
                    <a:ext uri="{9D8B030D-6E8A-4147-A177-3AD203B41FA5}">
                      <a16:colId xmlns:a16="http://schemas.microsoft.com/office/drawing/2014/main" val="241626779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36966281"/>
                    </a:ext>
                  </a:extLst>
                </a:gridCol>
                <a:gridCol w="1967112">
                  <a:extLst>
                    <a:ext uri="{9D8B030D-6E8A-4147-A177-3AD203B41FA5}">
                      <a16:colId xmlns:a16="http://schemas.microsoft.com/office/drawing/2014/main" val="2477037685"/>
                    </a:ext>
                  </a:extLst>
                </a:gridCol>
                <a:gridCol w="3127401">
                  <a:extLst>
                    <a:ext uri="{9D8B030D-6E8A-4147-A177-3AD203B41FA5}">
                      <a16:colId xmlns:a16="http://schemas.microsoft.com/office/drawing/2014/main" val="2237079689"/>
                    </a:ext>
                  </a:extLst>
                </a:gridCol>
              </a:tblGrid>
              <a:tr h="490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检查对象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检查项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检查要点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补充说明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053"/>
                  </a:ext>
                </a:extLst>
              </a:tr>
              <a:tr h="55334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软件测试报告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文档规范性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排版格式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文字语句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文档规范性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193592"/>
                  </a:ext>
                </a:extLst>
              </a:tr>
              <a:tr h="3541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测试结果说明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是否涉及到所有的测试用例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075288"/>
                  </a:ext>
                </a:extLst>
              </a:tr>
              <a:tr h="2166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问题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报告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报告的完整性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标题</a:t>
                      </a:r>
                    </a:p>
                    <a:p>
                      <a:pPr marL="36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测试的环境与准备工作</a:t>
                      </a:r>
                    </a:p>
                    <a:p>
                      <a:pPr marL="36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 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测试步骤，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要能够复现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36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10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0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预期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</a:t>
                      </a:r>
                    </a:p>
                    <a:p>
                      <a:pPr marL="36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实际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</a:t>
                      </a:r>
                    </a:p>
                    <a:p>
                      <a:pPr marL="36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 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其他补充材料（截图，日志输出文件等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，可选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</a:p>
                    <a:p>
                      <a:pPr marL="36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问题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原因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45349"/>
                  </a:ext>
                </a:extLst>
              </a:tr>
              <a:tr h="5533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问题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修复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修复工作的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合理和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完整性</a:t>
                      </a: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修复方法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是否正确合理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是否有</a:t>
                      </a:r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修复结果</a:t>
                      </a:r>
                      <a:endParaRPr lang="en-US" alt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是否需要回归测试</a:t>
                      </a:r>
                      <a:endParaRPr lang="zh-CN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202" marR="4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48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5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89436" y="3102972"/>
            <a:ext cx="2145353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问题报告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2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583</Words>
  <Application>Microsoft Macintosh PowerPoint</Application>
  <PresentationFormat>On-screen Show (4:3)</PresentationFormat>
  <Paragraphs>150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等线</vt:lpstr>
      <vt:lpstr>微软雅黑</vt:lpstr>
      <vt:lpstr>Open Sans</vt:lpstr>
      <vt:lpstr>Roboto Light</vt:lpstr>
      <vt:lpstr>微软雅黑 Light</vt:lpstr>
      <vt:lpstr>楷体</vt:lpstr>
      <vt:lpstr>Arial</vt:lpstr>
      <vt:lpstr>Calibri</vt:lpstr>
      <vt:lpstr>Calibri Light</vt:lpstr>
      <vt:lpstr>Impact</vt:lpstr>
      <vt:lpstr>Office 主题</vt:lpstr>
      <vt:lpstr>Office 主题​​</vt:lpstr>
      <vt:lpstr>文档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Qian Liu (FA Talent)</cp:lastModifiedBy>
  <cp:revision>237</cp:revision>
  <dcterms:created xsi:type="dcterms:W3CDTF">2019-03-06T10:58:48Z</dcterms:created>
  <dcterms:modified xsi:type="dcterms:W3CDTF">2019-05-24T04:53:00Z</dcterms:modified>
</cp:coreProperties>
</file>