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7" r:id="rId6"/>
    <p:sldId id="273" r:id="rId7"/>
    <p:sldId id="274" r:id="rId8"/>
    <p:sldId id="269" r:id="rId9"/>
    <p:sldId id="270" r:id="rId10"/>
    <p:sldId id="271" r:id="rId11"/>
    <p:sldId id="268" r:id="rId12"/>
    <p:sldId id="272" r:id="rId13"/>
    <p:sldId id="261" r:id="rId14"/>
    <p:sldId id="262" r:id="rId15"/>
    <p:sldId id="263" r:id="rId16"/>
    <p:sldId id="264" r:id="rId17"/>
    <p:sldId id="265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7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3BB5A-098C-4513-A7AB-4073FBCE6967}" type="datetimeFigureOut">
              <a:rPr lang="en-IN" smtClean="0"/>
              <a:pPr/>
              <a:t>26-10-2018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39617-D654-4000-9E7A-564834DAA42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DDA9D4-7C74-4B08-88DF-6DB47FF2AF3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C4D9482-69AA-46DB-8EC0-0AEF79570562}" type="datetimeFigureOut">
              <a:rPr lang="en-IN" smtClean="0"/>
              <a:pPr/>
              <a:t>26-10-2018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B5ADD66-824A-4875-9551-C150532636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9482-69AA-46DB-8EC0-0AEF79570562}" type="datetimeFigureOut">
              <a:rPr lang="en-IN" smtClean="0"/>
              <a:pPr/>
              <a:t>26-10-2018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DD66-824A-4875-9551-C150532636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0C4D9482-69AA-46DB-8EC0-0AEF79570562}" type="datetimeFigureOut">
              <a:rPr lang="en-IN" smtClean="0"/>
              <a:pPr/>
              <a:t>26-10-2018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B5ADD66-824A-4875-9551-C150532636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9482-69AA-46DB-8EC0-0AEF79570562}" type="datetimeFigureOut">
              <a:rPr lang="en-IN" smtClean="0"/>
              <a:pPr/>
              <a:t>26-10-2018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DD66-824A-4875-9551-C150532636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C4D9482-69AA-46DB-8EC0-0AEF79570562}" type="datetimeFigureOut">
              <a:rPr lang="en-IN" smtClean="0"/>
              <a:pPr/>
              <a:t>26-10-2018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2B5ADD66-824A-4875-9551-C150532636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9482-69AA-46DB-8EC0-0AEF79570562}" type="datetimeFigureOut">
              <a:rPr lang="en-IN" smtClean="0"/>
              <a:pPr/>
              <a:t>26-10-2018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DD66-824A-4875-9551-C150532636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9482-69AA-46DB-8EC0-0AEF79570562}" type="datetimeFigureOut">
              <a:rPr lang="en-IN" smtClean="0"/>
              <a:pPr/>
              <a:t>26-10-2018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DD66-824A-4875-9551-C150532636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9482-69AA-46DB-8EC0-0AEF79570562}" type="datetimeFigureOut">
              <a:rPr lang="en-IN" smtClean="0"/>
              <a:pPr/>
              <a:t>26-10-2018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DD66-824A-4875-9551-C150532636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C4D9482-69AA-46DB-8EC0-0AEF79570562}" type="datetimeFigureOut">
              <a:rPr lang="en-IN" smtClean="0"/>
              <a:pPr/>
              <a:t>26-10-2018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DD66-824A-4875-9551-C150532636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9482-69AA-46DB-8EC0-0AEF79570562}" type="datetimeFigureOut">
              <a:rPr lang="en-IN" smtClean="0"/>
              <a:pPr/>
              <a:t>26-10-2018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DD66-824A-4875-9551-C150532636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9482-69AA-46DB-8EC0-0AEF79570562}" type="datetimeFigureOut">
              <a:rPr lang="en-IN" smtClean="0"/>
              <a:pPr/>
              <a:t>26-10-2018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DD66-824A-4875-9551-C150532636C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C4D9482-69AA-46DB-8EC0-0AEF79570562}" type="datetimeFigureOut">
              <a:rPr lang="en-IN" smtClean="0"/>
              <a:pPr/>
              <a:t>26-10-2018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B5ADD66-824A-4875-9551-C150532636C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jpeg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 descr="C:\WINDOWS\Application Data\Microsoft\Media Catalog\Downloaded Clips\cl45\j017487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2286000"/>
            <a:ext cx="7543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bg2"/>
                </a:solidFill>
              </a:rPr>
              <a:t>Training and Developing Employees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redits(1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0"/>
                            </p:stCondLst>
                            <p:childTnLst>
                              <p:par>
                                <p:cTn id="14" presetID="23" presetClass="entr" presetSubtype="36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  <p:bldP spid="31747" grpId="0" build="p" autoUpdateAnimBg="0" advAuto="400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Image result for animal metaphor test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Image result for animal metaphor te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"/>
            <a:ext cx="7427168" cy="620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966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Rorschach  inkblot  test</a:t>
            </a:r>
          </a:p>
        </p:txBody>
      </p:sp>
      <p:pic>
        <p:nvPicPr>
          <p:cNvPr id="2050" name="Picture 2" descr="C:\Users\sheena\Desktop\images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8525" y="2348880"/>
            <a:ext cx="6841827" cy="41764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20040"/>
            <a:ext cx="7517110" cy="6150873"/>
          </a:xfrm>
        </p:spPr>
      </p:pic>
    </p:spTree>
    <p:extLst>
      <p:ext uri="{BB962C8B-B14F-4D97-AF65-F5344CB8AC3E}">
        <p14:creationId xmlns:p14="http://schemas.microsoft.com/office/powerpoint/2010/main" val="784397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057400"/>
            <a:ext cx="7958138" cy="4038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Electronic training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Computer-based training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Electronic performance support systems (EPSS)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Distance and internet-based training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Tele-training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Videoconferencing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Training via the internet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Learning portals:</a:t>
            </a:r>
          </a:p>
          <a:p>
            <a:pPr lvl="2">
              <a:lnSpc>
                <a:spcPct val="90000"/>
              </a:lnSpc>
            </a:pPr>
            <a:r>
              <a:rPr lang="en-IN" dirty="0"/>
              <a:t>A web site that acts as a central directory/repository for various types of learning and training materials used by learners is known as a learning portal </a:t>
            </a:r>
            <a:endParaRPr lang="en-US" sz="2000" dirty="0"/>
          </a:p>
        </p:txBody>
      </p:sp>
    </p:spTree>
    <p:custDataLst>
      <p:tags r:id="rId1"/>
    </p:custData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819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Training for special purposes</a:t>
            </a:r>
          </a:p>
          <a:p>
            <a:pPr lvl="1" eaLnBrk="1" hangingPunct="1"/>
            <a:r>
              <a:rPr lang="en-US" sz="2400" dirty="0"/>
              <a:t>Literacy training techniques</a:t>
            </a:r>
          </a:p>
          <a:p>
            <a:pPr lvl="1" eaLnBrk="1" hangingPunct="1"/>
            <a:r>
              <a:rPr lang="en-US" sz="2400" dirty="0"/>
              <a:t>Training for global business</a:t>
            </a:r>
          </a:p>
          <a:p>
            <a:pPr lvl="1" eaLnBrk="1" hangingPunct="1"/>
            <a:r>
              <a:rPr lang="en-US" sz="2400" dirty="0"/>
              <a:t>Diversity training</a:t>
            </a:r>
          </a:p>
          <a:p>
            <a:pPr lvl="1" eaLnBrk="1" hangingPunct="1"/>
            <a:r>
              <a:rPr lang="en-US" sz="2400" dirty="0"/>
              <a:t>Customer service training</a:t>
            </a:r>
          </a:p>
          <a:p>
            <a:pPr lvl="1" eaLnBrk="1" hangingPunct="1"/>
            <a:r>
              <a:rPr lang="en-US" sz="2400" dirty="0"/>
              <a:t>Teamwork training</a:t>
            </a:r>
          </a:p>
          <a:p>
            <a:pPr eaLnBrk="1" hangingPunct="1"/>
            <a:r>
              <a:rPr lang="en-US" sz="2800" dirty="0"/>
              <a:t>Providing lifelong learning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Managerial development &amp; training</a:t>
            </a:r>
          </a:p>
          <a:p>
            <a:pPr lvl="1" eaLnBrk="1" hangingPunct="1"/>
            <a:r>
              <a:rPr lang="en-US"/>
              <a:t>What is management development?</a:t>
            </a:r>
          </a:p>
          <a:p>
            <a:pPr lvl="1" eaLnBrk="1" hangingPunct="1"/>
            <a:r>
              <a:rPr lang="en-US"/>
              <a:t>The new leadership development methods</a:t>
            </a:r>
          </a:p>
          <a:p>
            <a:pPr lvl="1" eaLnBrk="1" hangingPunct="1"/>
            <a:r>
              <a:rPr lang="en-US"/>
              <a:t>Managerial on-the-job training</a:t>
            </a:r>
          </a:p>
          <a:p>
            <a:pPr lvl="2" eaLnBrk="1" hangingPunct="1"/>
            <a:r>
              <a:rPr lang="en-US"/>
              <a:t>Job rotation</a:t>
            </a:r>
          </a:p>
          <a:p>
            <a:pPr lvl="2" eaLnBrk="1" hangingPunct="1"/>
            <a:r>
              <a:rPr lang="en-US"/>
              <a:t>Coaching/understudy approach</a:t>
            </a:r>
          </a:p>
          <a:p>
            <a:pPr lvl="2" eaLnBrk="1" hangingPunct="1"/>
            <a:r>
              <a:rPr lang="en-US"/>
              <a:t>Action learning</a:t>
            </a:r>
          </a:p>
          <a:p>
            <a:pPr lvl="2" eaLnBrk="1" hangingPunct="1"/>
            <a:r>
              <a:rPr lang="en-US"/>
              <a:t>Research insight</a:t>
            </a:r>
          </a:p>
          <a:p>
            <a:pPr lvl="1" eaLnBrk="1" hangingPunct="1"/>
            <a:endParaRPr 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10243" name="Rectangle 1027"/>
          <p:cNvSpPr>
            <a:spLocks noGrp="1" noChangeArrowheads="1"/>
          </p:cNvSpPr>
          <p:nvPr>
            <p:ph idx="1"/>
          </p:nvPr>
        </p:nvSpPr>
        <p:spPr>
          <a:xfrm>
            <a:off x="395536" y="1700808"/>
            <a:ext cx="8458200" cy="6022975"/>
          </a:xfrm>
        </p:spPr>
        <p:txBody>
          <a:bodyPr/>
          <a:lstStyle/>
          <a:p>
            <a:pPr lvl="1" eaLnBrk="1" hangingPunct="1">
              <a:buSzTx/>
              <a:buFont typeface="Wingdings" pitchFamily="2" charset="2"/>
              <a:buChar char="w"/>
            </a:pPr>
            <a:r>
              <a:rPr lang="en-US" sz="3200" dirty="0"/>
              <a:t>Managerial development &amp; training (Cont.)</a:t>
            </a:r>
          </a:p>
          <a:p>
            <a:pPr lvl="2" eaLnBrk="1" hangingPunct="1">
              <a:buSzPct val="55000"/>
              <a:buFont typeface="Wingdings" pitchFamily="2" charset="2"/>
              <a:buChar char="n"/>
            </a:pPr>
            <a:r>
              <a:rPr lang="en-US" sz="2800" dirty="0"/>
              <a:t>Off-the-job training &amp; development techniques</a:t>
            </a:r>
          </a:p>
          <a:p>
            <a:pPr lvl="3" eaLnBrk="1" hangingPunct="1">
              <a:buSzPct val="65000"/>
              <a:buFont typeface="Wingdings" pitchFamily="2" charset="2"/>
              <a:buChar char="l"/>
            </a:pPr>
            <a:r>
              <a:rPr lang="en-US" sz="2400" dirty="0"/>
              <a:t>Vestibule training</a:t>
            </a:r>
          </a:p>
          <a:p>
            <a:pPr lvl="3" eaLnBrk="1" hangingPunct="1">
              <a:buSzPct val="65000"/>
              <a:buFont typeface="Wingdings" pitchFamily="2" charset="2"/>
              <a:buChar char="l"/>
            </a:pPr>
            <a:r>
              <a:rPr lang="en-US" sz="2400"/>
              <a:t>Outside </a:t>
            </a:r>
            <a:r>
              <a:rPr lang="en-US" sz="2400" dirty="0"/>
              <a:t>seminars</a:t>
            </a:r>
          </a:p>
          <a:p>
            <a:pPr lvl="3" eaLnBrk="1" hangingPunct="1">
              <a:buSzPct val="65000"/>
              <a:buFont typeface="Wingdings" pitchFamily="2" charset="2"/>
              <a:buChar char="l"/>
            </a:pPr>
            <a:r>
              <a:rPr lang="en-US" sz="2400" dirty="0"/>
              <a:t>University-related programs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11267" name="Rectangle 1027"/>
          <p:cNvSpPr>
            <a:spLocks noGrp="1" noChangeArrowheads="1"/>
          </p:cNvSpPr>
          <p:nvPr>
            <p:ph idx="1"/>
          </p:nvPr>
        </p:nvSpPr>
        <p:spPr>
          <a:xfrm>
            <a:off x="809625" y="2214563"/>
            <a:ext cx="7958138" cy="3576637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ClrTx/>
              <a:buSzTx/>
              <a:buFont typeface="Wingdings" pitchFamily="2" charset="2"/>
              <a:buChar char="w"/>
            </a:pPr>
            <a:r>
              <a:rPr lang="en-US" sz="3200"/>
              <a:t>Managerial development &amp; training (Cont.)</a:t>
            </a:r>
          </a:p>
          <a:p>
            <a:pPr lvl="3" eaLnBrk="1" hangingPunct="1">
              <a:lnSpc>
                <a:spcPct val="90000"/>
              </a:lnSpc>
              <a:buClrTx/>
              <a:buSzPct val="65000"/>
              <a:buFont typeface="Wingdings" pitchFamily="2" charset="2"/>
              <a:buChar char="l"/>
            </a:pPr>
            <a:r>
              <a:rPr lang="en-US" sz="2400">
                <a:cs typeface="Arial" pitchFamily="34" charset="0"/>
              </a:rPr>
              <a:t>Role playing</a:t>
            </a:r>
          </a:p>
          <a:p>
            <a:pPr lvl="3" eaLnBrk="1" hangingPunct="1">
              <a:lnSpc>
                <a:spcPct val="90000"/>
              </a:lnSpc>
              <a:buClrTx/>
              <a:buSzPct val="65000"/>
              <a:buFont typeface="Wingdings" pitchFamily="2" charset="2"/>
              <a:buChar char="l"/>
            </a:pPr>
            <a:r>
              <a:rPr lang="en-US" sz="2400">
                <a:cs typeface="Arial" pitchFamily="34" charset="0"/>
              </a:rPr>
              <a:t>Behavior modeling</a:t>
            </a:r>
          </a:p>
          <a:p>
            <a:pPr lvl="3" eaLnBrk="1" hangingPunct="1">
              <a:lnSpc>
                <a:spcPct val="90000"/>
              </a:lnSpc>
              <a:buClrTx/>
              <a:buSzPct val="65000"/>
              <a:buFont typeface="Wingdings" pitchFamily="2" charset="2"/>
              <a:buChar char="l"/>
            </a:pPr>
            <a:r>
              <a:rPr lang="en-US" sz="2400">
                <a:cs typeface="Arial" pitchFamily="34" charset="0"/>
              </a:rPr>
              <a:t>Corporate universities and in-house development centers</a:t>
            </a:r>
          </a:p>
          <a:p>
            <a:pPr lvl="2" eaLnBrk="1" hangingPunct="1">
              <a:lnSpc>
                <a:spcPct val="90000"/>
              </a:lnSpc>
              <a:buClrTx/>
              <a:buSzPct val="55000"/>
              <a:buFont typeface="Wingdings" pitchFamily="2" charset="2"/>
              <a:buChar char="n"/>
            </a:pPr>
            <a:r>
              <a:rPr lang="en-US" sz="2800">
                <a:cs typeface="Arial" pitchFamily="34" charset="0"/>
              </a:rPr>
              <a:t>Executive development in global companies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Evaluating the training effort</a:t>
            </a:r>
          </a:p>
          <a:p>
            <a:pPr lvl="1" eaLnBrk="1" hangingPunct="1"/>
            <a:r>
              <a:rPr lang="en-US"/>
              <a:t>Designing the study</a:t>
            </a:r>
          </a:p>
          <a:p>
            <a:pPr lvl="1" eaLnBrk="1" hangingPunct="1"/>
            <a:r>
              <a:rPr lang="en-US"/>
              <a:t>Training effects to measure</a:t>
            </a:r>
          </a:p>
          <a:p>
            <a:pPr eaLnBrk="1" hangingPunct="1"/>
            <a:r>
              <a:rPr lang="en-US"/>
              <a:t>Summary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Orienting employees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Why orientation is important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Using orientation to reduce stress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The training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Why the training business is booming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The 5-step training &amp; development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Training and learning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Make learning meaningful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Make skills transfer easy</a:t>
            </a:r>
          </a:p>
          <a:p>
            <a:pPr lvl="2" eaLnBrk="1" hangingPunct="1">
              <a:lnSpc>
                <a:spcPct val="90000"/>
              </a:lnSpc>
            </a:pPr>
            <a:endParaRPr lang="en-US" sz="2000" dirty="0"/>
          </a:p>
        </p:txBody>
      </p:sp>
    </p:spTree>
    <p:custDataLst>
      <p:tags r:id="rId1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Motivate the learner</a:t>
            </a:r>
          </a:p>
          <a:p>
            <a:pPr lvl="1" eaLnBrk="1" hangingPunct="1"/>
            <a:r>
              <a:rPr lang="en-US"/>
              <a:t>Legal aspects of training</a:t>
            </a:r>
          </a:p>
          <a:p>
            <a:pPr lvl="1" eaLnBrk="1" hangingPunct="1"/>
            <a:r>
              <a:rPr lang="en-US"/>
              <a:t>Analyzing training needs</a:t>
            </a:r>
          </a:p>
          <a:p>
            <a:pPr lvl="1" eaLnBrk="1" hangingPunct="1"/>
            <a:r>
              <a:rPr lang="en-US"/>
              <a:t>Task analysis: assessing new employees’ training needs</a:t>
            </a:r>
          </a:p>
          <a:p>
            <a:pPr lvl="1" eaLnBrk="1" hangingPunct="1"/>
            <a:r>
              <a:rPr lang="en-US"/>
              <a:t>Performance analysis: assessing current employees’ training needs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2132856"/>
            <a:ext cx="4295775" cy="3881437"/>
          </a:xfrm>
        </p:spPr>
        <p:txBody>
          <a:bodyPr/>
          <a:lstStyle/>
          <a:p>
            <a:pPr eaLnBrk="1" hangingPunct="1"/>
            <a:r>
              <a:rPr lang="en-US" dirty="0"/>
              <a:t>Traditional training methods</a:t>
            </a:r>
          </a:p>
          <a:p>
            <a:pPr lvl="1" eaLnBrk="1" hangingPunct="1"/>
            <a:r>
              <a:rPr lang="en-US" dirty="0"/>
              <a:t>On-the-job training</a:t>
            </a:r>
          </a:p>
          <a:p>
            <a:pPr lvl="2" eaLnBrk="1" hangingPunct="1"/>
            <a:r>
              <a:rPr lang="en-US" dirty="0"/>
              <a:t>Step 1 prepare the learner</a:t>
            </a:r>
          </a:p>
          <a:p>
            <a:pPr lvl="2" eaLnBrk="1" hangingPunct="1"/>
            <a:r>
              <a:rPr lang="en-US" dirty="0"/>
              <a:t>Step 2 present the operation</a:t>
            </a:r>
          </a:p>
          <a:p>
            <a:pPr lvl="2" eaLnBrk="1" hangingPunct="1"/>
            <a:r>
              <a:rPr lang="en-US" dirty="0"/>
              <a:t>Step 3 do a tryout</a:t>
            </a:r>
          </a:p>
          <a:p>
            <a:pPr lvl="2" eaLnBrk="1" hangingPunct="1"/>
            <a:r>
              <a:rPr lang="en-US" dirty="0"/>
              <a:t>Step 4 follow up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139952" y="2060848"/>
            <a:ext cx="3903663" cy="358775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dirty="0"/>
              <a:t>Apprenticeship training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Informal learning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Job instruction training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Lectures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Programmed learning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Audiovisual tools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Simulated training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Projective techniques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Thematic apperception test (projective technique)</a:t>
            </a:r>
          </a:p>
        </p:txBody>
      </p:sp>
      <p:pic>
        <p:nvPicPr>
          <p:cNvPr id="1026" name="Picture 2" descr="C:\Users\sheena\Desktop\Example-of-Thematic-Apperception-Test-psychology-1310980-305-400.gif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175" y="1628800"/>
            <a:ext cx="6615137" cy="47525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ASSOCIATION TEST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9725"/>
            <a:ext cx="7643192" cy="4846638"/>
          </a:xfrm>
        </p:spPr>
      </p:pic>
    </p:spTree>
    <p:extLst>
      <p:ext uri="{BB962C8B-B14F-4D97-AF65-F5344CB8AC3E}">
        <p14:creationId xmlns:p14="http://schemas.microsoft.com/office/powerpoint/2010/main" val="195270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2E8A-B424-461E-9433-431F057DB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ANIMAL METPHOR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D2D2A-D486-4C88-B588-116F82326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Cute as a                  ( </a:t>
            </a:r>
            <a:r>
              <a:rPr lang="en-IN" dirty="0" err="1"/>
              <a:t>ttuonb</a:t>
            </a:r>
            <a:r>
              <a:rPr lang="en-IN" dirty="0"/>
              <a:t>)</a:t>
            </a:r>
          </a:p>
          <a:p>
            <a:r>
              <a:rPr lang="en-IN" dirty="0"/>
              <a:t>Warm as a               (</a:t>
            </a:r>
            <a:r>
              <a:rPr lang="en-IN" dirty="0" err="1"/>
              <a:t>stota</a:t>
            </a:r>
            <a:r>
              <a:rPr lang="en-IN" dirty="0"/>
              <a:t>)</a:t>
            </a:r>
          </a:p>
          <a:p>
            <a:r>
              <a:rPr lang="en-IN" dirty="0"/>
              <a:t>Light as                     (</a:t>
            </a:r>
            <a:r>
              <a:rPr lang="en-IN" dirty="0" err="1"/>
              <a:t>ira</a:t>
            </a:r>
            <a:r>
              <a:rPr lang="en-IN" dirty="0"/>
              <a:t>)</a:t>
            </a:r>
          </a:p>
          <a:p>
            <a:r>
              <a:rPr lang="en-IN" dirty="0"/>
              <a:t>Gentle as                   (</a:t>
            </a:r>
            <a:r>
              <a:rPr lang="en-IN" dirty="0" err="1"/>
              <a:t>blam</a:t>
            </a:r>
            <a:r>
              <a:rPr lang="en-IN" dirty="0"/>
              <a:t>)</a:t>
            </a:r>
          </a:p>
          <a:p>
            <a:r>
              <a:rPr lang="en-IN" dirty="0"/>
              <a:t>Rough as                   (</a:t>
            </a:r>
            <a:r>
              <a:rPr lang="en-IN" dirty="0" err="1"/>
              <a:t>dappersan</a:t>
            </a:r>
            <a:r>
              <a:rPr lang="en-IN" dirty="0"/>
              <a:t>)</a:t>
            </a:r>
          </a:p>
          <a:p>
            <a:r>
              <a:rPr lang="en-IN" dirty="0"/>
              <a:t>Playful as a               (</a:t>
            </a:r>
            <a:r>
              <a:rPr lang="en-IN" dirty="0" err="1"/>
              <a:t>tikent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6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ANIMAL METAPHOR TEST</a:t>
            </a:r>
          </a:p>
        </p:txBody>
      </p:sp>
      <p:pic>
        <p:nvPicPr>
          <p:cNvPr id="1026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63040"/>
            <a:ext cx="6462184" cy="484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0"/>
            <a:ext cx="7632848" cy="6314281"/>
          </a:xfrm>
        </p:spPr>
      </p:pic>
    </p:spTree>
    <p:extLst>
      <p:ext uri="{BB962C8B-B14F-4D97-AF65-F5344CB8AC3E}">
        <p14:creationId xmlns:p14="http://schemas.microsoft.com/office/powerpoint/2010/main" val="6202070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CRC" val="41c837130100"/>
  <p:tag name="POWER3D TRANSITION" val="Shnroll.p3d 3"/>
  <p:tag name="POWER3D OPTIONS" val="Medium "/>
  <p:tag name="POWER3D SOUND" val="Shrink to Corner and Rol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CRC" val="b19ecbe3012b"/>
  <p:tag name="POWER3D TRANSITION" val="Swing.p3d 3"/>
  <p:tag name="POWER3D OPTIONS" val="Medium "/>
  <p:tag name="POWER3D SOUND" val="Swi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CRC" val="f1d01db70101"/>
  <p:tag name="POWER3D TRANSITION" val="DropIn.p3d 2"/>
  <p:tag name="POWER3D OPTIONS" val="Medium "/>
  <p:tag name="POWER3D SOUND" val="Drop I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CRC" val="96a49b730124"/>
  <p:tag name="POWER3D TRANSITION" val="OnEdge.p3d 0"/>
  <p:tag name="POWER3D OPTIONS" val="Medium "/>
  <p:tag name="POWER3D SOUND" val="On Edg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CRC" val="2cb0336d0125"/>
  <p:tag name="POWER3D TRANSITION" val="Revcube.p3d 2"/>
  <p:tag name="POWER3D OPTIONS" val="Medium "/>
  <p:tag name="POWER3D SOUND" val="Revolving Cub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CRC" val="ac4fac820126"/>
  <p:tag name="POWER3D TRANSITION" val="Revdoors.p3d 2"/>
  <p:tag name="POWER3D OPTIONS" val="Medium "/>
  <p:tag name="POWER3D SOUND" val="Revolving Door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CRC" val="9d7acebf0127"/>
  <p:tag name="POWER3D TRANSITION" val="Bilboard.p3d 1"/>
  <p:tag name="POWER3D OPTIONS" val="Medium "/>
  <p:tag name="POWER3D SOUND" val="Turning Billboar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CRC" val="51d353fe0128"/>
  <p:tag name="POWER3D TRANSITION" val="Slabflip.p3d 1"/>
  <p:tag name="POWER3D OPTIONS" val="Medium "/>
  <p:tag name="POWER3D IMAGE0" val="PINBUMP.TGA"/>
  <p:tag name="POWER3D IMAGE1" val="PINBUMP.TGA"/>
  <p:tag name="POWER3D SOUND" val="Slab Fli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CRC" val="40dd73190129"/>
  <p:tag name="POWER3D TRANSITION" val="Slabrota.p3d 0"/>
  <p:tag name="POWER3D OPTIONS" val="Medium "/>
  <p:tag name="POWER3D IMAGE0" val="PINBUMP.TGA"/>
  <p:tag name="POWER3D SOUND" val="Slab Rota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CRC" val="d543dfce012a"/>
  <p:tag name="POWER3D TRANSITION" val="Slabtilt.p3d 1"/>
  <p:tag name="POWER3D OPTIONS" val="Medium "/>
  <p:tag name="POWER3D IMAGE0" val="PINBUMP.TGA"/>
  <p:tag name="POWER3D IMAGE1" val="PINBUMP.TGA"/>
  <p:tag name="POWER3D SOUND" val="Slab Tilt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86</TotalTime>
  <Words>313</Words>
  <Application>Microsoft Office PowerPoint</Application>
  <PresentationFormat>On-screen Show (4:3)</PresentationFormat>
  <Paragraphs>79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Georgia</vt:lpstr>
      <vt:lpstr>Wingdings</vt:lpstr>
      <vt:lpstr>Wingdings 2</vt:lpstr>
      <vt:lpstr>Opulent</vt:lpstr>
      <vt:lpstr>PowerPoint Presentation</vt:lpstr>
      <vt:lpstr>PowerPoint Presentation</vt:lpstr>
      <vt:lpstr>PowerPoint Presentation</vt:lpstr>
      <vt:lpstr>PowerPoint Presentation</vt:lpstr>
      <vt:lpstr>Thematic apperception test (projective technique)</vt:lpstr>
      <vt:lpstr>WORD ASSOCIATION TEST</vt:lpstr>
      <vt:lpstr>ANIMAL METPHOR TEST</vt:lpstr>
      <vt:lpstr>ANIMAL METAPHOR TEST</vt:lpstr>
      <vt:lpstr>PowerPoint Presentation</vt:lpstr>
      <vt:lpstr>PowerPoint Presentation</vt:lpstr>
      <vt:lpstr>Rorschach  inkblot 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sheena</dc:creator>
  <cp:lastModifiedBy>Sheena Suresh</cp:lastModifiedBy>
  <cp:revision>14</cp:revision>
  <dcterms:created xsi:type="dcterms:W3CDTF">2013-10-10T05:03:33Z</dcterms:created>
  <dcterms:modified xsi:type="dcterms:W3CDTF">2018-10-26T05:11:21Z</dcterms:modified>
</cp:coreProperties>
</file>