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1pPr>
    <a:lvl2pPr marL="4572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2pPr>
    <a:lvl3pPr marL="9144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3pPr>
    <a:lvl4pPr marL="13716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4pPr>
    <a:lvl5pPr marL="18288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5pPr>
    <a:lvl6pPr marL="22860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6pPr>
    <a:lvl7pPr marL="27432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7pPr>
    <a:lvl8pPr marL="32004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8pPr>
    <a:lvl9pPr marL="36576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1A9"/>
    <a:srgbClr val="FF8000"/>
    <a:srgbClr val="EAD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00" y="-7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Book Antiqu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77115-F2A7-EF4E-B02B-82D532801EA7}" type="datetimeFigureOut">
              <a:rPr lang="en-US" smtClean="0">
                <a:latin typeface="Book Antiqua"/>
              </a:rPr>
              <a:pPr/>
              <a:t>11-04-04</a:t>
            </a:fld>
            <a:endParaRPr lang="en-US" dirty="0">
              <a:latin typeface="Book Antiqu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Book Antiqu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894CE-7832-DD43-8699-CF7C0967BE75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031813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ook Antiqua"/>
              </a:defRPr>
            </a:lvl1pPr>
          </a:lstStyle>
          <a:p>
            <a:fld id="{44783A8E-7A36-874D-9249-4767D0573A2D}" type="datetimeFigureOut">
              <a:rPr lang="en-US" smtClean="0"/>
              <a:pPr/>
              <a:t>11-04-04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ook Antiqua"/>
              </a:defRPr>
            </a:lvl1pPr>
          </a:lstStyle>
          <a:p>
            <a:fld id="{9E825B35-BFC5-DC4B-AE69-85C562D04A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035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B9BE72AF-AF1A-1E41-B881-D8119A052D15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131650208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FDF4A1D1-6440-3F47-BC8E-C1E8499F2E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1350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2625" y="444500"/>
            <a:ext cx="3076575" cy="88138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44500"/>
            <a:ext cx="9077325" cy="88138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2F3FA9A2-5116-5544-A00E-FC7EF820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6442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D01B99BC-F82C-D046-99BD-FBA1D66F1CB4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08700831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C12595A0-9662-7443-BA62-0D3B6483F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94658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F0ED71BB-118A-9E4C-B08B-8FE12AFF2A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538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65069F6B-CB1A-844B-A44A-5B7ABA595A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5966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8801E1DC-9A09-2845-A773-BB78DAEA54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55150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E37D4F0C-152B-054F-ABE3-C9D6581630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37152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97C1C413-B9D3-E347-8928-0B2F534480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46226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B604E31D-27C9-7146-8686-2BC96041BB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91942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>
                <a:sym typeface="Palatino" charset="0"/>
              </a:rPr>
              <a:t>Click to edit Master text styles</a:t>
            </a:r>
          </a:p>
          <a:p>
            <a:pPr lvl="1"/>
            <a:r>
              <a:rPr lang="en-CA" dirty="0" smtClean="0">
                <a:sym typeface="Palatino" charset="0"/>
              </a:rPr>
              <a:t>Second level</a:t>
            </a:r>
          </a:p>
          <a:p>
            <a:pPr lvl="2"/>
            <a:r>
              <a:rPr lang="en-CA" dirty="0" smtClean="0">
                <a:sym typeface="Palatino" charset="0"/>
              </a:rPr>
              <a:t>Third level</a:t>
            </a:r>
          </a:p>
          <a:p>
            <a:pPr lvl="3"/>
            <a:r>
              <a:rPr lang="en-CA" dirty="0" smtClean="0">
                <a:sym typeface="Palatino" charset="0"/>
              </a:rPr>
              <a:t>Fourth level</a:t>
            </a:r>
          </a:p>
          <a:p>
            <a:pPr lvl="4"/>
            <a:r>
              <a:rPr lang="en-CA" dirty="0" smtClean="0">
                <a:sym typeface="Palatino" charset="0"/>
              </a:rPr>
              <a:t>Fifth level</a:t>
            </a:r>
            <a:endParaRPr lang="en-US" dirty="0">
              <a:sym typeface="Palatino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>
                <a:sym typeface="Didot" charset="0"/>
              </a:rPr>
              <a:t>Click to edit Master title style</a:t>
            </a:r>
            <a:endParaRPr lang="en-US">
              <a:sym typeface="Didot" charset="0"/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404813" y="2235200"/>
            <a:ext cx="12193587" cy="50800"/>
            <a:chOff x="0" y="0"/>
            <a:chExt cx="7680" cy="32"/>
          </a:xfrm>
        </p:grpSpPr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393700" y="9347200"/>
            <a:ext cx="12192000" cy="50800"/>
            <a:chOff x="0" y="0"/>
            <a:chExt cx="7680" cy="32"/>
          </a:xfrm>
        </p:grpSpPr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2057" name="Rectangle 9"/>
          <p:cNvSpPr>
            <a:spLocks/>
          </p:cNvSpPr>
          <p:nvPr/>
        </p:nvSpPr>
        <p:spPr bwMode="auto">
          <a:xfrm>
            <a:off x="425590" y="95215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Distributed DBMS</a:t>
            </a:r>
          </a:p>
        </p:txBody>
      </p:sp>
      <p:sp>
        <p:nvSpPr>
          <p:cNvPr id="2058" name="Rectangle 10"/>
          <p:cNvSpPr>
            <a:spLocks/>
          </p:cNvSpPr>
          <p:nvPr/>
        </p:nvSpPr>
        <p:spPr bwMode="auto">
          <a:xfrm>
            <a:off x="5571333" y="9521567"/>
            <a:ext cx="190023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© M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. T. Özsu &amp; P.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Valduriez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  <p:sp>
        <p:nvSpPr>
          <p:cNvPr id="14" name="Rectangle 10"/>
          <p:cNvSpPr>
            <a:spLocks/>
          </p:cNvSpPr>
          <p:nvPr userDrawn="1"/>
        </p:nvSpPr>
        <p:spPr bwMode="auto">
          <a:xfrm>
            <a:off x="11254928" y="9538899"/>
            <a:ext cx="14038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Ch.10/</a:t>
            </a:r>
            <a:fld id="{5E48BB5D-946E-5F48-82DF-AC330131550D}" type="slidenum">
              <a:rPr lang="en-US" sz="1200" smtClean="0">
                <a:latin typeface="Book Antiqua"/>
              </a:rPr>
              <a:pPr algn="r"/>
              <a:t>‹#›</a:t>
            </a:fld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150000"/>
        <a:buFont typeface="Palatino" charset="0"/>
        <a:buChar char="•"/>
        <a:defRPr sz="2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5000"/>
        <a:buFont typeface="Zapf Dingbats" charset="0"/>
        <a:buChar char="➡"/>
        <a:defRPr sz="26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0000"/>
        <a:buFont typeface="Zapf Dingbats" charset="0"/>
        <a:buChar char="✦"/>
        <a:defRPr sz="24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69000"/>
        <a:buFont typeface="Lucida Grande" charset="0"/>
        <a:buChar char="✓"/>
        <a:defRPr sz="2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2900" y="2428528"/>
            <a:ext cx="12293600" cy="6912768"/>
          </a:xfrm>
          <a:ln/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200" dirty="0" smtClean="0"/>
              <a:t>Introduction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Background</a:t>
            </a: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200" dirty="0" smtClean="0"/>
              <a:t>Distributed Database Design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Database Integration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Semantic Data Control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Distributed Query Processing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Multidatabase Query Processing</a:t>
            </a:r>
          </a:p>
          <a:p>
            <a:pPr>
              <a:lnSpc>
                <a:spcPct val="80000"/>
              </a:lnSpc>
            </a:pPr>
            <a:r>
              <a:rPr lang="en-US" sz="2200" dirty="0" smtClean="0">
                <a:solidFill>
                  <a:srgbClr val="1771A9"/>
                </a:solidFill>
              </a:rPr>
              <a:t>Distributed Transaction Management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FF0000"/>
                </a:solidFill>
              </a:rPr>
              <a:t>Transaction Concepts and Models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1771A9"/>
                </a:solidFill>
              </a:rPr>
              <a:t>Distributed Concurrency Control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1771A9"/>
                </a:solidFill>
              </a:rPr>
              <a:t>Distributed </a:t>
            </a:r>
            <a:r>
              <a:rPr lang="en-US" sz="2000" dirty="0" smtClean="0">
                <a:solidFill>
                  <a:srgbClr val="1771A9"/>
                </a:solidFill>
              </a:rPr>
              <a:t>Reliability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Data Replication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Parallel Database Systems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Distributed Object DBMS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Peer-to-Peer Data Management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Web Data Management 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Current Issues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dirty="0"/>
              <a:t>Consider a transaction </a:t>
            </a:r>
            <a:r>
              <a:rPr lang="en-US" i="1" dirty="0"/>
              <a:t>T</a:t>
            </a:r>
            <a:r>
              <a:rPr lang="en-US" dirty="0"/>
              <a:t>:</a:t>
            </a:r>
            <a:endParaRPr lang="en-US" i="1" dirty="0"/>
          </a:p>
          <a:p>
            <a:pPr lvl="1">
              <a:buFont typeface="Monotype Sorts" charset="2"/>
              <a:buNone/>
            </a:pPr>
            <a:r>
              <a:rPr lang="en-US" dirty="0"/>
              <a:t>	</a:t>
            </a:r>
            <a:r>
              <a:rPr lang="en-US" dirty="0" err="1"/>
              <a:t>Read(</a:t>
            </a:r>
            <a:r>
              <a:rPr lang="en-US" i="1" dirty="0" err="1"/>
              <a:t>x</a:t>
            </a:r>
            <a:r>
              <a:rPr lang="en-US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dirty="0"/>
              <a:t>	</a:t>
            </a:r>
            <a:r>
              <a:rPr lang="en-US" dirty="0" err="1"/>
              <a:t>Read(</a:t>
            </a:r>
            <a:r>
              <a:rPr lang="en-US" i="1" dirty="0" err="1"/>
              <a:t>y</a:t>
            </a:r>
            <a:r>
              <a:rPr lang="en-US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i="1" dirty="0"/>
              <a:t>	x</a:t>
            </a:r>
            <a:r>
              <a:rPr lang="en-US" i="1" dirty="0" smtClean="0"/>
              <a:t> </a:t>
            </a:r>
            <a:r>
              <a:rPr lang="en-US" dirty="0" smtClean="0">
                <a:latin typeface="Symbol" charset="2"/>
                <a:sym typeface="Symbol"/>
              </a:rPr>
              <a:t></a:t>
            </a:r>
            <a:r>
              <a:rPr lang="en-US" i="1" dirty="0" smtClean="0"/>
              <a:t>x </a:t>
            </a:r>
            <a:r>
              <a:rPr lang="en-US" dirty="0"/>
              <a:t>+ </a:t>
            </a:r>
            <a:r>
              <a:rPr lang="en-US" i="1" dirty="0"/>
              <a:t>y</a:t>
            </a:r>
          </a:p>
          <a:p>
            <a:pPr lvl="1">
              <a:buFont typeface="Monotype Sorts" charset="2"/>
              <a:buNone/>
            </a:pPr>
            <a:r>
              <a:rPr lang="en-US" dirty="0"/>
              <a:t>	</a:t>
            </a:r>
            <a:r>
              <a:rPr lang="en-US" dirty="0" err="1"/>
              <a:t>Write(</a:t>
            </a:r>
            <a:r>
              <a:rPr lang="en-US" i="1" dirty="0" err="1"/>
              <a:t>x</a:t>
            </a:r>
            <a:r>
              <a:rPr lang="en-US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dirty="0"/>
              <a:t>	Commit</a:t>
            </a:r>
          </a:p>
          <a:p>
            <a:pPr>
              <a:buFont typeface="Monotype Sorts" charset="2"/>
              <a:buNone/>
            </a:pPr>
            <a:r>
              <a:rPr lang="en-US" dirty="0"/>
              <a:t>Then</a:t>
            </a:r>
            <a:endParaRPr lang="en-US" dirty="0" smtClean="0"/>
          </a:p>
          <a:p>
            <a:pPr lvl="1">
              <a:buFont typeface="Monotype Sorts" charset="2"/>
              <a:buNone/>
            </a:pPr>
            <a:r>
              <a:rPr lang="en-US" dirty="0" smtClean="0">
                <a:latin typeface="Symbol" pitchFamily="18" charset="2"/>
                <a:sym typeface="Symbol"/>
              </a:rPr>
              <a:t></a:t>
            </a:r>
            <a:r>
              <a:rPr lang="en-US" dirty="0" smtClean="0"/>
              <a:t>= </a:t>
            </a:r>
            <a:r>
              <a:rPr lang="en-US" dirty="0"/>
              <a:t>{</a:t>
            </a:r>
            <a:r>
              <a:rPr lang="en-US" i="1" dirty="0"/>
              <a:t>R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), </a:t>
            </a:r>
            <a:r>
              <a:rPr lang="en-US" i="1" dirty="0"/>
              <a:t>R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), </a:t>
            </a:r>
            <a:r>
              <a:rPr lang="en-US" i="1" dirty="0"/>
              <a:t>W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), </a:t>
            </a:r>
            <a:r>
              <a:rPr lang="en-US" i="1" dirty="0"/>
              <a:t>C</a:t>
            </a:r>
            <a:r>
              <a:rPr lang="en-US" dirty="0"/>
              <a:t>}</a:t>
            </a:r>
            <a:endParaRPr lang="en-US" dirty="0" smtClean="0"/>
          </a:p>
          <a:p>
            <a:pPr lvl="1">
              <a:buFont typeface="Monotype Sorts" charset="2"/>
              <a:buNone/>
            </a:pPr>
            <a:r>
              <a:rPr lang="en-US" dirty="0" smtClean="0"/>
              <a:t>≺ </a:t>
            </a:r>
            <a:r>
              <a:rPr lang="en-US" dirty="0"/>
              <a:t>= {(</a:t>
            </a:r>
            <a:r>
              <a:rPr lang="en-US" i="1" dirty="0" err="1"/>
              <a:t>R</a:t>
            </a:r>
            <a:r>
              <a:rPr lang="en-US" dirty="0" err="1"/>
              <a:t>(</a:t>
            </a:r>
            <a:r>
              <a:rPr lang="en-US" i="1" dirty="0" err="1"/>
              <a:t>x</a:t>
            </a:r>
            <a:r>
              <a:rPr lang="en-US" dirty="0"/>
              <a:t>), </a:t>
            </a:r>
            <a:r>
              <a:rPr lang="en-US" i="1" dirty="0" err="1"/>
              <a:t>W</a:t>
            </a:r>
            <a:r>
              <a:rPr lang="en-US" dirty="0" err="1"/>
              <a:t>(</a:t>
            </a:r>
            <a:r>
              <a:rPr lang="en-US" i="1" dirty="0" err="1"/>
              <a:t>x</a:t>
            </a:r>
            <a:r>
              <a:rPr lang="en-US" dirty="0"/>
              <a:t>)), (</a:t>
            </a:r>
            <a:r>
              <a:rPr lang="en-US" i="1" dirty="0" err="1"/>
              <a:t>R</a:t>
            </a:r>
            <a:r>
              <a:rPr lang="en-US" dirty="0" err="1"/>
              <a:t>(</a:t>
            </a:r>
            <a:r>
              <a:rPr lang="en-US" i="1" dirty="0" err="1"/>
              <a:t>y</a:t>
            </a:r>
            <a:r>
              <a:rPr lang="en-US" dirty="0"/>
              <a:t>), </a:t>
            </a:r>
            <a:r>
              <a:rPr lang="en-US" i="1" dirty="0" err="1"/>
              <a:t>W</a:t>
            </a:r>
            <a:r>
              <a:rPr lang="en-US" dirty="0" err="1"/>
              <a:t>(</a:t>
            </a:r>
            <a:r>
              <a:rPr lang="en-US" i="1" dirty="0" err="1"/>
              <a:t>x</a:t>
            </a:r>
            <a:r>
              <a:rPr lang="en-US" dirty="0"/>
              <a:t>)), (</a:t>
            </a:r>
            <a:r>
              <a:rPr lang="en-US" i="1" dirty="0" err="1"/>
              <a:t>W</a:t>
            </a:r>
            <a:r>
              <a:rPr lang="en-US" dirty="0" err="1"/>
              <a:t>(</a:t>
            </a:r>
            <a:r>
              <a:rPr lang="en-US" i="1" dirty="0" err="1"/>
              <a:t>x</a:t>
            </a:r>
            <a:r>
              <a:rPr lang="en-US" dirty="0"/>
              <a:t>), </a:t>
            </a:r>
            <a:r>
              <a:rPr lang="en-US" i="1" dirty="0"/>
              <a:t>C</a:t>
            </a:r>
            <a:r>
              <a:rPr lang="en-US" dirty="0"/>
              <a:t>), (</a:t>
            </a:r>
            <a:r>
              <a:rPr lang="en-US" i="1" dirty="0" err="1"/>
              <a:t>R</a:t>
            </a:r>
            <a:r>
              <a:rPr lang="en-US" dirty="0" err="1"/>
              <a:t>(</a:t>
            </a:r>
            <a:r>
              <a:rPr lang="en-US" i="1" dirty="0" err="1"/>
              <a:t>x</a:t>
            </a:r>
            <a:r>
              <a:rPr lang="en-US" dirty="0"/>
              <a:t>), </a:t>
            </a:r>
            <a:r>
              <a:rPr lang="en-US" i="1" dirty="0"/>
              <a:t>C</a:t>
            </a:r>
            <a:r>
              <a:rPr lang="en-US" dirty="0"/>
              <a:t>), (</a:t>
            </a:r>
            <a:r>
              <a:rPr lang="en-US" i="1" dirty="0" err="1"/>
              <a:t>R</a:t>
            </a:r>
            <a:r>
              <a:rPr lang="en-US" dirty="0" err="1"/>
              <a:t>(</a:t>
            </a:r>
            <a:r>
              <a:rPr lang="en-US" i="1" dirty="0" err="1"/>
              <a:t>y</a:t>
            </a:r>
            <a:r>
              <a:rPr lang="en-US" dirty="0"/>
              <a:t>), </a:t>
            </a:r>
            <a:r>
              <a:rPr lang="en-US" i="1" dirty="0"/>
              <a:t>C</a:t>
            </a:r>
            <a:r>
              <a:rPr lang="en-US" dirty="0"/>
              <a:t>)}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720" y="2445174"/>
            <a:ext cx="10607040" cy="1216942"/>
          </a:xfrm>
          <a:noFill/>
          <a:ln/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dirty="0"/>
              <a:t>Assume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≺ </a:t>
            </a:r>
            <a:r>
              <a:rPr lang="en-US" dirty="0"/>
              <a:t>= {(</a:t>
            </a:r>
            <a:r>
              <a:rPr lang="en-US" i="1" dirty="0" err="1"/>
              <a:t>R</a:t>
            </a:r>
            <a:r>
              <a:rPr lang="en-US" dirty="0" err="1"/>
              <a:t>(</a:t>
            </a:r>
            <a:r>
              <a:rPr lang="en-US" i="1" dirty="0" err="1"/>
              <a:t>x</a:t>
            </a:r>
            <a:r>
              <a:rPr lang="en-US" dirty="0" err="1"/>
              <a:t>),</a:t>
            </a:r>
            <a:r>
              <a:rPr lang="en-US" i="1" dirty="0" err="1"/>
              <a:t>W</a:t>
            </a:r>
            <a:r>
              <a:rPr lang="en-US" dirty="0" err="1"/>
              <a:t>(</a:t>
            </a:r>
            <a:r>
              <a:rPr lang="en-US" i="1" dirty="0" err="1"/>
              <a:t>x</a:t>
            </a:r>
            <a:r>
              <a:rPr lang="en-US" dirty="0"/>
              <a:t>)), (</a:t>
            </a:r>
            <a:r>
              <a:rPr lang="en-US" i="1" dirty="0" err="1"/>
              <a:t>R</a:t>
            </a:r>
            <a:r>
              <a:rPr lang="en-US" dirty="0" err="1"/>
              <a:t>(</a:t>
            </a:r>
            <a:r>
              <a:rPr lang="en-US" i="1" dirty="0" err="1"/>
              <a:t>y</a:t>
            </a:r>
            <a:r>
              <a:rPr lang="en-US" dirty="0" err="1"/>
              <a:t>),</a:t>
            </a:r>
            <a:r>
              <a:rPr lang="en-US" i="1" dirty="0" err="1"/>
              <a:t>W</a:t>
            </a:r>
            <a:r>
              <a:rPr lang="en-US" dirty="0" err="1"/>
              <a:t>(</a:t>
            </a:r>
            <a:r>
              <a:rPr lang="en-US" i="1" dirty="0" err="1"/>
              <a:t>x</a:t>
            </a:r>
            <a:r>
              <a:rPr lang="en-US" dirty="0"/>
              <a:t>)</a:t>
            </a:r>
            <a:r>
              <a:rPr lang="en-US" dirty="0" smtClean="0"/>
              <a:t>), (</a:t>
            </a:r>
            <a:r>
              <a:rPr lang="en-US" i="1" dirty="0" err="1" smtClean="0"/>
              <a:t>W</a:t>
            </a:r>
            <a:r>
              <a:rPr lang="en-US" dirty="0" err="1" smtClean="0"/>
              <a:t>(</a:t>
            </a:r>
            <a:r>
              <a:rPr lang="en-US" i="1" dirty="0" err="1" smtClean="0"/>
              <a:t>x</a:t>
            </a:r>
            <a:r>
              <a:rPr lang="en-US" dirty="0" smtClean="0"/>
              <a:t>), </a:t>
            </a:r>
            <a:r>
              <a:rPr lang="en-US" i="1" dirty="0" smtClean="0"/>
              <a:t>C</a:t>
            </a:r>
            <a:r>
              <a:rPr lang="en-US" dirty="0" smtClean="0"/>
              <a:t>), </a:t>
            </a:r>
            <a:r>
              <a:rPr lang="en-US" dirty="0"/>
              <a:t>(</a:t>
            </a:r>
            <a:r>
              <a:rPr lang="en-US" i="1" dirty="0" err="1"/>
              <a:t>R</a:t>
            </a:r>
            <a:r>
              <a:rPr lang="en-US" dirty="0" err="1"/>
              <a:t>(</a:t>
            </a:r>
            <a:r>
              <a:rPr lang="en-US" i="1" dirty="0" err="1"/>
              <a:t>x</a:t>
            </a:r>
            <a:r>
              <a:rPr lang="en-US" dirty="0"/>
              <a:t>), </a:t>
            </a:r>
            <a:r>
              <a:rPr lang="en-US" i="1" dirty="0"/>
              <a:t>C</a:t>
            </a:r>
            <a:r>
              <a:rPr lang="en-US" dirty="0"/>
              <a:t>), (</a:t>
            </a:r>
            <a:r>
              <a:rPr lang="en-US" i="1" dirty="0" err="1"/>
              <a:t>R</a:t>
            </a:r>
            <a:r>
              <a:rPr lang="en-US" dirty="0" err="1"/>
              <a:t>(</a:t>
            </a:r>
            <a:r>
              <a:rPr lang="en-US" i="1" dirty="0" err="1"/>
              <a:t>y</a:t>
            </a:r>
            <a:r>
              <a:rPr lang="en-US" dirty="0"/>
              <a:t>), </a:t>
            </a:r>
            <a:r>
              <a:rPr lang="en-US" i="1" dirty="0"/>
              <a:t>C</a:t>
            </a:r>
            <a:r>
              <a:rPr lang="en-US" dirty="0" smtClean="0"/>
              <a:t>)}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DAG Representation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734169" y="4912924"/>
            <a:ext cx="939236" cy="559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i="1" dirty="0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)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9881632" y="6141156"/>
            <a:ext cx="583834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i="1" dirty="0">
                <a:solidFill>
                  <a:srgbClr val="000000"/>
                </a:solidFill>
                <a:latin typeface="Book Antiqua"/>
              </a:rPr>
              <a:t>C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2734169" y="7378418"/>
            <a:ext cx="939236" cy="559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i="1" dirty="0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)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6408351" y="6132124"/>
            <a:ext cx="1039281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i="1" dirty="0">
                <a:solidFill>
                  <a:srgbClr val="000000"/>
                </a:solidFill>
                <a:latin typeface="Book Antiqua"/>
              </a:rPr>
              <a:t>W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)</a:t>
            </a: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3693725" y="5265138"/>
            <a:ext cx="2772551" cy="106567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V="1">
            <a:off x="3666631" y="6529494"/>
            <a:ext cx="2772551" cy="108373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7405511" y="6421120"/>
            <a:ext cx="239324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Transactions</a:t>
            </a:r>
            <a:endParaRPr lang="en-US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7700" b="1" dirty="0">
                <a:solidFill>
                  <a:schemeClr val="hlink"/>
                </a:solidFill>
              </a:rPr>
              <a:t>A</a:t>
            </a:r>
            <a:r>
              <a:rPr lang="en-US" b="1" dirty="0"/>
              <a:t>TOMICITY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all or nothing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7700" b="1" dirty="0">
                <a:solidFill>
                  <a:schemeClr val="hlink"/>
                </a:solidFill>
              </a:rPr>
              <a:t>C</a:t>
            </a:r>
            <a:r>
              <a:rPr lang="en-US" b="1" dirty="0"/>
              <a:t>ONSISTENCY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no violation of integrity constraints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7700" b="1" dirty="0">
                <a:solidFill>
                  <a:schemeClr val="hlink"/>
                </a:solidFill>
              </a:rPr>
              <a:t>I</a:t>
            </a:r>
            <a:r>
              <a:rPr lang="en-US" b="1" dirty="0"/>
              <a:t>SOLATION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concurrent changes invisible </a:t>
            </a:r>
            <a:r>
              <a:rPr lang="en-US" dirty="0" smtClean="0">
                <a:sym typeface="Symbol"/>
              </a:rPr>
              <a:t></a:t>
            </a:r>
            <a:r>
              <a:rPr lang="en-US" dirty="0" smtClean="0"/>
              <a:t> </a:t>
            </a:r>
            <a:r>
              <a:rPr lang="en-US" dirty="0" err="1"/>
              <a:t>serializable</a:t>
            </a:r>
            <a:endParaRPr lang="en-US" dirty="0"/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7700" b="1" dirty="0">
                <a:solidFill>
                  <a:schemeClr val="hlink"/>
                </a:solidFill>
              </a:rPr>
              <a:t>D</a:t>
            </a:r>
            <a:r>
              <a:rPr lang="en-US" b="1" dirty="0"/>
              <a:t>URABILITY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committed updates persist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Atomicity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Either </a:t>
            </a:r>
            <a:r>
              <a:rPr lang="en-US" dirty="0">
                <a:solidFill>
                  <a:schemeClr val="hlink"/>
                </a:solidFill>
              </a:rPr>
              <a:t>all or none </a:t>
            </a:r>
            <a:r>
              <a:rPr lang="en-US" dirty="0"/>
              <a:t>of the transaction's operations are performed.</a:t>
            </a:r>
          </a:p>
          <a:p>
            <a:r>
              <a:rPr lang="en-US" dirty="0"/>
              <a:t>Atomicity requires that if a transaction is interrupted by a failure, its partial results must be </a:t>
            </a:r>
            <a:r>
              <a:rPr lang="en-US" dirty="0">
                <a:solidFill>
                  <a:schemeClr val="hlink"/>
                </a:solidFill>
              </a:rPr>
              <a:t>undone</a:t>
            </a:r>
            <a:r>
              <a:rPr lang="en-US" dirty="0"/>
              <a:t>.</a:t>
            </a:r>
          </a:p>
          <a:p>
            <a:r>
              <a:rPr lang="en-US" dirty="0"/>
              <a:t>The activity of preserving the transaction's atomicity in presence of transaction aborts due to input errors, system overloads, or deadlocks is called </a:t>
            </a:r>
            <a:r>
              <a:rPr lang="en-US" dirty="0">
                <a:solidFill>
                  <a:schemeClr val="hlink"/>
                </a:solidFill>
              </a:rPr>
              <a:t>transaction recovery</a:t>
            </a:r>
            <a:r>
              <a:rPr lang="en-US" dirty="0"/>
              <a:t>.</a:t>
            </a:r>
          </a:p>
          <a:p>
            <a:r>
              <a:rPr lang="en-US" dirty="0"/>
              <a:t>The activity of ensuring atomicity in the presence of system crashes is called </a:t>
            </a:r>
            <a:r>
              <a:rPr lang="en-US" dirty="0">
                <a:solidFill>
                  <a:schemeClr val="hlink"/>
                </a:solidFill>
              </a:rPr>
              <a:t>crash recovery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Consistency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Internal consistency</a:t>
            </a:r>
          </a:p>
          <a:p>
            <a:pPr lvl="1"/>
            <a:r>
              <a:rPr lang="en-US" dirty="0"/>
              <a:t>A transaction which executes </a:t>
            </a:r>
            <a:r>
              <a:rPr lang="en-US" dirty="0">
                <a:solidFill>
                  <a:srgbClr val="1771A9"/>
                </a:solidFill>
              </a:rPr>
              <a:t>alone</a:t>
            </a:r>
            <a:r>
              <a:rPr lang="en-US" i="1" dirty="0"/>
              <a:t> </a:t>
            </a:r>
            <a:r>
              <a:rPr lang="en-US" dirty="0"/>
              <a:t>against a </a:t>
            </a:r>
            <a:r>
              <a:rPr lang="en-US" dirty="0">
                <a:solidFill>
                  <a:srgbClr val="1771A9"/>
                </a:solidFill>
              </a:rPr>
              <a:t>consistent </a:t>
            </a:r>
            <a:r>
              <a:rPr lang="en-US" dirty="0"/>
              <a:t>database leaves it in a consistent state.</a:t>
            </a:r>
          </a:p>
          <a:p>
            <a:pPr lvl="1"/>
            <a:r>
              <a:rPr lang="en-US" dirty="0"/>
              <a:t>Transactions do not violate database integrity constraints.</a:t>
            </a:r>
          </a:p>
          <a:p>
            <a:r>
              <a:rPr lang="en-US" dirty="0"/>
              <a:t>Transactions are </a:t>
            </a:r>
            <a:r>
              <a:rPr lang="en-US" dirty="0">
                <a:solidFill>
                  <a:schemeClr val="hlink"/>
                </a:solidFill>
              </a:rPr>
              <a:t>correct</a:t>
            </a:r>
            <a:r>
              <a:rPr lang="en-US" dirty="0"/>
              <a:t> programs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Consistency Degrees</a:t>
            </a:r>
          </a:p>
        </p:txBody>
      </p:sp>
      <p:sp>
        <p:nvSpPr>
          <p:cNvPr id="22630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Degree 0</a:t>
            </a:r>
          </a:p>
          <a:p>
            <a:pPr lvl="1"/>
            <a:r>
              <a:rPr lang="en-US"/>
              <a:t>Transaction </a:t>
            </a:r>
            <a:r>
              <a:rPr lang="en-US" i="1"/>
              <a:t>T</a:t>
            </a:r>
            <a:r>
              <a:rPr lang="en-US"/>
              <a:t> does not overwrite dirty data of other transactions</a:t>
            </a:r>
          </a:p>
          <a:p>
            <a:pPr lvl="1"/>
            <a:r>
              <a:rPr lang="en-US"/>
              <a:t>Dirty data refers to data values that have been updated by a transaction prior to its commitment</a:t>
            </a:r>
          </a:p>
          <a:p>
            <a:r>
              <a:rPr lang="en-US"/>
              <a:t>Degree 1</a:t>
            </a:r>
          </a:p>
          <a:p>
            <a:pPr lvl="1"/>
            <a:r>
              <a:rPr lang="en-US" i="1"/>
              <a:t>T</a:t>
            </a:r>
            <a:r>
              <a:rPr lang="en-US"/>
              <a:t> does not overwrite dirty data of other transactions</a:t>
            </a:r>
          </a:p>
          <a:p>
            <a:pPr lvl="1"/>
            <a:r>
              <a:rPr lang="en-US" i="1"/>
              <a:t>T</a:t>
            </a:r>
            <a:r>
              <a:rPr lang="en-US"/>
              <a:t> does not commit any writes before EOT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Consistency Degrees (cont’d)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Degree 2</a:t>
            </a:r>
          </a:p>
          <a:p>
            <a:pPr lvl="1"/>
            <a:r>
              <a:rPr lang="en-US" i="1"/>
              <a:t>T</a:t>
            </a:r>
            <a:r>
              <a:rPr lang="en-US"/>
              <a:t> does not overwrite dirty data of other transactions</a:t>
            </a:r>
          </a:p>
          <a:p>
            <a:pPr lvl="1"/>
            <a:r>
              <a:rPr lang="en-US" i="1"/>
              <a:t>T</a:t>
            </a:r>
            <a:r>
              <a:rPr lang="en-US"/>
              <a:t> does not commit any writes before EOT</a:t>
            </a:r>
          </a:p>
          <a:p>
            <a:pPr lvl="1"/>
            <a:r>
              <a:rPr lang="en-US" i="1"/>
              <a:t>T</a:t>
            </a:r>
            <a:r>
              <a:rPr lang="en-US"/>
              <a:t> does not read dirty data from other transactions</a:t>
            </a:r>
          </a:p>
          <a:p>
            <a:r>
              <a:rPr lang="en-US"/>
              <a:t>Degree 3</a:t>
            </a:r>
          </a:p>
          <a:p>
            <a:pPr lvl="1"/>
            <a:r>
              <a:rPr lang="en-US" i="1"/>
              <a:t>T</a:t>
            </a:r>
            <a:r>
              <a:rPr lang="en-US"/>
              <a:t> does not overwrite dirty data of other transactions</a:t>
            </a:r>
          </a:p>
          <a:p>
            <a:pPr lvl="1"/>
            <a:r>
              <a:rPr lang="en-US" i="1"/>
              <a:t>T</a:t>
            </a:r>
            <a:r>
              <a:rPr lang="en-US"/>
              <a:t> does not commit any writes before EOT</a:t>
            </a:r>
          </a:p>
          <a:p>
            <a:pPr lvl="1"/>
            <a:r>
              <a:rPr lang="en-US" i="1"/>
              <a:t>T</a:t>
            </a:r>
            <a:r>
              <a:rPr lang="en-US"/>
              <a:t> does not read dirty data from other transactions</a:t>
            </a:r>
          </a:p>
          <a:p>
            <a:pPr lvl="1"/>
            <a:r>
              <a:rPr lang="en-US"/>
              <a:t>Other transactions do not dirty any data read by </a:t>
            </a:r>
            <a:r>
              <a:rPr lang="en-US" i="1"/>
              <a:t>T </a:t>
            </a:r>
            <a:r>
              <a:rPr lang="en-US"/>
              <a:t>before</a:t>
            </a:r>
            <a:r>
              <a:rPr lang="en-US" i="1"/>
              <a:t> T </a:t>
            </a:r>
            <a:r>
              <a:rPr lang="en-US"/>
              <a:t>completes</a:t>
            </a:r>
            <a:r>
              <a:rPr lang="en-US" i="1"/>
              <a:t>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Isolation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Serializability</a:t>
            </a:r>
          </a:p>
          <a:p>
            <a:pPr lvl="1"/>
            <a:r>
              <a:rPr lang="en-US"/>
              <a:t>If several transactions are executed concurrently, the results must be the same as if they were executed serially in some order.</a:t>
            </a:r>
          </a:p>
          <a:p>
            <a:r>
              <a:rPr lang="en-US"/>
              <a:t>Incomplete results</a:t>
            </a:r>
          </a:p>
          <a:p>
            <a:pPr lvl="1"/>
            <a:r>
              <a:rPr lang="en-US"/>
              <a:t>An incomplete transaction cannot reveal its results to other transactions before its commitment.</a:t>
            </a:r>
          </a:p>
          <a:p>
            <a:pPr lvl="1"/>
            <a:r>
              <a:rPr lang="en-US"/>
              <a:t>Necessary to avoid cascading aborts.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Isolation Example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12293600" cy="659408"/>
          </a:xfrm>
          <a:noFill/>
          <a:ln/>
        </p:spPr>
        <p:txBody>
          <a:bodyPr/>
          <a:lstStyle/>
          <a:p>
            <a:r>
              <a:rPr lang="en-US" dirty="0"/>
              <a:t>Consider the following two transactions: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3094214" y="3097591"/>
            <a:ext cx="6895841" cy="18512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>
              <a:tabLst>
                <a:tab pos="975345" algn="l"/>
                <a:tab pos="4551609" algn="l"/>
                <a:tab pos="5283117" algn="l"/>
              </a:tabLst>
            </a:pPr>
            <a:r>
              <a:rPr lang="en-US" sz="2800" i="1" dirty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1</a:t>
            </a:r>
            <a:r>
              <a:rPr lang="en-US" sz="2800" dirty="0" smtClean="0">
                <a:solidFill>
                  <a:schemeClr val="tx2"/>
                </a:solidFill>
                <a:latin typeface="Book Antiqua"/>
              </a:rPr>
              <a:t>:	Read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(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)	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2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:	Read(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)</a:t>
            </a:r>
          </a:p>
          <a:p>
            <a:pPr marL="0" lvl="1">
              <a:tabLst>
                <a:tab pos="975345" algn="l"/>
                <a:tab pos="4551609" algn="l"/>
                <a:tab pos="5283117" algn="l"/>
              </a:tabLst>
            </a:pPr>
            <a:r>
              <a:rPr lang="en-US" sz="2800" i="1" dirty="0">
                <a:solidFill>
                  <a:schemeClr val="tx2"/>
                </a:solidFill>
                <a:latin typeface="Book Antiqua"/>
              </a:rPr>
              <a:t>	x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 </a:t>
            </a:r>
            <a:r>
              <a:rPr lang="en-US" sz="2800" dirty="0" smtClean="0">
                <a:solidFill>
                  <a:schemeClr val="tx2"/>
                </a:solidFill>
                <a:latin typeface="Book Antiqua"/>
                <a:sym typeface="Symbol"/>
              </a:rPr>
              <a:t></a:t>
            </a:r>
            <a:r>
              <a:rPr lang="en-US" sz="2800" i="1" dirty="0" smtClean="0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dirty="0" smtClean="0">
                <a:solidFill>
                  <a:schemeClr val="tx2"/>
                </a:solidFill>
                <a:latin typeface="Book Antiqua"/>
              </a:rPr>
              <a:t>+1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		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 </a:t>
            </a:r>
            <a:r>
              <a:rPr lang="en-US" sz="2800" dirty="0" smtClean="0">
                <a:solidFill>
                  <a:schemeClr val="tx2"/>
                </a:solidFill>
                <a:latin typeface="Book Antiqua"/>
                <a:sym typeface="Symbol"/>
              </a:rPr>
              <a:t> </a:t>
            </a:r>
            <a:r>
              <a:rPr lang="en-US" sz="2800" i="1" dirty="0" smtClean="0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dirty="0" smtClean="0">
                <a:solidFill>
                  <a:schemeClr val="tx2"/>
                </a:solidFill>
                <a:latin typeface="Book Antiqua"/>
              </a:rPr>
              <a:t>+1</a:t>
            </a:r>
            <a:endParaRPr lang="en-US" sz="2800" dirty="0">
              <a:solidFill>
                <a:schemeClr val="tx2"/>
              </a:solidFill>
              <a:latin typeface="Book Antiqua"/>
            </a:endParaRPr>
          </a:p>
          <a:p>
            <a:pPr marL="0" lvl="1">
              <a:tabLst>
                <a:tab pos="975345" algn="l"/>
                <a:tab pos="4551609" algn="l"/>
                <a:tab pos="5283117" algn="l"/>
              </a:tabLst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	</a:t>
            </a:r>
            <a:r>
              <a:rPr lang="en-US" sz="2800" dirty="0" err="1">
                <a:solidFill>
                  <a:schemeClr val="tx2"/>
                </a:solidFill>
                <a:latin typeface="Book Antiqua"/>
              </a:rPr>
              <a:t>Write(</a:t>
            </a:r>
            <a:r>
              <a:rPr lang="en-US" sz="2800" i="1" dirty="0" err="1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)		</a:t>
            </a:r>
            <a:r>
              <a:rPr lang="en-US" sz="2800" dirty="0" err="1">
                <a:solidFill>
                  <a:schemeClr val="tx2"/>
                </a:solidFill>
                <a:latin typeface="Book Antiqua"/>
              </a:rPr>
              <a:t>Write(</a:t>
            </a:r>
            <a:r>
              <a:rPr lang="en-US" sz="2800" i="1" dirty="0" err="1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)</a:t>
            </a:r>
          </a:p>
          <a:p>
            <a:pPr marL="0" lvl="1">
              <a:tabLst>
                <a:tab pos="975345" algn="l"/>
                <a:tab pos="4551609" algn="l"/>
                <a:tab pos="5283117" algn="l"/>
              </a:tabLst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	Commit		Commit</a:t>
            </a:r>
          </a:p>
        </p:txBody>
      </p:sp>
      <p:sp>
        <p:nvSpPr>
          <p:cNvPr id="228360" name="Rectangle 8"/>
          <p:cNvSpPr>
            <a:spLocks noChangeArrowheads="1"/>
          </p:cNvSpPr>
          <p:nvPr/>
        </p:nvSpPr>
        <p:spPr bwMode="auto">
          <a:xfrm>
            <a:off x="2921838" y="5743787"/>
            <a:ext cx="6958844" cy="34024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tabLst>
                <a:tab pos="975345" algn="l"/>
                <a:tab pos="4551609" algn="l"/>
                <a:tab pos="5283117" algn="l"/>
              </a:tabLst>
            </a:pPr>
            <a:r>
              <a:rPr lang="en-US" sz="2800" i="1" dirty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1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:	</a:t>
            </a:r>
            <a:r>
              <a:rPr lang="en-US" sz="2800" dirty="0" err="1">
                <a:solidFill>
                  <a:schemeClr val="tx2"/>
                </a:solidFill>
                <a:latin typeface="Book Antiqua"/>
              </a:rPr>
              <a:t>Read(</a:t>
            </a:r>
            <a:r>
              <a:rPr lang="en-US" sz="2800" i="1" dirty="0" err="1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)	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1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:	</a:t>
            </a:r>
            <a:r>
              <a:rPr lang="en-US" sz="2800" dirty="0" err="1">
                <a:solidFill>
                  <a:schemeClr val="tx2"/>
                </a:solidFill>
                <a:latin typeface="Book Antiqua"/>
              </a:rPr>
              <a:t>Read(</a:t>
            </a:r>
            <a:r>
              <a:rPr lang="en-US" sz="2800" i="1" dirty="0" err="1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)</a:t>
            </a:r>
          </a:p>
          <a:p>
            <a:pPr>
              <a:lnSpc>
                <a:spcPct val="95000"/>
              </a:lnSpc>
              <a:tabLst>
                <a:tab pos="975345" algn="l"/>
                <a:tab pos="4551609" algn="l"/>
                <a:tab pos="5283117" algn="l"/>
              </a:tabLst>
            </a:pPr>
            <a:r>
              <a:rPr lang="en-US" sz="2800" i="1" dirty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1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: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 	x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 </a:t>
            </a:r>
            <a:r>
              <a:rPr lang="en-US" sz="2800" dirty="0" smtClean="0">
                <a:latin typeface="Book Antiqua"/>
                <a:sym typeface="Symbol"/>
              </a:rPr>
              <a:t> </a:t>
            </a:r>
            <a:r>
              <a:rPr lang="en-US" sz="2800" i="1" dirty="0" smtClean="0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dirty="0" smtClean="0">
                <a:solidFill>
                  <a:schemeClr val="tx2"/>
                </a:solidFill>
                <a:latin typeface="Book Antiqua"/>
              </a:rPr>
              <a:t>+1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	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1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: 	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 </a:t>
            </a:r>
            <a:r>
              <a:rPr lang="en-US" sz="2800" dirty="0" smtClean="0">
                <a:latin typeface="Book Antiqua"/>
                <a:sym typeface="Symbol"/>
              </a:rPr>
              <a:t> </a:t>
            </a:r>
            <a:r>
              <a:rPr lang="en-US" sz="2800" i="1" dirty="0" smtClean="0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dirty="0" smtClean="0">
                <a:solidFill>
                  <a:schemeClr val="tx2"/>
                </a:solidFill>
                <a:latin typeface="Book Antiqua"/>
              </a:rPr>
              <a:t>+1</a:t>
            </a:r>
          </a:p>
          <a:p>
            <a:pPr>
              <a:lnSpc>
                <a:spcPct val="95000"/>
              </a:lnSpc>
              <a:tabLst>
                <a:tab pos="975345" algn="l"/>
                <a:tab pos="4551609" algn="l"/>
                <a:tab pos="5283117" algn="l"/>
              </a:tabLst>
            </a:pPr>
            <a:r>
              <a:rPr lang="en-US" sz="2800" i="1" dirty="0" smtClean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sz="2800" baseline="-25000" dirty="0" smtClean="0">
                <a:solidFill>
                  <a:schemeClr val="tx2"/>
                </a:solidFill>
                <a:latin typeface="Book Antiqua"/>
              </a:rPr>
              <a:t>1</a:t>
            </a:r>
            <a:r>
              <a:rPr lang="en-US" sz="2800" dirty="0" smtClean="0">
                <a:solidFill>
                  <a:schemeClr val="tx2"/>
                </a:solidFill>
                <a:latin typeface="Book Antiqua"/>
              </a:rPr>
              <a:t>: 	Write(</a:t>
            </a:r>
            <a:r>
              <a:rPr lang="en-US" sz="2800" i="1" dirty="0" smtClean="0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dirty="0" smtClean="0">
                <a:solidFill>
                  <a:schemeClr val="tx2"/>
                </a:solidFill>
                <a:latin typeface="Book Antiqua"/>
              </a:rPr>
              <a:t>)	</a:t>
            </a:r>
            <a:r>
              <a:rPr lang="en-US" sz="2800" i="1" dirty="0" smtClean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sz="2800" baseline="-25000" dirty="0" smtClean="0">
                <a:solidFill>
                  <a:schemeClr val="tx2"/>
                </a:solidFill>
                <a:latin typeface="Book Antiqua"/>
              </a:rPr>
              <a:t>2</a:t>
            </a:r>
            <a:r>
              <a:rPr lang="en-US" sz="2800" dirty="0" smtClean="0">
                <a:solidFill>
                  <a:schemeClr val="tx2"/>
                </a:solidFill>
                <a:latin typeface="Book Antiqua"/>
              </a:rPr>
              <a:t>:	Read(</a:t>
            </a:r>
            <a:r>
              <a:rPr lang="en-US" sz="2800" i="1" dirty="0" smtClean="0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dirty="0" smtClean="0">
                <a:solidFill>
                  <a:schemeClr val="tx2"/>
                </a:solidFill>
                <a:latin typeface="Book Antiqua"/>
              </a:rPr>
              <a:t>)</a:t>
            </a:r>
          </a:p>
          <a:p>
            <a:pPr>
              <a:lnSpc>
                <a:spcPct val="95000"/>
              </a:lnSpc>
              <a:tabLst>
                <a:tab pos="975345" algn="l"/>
                <a:tab pos="4551609" algn="l"/>
                <a:tab pos="5283117" algn="l"/>
              </a:tabLst>
            </a:pPr>
            <a:r>
              <a:rPr lang="en-US" sz="2800" i="1" dirty="0" smtClean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sz="2800" baseline="-25000" dirty="0" smtClean="0">
                <a:solidFill>
                  <a:schemeClr val="tx2"/>
                </a:solidFill>
                <a:latin typeface="Book Antiqua"/>
              </a:rPr>
              <a:t>1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: 	Commit	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1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: 	Write(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)</a:t>
            </a:r>
          </a:p>
          <a:p>
            <a:pPr>
              <a:lnSpc>
                <a:spcPct val="95000"/>
              </a:lnSpc>
              <a:tabLst>
                <a:tab pos="975345" algn="l"/>
                <a:tab pos="4551609" algn="l"/>
                <a:tab pos="5283117" algn="l"/>
              </a:tabLst>
            </a:pPr>
            <a:r>
              <a:rPr lang="en-US" sz="2800" i="1" dirty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2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:	Read(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) 	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2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:	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 </a:t>
            </a:r>
            <a:r>
              <a:rPr lang="en-US" sz="2800" dirty="0" smtClean="0">
                <a:latin typeface="Book Antiqua"/>
                <a:sym typeface="Symbol"/>
              </a:rPr>
              <a:t> </a:t>
            </a:r>
            <a:r>
              <a:rPr lang="en-US" sz="2800" i="1" dirty="0" smtClean="0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dirty="0" smtClean="0">
                <a:solidFill>
                  <a:schemeClr val="tx2"/>
                </a:solidFill>
                <a:latin typeface="Book Antiqua"/>
              </a:rPr>
              <a:t>+1</a:t>
            </a:r>
            <a:endParaRPr lang="en-US" sz="2800" dirty="0">
              <a:solidFill>
                <a:schemeClr val="tx2"/>
              </a:solidFill>
              <a:latin typeface="Book Antiqua"/>
            </a:endParaRPr>
          </a:p>
          <a:p>
            <a:pPr>
              <a:lnSpc>
                <a:spcPct val="95000"/>
              </a:lnSpc>
              <a:tabLst>
                <a:tab pos="975345" algn="l"/>
                <a:tab pos="4551609" algn="l"/>
                <a:tab pos="5283117" algn="l"/>
              </a:tabLst>
            </a:pPr>
            <a:r>
              <a:rPr lang="en-US" sz="2800" i="1" dirty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2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:	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 </a:t>
            </a:r>
            <a:r>
              <a:rPr lang="en-US" sz="2800" dirty="0" smtClean="0">
                <a:latin typeface="Book Antiqua"/>
                <a:sym typeface="Symbol"/>
              </a:rPr>
              <a:t> </a:t>
            </a:r>
            <a:r>
              <a:rPr lang="en-US" sz="2800" i="1" dirty="0" smtClean="0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dirty="0" smtClean="0">
                <a:solidFill>
                  <a:schemeClr val="tx2"/>
                </a:solidFill>
                <a:latin typeface="Book Antiqua"/>
              </a:rPr>
              <a:t>+1 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	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2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:	Write(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)</a:t>
            </a:r>
          </a:p>
          <a:p>
            <a:pPr>
              <a:lnSpc>
                <a:spcPct val="95000"/>
              </a:lnSpc>
              <a:tabLst>
                <a:tab pos="975345" algn="l"/>
                <a:tab pos="4551609" algn="l"/>
                <a:tab pos="5283117" algn="l"/>
              </a:tabLst>
            </a:pPr>
            <a:r>
              <a:rPr lang="en-US" sz="2800" i="1" dirty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2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:	</a:t>
            </a:r>
            <a:r>
              <a:rPr lang="en-US" sz="2800" dirty="0" err="1">
                <a:solidFill>
                  <a:schemeClr val="tx2"/>
                </a:solidFill>
                <a:latin typeface="Book Antiqua"/>
              </a:rPr>
              <a:t>Write(</a:t>
            </a:r>
            <a:r>
              <a:rPr lang="en-US" sz="2800" i="1" dirty="0" err="1">
                <a:solidFill>
                  <a:schemeClr val="tx2"/>
                </a:solidFill>
                <a:latin typeface="Book Antiqua"/>
              </a:rPr>
              <a:t>x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)	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1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: 	Commit</a:t>
            </a:r>
          </a:p>
          <a:p>
            <a:pPr>
              <a:lnSpc>
                <a:spcPct val="95000"/>
              </a:lnSpc>
              <a:tabLst>
                <a:tab pos="975345" algn="l"/>
                <a:tab pos="4551609" algn="l"/>
                <a:tab pos="5283117" algn="l"/>
              </a:tabLst>
            </a:pPr>
            <a:r>
              <a:rPr lang="en-US" sz="2800" i="1" dirty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2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:	Commit	</a:t>
            </a:r>
            <a:r>
              <a:rPr lang="en-US" sz="2800" i="1" dirty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sz="2800" baseline="-25000" dirty="0">
                <a:solidFill>
                  <a:schemeClr val="tx2"/>
                </a:solidFill>
                <a:latin typeface="Book Antiqua"/>
              </a:rPr>
              <a:t>2</a:t>
            </a:r>
            <a:r>
              <a:rPr lang="en-US" sz="2800" dirty="0">
                <a:solidFill>
                  <a:schemeClr val="tx2"/>
                </a:solidFill>
                <a:latin typeface="Book Antiqua"/>
              </a:rPr>
              <a:t>:	Commit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9712" y="5017925"/>
            <a:ext cx="10485120" cy="8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3683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150000"/>
              <a:buFont typeface="Palatino" charset="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1pPr>
            <a:lvl2pPr marL="7620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85000"/>
              <a:buFont typeface="Zapf Dingbats" charset="0"/>
              <a:buChar char="➡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2pPr>
            <a:lvl3pPr marL="12065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80000"/>
              <a:buFont typeface="Zapf Dingbats" charset="0"/>
              <a:buChar char="✦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3pPr>
            <a:lvl4pPr marL="16510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69000"/>
              <a:buFont typeface="Lucida Grande" charset="0"/>
              <a:buChar char="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4pPr>
            <a:lvl5pPr marL="20955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5pPr>
            <a:lvl6pPr marL="25527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6pPr>
            <a:lvl7pPr marL="30099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7pPr>
            <a:lvl8pPr marL="34671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8pPr>
            <a:lvl9pPr marL="39243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9pPr>
          </a:lstStyle>
          <a:p>
            <a:r>
              <a:rPr lang="en-US" dirty="0" smtClean="0">
                <a:latin typeface="Book Antiqua"/>
              </a:rPr>
              <a:t>Possible execution sequences:</a:t>
            </a:r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SQL-92 Isolation Levels</a:t>
            </a:r>
          </a:p>
        </p:txBody>
      </p:sp>
      <p:sp>
        <p:nvSpPr>
          <p:cNvPr id="23040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dirty="0"/>
              <a:t>Phenomena:</a:t>
            </a:r>
          </a:p>
          <a:p>
            <a:r>
              <a:rPr lang="en-US" dirty="0"/>
              <a:t>Dirty read</a:t>
            </a:r>
          </a:p>
          <a:p>
            <a:pPr lvl="1"/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 modifies </a:t>
            </a:r>
            <a:r>
              <a:rPr lang="en-US" i="1" dirty="0" err="1"/>
              <a:t>x</a:t>
            </a:r>
            <a:r>
              <a:rPr lang="en-US" dirty="0"/>
              <a:t> which is then read by </a:t>
            </a:r>
            <a:r>
              <a:rPr lang="en-US" i="1" dirty="0"/>
              <a:t>T</a:t>
            </a:r>
            <a:r>
              <a:rPr lang="en-US" baseline="-25000" dirty="0"/>
              <a:t>2</a:t>
            </a:r>
            <a:r>
              <a:rPr lang="en-US" dirty="0"/>
              <a:t> before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 terminates;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 aborts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  <a:sym typeface="Symbol" charset="2"/>
              </a:rPr>
              <a:t>⇒</a:t>
            </a:r>
            <a:r>
              <a:rPr lang="en-US" dirty="0" smtClean="0">
                <a:sym typeface="Symbol" charset="2"/>
              </a:rPr>
              <a:t> </a:t>
            </a:r>
            <a:r>
              <a:rPr lang="en-US" i="1" dirty="0"/>
              <a:t>T</a:t>
            </a:r>
            <a:r>
              <a:rPr lang="en-US" baseline="-25000" dirty="0"/>
              <a:t>2</a:t>
            </a:r>
            <a:r>
              <a:rPr lang="en-US" dirty="0"/>
              <a:t> has read value which never exists in the database.</a:t>
            </a:r>
          </a:p>
          <a:p>
            <a:r>
              <a:rPr lang="en-US" dirty="0"/>
              <a:t>Non-repeatable (fuzzy) read</a:t>
            </a:r>
          </a:p>
          <a:p>
            <a:pPr lvl="1"/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 reads </a:t>
            </a:r>
            <a:r>
              <a:rPr lang="en-US" i="1" dirty="0" err="1"/>
              <a:t>x</a:t>
            </a:r>
            <a:r>
              <a:rPr lang="en-US" dirty="0"/>
              <a:t>; </a:t>
            </a:r>
            <a:r>
              <a:rPr lang="en-US" i="1" dirty="0"/>
              <a:t>T</a:t>
            </a:r>
            <a:r>
              <a:rPr lang="en-US" baseline="-25000" dirty="0"/>
              <a:t>2</a:t>
            </a:r>
            <a:r>
              <a:rPr lang="en-US" dirty="0"/>
              <a:t> then modifies or deletes </a:t>
            </a:r>
            <a:r>
              <a:rPr lang="en-US" i="1" dirty="0" err="1"/>
              <a:t>x</a:t>
            </a:r>
            <a:r>
              <a:rPr lang="en-US" dirty="0"/>
              <a:t> and commits.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 tries to read </a:t>
            </a:r>
            <a:r>
              <a:rPr lang="en-US" i="1" dirty="0" err="1"/>
              <a:t>x</a:t>
            </a:r>
            <a:r>
              <a:rPr lang="en-US" i="1" dirty="0"/>
              <a:t> </a:t>
            </a:r>
            <a:r>
              <a:rPr lang="en-US" dirty="0"/>
              <a:t>again but reads a different value or can’t find it. </a:t>
            </a:r>
          </a:p>
          <a:p>
            <a:r>
              <a:rPr lang="en-US" dirty="0"/>
              <a:t>Phantom</a:t>
            </a:r>
          </a:p>
          <a:p>
            <a:pPr lvl="1"/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 searches the database according to a predicate while </a:t>
            </a:r>
            <a:r>
              <a:rPr lang="en-US" i="1" dirty="0"/>
              <a:t>T</a:t>
            </a:r>
            <a:r>
              <a:rPr lang="en-US" baseline="-25000" dirty="0"/>
              <a:t>2</a:t>
            </a:r>
            <a:r>
              <a:rPr lang="en-US" dirty="0"/>
              <a:t> inserts new </a:t>
            </a:r>
            <a:r>
              <a:rPr lang="en-US" dirty="0" err="1"/>
              <a:t>tuples</a:t>
            </a:r>
            <a:r>
              <a:rPr lang="en-US" dirty="0"/>
              <a:t> that satisfy the predicate.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/>
              <a:t>Transaction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12293600" cy="2171576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dirty="0"/>
              <a:t>A transaction is a collection of actions that make consistent transformations of system states while preserving system consistency.</a:t>
            </a:r>
          </a:p>
          <a:p>
            <a:pPr marL="975345" lvl="1" indent="-325115"/>
            <a:r>
              <a:rPr lang="en-US" dirty="0"/>
              <a:t>concurrency transparency</a:t>
            </a:r>
          </a:p>
          <a:p>
            <a:pPr marL="975345" lvl="1" indent="-325115"/>
            <a:r>
              <a:rPr lang="en-US" dirty="0"/>
              <a:t>failure transparency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750212" y="5346418"/>
            <a:ext cx="2016787" cy="11894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Database in a</a:t>
            </a:r>
          </a:p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consistent</a:t>
            </a:r>
          </a:p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state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5206256" y="5057422"/>
            <a:ext cx="2566616" cy="1543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Database may be</a:t>
            </a:r>
          </a:p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temporarily in an</a:t>
            </a:r>
          </a:p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inconsistent state</a:t>
            </a:r>
          </a:p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during execution</a:t>
            </a:r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2346806" y="8073813"/>
            <a:ext cx="1786211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Begin</a:t>
            </a:r>
          </a:p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Transaction</a:t>
            </a:r>
          </a:p>
        </p:txBody>
      </p:sp>
      <p:sp>
        <p:nvSpPr>
          <p:cNvPr id="6168" name="Rectangle 24"/>
          <p:cNvSpPr>
            <a:spLocks noChangeArrowheads="1"/>
          </p:cNvSpPr>
          <p:nvPr/>
        </p:nvSpPr>
        <p:spPr bwMode="auto">
          <a:xfrm>
            <a:off x="8905650" y="8073813"/>
            <a:ext cx="1786211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End</a:t>
            </a:r>
          </a:p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Transaction</a:t>
            </a:r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5515850" y="8073813"/>
            <a:ext cx="1880532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Execution of</a:t>
            </a:r>
          </a:p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Transaction</a:t>
            </a:r>
          </a:p>
        </p:txBody>
      </p:sp>
      <p:sp>
        <p:nvSpPr>
          <p:cNvPr id="6172" name="Line 28"/>
          <p:cNvSpPr>
            <a:spLocks noChangeShapeType="1"/>
          </p:cNvSpPr>
          <p:nvPr/>
        </p:nvSpPr>
        <p:spPr bwMode="auto">
          <a:xfrm>
            <a:off x="2989298" y="7522916"/>
            <a:ext cx="6899769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173" name="Line 29"/>
          <p:cNvSpPr>
            <a:spLocks noChangeShapeType="1"/>
          </p:cNvSpPr>
          <p:nvPr/>
        </p:nvSpPr>
        <p:spPr bwMode="auto">
          <a:xfrm>
            <a:off x="3133796" y="6854613"/>
            <a:ext cx="0" cy="128241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174" name="Line 30"/>
          <p:cNvSpPr>
            <a:spLocks noChangeShapeType="1"/>
          </p:cNvSpPr>
          <p:nvPr/>
        </p:nvSpPr>
        <p:spPr bwMode="auto">
          <a:xfrm>
            <a:off x="9762631" y="6854613"/>
            <a:ext cx="0" cy="128241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175" name="Oval 31"/>
          <p:cNvSpPr>
            <a:spLocks noChangeArrowheads="1"/>
          </p:cNvSpPr>
          <p:nvPr/>
        </p:nvSpPr>
        <p:spPr bwMode="auto">
          <a:xfrm>
            <a:off x="3079609" y="7486791"/>
            <a:ext cx="72249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176" name="Oval 32"/>
          <p:cNvSpPr>
            <a:spLocks noChangeArrowheads="1"/>
          </p:cNvSpPr>
          <p:nvPr/>
        </p:nvSpPr>
        <p:spPr bwMode="auto">
          <a:xfrm>
            <a:off x="9726507" y="7486791"/>
            <a:ext cx="36124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185" name="Rectangle 41"/>
          <p:cNvSpPr>
            <a:spLocks noChangeArrowheads="1"/>
          </p:cNvSpPr>
          <p:nvPr/>
        </p:nvSpPr>
        <p:spPr bwMode="auto">
          <a:xfrm>
            <a:off x="8366836" y="5346418"/>
            <a:ext cx="2016787" cy="11894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Database in a</a:t>
            </a:r>
          </a:p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consistent</a:t>
            </a:r>
          </a:p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state</a:t>
            </a:r>
          </a:p>
        </p:txBody>
      </p:sp>
      <p:sp>
        <p:nvSpPr>
          <p:cNvPr id="6186" name="Line 42"/>
          <p:cNvSpPr>
            <a:spLocks noChangeShapeType="1"/>
          </p:cNvSpPr>
          <p:nvPr/>
        </p:nvSpPr>
        <p:spPr bwMode="auto">
          <a:xfrm>
            <a:off x="6502400" y="6610773"/>
            <a:ext cx="0" cy="866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6191" name="Group 47"/>
          <p:cNvGrpSpPr>
            <a:grpSpLocks/>
          </p:cNvGrpSpPr>
          <p:nvPr/>
        </p:nvGrpSpPr>
        <p:grpSpPr bwMode="auto">
          <a:xfrm>
            <a:off x="3251200" y="6610774"/>
            <a:ext cx="433493" cy="758613"/>
            <a:chOff x="1440" y="2928"/>
            <a:chExt cx="192" cy="336"/>
          </a:xfrm>
        </p:grpSpPr>
        <p:sp>
          <p:nvSpPr>
            <p:cNvPr id="6189" name="Line 45"/>
            <p:cNvSpPr>
              <a:spLocks noChangeShapeType="1"/>
            </p:cNvSpPr>
            <p:nvPr/>
          </p:nvSpPr>
          <p:spPr bwMode="auto">
            <a:xfrm>
              <a:off x="1632" y="292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190" name="Line 46"/>
            <p:cNvSpPr>
              <a:spLocks noChangeShapeType="1"/>
            </p:cNvSpPr>
            <p:nvPr/>
          </p:nvSpPr>
          <p:spPr bwMode="auto">
            <a:xfrm flipH="1">
              <a:off x="1440" y="3168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6192" name="Group 48"/>
          <p:cNvGrpSpPr>
            <a:grpSpLocks/>
          </p:cNvGrpSpPr>
          <p:nvPr/>
        </p:nvGrpSpPr>
        <p:grpSpPr bwMode="auto">
          <a:xfrm flipH="1">
            <a:off x="9211734" y="6610774"/>
            <a:ext cx="433493" cy="758613"/>
            <a:chOff x="1440" y="2928"/>
            <a:chExt cx="192" cy="336"/>
          </a:xfrm>
        </p:grpSpPr>
        <p:sp>
          <p:nvSpPr>
            <p:cNvPr id="6193" name="Line 49"/>
            <p:cNvSpPr>
              <a:spLocks noChangeShapeType="1"/>
            </p:cNvSpPr>
            <p:nvPr/>
          </p:nvSpPr>
          <p:spPr bwMode="auto">
            <a:xfrm>
              <a:off x="1632" y="292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194" name="Line 50"/>
            <p:cNvSpPr>
              <a:spLocks noChangeShapeType="1"/>
            </p:cNvSpPr>
            <p:nvPr/>
          </p:nvSpPr>
          <p:spPr bwMode="auto">
            <a:xfrm flipH="1">
              <a:off x="1440" y="3168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6195" name="AutoShape 51"/>
          <p:cNvSpPr>
            <a:spLocks/>
          </p:cNvSpPr>
          <p:nvPr/>
        </p:nvSpPr>
        <p:spPr bwMode="auto">
          <a:xfrm rot="5400000">
            <a:off x="6285653" y="4443307"/>
            <a:ext cx="325120" cy="6610773"/>
          </a:xfrm>
          <a:prstGeom prst="rightBrace">
            <a:avLst>
              <a:gd name="adj1" fmla="val 16944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SQL-92 Isolation Levels (cont’d)</a:t>
            </a:r>
          </a:p>
        </p:txBody>
      </p:sp>
      <p:sp>
        <p:nvSpPr>
          <p:cNvPr id="231427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329480" y="2489200"/>
            <a:ext cx="12293600" cy="6769100"/>
          </a:xfrm>
        </p:spPr>
        <p:txBody>
          <a:bodyPr/>
          <a:lstStyle/>
          <a:p>
            <a:r>
              <a:rPr lang="en-US" dirty="0"/>
              <a:t>Read Uncommitted</a:t>
            </a:r>
          </a:p>
          <a:p>
            <a:pPr lvl="1"/>
            <a:r>
              <a:rPr lang="en-US" dirty="0"/>
              <a:t>For transactions operating at this level, all three phenomena are possible.</a:t>
            </a:r>
          </a:p>
          <a:p>
            <a:r>
              <a:rPr lang="en-US" dirty="0"/>
              <a:t>Read Committed</a:t>
            </a:r>
          </a:p>
          <a:p>
            <a:pPr lvl="1"/>
            <a:r>
              <a:rPr lang="en-US" dirty="0"/>
              <a:t>Fuzzy reads and phantoms are possible, but dirty reads are not.</a:t>
            </a:r>
          </a:p>
          <a:p>
            <a:r>
              <a:rPr lang="en-US" dirty="0"/>
              <a:t>Repeatable Read</a:t>
            </a:r>
          </a:p>
          <a:p>
            <a:pPr lvl="1"/>
            <a:r>
              <a:rPr lang="en-US" dirty="0"/>
              <a:t>Only phantoms possible.</a:t>
            </a:r>
          </a:p>
          <a:p>
            <a:r>
              <a:rPr lang="en-US" dirty="0"/>
              <a:t>Anomaly Serializable</a:t>
            </a:r>
          </a:p>
          <a:p>
            <a:pPr lvl="1"/>
            <a:r>
              <a:rPr lang="en-US" dirty="0"/>
              <a:t>None of the phenomena are possible.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Durability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10000"/>
              </a:lnSpc>
              <a:spcBef>
                <a:spcPct val="55000"/>
              </a:spcBef>
            </a:pPr>
            <a:r>
              <a:rPr lang="en-US"/>
              <a:t>Once a transaction commits, the system must guarantee that the results of its operations will never be lost, in spite of subsequent failures.</a:t>
            </a:r>
          </a:p>
          <a:p>
            <a:pPr>
              <a:lnSpc>
                <a:spcPct val="110000"/>
              </a:lnSpc>
              <a:spcBef>
                <a:spcPct val="55000"/>
              </a:spcBef>
            </a:pPr>
            <a:r>
              <a:rPr lang="en-US"/>
              <a:t>Database recovery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Characterization of Transactions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Based on</a:t>
            </a:r>
          </a:p>
          <a:p>
            <a:pPr lvl="1"/>
            <a:r>
              <a:rPr lang="en-US" dirty="0" smtClean="0"/>
              <a:t>Application areas</a:t>
            </a:r>
          </a:p>
          <a:p>
            <a:pPr lvl="2"/>
            <a:r>
              <a:rPr lang="en-US" dirty="0" smtClean="0"/>
              <a:t>Non-distributed vs. distributed</a:t>
            </a:r>
          </a:p>
          <a:p>
            <a:pPr lvl="2"/>
            <a:r>
              <a:rPr lang="en-US" dirty="0" smtClean="0"/>
              <a:t>Compensating transactions</a:t>
            </a:r>
          </a:p>
          <a:p>
            <a:pPr lvl="2"/>
            <a:r>
              <a:rPr lang="en-US" dirty="0" smtClean="0"/>
              <a:t>Heterogeneous transactions</a:t>
            </a:r>
          </a:p>
          <a:p>
            <a:pPr lvl="1"/>
            <a:r>
              <a:rPr lang="en-US" dirty="0" smtClean="0"/>
              <a:t>Timing</a:t>
            </a:r>
          </a:p>
          <a:p>
            <a:pPr lvl="2"/>
            <a:r>
              <a:rPr lang="en-US" dirty="0" smtClean="0"/>
              <a:t>On-line (short-life) </a:t>
            </a:r>
            <a:r>
              <a:rPr lang="en-US" dirty="0" err="1" smtClean="0"/>
              <a:t>vs</a:t>
            </a:r>
            <a:r>
              <a:rPr lang="en-US" dirty="0" smtClean="0"/>
              <a:t> batch (long-life)</a:t>
            </a:r>
          </a:p>
          <a:p>
            <a:pPr lvl="1"/>
            <a:r>
              <a:rPr lang="en-US" dirty="0" smtClean="0"/>
              <a:t>Organization of read and write actions</a:t>
            </a:r>
          </a:p>
          <a:p>
            <a:pPr lvl="2"/>
            <a:r>
              <a:rPr lang="en-US" dirty="0" smtClean="0"/>
              <a:t>Two-step</a:t>
            </a:r>
          </a:p>
          <a:p>
            <a:pPr lvl="2"/>
            <a:r>
              <a:rPr lang="en-US" dirty="0" smtClean="0"/>
              <a:t>Restricted</a:t>
            </a:r>
          </a:p>
          <a:p>
            <a:pPr lvl="2"/>
            <a:r>
              <a:rPr lang="en-US" dirty="0" smtClean="0"/>
              <a:t>Action model </a:t>
            </a:r>
          </a:p>
          <a:p>
            <a:pPr lvl="1"/>
            <a:r>
              <a:rPr lang="en-US" dirty="0" smtClean="0"/>
              <a:t>Structure</a:t>
            </a:r>
          </a:p>
          <a:p>
            <a:pPr lvl="2"/>
            <a:r>
              <a:rPr lang="en-US" dirty="0" smtClean="0"/>
              <a:t>Flat (or simple) transactions</a:t>
            </a:r>
          </a:p>
          <a:p>
            <a:pPr lvl="2"/>
            <a:r>
              <a:rPr lang="en-US" dirty="0" smtClean="0"/>
              <a:t>Nested transactions</a:t>
            </a:r>
          </a:p>
          <a:p>
            <a:pPr lvl="2"/>
            <a:r>
              <a:rPr lang="en-US" dirty="0" smtClean="0"/>
              <a:t>Workflows</a:t>
            </a:r>
            <a:endParaRPr lang="en-US" dirty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6466276" y="1029546"/>
            <a:ext cx="36124" cy="451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270933" y="162560"/>
            <a:ext cx="12002347" cy="1625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128691" tIns="63217" rIns="128691" bIns="63217" anchor="b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sz="5100" b="1" dirty="0">
              <a:solidFill>
                <a:schemeClr val="tx2"/>
              </a:solidFill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Transaction Structure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dirty="0"/>
              <a:t>Flat transaction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dirty="0"/>
              <a:t>Consists of a sequence of </a:t>
            </a:r>
            <a:r>
              <a:rPr lang="en-US" dirty="0">
                <a:solidFill>
                  <a:schemeClr val="hlink"/>
                </a:solidFill>
              </a:rPr>
              <a:t>primitive</a:t>
            </a:r>
            <a:r>
              <a:rPr lang="en-US" dirty="0"/>
              <a:t> operations embraced between a </a:t>
            </a:r>
            <a:r>
              <a:rPr lang="en-US" b="1" dirty="0"/>
              <a:t>begin</a:t>
            </a:r>
            <a:r>
              <a:rPr lang="en-US" dirty="0"/>
              <a:t> and </a:t>
            </a:r>
            <a:r>
              <a:rPr lang="en-US" b="1" dirty="0"/>
              <a:t>end</a:t>
            </a:r>
            <a:r>
              <a:rPr lang="en-US" dirty="0"/>
              <a:t> markers.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  <a:buFont typeface="Monotype Sorts" charset="2"/>
              <a:buNone/>
            </a:pPr>
            <a:r>
              <a:rPr lang="en-US" b="1" dirty="0" err="1"/>
              <a:t>Begin_transaction</a:t>
            </a:r>
            <a:r>
              <a:rPr lang="en-US" dirty="0"/>
              <a:t> Reservation</a:t>
            </a:r>
          </a:p>
          <a:p>
            <a:pPr lvl="3">
              <a:lnSpc>
                <a:spcPct val="100000"/>
              </a:lnSpc>
              <a:spcBef>
                <a:spcPct val="10000"/>
              </a:spcBef>
              <a:buFont typeface="Monotype Sorts" charset="2"/>
              <a:buNone/>
            </a:pPr>
            <a:r>
              <a:rPr lang="en-US" dirty="0"/>
              <a:t>…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  <a:buFont typeface="Monotype Sorts" charset="2"/>
              <a:buNone/>
            </a:pPr>
            <a:r>
              <a:rPr lang="en-US" b="1" dirty="0"/>
              <a:t>end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dirty="0"/>
              <a:t>Nested transaction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dirty="0"/>
              <a:t>The operations of a transaction may themselves be transactions.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  <a:buFont typeface="Monotype Sorts" charset="2"/>
              <a:buNone/>
            </a:pPr>
            <a:r>
              <a:rPr lang="en-US" b="1" dirty="0" err="1"/>
              <a:t>Begin_transaction</a:t>
            </a:r>
            <a:r>
              <a:rPr lang="en-US" dirty="0"/>
              <a:t> Reservation</a:t>
            </a:r>
          </a:p>
          <a:p>
            <a:pPr lvl="3">
              <a:lnSpc>
                <a:spcPct val="100000"/>
              </a:lnSpc>
              <a:spcBef>
                <a:spcPct val="10000"/>
              </a:spcBef>
              <a:buFont typeface="Monotype Sorts" charset="2"/>
              <a:buNone/>
            </a:pPr>
            <a:r>
              <a:rPr lang="en-US" dirty="0"/>
              <a:t>…</a:t>
            </a:r>
          </a:p>
          <a:p>
            <a:pPr lvl="3">
              <a:lnSpc>
                <a:spcPct val="100000"/>
              </a:lnSpc>
              <a:spcBef>
                <a:spcPct val="10000"/>
              </a:spcBef>
              <a:buFont typeface="Monotype Sorts" charset="2"/>
              <a:buNone/>
            </a:pPr>
            <a:r>
              <a:rPr lang="en-US" b="1" dirty="0" err="1"/>
              <a:t>Begin_transaction</a:t>
            </a:r>
            <a:r>
              <a:rPr lang="en-US" b="1" dirty="0"/>
              <a:t> </a:t>
            </a:r>
            <a:r>
              <a:rPr lang="en-US" dirty="0"/>
              <a:t>Airline</a:t>
            </a:r>
          </a:p>
          <a:p>
            <a:pPr marL="1727200" lvl="4" indent="0">
              <a:lnSpc>
                <a:spcPct val="100000"/>
              </a:lnSpc>
              <a:spcBef>
                <a:spcPct val="10000"/>
              </a:spcBef>
              <a:buNone/>
            </a:pPr>
            <a:r>
              <a:rPr lang="en-US" dirty="0"/>
              <a:t>…</a:t>
            </a:r>
          </a:p>
          <a:p>
            <a:pPr lvl="3">
              <a:lnSpc>
                <a:spcPct val="100000"/>
              </a:lnSpc>
              <a:spcBef>
                <a:spcPct val="10000"/>
              </a:spcBef>
              <a:buFont typeface="Monotype Sorts" charset="2"/>
              <a:buNone/>
            </a:pPr>
            <a:r>
              <a:rPr lang="en-US" b="1" dirty="0"/>
              <a:t>end. </a:t>
            </a:r>
            <a:r>
              <a:rPr lang="en-US" dirty="0"/>
              <a:t>{Airline}</a:t>
            </a:r>
          </a:p>
          <a:p>
            <a:pPr lvl="3">
              <a:lnSpc>
                <a:spcPct val="100000"/>
              </a:lnSpc>
              <a:spcBef>
                <a:spcPct val="10000"/>
              </a:spcBef>
              <a:buFont typeface="Monotype Sorts" charset="2"/>
              <a:buNone/>
            </a:pPr>
            <a:r>
              <a:rPr lang="en-US" b="1" dirty="0" err="1"/>
              <a:t>Begin_transaction</a:t>
            </a:r>
            <a:r>
              <a:rPr lang="en-US" b="1" dirty="0"/>
              <a:t> </a:t>
            </a:r>
            <a:r>
              <a:rPr lang="en-US" dirty="0"/>
              <a:t>Hotel</a:t>
            </a:r>
          </a:p>
          <a:p>
            <a:pPr lvl="4"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en-US" dirty="0"/>
              <a:t>…</a:t>
            </a:r>
          </a:p>
          <a:p>
            <a:pPr lvl="3">
              <a:lnSpc>
                <a:spcPct val="100000"/>
              </a:lnSpc>
              <a:spcBef>
                <a:spcPct val="10000"/>
              </a:spcBef>
              <a:buFont typeface="Monotype Sorts" charset="2"/>
              <a:buNone/>
            </a:pPr>
            <a:r>
              <a:rPr lang="en-US" b="1" dirty="0"/>
              <a:t>end. </a:t>
            </a:r>
            <a:r>
              <a:rPr lang="en-US" dirty="0"/>
              <a:t>{Hotel}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  <a:buFont typeface="Monotype Sorts" charset="2"/>
              <a:buNone/>
            </a:pPr>
            <a:r>
              <a:rPr lang="en-US" b="1" dirty="0"/>
              <a:t>end</a:t>
            </a:r>
            <a:r>
              <a:rPr lang="en-US" dirty="0"/>
              <a:t>. {Reservation}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Nested Transactions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35000"/>
              </a:spcBef>
            </a:pPr>
            <a:r>
              <a:rPr lang="en-US" dirty="0"/>
              <a:t>Have the same properties as their parents </a:t>
            </a:r>
            <a:r>
              <a:rPr lang="en-US" dirty="0">
                <a:latin typeface="Monotype Sorts" charset="2"/>
              </a:rPr>
              <a:t></a:t>
            </a:r>
            <a:r>
              <a:rPr lang="en-US" dirty="0"/>
              <a:t> may themselves have other nested transactions.</a:t>
            </a:r>
          </a:p>
          <a:p>
            <a:pPr>
              <a:lnSpc>
                <a:spcPct val="100000"/>
              </a:lnSpc>
              <a:spcBef>
                <a:spcPct val="35000"/>
              </a:spcBef>
            </a:pPr>
            <a:r>
              <a:rPr lang="en-US" dirty="0"/>
              <a:t>Introduces concurrency control and recovery concepts to within the transaction.</a:t>
            </a:r>
          </a:p>
          <a:p>
            <a:pPr>
              <a:lnSpc>
                <a:spcPct val="100000"/>
              </a:lnSpc>
              <a:spcBef>
                <a:spcPct val="35000"/>
              </a:spcBef>
            </a:pPr>
            <a:r>
              <a:rPr lang="en-US" dirty="0"/>
              <a:t>Types</a:t>
            </a:r>
          </a:p>
          <a:p>
            <a:pPr lvl="1">
              <a:lnSpc>
                <a:spcPct val="100000"/>
              </a:lnSpc>
              <a:spcBef>
                <a:spcPct val="35000"/>
              </a:spcBef>
            </a:pPr>
            <a:r>
              <a:rPr lang="en-US" dirty="0"/>
              <a:t>Closed nesting</a:t>
            </a:r>
          </a:p>
          <a:p>
            <a:pPr lvl="2">
              <a:lnSpc>
                <a:spcPct val="100000"/>
              </a:lnSpc>
              <a:spcBef>
                <a:spcPct val="35000"/>
              </a:spcBef>
            </a:pPr>
            <a:r>
              <a:rPr lang="en-US" dirty="0" err="1"/>
              <a:t>Subtransactions</a:t>
            </a:r>
            <a:r>
              <a:rPr lang="en-US" dirty="0"/>
              <a:t> begin </a:t>
            </a:r>
            <a:r>
              <a:rPr lang="en-US" dirty="0">
                <a:solidFill>
                  <a:srgbClr val="1771A9"/>
                </a:solidFill>
              </a:rPr>
              <a:t>after </a:t>
            </a:r>
            <a:r>
              <a:rPr lang="en-US" dirty="0"/>
              <a:t>their parents and finish </a:t>
            </a:r>
            <a:r>
              <a:rPr lang="en-US" dirty="0">
                <a:solidFill>
                  <a:srgbClr val="1771A9"/>
                </a:solidFill>
              </a:rPr>
              <a:t>before </a:t>
            </a:r>
            <a:r>
              <a:rPr lang="en-US" dirty="0"/>
              <a:t>them.</a:t>
            </a:r>
          </a:p>
          <a:p>
            <a:pPr lvl="2">
              <a:lnSpc>
                <a:spcPct val="100000"/>
              </a:lnSpc>
              <a:spcBef>
                <a:spcPct val="35000"/>
              </a:spcBef>
            </a:pPr>
            <a:r>
              <a:rPr lang="en-US" dirty="0"/>
              <a:t>Commitment of a </a:t>
            </a:r>
            <a:r>
              <a:rPr lang="en-US" dirty="0" err="1"/>
              <a:t>subtransaction</a:t>
            </a:r>
            <a:r>
              <a:rPr lang="en-US" dirty="0"/>
              <a:t> is conditional upon the commitment of the parent (commitment through the root).</a:t>
            </a:r>
          </a:p>
          <a:p>
            <a:pPr lvl="1">
              <a:lnSpc>
                <a:spcPct val="100000"/>
              </a:lnSpc>
              <a:spcBef>
                <a:spcPct val="35000"/>
              </a:spcBef>
            </a:pPr>
            <a:r>
              <a:rPr lang="en-US" dirty="0"/>
              <a:t>Open nesting</a:t>
            </a:r>
          </a:p>
          <a:p>
            <a:pPr lvl="2">
              <a:lnSpc>
                <a:spcPct val="100000"/>
              </a:lnSpc>
              <a:spcBef>
                <a:spcPct val="35000"/>
              </a:spcBef>
            </a:pPr>
            <a:r>
              <a:rPr lang="en-US" dirty="0" err="1"/>
              <a:t>Subtransactions</a:t>
            </a:r>
            <a:r>
              <a:rPr lang="en-US" dirty="0"/>
              <a:t> can execute and commit independently.</a:t>
            </a:r>
          </a:p>
          <a:p>
            <a:pPr lvl="2">
              <a:lnSpc>
                <a:spcPct val="100000"/>
              </a:lnSpc>
              <a:spcBef>
                <a:spcPct val="35000"/>
              </a:spcBef>
            </a:pPr>
            <a:r>
              <a:rPr lang="en-US" dirty="0"/>
              <a:t>Compensation may be necessary.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Workflows</a:t>
            </a:r>
          </a:p>
        </p:txBody>
      </p:sp>
      <p:sp>
        <p:nvSpPr>
          <p:cNvPr id="2324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“A collection of tasks organized to accomplish some business process.” </a:t>
            </a:r>
            <a:endParaRPr lang="en-US" dirty="0" smtClean="0"/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Human</a:t>
            </a:r>
            <a:r>
              <a:rPr lang="en-US" dirty="0"/>
              <a:t>-oriented workflows</a:t>
            </a:r>
          </a:p>
          <a:p>
            <a:pPr lvl="2"/>
            <a:r>
              <a:rPr lang="en-US" dirty="0"/>
              <a:t>Involve humans in performing the tasks.</a:t>
            </a:r>
          </a:p>
          <a:p>
            <a:pPr lvl="2"/>
            <a:r>
              <a:rPr lang="en-US" dirty="0"/>
              <a:t>System support for collaboration and coordination; but no system-wide consistency definition</a:t>
            </a:r>
          </a:p>
          <a:p>
            <a:pPr lvl="1"/>
            <a:r>
              <a:rPr lang="en-US" dirty="0"/>
              <a:t>System-oriented workflows</a:t>
            </a:r>
          </a:p>
          <a:p>
            <a:pPr lvl="2"/>
            <a:r>
              <a:rPr lang="en-US" dirty="0"/>
              <a:t>Computation-intensive &amp; specialized tasks that can be executed by a computer</a:t>
            </a:r>
          </a:p>
          <a:p>
            <a:pPr lvl="2"/>
            <a:r>
              <a:rPr lang="en-US" dirty="0"/>
              <a:t>System support for concurrency control and recovery, automatic task execution, notification, etc.</a:t>
            </a:r>
          </a:p>
          <a:p>
            <a:pPr lvl="1"/>
            <a:r>
              <a:rPr lang="en-US" dirty="0"/>
              <a:t>Transactional workflows</a:t>
            </a:r>
          </a:p>
          <a:p>
            <a:pPr lvl="2"/>
            <a:r>
              <a:rPr lang="en-US" dirty="0"/>
              <a:t>In between the previous two; may involve humans, require access to heterogeneous, autonomous and/or distributed systems, and support selective use of ACID properties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Example</a:t>
            </a:r>
          </a:p>
        </p:txBody>
      </p:sp>
      <p:sp>
        <p:nvSpPr>
          <p:cNvPr id="233475" name="Oval 1027"/>
          <p:cNvSpPr>
            <a:spLocks noChangeArrowheads="1"/>
          </p:cNvSpPr>
          <p:nvPr/>
        </p:nvSpPr>
        <p:spPr bwMode="auto">
          <a:xfrm>
            <a:off x="763129" y="4504268"/>
            <a:ext cx="758613" cy="758613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233476" name="Text Box 1028"/>
          <p:cNvSpPr txBox="1">
            <a:spLocks noChangeArrowheads="1"/>
          </p:cNvSpPr>
          <p:nvPr/>
        </p:nvSpPr>
        <p:spPr bwMode="auto">
          <a:xfrm>
            <a:off x="851182" y="4623930"/>
            <a:ext cx="584764" cy="5531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baseline="-25000" dirty="0">
                <a:solidFill>
                  <a:schemeClr val="tx2"/>
                </a:solidFill>
                <a:latin typeface="Book Antiqua"/>
              </a:rPr>
              <a:t>1</a:t>
            </a:r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233479" name="Oval 1031"/>
          <p:cNvSpPr>
            <a:spLocks noChangeArrowheads="1"/>
          </p:cNvSpPr>
          <p:nvPr/>
        </p:nvSpPr>
        <p:spPr bwMode="auto">
          <a:xfrm>
            <a:off x="3147342" y="4497494"/>
            <a:ext cx="758613" cy="758613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233480" name="Text Box 1032"/>
          <p:cNvSpPr txBox="1">
            <a:spLocks noChangeArrowheads="1"/>
          </p:cNvSpPr>
          <p:nvPr/>
        </p:nvSpPr>
        <p:spPr bwMode="auto">
          <a:xfrm>
            <a:off x="3235395" y="4617156"/>
            <a:ext cx="584764" cy="5531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baseline="-25000" dirty="0">
                <a:solidFill>
                  <a:schemeClr val="tx2"/>
                </a:solidFill>
                <a:latin typeface="Book Antiqua"/>
              </a:rPr>
              <a:t>2</a:t>
            </a:r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233482" name="Oval 1034"/>
          <p:cNvSpPr>
            <a:spLocks noChangeArrowheads="1"/>
          </p:cNvSpPr>
          <p:nvPr/>
        </p:nvSpPr>
        <p:spPr bwMode="auto">
          <a:xfrm>
            <a:off x="5364480" y="2600960"/>
            <a:ext cx="758613" cy="758613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233483" name="Text Box 1035"/>
          <p:cNvSpPr txBox="1">
            <a:spLocks noChangeArrowheads="1"/>
          </p:cNvSpPr>
          <p:nvPr/>
        </p:nvSpPr>
        <p:spPr bwMode="auto">
          <a:xfrm>
            <a:off x="5452533" y="2720622"/>
            <a:ext cx="584764" cy="5531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baseline="-25000" dirty="0">
                <a:solidFill>
                  <a:schemeClr val="tx2"/>
                </a:solidFill>
                <a:latin typeface="Book Antiqua"/>
              </a:rPr>
              <a:t>3</a:t>
            </a:r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233485" name="Oval 1037"/>
          <p:cNvSpPr>
            <a:spLocks noChangeArrowheads="1"/>
          </p:cNvSpPr>
          <p:nvPr/>
        </p:nvSpPr>
        <p:spPr bwMode="auto">
          <a:xfrm>
            <a:off x="5364480" y="6394027"/>
            <a:ext cx="758613" cy="758613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233486" name="Text Box 1038"/>
          <p:cNvSpPr txBox="1">
            <a:spLocks noChangeArrowheads="1"/>
          </p:cNvSpPr>
          <p:nvPr/>
        </p:nvSpPr>
        <p:spPr bwMode="auto">
          <a:xfrm>
            <a:off x="5452533" y="6513689"/>
            <a:ext cx="584764" cy="5531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baseline="-25000" dirty="0">
                <a:solidFill>
                  <a:schemeClr val="tx2"/>
                </a:solidFill>
                <a:latin typeface="Book Antiqua"/>
              </a:rPr>
              <a:t>4</a:t>
            </a:r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233488" name="Oval 1040"/>
          <p:cNvSpPr>
            <a:spLocks noChangeArrowheads="1"/>
          </p:cNvSpPr>
          <p:nvPr/>
        </p:nvSpPr>
        <p:spPr bwMode="auto">
          <a:xfrm>
            <a:off x="7590649" y="4497494"/>
            <a:ext cx="758613" cy="758613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233489" name="Text Box 1041"/>
          <p:cNvSpPr txBox="1">
            <a:spLocks noChangeArrowheads="1"/>
          </p:cNvSpPr>
          <p:nvPr/>
        </p:nvSpPr>
        <p:spPr bwMode="auto">
          <a:xfrm>
            <a:off x="7678702" y="4617156"/>
            <a:ext cx="584764" cy="5531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baseline="-25000" dirty="0">
                <a:solidFill>
                  <a:schemeClr val="tx2"/>
                </a:solidFill>
                <a:latin typeface="Book Antiqua"/>
              </a:rPr>
              <a:t>5</a:t>
            </a:r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233491" name="Line 1043"/>
          <p:cNvSpPr>
            <a:spLocks noChangeShapeType="1"/>
          </p:cNvSpPr>
          <p:nvPr/>
        </p:nvSpPr>
        <p:spPr bwMode="auto">
          <a:xfrm>
            <a:off x="1517227" y="4876800"/>
            <a:ext cx="1625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233492" name="Line 1044"/>
          <p:cNvSpPr>
            <a:spLocks noChangeShapeType="1"/>
          </p:cNvSpPr>
          <p:nvPr/>
        </p:nvSpPr>
        <p:spPr bwMode="auto">
          <a:xfrm flipV="1">
            <a:off x="3901440" y="3142827"/>
            <a:ext cx="1517227" cy="173397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233493" name="Line 1045"/>
          <p:cNvSpPr>
            <a:spLocks noChangeShapeType="1"/>
          </p:cNvSpPr>
          <p:nvPr/>
        </p:nvSpPr>
        <p:spPr bwMode="auto">
          <a:xfrm>
            <a:off x="3901440" y="4876800"/>
            <a:ext cx="1517227" cy="173397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233494" name="Line 1046"/>
          <p:cNvSpPr>
            <a:spLocks noChangeShapeType="1"/>
          </p:cNvSpPr>
          <p:nvPr/>
        </p:nvSpPr>
        <p:spPr bwMode="auto">
          <a:xfrm>
            <a:off x="6068907" y="3142827"/>
            <a:ext cx="1517227" cy="173397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233495" name="Line 1047"/>
          <p:cNvSpPr>
            <a:spLocks noChangeShapeType="1"/>
          </p:cNvSpPr>
          <p:nvPr/>
        </p:nvSpPr>
        <p:spPr bwMode="auto">
          <a:xfrm flipV="1">
            <a:off x="6068907" y="4876800"/>
            <a:ext cx="1517227" cy="173397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233499" name="Rectangle 1051"/>
          <p:cNvSpPr>
            <a:spLocks noChangeArrowheads="1"/>
          </p:cNvSpPr>
          <p:nvPr/>
        </p:nvSpPr>
        <p:spPr bwMode="auto">
          <a:xfrm>
            <a:off x="650240" y="6793654"/>
            <a:ext cx="984391" cy="7834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233500" name="Oval 1052"/>
          <p:cNvSpPr>
            <a:spLocks noChangeArrowheads="1"/>
          </p:cNvSpPr>
          <p:nvPr/>
        </p:nvSpPr>
        <p:spPr bwMode="auto">
          <a:xfrm>
            <a:off x="650240" y="6671734"/>
            <a:ext cx="984391" cy="2460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233501" name="Oval 1053"/>
          <p:cNvSpPr>
            <a:spLocks noChangeArrowheads="1"/>
          </p:cNvSpPr>
          <p:nvPr/>
        </p:nvSpPr>
        <p:spPr bwMode="auto">
          <a:xfrm>
            <a:off x="650240" y="7446152"/>
            <a:ext cx="984391" cy="2460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233505" name="Rectangle 1057"/>
          <p:cNvSpPr>
            <a:spLocks noChangeArrowheads="1"/>
          </p:cNvSpPr>
          <p:nvPr/>
        </p:nvSpPr>
        <p:spPr bwMode="auto">
          <a:xfrm>
            <a:off x="7477760" y="6793654"/>
            <a:ext cx="984391" cy="7834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233506" name="Oval 1058"/>
          <p:cNvSpPr>
            <a:spLocks noChangeArrowheads="1"/>
          </p:cNvSpPr>
          <p:nvPr/>
        </p:nvSpPr>
        <p:spPr bwMode="auto">
          <a:xfrm>
            <a:off x="7477760" y="6671734"/>
            <a:ext cx="984391" cy="2460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233507" name="Oval 1059"/>
          <p:cNvSpPr>
            <a:spLocks noChangeArrowheads="1"/>
          </p:cNvSpPr>
          <p:nvPr/>
        </p:nvSpPr>
        <p:spPr bwMode="auto">
          <a:xfrm>
            <a:off x="7477760" y="7446152"/>
            <a:ext cx="984391" cy="2460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233508" name="Line 1060"/>
          <p:cNvSpPr>
            <a:spLocks noChangeShapeType="1"/>
          </p:cNvSpPr>
          <p:nvPr/>
        </p:nvSpPr>
        <p:spPr bwMode="auto">
          <a:xfrm flipV="1">
            <a:off x="1142436" y="5262881"/>
            <a:ext cx="0" cy="151722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233509" name="Line 1061"/>
          <p:cNvSpPr>
            <a:spLocks noChangeShapeType="1"/>
          </p:cNvSpPr>
          <p:nvPr/>
        </p:nvSpPr>
        <p:spPr bwMode="auto">
          <a:xfrm flipV="1">
            <a:off x="7969956" y="5262881"/>
            <a:ext cx="0" cy="151722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233511" name="Rectangle 1063"/>
          <p:cNvSpPr>
            <a:spLocks noChangeArrowheads="1"/>
          </p:cNvSpPr>
          <p:nvPr/>
        </p:nvSpPr>
        <p:spPr bwMode="auto">
          <a:xfrm>
            <a:off x="3034453" y="6793654"/>
            <a:ext cx="984391" cy="7834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233512" name="Oval 1064"/>
          <p:cNvSpPr>
            <a:spLocks noChangeArrowheads="1"/>
          </p:cNvSpPr>
          <p:nvPr/>
        </p:nvSpPr>
        <p:spPr bwMode="auto">
          <a:xfrm>
            <a:off x="3034453" y="6671734"/>
            <a:ext cx="984391" cy="2460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233513" name="Oval 1065"/>
          <p:cNvSpPr>
            <a:spLocks noChangeArrowheads="1"/>
          </p:cNvSpPr>
          <p:nvPr/>
        </p:nvSpPr>
        <p:spPr bwMode="auto">
          <a:xfrm>
            <a:off x="3034453" y="7446152"/>
            <a:ext cx="984391" cy="24609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233514" name="Line 1066"/>
          <p:cNvSpPr>
            <a:spLocks noChangeShapeType="1"/>
          </p:cNvSpPr>
          <p:nvPr/>
        </p:nvSpPr>
        <p:spPr bwMode="auto">
          <a:xfrm flipV="1">
            <a:off x="3526649" y="5310294"/>
            <a:ext cx="0" cy="146981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233515" name="Text Box 1067"/>
          <p:cNvSpPr txBox="1">
            <a:spLocks noChangeArrowheads="1"/>
          </p:cNvSpPr>
          <p:nvPr/>
        </p:nvSpPr>
        <p:spPr bwMode="auto">
          <a:xfrm>
            <a:off x="534216" y="6827520"/>
            <a:ext cx="1214183" cy="6545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00" dirty="0">
                <a:solidFill>
                  <a:schemeClr val="tx2"/>
                </a:solidFill>
                <a:latin typeface="Book Antiqua"/>
              </a:rPr>
              <a:t>Customer</a:t>
            </a:r>
          </a:p>
          <a:p>
            <a:pPr algn="ctr"/>
            <a:r>
              <a:rPr lang="en-US" sz="1700" dirty="0">
                <a:solidFill>
                  <a:schemeClr val="tx2"/>
                </a:solidFill>
                <a:latin typeface="Book Antiqua"/>
              </a:rPr>
              <a:t>Database</a:t>
            </a:r>
          </a:p>
        </p:txBody>
      </p:sp>
      <p:sp>
        <p:nvSpPr>
          <p:cNvPr id="233516" name="Text Box 1068"/>
          <p:cNvSpPr txBox="1">
            <a:spLocks noChangeArrowheads="1"/>
          </p:cNvSpPr>
          <p:nvPr/>
        </p:nvSpPr>
        <p:spPr bwMode="auto">
          <a:xfrm>
            <a:off x="2918430" y="6827520"/>
            <a:ext cx="1214183" cy="6545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00" dirty="0">
                <a:solidFill>
                  <a:schemeClr val="tx2"/>
                </a:solidFill>
                <a:latin typeface="Book Antiqua"/>
              </a:rPr>
              <a:t>Customer</a:t>
            </a:r>
          </a:p>
          <a:p>
            <a:pPr algn="ctr"/>
            <a:r>
              <a:rPr lang="en-US" sz="1700" dirty="0">
                <a:solidFill>
                  <a:schemeClr val="tx2"/>
                </a:solidFill>
                <a:latin typeface="Book Antiqua"/>
              </a:rPr>
              <a:t>Database</a:t>
            </a:r>
          </a:p>
        </p:txBody>
      </p:sp>
      <p:sp>
        <p:nvSpPr>
          <p:cNvPr id="233517" name="Text Box 1069"/>
          <p:cNvSpPr txBox="1">
            <a:spLocks noChangeArrowheads="1"/>
          </p:cNvSpPr>
          <p:nvPr/>
        </p:nvSpPr>
        <p:spPr bwMode="auto">
          <a:xfrm>
            <a:off x="7377540" y="6827520"/>
            <a:ext cx="1214183" cy="6545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00" dirty="0">
                <a:solidFill>
                  <a:schemeClr val="tx2"/>
                </a:solidFill>
                <a:latin typeface="Book Antiqua"/>
              </a:rPr>
              <a:t>Customer</a:t>
            </a:r>
          </a:p>
          <a:p>
            <a:pPr algn="ctr"/>
            <a:r>
              <a:rPr lang="en-US" sz="1700" dirty="0">
                <a:solidFill>
                  <a:schemeClr val="tx2"/>
                </a:solidFill>
                <a:latin typeface="Book Antiqua"/>
              </a:rPr>
              <a:t>Database</a:t>
            </a:r>
          </a:p>
        </p:txBody>
      </p:sp>
      <p:sp>
        <p:nvSpPr>
          <p:cNvPr id="233518" name="Text Box 1070"/>
          <p:cNvSpPr txBox="1">
            <a:spLocks noChangeArrowheads="1"/>
          </p:cNvSpPr>
          <p:nvPr/>
        </p:nvSpPr>
        <p:spPr bwMode="auto">
          <a:xfrm>
            <a:off x="8806656" y="3398812"/>
            <a:ext cx="4104456" cy="428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prstTxWarp prst="textNoShape">
              <a:avLst/>
            </a:prstTxWarp>
            <a:spAutoFit/>
          </a:bodyPr>
          <a:lstStyle/>
          <a:p>
            <a:pPr marL="566694" indent="-566694" algn="l"/>
            <a:r>
              <a:rPr lang="en-US" i="1" dirty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baseline="-25000" dirty="0">
                <a:solidFill>
                  <a:schemeClr val="tx2"/>
                </a:solidFill>
                <a:latin typeface="Book Antiqua"/>
              </a:rPr>
              <a:t>1</a:t>
            </a:r>
            <a:r>
              <a:rPr lang="en-US" dirty="0">
                <a:solidFill>
                  <a:schemeClr val="tx2"/>
                </a:solidFill>
                <a:latin typeface="Book Antiqua"/>
              </a:rPr>
              <a:t>: Customer request </a:t>
            </a:r>
            <a:r>
              <a:rPr lang="en-US" dirty="0" smtClean="0">
                <a:solidFill>
                  <a:schemeClr val="tx2"/>
                </a:solidFill>
                <a:latin typeface="Book Antiqua"/>
              </a:rPr>
              <a:t>obtained</a:t>
            </a:r>
          </a:p>
          <a:p>
            <a:pPr marL="566694" indent="-566694" algn="l"/>
            <a:r>
              <a:rPr lang="en-US" i="1" dirty="0" smtClean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baseline="-25000" dirty="0" smtClean="0">
                <a:solidFill>
                  <a:schemeClr val="tx2"/>
                </a:solidFill>
                <a:latin typeface="Book Antiqua"/>
              </a:rPr>
              <a:t>2</a:t>
            </a:r>
            <a:r>
              <a:rPr lang="en-US" dirty="0">
                <a:solidFill>
                  <a:schemeClr val="tx2"/>
                </a:solidFill>
                <a:latin typeface="Book Antiqua"/>
              </a:rPr>
              <a:t>:	Airline reservation </a:t>
            </a:r>
            <a:r>
              <a:rPr lang="en-US" dirty="0" smtClean="0">
                <a:solidFill>
                  <a:schemeClr val="tx2"/>
                </a:solidFill>
                <a:latin typeface="Book Antiqua"/>
              </a:rPr>
              <a:t>performed</a:t>
            </a:r>
          </a:p>
          <a:p>
            <a:pPr marL="566694" indent="-566694" algn="l"/>
            <a:r>
              <a:rPr lang="en-US" i="1" dirty="0" smtClean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baseline="-25000" dirty="0" smtClean="0">
                <a:solidFill>
                  <a:schemeClr val="tx2"/>
                </a:solidFill>
                <a:latin typeface="Book Antiqua"/>
              </a:rPr>
              <a:t>3</a:t>
            </a:r>
            <a:r>
              <a:rPr lang="en-US" dirty="0">
                <a:solidFill>
                  <a:schemeClr val="tx2"/>
                </a:solidFill>
                <a:latin typeface="Book Antiqua"/>
              </a:rPr>
              <a:t>:	Hotel reservation performed</a:t>
            </a:r>
          </a:p>
          <a:p>
            <a:pPr marL="566694" indent="-566694" algn="l"/>
            <a:r>
              <a:rPr lang="en-US" i="1" dirty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baseline="-25000" dirty="0">
                <a:solidFill>
                  <a:schemeClr val="tx2"/>
                </a:solidFill>
                <a:latin typeface="Book Antiqua"/>
              </a:rPr>
              <a:t>4</a:t>
            </a:r>
            <a:r>
              <a:rPr lang="en-US" dirty="0">
                <a:solidFill>
                  <a:schemeClr val="tx2"/>
                </a:solidFill>
                <a:latin typeface="Book Antiqua"/>
              </a:rPr>
              <a:t>: Auto reservation performed</a:t>
            </a:r>
          </a:p>
          <a:p>
            <a:pPr marL="566694" indent="-566694" algn="l"/>
            <a:r>
              <a:rPr lang="en-US" i="1" dirty="0">
                <a:solidFill>
                  <a:schemeClr val="tx2"/>
                </a:solidFill>
                <a:latin typeface="Book Antiqua"/>
              </a:rPr>
              <a:t>T</a:t>
            </a:r>
            <a:r>
              <a:rPr lang="en-US" baseline="-25000" dirty="0">
                <a:solidFill>
                  <a:schemeClr val="tx2"/>
                </a:solidFill>
                <a:latin typeface="Book Antiqua"/>
              </a:rPr>
              <a:t>5</a:t>
            </a:r>
            <a:r>
              <a:rPr lang="en-US" dirty="0">
                <a:solidFill>
                  <a:schemeClr val="tx2"/>
                </a:solidFill>
                <a:latin typeface="Book Antiqua"/>
              </a:rPr>
              <a:t>: Bill generated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Transactions Provide…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75000"/>
              </a:spcBef>
            </a:pPr>
            <a:r>
              <a:rPr lang="en-US" i="1" dirty="0">
                <a:solidFill>
                  <a:schemeClr val="hlink"/>
                </a:solidFill>
              </a:rPr>
              <a:t>Atomic</a:t>
            </a:r>
            <a:r>
              <a:rPr lang="en-US" dirty="0"/>
              <a:t> and </a:t>
            </a:r>
            <a:r>
              <a:rPr lang="en-US" i="1" dirty="0">
                <a:solidFill>
                  <a:schemeClr val="hlink"/>
                </a:solidFill>
              </a:rPr>
              <a:t>reliable</a:t>
            </a:r>
            <a:r>
              <a:rPr lang="en-US" dirty="0"/>
              <a:t> execution in the presence of  failures</a:t>
            </a:r>
          </a:p>
          <a:p>
            <a:pPr>
              <a:lnSpc>
                <a:spcPct val="100000"/>
              </a:lnSpc>
              <a:spcBef>
                <a:spcPct val="75000"/>
              </a:spcBef>
            </a:pPr>
            <a:r>
              <a:rPr lang="en-US" i="1" dirty="0">
                <a:solidFill>
                  <a:schemeClr val="hlink"/>
                </a:solidFill>
              </a:rPr>
              <a:t>Correct</a:t>
            </a:r>
            <a:r>
              <a:rPr lang="en-US" dirty="0"/>
              <a:t> execution in the presence of multiple user accesses </a:t>
            </a:r>
          </a:p>
          <a:p>
            <a:pPr>
              <a:lnSpc>
                <a:spcPct val="100000"/>
              </a:lnSpc>
              <a:spcBef>
                <a:spcPct val="75000"/>
              </a:spcBef>
            </a:pPr>
            <a:r>
              <a:rPr lang="en-US" dirty="0"/>
              <a:t>Correct management of </a:t>
            </a:r>
            <a:r>
              <a:rPr lang="en-US" i="1" dirty="0">
                <a:solidFill>
                  <a:schemeClr val="hlink"/>
                </a:solidFill>
              </a:rPr>
              <a:t>replicas</a:t>
            </a:r>
            <a:r>
              <a:rPr lang="en-US" i="1" dirty="0"/>
              <a:t> </a:t>
            </a:r>
            <a:r>
              <a:rPr lang="en-US" dirty="0"/>
              <a:t>(if they support it)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Transaction Processing Issues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/>
              <a:t>Transaction structure (usually called transaction model)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/>
              <a:t>Flat (simple), nested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/>
              <a:t>Internal database consistency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/>
              <a:t>Semantic data control (integrity enforcement) algorithms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/>
              <a:t>Reliability protocols 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/>
              <a:t>Atomicity &amp; Durability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/>
              <a:t>Local recovery protocols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/>
              <a:t>Global commit protocols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Transaction Processing Issues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5000"/>
              </a:spcBef>
            </a:pPr>
            <a:r>
              <a:rPr lang="en-US"/>
              <a:t>Concurrency control algorithms</a:t>
            </a:r>
          </a:p>
          <a:p>
            <a:pPr lvl="1">
              <a:lnSpc>
                <a:spcPct val="100000"/>
              </a:lnSpc>
              <a:spcBef>
                <a:spcPct val="55000"/>
              </a:spcBef>
            </a:pPr>
            <a:r>
              <a:rPr lang="en-US"/>
              <a:t>How to synchronize concurrent transaction executions (correctness criterion)</a:t>
            </a:r>
          </a:p>
          <a:p>
            <a:pPr lvl="1">
              <a:lnSpc>
                <a:spcPct val="100000"/>
              </a:lnSpc>
              <a:spcBef>
                <a:spcPct val="55000"/>
              </a:spcBef>
            </a:pPr>
            <a:r>
              <a:rPr lang="en-US"/>
              <a:t>Intra-transaction consistency, Isolation</a:t>
            </a:r>
          </a:p>
          <a:p>
            <a:pPr>
              <a:lnSpc>
                <a:spcPct val="100000"/>
              </a:lnSpc>
              <a:spcBef>
                <a:spcPct val="55000"/>
              </a:spcBef>
            </a:pPr>
            <a:r>
              <a:rPr lang="en-US"/>
              <a:t>Replica control protocols</a:t>
            </a:r>
          </a:p>
          <a:p>
            <a:pPr lvl="1">
              <a:lnSpc>
                <a:spcPct val="100000"/>
              </a:lnSpc>
              <a:spcBef>
                <a:spcPct val="55000"/>
              </a:spcBef>
            </a:pPr>
            <a:r>
              <a:rPr lang="en-US"/>
              <a:t>How to control the </a:t>
            </a:r>
            <a:r>
              <a:rPr lang="en-US">
                <a:solidFill>
                  <a:schemeClr val="hlink"/>
                </a:solidFill>
              </a:rPr>
              <a:t>mutual consistency</a:t>
            </a:r>
            <a:r>
              <a:rPr lang="en-US" i="1"/>
              <a:t> </a:t>
            </a:r>
            <a:r>
              <a:rPr lang="en-US"/>
              <a:t>of replicated data</a:t>
            </a:r>
          </a:p>
          <a:p>
            <a:pPr lvl="1">
              <a:lnSpc>
                <a:spcPct val="100000"/>
              </a:lnSpc>
              <a:spcBef>
                <a:spcPct val="55000"/>
              </a:spcBef>
            </a:pPr>
            <a:r>
              <a:rPr lang="en-US"/>
              <a:t>One copy equivalence and ROWA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Transaction Example – </a:t>
            </a:r>
            <a:br>
              <a:rPr lang="en-US"/>
            </a:br>
            <a:r>
              <a:rPr lang="en-US"/>
              <a:t>A Simple SQL Query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9908" y="3251200"/>
            <a:ext cx="10186988" cy="4144963"/>
          </a:xfrm>
          <a:noFill/>
          <a:ln/>
        </p:spPr>
        <p:txBody>
          <a:bodyPr/>
          <a:lstStyle/>
          <a:p>
            <a:pPr>
              <a:lnSpc>
                <a:spcPct val="103000"/>
              </a:lnSpc>
              <a:spcBef>
                <a:spcPct val="52000"/>
              </a:spcBef>
              <a:buNone/>
              <a:tabLst>
                <a:tab pos="2763477" algn="l"/>
                <a:tab pos="4551609" algn="l"/>
              </a:tabLst>
            </a:pPr>
            <a:r>
              <a:rPr lang="en-US" b="1" dirty="0"/>
              <a:t>Transaction</a:t>
            </a:r>
            <a:r>
              <a:rPr lang="en-US" dirty="0"/>
              <a:t>   BUDGET_UPDATE</a:t>
            </a:r>
          </a:p>
          <a:p>
            <a:pPr>
              <a:lnSpc>
                <a:spcPct val="103000"/>
              </a:lnSpc>
              <a:spcBef>
                <a:spcPct val="52000"/>
              </a:spcBef>
              <a:buNone/>
              <a:tabLst>
                <a:tab pos="2763477" algn="l"/>
                <a:tab pos="4551609" algn="l"/>
              </a:tabLst>
            </a:pPr>
            <a:r>
              <a:rPr lang="en-US" b="1" dirty="0"/>
              <a:t>begin</a:t>
            </a:r>
          </a:p>
          <a:p>
            <a:pPr lvl="1">
              <a:lnSpc>
                <a:spcPct val="103000"/>
              </a:lnSpc>
              <a:spcBef>
                <a:spcPct val="52000"/>
              </a:spcBef>
              <a:buNone/>
              <a:tabLst>
                <a:tab pos="2763477" algn="l"/>
                <a:tab pos="4551609" algn="l"/>
              </a:tabLst>
            </a:pPr>
            <a:r>
              <a:rPr lang="en-US" dirty="0"/>
              <a:t>EXEC SQL	UPDATE	PROJ</a:t>
            </a:r>
          </a:p>
          <a:p>
            <a:pPr lvl="1">
              <a:lnSpc>
                <a:spcPct val="103000"/>
              </a:lnSpc>
              <a:spcBef>
                <a:spcPct val="10000"/>
              </a:spcBef>
              <a:buNone/>
              <a:tabLst>
                <a:tab pos="2763477" algn="l"/>
                <a:tab pos="4551609" algn="l"/>
              </a:tabLst>
            </a:pPr>
            <a:r>
              <a:rPr lang="en-US" dirty="0"/>
              <a:t>		SET 	BUDGET = </a:t>
            </a:r>
            <a:r>
              <a:rPr lang="en-US" dirty="0" smtClean="0"/>
              <a:t>BUDGET</a:t>
            </a:r>
            <a:r>
              <a:rPr lang="en-US" dirty="0" smtClean="0">
                <a:latin typeface="Symbol" charset="2"/>
              </a:rPr>
              <a:t>*</a:t>
            </a:r>
            <a:r>
              <a:rPr lang="en-US" dirty="0" smtClean="0"/>
              <a:t>1.1</a:t>
            </a:r>
            <a:endParaRPr lang="en-US" dirty="0"/>
          </a:p>
          <a:p>
            <a:pPr lvl="1">
              <a:lnSpc>
                <a:spcPct val="103000"/>
              </a:lnSpc>
              <a:spcBef>
                <a:spcPct val="10000"/>
              </a:spcBef>
              <a:buNone/>
              <a:tabLst>
                <a:tab pos="2763477" algn="l"/>
                <a:tab pos="4551609" algn="l"/>
              </a:tabLst>
            </a:pPr>
            <a:r>
              <a:rPr lang="en-US" dirty="0"/>
              <a:t>		WHERE	PNAME = “CAD/CAM”</a:t>
            </a:r>
          </a:p>
          <a:p>
            <a:pPr>
              <a:lnSpc>
                <a:spcPct val="103000"/>
              </a:lnSpc>
              <a:spcBef>
                <a:spcPct val="52000"/>
              </a:spcBef>
              <a:buNone/>
              <a:tabLst>
                <a:tab pos="2763477" algn="l"/>
                <a:tab pos="4551609" algn="l"/>
              </a:tabLst>
            </a:pPr>
            <a:r>
              <a:rPr lang="en-US" b="1" dirty="0"/>
              <a:t>end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Architecture Revisited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278293" y="3939393"/>
            <a:ext cx="6502400" cy="3431822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4121507" y="5467910"/>
            <a:ext cx="2063743" cy="93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>
              <a:lnSpc>
                <a:spcPct val="75000"/>
              </a:lnSpc>
            </a:pPr>
            <a:r>
              <a:rPr lang="en-US" sz="2300" dirty="0">
                <a:solidFill>
                  <a:srgbClr val="000000"/>
                </a:solidFill>
                <a:latin typeface="Book Antiqua"/>
              </a:rPr>
              <a:t>Scheduling/</a:t>
            </a:r>
          </a:p>
          <a:p>
            <a:pPr>
              <a:lnSpc>
                <a:spcPct val="75000"/>
              </a:lnSpc>
            </a:pPr>
            <a:r>
              <a:rPr lang="en-US" sz="2300" dirty="0" err="1">
                <a:solidFill>
                  <a:srgbClr val="000000"/>
                </a:solidFill>
                <a:latin typeface="Book Antiqua"/>
              </a:rPr>
              <a:t>Descheduling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  <a:p>
            <a:pPr>
              <a:lnSpc>
                <a:spcPct val="75000"/>
              </a:lnSpc>
            </a:pPr>
            <a:r>
              <a:rPr lang="en-US" sz="2300" dirty="0">
                <a:solidFill>
                  <a:srgbClr val="000000"/>
                </a:solidFill>
                <a:latin typeface="Book Antiqua"/>
              </a:rPr>
              <a:t>Requests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4942276" y="4661882"/>
            <a:ext cx="3097671" cy="704427"/>
          </a:xfrm>
          <a:prstGeom prst="rect">
            <a:avLst/>
          </a:prstGeom>
          <a:solidFill>
            <a:srgbClr val="1834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4915184" y="4607696"/>
            <a:ext cx="3181208" cy="839893"/>
          </a:xfrm>
          <a:prstGeom prst="rect">
            <a:avLst/>
          </a:prstGeom>
          <a:solidFill>
            <a:schemeClr val="accent3">
              <a:lumMod val="2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Book Antiqua"/>
              </a:rPr>
              <a:t>Transaction Manager</a:t>
            </a:r>
          </a:p>
          <a:p>
            <a:endParaRPr lang="en-US" sz="2300" b="1" dirty="0">
              <a:solidFill>
                <a:schemeClr val="bg1"/>
              </a:solidFill>
              <a:latin typeface="Book Antiqua"/>
            </a:endParaRP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6031777" y="4998292"/>
            <a:ext cx="94802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Book Antiqua"/>
              </a:rPr>
              <a:t>(TM)</a:t>
            </a:r>
          </a:p>
        </p:txBody>
      </p:sp>
      <p:grpSp>
        <p:nvGrpSpPr>
          <p:cNvPr id="44042" name="Group 10"/>
          <p:cNvGrpSpPr>
            <a:grpSpLocks/>
          </p:cNvGrpSpPr>
          <p:nvPr/>
        </p:nvGrpSpPr>
        <p:grpSpPr bwMode="auto">
          <a:xfrm>
            <a:off x="7154899" y="3885209"/>
            <a:ext cx="2698044" cy="715716"/>
            <a:chOff x="3169" y="1572"/>
            <a:chExt cx="1195" cy="317"/>
          </a:xfrm>
        </p:grpSpPr>
        <p:sp>
          <p:nvSpPr>
            <p:cNvPr id="44040" name="Rectangle 8"/>
            <p:cNvSpPr>
              <a:spLocks noChangeArrowheads="1"/>
            </p:cNvSpPr>
            <p:nvPr/>
          </p:nvSpPr>
          <p:spPr bwMode="auto">
            <a:xfrm>
              <a:off x="3358" y="1572"/>
              <a:ext cx="780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b="1" dirty="0">
                  <a:solidFill>
                    <a:srgbClr val="000000"/>
                  </a:solidFill>
                  <a:latin typeface="Book Antiqua"/>
                </a:rPr>
                <a:t>Distributed </a:t>
              </a:r>
            </a:p>
          </p:txBody>
        </p:sp>
        <p:sp>
          <p:nvSpPr>
            <p:cNvPr id="44041" name="Rectangle 9"/>
            <p:cNvSpPr>
              <a:spLocks noChangeArrowheads="1"/>
            </p:cNvSpPr>
            <p:nvPr/>
          </p:nvSpPr>
          <p:spPr bwMode="auto">
            <a:xfrm>
              <a:off x="3169" y="1692"/>
              <a:ext cx="1195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b="1" dirty="0">
                  <a:solidFill>
                    <a:srgbClr val="000000"/>
                  </a:solidFill>
                  <a:latin typeface="Book Antiqua"/>
                </a:rPr>
                <a:t>Execution Monitor</a:t>
              </a:r>
            </a:p>
          </p:txBody>
        </p:sp>
      </p:grpSp>
      <p:grpSp>
        <p:nvGrpSpPr>
          <p:cNvPr id="44045" name="Group 13"/>
          <p:cNvGrpSpPr>
            <a:grpSpLocks/>
          </p:cNvGrpSpPr>
          <p:nvPr/>
        </p:nvGrpSpPr>
        <p:grpSpPr bwMode="auto">
          <a:xfrm>
            <a:off x="10252570" y="5176658"/>
            <a:ext cx="1593991" cy="878276"/>
            <a:chOff x="4541" y="2144"/>
            <a:chExt cx="706" cy="389"/>
          </a:xfrm>
        </p:grpSpPr>
        <p:sp>
          <p:nvSpPr>
            <p:cNvPr id="44043" name="Rectangle 11"/>
            <p:cNvSpPr>
              <a:spLocks noChangeArrowheads="1"/>
            </p:cNvSpPr>
            <p:nvPr/>
          </p:nvSpPr>
          <p:spPr bwMode="auto">
            <a:xfrm>
              <a:off x="4541" y="2144"/>
              <a:ext cx="706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With other </a:t>
              </a:r>
            </a:p>
          </p:txBody>
        </p:sp>
        <p:sp>
          <p:nvSpPr>
            <p:cNvPr id="44044" name="Rectangle 12"/>
            <p:cNvSpPr>
              <a:spLocks noChangeArrowheads="1"/>
            </p:cNvSpPr>
            <p:nvPr/>
          </p:nvSpPr>
          <p:spPr bwMode="auto">
            <a:xfrm>
              <a:off x="4556" y="2336"/>
              <a:ext cx="298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SCs</a:t>
              </a:r>
            </a:p>
          </p:txBody>
        </p:sp>
      </p:grpSp>
      <p:grpSp>
        <p:nvGrpSpPr>
          <p:cNvPr id="44048" name="Group 16"/>
          <p:cNvGrpSpPr>
            <a:grpSpLocks/>
          </p:cNvGrpSpPr>
          <p:nvPr/>
        </p:nvGrpSpPr>
        <p:grpSpPr bwMode="auto">
          <a:xfrm>
            <a:off x="1740749" y="5149565"/>
            <a:ext cx="1598507" cy="878276"/>
            <a:chOff x="771" y="2132"/>
            <a:chExt cx="708" cy="389"/>
          </a:xfrm>
        </p:grpSpPr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773" y="2132"/>
              <a:ext cx="706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With other </a:t>
              </a:r>
            </a:p>
          </p:txBody>
        </p:sp>
        <p:sp>
          <p:nvSpPr>
            <p:cNvPr id="44047" name="Rectangle 15"/>
            <p:cNvSpPr>
              <a:spLocks noChangeArrowheads="1"/>
            </p:cNvSpPr>
            <p:nvPr/>
          </p:nvSpPr>
          <p:spPr bwMode="auto">
            <a:xfrm>
              <a:off x="771" y="2324"/>
              <a:ext cx="340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TMs</a:t>
              </a:r>
            </a:p>
          </p:txBody>
        </p:sp>
      </p:grpSp>
      <p:grpSp>
        <p:nvGrpSpPr>
          <p:cNvPr id="44053" name="Group 21"/>
          <p:cNvGrpSpPr>
            <a:grpSpLocks/>
          </p:cNvGrpSpPr>
          <p:nvPr/>
        </p:nvGrpSpPr>
        <p:grpSpPr bwMode="auto">
          <a:xfrm>
            <a:off x="4228821" y="2331857"/>
            <a:ext cx="2652889" cy="1122116"/>
            <a:chOff x="1873" y="884"/>
            <a:chExt cx="1175" cy="497"/>
          </a:xfrm>
        </p:grpSpPr>
        <p:grpSp>
          <p:nvGrpSpPr>
            <p:cNvPr id="44051" name="Group 19"/>
            <p:cNvGrpSpPr>
              <a:grpSpLocks/>
            </p:cNvGrpSpPr>
            <p:nvPr/>
          </p:nvGrpSpPr>
          <p:grpSpPr bwMode="auto">
            <a:xfrm>
              <a:off x="1898" y="884"/>
              <a:ext cx="1150" cy="353"/>
              <a:chOff x="1898" y="884"/>
              <a:chExt cx="1150" cy="353"/>
            </a:xfrm>
          </p:grpSpPr>
          <p:sp>
            <p:nvSpPr>
              <p:cNvPr id="44049" name="Rectangle 17"/>
              <p:cNvSpPr>
                <a:spLocks noChangeArrowheads="1"/>
              </p:cNvSpPr>
              <p:nvPr/>
            </p:nvSpPr>
            <p:spPr bwMode="auto">
              <a:xfrm>
                <a:off x="1898" y="884"/>
                <a:ext cx="1150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300" dirty="0" err="1">
                    <a:solidFill>
                      <a:srgbClr val="000000"/>
                    </a:solidFill>
                    <a:latin typeface="Book Antiqua"/>
                  </a:rPr>
                  <a:t>Begin_transaction</a:t>
                </a:r>
                <a:r>
                  <a:rPr lang="en-US" sz="2300" dirty="0">
                    <a:solidFill>
                      <a:srgbClr val="000000"/>
                    </a:solidFill>
                    <a:latin typeface="Book Antiqua"/>
                  </a:rPr>
                  <a:t>,</a:t>
                </a:r>
              </a:p>
            </p:txBody>
          </p:sp>
          <p:sp>
            <p:nvSpPr>
              <p:cNvPr id="44050" name="Rectangle 18"/>
              <p:cNvSpPr>
                <a:spLocks noChangeArrowheads="1"/>
              </p:cNvSpPr>
              <p:nvPr/>
            </p:nvSpPr>
            <p:spPr bwMode="auto">
              <a:xfrm>
                <a:off x="1923" y="1040"/>
                <a:ext cx="790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300" dirty="0">
                    <a:solidFill>
                      <a:srgbClr val="000000"/>
                    </a:solidFill>
                    <a:latin typeface="Book Antiqua"/>
                  </a:rPr>
                  <a:t>Read, Write, </a:t>
                </a:r>
              </a:p>
            </p:txBody>
          </p:sp>
        </p:grpSp>
        <p:sp>
          <p:nvSpPr>
            <p:cNvPr id="44052" name="Rectangle 20"/>
            <p:cNvSpPr>
              <a:spLocks noChangeArrowheads="1"/>
            </p:cNvSpPr>
            <p:nvPr/>
          </p:nvSpPr>
          <p:spPr bwMode="auto">
            <a:xfrm>
              <a:off x="1873" y="1184"/>
              <a:ext cx="961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Commit, Abort</a:t>
              </a:r>
            </a:p>
          </p:txBody>
        </p:sp>
      </p:grpSp>
      <p:grpSp>
        <p:nvGrpSpPr>
          <p:cNvPr id="44056" name="Group 24"/>
          <p:cNvGrpSpPr>
            <a:grpSpLocks/>
          </p:cNvGrpSpPr>
          <p:nvPr/>
        </p:nvGrpSpPr>
        <p:grpSpPr bwMode="auto">
          <a:xfrm>
            <a:off x="5825067" y="8229175"/>
            <a:ext cx="1431431" cy="824089"/>
            <a:chOff x="2580" y="3496"/>
            <a:chExt cx="634" cy="365"/>
          </a:xfrm>
        </p:grpSpPr>
        <p:sp>
          <p:nvSpPr>
            <p:cNvPr id="44054" name="Rectangle 22"/>
            <p:cNvSpPr>
              <a:spLocks noChangeArrowheads="1"/>
            </p:cNvSpPr>
            <p:nvPr/>
          </p:nvSpPr>
          <p:spPr bwMode="auto">
            <a:xfrm>
              <a:off x="2654" y="3496"/>
              <a:ext cx="507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To data </a:t>
              </a:r>
            </a:p>
          </p:txBody>
        </p:sp>
        <p:sp>
          <p:nvSpPr>
            <p:cNvPr id="44055" name="Rectangle 23"/>
            <p:cNvSpPr>
              <a:spLocks noChangeArrowheads="1"/>
            </p:cNvSpPr>
            <p:nvPr/>
          </p:nvSpPr>
          <p:spPr bwMode="auto">
            <a:xfrm>
              <a:off x="2580" y="3664"/>
              <a:ext cx="634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processor</a:t>
              </a:r>
            </a:p>
          </p:txBody>
        </p:sp>
      </p:grp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6725921" y="3009189"/>
            <a:ext cx="1237262" cy="4921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Results</a:t>
            </a:r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4955823" y="6346184"/>
            <a:ext cx="3097671" cy="704427"/>
          </a:xfrm>
          <a:prstGeom prst="rect">
            <a:avLst/>
          </a:prstGeom>
          <a:solidFill>
            <a:schemeClr val="accent3">
              <a:lumMod val="2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44061" name="Group 29"/>
          <p:cNvGrpSpPr>
            <a:grpSpLocks/>
          </p:cNvGrpSpPr>
          <p:nvPr/>
        </p:nvGrpSpPr>
        <p:grpSpPr bwMode="auto">
          <a:xfrm>
            <a:off x="5732499" y="6305548"/>
            <a:ext cx="1542063" cy="796996"/>
            <a:chOff x="2539" y="2644"/>
            <a:chExt cx="683" cy="353"/>
          </a:xfrm>
        </p:grpSpPr>
        <p:sp>
          <p:nvSpPr>
            <p:cNvPr id="44059" name="Rectangle 27"/>
            <p:cNvSpPr>
              <a:spLocks noChangeArrowheads="1"/>
            </p:cNvSpPr>
            <p:nvPr/>
          </p:nvSpPr>
          <p:spPr bwMode="auto">
            <a:xfrm>
              <a:off x="2539" y="2644"/>
              <a:ext cx="683" cy="3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b="1" dirty="0">
                  <a:solidFill>
                    <a:schemeClr val="bg1"/>
                  </a:solidFill>
                  <a:latin typeface="Book Antiqua"/>
                </a:rPr>
                <a:t>Scheduler</a:t>
              </a:r>
            </a:p>
            <a:p>
              <a:endParaRPr lang="en-US" sz="2300" b="1" dirty="0">
                <a:solidFill>
                  <a:schemeClr val="bg1"/>
                </a:solidFill>
                <a:latin typeface="Book Antiqua"/>
              </a:endParaRPr>
            </a:p>
          </p:txBody>
        </p:sp>
        <p:sp>
          <p:nvSpPr>
            <p:cNvPr id="44060" name="Rectangle 28"/>
            <p:cNvSpPr>
              <a:spLocks noChangeArrowheads="1"/>
            </p:cNvSpPr>
            <p:nvPr/>
          </p:nvSpPr>
          <p:spPr bwMode="auto">
            <a:xfrm>
              <a:off x="2668" y="2800"/>
              <a:ext cx="342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b="1" dirty="0">
                  <a:solidFill>
                    <a:schemeClr val="bg1"/>
                  </a:solidFill>
                  <a:latin typeface="Book Antiqua"/>
                </a:rPr>
                <a:t>(SC)</a:t>
              </a:r>
            </a:p>
          </p:txBody>
        </p:sp>
      </p:grpSp>
      <p:sp>
        <p:nvSpPr>
          <p:cNvPr id="44062" name="Line 30"/>
          <p:cNvSpPr>
            <a:spLocks noChangeShapeType="1"/>
          </p:cNvSpPr>
          <p:nvPr/>
        </p:nvSpPr>
        <p:spPr bwMode="auto">
          <a:xfrm>
            <a:off x="8055751" y="5032158"/>
            <a:ext cx="2203591" cy="5508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>
            <a:off x="5499947" y="3433651"/>
            <a:ext cx="0" cy="1201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 flipV="1">
            <a:off x="7125547" y="3397527"/>
            <a:ext cx="0" cy="12462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4065" name="Line 33"/>
          <p:cNvSpPr>
            <a:spLocks noChangeShapeType="1"/>
          </p:cNvSpPr>
          <p:nvPr/>
        </p:nvSpPr>
        <p:spPr bwMode="auto">
          <a:xfrm>
            <a:off x="6504658" y="7037065"/>
            <a:ext cx="0" cy="12553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4066" name="Line 34"/>
          <p:cNvSpPr>
            <a:spLocks noChangeShapeType="1"/>
          </p:cNvSpPr>
          <p:nvPr/>
        </p:nvSpPr>
        <p:spPr bwMode="auto">
          <a:xfrm>
            <a:off x="6504658" y="5438558"/>
            <a:ext cx="0" cy="9031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>
            <a:off x="2772551" y="5628211"/>
            <a:ext cx="2176498" cy="10927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70933" y="162560"/>
            <a:ext cx="12273280" cy="1625600"/>
          </a:xfrm>
          <a:noFill/>
          <a:ln/>
        </p:spPr>
        <p:txBody>
          <a:bodyPr/>
          <a:lstStyle/>
          <a:p>
            <a:r>
              <a:rPr lang="en-US"/>
              <a:t>Centralized Transaction Execution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5924409" y="7848036"/>
            <a:ext cx="1553351" cy="65024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225974" y="3224107"/>
            <a:ext cx="3585351" cy="839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 err="1">
                <a:solidFill>
                  <a:srgbClr val="000000"/>
                </a:solidFill>
                <a:latin typeface="Book Antiqua"/>
              </a:rPr>
              <a:t>Begin_Transaction</a:t>
            </a:r>
            <a:r>
              <a:rPr lang="en-US" sz="2300" dirty="0">
                <a:solidFill>
                  <a:srgbClr val="000000"/>
                </a:solidFill>
                <a:latin typeface="Book Antiqua"/>
              </a:rPr>
              <a:t>, </a:t>
            </a:r>
          </a:p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Read, Write, Abort, EOT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9435254" y="3224107"/>
            <a:ext cx="2661919" cy="839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Results &amp;</a:t>
            </a:r>
          </a:p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User Notifications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139432" y="7017174"/>
            <a:ext cx="1714063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Scheduled</a:t>
            </a:r>
          </a:p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Operations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7276819" y="7191023"/>
            <a:ext cx="1237262" cy="4921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Results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7276819" y="5348677"/>
            <a:ext cx="1237262" cy="4921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Results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6502400" y="3004592"/>
            <a:ext cx="644616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Book Antiqua"/>
              </a:rPr>
              <a:t>…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4152055" y="5174827"/>
            <a:ext cx="1934915" cy="839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Read, Write, </a:t>
            </a:r>
          </a:p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Abort, EOT</a:t>
            </a:r>
          </a:p>
        </p:txBody>
      </p:sp>
      <p:sp>
        <p:nvSpPr>
          <p:cNvPr id="46091" name="AutoShape 11"/>
          <p:cNvSpPr>
            <a:spLocks noChangeArrowheads="1"/>
          </p:cNvSpPr>
          <p:nvPr/>
        </p:nvSpPr>
        <p:spPr bwMode="auto">
          <a:xfrm>
            <a:off x="2914792" y="2371692"/>
            <a:ext cx="1923628" cy="848924"/>
          </a:xfrm>
          <a:prstGeom prst="roundRect">
            <a:avLst>
              <a:gd name="adj" fmla="val 41931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2984783" y="2376208"/>
            <a:ext cx="1788161" cy="7969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b="1" dirty="0">
                <a:latin typeface="Book Antiqua"/>
              </a:rPr>
              <a:t>User</a:t>
            </a:r>
          </a:p>
          <a:p>
            <a:pPr algn="ctr"/>
            <a:r>
              <a:rPr lang="en-US" sz="2300" b="1" dirty="0">
                <a:latin typeface="Book Antiqua"/>
              </a:rPr>
              <a:t>Application 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5820551" y="6111805"/>
            <a:ext cx="1905564" cy="821831"/>
          </a:xfrm>
          <a:prstGeom prst="rect">
            <a:avLst/>
          </a:prstGeom>
          <a:solidFill>
            <a:srgbClr val="FF8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5820551" y="7972214"/>
            <a:ext cx="1905564" cy="1228231"/>
          </a:xfrm>
          <a:prstGeom prst="rect">
            <a:avLst/>
          </a:prstGeom>
          <a:solidFill>
            <a:srgbClr val="618FF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6394027" y="5102578"/>
            <a:ext cx="0" cy="984391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 flipV="1">
            <a:off x="7179733" y="5093547"/>
            <a:ext cx="0" cy="1002453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>
            <a:off x="6394027" y="6944925"/>
            <a:ext cx="0" cy="984391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 flipV="1">
            <a:off x="7152640" y="6962987"/>
            <a:ext cx="0" cy="100245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85351" y="3220616"/>
            <a:ext cx="6348871" cy="626638"/>
            <a:chOff x="3585351" y="2871893"/>
            <a:chExt cx="6348871" cy="975361"/>
          </a:xfrm>
        </p:grpSpPr>
        <p:sp>
          <p:nvSpPr>
            <p:cNvPr id="46100" name="Line 20"/>
            <p:cNvSpPr>
              <a:spLocks noChangeShapeType="1"/>
            </p:cNvSpPr>
            <p:nvPr/>
          </p:nvSpPr>
          <p:spPr bwMode="auto">
            <a:xfrm flipV="1">
              <a:off x="7595164" y="2896730"/>
              <a:ext cx="2339058" cy="95052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lg" len="lg"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46101" name="Line 21"/>
            <p:cNvSpPr>
              <a:spLocks noChangeShapeType="1"/>
            </p:cNvSpPr>
            <p:nvPr/>
          </p:nvSpPr>
          <p:spPr bwMode="auto">
            <a:xfrm flipH="1">
              <a:off x="7125547" y="2876410"/>
              <a:ext cx="2429369" cy="961813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lg" len="lg"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46102" name="Line 22"/>
            <p:cNvSpPr>
              <a:spLocks noChangeShapeType="1"/>
            </p:cNvSpPr>
            <p:nvPr/>
          </p:nvSpPr>
          <p:spPr bwMode="auto">
            <a:xfrm>
              <a:off x="3585351" y="2876410"/>
              <a:ext cx="2411307" cy="961813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lg" len="lg"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46103" name="Line 23"/>
            <p:cNvSpPr>
              <a:spLocks noChangeShapeType="1"/>
            </p:cNvSpPr>
            <p:nvPr/>
          </p:nvSpPr>
          <p:spPr bwMode="auto">
            <a:xfrm flipH="1" flipV="1">
              <a:off x="4027875" y="2871893"/>
              <a:ext cx="2411307" cy="97536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lg" len="lg"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46104" name="AutoShape 24"/>
          <p:cNvSpPr>
            <a:spLocks noChangeArrowheads="1"/>
          </p:cNvSpPr>
          <p:nvPr/>
        </p:nvSpPr>
        <p:spPr bwMode="auto">
          <a:xfrm>
            <a:off x="8823398" y="2371692"/>
            <a:ext cx="1923626" cy="848924"/>
          </a:xfrm>
          <a:prstGeom prst="roundRect">
            <a:avLst>
              <a:gd name="adj" fmla="val 41931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8893389" y="2376208"/>
            <a:ext cx="1788159" cy="7969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b="1" dirty="0">
                <a:latin typeface="Book Antiqua"/>
              </a:rPr>
              <a:t>User</a:t>
            </a:r>
          </a:p>
          <a:p>
            <a:pPr algn="ctr"/>
            <a:r>
              <a:rPr lang="en-US" sz="2300" b="1" dirty="0">
                <a:latin typeface="Book Antiqua"/>
              </a:rPr>
              <a:t>Application 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820551" y="3856285"/>
            <a:ext cx="1905564" cy="122823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5851684" y="3876606"/>
            <a:ext cx="1850074" cy="11894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b="1" dirty="0">
                <a:solidFill>
                  <a:srgbClr val="000000"/>
                </a:solidFill>
                <a:latin typeface="Book Antiqua"/>
              </a:rPr>
              <a:t>Transaction</a:t>
            </a:r>
          </a:p>
          <a:p>
            <a:pPr algn="ctr"/>
            <a:r>
              <a:rPr lang="en-US" sz="2300" b="1" dirty="0">
                <a:solidFill>
                  <a:srgbClr val="000000"/>
                </a:solidFill>
                <a:latin typeface="Book Antiqua"/>
              </a:rPr>
              <a:t>Manager</a:t>
            </a:r>
          </a:p>
          <a:p>
            <a:pPr algn="ctr"/>
            <a:r>
              <a:rPr lang="en-US" sz="2300" b="1" dirty="0">
                <a:solidFill>
                  <a:srgbClr val="000000"/>
                </a:solidFill>
                <a:latin typeface="Book Antiqua"/>
              </a:rPr>
              <a:t>(TM)</a:t>
            </a: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937955" y="6102774"/>
            <a:ext cx="1670756" cy="839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b="1" dirty="0">
                <a:solidFill>
                  <a:srgbClr val="000000"/>
                </a:solidFill>
                <a:latin typeface="Book Antiqua"/>
              </a:rPr>
              <a:t>Scheduler</a:t>
            </a:r>
          </a:p>
          <a:p>
            <a:pPr algn="ctr"/>
            <a:r>
              <a:rPr lang="en-US" sz="2300" b="1" dirty="0">
                <a:solidFill>
                  <a:srgbClr val="000000"/>
                </a:solidFill>
                <a:latin typeface="Book Antiqua"/>
              </a:rPr>
              <a:t>(SC)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6023887" y="7992534"/>
            <a:ext cx="1505667" cy="11894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b="1" dirty="0">
                <a:solidFill>
                  <a:srgbClr val="000000"/>
                </a:solidFill>
                <a:latin typeface="Book Antiqua"/>
              </a:rPr>
              <a:t>Recovery</a:t>
            </a:r>
          </a:p>
          <a:p>
            <a:pPr algn="ctr"/>
            <a:r>
              <a:rPr lang="en-US" sz="2300" b="1" dirty="0">
                <a:solidFill>
                  <a:srgbClr val="000000"/>
                </a:solidFill>
                <a:latin typeface="Book Antiqua"/>
              </a:rPr>
              <a:t>Manager</a:t>
            </a:r>
          </a:p>
          <a:p>
            <a:pPr algn="ctr"/>
            <a:r>
              <a:rPr lang="en-US" sz="2300" b="1" dirty="0">
                <a:solidFill>
                  <a:srgbClr val="000000"/>
                </a:solidFill>
                <a:latin typeface="Book Antiqua"/>
              </a:rPr>
              <a:t>(RM)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Transaction Execution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1290" y="3092731"/>
            <a:ext cx="2666435" cy="11875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 err="1">
                <a:solidFill>
                  <a:srgbClr val="000000"/>
                </a:solidFill>
                <a:latin typeface="Book Antiqua"/>
              </a:rPr>
              <a:t>Begin_transaction</a:t>
            </a:r>
            <a:r>
              <a:rPr lang="en-US" sz="2300" dirty="0">
                <a:solidFill>
                  <a:srgbClr val="000000"/>
                </a:solidFill>
                <a:latin typeface="Book Antiqua"/>
              </a:rPr>
              <a:t>,</a:t>
            </a:r>
          </a:p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Read, Write, EOT,</a:t>
            </a:r>
          </a:p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Abort</a:t>
            </a:r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2126827" y="2370242"/>
            <a:ext cx="2438400" cy="668302"/>
          </a:xfrm>
          <a:prstGeom prst="roundRect">
            <a:avLst>
              <a:gd name="adj" fmla="val 33333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2176498" y="2458295"/>
            <a:ext cx="2334542" cy="4447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User application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4064454" y="3038544"/>
            <a:ext cx="2557155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Results &amp;</a:t>
            </a:r>
          </a:p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User notifications</a:t>
            </a:r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9760374" y="3264321"/>
            <a:ext cx="3142827" cy="121016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160303" y="5061513"/>
            <a:ext cx="1941689" cy="839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Read, Write,</a:t>
            </a:r>
          </a:p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EOT, Abort</a:t>
            </a:r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2763520" y="3047575"/>
            <a:ext cx="0" cy="109276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 flipV="1">
            <a:off x="3901440" y="3029512"/>
            <a:ext cx="0" cy="111082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2126827" y="4167433"/>
            <a:ext cx="2438400" cy="8128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2916269" y="4307415"/>
            <a:ext cx="859519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 Antiqua"/>
              </a:rPr>
              <a:t>TM</a:t>
            </a:r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2126827" y="6136215"/>
            <a:ext cx="2438400" cy="794738"/>
          </a:xfrm>
          <a:prstGeom prst="rect">
            <a:avLst/>
          </a:prstGeom>
          <a:solidFill>
            <a:srgbClr val="FF8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3003565" y="6255878"/>
            <a:ext cx="734597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 Antiqua"/>
              </a:rPr>
              <a:t>SC</a:t>
            </a:r>
          </a:p>
        </p:txBody>
      </p: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2126827" y="8050810"/>
            <a:ext cx="2438400" cy="812800"/>
          </a:xfrm>
          <a:prstGeom prst="rect">
            <a:avLst/>
          </a:prstGeom>
          <a:solidFill>
            <a:srgbClr val="618FF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2905656" y="8190793"/>
            <a:ext cx="880746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 Antiqua"/>
              </a:rPr>
              <a:t>RM</a:t>
            </a:r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>
            <a:off x="2736427" y="5025388"/>
            <a:ext cx="0" cy="109276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2709333" y="6949015"/>
            <a:ext cx="0" cy="109276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 flipV="1">
            <a:off x="3901440" y="5016357"/>
            <a:ext cx="0" cy="111082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 flipV="1">
            <a:off x="3901440" y="6930952"/>
            <a:ext cx="0" cy="111082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8150" name="Line 22"/>
          <p:cNvSpPr>
            <a:spLocks noChangeShapeType="1"/>
          </p:cNvSpPr>
          <p:nvPr/>
        </p:nvSpPr>
        <p:spPr bwMode="auto">
          <a:xfrm>
            <a:off x="7098453" y="5025388"/>
            <a:ext cx="0" cy="109276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8151" name="Line 23"/>
          <p:cNvSpPr>
            <a:spLocks noChangeShapeType="1"/>
          </p:cNvSpPr>
          <p:nvPr/>
        </p:nvSpPr>
        <p:spPr bwMode="auto">
          <a:xfrm>
            <a:off x="7071360" y="6949015"/>
            <a:ext cx="0" cy="109276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8152" name="Line 24"/>
          <p:cNvSpPr>
            <a:spLocks noChangeShapeType="1"/>
          </p:cNvSpPr>
          <p:nvPr/>
        </p:nvSpPr>
        <p:spPr bwMode="auto">
          <a:xfrm flipV="1">
            <a:off x="8263467" y="5016357"/>
            <a:ext cx="0" cy="111082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8153" name="Line 25"/>
          <p:cNvSpPr>
            <a:spLocks noChangeShapeType="1"/>
          </p:cNvSpPr>
          <p:nvPr/>
        </p:nvSpPr>
        <p:spPr bwMode="auto">
          <a:xfrm flipV="1">
            <a:off x="8263467" y="6930952"/>
            <a:ext cx="0" cy="111082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8154" name="Rectangle 26"/>
          <p:cNvSpPr>
            <a:spLocks noChangeArrowheads="1"/>
          </p:cNvSpPr>
          <p:nvPr/>
        </p:nvSpPr>
        <p:spPr bwMode="auto">
          <a:xfrm>
            <a:off x="6488853" y="6136215"/>
            <a:ext cx="2438400" cy="794738"/>
          </a:xfrm>
          <a:prstGeom prst="rect">
            <a:avLst/>
          </a:prstGeom>
          <a:solidFill>
            <a:srgbClr val="FF8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8155" name="Rectangle 27"/>
          <p:cNvSpPr>
            <a:spLocks noChangeArrowheads="1"/>
          </p:cNvSpPr>
          <p:nvPr/>
        </p:nvSpPr>
        <p:spPr bwMode="auto">
          <a:xfrm>
            <a:off x="7365592" y="6255878"/>
            <a:ext cx="734597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 Antiqua"/>
              </a:rPr>
              <a:t>SC</a:t>
            </a:r>
          </a:p>
        </p:txBody>
      </p:sp>
      <p:sp>
        <p:nvSpPr>
          <p:cNvPr id="48156" name="Rectangle 28"/>
          <p:cNvSpPr>
            <a:spLocks noChangeArrowheads="1"/>
          </p:cNvSpPr>
          <p:nvPr/>
        </p:nvSpPr>
        <p:spPr bwMode="auto">
          <a:xfrm>
            <a:off x="6488853" y="8050810"/>
            <a:ext cx="2438400" cy="812800"/>
          </a:xfrm>
          <a:prstGeom prst="rect">
            <a:avLst/>
          </a:prstGeom>
          <a:solidFill>
            <a:srgbClr val="618FF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8157" name="Rectangle 29"/>
          <p:cNvSpPr>
            <a:spLocks noChangeArrowheads="1"/>
          </p:cNvSpPr>
          <p:nvPr/>
        </p:nvSpPr>
        <p:spPr bwMode="auto">
          <a:xfrm>
            <a:off x="7267682" y="8190793"/>
            <a:ext cx="880746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 Antiqua"/>
              </a:rPr>
              <a:t>RM</a:t>
            </a:r>
          </a:p>
        </p:txBody>
      </p:sp>
      <p:sp>
        <p:nvSpPr>
          <p:cNvPr id="48158" name="Rectangle 30"/>
          <p:cNvSpPr>
            <a:spLocks noChangeArrowheads="1"/>
          </p:cNvSpPr>
          <p:nvPr/>
        </p:nvSpPr>
        <p:spPr bwMode="auto">
          <a:xfrm>
            <a:off x="6488853" y="4194526"/>
            <a:ext cx="2438400" cy="8128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8159" name="Rectangle 31"/>
          <p:cNvSpPr>
            <a:spLocks noChangeArrowheads="1"/>
          </p:cNvSpPr>
          <p:nvPr/>
        </p:nvSpPr>
        <p:spPr bwMode="auto">
          <a:xfrm>
            <a:off x="7278295" y="4334508"/>
            <a:ext cx="859519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 Antiqua"/>
              </a:rPr>
              <a:t>TM</a:t>
            </a:r>
          </a:p>
        </p:txBody>
      </p:sp>
      <p:sp>
        <p:nvSpPr>
          <p:cNvPr id="48160" name="Line 32"/>
          <p:cNvSpPr>
            <a:spLocks noChangeShapeType="1"/>
          </p:cNvSpPr>
          <p:nvPr/>
        </p:nvSpPr>
        <p:spPr bwMode="auto">
          <a:xfrm>
            <a:off x="4578774" y="4564802"/>
            <a:ext cx="1896533" cy="195975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8161" name="Line 33"/>
          <p:cNvSpPr>
            <a:spLocks noChangeShapeType="1"/>
          </p:cNvSpPr>
          <p:nvPr/>
        </p:nvSpPr>
        <p:spPr bwMode="auto">
          <a:xfrm flipH="1">
            <a:off x="4569742" y="4625763"/>
            <a:ext cx="1887502" cy="190782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8162" name="Oval 34"/>
          <p:cNvSpPr>
            <a:spLocks noChangeArrowheads="1"/>
          </p:cNvSpPr>
          <p:nvPr/>
        </p:nvSpPr>
        <p:spPr bwMode="auto">
          <a:xfrm>
            <a:off x="9760374" y="4591895"/>
            <a:ext cx="3142827" cy="121016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8163" name="Oval 35"/>
          <p:cNvSpPr>
            <a:spLocks noChangeArrowheads="1"/>
          </p:cNvSpPr>
          <p:nvPr/>
        </p:nvSpPr>
        <p:spPr bwMode="auto">
          <a:xfrm>
            <a:off x="9760374" y="5948820"/>
            <a:ext cx="3142827" cy="121016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8164" name="Oval 36"/>
          <p:cNvSpPr>
            <a:spLocks noChangeArrowheads="1"/>
          </p:cNvSpPr>
          <p:nvPr/>
        </p:nvSpPr>
        <p:spPr bwMode="auto">
          <a:xfrm>
            <a:off x="9760374" y="7843095"/>
            <a:ext cx="3142827" cy="121016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8165" name="Rectangle 37"/>
          <p:cNvSpPr>
            <a:spLocks noChangeArrowheads="1"/>
          </p:cNvSpPr>
          <p:nvPr/>
        </p:nvSpPr>
        <p:spPr bwMode="auto">
          <a:xfrm>
            <a:off x="10367716" y="7906312"/>
            <a:ext cx="1928142" cy="1085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8691" tIns="63217" rIns="128691" bIns="63217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300" dirty="0">
                <a:latin typeface="Book Antiqua"/>
              </a:rPr>
              <a:t>Local</a:t>
            </a:r>
          </a:p>
          <a:p>
            <a:pPr algn="ctr">
              <a:lnSpc>
                <a:spcPct val="90000"/>
              </a:lnSpc>
            </a:pPr>
            <a:r>
              <a:rPr lang="en-US" sz="2300" dirty="0">
                <a:latin typeface="Book Antiqua"/>
              </a:rPr>
              <a:t>Recovery</a:t>
            </a:r>
          </a:p>
          <a:p>
            <a:pPr algn="ctr">
              <a:lnSpc>
                <a:spcPct val="90000"/>
              </a:lnSpc>
            </a:pPr>
            <a:r>
              <a:rPr lang="en-US" sz="2300" dirty="0">
                <a:latin typeface="Book Antiqua"/>
              </a:rPr>
              <a:t>Protocol</a:t>
            </a:r>
          </a:p>
        </p:txBody>
      </p:sp>
      <p:sp>
        <p:nvSpPr>
          <p:cNvPr id="48166" name="Line 38"/>
          <p:cNvSpPr>
            <a:spLocks noChangeShapeType="1"/>
          </p:cNvSpPr>
          <p:nvPr/>
        </p:nvSpPr>
        <p:spPr bwMode="auto">
          <a:xfrm flipH="1">
            <a:off x="8940800" y="3914562"/>
            <a:ext cx="812800" cy="49671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8167" name="Line 39"/>
          <p:cNvSpPr>
            <a:spLocks noChangeShapeType="1"/>
          </p:cNvSpPr>
          <p:nvPr/>
        </p:nvSpPr>
        <p:spPr bwMode="auto">
          <a:xfrm flipH="1" flipV="1">
            <a:off x="8940800" y="4799610"/>
            <a:ext cx="812800" cy="406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8168" name="Line 40"/>
          <p:cNvSpPr>
            <a:spLocks noChangeShapeType="1"/>
          </p:cNvSpPr>
          <p:nvPr/>
        </p:nvSpPr>
        <p:spPr bwMode="auto">
          <a:xfrm flipH="1">
            <a:off x="8940800" y="6533584"/>
            <a:ext cx="812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8169" name="Line 41"/>
          <p:cNvSpPr>
            <a:spLocks noChangeShapeType="1"/>
          </p:cNvSpPr>
          <p:nvPr/>
        </p:nvSpPr>
        <p:spPr bwMode="auto">
          <a:xfrm>
            <a:off x="8949831" y="8484304"/>
            <a:ext cx="76764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48170" name="Rectangle 42"/>
          <p:cNvSpPr>
            <a:spLocks noChangeArrowheads="1"/>
          </p:cNvSpPr>
          <p:nvPr/>
        </p:nvSpPr>
        <p:spPr bwMode="auto">
          <a:xfrm>
            <a:off x="9824844" y="6012039"/>
            <a:ext cx="3016146" cy="10892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300" dirty="0">
                <a:solidFill>
                  <a:srgbClr val="000000"/>
                </a:solidFill>
                <a:latin typeface="Book Antiqua"/>
              </a:rPr>
              <a:t>Distributed</a:t>
            </a:r>
          </a:p>
          <a:p>
            <a:pPr algn="ctr">
              <a:lnSpc>
                <a:spcPct val="90000"/>
              </a:lnSpc>
            </a:pPr>
            <a:r>
              <a:rPr lang="en-US" sz="2300" dirty="0">
                <a:solidFill>
                  <a:srgbClr val="000000"/>
                </a:solidFill>
                <a:latin typeface="Book Antiqua"/>
              </a:rPr>
              <a:t>Concurrency Control</a:t>
            </a:r>
          </a:p>
          <a:p>
            <a:pPr algn="ctr">
              <a:lnSpc>
                <a:spcPct val="90000"/>
              </a:lnSpc>
            </a:pPr>
            <a:r>
              <a:rPr lang="en-US" sz="2300" dirty="0">
                <a:solidFill>
                  <a:srgbClr val="000000"/>
                </a:solidFill>
                <a:latin typeface="Book Antiqua"/>
              </a:rPr>
              <a:t>Protocol</a:t>
            </a:r>
          </a:p>
        </p:txBody>
      </p:sp>
      <p:sp>
        <p:nvSpPr>
          <p:cNvPr id="48171" name="Rectangle 43"/>
          <p:cNvSpPr>
            <a:spLocks noChangeArrowheads="1"/>
          </p:cNvSpPr>
          <p:nvPr/>
        </p:nvSpPr>
        <p:spPr bwMode="auto">
          <a:xfrm>
            <a:off x="10185182" y="4777033"/>
            <a:ext cx="2295471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Replica Control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Protocol</a:t>
            </a:r>
          </a:p>
        </p:txBody>
      </p:sp>
      <p:sp>
        <p:nvSpPr>
          <p:cNvPr id="48172" name="Rectangle 44"/>
          <p:cNvSpPr>
            <a:spLocks noChangeArrowheads="1"/>
          </p:cNvSpPr>
          <p:nvPr/>
        </p:nvSpPr>
        <p:spPr bwMode="auto">
          <a:xfrm>
            <a:off x="9767148" y="3379470"/>
            <a:ext cx="3131538" cy="10859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300" dirty="0">
                <a:solidFill>
                  <a:srgbClr val="000000"/>
                </a:solidFill>
                <a:latin typeface="Book Antiqua"/>
              </a:rPr>
              <a:t>Distributed</a:t>
            </a:r>
          </a:p>
          <a:p>
            <a:pPr algn="ctr">
              <a:lnSpc>
                <a:spcPct val="90000"/>
              </a:lnSpc>
            </a:pPr>
            <a:r>
              <a:rPr lang="en-US" sz="2300" dirty="0">
                <a:solidFill>
                  <a:srgbClr val="000000"/>
                </a:solidFill>
                <a:latin typeface="Book Antiqua"/>
              </a:rPr>
              <a:t>Transaction Execution</a:t>
            </a:r>
          </a:p>
          <a:p>
            <a:pPr algn="ctr">
              <a:lnSpc>
                <a:spcPct val="90000"/>
              </a:lnSpc>
            </a:pPr>
            <a:r>
              <a:rPr lang="en-US" sz="2300" dirty="0">
                <a:solidFill>
                  <a:srgbClr val="000000"/>
                </a:solidFill>
                <a:latin typeface="Book Antiqua"/>
              </a:rPr>
              <a:t>Model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Database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7900" y="3106738"/>
            <a:ext cx="10186988" cy="3557587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an airline reservation example with the relations:</a:t>
            </a:r>
          </a:p>
          <a:p>
            <a:pPr marL="0" indent="0">
              <a:buNone/>
            </a:pPr>
            <a:endParaRPr lang="en-US" dirty="0"/>
          </a:p>
          <a:p>
            <a:pPr marL="975345" lvl="1" indent="-325115">
              <a:buNone/>
            </a:pPr>
            <a:r>
              <a:rPr lang="en-US" dirty="0"/>
              <a:t>FLIGHT(</a:t>
            </a:r>
            <a:r>
              <a:rPr lang="en-US" u="sng" dirty="0"/>
              <a:t>FNO, DATE</a:t>
            </a:r>
            <a:r>
              <a:rPr lang="en-US" dirty="0"/>
              <a:t>, SRC, DEST, STSOLD, CAP)</a:t>
            </a:r>
          </a:p>
          <a:p>
            <a:pPr marL="975345" lvl="1" indent="-325115">
              <a:buNone/>
            </a:pPr>
            <a:r>
              <a:rPr lang="en-US" dirty="0"/>
              <a:t>CUST(</a:t>
            </a:r>
            <a:r>
              <a:rPr lang="en-US" u="sng" dirty="0"/>
              <a:t>CNAME</a:t>
            </a:r>
            <a:r>
              <a:rPr lang="en-US" dirty="0"/>
              <a:t>, ADDR, BAL)</a:t>
            </a:r>
          </a:p>
          <a:p>
            <a:pPr marL="975345" lvl="1" indent="-325115">
              <a:buNone/>
            </a:pPr>
            <a:r>
              <a:rPr lang="en-US" dirty="0"/>
              <a:t>FC(</a:t>
            </a:r>
            <a:r>
              <a:rPr lang="en-US" u="sng" dirty="0"/>
              <a:t>FNO, DATE, CNAME</a:t>
            </a:r>
            <a:r>
              <a:rPr lang="en-US" dirty="0"/>
              <a:t>,SPECIAL)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spcBef>
                <a:spcPct val="5000"/>
              </a:spcBef>
            </a:pPr>
            <a:r>
              <a:rPr lang="en-US"/>
              <a:t>Example Transaction – SQL Version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7981" y="2790825"/>
            <a:ext cx="11649075" cy="5635625"/>
          </a:xfrm>
          <a:noFill/>
          <a:ln/>
        </p:spPr>
        <p:txBody>
          <a:bodyPr/>
          <a:lstStyle/>
          <a:p>
            <a:pPr>
              <a:lnSpc>
                <a:spcPct val="87000"/>
              </a:lnSpc>
              <a:spcBef>
                <a:spcPts val="600"/>
              </a:spcBef>
              <a:buNone/>
              <a:tabLst>
                <a:tab pos="2519641" algn="l"/>
                <a:tab pos="2844756" algn="l"/>
                <a:tab pos="4714166" algn="l"/>
              </a:tabLst>
            </a:pPr>
            <a:r>
              <a:rPr lang="en-US" sz="2600" b="1" dirty="0" err="1"/>
              <a:t>Begin_transaction</a:t>
            </a:r>
            <a:r>
              <a:rPr lang="en-US" sz="2600" dirty="0"/>
              <a:t> Reservation</a:t>
            </a:r>
          </a:p>
          <a:p>
            <a:pPr>
              <a:lnSpc>
                <a:spcPct val="87000"/>
              </a:lnSpc>
              <a:spcBef>
                <a:spcPts val="600"/>
              </a:spcBef>
              <a:buNone/>
              <a:tabLst>
                <a:tab pos="2519641" algn="l"/>
                <a:tab pos="2844756" algn="l"/>
                <a:tab pos="4714166" algn="l"/>
              </a:tabLst>
            </a:pPr>
            <a:r>
              <a:rPr lang="en-US" sz="2600" b="1" dirty="0"/>
              <a:t>begin</a:t>
            </a:r>
            <a:endParaRPr lang="en-US" sz="2600" dirty="0"/>
          </a:p>
          <a:p>
            <a:pPr marL="975345" lvl="1" indent="-325115">
              <a:lnSpc>
                <a:spcPct val="87000"/>
              </a:lnSpc>
              <a:spcBef>
                <a:spcPts val="600"/>
              </a:spcBef>
              <a:buNone/>
              <a:tabLst>
                <a:tab pos="2519641" algn="l"/>
                <a:tab pos="2844756" algn="l"/>
                <a:tab pos="4714166" algn="l"/>
              </a:tabLst>
            </a:pPr>
            <a:r>
              <a:rPr lang="en-US" b="1" dirty="0"/>
              <a:t>input</a:t>
            </a:r>
            <a:r>
              <a:rPr lang="en-US" dirty="0"/>
              <a:t>(</a:t>
            </a:r>
            <a:r>
              <a:rPr lang="en-US" dirty="0" err="1"/>
              <a:t>flight_no</a:t>
            </a:r>
            <a:r>
              <a:rPr lang="en-US" dirty="0"/>
              <a:t>, date, </a:t>
            </a:r>
            <a:r>
              <a:rPr lang="en-US" dirty="0" err="1"/>
              <a:t>customer_name</a:t>
            </a:r>
            <a:r>
              <a:rPr lang="en-US" dirty="0"/>
              <a:t>);</a:t>
            </a:r>
          </a:p>
          <a:p>
            <a:pPr marL="975345" lvl="1" indent="-325115">
              <a:spcBef>
                <a:spcPts val="600"/>
              </a:spcBef>
              <a:buNone/>
              <a:tabLst>
                <a:tab pos="2519641" algn="l"/>
                <a:tab pos="2844756" algn="l"/>
                <a:tab pos="4714166" algn="l"/>
              </a:tabLst>
            </a:pPr>
            <a:r>
              <a:rPr lang="en-US" dirty="0"/>
              <a:t>EXEC SQL	UPDATE	FLIGHT</a:t>
            </a:r>
          </a:p>
          <a:p>
            <a:pPr lvl="2">
              <a:lnSpc>
                <a:spcPct val="87000"/>
              </a:lnSpc>
              <a:spcBef>
                <a:spcPts val="600"/>
              </a:spcBef>
              <a:buNone/>
              <a:tabLst>
                <a:tab pos="2519641" algn="l"/>
                <a:tab pos="2844756" algn="l"/>
                <a:tab pos="4714166" algn="l"/>
              </a:tabLst>
            </a:pPr>
            <a:r>
              <a:rPr lang="en-US" sz="2800" dirty="0"/>
              <a:t>			SET	STSOLD = STSOLD + 1</a:t>
            </a:r>
          </a:p>
          <a:p>
            <a:pPr lvl="2">
              <a:lnSpc>
                <a:spcPct val="87000"/>
              </a:lnSpc>
              <a:spcBef>
                <a:spcPts val="600"/>
              </a:spcBef>
              <a:buNone/>
              <a:tabLst>
                <a:tab pos="2519641" algn="l"/>
                <a:tab pos="2844756" algn="l"/>
                <a:tab pos="4714166" algn="l"/>
              </a:tabLst>
            </a:pPr>
            <a:r>
              <a:rPr lang="en-US" sz="2800" dirty="0"/>
              <a:t>			WHERE	FNO = </a:t>
            </a:r>
            <a:r>
              <a:rPr lang="en-US" sz="2800" dirty="0" err="1"/>
              <a:t>flight_no</a:t>
            </a:r>
            <a:r>
              <a:rPr lang="en-US" sz="2800" dirty="0"/>
              <a:t> AND DATE = date;</a:t>
            </a:r>
          </a:p>
          <a:p>
            <a:pPr marL="975345" lvl="1" indent="-325115">
              <a:spcBef>
                <a:spcPts val="600"/>
              </a:spcBef>
              <a:buNone/>
              <a:tabLst>
                <a:tab pos="2519641" algn="l"/>
                <a:tab pos="2844756" algn="l"/>
                <a:tab pos="4714166" algn="l"/>
              </a:tabLst>
            </a:pPr>
            <a:r>
              <a:rPr lang="en-US" dirty="0"/>
              <a:t>EXEC SQL	INSERT</a:t>
            </a:r>
          </a:p>
          <a:p>
            <a:pPr lvl="2">
              <a:lnSpc>
                <a:spcPct val="87000"/>
              </a:lnSpc>
              <a:spcBef>
                <a:spcPts val="600"/>
              </a:spcBef>
              <a:buNone/>
              <a:tabLst>
                <a:tab pos="2519641" algn="l"/>
                <a:tab pos="2844756" algn="l"/>
                <a:tab pos="4714166" algn="l"/>
              </a:tabLst>
            </a:pPr>
            <a:r>
              <a:rPr lang="en-US" sz="2800" dirty="0"/>
              <a:t>			INTO	FC(FNO, DATE, CNAME, SPECIAL);</a:t>
            </a:r>
          </a:p>
          <a:p>
            <a:pPr lvl="2">
              <a:lnSpc>
                <a:spcPct val="87000"/>
              </a:lnSpc>
              <a:spcBef>
                <a:spcPts val="600"/>
              </a:spcBef>
              <a:buNone/>
              <a:tabLst>
                <a:tab pos="2519641" algn="l"/>
                <a:tab pos="2844756" algn="l"/>
                <a:tab pos="4714166" algn="l"/>
              </a:tabLst>
            </a:pPr>
            <a:r>
              <a:rPr lang="en-US" sz="2800" dirty="0"/>
              <a:t>			VALUES	(</a:t>
            </a:r>
            <a:r>
              <a:rPr lang="en-US" sz="2800" dirty="0" err="1"/>
              <a:t>flight_no</a:t>
            </a:r>
            <a:r>
              <a:rPr lang="en-US" sz="2800" dirty="0"/>
              <a:t>, date, </a:t>
            </a:r>
            <a:r>
              <a:rPr lang="en-US" sz="2800" dirty="0" err="1"/>
              <a:t>customer_name</a:t>
            </a:r>
            <a:r>
              <a:rPr lang="en-US" sz="2800" dirty="0"/>
              <a:t>, </a:t>
            </a:r>
            <a:r>
              <a:rPr lang="en-US" sz="2800" b="1" dirty="0"/>
              <a:t>null</a:t>
            </a:r>
            <a:r>
              <a:rPr lang="en-US" sz="2800" dirty="0"/>
              <a:t>);</a:t>
            </a:r>
          </a:p>
          <a:p>
            <a:pPr marL="975345" lvl="1" indent="-325115">
              <a:lnSpc>
                <a:spcPct val="87000"/>
              </a:lnSpc>
              <a:spcBef>
                <a:spcPts val="600"/>
              </a:spcBef>
              <a:buNone/>
              <a:tabLst>
                <a:tab pos="2519641" algn="l"/>
                <a:tab pos="2844756" algn="l"/>
                <a:tab pos="4714166" algn="l"/>
              </a:tabLst>
            </a:pPr>
            <a:r>
              <a:rPr lang="en-US" b="1" dirty="0"/>
              <a:t>output</a:t>
            </a:r>
            <a:r>
              <a:rPr lang="en-US" dirty="0"/>
              <a:t>(“reservation completed”)</a:t>
            </a:r>
            <a:endParaRPr lang="en-US" sz="2300" b="1" dirty="0"/>
          </a:p>
          <a:p>
            <a:pPr>
              <a:lnSpc>
                <a:spcPct val="87000"/>
              </a:lnSpc>
              <a:spcBef>
                <a:spcPts val="600"/>
              </a:spcBef>
              <a:buNone/>
              <a:tabLst>
                <a:tab pos="2519641" algn="l"/>
                <a:tab pos="2844756" algn="l"/>
                <a:tab pos="4714166" algn="l"/>
              </a:tabLst>
            </a:pPr>
            <a:r>
              <a:rPr lang="en-US" sz="2600" b="1" dirty="0"/>
              <a:t>end</a:t>
            </a:r>
            <a:r>
              <a:rPr lang="en-US" sz="2600" dirty="0"/>
              <a:t> . {Reservation}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84480" y="1081477"/>
            <a:ext cx="12582596" cy="582507"/>
          </a:xfrm>
          <a:noFill/>
          <a:ln/>
        </p:spPr>
        <p:txBody>
          <a:bodyPr/>
          <a:lstStyle/>
          <a:p>
            <a:pPr>
              <a:spcBef>
                <a:spcPct val="5000"/>
              </a:spcBef>
            </a:pPr>
            <a:r>
              <a:rPr lang="en-US"/>
              <a:t>Termination of Transactions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640" y="2284512"/>
            <a:ext cx="11406293" cy="6990680"/>
          </a:xfrm>
          <a:noFill/>
          <a:ln/>
        </p:spPr>
        <p:txBody>
          <a:bodyPr/>
          <a:lstStyle/>
          <a:p>
            <a:pPr>
              <a:lnSpc>
                <a:spcPct val="87000"/>
              </a:lnSpc>
              <a:spcBef>
                <a:spcPct val="0"/>
              </a:spcBef>
              <a:buNone/>
              <a:tabLst>
                <a:tab pos="2600919" algn="l"/>
                <a:tab pos="3251149" algn="l"/>
                <a:tab pos="4714166" algn="l"/>
              </a:tabLst>
            </a:pPr>
            <a:r>
              <a:rPr lang="en-US" sz="2600" b="1" dirty="0" err="1"/>
              <a:t>Begin_transaction</a:t>
            </a:r>
            <a:r>
              <a:rPr lang="en-US" sz="2600" dirty="0"/>
              <a:t> Reservation</a:t>
            </a:r>
          </a:p>
          <a:p>
            <a:pPr>
              <a:lnSpc>
                <a:spcPct val="87000"/>
              </a:lnSpc>
              <a:spcBef>
                <a:spcPct val="0"/>
              </a:spcBef>
              <a:buNone/>
              <a:tabLst>
                <a:tab pos="2600919" algn="l"/>
                <a:tab pos="3251149" algn="l"/>
                <a:tab pos="4714166" algn="l"/>
              </a:tabLst>
            </a:pPr>
            <a:r>
              <a:rPr lang="en-US" sz="2600" b="1" dirty="0"/>
              <a:t>begin</a:t>
            </a:r>
            <a:endParaRPr lang="en-US" sz="2600" dirty="0"/>
          </a:p>
          <a:p>
            <a:pPr marL="894066" lvl="1" indent="-325115">
              <a:lnSpc>
                <a:spcPct val="87000"/>
              </a:lnSpc>
              <a:spcBef>
                <a:spcPct val="0"/>
              </a:spcBef>
              <a:buNone/>
              <a:tabLst>
                <a:tab pos="2600919" algn="l"/>
                <a:tab pos="3251149" algn="l"/>
                <a:tab pos="4714166" algn="l"/>
              </a:tabLst>
            </a:pPr>
            <a:r>
              <a:rPr lang="en-US" b="1" dirty="0"/>
              <a:t>input</a:t>
            </a:r>
            <a:r>
              <a:rPr lang="en-US" dirty="0"/>
              <a:t>(</a:t>
            </a:r>
            <a:r>
              <a:rPr lang="en-US" dirty="0" err="1"/>
              <a:t>flight_no</a:t>
            </a:r>
            <a:r>
              <a:rPr lang="en-US" dirty="0"/>
              <a:t>, date, </a:t>
            </a:r>
            <a:r>
              <a:rPr lang="en-US" dirty="0" err="1"/>
              <a:t>customer_name</a:t>
            </a:r>
            <a:r>
              <a:rPr lang="en-US" dirty="0"/>
              <a:t>);</a:t>
            </a:r>
          </a:p>
          <a:p>
            <a:pPr marL="894066" lvl="1" indent="-325115">
              <a:lnSpc>
                <a:spcPct val="87000"/>
              </a:lnSpc>
              <a:spcBef>
                <a:spcPct val="0"/>
              </a:spcBef>
              <a:buNone/>
              <a:tabLst>
                <a:tab pos="2600919" algn="l"/>
                <a:tab pos="3251149" algn="l"/>
                <a:tab pos="4714166" algn="l"/>
              </a:tabLst>
            </a:pPr>
            <a:r>
              <a:rPr lang="en-US" dirty="0"/>
              <a:t>EXEC SQL	SELECT 	STSOLD,CAP</a:t>
            </a:r>
          </a:p>
          <a:p>
            <a:pPr marL="1381738" lvl="2">
              <a:lnSpc>
                <a:spcPct val="87000"/>
              </a:lnSpc>
              <a:spcBef>
                <a:spcPct val="0"/>
              </a:spcBef>
              <a:buNone/>
              <a:tabLst>
                <a:tab pos="2600919" algn="l"/>
                <a:tab pos="3251149" algn="l"/>
                <a:tab pos="4714166" algn="l"/>
              </a:tabLst>
            </a:pPr>
            <a:r>
              <a:rPr lang="en-US" dirty="0"/>
              <a:t>		INTO	temp1,temp2</a:t>
            </a:r>
          </a:p>
          <a:p>
            <a:pPr marL="1381738" lvl="2">
              <a:lnSpc>
                <a:spcPct val="87000"/>
              </a:lnSpc>
              <a:spcBef>
                <a:spcPct val="0"/>
              </a:spcBef>
              <a:buNone/>
              <a:tabLst>
                <a:tab pos="2600919" algn="l"/>
                <a:tab pos="3251149" algn="l"/>
                <a:tab pos="4714166" algn="l"/>
              </a:tabLst>
            </a:pPr>
            <a:r>
              <a:rPr lang="en-US" dirty="0"/>
              <a:t>		FROM	FLIGHT</a:t>
            </a:r>
          </a:p>
          <a:p>
            <a:pPr marL="1381738" lvl="2">
              <a:lnSpc>
                <a:spcPct val="87000"/>
              </a:lnSpc>
              <a:spcBef>
                <a:spcPct val="0"/>
              </a:spcBef>
              <a:buNone/>
              <a:tabLst>
                <a:tab pos="2600919" algn="l"/>
                <a:tab pos="3251149" algn="l"/>
                <a:tab pos="4714166" algn="l"/>
              </a:tabLst>
            </a:pPr>
            <a:r>
              <a:rPr lang="en-US" dirty="0"/>
              <a:t>		WHERE	FNO = </a:t>
            </a:r>
            <a:r>
              <a:rPr lang="en-US" dirty="0" err="1"/>
              <a:t>flight_no</a:t>
            </a:r>
            <a:r>
              <a:rPr lang="en-US" dirty="0"/>
              <a:t> AND DATE =  date;</a:t>
            </a:r>
          </a:p>
          <a:p>
            <a:pPr marL="894066" lvl="1" indent="-325115">
              <a:lnSpc>
                <a:spcPct val="87000"/>
              </a:lnSpc>
              <a:spcBef>
                <a:spcPct val="0"/>
              </a:spcBef>
              <a:buNone/>
              <a:tabLst>
                <a:tab pos="2600919" algn="l"/>
                <a:tab pos="3251149" algn="l"/>
                <a:tab pos="4714166" algn="l"/>
              </a:tabLst>
            </a:pPr>
            <a:r>
              <a:rPr lang="en-US" b="1" dirty="0"/>
              <a:t>if</a:t>
            </a:r>
            <a:r>
              <a:rPr lang="en-US" dirty="0"/>
              <a:t> temp1 = temp2 </a:t>
            </a:r>
            <a:r>
              <a:rPr lang="en-US" b="1" dirty="0"/>
              <a:t>then</a:t>
            </a:r>
          </a:p>
          <a:p>
            <a:pPr marL="1381738" lvl="2">
              <a:lnSpc>
                <a:spcPct val="87000"/>
              </a:lnSpc>
              <a:spcBef>
                <a:spcPct val="0"/>
              </a:spcBef>
              <a:buNone/>
              <a:tabLst>
                <a:tab pos="2600919" algn="l"/>
                <a:tab pos="3251149" algn="l"/>
                <a:tab pos="4714166" algn="l"/>
              </a:tabLst>
            </a:pPr>
            <a:r>
              <a:rPr lang="en-US" b="1" dirty="0"/>
              <a:t>output</a:t>
            </a:r>
            <a:r>
              <a:rPr lang="en-US" dirty="0"/>
              <a:t>(“no free seats”);</a:t>
            </a:r>
          </a:p>
          <a:p>
            <a:pPr marL="1381738" lvl="2">
              <a:lnSpc>
                <a:spcPct val="87000"/>
              </a:lnSpc>
              <a:spcBef>
                <a:spcPct val="0"/>
              </a:spcBef>
              <a:buNone/>
              <a:tabLst>
                <a:tab pos="2600919" algn="l"/>
                <a:tab pos="3251149" algn="l"/>
                <a:tab pos="4714166" algn="l"/>
              </a:tabLst>
            </a:pPr>
            <a:r>
              <a:rPr lang="en-US" b="1" dirty="0">
                <a:solidFill>
                  <a:srgbClr val="FF0000"/>
                </a:solidFill>
              </a:rPr>
              <a:t>Abort</a:t>
            </a:r>
            <a:endParaRPr lang="en-US" dirty="0">
              <a:solidFill>
                <a:srgbClr val="FF0000"/>
              </a:solidFill>
            </a:endParaRPr>
          </a:p>
          <a:p>
            <a:pPr marL="894066" lvl="1" indent="-325115">
              <a:lnSpc>
                <a:spcPct val="87000"/>
              </a:lnSpc>
              <a:spcBef>
                <a:spcPct val="0"/>
              </a:spcBef>
              <a:buNone/>
              <a:tabLst>
                <a:tab pos="2600919" algn="l"/>
                <a:tab pos="3251149" algn="l"/>
                <a:tab pos="4714166" algn="l"/>
              </a:tabLst>
            </a:pPr>
            <a:r>
              <a:rPr lang="en-US" b="1" dirty="0"/>
              <a:t>else</a:t>
            </a:r>
            <a:r>
              <a:rPr lang="en-US" dirty="0"/>
              <a:t> </a:t>
            </a:r>
          </a:p>
          <a:p>
            <a:pPr marL="1381738" lvl="2">
              <a:lnSpc>
                <a:spcPct val="87000"/>
              </a:lnSpc>
              <a:spcBef>
                <a:spcPct val="0"/>
              </a:spcBef>
              <a:buNone/>
              <a:tabLst>
                <a:tab pos="2600919" algn="l"/>
                <a:tab pos="3251149" algn="l"/>
                <a:tab pos="4714166" algn="l"/>
              </a:tabLst>
            </a:pPr>
            <a:r>
              <a:rPr lang="en-US" dirty="0"/>
              <a:t>EXEC SQL	UPDATE	FLIGHT</a:t>
            </a:r>
          </a:p>
          <a:p>
            <a:pPr marL="1381738" lvl="2">
              <a:lnSpc>
                <a:spcPct val="87000"/>
              </a:lnSpc>
              <a:spcBef>
                <a:spcPct val="0"/>
              </a:spcBef>
              <a:buNone/>
              <a:tabLst>
                <a:tab pos="2600919" algn="l"/>
                <a:tab pos="3251149" algn="l"/>
                <a:tab pos="4714166" algn="l"/>
              </a:tabLst>
            </a:pPr>
            <a:r>
              <a:rPr lang="en-US" dirty="0"/>
              <a:t>			SET	STSOLD = STSOLD + 1</a:t>
            </a:r>
          </a:p>
          <a:p>
            <a:pPr marL="1381738" lvl="2">
              <a:lnSpc>
                <a:spcPct val="87000"/>
              </a:lnSpc>
              <a:spcBef>
                <a:spcPct val="0"/>
              </a:spcBef>
              <a:buNone/>
              <a:tabLst>
                <a:tab pos="2600919" algn="l"/>
                <a:tab pos="3251149" algn="l"/>
                <a:tab pos="4714166" algn="l"/>
              </a:tabLst>
            </a:pPr>
            <a:r>
              <a:rPr lang="en-US" dirty="0"/>
              <a:t>			WHERE	FNO = </a:t>
            </a:r>
            <a:r>
              <a:rPr lang="en-US" dirty="0" err="1"/>
              <a:t>flight_no</a:t>
            </a:r>
            <a:r>
              <a:rPr lang="en-US" dirty="0"/>
              <a:t> AND DATE = date;</a:t>
            </a:r>
          </a:p>
          <a:p>
            <a:pPr marL="1381738" lvl="2">
              <a:lnSpc>
                <a:spcPct val="87000"/>
              </a:lnSpc>
              <a:spcBef>
                <a:spcPct val="0"/>
              </a:spcBef>
              <a:buNone/>
              <a:tabLst>
                <a:tab pos="2600919" algn="l"/>
                <a:tab pos="3251149" algn="l"/>
                <a:tab pos="4714166" algn="l"/>
              </a:tabLst>
            </a:pPr>
            <a:r>
              <a:rPr lang="en-US" dirty="0"/>
              <a:t>EXEC SQL	INSERT</a:t>
            </a:r>
          </a:p>
          <a:p>
            <a:pPr marL="1381738" lvl="2">
              <a:lnSpc>
                <a:spcPct val="87000"/>
              </a:lnSpc>
              <a:spcBef>
                <a:spcPct val="0"/>
              </a:spcBef>
              <a:buNone/>
              <a:tabLst>
                <a:tab pos="2600919" algn="l"/>
                <a:tab pos="3251149" algn="l"/>
                <a:tab pos="4714166" algn="l"/>
              </a:tabLst>
            </a:pPr>
            <a:r>
              <a:rPr lang="en-US" dirty="0"/>
              <a:t>			INTO	FC(FNO, DATE, CNAME, SPECIAL);</a:t>
            </a:r>
          </a:p>
          <a:p>
            <a:pPr marL="1381738" lvl="2">
              <a:lnSpc>
                <a:spcPct val="87000"/>
              </a:lnSpc>
              <a:spcBef>
                <a:spcPct val="0"/>
              </a:spcBef>
              <a:buNone/>
              <a:tabLst>
                <a:tab pos="2600919" algn="l"/>
                <a:tab pos="3251149" algn="l"/>
                <a:tab pos="4714166" algn="l"/>
              </a:tabLst>
            </a:pPr>
            <a:r>
              <a:rPr lang="en-US" dirty="0"/>
              <a:t>			VALUES	(</a:t>
            </a:r>
            <a:r>
              <a:rPr lang="en-US" dirty="0" err="1"/>
              <a:t>flight_no</a:t>
            </a:r>
            <a:r>
              <a:rPr lang="en-US" dirty="0"/>
              <a:t>, date, </a:t>
            </a:r>
            <a:r>
              <a:rPr lang="en-US" dirty="0" err="1"/>
              <a:t>customer_name</a:t>
            </a:r>
            <a:r>
              <a:rPr lang="en-US" dirty="0"/>
              <a:t>, </a:t>
            </a:r>
            <a:r>
              <a:rPr lang="en-US" b="1" dirty="0"/>
              <a:t>null</a:t>
            </a:r>
            <a:r>
              <a:rPr lang="en-US" dirty="0"/>
              <a:t>);</a:t>
            </a:r>
          </a:p>
          <a:p>
            <a:pPr marL="894066" lvl="1" indent="-325115">
              <a:lnSpc>
                <a:spcPct val="87000"/>
              </a:lnSpc>
              <a:spcBef>
                <a:spcPct val="0"/>
              </a:spcBef>
              <a:buNone/>
              <a:tabLst>
                <a:tab pos="2600919" algn="l"/>
                <a:tab pos="3251149" algn="l"/>
                <a:tab pos="4714166" algn="l"/>
              </a:tabLst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Commit</a:t>
            </a:r>
            <a:endParaRPr lang="en-US" dirty="0">
              <a:solidFill>
                <a:srgbClr val="FF0000"/>
              </a:solidFill>
            </a:endParaRPr>
          </a:p>
          <a:p>
            <a:pPr marL="894066" lvl="1" indent="-325115">
              <a:lnSpc>
                <a:spcPct val="87000"/>
              </a:lnSpc>
              <a:spcBef>
                <a:spcPct val="0"/>
              </a:spcBef>
              <a:buNone/>
              <a:tabLst>
                <a:tab pos="2600919" algn="l"/>
                <a:tab pos="3251149" algn="l"/>
                <a:tab pos="4714166" algn="l"/>
              </a:tabLst>
            </a:pPr>
            <a:r>
              <a:rPr lang="en-US" b="1" dirty="0"/>
              <a:t>	output</a:t>
            </a:r>
            <a:r>
              <a:rPr lang="en-US" dirty="0"/>
              <a:t>(“reservation completed”)</a:t>
            </a:r>
          </a:p>
          <a:p>
            <a:pPr>
              <a:lnSpc>
                <a:spcPct val="87000"/>
              </a:lnSpc>
              <a:spcBef>
                <a:spcPct val="0"/>
              </a:spcBef>
              <a:buNone/>
              <a:tabLst>
                <a:tab pos="2600919" algn="l"/>
                <a:tab pos="3251149" algn="l"/>
                <a:tab pos="4714166" algn="l"/>
              </a:tabLst>
            </a:pPr>
            <a:r>
              <a:rPr lang="en-US" sz="2600" dirty="0"/>
              <a:t>	</a:t>
            </a:r>
            <a:r>
              <a:rPr lang="en-US" sz="2600" b="1" dirty="0" err="1"/>
              <a:t>endif</a:t>
            </a:r>
            <a:endParaRPr lang="en-US" sz="2600" b="1" dirty="0"/>
          </a:p>
          <a:p>
            <a:pPr>
              <a:lnSpc>
                <a:spcPct val="87000"/>
              </a:lnSpc>
              <a:spcBef>
                <a:spcPct val="0"/>
              </a:spcBef>
              <a:buNone/>
              <a:tabLst>
                <a:tab pos="2600919" algn="l"/>
                <a:tab pos="3251149" algn="l"/>
                <a:tab pos="4714166" algn="l"/>
              </a:tabLst>
            </a:pPr>
            <a:r>
              <a:rPr lang="en-US" sz="2600" b="1" dirty="0"/>
              <a:t>end</a:t>
            </a:r>
            <a:r>
              <a:rPr lang="en-US" sz="2600" dirty="0"/>
              <a:t> . {Reservation}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Transaction – </a:t>
            </a:r>
            <a:br>
              <a:rPr lang="en-US"/>
            </a:br>
            <a:r>
              <a:rPr lang="en-US"/>
              <a:t>Reads &amp; Writes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1916" y="2393504"/>
            <a:ext cx="10186988" cy="6947792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600" b="1" dirty="0" err="1"/>
              <a:t>Begin_transaction</a:t>
            </a:r>
            <a:r>
              <a:rPr lang="en-US" sz="2600" dirty="0"/>
              <a:t> Reservation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600" b="1" dirty="0"/>
              <a:t>begin</a:t>
            </a:r>
            <a:endParaRPr lang="en-US" sz="2600" dirty="0"/>
          </a:p>
          <a:p>
            <a:pPr lvl="2">
              <a:lnSpc>
                <a:spcPct val="10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b="1" dirty="0" err="1"/>
              <a:t>input</a:t>
            </a:r>
            <a:r>
              <a:rPr lang="en-US" dirty="0" err="1"/>
              <a:t>(flight_no</a:t>
            </a:r>
            <a:r>
              <a:rPr lang="en-US" dirty="0"/>
              <a:t>, date, </a:t>
            </a:r>
            <a:r>
              <a:rPr lang="en-US" dirty="0" err="1"/>
              <a:t>customer_name</a:t>
            </a:r>
            <a:r>
              <a:rPr lang="en-US" dirty="0"/>
              <a:t>);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dirty="0"/>
              <a:t>temp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</a:rPr>
              <a:t>← </a:t>
            </a:r>
            <a:r>
              <a:rPr lang="en-US" dirty="0" err="1" smtClean="0"/>
              <a:t>Read</a:t>
            </a:r>
            <a:r>
              <a:rPr lang="en-US" dirty="0" err="1"/>
              <a:t>(flight_no(date).stsold</a:t>
            </a:r>
            <a:r>
              <a:rPr lang="en-US" dirty="0"/>
              <a:t>);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b="1" dirty="0"/>
              <a:t>if</a:t>
            </a:r>
            <a:r>
              <a:rPr lang="en-US" dirty="0"/>
              <a:t> temp = </a:t>
            </a:r>
            <a:r>
              <a:rPr lang="en-US" dirty="0" err="1"/>
              <a:t>flight(date).cap</a:t>
            </a:r>
            <a:r>
              <a:rPr lang="en-US" dirty="0"/>
              <a:t> </a:t>
            </a:r>
            <a:r>
              <a:rPr lang="en-US" b="1" dirty="0"/>
              <a:t>then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b="1" dirty="0"/>
              <a:t>begin</a:t>
            </a:r>
            <a:endParaRPr lang="en-US" dirty="0"/>
          </a:p>
          <a:p>
            <a:pPr lvl="3">
              <a:lnSpc>
                <a:spcPct val="10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600" b="1" dirty="0" err="1"/>
              <a:t>output</a:t>
            </a:r>
            <a:r>
              <a:rPr lang="en-US" sz="2600" dirty="0" err="1"/>
              <a:t>(“no</a:t>
            </a:r>
            <a:r>
              <a:rPr lang="en-US" sz="2600" dirty="0"/>
              <a:t> free seats”);</a:t>
            </a:r>
          </a:p>
          <a:p>
            <a:pPr lvl="3">
              <a:lnSpc>
                <a:spcPct val="10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600" b="1" dirty="0"/>
              <a:t>Abort</a:t>
            </a:r>
            <a:endParaRPr lang="en-US" sz="2600" dirty="0"/>
          </a:p>
          <a:p>
            <a:pPr lvl="2">
              <a:lnSpc>
                <a:spcPct val="10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b="1" dirty="0"/>
              <a:t>end</a:t>
            </a:r>
            <a:endParaRPr lang="en-US" dirty="0"/>
          </a:p>
          <a:p>
            <a:pPr lvl="2">
              <a:lnSpc>
                <a:spcPct val="10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b="1" dirty="0"/>
              <a:t>else begin</a:t>
            </a:r>
            <a:endParaRPr lang="en-US" dirty="0"/>
          </a:p>
          <a:p>
            <a:pPr lvl="3">
              <a:lnSpc>
                <a:spcPct val="10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600" dirty="0" err="1"/>
              <a:t>Write(flight(date).stsold</a:t>
            </a:r>
            <a:r>
              <a:rPr lang="en-US" sz="2600" dirty="0"/>
              <a:t>, temp + 1);</a:t>
            </a:r>
          </a:p>
          <a:p>
            <a:pPr lvl="3">
              <a:lnSpc>
                <a:spcPct val="10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600" dirty="0" err="1"/>
              <a:t>Write(flight(date).cname</a:t>
            </a:r>
            <a:r>
              <a:rPr lang="en-US" sz="2600" dirty="0"/>
              <a:t>, </a:t>
            </a:r>
            <a:r>
              <a:rPr lang="en-US" sz="2600" dirty="0" err="1"/>
              <a:t>customer_name</a:t>
            </a:r>
            <a:r>
              <a:rPr lang="en-US" sz="2600" dirty="0"/>
              <a:t>);</a:t>
            </a:r>
          </a:p>
          <a:p>
            <a:pPr lvl="3">
              <a:lnSpc>
                <a:spcPct val="10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600" dirty="0" err="1"/>
              <a:t>Write(flight(date).special</a:t>
            </a:r>
            <a:r>
              <a:rPr lang="en-US" sz="2600" dirty="0"/>
              <a:t>, </a:t>
            </a:r>
            <a:r>
              <a:rPr lang="en-US" sz="2600" b="1" dirty="0"/>
              <a:t>null</a:t>
            </a:r>
            <a:r>
              <a:rPr lang="en-US" sz="2600" dirty="0"/>
              <a:t>);</a:t>
            </a:r>
          </a:p>
          <a:p>
            <a:pPr lvl="3">
              <a:lnSpc>
                <a:spcPct val="10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600" b="1" dirty="0"/>
              <a:t>Commit</a:t>
            </a:r>
            <a:r>
              <a:rPr lang="en-US" sz="2600" dirty="0"/>
              <a:t>;</a:t>
            </a:r>
          </a:p>
          <a:p>
            <a:pPr lvl="3">
              <a:lnSpc>
                <a:spcPct val="10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sz="2600" b="1" dirty="0" err="1"/>
              <a:t>output</a:t>
            </a:r>
            <a:r>
              <a:rPr lang="en-US" sz="2600" dirty="0" err="1"/>
              <a:t>(“reservation</a:t>
            </a:r>
            <a:r>
              <a:rPr lang="en-US" sz="2600" dirty="0"/>
              <a:t> completed”)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b="1" dirty="0"/>
              <a:t>end</a:t>
            </a:r>
            <a:endParaRPr lang="en-US" dirty="0"/>
          </a:p>
          <a:p>
            <a:pPr>
              <a:buFont typeface="Monotype Sorts" charset="2"/>
              <a:buNone/>
            </a:pPr>
            <a:r>
              <a:rPr lang="en-US" sz="2600" b="1" dirty="0"/>
              <a:t>end</a:t>
            </a:r>
            <a:r>
              <a:rPr lang="en-US" sz="2600" dirty="0"/>
              <a:t>. {Reservation}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Characterization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Read set (RS)</a:t>
            </a:r>
          </a:p>
          <a:p>
            <a:pPr lvl="1"/>
            <a:r>
              <a:rPr lang="en-US" dirty="0"/>
              <a:t>The set of data items that are read by a transaction</a:t>
            </a:r>
          </a:p>
          <a:p>
            <a:r>
              <a:rPr lang="en-US" dirty="0"/>
              <a:t>Write set (WS)</a:t>
            </a:r>
          </a:p>
          <a:p>
            <a:pPr lvl="1"/>
            <a:r>
              <a:rPr lang="en-US" dirty="0"/>
              <a:t>The set of data items whose values are changed by this transaction</a:t>
            </a:r>
          </a:p>
          <a:p>
            <a:r>
              <a:rPr lang="en-US" dirty="0"/>
              <a:t>Base set (BS)</a:t>
            </a:r>
          </a:p>
          <a:p>
            <a:pPr lvl="1"/>
            <a:r>
              <a:rPr lang="en-US" dirty="0"/>
              <a:t>RS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</a:rPr>
              <a:t>∪</a:t>
            </a:r>
            <a:r>
              <a:rPr lang="en-US" dirty="0" smtClean="0"/>
              <a:t> </a:t>
            </a:r>
            <a:r>
              <a:rPr lang="en-US" dirty="0"/>
              <a:t>WS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Formalization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568951" indent="-568951">
              <a:lnSpc>
                <a:spcPct val="110000"/>
              </a:lnSpc>
              <a:buNone/>
            </a:pPr>
            <a:r>
              <a:rPr lang="en-US" dirty="0"/>
              <a:t>Let</a:t>
            </a:r>
          </a:p>
          <a:p>
            <a:pPr marL="1219181" lvl="1">
              <a:lnSpc>
                <a:spcPct val="110000"/>
              </a:lnSpc>
            </a:pPr>
            <a:r>
              <a:rPr lang="en-US" i="1" dirty="0" err="1"/>
              <a:t>O</a:t>
            </a:r>
            <a:r>
              <a:rPr lang="en-US" i="1" baseline="-25000" dirty="0" err="1"/>
              <a:t>ij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be some operation </a:t>
            </a:r>
            <a:r>
              <a:rPr lang="en-US" i="1" dirty="0" err="1"/>
              <a:t>O</a:t>
            </a:r>
            <a:r>
              <a:rPr lang="en-US" i="1" baseline="-25000" dirty="0" err="1"/>
              <a:t>j</a:t>
            </a:r>
            <a:r>
              <a:rPr lang="en-US" dirty="0"/>
              <a:t> of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operating on entity </a:t>
            </a:r>
            <a:r>
              <a:rPr lang="en-US" i="1" dirty="0"/>
              <a:t>x</a:t>
            </a:r>
            <a:r>
              <a:rPr lang="en-US" dirty="0"/>
              <a:t>, where</a:t>
            </a:r>
            <a:r>
              <a:rPr lang="en-US" i="1" dirty="0"/>
              <a:t>  </a:t>
            </a:r>
            <a:r>
              <a:rPr lang="en-US" i="1" dirty="0" err="1"/>
              <a:t>O</a:t>
            </a:r>
            <a:r>
              <a:rPr lang="en-US" i="1" baseline="-25000" dirty="0" err="1"/>
              <a:t>j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  <a:sym typeface="Symbol"/>
              </a:rPr>
              <a:t> </a:t>
            </a:r>
            <a:r>
              <a:rPr lang="en-US" dirty="0" smtClean="0"/>
              <a:t>{</a:t>
            </a:r>
            <a:r>
              <a:rPr lang="en-US" dirty="0" err="1"/>
              <a:t>read,write</a:t>
            </a:r>
            <a:r>
              <a:rPr lang="en-US" dirty="0"/>
              <a:t>} and </a:t>
            </a:r>
            <a:r>
              <a:rPr lang="en-US" i="1" dirty="0" err="1"/>
              <a:t>O</a:t>
            </a:r>
            <a:r>
              <a:rPr lang="en-US" i="1" baseline="-25000" dirty="0" err="1"/>
              <a:t>j</a:t>
            </a:r>
            <a:r>
              <a:rPr lang="en-US" dirty="0"/>
              <a:t> is atomic</a:t>
            </a:r>
          </a:p>
          <a:p>
            <a:pPr marL="1219181" lvl="1">
              <a:lnSpc>
                <a:spcPct val="110000"/>
              </a:lnSpc>
            </a:pPr>
            <a:r>
              <a:rPr lang="en-US" i="1" dirty="0" err="1"/>
              <a:t>OS</a:t>
            </a:r>
            <a:r>
              <a:rPr lang="en-US" i="1" baseline="-25000" dirty="0" err="1"/>
              <a:t>i</a:t>
            </a:r>
            <a:r>
              <a:rPr lang="en-US" dirty="0"/>
              <a:t> =</a:t>
            </a:r>
            <a:r>
              <a:rPr lang="en-US" dirty="0" smtClean="0"/>
              <a:t> </a:t>
            </a:r>
            <a:r>
              <a:rPr lang="en-US" sz="3400" dirty="0" smtClean="0">
                <a:latin typeface="Symbol" charset="2"/>
                <a:sym typeface="Symbol"/>
              </a:rPr>
              <a:t></a:t>
            </a:r>
            <a:r>
              <a:rPr lang="en-US" i="1" baseline="-25000" dirty="0" smtClean="0"/>
              <a:t>j</a:t>
            </a:r>
            <a:r>
              <a:rPr lang="en-US" dirty="0" smtClean="0"/>
              <a:t> </a:t>
            </a:r>
            <a:r>
              <a:rPr lang="en-US" i="1" dirty="0" err="1"/>
              <a:t>O</a:t>
            </a:r>
            <a:r>
              <a:rPr lang="en-US" i="1" baseline="-25000" dirty="0" err="1"/>
              <a:t>ij</a:t>
            </a:r>
            <a:endParaRPr lang="en-US" i="1" dirty="0"/>
          </a:p>
          <a:p>
            <a:pPr marL="1219181" lvl="1">
              <a:lnSpc>
                <a:spcPct val="110000"/>
              </a:lnSpc>
            </a:pPr>
            <a:r>
              <a:rPr lang="en-US" i="1" dirty="0"/>
              <a:t>N</a:t>
            </a:r>
            <a:r>
              <a:rPr lang="en-US" i="1" baseline="-25000" dirty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  <a:sym typeface="Symbol"/>
              </a:rPr>
              <a:t> </a:t>
            </a:r>
            <a:r>
              <a:rPr lang="en-US" dirty="0" smtClean="0"/>
              <a:t>{</a:t>
            </a:r>
            <a:r>
              <a:rPr lang="en-US" dirty="0" err="1"/>
              <a:t>abort,commit</a:t>
            </a:r>
            <a:r>
              <a:rPr lang="en-US" dirty="0"/>
              <a:t>}</a:t>
            </a:r>
          </a:p>
          <a:p>
            <a:pPr marL="568951" indent="-568951">
              <a:lnSpc>
                <a:spcPct val="110000"/>
              </a:lnSpc>
              <a:buNone/>
            </a:pPr>
            <a:r>
              <a:rPr lang="en-US" dirty="0"/>
              <a:t>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is a partial order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= </a:t>
            </a:r>
            <a:r>
              <a:rPr lang="en-US" dirty="0" smtClean="0"/>
              <a:t>{</a:t>
            </a:r>
            <a:r>
              <a:rPr lang="en-US" dirty="0" smtClean="0">
                <a:latin typeface="Symbol" charset="2"/>
                <a:sym typeface="Symbol"/>
              </a:rPr>
              <a:t></a:t>
            </a:r>
            <a:r>
              <a:rPr lang="en-US" i="1" baseline="-25000" dirty="0" err="1" smtClean="0"/>
              <a:t>i</a:t>
            </a:r>
            <a:r>
              <a:rPr lang="en-US" dirty="0"/>
              <a:t>,</a:t>
            </a:r>
            <a:r>
              <a:rPr lang="en-US" dirty="0" smtClean="0"/>
              <a:t> ≺</a:t>
            </a:r>
            <a:r>
              <a:rPr lang="en-US" i="1" baseline="-25000" dirty="0" err="1" smtClean="0"/>
              <a:t>i</a:t>
            </a:r>
            <a:r>
              <a:rPr lang="en-US" dirty="0"/>
              <a:t>} where</a:t>
            </a:r>
            <a:endParaRPr lang="en-US" dirty="0" smtClean="0"/>
          </a:p>
          <a:p>
            <a:pPr marL="568951" indent="-568951">
              <a:lnSpc>
                <a:spcPct val="110000"/>
              </a:lnSpc>
              <a:buSzPct val="95000"/>
              <a:buFont typeface="Wingdings" pitchFamily="2" charset="2"/>
              <a:buChar char=""/>
            </a:pPr>
            <a:r>
              <a:rPr lang="en-US" dirty="0" smtClean="0">
                <a:latin typeface="Symbol" charset="2"/>
                <a:sym typeface="Symbol"/>
              </a:rPr>
              <a:t></a:t>
            </a:r>
            <a:r>
              <a:rPr lang="en-US" i="1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 err="1"/>
              <a:t>OS</a:t>
            </a:r>
            <a:r>
              <a:rPr lang="en-US" i="1" baseline="-25000" dirty="0" err="1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  <a:sym typeface="Symbol"/>
              </a:rPr>
              <a:t></a:t>
            </a:r>
            <a:r>
              <a:rPr lang="en-US" dirty="0" smtClean="0">
                <a:latin typeface="Symbol" charset="2"/>
              </a:rPr>
              <a:t> </a:t>
            </a:r>
            <a:r>
              <a:rPr lang="en-US" dirty="0" smtClean="0"/>
              <a:t>{</a:t>
            </a:r>
            <a:r>
              <a:rPr lang="en-US" i="1" dirty="0" smtClean="0"/>
              <a:t>N</a:t>
            </a:r>
            <a:r>
              <a:rPr lang="en-US" i="1" baseline="-25000" dirty="0" smtClean="0"/>
              <a:t>i</a:t>
            </a:r>
            <a:r>
              <a:rPr lang="en-US" dirty="0" smtClean="0"/>
              <a:t>}</a:t>
            </a:r>
            <a:endParaRPr lang="en-US" dirty="0"/>
          </a:p>
          <a:p>
            <a:pPr marL="568951" indent="-568951">
              <a:lnSpc>
                <a:spcPct val="110000"/>
              </a:lnSpc>
              <a:buSzPct val="95000"/>
              <a:buFont typeface="Wingdings" pitchFamily="2" charset="2"/>
              <a:buChar char=""/>
            </a:pPr>
            <a:r>
              <a:rPr lang="en-US" dirty="0"/>
              <a:t>For any two operations </a:t>
            </a:r>
            <a:r>
              <a:rPr lang="en-US" i="1" dirty="0" err="1"/>
              <a:t>O</a:t>
            </a:r>
            <a:r>
              <a:rPr lang="en-US" i="1" baseline="-25000" dirty="0" err="1"/>
              <a:t>ij</a:t>
            </a:r>
            <a:r>
              <a:rPr lang="en-US" i="1" dirty="0"/>
              <a:t> </a:t>
            </a:r>
            <a:r>
              <a:rPr lang="en-US" dirty="0"/>
              <a:t>, </a:t>
            </a:r>
            <a:r>
              <a:rPr lang="en-US" i="1" dirty="0" err="1"/>
              <a:t>O</a:t>
            </a:r>
            <a:r>
              <a:rPr lang="en-US" i="1" baseline="-25000" dirty="0" err="1"/>
              <a:t>ik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  <a:sym typeface="Symbol"/>
              </a:rPr>
              <a:t> </a:t>
            </a:r>
            <a:r>
              <a:rPr lang="en-US" i="1" dirty="0" err="1" smtClean="0"/>
              <a:t>OS</a:t>
            </a:r>
            <a:r>
              <a:rPr lang="en-US" i="1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, if </a:t>
            </a:r>
            <a:r>
              <a:rPr lang="en-US" i="1" dirty="0" err="1"/>
              <a:t>O</a:t>
            </a:r>
            <a:r>
              <a:rPr lang="en-US" i="1" baseline="-25000" dirty="0" err="1"/>
              <a:t>ij</a:t>
            </a:r>
            <a:r>
              <a:rPr lang="en-US" dirty="0"/>
              <a:t> = </a:t>
            </a:r>
            <a:r>
              <a:rPr lang="en-US" i="1" dirty="0"/>
              <a:t>R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and </a:t>
            </a:r>
            <a:r>
              <a:rPr lang="en-US" i="1" dirty="0" err="1"/>
              <a:t>O</a:t>
            </a:r>
            <a:r>
              <a:rPr lang="en-US" i="1" baseline="-25000" dirty="0" err="1"/>
              <a:t>ik</a:t>
            </a:r>
            <a:r>
              <a:rPr lang="en-US" dirty="0"/>
              <a:t> = </a:t>
            </a:r>
            <a:r>
              <a:rPr lang="en-US" i="1" dirty="0"/>
              <a:t>W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for any data item </a:t>
            </a:r>
            <a:r>
              <a:rPr lang="en-US" i="1" dirty="0"/>
              <a:t>x</a:t>
            </a:r>
            <a:r>
              <a:rPr lang="en-US" dirty="0"/>
              <a:t>, then either    </a:t>
            </a:r>
            <a:r>
              <a:rPr lang="en-US" i="1" dirty="0" err="1"/>
              <a:t>O</a:t>
            </a:r>
            <a:r>
              <a:rPr lang="en-US" i="1" baseline="-25000" dirty="0" err="1"/>
              <a:t>ij</a:t>
            </a:r>
            <a:r>
              <a:rPr lang="en-US" dirty="0" smtClean="0"/>
              <a:t> ≺</a:t>
            </a:r>
            <a:r>
              <a:rPr lang="en-US" i="1" baseline="-25000" dirty="0" err="1" smtClean="0"/>
              <a:t>i</a:t>
            </a:r>
            <a:r>
              <a:rPr lang="en-US" dirty="0" smtClean="0"/>
              <a:t> </a:t>
            </a:r>
            <a:r>
              <a:rPr lang="en-US" i="1" dirty="0" err="1"/>
              <a:t>O</a:t>
            </a:r>
            <a:r>
              <a:rPr lang="en-US" i="1" baseline="-25000" dirty="0" err="1"/>
              <a:t>ik</a:t>
            </a:r>
            <a:r>
              <a:rPr lang="en-US" dirty="0"/>
              <a:t> or  </a:t>
            </a:r>
            <a:r>
              <a:rPr lang="en-US" i="1" dirty="0" err="1"/>
              <a:t>O</a:t>
            </a:r>
            <a:r>
              <a:rPr lang="en-US" i="1" baseline="-25000" dirty="0" err="1"/>
              <a:t>ik</a:t>
            </a:r>
            <a:r>
              <a:rPr lang="en-US" dirty="0" smtClean="0"/>
              <a:t> ≺</a:t>
            </a:r>
            <a:r>
              <a:rPr lang="en-US" i="1" baseline="-25000" dirty="0" err="1" smtClean="0"/>
              <a:t>i</a:t>
            </a:r>
            <a:r>
              <a:rPr lang="en-US" dirty="0" smtClean="0"/>
              <a:t> </a:t>
            </a:r>
            <a:r>
              <a:rPr lang="en-US" i="1" dirty="0" err="1"/>
              <a:t>O</a:t>
            </a:r>
            <a:r>
              <a:rPr lang="en-US" i="1" baseline="-25000" dirty="0" err="1"/>
              <a:t>ij</a:t>
            </a:r>
            <a:r>
              <a:rPr lang="en-US" dirty="0"/>
              <a:t> </a:t>
            </a:r>
            <a:endParaRPr lang="en-US" i="1" dirty="0" smtClean="0"/>
          </a:p>
          <a:p>
            <a:pPr marL="568951" indent="-568951">
              <a:lnSpc>
                <a:spcPct val="110000"/>
              </a:lnSpc>
              <a:buSzPct val="95000"/>
              <a:buFont typeface="Wingdings" pitchFamily="2" charset="2"/>
              <a:buChar char=""/>
            </a:pPr>
            <a:r>
              <a:rPr lang="en-US" i="1" dirty="0" err="1" smtClean="0"/>
              <a:t>O</a:t>
            </a:r>
            <a:r>
              <a:rPr lang="en-US" i="1" baseline="-25000" dirty="0" err="1" smtClean="0"/>
              <a:t>ij</a:t>
            </a:r>
            <a:r>
              <a:rPr lang="en-US" i="1" dirty="0" smtClean="0"/>
              <a:t> </a:t>
            </a:r>
            <a:r>
              <a:rPr lang="en-US" dirty="0" smtClean="0">
                <a:latin typeface="Symbol" charset="2"/>
                <a:sym typeface="Symbol"/>
              </a:rPr>
              <a:t> </a:t>
            </a:r>
            <a:r>
              <a:rPr lang="en-US" i="1" dirty="0" err="1" smtClean="0"/>
              <a:t>OS</a:t>
            </a:r>
            <a:r>
              <a:rPr lang="en-US" i="1" baseline="-25000" dirty="0" err="1" smtClean="0"/>
              <a:t>i</a:t>
            </a:r>
            <a:r>
              <a:rPr lang="en-US" dirty="0"/>
              <a:t>, </a:t>
            </a:r>
            <a:r>
              <a:rPr lang="en-US" i="1" dirty="0" err="1"/>
              <a:t>O</a:t>
            </a:r>
            <a:r>
              <a:rPr lang="en-US" i="1" baseline="-25000" dirty="0" err="1"/>
              <a:t>ij</a:t>
            </a:r>
            <a:r>
              <a:rPr lang="en-US" i="1" dirty="0" smtClean="0"/>
              <a:t> </a:t>
            </a:r>
            <a:r>
              <a:rPr lang="en-US" dirty="0" smtClean="0"/>
              <a:t>≺</a:t>
            </a:r>
            <a:r>
              <a:rPr lang="en-US" i="1" baseline="-25000" dirty="0" err="1" smtClean="0"/>
              <a:t>i</a:t>
            </a:r>
            <a:r>
              <a:rPr lang="en-US" dirty="0" smtClean="0"/>
              <a:t> </a:t>
            </a:r>
            <a:r>
              <a:rPr lang="en-US" i="1" dirty="0"/>
              <a:t>N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ook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Book.potx</Template>
  <TotalTime>115</TotalTime>
  <Pages>0</Pages>
  <Words>1565</Words>
  <Characters>0</Characters>
  <Application>Microsoft Macintosh PowerPoint</Application>
  <PresentationFormat>Custom</PresentationFormat>
  <Lines>0</Lines>
  <Paragraphs>374</Paragraphs>
  <Slides>32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Book</vt:lpstr>
      <vt:lpstr>Outline</vt:lpstr>
      <vt:lpstr>Transaction</vt:lpstr>
      <vt:lpstr>Transaction Example –  A Simple SQL Query</vt:lpstr>
      <vt:lpstr>Example Database</vt:lpstr>
      <vt:lpstr>Example Transaction – SQL Version</vt:lpstr>
      <vt:lpstr>Termination of Transactions</vt:lpstr>
      <vt:lpstr>Example Transaction –  Reads &amp; Writes</vt:lpstr>
      <vt:lpstr>Characterization</vt:lpstr>
      <vt:lpstr>Formalization</vt:lpstr>
      <vt:lpstr>Example</vt:lpstr>
      <vt:lpstr>DAG Representation</vt:lpstr>
      <vt:lpstr>Principles of Transactions</vt:lpstr>
      <vt:lpstr>Atomicity</vt:lpstr>
      <vt:lpstr>Consistency</vt:lpstr>
      <vt:lpstr>Consistency Degrees</vt:lpstr>
      <vt:lpstr>Consistency Degrees (cont’d)</vt:lpstr>
      <vt:lpstr>Isolation</vt:lpstr>
      <vt:lpstr>Isolation Example</vt:lpstr>
      <vt:lpstr>SQL-92 Isolation Levels</vt:lpstr>
      <vt:lpstr>SQL-92 Isolation Levels (cont’d)</vt:lpstr>
      <vt:lpstr>Durability</vt:lpstr>
      <vt:lpstr>Characterization of Transactions</vt:lpstr>
      <vt:lpstr>Transaction Structure</vt:lpstr>
      <vt:lpstr>Nested Transactions</vt:lpstr>
      <vt:lpstr>Workflows</vt:lpstr>
      <vt:lpstr>Workflow Example</vt:lpstr>
      <vt:lpstr>Transactions Provide…</vt:lpstr>
      <vt:lpstr>Transaction Processing Issues</vt:lpstr>
      <vt:lpstr>Transaction Processing Issues</vt:lpstr>
      <vt:lpstr>Architecture Revisited</vt:lpstr>
      <vt:lpstr>Centralized Transaction Execution</vt:lpstr>
      <vt:lpstr>Distributed Transaction Execution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subject/>
  <dc:creator/>
  <cp:keywords/>
  <dc:description/>
  <cp:lastModifiedBy>M. Tamer Özsu</cp:lastModifiedBy>
  <cp:revision>38</cp:revision>
  <dcterms:modified xsi:type="dcterms:W3CDTF">2011-04-04T14:45:05Z</dcterms:modified>
</cp:coreProperties>
</file>