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19.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6" r:id="rId48"/>
    <p:sldId id="305" r:id="rId49"/>
  </p:sldIdLst>
  <p:sldSz cx="13004800" cy="9753600"/>
  <p:notesSz cx="6858000" cy="9144000"/>
  <p:defaultTextStyle>
    <a:defPPr>
      <a:defRPr lang="en-US"/>
    </a:defPPr>
    <a:lvl1pPr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1pPr>
    <a:lvl2pPr marL="4572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2pPr>
    <a:lvl3pPr marL="9144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3pPr>
    <a:lvl4pPr marL="13716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4pPr>
    <a:lvl5pPr marL="18288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5pPr>
    <a:lvl6pPr marL="22860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6pPr>
    <a:lvl7pPr marL="27432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7pPr>
    <a:lvl8pPr marL="32004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8pPr>
    <a:lvl9pPr marL="36576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71A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22" autoAdjust="0"/>
    <p:restoredTop sz="85106" autoAdjust="0"/>
  </p:normalViewPr>
  <p:slideViewPr>
    <p:cSldViewPr>
      <p:cViewPr>
        <p:scale>
          <a:sx n="75" d="100"/>
          <a:sy n="75" d="100"/>
        </p:scale>
        <p:origin x="-1040" y="88"/>
      </p:cViewPr>
      <p:guideLst>
        <p:guide orient="horz" pos="3072"/>
        <p:guide pos="409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46" Type="http://schemas.openxmlformats.org/officeDocument/2006/relationships/slide" Target="slides/slide46.xml"/><Relationship Id="rId47" Type="http://schemas.openxmlformats.org/officeDocument/2006/relationships/slide" Target="slides/slide48.xml"/><Relationship Id="rId20" Type="http://schemas.openxmlformats.org/officeDocument/2006/relationships/slide" Target="slides/slide20.xml"/><Relationship Id="rId21" Type="http://schemas.openxmlformats.org/officeDocument/2006/relationships/slide" Target="slides/slide21.xml"/><Relationship Id="rId22" Type="http://schemas.openxmlformats.org/officeDocument/2006/relationships/slide" Target="slides/slide22.xml"/><Relationship Id="rId23" Type="http://schemas.openxmlformats.org/officeDocument/2006/relationships/slide" Target="slides/slide23.xml"/><Relationship Id="rId24" Type="http://schemas.openxmlformats.org/officeDocument/2006/relationships/slide" Target="slides/slide24.xml"/><Relationship Id="rId25" Type="http://schemas.openxmlformats.org/officeDocument/2006/relationships/slide" Target="slides/slide25.xml"/><Relationship Id="rId26" Type="http://schemas.openxmlformats.org/officeDocument/2006/relationships/slide" Target="slides/slide26.xml"/><Relationship Id="rId27" Type="http://schemas.openxmlformats.org/officeDocument/2006/relationships/slide" Target="slides/slide27.xml"/><Relationship Id="rId28" Type="http://schemas.openxmlformats.org/officeDocument/2006/relationships/slide" Target="slides/slide28.xml"/><Relationship Id="rId29" Type="http://schemas.openxmlformats.org/officeDocument/2006/relationships/slide" Target="slides/slide29.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30" Type="http://schemas.openxmlformats.org/officeDocument/2006/relationships/slide" Target="slides/slide30.xml"/><Relationship Id="rId31" Type="http://schemas.openxmlformats.org/officeDocument/2006/relationships/slide" Target="slides/slide31.xml"/><Relationship Id="rId32" Type="http://schemas.openxmlformats.org/officeDocument/2006/relationships/slide" Target="slides/slide32.xml"/><Relationship Id="rId9" Type="http://schemas.openxmlformats.org/officeDocument/2006/relationships/slide" Target="slides/slide9.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 Id="rId33" Type="http://schemas.openxmlformats.org/officeDocument/2006/relationships/slide" Target="slides/slide33.xml"/><Relationship Id="rId34" Type="http://schemas.openxmlformats.org/officeDocument/2006/relationships/slide" Target="slides/slide34.xml"/><Relationship Id="rId35" Type="http://schemas.openxmlformats.org/officeDocument/2006/relationships/slide" Target="slides/slide35.xml"/><Relationship Id="rId36" Type="http://schemas.openxmlformats.org/officeDocument/2006/relationships/slide" Target="slides/slide36.xml"/><Relationship Id="rId10" Type="http://schemas.openxmlformats.org/officeDocument/2006/relationships/slide" Target="slides/slide10.xml"/><Relationship Id="rId11" Type="http://schemas.openxmlformats.org/officeDocument/2006/relationships/slide" Target="slides/slide11.xml"/><Relationship Id="rId12" Type="http://schemas.openxmlformats.org/officeDocument/2006/relationships/slide" Target="slides/slide12.xml"/><Relationship Id="rId13" Type="http://schemas.openxmlformats.org/officeDocument/2006/relationships/slide" Target="slides/slide13.xml"/><Relationship Id="rId14" Type="http://schemas.openxmlformats.org/officeDocument/2006/relationships/slide" Target="slides/slide14.xml"/><Relationship Id="rId15" Type="http://schemas.openxmlformats.org/officeDocument/2006/relationships/slide" Target="slides/slide15.xml"/><Relationship Id="rId16" Type="http://schemas.openxmlformats.org/officeDocument/2006/relationships/slide" Target="slides/slide16.xml"/><Relationship Id="rId17" Type="http://schemas.openxmlformats.org/officeDocument/2006/relationships/slide" Target="slides/slide17.xml"/><Relationship Id="rId18" Type="http://schemas.openxmlformats.org/officeDocument/2006/relationships/slide" Target="slides/slide18.xml"/><Relationship Id="rId19" Type="http://schemas.openxmlformats.org/officeDocument/2006/relationships/slide" Target="slides/slide19.xml"/><Relationship Id="rId37" Type="http://schemas.openxmlformats.org/officeDocument/2006/relationships/slide" Target="slides/slide37.xml"/><Relationship Id="rId38" Type="http://schemas.openxmlformats.org/officeDocument/2006/relationships/slide" Target="slides/slide38.xml"/><Relationship Id="rId39" Type="http://schemas.openxmlformats.org/officeDocument/2006/relationships/slide" Target="slides/slide39.xml"/><Relationship Id="rId40" Type="http://schemas.openxmlformats.org/officeDocument/2006/relationships/slide" Target="slides/slide40.xml"/><Relationship Id="rId41" Type="http://schemas.openxmlformats.org/officeDocument/2006/relationships/slide" Target="slides/slide41.xml"/><Relationship Id="rId42" Type="http://schemas.openxmlformats.org/officeDocument/2006/relationships/slide" Target="slides/slide42.xml"/><Relationship Id="rId43" Type="http://schemas.openxmlformats.org/officeDocument/2006/relationships/slide" Target="slides/slide43.xml"/><Relationship Id="rId44" Type="http://schemas.openxmlformats.org/officeDocument/2006/relationships/slide" Target="slides/slide44.xml"/><Relationship Id="rId45"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Book Antiqua"/>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Book Antiqua"/>
              </a:defRPr>
            </a:lvl1pPr>
          </a:lstStyle>
          <a:p>
            <a:fld id="{05AFFF79-1A24-41D9-8092-3A68E07DC279}" type="datetimeFigureOut">
              <a:rPr lang="fr-FR" smtClean="0"/>
              <a:pPr/>
              <a:t>11-04-04</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Book Antiqua"/>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Book Antiqua"/>
              </a:defRPr>
            </a:lvl1pPr>
          </a:lstStyle>
          <a:p>
            <a:fld id="{12A7CF19-0743-4A13-8FDB-1651668ABCF5}" type="slidenum">
              <a:rPr lang="fr-FR" smtClean="0"/>
              <a:pPr/>
              <a:t>‹#›</a:t>
            </a:fld>
            <a:endParaRPr lang="fr-FR" dirty="0"/>
          </a:p>
        </p:txBody>
      </p:sp>
    </p:spTree>
    <p:extLst>
      <p:ext uri="{BB962C8B-B14F-4D97-AF65-F5344CB8AC3E}">
        <p14:creationId xmlns:p14="http://schemas.microsoft.com/office/powerpoint/2010/main" val="870047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2A7CF19-0743-4A13-8FDB-1651668ABCF5}"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942A6-7FCE-4592-9C90-E68D7640D960}" type="slidenum">
              <a:rPr lang="fr-FR"/>
              <a:pPr/>
              <a:t>43</a:t>
            </a:fld>
            <a:endParaRPr lang="fr-FR"/>
          </a:p>
        </p:txBody>
      </p:sp>
      <p:sp>
        <p:nvSpPr>
          <p:cNvPr id="831490" name="Rectangle 2"/>
          <p:cNvSpPr>
            <a:spLocks noGrp="1" noRot="1" noChangeAspect="1" noChangeArrowheads="1" noTextEdit="1"/>
          </p:cNvSpPr>
          <p:nvPr>
            <p:ph type="sldImg"/>
          </p:nvPr>
        </p:nvSpPr>
        <p:spPr>
          <a:xfrm>
            <a:off x="1144588" y="685800"/>
            <a:ext cx="4570412" cy="3429000"/>
          </a:xfrm>
          <a:ln/>
        </p:spPr>
      </p:sp>
      <p:sp>
        <p:nvSpPr>
          <p:cNvPr id="83149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Espace réservé de l'image des diapositives 1"/>
          <p:cNvSpPr>
            <a:spLocks noGrp="1" noRot="1" noChangeAspect="1" noTextEdit="1"/>
          </p:cNvSpPr>
          <p:nvPr>
            <p:ph type="sldImg"/>
          </p:nvPr>
        </p:nvSpPr>
        <p:spPr>
          <a:xfrm>
            <a:off x="1144588" y="685800"/>
            <a:ext cx="4570412" cy="3429000"/>
          </a:xfrm>
          <a:ln/>
        </p:spPr>
      </p:sp>
      <p:sp>
        <p:nvSpPr>
          <p:cNvPr id="636931" name="Espace réservé des commentaires 2"/>
          <p:cNvSpPr>
            <a:spLocks noGrp="1"/>
          </p:cNvSpPr>
          <p:nvPr>
            <p:ph type="body" idx="1"/>
          </p:nvPr>
        </p:nvSpPr>
        <p:spPr>
          <a:noFill/>
          <a:ln/>
        </p:spPr>
        <p:txBody>
          <a:bodyPr/>
          <a:lstStyle/>
          <a:p>
            <a:r>
              <a:rPr lang="fr-FR" dirty="0" err="1" smtClean="0">
                <a:latin typeface="Arial" pitchFamily="34" charset="0"/>
              </a:rPr>
              <a:t>Animated</a:t>
            </a:r>
            <a:r>
              <a:rPr lang="fr-FR" baseline="0" dirty="0" smtClean="0">
                <a:latin typeface="Arial" pitchFamily="34" charset="0"/>
              </a:rPr>
              <a:t> </a:t>
            </a:r>
            <a:r>
              <a:rPr lang="fr-FR" baseline="0" dirty="0" err="1" smtClean="0">
                <a:latin typeface="Arial" pitchFamily="34" charset="0"/>
              </a:rPr>
              <a:t>slide</a:t>
            </a:r>
            <a:endParaRPr lang="fr-FR" dirty="0" smtClean="0">
              <a:latin typeface="Arial" pitchFamily="34" charset="0"/>
            </a:endParaRPr>
          </a:p>
        </p:txBody>
      </p:sp>
      <p:sp>
        <p:nvSpPr>
          <p:cNvPr id="636932" name="Espace réservé du numéro de diapositive 3"/>
          <p:cNvSpPr>
            <a:spLocks noGrp="1"/>
          </p:cNvSpPr>
          <p:nvPr>
            <p:ph type="sldNum" sz="quarter" idx="5"/>
          </p:nvPr>
        </p:nvSpPr>
        <p:spPr>
          <a:noFill/>
        </p:spPr>
        <p:txBody>
          <a:bodyPr/>
          <a:lstStyle/>
          <a:p>
            <a:fld id="{8AA8239A-92E6-4F89-A65A-A75F5DEAEA96}" type="slidenum">
              <a:rPr lang="en-US" smtClean="0">
                <a:latin typeface="Arial" pitchFamily="34" charset="0"/>
              </a:rPr>
              <a:pPr/>
              <a:t>44</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144588" y="685800"/>
            <a:ext cx="4570412" cy="3429000"/>
          </a:xfrm>
          <a:ln/>
        </p:spPr>
      </p:sp>
      <p:sp>
        <p:nvSpPr>
          <p:cNvPr id="46083" name="Notes Placeholder 2"/>
          <p:cNvSpPr>
            <a:spLocks noGrp="1"/>
          </p:cNvSpPr>
          <p:nvPr>
            <p:ph type="body" idx="1"/>
          </p:nvPr>
        </p:nvSpPr>
        <p:spPr>
          <a:noFill/>
          <a:ln/>
        </p:spPr>
        <p:txBody>
          <a:bodyPr/>
          <a:lstStyle/>
          <a:p>
            <a:pPr algn="r" rtl="1"/>
            <a:endParaRPr lang="he-IL" smtClean="0">
              <a:latin typeface="Segoe"/>
            </a:endParaRPr>
          </a:p>
        </p:txBody>
      </p:sp>
      <p:sp>
        <p:nvSpPr>
          <p:cNvPr id="36868" name="Date Placeholder 3"/>
          <p:cNvSpPr>
            <a:spLocks noGrp="1"/>
          </p:cNvSpPr>
          <p:nvPr>
            <p:ph type="dt" sz="quarter" idx="1"/>
          </p:nvPr>
        </p:nvSpPr>
        <p:spPr/>
        <p:txBody>
          <a:bodyPr/>
          <a:lstStyle/>
          <a:p>
            <a:pPr>
              <a:defRPr/>
            </a:pPr>
            <a:fld id="{0D3619F7-94A4-4161-9096-51696F700C2B}" type="datetime8">
              <a:rPr lang="en-US" smtClean="0"/>
              <a:pPr>
                <a:defRPr/>
              </a:pPr>
              <a:t>11-04-04 11:01</a:t>
            </a:fld>
            <a:endParaRPr lang="en-US" smtClean="0"/>
          </a:p>
        </p:txBody>
      </p:sp>
      <p:sp>
        <p:nvSpPr>
          <p:cNvPr id="36869" name="Footer Placeholder 4"/>
          <p:cNvSpPr>
            <a:spLocks noGrp="1"/>
          </p:cNvSpPr>
          <p:nvPr>
            <p:ph type="ftr" sz="quarter" idx="4"/>
          </p:nvPr>
        </p:nvSpPr>
        <p:spPr/>
        <p:txBody>
          <a:bodyPr/>
          <a:lstStyle/>
          <a:p>
            <a:pPr>
              <a:defRPr/>
            </a:pPr>
            <a:r>
              <a:rPr lang="en-US" smtClean="0">
                <a:latin typeface="Segoe Semibold"/>
              </a:rPr>
              <a:t>© 2006 Microsoft Corporation. All rights reserved. Microsoft, Windows, Windows Vista and other product names are or may be registered trademarks and/or trademarks in the U.S. and/or other countries.</a:t>
            </a:r>
          </a:p>
          <a:p>
            <a:pPr>
              <a:defRPr/>
            </a:pPr>
            <a:r>
              <a:rPr lang="en-US" smtClean="0">
                <a:latin typeface="Segoe Semibold"/>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Semibold"/>
              </a:rPr>
            </a:br>
            <a:r>
              <a:rPr lang="en-US" smtClean="0">
                <a:latin typeface="Segoe Semibold"/>
              </a:rPr>
              <a:t>MICROSOFT MAKES NO WARRANTIES, EXPRESS, IMPLIED OR STATUTORY, AS TO THE INFORMATION IN THIS PRESENTATION.</a:t>
            </a:r>
          </a:p>
        </p:txBody>
      </p:sp>
      <p:sp>
        <p:nvSpPr>
          <p:cNvPr id="36870" name="Slide Number Placeholder 5"/>
          <p:cNvSpPr>
            <a:spLocks noGrp="1"/>
          </p:cNvSpPr>
          <p:nvPr>
            <p:ph type="sldNum" sz="quarter" idx="5"/>
          </p:nvPr>
        </p:nvSpPr>
        <p:spPr/>
        <p:txBody>
          <a:bodyPr/>
          <a:lstStyle/>
          <a:p>
            <a:pPr>
              <a:defRPr/>
            </a:pPr>
            <a:fld id="{78A9C23F-E995-489E-AC01-B0AF9945B7D1}" type="slidenum">
              <a:rPr lang="en-US" smtClean="0"/>
              <a:pPr>
                <a:defRPr/>
              </a:pPr>
              <a:t>45</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A7CF19-0743-4A13-8FDB-1651668ABCF5}" type="slidenum">
              <a:rPr lang="fr-FR" smtClean="0"/>
              <a:pPr/>
              <a:t>48</a:t>
            </a:fld>
            <a:endParaRPr lang="fr-FR" dirty="0"/>
          </a:p>
        </p:txBody>
      </p:sp>
    </p:spTree>
    <p:extLst>
      <p:ext uri="{BB962C8B-B14F-4D97-AF65-F5344CB8AC3E}">
        <p14:creationId xmlns:p14="http://schemas.microsoft.com/office/powerpoint/2010/main" val="103923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2525" y="692150"/>
            <a:ext cx="4552950"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fr-FR" smtClean="0"/>
              <a:t>Cliquez pour modifier le style du titre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en-US"/>
          </a:p>
        </p:txBody>
      </p:sp>
      <p:sp>
        <p:nvSpPr>
          <p:cNvPr id="4" name="Slide Number Placeholder 3"/>
          <p:cNvSpPr>
            <a:spLocks noGrp="1"/>
          </p:cNvSpPr>
          <p:nvPr>
            <p:ph type="sldNum" sz="quarter" idx="10"/>
          </p:nvPr>
        </p:nvSpPr>
        <p:spPr>
          <a:xfrm>
            <a:off x="11758984" y="9499600"/>
            <a:ext cx="864816" cy="304800"/>
          </a:xfrm>
          <a:prstGeom prst="rect">
            <a:avLst/>
          </a:prstGeom>
        </p:spPr>
        <p:txBody>
          <a:bodyPr/>
          <a:lstStyle>
            <a:lvl1pPr>
              <a:defRPr/>
            </a:lvl1pPr>
          </a:lstStyle>
          <a:p>
            <a:r>
              <a:rPr lang="en-US" dirty="0" err="1" smtClean="0">
                <a:latin typeface="Book Antiqua"/>
              </a:rPr>
              <a:t>Ch.x</a:t>
            </a:r>
            <a:r>
              <a:rPr lang="en-US" dirty="0" smtClean="0">
                <a:latin typeface="Book Antiqua"/>
              </a:rPr>
              <a:t>/</a:t>
            </a:r>
            <a:fld id="{B9BE72AF-AF1A-1E41-B881-D8119A052D15}"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1131650208"/>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Slide Number Placeholder 3"/>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FDF4A1D1-6440-3F47-BC8E-C1E8499F2E5A}" type="slidenum">
              <a:rPr lang="en-US" smtClean="0"/>
              <a:pPr/>
              <a:t>‹#›</a:t>
            </a:fld>
            <a:endParaRPr lang="en-US" dirty="0"/>
          </a:p>
        </p:txBody>
      </p:sp>
    </p:spTree>
    <p:extLst>
      <p:ext uri="{BB962C8B-B14F-4D97-AF65-F5344CB8AC3E}">
        <p14:creationId xmlns:p14="http://schemas.microsoft.com/office/powerpoint/2010/main" val="160071350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2625" y="444500"/>
            <a:ext cx="3076575" cy="8813800"/>
          </a:xfrm>
        </p:spPr>
        <p:txBody>
          <a:bodyPr vert="eaVert"/>
          <a:lstStyle/>
          <a:p>
            <a:r>
              <a:rPr lang="fr-FR" smtClean="0"/>
              <a:t>Cliquez pour modifier le style du titre</a:t>
            </a:r>
            <a:endParaRPr lang="en-US"/>
          </a:p>
        </p:txBody>
      </p:sp>
      <p:sp>
        <p:nvSpPr>
          <p:cNvPr id="3" name="Vertical Text Placeholder 2"/>
          <p:cNvSpPr>
            <a:spLocks noGrp="1"/>
          </p:cNvSpPr>
          <p:nvPr>
            <p:ph type="body" orient="vert" idx="1"/>
          </p:nvPr>
        </p:nvSpPr>
        <p:spPr>
          <a:xfrm>
            <a:off x="342900" y="444500"/>
            <a:ext cx="9077325" cy="8813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Slide Number Placeholder 3"/>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2F3FA9A2-5116-5544-A00E-FC7EF8204AF7}" type="slidenum">
              <a:rPr lang="en-US" smtClean="0"/>
              <a:pPr/>
              <a:t>‹#›</a:t>
            </a:fld>
            <a:endParaRPr lang="en-US" dirty="0"/>
          </a:p>
        </p:txBody>
      </p:sp>
    </p:spTree>
    <p:extLst>
      <p:ext uri="{BB962C8B-B14F-4D97-AF65-F5344CB8AC3E}">
        <p14:creationId xmlns:p14="http://schemas.microsoft.com/office/powerpoint/2010/main" val="1266364424"/>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a:p>
        </p:txBody>
      </p:sp>
      <p:sp>
        <p:nvSpPr>
          <p:cNvPr id="3" name="Content Placeholder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4087008311"/>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fr-FR" dirty="0" smtClean="0"/>
              <a:t>Cliquez pour modifier le style du titre</a:t>
            </a:r>
            <a:endParaRPr lang="en-US" dirty="0"/>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Slide Number Placeholder 3"/>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C12595A0-9662-7443-BA62-0D3B6483FF39}" type="slidenum">
              <a:rPr lang="en-US" smtClean="0"/>
              <a:pPr/>
              <a:t>‹#›</a:t>
            </a:fld>
            <a:endParaRPr lang="en-US" dirty="0"/>
          </a:p>
        </p:txBody>
      </p:sp>
    </p:spTree>
    <p:extLst>
      <p:ext uri="{BB962C8B-B14F-4D97-AF65-F5344CB8AC3E}">
        <p14:creationId xmlns:p14="http://schemas.microsoft.com/office/powerpoint/2010/main" val="14207946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a:p>
        </p:txBody>
      </p:sp>
      <p:sp>
        <p:nvSpPr>
          <p:cNvPr id="3" name="Content Placeholder 2"/>
          <p:cNvSpPr>
            <a:spLocks noGrp="1"/>
          </p:cNvSpPr>
          <p:nvPr>
            <p:ph sz="half" idx="1"/>
          </p:nvPr>
        </p:nvSpPr>
        <p:spPr>
          <a:xfrm>
            <a:off x="342900" y="2489200"/>
            <a:ext cx="60706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6565900" y="2489200"/>
            <a:ext cx="60706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Slide Number Placeholder 4"/>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F0ED71BB-118A-9E4C-B08B-8FE12AFF2AE2}" type="slidenum">
              <a:rPr lang="en-US" smtClean="0"/>
              <a:pPr/>
              <a:t>‹#›</a:t>
            </a:fld>
            <a:endParaRPr lang="en-US" dirty="0"/>
          </a:p>
        </p:txBody>
      </p:sp>
    </p:spTree>
    <p:extLst>
      <p:ext uri="{BB962C8B-B14F-4D97-AF65-F5344CB8AC3E}">
        <p14:creationId xmlns:p14="http://schemas.microsoft.com/office/powerpoint/2010/main" val="2916553843"/>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fr-FR" smtClean="0"/>
              <a:t>Cliquez pour modifier le style du titre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Slide Number Placeholder 6"/>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65069F6B-CB1A-844B-A44A-5B7ABA595AA7}" type="slidenum">
              <a:rPr lang="en-US" smtClean="0"/>
              <a:pPr/>
              <a:t>‹#›</a:t>
            </a:fld>
            <a:endParaRPr lang="en-US" dirty="0"/>
          </a:p>
        </p:txBody>
      </p:sp>
    </p:spTree>
    <p:extLst>
      <p:ext uri="{BB962C8B-B14F-4D97-AF65-F5344CB8AC3E}">
        <p14:creationId xmlns:p14="http://schemas.microsoft.com/office/powerpoint/2010/main" val="1926059668"/>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Cliquez pour modifier le style du titre</a:t>
            </a:r>
            <a:endParaRPr lang="en-US" dirty="0"/>
          </a:p>
        </p:txBody>
      </p:sp>
    </p:spTree>
    <p:extLst>
      <p:ext uri="{BB962C8B-B14F-4D97-AF65-F5344CB8AC3E}">
        <p14:creationId xmlns:p14="http://schemas.microsoft.com/office/powerpoint/2010/main" val="849655150"/>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E37D4F0C-152B-054F-ABE3-C9D65816304B}" type="slidenum">
              <a:rPr lang="en-US" smtClean="0"/>
              <a:pPr/>
              <a:t>‹#›</a:t>
            </a:fld>
            <a:endParaRPr lang="en-US" dirty="0"/>
          </a:p>
        </p:txBody>
      </p:sp>
    </p:spTree>
    <p:extLst>
      <p:ext uri="{BB962C8B-B14F-4D97-AF65-F5344CB8AC3E}">
        <p14:creationId xmlns:p14="http://schemas.microsoft.com/office/powerpoint/2010/main" val="1399337152"/>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fr-FR" smtClean="0"/>
              <a:t>Cliquez pour modifier le style du titre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Slide Number Placeholder 4"/>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97C1C413-B9D3-E347-8928-0B2F53448097}" type="slidenum">
              <a:rPr lang="en-US" smtClean="0"/>
              <a:pPr/>
              <a:t>‹#›</a:t>
            </a:fld>
            <a:endParaRPr lang="en-US" dirty="0"/>
          </a:p>
        </p:txBody>
      </p:sp>
    </p:spTree>
    <p:extLst>
      <p:ext uri="{BB962C8B-B14F-4D97-AF65-F5344CB8AC3E}">
        <p14:creationId xmlns:p14="http://schemas.microsoft.com/office/powerpoint/2010/main" val="271564622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fr-FR" smtClean="0"/>
              <a:t>Cliquez pour modifier le style du titre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Slide Number Placeholder 4"/>
          <p:cNvSpPr>
            <a:spLocks noGrp="1"/>
          </p:cNvSpPr>
          <p:nvPr>
            <p:ph type="sldNum" sz="quarter" idx="10"/>
          </p:nvPr>
        </p:nvSpPr>
        <p:spPr>
          <a:xfrm>
            <a:off x="12357100" y="9499600"/>
            <a:ext cx="266700" cy="304800"/>
          </a:xfrm>
          <a:prstGeom prst="rect">
            <a:avLst/>
          </a:prstGeom>
        </p:spPr>
        <p:txBody>
          <a:bodyPr/>
          <a:lstStyle>
            <a:lvl1pPr>
              <a:defRPr>
                <a:latin typeface="Book Antiqua"/>
              </a:defRPr>
            </a:lvl1pPr>
          </a:lstStyle>
          <a:p>
            <a:fld id="{B604E31D-27C9-7146-8686-2BC96041BB70}" type="slidenum">
              <a:rPr lang="en-US" smtClean="0"/>
              <a:pPr/>
              <a:t>‹#›</a:t>
            </a:fld>
            <a:endParaRPr lang="en-US" dirty="0"/>
          </a:p>
        </p:txBody>
      </p:sp>
    </p:spTree>
    <p:extLst>
      <p:ext uri="{BB962C8B-B14F-4D97-AF65-F5344CB8AC3E}">
        <p14:creationId xmlns:p14="http://schemas.microsoft.com/office/powerpoint/2010/main" val="289469194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342900" y="2489200"/>
            <a:ext cx="12293600" cy="676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normAutofit/>
          </a:bodyPr>
          <a:lstStyle/>
          <a:p>
            <a:pPr lvl="0"/>
            <a:r>
              <a:rPr lang="fr-FR" dirty="0" smtClean="0">
                <a:sym typeface="Palatino" charset="0"/>
              </a:rPr>
              <a:t>Cliquez pour modifier les styles du texte du masque</a:t>
            </a:r>
          </a:p>
          <a:p>
            <a:pPr lvl="1"/>
            <a:r>
              <a:rPr lang="fr-FR" dirty="0" smtClean="0">
                <a:sym typeface="Palatino" charset="0"/>
              </a:rPr>
              <a:t>Deuxième niveau</a:t>
            </a:r>
          </a:p>
          <a:p>
            <a:pPr lvl="2"/>
            <a:r>
              <a:rPr lang="fr-FR" dirty="0" smtClean="0">
                <a:sym typeface="Palatino" charset="0"/>
              </a:rPr>
              <a:t>Troisième niveau</a:t>
            </a:r>
          </a:p>
          <a:p>
            <a:pPr lvl="3"/>
            <a:r>
              <a:rPr lang="fr-FR" dirty="0" smtClean="0">
                <a:sym typeface="Palatino" charset="0"/>
              </a:rPr>
              <a:t>Quatrième niveau</a:t>
            </a:r>
          </a:p>
          <a:p>
            <a:pPr lvl="4"/>
            <a:r>
              <a:rPr lang="fr-FR" dirty="0" smtClean="0">
                <a:sym typeface="Palatino" charset="0"/>
              </a:rPr>
              <a:t>Cinquième niveau</a:t>
            </a:r>
            <a:endParaRPr lang="en-US" dirty="0">
              <a:sym typeface="Palatino" charset="0"/>
            </a:endParaRPr>
          </a:p>
        </p:txBody>
      </p:sp>
      <p:sp>
        <p:nvSpPr>
          <p:cNvPr id="2050" name="Rectangle 2"/>
          <p:cNvSpPr>
            <a:spLocks noGrp="1" noChangeArrowheads="1"/>
          </p:cNvSpPr>
          <p:nvPr>
            <p:ph type="title"/>
          </p:nvPr>
        </p:nvSpPr>
        <p:spPr bwMode="auto">
          <a:xfrm>
            <a:off x="355600" y="444500"/>
            <a:ext cx="122936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fr-FR" smtClean="0">
                <a:sym typeface="Didot" charset="0"/>
              </a:rPr>
              <a:t>Cliquez pour modifier le style du titre</a:t>
            </a:r>
            <a:endParaRPr lang="en-US">
              <a:sym typeface="Didot" charset="0"/>
            </a:endParaRPr>
          </a:p>
        </p:txBody>
      </p:sp>
      <p:grpSp>
        <p:nvGrpSpPr>
          <p:cNvPr id="2051" name="Group 3"/>
          <p:cNvGrpSpPr>
            <a:grpSpLocks/>
          </p:cNvGrpSpPr>
          <p:nvPr/>
        </p:nvGrpSpPr>
        <p:grpSpPr bwMode="auto">
          <a:xfrm>
            <a:off x="404813" y="2235200"/>
            <a:ext cx="12193587" cy="50800"/>
            <a:chOff x="0" y="0"/>
            <a:chExt cx="7680" cy="32"/>
          </a:xfrm>
        </p:grpSpPr>
        <p:sp>
          <p:nvSpPr>
            <p:cNvPr id="2052" name="Line 4"/>
            <p:cNvSpPr>
              <a:spLocks noChangeShapeType="1"/>
            </p:cNvSpPr>
            <p:nvPr/>
          </p:nvSpPr>
          <p:spPr bwMode="auto">
            <a:xfrm>
              <a:off x="0" y="0"/>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sp>
          <p:nvSpPr>
            <p:cNvPr id="2053" name="Line 5"/>
            <p:cNvSpPr>
              <a:spLocks noChangeShapeType="1"/>
            </p:cNvSpPr>
            <p:nvPr/>
          </p:nvSpPr>
          <p:spPr bwMode="auto">
            <a:xfrm>
              <a:off x="0" y="32"/>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grpSp>
      <p:grpSp>
        <p:nvGrpSpPr>
          <p:cNvPr id="2054" name="Group 6"/>
          <p:cNvGrpSpPr>
            <a:grpSpLocks/>
          </p:cNvGrpSpPr>
          <p:nvPr/>
        </p:nvGrpSpPr>
        <p:grpSpPr bwMode="auto">
          <a:xfrm>
            <a:off x="393700" y="9347200"/>
            <a:ext cx="12192000" cy="50800"/>
            <a:chOff x="0" y="0"/>
            <a:chExt cx="7680" cy="32"/>
          </a:xfrm>
        </p:grpSpPr>
        <p:sp>
          <p:nvSpPr>
            <p:cNvPr id="2055" name="Line 7"/>
            <p:cNvSpPr>
              <a:spLocks noChangeShapeType="1"/>
            </p:cNvSpPr>
            <p:nvPr/>
          </p:nvSpPr>
          <p:spPr bwMode="auto">
            <a:xfrm>
              <a:off x="0" y="0"/>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sp>
          <p:nvSpPr>
            <p:cNvPr id="2056" name="Line 8"/>
            <p:cNvSpPr>
              <a:spLocks noChangeShapeType="1"/>
            </p:cNvSpPr>
            <p:nvPr/>
          </p:nvSpPr>
          <p:spPr bwMode="auto">
            <a:xfrm>
              <a:off x="0" y="32"/>
              <a:ext cx="7680" cy="0"/>
            </a:xfrm>
            <a:prstGeom prst="line">
              <a:avLst/>
            </a:prstGeom>
            <a:noFill/>
            <a:ln w="12700" cap="flat">
              <a:solidFill>
                <a:srgbClr val="6682AA"/>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Book Antiqua"/>
              </a:endParaRPr>
            </a:p>
          </p:txBody>
        </p:sp>
      </p:grpSp>
      <p:sp>
        <p:nvSpPr>
          <p:cNvPr id="2057" name="Rectangle 9"/>
          <p:cNvSpPr>
            <a:spLocks/>
          </p:cNvSpPr>
          <p:nvPr/>
        </p:nvSpPr>
        <p:spPr bwMode="auto">
          <a:xfrm>
            <a:off x="425590" y="9521567"/>
            <a:ext cx="1258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sz="1200" dirty="0">
                <a:solidFill>
                  <a:schemeClr val="tx1"/>
                </a:solidFill>
                <a:latin typeface="Book Antiqua"/>
                <a:ea typeface="ＭＳ Ｐゴシック" charset="0"/>
                <a:cs typeface="Book Antiqua"/>
              </a:rPr>
              <a:t>Distributed </a:t>
            </a:r>
            <a:r>
              <a:rPr lang="en-US" sz="1200" dirty="0" smtClean="0">
                <a:solidFill>
                  <a:schemeClr val="tx1"/>
                </a:solidFill>
                <a:latin typeface="Book Antiqua"/>
                <a:ea typeface="ＭＳ Ｐゴシック" charset="0"/>
                <a:cs typeface="Book Antiqua"/>
              </a:rPr>
              <a:t>DBMS</a:t>
            </a:r>
            <a:endParaRPr lang="en-US" sz="1200" dirty="0">
              <a:solidFill>
                <a:schemeClr val="tx1"/>
              </a:solidFill>
              <a:latin typeface="Book Antiqua"/>
              <a:ea typeface="ＭＳ Ｐゴシック" charset="0"/>
              <a:cs typeface="Book Antiqua"/>
            </a:endParaRPr>
          </a:p>
        </p:txBody>
      </p:sp>
      <p:sp>
        <p:nvSpPr>
          <p:cNvPr id="2058" name="Rectangle 10"/>
          <p:cNvSpPr>
            <a:spLocks/>
          </p:cNvSpPr>
          <p:nvPr/>
        </p:nvSpPr>
        <p:spPr bwMode="auto">
          <a:xfrm>
            <a:off x="5590569" y="9521567"/>
            <a:ext cx="18617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sz="1200" dirty="0" smtClean="0">
                <a:solidFill>
                  <a:schemeClr val="tx1"/>
                </a:solidFill>
                <a:latin typeface="Book Antiqua"/>
                <a:ea typeface="ＭＳ Ｐゴシック" charset="0"/>
                <a:cs typeface="Book Antiqua"/>
              </a:rPr>
              <a:t>©M</a:t>
            </a:r>
            <a:r>
              <a:rPr lang="en-US" sz="1200" dirty="0">
                <a:solidFill>
                  <a:schemeClr val="tx1"/>
                </a:solidFill>
                <a:latin typeface="Book Antiqua"/>
                <a:ea typeface="ＭＳ Ｐゴシック" charset="0"/>
                <a:cs typeface="Book Antiqua"/>
              </a:rPr>
              <a:t>. T. </a:t>
            </a:r>
            <a:r>
              <a:rPr lang="en-US" sz="1200" dirty="0" err="1">
                <a:solidFill>
                  <a:schemeClr val="tx1"/>
                </a:solidFill>
                <a:latin typeface="Book Antiqua"/>
                <a:ea typeface="ＭＳ Ｐゴシック" charset="0"/>
                <a:cs typeface="Book Antiqua"/>
              </a:rPr>
              <a:t>Özsu</a:t>
            </a:r>
            <a:r>
              <a:rPr lang="en-US" sz="1200" dirty="0">
                <a:solidFill>
                  <a:schemeClr val="tx1"/>
                </a:solidFill>
                <a:latin typeface="Book Antiqua"/>
                <a:ea typeface="ＭＳ Ｐゴシック" charset="0"/>
                <a:cs typeface="Book Antiqua"/>
              </a:rPr>
              <a:t> &amp; P. </a:t>
            </a:r>
            <a:r>
              <a:rPr lang="en-US" sz="1200" dirty="0" err="1">
                <a:solidFill>
                  <a:schemeClr val="tx1"/>
                </a:solidFill>
                <a:latin typeface="Book Antiqua"/>
                <a:ea typeface="ＭＳ Ｐゴシック" charset="0"/>
                <a:cs typeface="Book Antiqua"/>
              </a:rPr>
              <a:t>Valduriez</a:t>
            </a:r>
            <a:endParaRPr lang="en-US" sz="1200" dirty="0">
              <a:solidFill>
                <a:schemeClr val="tx1"/>
              </a:solidFill>
              <a:latin typeface="Book Antiqua"/>
              <a:ea typeface="ＭＳ Ｐゴシック" charset="0"/>
              <a:cs typeface="Book Antiqua"/>
            </a:endParaRPr>
          </a:p>
        </p:txBody>
      </p:sp>
      <p:sp>
        <p:nvSpPr>
          <p:cNvPr id="13" name="Rectangle 10"/>
          <p:cNvSpPr>
            <a:spLocks/>
          </p:cNvSpPr>
          <p:nvPr/>
        </p:nvSpPr>
        <p:spPr bwMode="auto">
          <a:xfrm>
            <a:off x="11254928" y="9538899"/>
            <a:ext cx="14038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square" lIns="0" tIns="0" rIns="0" bIns="0" anchor="ctr">
            <a:spAutoFit/>
          </a:bodyPr>
          <a:lstStyle/>
          <a:p>
            <a:pPr algn="r"/>
            <a:r>
              <a:rPr lang="en-US" sz="1200" dirty="0" smtClean="0">
                <a:solidFill>
                  <a:schemeClr val="tx1"/>
                </a:solidFill>
                <a:latin typeface="Book Antiqua"/>
                <a:ea typeface="ＭＳ Ｐゴシック" charset="0"/>
                <a:cs typeface="Book Antiqua"/>
              </a:rPr>
              <a:t>Ch.14/</a:t>
            </a:r>
            <a:fld id="{5E48BB5D-946E-5F48-82DF-AC330131550D}" type="slidenum">
              <a:rPr lang="en-US" sz="1200" smtClean="0">
                <a:latin typeface="Book Antiqua"/>
              </a:rPr>
              <a:pPr algn="r"/>
              <a:t>‹#›</a:t>
            </a:fld>
            <a:endParaRPr lang="en-US" sz="1200" dirty="0">
              <a:solidFill>
                <a:schemeClr val="tx1"/>
              </a:solidFill>
              <a:latin typeface="Book Antiqua"/>
              <a:ea typeface="ＭＳ Ｐゴシック" charset="0"/>
              <a:cs typeface="Book Antiqua"/>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804" r:id="rId12"/>
  </p:sldLayoutIdLst>
  <p:transition xmlns:p14="http://schemas.microsoft.com/office/powerpoint/2010/main"/>
  <p:hf hdr="0" ftr="0" dt="0"/>
  <p:txStyles>
    <p:titleStyle>
      <a:lvl1pPr algn="l" rtl="0" eaLnBrk="1" fontAlgn="base" hangingPunct="1">
        <a:lnSpc>
          <a:spcPct val="90000"/>
        </a:lnSpc>
        <a:spcBef>
          <a:spcPct val="0"/>
        </a:spcBef>
        <a:spcAft>
          <a:spcPct val="0"/>
        </a:spcAft>
        <a:defRPr sz="6400">
          <a:solidFill>
            <a:srgbClr val="253750"/>
          </a:solidFill>
          <a:latin typeface="+mj-lt"/>
          <a:ea typeface="+mj-ea"/>
          <a:cs typeface="+mj-cs"/>
          <a:sym typeface="Didot" charset="0"/>
        </a:defRPr>
      </a:lvl1pPr>
      <a:lvl2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2pPr>
      <a:lvl3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3pPr>
      <a:lvl4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4pPr>
      <a:lvl5pPr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5pPr>
      <a:lvl6pPr marL="4572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6pPr>
      <a:lvl7pPr marL="9144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7pPr>
      <a:lvl8pPr marL="13716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8pPr>
      <a:lvl9pPr marL="1828800" algn="l" rtl="0" eaLnBrk="1" fontAlgn="base" hangingPunct="1">
        <a:lnSpc>
          <a:spcPct val="90000"/>
        </a:lnSpc>
        <a:spcBef>
          <a:spcPct val="0"/>
        </a:spcBef>
        <a:spcAft>
          <a:spcPct val="0"/>
        </a:spcAft>
        <a:defRPr sz="6400">
          <a:solidFill>
            <a:srgbClr val="253750"/>
          </a:solidFill>
          <a:latin typeface="Didot" charset="0"/>
          <a:ea typeface="ヒラギノ明朝 ProN W3" charset="0"/>
          <a:cs typeface="ヒラギノ明朝 ProN W3" charset="0"/>
          <a:sym typeface="Didot" charset="0"/>
        </a:defRPr>
      </a:lvl9pPr>
    </p:titleStyle>
    <p:bodyStyle>
      <a:lvl1pPr marL="368300" indent="-368300" algn="l" rtl="0" eaLnBrk="1" fontAlgn="base" hangingPunct="1">
        <a:spcBef>
          <a:spcPts val="1200"/>
        </a:spcBef>
        <a:spcAft>
          <a:spcPct val="0"/>
        </a:spcAft>
        <a:buClr>
          <a:srgbClr val="4A71A9"/>
        </a:buClr>
        <a:buSzPct val="150000"/>
        <a:buFont typeface="Palatino" charset="0"/>
        <a:buChar char="•"/>
        <a:defRPr sz="2800">
          <a:solidFill>
            <a:srgbClr val="000000"/>
          </a:solidFill>
          <a:latin typeface="Book Antiqua"/>
          <a:ea typeface="+mn-ea"/>
          <a:cs typeface="+mn-cs"/>
          <a:sym typeface="Palatino" charset="0"/>
        </a:defRPr>
      </a:lvl1pPr>
      <a:lvl2pPr marL="762000" indent="-368300" algn="l" rtl="0" eaLnBrk="1" fontAlgn="base" hangingPunct="1">
        <a:spcBef>
          <a:spcPts val="1200"/>
        </a:spcBef>
        <a:spcAft>
          <a:spcPct val="0"/>
        </a:spcAft>
        <a:buClr>
          <a:srgbClr val="4A71A9"/>
        </a:buClr>
        <a:buSzPct val="85000"/>
        <a:buFont typeface="Zapf Dingbats" charset="0"/>
        <a:buChar char="➡"/>
        <a:defRPr sz="2600">
          <a:solidFill>
            <a:srgbClr val="000000"/>
          </a:solidFill>
          <a:latin typeface="Book Antiqua"/>
          <a:ea typeface="+mn-ea"/>
          <a:cs typeface="+mn-cs"/>
          <a:sym typeface="Palatino" charset="0"/>
        </a:defRPr>
      </a:lvl2pPr>
      <a:lvl3pPr marL="1206500" indent="-368300" algn="l" rtl="0" eaLnBrk="1" fontAlgn="base" hangingPunct="1">
        <a:spcBef>
          <a:spcPts val="1200"/>
        </a:spcBef>
        <a:spcAft>
          <a:spcPct val="0"/>
        </a:spcAft>
        <a:buClr>
          <a:srgbClr val="4A71A9"/>
        </a:buClr>
        <a:buSzPct val="80000"/>
        <a:buFont typeface="Zapf Dingbats" charset="0"/>
        <a:buChar char="✦"/>
        <a:defRPr sz="2400">
          <a:solidFill>
            <a:srgbClr val="000000"/>
          </a:solidFill>
          <a:latin typeface="Book Antiqua"/>
          <a:ea typeface="+mn-ea"/>
          <a:cs typeface="+mn-cs"/>
          <a:sym typeface="Palatino" charset="0"/>
        </a:defRPr>
      </a:lvl3pPr>
      <a:lvl4pPr marL="1651000" indent="-368300" algn="l" rtl="0" eaLnBrk="1" fontAlgn="base" hangingPunct="1">
        <a:spcBef>
          <a:spcPts val="1200"/>
        </a:spcBef>
        <a:spcAft>
          <a:spcPct val="0"/>
        </a:spcAft>
        <a:buClr>
          <a:srgbClr val="4A71A9"/>
        </a:buClr>
        <a:buSzPct val="69000"/>
        <a:buFont typeface="Lucida Grande" charset="0"/>
        <a:buChar char="✓"/>
        <a:defRPr sz="2000">
          <a:solidFill>
            <a:srgbClr val="000000"/>
          </a:solidFill>
          <a:latin typeface="Book Antiqua"/>
          <a:ea typeface="+mn-ea"/>
          <a:cs typeface="+mn-cs"/>
          <a:sym typeface="Palatino" charset="0"/>
        </a:defRPr>
      </a:lvl4pPr>
      <a:lvl5pPr marL="20955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Book Antiqua"/>
          <a:ea typeface="+mn-ea"/>
          <a:cs typeface="+mn-cs"/>
          <a:sym typeface="Palatino" charset="0"/>
        </a:defRPr>
      </a:lvl5pPr>
      <a:lvl6pPr marL="25527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6pPr>
      <a:lvl7pPr marL="30099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7pPr>
      <a:lvl8pPr marL="34671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8pPr>
      <a:lvl9pPr marL="39243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45.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vmlDrawing" Target="../drawings/vmlDrawing1.vml"/><Relationship Id="rId2" Type="http://schemas.openxmlformats.org/officeDocument/2006/relationships/slideLayout" Target="../slideLayouts/slideLayout6.xml"/><Relationship Id="rId3" Type="http://schemas.openxmlformats.org/officeDocument/2006/relationships/notesSlide" Target="../notesSlides/notesSlide18.xml"/><Relationship Id="rId4" Type="http://schemas.openxmlformats.org/officeDocument/2006/relationships/image" Target="../media/image14.wmf"/><Relationship Id="rId5" Type="http://schemas.openxmlformats.org/officeDocument/2006/relationships/oleObject" Target="../embeddings/oleObject1.bin"/><Relationship Id="rId6" Type="http://schemas.openxmlformats.org/officeDocument/2006/relationships/image" Target="../media/image12.emf"/><Relationship Id="rId7" Type="http://schemas.openxmlformats.org/officeDocument/2006/relationships/oleObject" Target="../embeddings/oleObject2.bin"/><Relationship Id="rId8" Type="http://schemas.openxmlformats.org/officeDocument/2006/relationships/image" Target="../media/image13.emf"/><Relationship Id="rId9" Type="http://schemas.openxmlformats.org/officeDocument/2006/relationships/oleObject" Target="../embeddings/oleObject3.bin"/><Relationship Id="rId10"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4.wmf"/><Relationship Id="rId5" Type="http://schemas.openxmlformats.org/officeDocument/2006/relationships/oleObject" Target="../embeddings/oleObject6.bin"/><Relationship Id="rId6" Type="http://schemas.openxmlformats.org/officeDocument/2006/relationships/image" Target="../media/image13.emf"/><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oleObject" Target="../embeddings/oleObject9.bin"/><Relationship Id="rId10" Type="http://schemas.openxmlformats.org/officeDocument/2006/relationships/image" Target="../media/image16.png"/><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smtClean="0"/>
              <a:t>Outline</a:t>
            </a:r>
            <a:endParaRPr lang="en-US" dirty="0"/>
          </a:p>
        </p:txBody>
      </p:sp>
      <p:sp>
        <p:nvSpPr>
          <p:cNvPr id="15362" name="Rectangle 2"/>
          <p:cNvSpPr>
            <a:spLocks noGrp="1" noChangeArrowheads="1"/>
          </p:cNvSpPr>
          <p:nvPr>
            <p:ph idx="1"/>
          </p:nvPr>
        </p:nvSpPr>
        <p:spPr>
          <a:ln/>
        </p:spPr>
        <p:txBody>
          <a:bodyPr>
            <a:noAutofit/>
          </a:bodyPr>
          <a:lstStyle/>
          <a:p>
            <a:pPr>
              <a:lnSpc>
                <a:spcPct val="80000"/>
              </a:lnSpc>
            </a:pPr>
            <a:r>
              <a:rPr lang="en-US" sz="2200" dirty="0" smtClean="0"/>
              <a:t>Introduction</a:t>
            </a:r>
          </a:p>
          <a:p>
            <a:pPr>
              <a:lnSpc>
                <a:spcPct val="80000"/>
              </a:lnSpc>
            </a:pPr>
            <a:r>
              <a:rPr lang="en-US" sz="2200" dirty="0" smtClean="0"/>
              <a:t>Background</a:t>
            </a:r>
            <a:endParaRPr lang="en-US" sz="2200" dirty="0"/>
          </a:p>
          <a:p>
            <a:pPr>
              <a:lnSpc>
                <a:spcPct val="80000"/>
              </a:lnSpc>
            </a:pPr>
            <a:r>
              <a:rPr lang="en-US" sz="2200" dirty="0" smtClean="0"/>
              <a:t>Distributed Database Design</a:t>
            </a:r>
          </a:p>
          <a:p>
            <a:pPr>
              <a:lnSpc>
                <a:spcPct val="80000"/>
              </a:lnSpc>
            </a:pPr>
            <a:r>
              <a:rPr lang="en-US" sz="2200" dirty="0" smtClean="0"/>
              <a:t>Database Integration</a:t>
            </a:r>
          </a:p>
          <a:p>
            <a:pPr>
              <a:lnSpc>
                <a:spcPct val="80000"/>
              </a:lnSpc>
            </a:pPr>
            <a:r>
              <a:rPr lang="en-US" sz="2200" dirty="0" smtClean="0">
                <a:solidFill>
                  <a:schemeClr val="tx2"/>
                </a:solidFill>
              </a:rPr>
              <a:t>Semantic Data Control</a:t>
            </a:r>
          </a:p>
          <a:p>
            <a:pPr>
              <a:lnSpc>
                <a:spcPct val="80000"/>
              </a:lnSpc>
            </a:pPr>
            <a:r>
              <a:rPr lang="en-US" sz="2200" dirty="0" smtClean="0"/>
              <a:t>Distributed Query Processing</a:t>
            </a:r>
          </a:p>
          <a:p>
            <a:pPr>
              <a:lnSpc>
                <a:spcPct val="80000"/>
              </a:lnSpc>
            </a:pPr>
            <a:r>
              <a:rPr lang="en-US" sz="2200" dirty="0" smtClean="0"/>
              <a:t>Multidatabase Query Processing</a:t>
            </a:r>
          </a:p>
          <a:p>
            <a:pPr>
              <a:lnSpc>
                <a:spcPct val="80000"/>
              </a:lnSpc>
            </a:pPr>
            <a:r>
              <a:rPr lang="en-US" sz="2200" dirty="0" smtClean="0"/>
              <a:t>Distributed Transaction Management</a:t>
            </a:r>
          </a:p>
          <a:p>
            <a:pPr>
              <a:lnSpc>
                <a:spcPct val="80000"/>
              </a:lnSpc>
            </a:pPr>
            <a:r>
              <a:rPr lang="en-US" sz="2200" dirty="0" smtClean="0"/>
              <a:t>Data Replication</a:t>
            </a:r>
          </a:p>
          <a:p>
            <a:pPr>
              <a:lnSpc>
                <a:spcPct val="80000"/>
              </a:lnSpc>
            </a:pPr>
            <a:r>
              <a:rPr lang="en-US" sz="2200" dirty="0" smtClean="0">
                <a:solidFill>
                  <a:srgbClr val="1771A9"/>
                </a:solidFill>
              </a:rPr>
              <a:t>Parallel Database Systems</a:t>
            </a:r>
          </a:p>
          <a:p>
            <a:pPr lvl="1">
              <a:lnSpc>
                <a:spcPct val="80000"/>
              </a:lnSpc>
              <a:spcBef>
                <a:spcPts val="600"/>
              </a:spcBef>
            </a:pPr>
            <a:r>
              <a:rPr lang="en-US" sz="2000" dirty="0" smtClean="0">
                <a:solidFill>
                  <a:srgbClr val="1771A9"/>
                </a:solidFill>
              </a:rPr>
              <a:t>Data placement and query processing</a:t>
            </a:r>
          </a:p>
          <a:p>
            <a:pPr lvl="1">
              <a:lnSpc>
                <a:spcPct val="80000"/>
              </a:lnSpc>
              <a:spcBef>
                <a:spcPts val="600"/>
              </a:spcBef>
            </a:pPr>
            <a:r>
              <a:rPr lang="en-US" sz="2000" dirty="0" smtClean="0">
                <a:solidFill>
                  <a:srgbClr val="1771A9"/>
                </a:solidFill>
              </a:rPr>
              <a:t>Load balancing</a:t>
            </a:r>
          </a:p>
          <a:p>
            <a:pPr lvl="1">
              <a:lnSpc>
                <a:spcPct val="80000"/>
              </a:lnSpc>
              <a:spcBef>
                <a:spcPts val="600"/>
              </a:spcBef>
            </a:pPr>
            <a:r>
              <a:rPr lang="en-US" sz="2000" dirty="0" smtClean="0">
                <a:solidFill>
                  <a:srgbClr val="1771A9"/>
                </a:solidFill>
              </a:rPr>
              <a:t>Database clusters</a:t>
            </a:r>
          </a:p>
          <a:p>
            <a:pPr>
              <a:lnSpc>
                <a:spcPct val="80000"/>
              </a:lnSpc>
            </a:pPr>
            <a:r>
              <a:rPr lang="en-US" sz="2200" dirty="0" smtClean="0"/>
              <a:t>Distributed Object DBMS</a:t>
            </a:r>
          </a:p>
          <a:p>
            <a:pPr>
              <a:lnSpc>
                <a:spcPct val="80000"/>
              </a:lnSpc>
            </a:pPr>
            <a:r>
              <a:rPr lang="en-US" sz="2200" dirty="0" smtClean="0"/>
              <a:t>Peer-to-Peer Data Management</a:t>
            </a:r>
          </a:p>
          <a:p>
            <a:pPr>
              <a:lnSpc>
                <a:spcPct val="80000"/>
              </a:lnSpc>
            </a:pPr>
            <a:r>
              <a:rPr lang="en-US" sz="2200" dirty="0" smtClean="0"/>
              <a:t>Web Data Management </a:t>
            </a:r>
          </a:p>
          <a:p>
            <a:pPr>
              <a:lnSpc>
                <a:spcPct val="80000"/>
              </a:lnSpc>
            </a:pPr>
            <a:r>
              <a:rPr lang="en-US" sz="2200" dirty="0" smtClean="0"/>
              <a:t>Current Issues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lIns="128692" rIns="128692"/>
          <a:lstStyle/>
          <a:p>
            <a:r>
              <a:rPr lang="en-CA" smtClean="0"/>
              <a:t>Parallel DBMS</a:t>
            </a:r>
            <a:endParaRPr lang="en-CA"/>
          </a:p>
        </p:txBody>
      </p:sp>
      <p:sp>
        <p:nvSpPr>
          <p:cNvPr id="34818" name="Rectangle 2"/>
          <p:cNvSpPr>
            <a:spLocks noGrp="1" noChangeArrowheads="1"/>
          </p:cNvSpPr>
          <p:nvPr>
            <p:ph idx="1"/>
          </p:nvPr>
        </p:nvSpPr>
        <p:spPr>
          <a:noFill/>
          <a:ln/>
        </p:spPr>
        <p:txBody>
          <a:bodyPr lIns="128692" rIns="128692">
            <a:normAutofit/>
          </a:bodyPr>
          <a:lstStyle/>
          <a:p>
            <a:pPr>
              <a:lnSpc>
                <a:spcPct val="100000"/>
              </a:lnSpc>
              <a:spcBef>
                <a:spcPct val="40000"/>
              </a:spcBef>
            </a:pPr>
            <a:r>
              <a:rPr lang="en-CA" smtClean="0"/>
              <a:t>Loose definition: a DBMS implemented on a tighly coupled multiprocessor</a:t>
            </a:r>
          </a:p>
          <a:p>
            <a:pPr>
              <a:lnSpc>
                <a:spcPct val="100000"/>
              </a:lnSpc>
              <a:spcBef>
                <a:spcPct val="40000"/>
              </a:spcBef>
            </a:pPr>
            <a:r>
              <a:rPr lang="en-CA" smtClean="0"/>
              <a:t>Alternative extremes</a:t>
            </a:r>
          </a:p>
          <a:p>
            <a:pPr lvl="1">
              <a:lnSpc>
                <a:spcPct val="100000"/>
              </a:lnSpc>
              <a:spcBef>
                <a:spcPct val="40000"/>
              </a:spcBef>
            </a:pPr>
            <a:r>
              <a:rPr lang="en-CA" smtClean="0"/>
              <a:t>Straighforward porting of  relational DBMS (the software vendor edge)</a:t>
            </a:r>
          </a:p>
          <a:p>
            <a:pPr lvl="1">
              <a:lnSpc>
                <a:spcPct val="100000"/>
              </a:lnSpc>
              <a:spcBef>
                <a:spcPct val="40000"/>
              </a:spcBef>
            </a:pPr>
            <a:r>
              <a:rPr lang="en-CA" smtClean="0"/>
              <a:t>New hardware/software combination (the computer manufacturer edge)</a:t>
            </a:r>
          </a:p>
          <a:p>
            <a:pPr>
              <a:lnSpc>
                <a:spcPct val="100000"/>
              </a:lnSpc>
              <a:spcBef>
                <a:spcPct val="40000"/>
              </a:spcBef>
            </a:pPr>
            <a:r>
              <a:rPr lang="en-CA" smtClean="0"/>
              <a:t>Naturally extends to distributed databases with one server per site</a:t>
            </a:r>
            <a:endParaRPr lang="en-CA"/>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noFill/>
          <a:ln/>
        </p:spPr>
        <p:txBody>
          <a:bodyPr lIns="128692" rIns="128692"/>
          <a:lstStyle/>
          <a:p>
            <a:r>
              <a:rPr lang="en-CA" smtClean="0"/>
              <a:t>Parallel DBMS - Objectives</a:t>
            </a:r>
            <a:endParaRPr lang="en-CA"/>
          </a:p>
        </p:txBody>
      </p:sp>
      <p:sp>
        <p:nvSpPr>
          <p:cNvPr id="35842" name="Rectangle 2"/>
          <p:cNvSpPr>
            <a:spLocks noGrp="1" noChangeArrowheads="1"/>
          </p:cNvSpPr>
          <p:nvPr>
            <p:ph idx="1"/>
          </p:nvPr>
        </p:nvSpPr>
        <p:spPr>
          <a:noFill/>
          <a:ln/>
        </p:spPr>
        <p:txBody>
          <a:bodyPr lIns="128692" rIns="128692"/>
          <a:lstStyle/>
          <a:p>
            <a:pPr>
              <a:lnSpc>
                <a:spcPct val="100000"/>
              </a:lnSpc>
              <a:spcBef>
                <a:spcPct val="40000"/>
              </a:spcBef>
            </a:pPr>
            <a:r>
              <a:rPr lang="en-CA" smtClean="0"/>
              <a:t>Much better cost / performance than mainframe solution</a:t>
            </a:r>
          </a:p>
          <a:p>
            <a:pPr>
              <a:lnSpc>
                <a:spcPct val="100000"/>
              </a:lnSpc>
              <a:spcBef>
                <a:spcPct val="40000"/>
              </a:spcBef>
            </a:pPr>
            <a:r>
              <a:rPr lang="en-CA" smtClean="0"/>
              <a:t>High-performance through parallelism</a:t>
            </a:r>
          </a:p>
          <a:p>
            <a:pPr lvl="1">
              <a:lnSpc>
                <a:spcPct val="100000"/>
              </a:lnSpc>
              <a:spcBef>
                <a:spcPct val="40000"/>
              </a:spcBef>
            </a:pPr>
            <a:r>
              <a:rPr lang="en-CA" smtClean="0"/>
              <a:t>High throughput with inter-query parallelism</a:t>
            </a:r>
          </a:p>
          <a:p>
            <a:pPr lvl="1">
              <a:lnSpc>
                <a:spcPct val="100000"/>
              </a:lnSpc>
              <a:spcBef>
                <a:spcPct val="40000"/>
              </a:spcBef>
            </a:pPr>
            <a:r>
              <a:rPr lang="en-CA" smtClean="0"/>
              <a:t>Low response time with intra-operation parallelism</a:t>
            </a:r>
          </a:p>
          <a:p>
            <a:pPr>
              <a:lnSpc>
                <a:spcPct val="100000"/>
              </a:lnSpc>
              <a:spcBef>
                <a:spcPct val="40000"/>
              </a:spcBef>
            </a:pPr>
            <a:r>
              <a:rPr lang="en-CA" smtClean="0"/>
              <a:t>High availability and reliability by exploiting data replication</a:t>
            </a:r>
          </a:p>
          <a:p>
            <a:pPr>
              <a:lnSpc>
                <a:spcPct val="100000"/>
              </a:lnSpc>
              <a:spcBef>
                <a:spcPct val="40000"/>
              </a:spcBef>
            </a:pPr>
            <a:r>
              <a:rPr lang="en-CA" smtClean="0"/>
              <a:t>Extensibility with the ideal goals</a:t>
            </a:r>
          </a:p>
          <a:p>
            <a:pPr lvl="1">
              <a:lnSpc>
                <a:spcPct val="100000"/>
              </a:lnSpc>
              <a:spcBef>
                <a:spcPct val="40000"/>
              </a:spcBef>
            </a:pPr>
            <a:r>
              <a:rPr lang="en-CA" smtClean="0"/>
              <a:t>Linear speed-up</a:t>
            </a:r>
          </a:p>
          <a:p>
            <a:pPr lvl="1">
              <a:lnSpc>
                <a:spcPct val="100000"/>
              </a:lnSpc>
              <a:spcBef>
                <a:spcPct val="40000"/>
              </a:spcBef>
            </a:pPr>
            <a:r>
              <a:rPr lang="en-CA" smtClean="0"/>
              <a:t>Linear scale-up</a:t>
            </a:r>
            <a:endParaRPr lang="en-CA"/>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5" name="Rectangle 11"/>
          <p:cNvSpPr>
            <a:spLocks noGrp="1" noChangeArrowheads="1"/>
          </p:cNvSpPr>
          <p:nvPr>
            <p:ph type="title"/>
          </p:nvPr>
        </p:nvSpPr>
        <p:spPr>
          <a:noFill/>
          <a:ln/>
        </p:spPr>
        <p:txBody>
          <a:bodyPr lIns="128692" rIns="128692"/>
          <a:lstStyle/>
          <a:p>
            <a:r>
              <a:rPr lang="fr-FR" dirty="0" err="1"/>
              <a:t>Linear</a:t>
            </a:r>
            <a:r>
              <a:rPr lang="fr-FR" dirty="0"/>
              <a:t> Speed-up</a:t>
            </a:r>
          </a:p>
        </p:txBody>
      </p:sp>
      <p:sp>
        <p:nvSpPr>
          <p:cNvPr id="36866" name="Rectangle 2"/>
          <p:cNvSpPr>
            <a:spLocks noGrp="1" noChangeArrowheads="1"/>
          </p:cNvSpPr>
          <p:nvPr>
            <p:ph idx="4294967295"/>
          </p:nvPr>
        </p:nvSpPr>
        <p:spPr>
          <a:xfrm>
            <a:off x="0" y="2489200"/>
            <a:ext cx="12293600" cy="1235075"/>
          </a:xfrm>
          <a:noFill/>
          <a:ln/>
        </p:spPr>
        <p:txBody>
          <a:bodyPr lIns="128692" rIns="128692"/>
          <a:lstStyle/>
          <a:p>
            <a:pPr indent="9031">
              <a:buNone/>
            </a:pPr>
            <a:r>
              <a:rPr lang="fr-FR" dirty="0" err="1"/>
              <a:t>Linear</a:t>
            </a:r>
            <a:r>
              <a:rPr lang="fr-FR" dirty="0"/>
              <a:t> </a:t>
            </a:r>
            <a:r>
              <a:rPr lang="fr-FR" dirty="0" err="1"/>
              <a:t>increase</a:t>
            </a:r>
            <a:r>
              <a:rPr lang="fr-FR" dirty="0"/>
              <a:t> in performance for a constant DB size and </a:t>
            </a:r>
            <a:r>
              <a:rPr lang="fr-FR" dirty="0" err="1"/>
              <a:t>proportional</a:t>
            </a:r>
            <a:r>
              <a:rPr lang="fr-FR" dirty="0"/>
              <a:t> </a:t>
            </a:r>
            <a:r>
              <a:rPr lang="fr-FR" dirty="0" err="1"/>
              <a:t>increase</a:t>
            </a:r>
            <a:r>
              <a:rPr lang="fr-FR" dirty="0"/>
              <a:t> of the system components (processor, </a:t>
            </a:r>
            <a:r>
              <a:rPr lang="fr-FR" dirty="0" err="1"/>
              <a:t>memory</a:t>
            </a:r>
            <a:r>
              <a:rPr lang="fr-FR" dirty="0"/>
              <a:t>, </a:t>
            </a:r>
            <a:r>
              <a:rPr lang="fr-FR" dirty="0" err="1"/>
              <a:t>disk</a:t>
            </a:r>
            <a:r>
              <a:rPr lang="fr-FR" dirty="0"/>
              <a:t>)</a:t>
            </a:r>
          </a:p>
        </p:txBody>
      </p:sp>
      <p:sp>
        <p:nvSpPr>
          <p:cNvPr id="36867" name="Line 3"/>
          <p:cNvSpPr>
            <a:spLocks noChangeShapeType="1"/>
          </p:cNvSpPr>
          <p:nvPr/>
        </p:nvSpPr>
        <p:spPr bwMode="auto">
          <a:xfrm>
            <a:off x="4389120" y="5147734"/>
            <a:ext cx="0" cy="3287324"/>
          </a:xfrm>
          <a:prstGeom prst="lin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6868" name="Line 4"/>
          <p:cNvSpPr>
            <a:spLocks noChangeShapeType="1"/>
          </p:cNvSpPr>
          <p:nvPr/>
        </p:nvSpPr>
        <p:spPr bwMode="auto">
          <a:xfrm>
            <a:off x="4407182" y="8453120"/>
            <a:ext cx="5346418" cy="0"/>
          </a:xfrm>
          <a:prstGeom prst="lin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6869" name="Line 5"/>
          <p:cNvSpPr>
            <a:spLocks noChangeShapeType="1"/>
          </p:cNvSpPr>
          <p:nvPr/>
        </p:nvSpPr>
        <p:spPr bwMode="auto">
          <a:xfrm flipV="1">
            <a:off x="4867769" y="5518009"/>
            <a:ext cx="3829191" cy="2564836"/>
          </a:xfrm>
          <a:prstGeom prst="lin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ln>
                <a:solidFill>
                  <a:sysClr val="windowText" lastClr="000000"/>
                </a:solidFill>
              </a:ln>
              <a:latin typeface="Book Antiqua"/>
            </a:endParaRPr>
          </a:p>
        </p:txBody>
      </p:sp>
      <p:sp>
        <p:nvSpPr>
          <p:cNvPr id="36870" name="Rectangle 6"/>
          <p:cNvSpPr>
            <a:spLocks noChangeArrowheads="1"/>
          </p:cNvSpPr>
          <p:nvPr/>
        </p:nvSpPr>
        <p:spPr bwMode="auto">
          <a:xfrm>
            <a:off x="2400873" y="6448214"/>
            <a:ext cx="1556158" cy="413047"/>
          </a:xfrm>
          <a:prstGeom prst="rect">
            <a:avLst/>
          </a:prstGeom>
          <a:noFill/>
          <a:ln w="12700">
            <a:noFill/>
            <a:miter lim="800000"/>
            <a:headEnd/>
            <a:tailEnd/>
          </a:ln>
          <a:effectLst/>
        </p:spPr>
        <p:txBody>
          <a:bodyPr wrap="none" lIns="90310" tIns="36124" rIns="90310" bIns="36124">
            <a:prstTxWarp prst="textNoShape">
              <a:avLst/>
            </a:prstTxWarp>
            <a:spAutoFit/>
          </a:bodyPr>
          <a:lstStyle/>
          <a:p>
            <a:pPr defTabSz="1083716">
              <a:lnSpc>
                <a:spcPct val="85000"/>
              </a:lnSpc>
            </a:pPr>
            <a:r>
              <a:rPr lang="fr-FR" sz="2600" dirty="0">
                <a:solidFill>
                  <a:schemeClr val="tx2"/>
                </a:solidFill>
                <a:latin typeface="Arial" charset="0"/>
              </a:rPr>
              <a:t>new perf.</a:t>
            </a:r>
          </a:p>
        </p:txBody>
      </p:sp>
      <p:sp>
        <p:nvSpPr>
          <p:cNvPr id="36871" name="Line 7"/>
          <p:cNvSpPr>
            <a:spLocks noChangeShapeType="1"/>
          </p:cNvSpPr>
          <p:nvPr/>
        </p:nvSpPr>
        <p:spPr bwMode="auto">
          <a:xfrm>
            <a:off x="2447431" y="6845582"/>
            <a:ext cx="1282418" cy="0"/>
          </a:xfrm>
          <a:prstGeom prst="line">
            <a:avLst/>
          </a:prstGeom>
          <a:noFill/>
          <a:ln w="12700">
            <a:solidFill>
              <a:schemeClr val="tx1"/>
            </a:solidFill>
            <a:round/>
            <a:headEnd/>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6872" name="Rectangle 8"/>
          <p:cNvSpPr>
            <a:spLocks noChangeArrowheads="1"/>
          </p:cNvSpPr>
          <p:nvPr/>
        </p:nvSpPr>
        <p:spPr bwMode="auto">
          <a:xfrm>
            <a:off x="2475198" y="6917832"/>
            <a:ext cx="1389446" cy="413047"/>
          </a:xfrm>
          <a:prstGeom prst="rect">
            <a:avLst/>
          </a:prstGeom>
          <a:noFill/>
          <a:ln w="12700">
            <a:noFill/>
            <a:miter lim="800000"/>
            <a:headEnd/>
            <a:tailEnd/>
          </a:ln>
          <a:effectLst/>
        </p:spPr>
        <p:txBody>
          <a:bodyPr wrap="none" lIns="90310" tIns="36124" rIns="90310" bIns="36124">
            <a:prstTxWarp prst="textNoShape">
              <a:avLst/>
            </a:prstTxWarp>
            <a:spAutoFit/>
          </a:bodyPr>
          <a:lstStyle/>
          <a:p>
            <a:pPr defTabSz="1083716">
              <a:lnSpc>
                <a:spcPct val="85000"/>
              </a:lnSpc>
            </a:pPr>
            <a:r>
              <a:rPr lang="fr-FR" sz="2600" dirty="0" err="1">
                <a:solidFill>
                  <a:schemeClr val="tx2"/>
                </a:solidFill>
                <a:latin typeface="Arial" charset="0"/>
              </a:rPr>
              <a:t>old</a:t>
            </a:r>
            <a:r>
              <a:rPr lang="fr-FR" sz="2600" dirty="0">
                <a:solidFill>
                  <a:schemeClr val="tx2"/>
                </a:solidFill>
                <a:latin typeface="Arial" charset="0"/>
              </a:rPr>
              <a:t> perf.</a:t>
            </a:r>
          </a:p>
        </p:txBody>
      </p:sp>
      <p:sp>
        <p:nvSpPr>
          <p:cNvPr id="36873" name="Rectangle 9"/>
          <p:cNvSpPr>
            <a:spLocks noChangeArrowheads="1"/>
          </p:cNvSpPr>
          <p:nvPr/>
        </p:nvSpPr>
        <p:spPr bwMode="auto">
          <a:xfrm>
            <a:off x="6004361" y="6105032"/>
            <a:ext cx="887705" cy="413047"/>
          </a:xfrm>
          <a:prstGeom prst="rect">
            <a:avLst/>
          </a:prstGeom>
          <a:noFill/>
          <a:ln w="12700">
            <a:noFill/>
            <a:miter lim="800000"/>
            <a:headEnd/>
            <a:tailEnd/>
          </a:ln>
          <a:effectLst/>
        </p:spPr>
        <p:txBody>
          <a:bodyPr wrap="none" lIns="90310" tIns="36124" rIns="90310" bIns="36124">
            <a:prstTxWarp prst="textNoShape">
              <a:avLst/>
            </a:prstTxWarp>
            <a:spAutoFit/>
          </a:bodyPr>
          <a:lstStyle/>
          <a:p>
            <a:pPr defTabSz="1083716">
              <a:lnSpc>
                <a:spcPct val="85000"/>
              </a:lnSpc>
            </a:pPr>
            <a:r>
              <a:rPr lang="fr-FR" sz="2600" dirty="0" err="1">
                <a:solidFill>
                  <a:srgbClr val="FF0000"/>
                </a:solidFill>
                <a:latin typeface="Arial" charset="0"/>
              </a:rPr>
              <a:t>ideal</a:t>
            </a:r>
            <a:endParaRPr lang="fr-FR" sz="2600" dirty="0">
              <a:solidFill>
                <a:srgbClr val="FF0000"/>
              </a:solidFill>
              <a:latin typeface="Arial" charset="0"/>
            </a:endParaRPr>
          </a:p>
        </p:txBody>
      </p:sp>
      <p:sp>
        <p:nvSpPr>
          <p:cNvPr id="36874" name="Rectangle 10"/>
          <p:cNvSpPr>
            <a:spLocks noChangeArrowheads="1"/>
          </p:cNvSpPr>
          <p:nvPr/>
        </p:nvSpPr>
        <p:spPr bwMode="auto">
          <a:xfrm>
            <a:off x="6043371" y="8543432"/>
            <a:ext cx="2001793" cy="413047"/>
          </a:xfrm>
          <a:prstGeom prst="rect">
            <a:avLst/>
          </a:prstGeom>
          <a:noFill/>
          <a:ln w="12700">
            <a:noFill/>
            <a:miter lim="800000"/>
            <a:headEnd/>
            <a:tailEnd/>
          </a:ln>
          <a:effectLst/>
        </p:spPr>
        <p:txBody>
          <a:bodyPr wrap="none" lIns="90310" tIns="36124" rIns="90310" bIns="36124">
            <a:prstTxWarp prst="textNoShape">
              <a:avLst/>
            </a:prstTxWarp>
            <a:spAutoFit/>
          </a:bodyPr>
          <a:lstStyle/>
          <a:p>
            <a:pPr defTabSz="1083716">
              <a:lnSpc>
                <a:spcPct val="85000"/>
              </a:lnSpc>
            </a:pPr>
            <a:r>
              <a:rPr lang="fr-FR" sz="2600" dirty="0">
                <a:solidFill>
                  <a:schemeClr val="tx2"/>
                </a:solidFill>
                <a:latin typeface="Arial" charset="0"/>
              </a:rPr>
              <a:t>components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Rectangle 10"/>
          <p:cNvSpPr>
            <a:spLocks noGrp="1" noChangeArrowheads="1"/>
          </p:cNvSpPr>
          <p:nvPr>
            <p:ph type="title"/>
          </p:nvPr>
        </p:nvSpPr>
        <p:spPr>
          <a:noFill/>
          <a:ln/>
        </p:spPr>
        <p:txBody>
          <a:bodyPr lIns="128692" rIns="128692"/>
          <a:lstStyle/>
          <a:p>
            <a:r>
              <a:rPr lang="fr-FR" dirty="0" err="1"/>
              <a:t>Linear</a:t>
            </a:r>
            <a:r>
              <a:rPr lang="fr-FR" dirty="0"/>
              <a:t> </a:t>
            </a:r>
            <a:r>
              <a:rPr lang="fr-FR" dirty="0" err="1"/>
              <a:t>Scale</a:t>
            </a:r>
            <a:r>
              <a:rPr lang="fr-FR" dirty="0"/>
              <a:t>-up</a:t>
            </a:r>
          </a:p>
        </p:txBody>
      </p:sp>
      <p:sp>
        <p:nvSpPr>
          <p:cNvPr id="37890" name="Rectangle 2"/>
          <p:cNvSpPr>
            <a:spLocks noGrp="1" noChangeArrowheads="1"/>
          </p:cNvSpPr>
          <p:nvPr>
            <p:ph idx="4294967295"/>
          </p:nvPr>
        </p:nvSpPr>
        <p:spPr>
          <a:xfrm>
            <a:off x="0" y="2489200"/>
            <a:ext cx="12293600" cy="1235075"/>
          </a:xfrm>
          <a:noFill/>
          <a:ln/>
        </p:spPr>
        <p:txBody>
          <a:bodyPr lIns="128692" rIns="128692">
            <a:normAutofit/>
          </a:bodyPr>
          <a:lstStyle/>
          <a:p>
            <a:pPr indent="9031">
              <a:buNone/>
            </a:pPr>
            <a:r>
              <a:rPr lang="fr-FR" dirty="0" err="1"/>
              <a:t>Sustained</a:t>
            </a:r>
            <a:r>
              <a:rPr lang="fr-FR" dirty="0"/>
              <a:t> performance for a </a:t>
            </a:r>
            <a:r>
              <a:rPr lang="fr-FR" dirty="0" err="1"/>
              <a:t>linear</a:t>
            </a:r>
            <a:r>
              <a:rPr lang="fr-FR" dirty="0"/>
              <a:t> </a:t>
            </a:r>
            <a:r>
              <a:rPr lang="fr-FR" dirty="0" err="1"/>
              <a:t>increase</a:t>
            </a:r>
            <a:r>
              <a:rPr lang="fr-FR" dirty="0"/>
              <a:t> of </a:t>
            </a:r>
            <a:r>
              <a:rPr lang="fr-FR" dirty="0" err="1"/>
              <a:t>database</a:t>
            </a:r>
            <a:r>
              <a:rPr lang="fr-FR" dirty="0"/>
              <a:t> size and </a:t>
            </a:r>
            <a:r>
              <a:rPr lang="fr-FR" dirty="0" err="1"/>
              <a:t>proportional</a:t>
            </a:r>
            <a:r>
              <a:rPr lang="fr-FR" dirty="0"/>
              <a:t> </a:t>
            </a:r>
            <a:r>
              <a:rPr lang="fr-FR" dirty="0" err="1"/>
              <a:t>increase</a:t>
            </a:r>
            <a:r>
              <a:rPr lang="fr-FR" dirty="0"/>
              <a:t> of the system components.</a:t>
            </a:r>
          </a:p>
        </p:txBody>
      </p:sp>
      <p:sp>
        <p:nvSpPr>
          <p:cNvPr id="37891" name="Line 3"/>
          <p:cNvSpPr>
            <a:spLocks noChangeShapeType="1"/>
          </p:cNvSpPr>
          <p:nvPr/>
        </p:nvSpPr>
        <p:spPr bwMode="auto">
          <a:xfrm>
            <a:off x="4371058" y="5364480"/>
            <a:ext cx="0" cy="2998329"/>
          </a:xfrm>
          <a:prstGeom prst="lin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7892" name="Line 4"/>
          <p:cNvSpPr>
            <a:spLocks noChangeShapeType="1"/>
          </p:cNvSpPr>
          <p:nvPr/>
        </p:nvSpPr>
        <p:spPr bwMode="auto">
          <a:xfrm>
            <a:off x="4389120" y="8380871"/>
            <a:ext cx="5346418" cy="0"/>
          </a:xfrm>
          <a:prstGeom prst="lin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7893" name="Line 5"/>
          <p:cNvSpPr>
            <a:spLocks noChangeShapeType="1"/>
          </p:cNvSpPr>
          <p:nvPr/>
        </p:nvSpPr>
        <p:spPr bwMode="auto">
          <a:xfrm>
            <a:off x="4398151" y="6791396"/>
            <a:ext cx="4768427" cy="0"/>
          </a:xfrm>
          <a:prstGeom prst="lin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7894" name="Rectangle 6"/>
          <p:cNvSpPr>
            <a:spLocks noChangeArrowheads="1"/>
          </p:cNvSpPr>
          <p:nvPr/>
        </p:nvSpPr>
        <p:spPr bwMode="auto">
          <a:xfrm>
            <a:off x="5992213" y="8471183"/>
            <a:ext cx="4443167" cy="413047"/>
          </a:xfrm>
          <a:prstGeom prst="rect">
            <a:avLst/>
          </a:prstGeom>
          <a:noFill/>
          <a:ln w="12700">
            <a:noFill/>
            <a:miter lim="800000"/>
            <a:headEnd/>
            <a:tailEnd/>
          </a:ln>
          <a:effectLst/>
        </p:spPr>
        <p:txBody>
          <a:bodyPr wrap="none" lIns="90310" tIns="36124" rIns="90310" bIns="36124">
            <a:prstTxWarp prst="textNoShape">
              <a:avLst/>
            </a:prstTxWarp>
            <a:spAutoFit/>
          </a:bodyPr>
          <a:lstStyle/>
          <a:p>
            <a:pPr defTabSz="1083716">
              <a:lnSpc>
                <a:spcPct val="85000"/>
              </a:lnSpc>
            </a:pPr>
            <a:r>
              <a:rPr lang="fr-FR" sz="2600" dirty="0">
                <a:solidFill>
                  <a:schemeClr val="tx2"/>
                </a:solidFill>
                <a:latin typeface="Arial" charset="0"/>
              </a:rPr>
              <a:t>components + </a:t>
            </a:r>
            <a:r>
              <a:rPr lang="fr-FR" sz="2600" dirty="0" err="1">
                <a:solidFill>
                  <a:schemeClr val="tx2"/>
                </a:solidFill>
                <a:latin typeface="Arial" charset="0"/>
              </a:rPr>
              <a:t>database</a:t>
            </a:r>
            <a:r>
              <a:rPr lang="fr-FR" sz="2600" dirty="0">
                <a:solidFill>
                  <a:schemeClr val="tx2"/>
                </a:solidFill>
                <a:latin typeface="Arial" charset="0"/>
              </a:rPr>
              <a:t> size</a:t>
            </a:r>
          </a:p>
        </p:txBody>
      </p:sp>
      <p:sp>
        <p:nvSpPr>
          <p:cNvPr id="37895" name="Rectangle 7"/>
          <p:cNvSpPr>
            <a:spLocks noChangeArrowheads="1"/>
          </p:cNvSpPr>
          <p:nvPr/>
        </p:nvSpPr>
        <p:spPr bwMode="auto">
          <a:xfrm>
            <a:off x="2473122" y="6303716"/>
            <a:ext cx="1556158" cy="413047"/>
          </a:xfrm>
          <a:prstGeom prst="rect">
            <a:avLst/>
          </a:prstGeom>
          <a:noFill/>
          <a:ln w="12700">
            <a:noFill/>
            <a:miter lim="800000"/>
            <a:headEnd/>
            <a:tailEnd/>
          </a:ln>
          <a:effectLst/>
        </p:spPr>
        <p:txBody>
          <a:bodyPr wrap="none" lIns="90310" tIns="36124" rIns="90310" bIns="36124">
            <a:prstTxWarp prst="textNoShape">
              <a:avLst/>
            </a:prstTxWarp>
            <a:spAutoFit/>
          </a:bodyPr>
          <a:lstStyle/>
          <a:p>
            <a:pPr defTabSz="1083716">
              <a:lnSpc>
                <a:spcPct val="85000"/>
              </a:lnSpc>
            </a:pPr>
            <a:r>
              <a:rPr lang="fr-FR" sz="2600" dirty="0">
                <a:solidFill>
                  <a:schemeClr val="tx2"/>
                </a:solidFill>
                <a:latin typeface="Arial" charset="0"/>
              </a:rPr>
              <a:t>new perf.</a:t>
            </a:r>
          </a:p>
        </p:txBody>
      </p:sp>
      <p:sp>
        <p:nvSpPr>
          <p:cNvPr id="37896" name="Line 8"/>
          <p:cNvSpPr>
            <a:spLocks noChangeShapeType="1"/>
          </p:cNvSpPr>
          <p:nvPr/>
        </p:nvSpPr>
        <p:spPr bwMode="auto">
          <a:xfrm>
            <a:off x="2519680" y="6701084"/>
            <a:ext cx="1282418" cy="0"/>
          </a:xfrm>
          <a:prstGeom prst="line">
            <a:avLst/>
          </a:prstGeom>
          <a:noFill/>
          <a:ln w="12700">
            <a:solidFill>
              <a:schemeClr val="tx2"/>
            </a:solidFill>
            <a:round/>
            <a:headEnd/>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7897" name="Rectangle 9"/>
          <p:cNvSpPr>
            <a:spLocks noChangeArrowheads="1"/>
          </p:cNvSpPr>
          <p:nvPr/>
        </p:nvSpPr>
        <p:spPr bwMode="auto">
          <a:xfrm>
            <a:off x="2547446" y="6773334"/>
            <a:ext cx="1389446" cy="413047"/>
          </a:xfrm>
          <a:prstGeom prst="rect">
            <a:avLst/>
          </a:prstGeom>
          <a:noFill/>
          <a:ln w="12700">
            <a:noFill/>
            <a:miter lim="800000"/>
            <a:headEnd/>
            <a:tailEnd/>
          </a:ln>
          <a:effectLst/>
        </p:spPr>
        <p:txBody>
          <a:bodyPr wrap="none" lIns="90310" tIns="36124" rIns="90310" bIns="36124">
            <a:prstTxWarp prst="textNoShape">
              <a:avLst/>
            </a:prstTxWarp>
            <a:spAutoFit/>
          </a:bodyPr>
          <a:lstStyle/>
          <a:p>
            <a:pPr defTabSz="1083716">
              <a:lnSpc>
                <a:spcPct val="85000"/>
              </a:lnSpc>
            </a:pPr>
            <a:r>
              <a:rPr lang="fr-FR" sz="2600" dirty="0" err="1">
                <a:solidFill>
                  <a:schemeClr val="tx2"/>
                </a:solidFill>
                <a:latin typeface="Arial" charset="0"/>
              </a:rPr>
              <a:t>old</a:t>
            </a:r>
            <a:r>
              <a:rPr lang="fr-FR" sz="2600" dirty="0">
                <a:solidFill>
                  <a:schemeClr val="tx2"/>
                </a:solidFill>
                <a:latin typeface="Arial" charset="0"/>
              </a:rPr>
              <a:t> perf.</a:t>
            </a:r>
          </a:p>
        </p:txBody>
      </p:sp>
      <p:sp>
        <p:nvSpPr>
          <p:cNvPr id="37899" name="Rectangle 11"/>
          <p:cNvSpPr>
            <a:spLocks noChangeArrowheads="1"/>
          </p:cNvSpPr>
          <p:nvPr/>
        </p:nvSpPr>
        <p:spPr bwMode="auto">
          <a:xfrm>
            <a:off x="6399099" y="6326293"/>
            <a:ext cx="965219" cy="527778"/>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600" dirty="0" err="1">
                <a:solidFill>
                  <a:srgbClr val="FF0000"/>
                </a:solidFill>
                <a:latin typeface="Arial" charset="0"/>
              </a:rPr>
              <a:t>ideal</a:t>
            </a:r>
            <a:endParaRPr lang="fr-FR" sz="2600" dirty="0">
              <a:solidFill>
                <a:srgbClr val="FF0000"/>
              </a:solidFill>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r>
              <a:rPr lang="en-US" smtClean="0"/>
              <a:t>Barriers to Parallelism</a:t>
            </a:r>
            <a:endParaRPr lang="en-US"/>
          </a:p>
        </p:txBody>
      </p:sp>
      <p:sp>
        <p:nvSpPr>
          <p:cNvPr id="38917" name="Rectangle 5"/>
          <p:cNvSpPr>
            <a:spLocks noGrp="1" noChangeArrowheads="1"/>
          </p:cNvSpPr>
          <p:nvPr>
            <p:ph idx="1"/>
          </p:nvPr>
        </p:nvSpPr>
        <p:spPr/>
        <p:txBody>
          <a:bodyPr/>
          <a:lstStyle/>
          <a:p>
            <a:r>
              <a:rPr lang="en-US" smtClean="0"/>
              <a:t>Startup</a:t>
            </a:r>
          </a:p>
          <a:p>
            <a:pPr lvl="1"/>
            <a:r>
              <a:rPr lang="en-US" smtClean="0"/>
              <a:t>The time needed to start a parallel operation may dominate the actual computation time</a:t>
            </a:r>
          </a:p>
          <a:p>
            <a:r>
              <a:rPr lang="en-US" smtClean="0"/>
              <a:t>Interference</a:t>
            </a:r>
          </a:p>
          <a:p>
            <a:pPr lvl="1"/>
            <a:r>
              <a:rPr lang="en-US" smtClean="0"/>
              <a:t>When accessing shared resources, each new process slows down the others (hot spot problem)</a:t>
            </a:r>
          </a:p>
          <a:p>
            <a:r>
              <a:rPr lang="en-US" smtClean="0"/>
              <a:t>Skew</a:t>
            </a:r>
          </a:p>
          <a:p>
            <a:pPr lvl="1"/>
            <a:r>
              <a:rPr lang="en-US" smtClean="0"/>
              <a:t>The response time of a set of parallel processes is the time of the slowest one</a:t>
            </a:r>
          </a:p>
          <a:p>
            <a:r>
              <a:rPr lang="en-US" smtClean="0"/>
              <a:t>Parallel data management techniques intend to overcome these barriers</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lIns="128692" rIns="128692"/>
          <a:lstStyle/>
          <a:p>
            <a:r>
              <a:rPr lang="fr-FR" dirty="0" err="1"/>
              <a:t>Parallel</a:t>
            </a:r>
            <a:r>
              <a:rPr lang="fr-FR" dirty="0"/>
              <a:t> DBMS – </a:t>
            </a:r>
            <a:r>
              <a:rPr lang="fr-FR" dirty="0" err="1"/>
              <a:t>Functional</a:t>
            </a:r>
            <a:r>
              <a:rPr lang="fr-FR" dirty="0"/>
              <a:t> Architecture </a:t>
            </a:r>
          </a:p>
        </p:txBody>
      </p:sp>
      <p:sp>
        <p:nvSpPr>
          <p:cNvPr id="39939" name="Rectangle 3"/>
          <p:cNvSpPr>
            <a:spLocks noChangeArrowheads="1"/>
          </p:cNvSpPr>
          <p:nvPr/>
        </p:nvSpPr>
        <p:spPr bwMode="auto">
          <a:xfrm>
            <a:off x="2817707" y="2835769"/>
            <a:ext cx="1481102" cy="830862"/>
          </a:xfrm>
          <a:prstGeom prst="rect">
            <a:avLst/>
          </a:prstGeom>
          <a:noFill/>
          <a:ln w="25400">
            <a:solidFill>
              <a:schemeClr val="tx1"/>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9940" name="Rectangle 4"/>
          <p:cNvSpPr>
            <a:spLocks noChangeArrowheads="1"/>
          </p:cNvSpPr>
          <p:nvPr/>
        </p:nvSpPr>
        <p:spPr bwMode="auto">
          <a:xfrm>
            <a:off x="8453120" y="2817707"/>
            <a:ext cx="1562382" cy="830862"/>
          </a:xfrm>
          <a:prstGeom prst="rect">
            <a:avLst/>
          </a:prstGeom>
          <a:noFill/>
          <a:ln w="25400">
            <a:solidFill>
              <a:schemeClr val="tx1"/>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9941" name="Rectangle 5"/>
          <p:cNvSpPr>
            <a:spLocks noChangeArrowheads="1"/>
          </p:cNvSpPr>
          <p:nvPr/>
        </p:nvSpPr>
        <p:spPr bwMode="auto">
          <a:xfrm>
            <a:off x="1977813" y="3838222"/>
            <a:ext cx="9067236" cy="4407182"/>
          </a:xfrm>
          <a:prstGeom prst="rect">
            <a:avLst/>
          </a:prstGeom>
          <a:solidFill>
            <a:srgbClr val="EAEC5E"/>
          </a:solidFill>
          <a:ln w="12700">
            <a:solidFill>
              <a:srgbClr val="EAEC5E"/>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9942" name="Rectangle 6"/>
          <p:cNvSpPr>
            <a:spLocks noChangeArrowheads="1"/>
          </p:cNvSpPr>
          <p:nvPr/>
        </p:nvSpPr>
        <p:spPr bwMode="auto">
          <a:xfrm>
            <a:off x="2320996" y="4940018"/>
            <a:ext cx="8290560" cy="1174044"/>
          </a:xfrm>
          <a:prstGeom prst="rect">
            <a:avLst/>
          </a:prstGeom>
          <a:solidFill>
            <a:srgbClr val="F6BF69"/>
          </a:solidFill>
          <a:ln w="12700">
            <a:solidFill>
              <a:schemeClr val="tx1"/>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9943" name="Rectangle 7"/>
          <p:cNvSpPr>
            <a:spLocks noChangeArrowheads="1"/>
          </p:cNvSpPr>
          <p:nvPr/>
        </p:nvSpPr>
        <p:spPr bwMode="auto">
          <a:xfrm>
            <a:off x="2302934" y="6782364"/>
            <a:ext cx="8326684" cy="1119858"/>
          </a:xfrm>
          <a:prstGeom prst="rect">
            <a:avLst/>
          </a:prstGeom>
          <a:solidFill>
            <a:srgbClr val="D49FFF"/>
          </a:solidFill>
          <a:ln w="12700">
            <a:solidFill>
              <a:schemeClr val="tx1"/>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9944" name="Line 8"/>
          <p:cNvSpPr>
            <a:spLocks noChangeShapeType="1"/>
          </p:cNvSpPr>
          <p:nvPr/>
        </p:nvSpPr>
        <p:spPr bwMode="auto">
          <a:xfrm>
            <a:off x="3558258" y="3693724"/>
            <a:ext cx="0" cy="1210169"/>
          </a:xfrm>
          <a:prstGeom prst="line">
            <a:avLst/>
          </a:prstGeom>
          <a:noFill/>
          <a:ln w="19050">
            <a:solidFill>
              <a:schemeClr val="tx1"/>
            </a:solidFill>
            <a:round/>
            <a:headEnd type="triangle"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39945" name="Line 9"/>
          <p:cNvSpPr>
            <a:spLocks noChangeShapeType="1"/>
          </p:cNvSpPr>
          <p:nvPr/>
        </p:nvSpPr>
        <p:spPr bwMode="auto">
          <a:xfrm>
            <a:off x="9193671" y="3693725"/>
            <a:ext cx="0" cy="1228231"/>
          </a:xfrm>
          <a:prstGeom prst="line">
            <a:avLst/>
          </a:prstGeom>
          <a:noFill/>
          <a:ln w="19050">
            <a:solidFill>
              <a:schemeClr val="tx1"/>
            </a:solidFill>
            <a:round/>
            <a:headEnd type="triangle"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39946" name="Rectangle 10"/>
          <p:cNvSpPr>
            <a:spLocks noChangeArrowheads="1"/>
          </p:cNvSpPr>
          <p:nvPr/>
        </p:nvSpPr>
        <p:spPr bwMode="auto">
          <a:xfrm>
            <a:off x="7477760" y="6935893"/>
            <a:ext cx="1336604" cy="812800"/>
          </a:xfrm>
          <a:prstGeom prst="rect">
            <a:avLst/>
          </a:prstGeom>
          <a:solidFill>
            <a:srgbClr val="B760F9"/>
          </a:solidFill>
          <a:ln w="25400">
            <a:solidFill>
              <a:schemeClr val="tx1"/>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9947" name="Rectangle 11"/>
          <p:cNvSpPr>
            <a:spLocks noChangeArrowheads="1"/>
          </p:cNvSpPr>
          <p:nvPr/>
        </p:nvSpPr>
        <p:spPr bwMode="auto">
          <a:xfrm>
            <a:off x="9013049" y="6935893"/>
            <a:ext cx="1336604" cy="830862"/>
          </a:xfrm>
          <a:prstGeom prst="rect">
            <a:avLst/>
          </a:prstGeom>
          <a:solidFill>
            <a:srgbClr val="B760F9"/>
          </a:solidFill>
          <a:ln w="25400">
            <a:solidFill>
              <a:schemeClr val="tx1"/>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grpSp>
        <p:nvGrpSpPr>
          <p:cNvPr id="2" name="Group 12"/>
          <p:cNvGrpSpPr>
            <a:grpSpLocks/>
          </p:cNvGrpSpPr>
          <p:nvPr/>
        </p:nvGrpSpPr>
        <p:grpSpPr bwMode="auto">
          <a:xfrm>
            <a:off x="8200249" y="5147733"/>
            <a:ext cx="1372729" cy="830862"/>
            <a:chOff x="3632" y="2280"/>
            <a:chExt cx="608" cy="368"/>
          </a:xfrm>
        </p:grpSpPr>
        <p:sp>
          <p:nvSpPr>
            <p:cNvPr id="39949" name="Rectangle 13"/>
            <p:cNvSpPr>
              <a:spLocks noChangeArrowheads="1"/>
            </p:cNvSpPr>
            <p:nvPr/>
          </p:nvSpPr>
          <p:spPr bwMode="auto">
            <a:xfrm>
              <a:off x="3632" y="2280"/>
              <a:ext cx="608" cy="368"/>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39950" name="Rectangle 14"/>
            <p:cNvSpPr>
              <a:spLocks noChangeArrowheads="1"/>
            </p:cNvSpPr>
            <p:nvPr/>
          </p:nvSpPr>
          <p:spPr bwMode="auto">
            <a:xfrm>
              <a:off x="3652" y="2292"/>
              <a:ext cx="568" cy="342"/>
            </a:xfrm>
            <a:prstGeom prst="rect">
              <a:avLst/>
            </a:prstGeom>
            <a:noFill/>
            <a:ln w="12700">
              <a:noFill/>
              <a:miter lim="800000"/>
              <a:headEnd/>
              <a:tailEnd/>
            </a:ln>
            <a:effectLst/>
          </p:spPr>
          <p:txBody>
            <a:bodyPr lIns="63500" tIns="25400" rIns="63500" bIns="25400">
              <a:prstTxWarp prst="textNoShape">
                <a:avLst/>
              </a:prstTxWarp>
              <a:spAutoFit/>
            </a:bodyPr>
            <a:lstStyle/>
            <a:p>
              <a:pPr marL="325115" indent="-325115">
                <a:lnSpc>
                  <a:spcPct val="90000"/>
                </a:lnSpc>
              </a:pPr>
              <a:r>
                <a:rPr lang="fr-FR" sz="2600" b="1" dirty="0">
                  <a:latin typeface="Book Antiqua"/>
                </a:rPr>
                <a:t>RM</a:t>
              </a:r>
            </a:p>
            <a:p>
              <a:pPr marL="325115" indent="-325115">
                <a:lnSpc>
                  <a:spcPct val="90000"/>
                </a:lnSpc>
              </a:pPr>
              <a:r>
                <a:rPr lang="fr-FR" sz="2600" b="1" dirty="0" err="1">
                  <a:latin typeface="Book Antiqua"/>
                </a:rPr>
                <a:t>task</a:t>
              </a:r>
              <a:r>
                <a:rPr lang="fr-FR" sz="2600" b="1" dirty="0">
                  <a:latin typeface="Book Antiqua"/>
                </a:rPr>
                <a:t> n</a:t>
              </a:r>
            </a:p>
          </p:txBody>
        </p:sp>
      </p:grpSp>
      <p:grpSp>
        <p:nvGrpSpPr>
          <p:cNvPr id="3" name="Group 15"/>
          <p:cNvGrpSpPr>
            <a:grpSpLocks/>
          </p:cNvGrpSpPr>
          <p:nvPr/>
        </p:nvGrpSpPr>
        <p:grpSpPr bwMode="auto">
          <a:xfrm>
            <a:off x="3982720" y="6935893"/>
            <a:ext cx="1444978" cy="830862"/>
            <a:chOff x="1764" y="3072"/>
            <a:chExt cx="640" cy="368"/>
          </a:xfrm>
        </p:grpSpPr>
        <p:sp>
          <p:nvSpPr>
            <p:cNvPr id="39952" name="Rectangle 16"/>
            <p:cNvSpPr>
              <a:spLocks noChangeArrowheads="1"/>
            </p:cNvSpPr>
            <p:nvPr/>
          </p:nvSpPr>
          <p:spPr bwMode="auto">
            <a:xfrm>
              <a:off x="1776" y="3072"/>
              <a:ext cx="600" cy="368"/>
            </a:xfrm>
            <a:prstGeom prst="rect">
              <a:avLst/>
            </a:prstGeom>
            <a:solidFill>
              <a:srgbClr val="B760F9"/>
            </a:solidFill>
            <a:ln w="254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39953" name="Rectangle 17"/>
            <p:cNvSpPr>
              <a:spLocks noChangeArrowheads="1"/>
            </p:cNvSpPr>
            <p:nvPr/>
          </p:nvSpPr>
          <p:spPr bwMode="auto">
            <a:xfrm>
              <a:off x="1764" y="3084"/>
              <a:ext cx="640" cy="342"/>
            </a:xfrm>
            <a:prstGeom prst="rect">
              <a:avLst/>
            </a:prstGeom>
            <a:noFill/>
            <a:ln w="12700">
              <a:noFill/>
              <a:miter lim="800000"/>
              <a:headEnd/>
              <a:tailEnd/>
            </a:ln>
            <a:effectLst/>
          </p:spPr>
          <p:txBody>
            <a:bodyPr lIns="63500" tIns="25400" rIns="63500" bIns="25400">
              <a:prstTxWarp prst="textNoShape">
                <a:avLst/>
              </a:prstTxWarp>
              <a:spAutoFit/>
            </a:bodyPr>
            <a:lstStyle/>
            <a:p>
              <a:pPr marL="325115" indent="-325115">
                <a:lnSpc>
                  <a:spcPct val="90000"/>
                </a:lnSpc>
              </a:pPr>
              <a:r>
                <a:rPr lang="fr-FR" sz="2600" b="1" dirty="0">
                  <a:latin typeface="Book Antiqua"/>
                </a:rPr>
                <a:t>DM</a:t>
              </a:r>
            </a:p>
            <a:p>
              <a:pPr marL="325115" indent="-325115">
                <a:lnSpc>
                  <a:spcPct val="90000"/>
                </a:lnSpc>
              </a:pPr>
              <a:r>
                <a:rPr lang="fr-FR" sz="2600" b="1" dirty="0" err="1">
                  <a:latin typeface="Book Antiqua"/>
                </a:rPr>
                <a:t>task</a:t>
              </a:r>
              <a:r>
                <a:rPr lang="fr-FR" sz="2600" b="1" dirty="0">
                  <a:latin typeface="Book Antiqua"/>
                </a:rPr>
                <a:t> 12</a:t>
              </a:r>
            </a:p>
          </p:txBody>
        </p:sp>
      </p:grpSp>
      <p:sp>
        <p:nvSpPr>
          <p:cNvPr id="39954" name="Rectangle 18"/>
          <p:cNvSpPr>
            <a:spLocks noChangeArrowheads="1"/>
          </p:cNvSpPr>
          <p:nvPr/>
        </p:nvSpPr>
        <p:spPr bwMode="auto">
          <a:xfrm>
            <a:off x="7414542" y="6953955"/>
            <a:ext cx="1444978" cy="793151"/>
          </a:xfrm>
          <a:prstGeom prst="rect">
            <a:avLst/>
          </a:prstGeom>
          <a:noFill/>
          <a:ln w="12700">
            <a:noFill/>
            <a:miter lim="800000"/>
            <a:headEnd/>
            <a:tailEnd/>
          </a:ln>
          <a:effectLst/>
        </p:spPr>
        <p:txBody>
          <a:bodyPr lIns="90310" tIns="36124" rIns="90310" bIns="36124">
            <a:prstTxWarp prst="textNoShape">
              <a:avLst/>
            </a:prstTxWarp>
            <a:spAutoFit/>
          </a:bodyPr>
          <a:lstStyle/>
          <a:p>
            <a:pPr marL="325115" indent="-325115">
              <a:lnSpc>
                <a:spcPct val="90000"/>
              </a:lnSpc>
            </a:pPr>
            <a:r>
              <a:rPr lang="fr-FR" sz="2600" b="1" dirty="0">
                <a:latin typeface="Book Antiqua"/>
              </a:rPr>
              <a:t>DM</a:t>
            </a:r>
          </a:p>
          <a:p>
            <a:pPr marL="325115" indent="-325115">
              <a:lnSpc>
                <a:spcPct val="90000"/>
              </a:lnSpc>
            </a:pPr>
            <a:r>
              <a:rPr lang="fr-FR" sz="2600" b="1" dirty="0" err="1">
                <a:latin typeface="Book Antiqua"/>
              </a:rPr>
              <a:t>task</a:t>
            </a:r>
            <a:r>
              <a:rPr lang="fr-FR" sz="2600" b="1" dirty="0">
                <a:latin typeface="Book Antiqua"/>
              </a:rPr>
              <a:t> n2</a:t>
            </a:r>
          </a:p>
        </p:txBody>
      </p:sp>
      <p:sp>
        <p:nvSpPr>
          <p:cNvPr id="39955" name="Rectangle 19"/>
          <p:cNvSpPr>
            <a:spLocks noChangeArrowheads="1"/>
          </p:cNvSpPr>
          <p:nvPr/>
        </p:nvSpPr>
        <p:spPr bwMode="auto">
          <a:xfrm>
            <a:off x="8985955" y="6962986"/>
            <a:ext cx="1426916" cy="793151"/>
          </a:xfrm>
          <a:prstGeom prst="rect">
            <a:avLst/>
          </a:prstGeom>
          <a:noFill/>
          <a:ln w="12700">
            <a:noFill/>
            <a:miter lim="800000"/>
            <a:headEnd/>
            <a:tailEnd/>
          </a:ln>
          <a:effectLst/>
        </p:spPr>
        <p:txBody>
          <a:bodyPr lIns="90310" tIns="36124" rIns="90310" bIns="36124">
            <a:prstTxWarp prst="textNoShape">
              <a:avLst/>
            </a:prstTxWarp>
            <a:spAutoFit/>
          </a:bodyPr>
          <a:lstStyle/>
          <a:p>
            <a:pPr marL="325115" indent="-325115">
              <a:lnSpc>
                <a:spcPct val="90000"/>
              </a:lnSpc>
            </a:pPr>
            <a:r>
              <a:rPr lang="fr-FR" sz="2600" b="1" dirty="0">
                <a:latin typeface="Book Antiqua"/>
              </a:rPr>
              <a:t>DM</a:t>
            </a:r>
          </a:p>
          <a:p>
            <a:pPr marL="325115" indent="-325115">
              <a:lnSpc>
                <a:spcPct val="90000"/>
              </a:lnSpc>
            </a:pPr>
            <a:r>
              <a:rPr lang="fr-FR" sz="2600" b="1" dirty="0" err="1">
                <a:latin typeface="Book Antiqua"/>
              </a:rPr>
              <a:t>task</a:t>
            </a:r>
            <a:r>
              <a:rPr lang="fr-FR" sz="2600" b="1" dirty="0">
                <a:latin typeface="Book Antiqua"/>
              </a:rPr>
              <a:t> n1</a:t>
            </a:r>
          </a:p>
        </p:txBody>
      </p:sp>
      <p:sp>
        <p:nvSpPr>
          <p:cNvPr id="39956" name="Rectangle 20"/>
          <p:cNvSpPr>
            <a:spLocks noChangeArrowheads="1"/>
          </p:cNvSpPr>
          <p:nvPr/>
        </p:nvSpPr>
        <p:spPr bwMode="auto">
          <a:xfrm>
            <a:off x="5527040" y="7116515"/>
            <a:ext cx="1842347" cy="461073"/>
          </a:xfrm>
          <a:prstGeom prst="rect">
            <a:avLst/>
          </a:prstGeom>
          <a:noFill/>
          <a:ln w="12700">
            <a:noFill/>
            <a:miter lim="800000"/>
            <a:headEnd/>
            <a:tailEnd/>
          </a:ln>
          <a:effectLst/>
        </p:spPr>
        <p:txBody>
          <a:bodyPr lIns="90310" tIns="36124" rIns="90310" bIns="36124">
            <a:prstTxWarp prst="textNoShape">
              <a:avLst/>
            </a:prstTxWarp>
            <a:spAutoFit/>
          </a:bodyPr>
          <a:lstStyle/>
          <a:p>
            <a:pPr marL="325115" indent="-325115">
              <a:lnSpc>
                <a:spcPct val="97000"/>
              </a:lnSpc>
            </a:pPr>
            <a:r>
              <a:rPr lang="fr-FR" sz="2600" b="1" dirty="0">
                <a:latin typeface="Book Antiqua"/>
              </a:rPr>
              <a:t>Data Mgr</a:t>
            </a:r>
          </a:p>
        </p:txBody>
      </p:sp>
      <p:grpSp>
        <p:nvGrpSpPr>
          <p:cNvPr id="4" name="Group 21"/>
          <p:cNvGrpSpPr>
            <a:grpSpLocks/>
          </p:cNvGrpSpPr>
          <p:nvPr/>
        </p:nvGrpSpPr>
        <p:grpSpPr bwMode="auto">
          <a:xfrm>
            <a:off x="2465493" y="6935893"/>
            <a:ext cx="1372729" cy="812800"/>
            <a:chOff x="1092" y="3072"/>
            <a:chExt cx="608" cy="360"/>
          </a:xfrm>
        </p:grpSpPr>
        <p:sp>
          <p:nvSpPr>
            <p:cNvPr id="39958" name="Rectangle 22"/>
            <p:cNvSpPr>
              <a:spLocks noChangeArrowheads="1"/>
            </p:cNvSpPr>
            <p:nvPr/>
          </p:nvSpPr>
          <p:spPr bwMode="auto">
            <a:xfrm>
              <a:off x="1108" y="3072"/>
              <a:ext cx="576" cy="360"/>
            </a:xfrm>
            <a:prstGeom prst="rect">
              <a:avLst/>
            </a:prstGeom>
            <a:solidFill>
              <a:srgbClr val="B760F9"/>
            </a:solidFill>
            <a:ln w="254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39959" name="Rectangle 23"/>
            <p:cNvSpPr>
              <a:spLocks noChangeArrowheads="1"/>
            </p:cNvSpPr>
            <p:nvPr/>
          </p:nvSpPr>
          <p:spPr bwMode="auto">
            <a:xfrm>
              <a:off x="1092" y="3088"/>
              <a:ext cx="608" cy="342"/>
            </a:xfrm>
            <a:prstGeom prst="rect">
              <a:avLst/>
            </a:prstGeom>
            <a:noFill/>
            <a:ln w="12700">
              <a:noFill/>
              <a:miter lim="800000"/>
              <a:headEnd/>
              <a:tailEnd/>
            </a:ln>
            <a:effectLst/>
          </p:spPr>
          <p:txBody>
            <a:bodyPr lIns="63500" tIns="25400" rIns="63500" bIns="25400">
              <a:prstTxWarp prst="textNoShape">
                <a:avLst/>
              </a:prstTxWarp>
              <a:spAutoFit/>
            </a:bodyPr>
            <a:lstStyle/>
            <a:p>
              <a:pPr marL="325115" indent="-325115">
                <a:lnSpc>
                  <a:spcPct val="90000"/>
                </a:lnSpc>
              </a:pPr>
              <a:r>
                <a:rPr lang="fr-FR" sz="2600" b="1" dirty="0">
                  <a:latin typeface="Book Antiqua"/>
                </a:rPr>
                <a:t>DM</a:t>
              </a:r>
            </a:p>
            <a:p>
              <a:pPr marL="325115" indent="-325115">
                <a:lnSpc>
                  <a:spcPct val="90000"/>
                </a:lnSpc>
              </a:pPr>
              <a:r>
                <a:rPr lang="fr-FR" sz="2600" b="1" dirty="0" err="1">
                  <a:latin typeface="Book Antiqua"/>
                </a:rPr>
                <a:t>task</a:t>
              </a:r>
              <a:r>
                <a:rPr lang="fr-FR" sz="2600" b="1" dirty="0">
                  <a:latin typeface="Book Antiqua"/>
                </a:rPr>
                <a:t> 11</a:t>
              </a:r>
            </a:p>
          </p:txBody>
        </p:sp>
      </p:grpSp>
      <p:sp>
        <p:nvSpPr>
          <p:cNvPr id="39960" name="Rectangle 24"/>
          <p:cNvSpPr>
            <a:spLocks noChangeArrowheads="1"/>
          </p:cNvSpPr>
          <p:nvPr/>
        </p:nvSpPr>
        <p:spPr bwMode="auto">
          <a:xfrm>
            <a:off x="5238044" y="5274169"/>
            <a:ext cx="2420338" cy="461073"/>
          </a:xfrm>
          <a:prstGeom prst="rect">
            <a:avLst/>
          </a:prstGeom>
          <a:noFill/>
          <a:ln w="12700">
            <a:noFill/>
            <a:miter lim="800000"/>
            <a:headEnd/>
            <a:tailEnd/>
          </a:ln>
          <a:effectLst/>
        </p:spPr>
        <p:txBody>
          <a:bodyPr lIns="90310" tIns="36124" rIns="90310" bIns="36124">
            <a:prstTxWarp prst="textNoShape">
              <a:avLst/>
            </a:prstTxWarp>
            <a:spAutoFit/>
          </a:bodyPr>
          <a:lstStyle/>
          <a:p>
            <a:pPr marL="325115" indent="-325115">
              <a:lnSpc>
                <a:spcPct val="97000"/>
              </a:lnSpc>
            </a:pPr>
            <a:r>
              <a:rPr lang="fr-FR" sz="2600" b="1" dirty="0" err="1">
                <a:latin typeface="Book Antiqua"/>
              </a:rPr>
              <a:t>Request</a:t>
            </a:r>
            <a:r>
              <a:rPr lang="fr-FR" sz="2600" b="1" dirty="0">
                <a:latin typeface="Book Antiqua"/>
              </a:rPr>
              <a:t> Mgr</a:t>
            </a:r>
          </a:p>
        </p:txBody>
      </p:sp>
      <p:grpSp>
        <p:nvGrpSpPr>
          <p:cNvPr id="5" name="Group 25"/>
          <p:cNvGrpSpPr>
            <a:grpSpLocks/>
          </p:cNvGrpSpPr>
          <p:nvPr/>
        </p:nvGrpSpPr>
        <p:grpSpPr bwMode="auto">
          <a:xfrm>
            <a:off x="3160889" y="5129671"/>
            <a:ext cx="1372729" cy="830862"/>
            <a:chOff x="1400" y="2272"/>
            <a:chExt cx="608" cy="368"/>
          </a:xfrm>
        </p:grpSpPr>
        <p:sp>
          <p:nvSpPr>
            <p:cNvPr id="39962" name="Rectangle 26"/>
            <p:cNvSpPr>
              <a:spLocks noChangeArrowheads="1"/>
            </p:cNvSpPr>
            <p:nvPr/>
          </p:nvSpPr>
          <p:spPr bwMode="auto">
            <a:xfrm>
              <a:off x="1400" y="2272"/>
              <a:ext cx="608" cy="368"/>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39963" name="Rectangle 27"/>
            <p:cNvSpPr>
              <a:spLocks noChangeArrowheads="1"/>
            </p:cNvSpPr>
            <p:nvPr/>
          </p:nvSpPr>
          <p:spPr bwMode="auto">
            <a:xfrm>
              <a:off x="1420" y="2284"/>
              <a:ext cx="568" cy="342"/>
            </a:xfrm>
            <a:prstGeom prst="rect">
              <a:avLst/>
            </a:prstGeom>
            <a:noFill/>
            <a:ln w="12700">
              <a:noFill/>
              <a:miter lim="800000"/>
              <a:headEnd/>
              <a:tailEnd/>
            </a:ln>
            <a:effectLst/>
          </p:spPr>
          <p:txBody>
            <a:bodyPr lIns="63500" tIns="25400" rIns="63500" bIns="25400">
              <a:prstTxWarp prst="textNoShape">
                <a:avLst/>
              </a:prstTxWarp>
              <a:spAutoFit/>
            </a:bodyPr>
            <a:lstStyle/>
            <a:p>
              <a:pPr marL="325115" indent="-325115">
                <a:lnSpc>
                  <a:spcPct val="90000"/>
                </a:lnSpc>
              </a:pPr>
              <a:r>
                <a:rPr lang="fr-FR" sz="2600" b="1" dirty="0">
                  <a:latin typeface="Book Antiqua"/>
                </a:rPr>
                <a:t>RM</a:t>
              </a:r>
            </a:p>
            <a:p>
              <a:pPr marL="325115" indent="-325115">
                <a:lnSpc>
                  <a:spcPct val="90000"/>
                </a:lnSpc>
              </a:pPr>
              <a:r>
                <a:rPr lang="fr-FR" sz="2600" b="1" dirty="0" err="1">
                  <a:latin typeface="Book Antiqua"/>
                </a:rPr>
                <a:t>task</a:t>
              </a:r>
              <a:r>
                <a:rPr lang="fr-FR" sz="2600" b="1" dirty="0">
                  <a:latin typeface="Book Antiqua"/>
                </a:rPr>
                <a:t> 1</a:t>
              </a:r>
            </a:p>
          </p:txBody>
        </p:sp>
      </p:grpSp>
      <p:sp>
        <p:nvSpPr>
          <p:cNvPr id="39964" name="Line 28"/>
          <p:cNvSpPr>
            <a:spLocks noChangeShapeType="1"/>
          </p:cNvSpPr>
          <p:nvPr/>
        </p:nvSpPr>
        <p:spPr bwMode="auto">
          <a:xfrm flipH="1">
            <a:off x="4109155" y="4759396"/>
            <a:ext cx="939236" cy="343182"/>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39965" name="Line 29"/>
          <p:cNvSpPr>
            <a:spLocks noChangeShapeType="1"/>
          </p:cNvSpPr>
          <p:nvPr/>
        </p:nvSpPr>
        <p:spPr bwMode="auto">
          <a:xfrm>
            <a:off x="7703538" y="4777458"/>
            <a:ext cx="866987" cy="343182"/>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39966" name="Line 30"/>
          <p:cNvSpPr>
            <a:spLocks noChangeShapeType="1"/>
          </p:cNvSpPr>
          <p:nvPr/>
        </p:nvSpPr>
        <p:spPr bwMode="auto">
          <a:xfrm flipH="1">
            <a:off x="3224107" y="5969564"/>
            <a:ext cx="415431" cy="939236"/>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39967" name="Line 31"/>
          <p:cNvSpPr>
            <a:spLocks noChangeShapeType="1"/>
          </p:cNvSpPr>
          <p:nvPr/>
        </p:nvSpPr>
        <p:spPr bwMode="auto">
          <a:xfrm flipH="1">
            <a:off x="8137031" y="5987626"/>
            <a:ext cx="415431" cy="939236"/>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39968" name="Line 32"/>
          <p:cNvSpPr>
            <a:spLocks noChangeShapeType="1"/>
          </p:cNvSpPr>
          <p:nvPr/>
        </p:nvSpPr>
        <p:spPr bwMode="auto">
          <a:xfrm>
            <a:off x="4127218" y="5987626"/>
            <a:ext cx="379307" cy="939236"/>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39969" name="Line 33"/>
          <p:cNvSpPr>
            <a:spLocks noChangeShapeType="1"/>
          </p:cNvSpPr>
          <p:nvPr/>
        </p:nvSpPr>
        <p:spPr bwMode="auto">
          <a:xfrm>
            <a:off x="9220764" y="5987626"/>
            <a:ext cx="379307" cy="939236"/>
          </a:xfrm>
          <a:prstGeom prst="line">
            <a:avLst/>
          </a:prstGeom>
          <a:noFill/>
          <a:ln w="19050">
            <a:solidFill>
              <a:schemeClr val="tx2"/>
            </a:solidFill>
            <a:round/>
            <a:headEnd/>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39970" name="Rectangle 34"/>
          <p:cNvSpPr>
            <a:spLocks noChangeArrowheads="1"/>
          </p:cNvSpPr>
          <p:nvPr/>
        </p:nvSpPr>
        <p:spPr bwMode="auto">
          <a:xfrm>
            <a:off x="5039360" y="4027876"/>
            <a:ext cx="2637084" cy="722489"/>
          </a:xfrm>
          <a:prstGeom prst="rect">
            <a:avLst/>
          </a:prstGeom>
          <a:solidFill>
            <a:srgbClr val="618FFD"/>
          </a:solidFill>
          <a:ln w="25400">
            <a:solidFill>
              <a:schemeClr val="tx1"/>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39971" name="Rectangle 35"/>
          <p:cNvSpPr>
            <a:spLocks noChangeArrowheads="1"/>
          </p:cNvSpPr>
          <p:nvPr/>
        </p:nvSpPr>
        <p:spPr bwMode="auto">
          <a:xfrm>
            <a:off x="5229013" y="4163342"/>
            <a:ext cx="2257778" cy="461073"/>
          </a:xfrm>
          <a:prstGeom prst="rect">
            <a:avLst/>
          </a:prstGeom>
          <a:noFill/>
          <a:ln w="12700">
            <a:noFill/>
            <a:miter lim="800000"/>
            <a:headEnd/>
            <a:tailEnd/>
          </a:ln>
          <a:effectLst/>
        </p:spPr>
        <p:txBody>
          <a:bodyPr lIns="90310" tIns="36124" rIns="90310" bIns="36124">
            <a:prstTxWarp prst="textNoShape">
              <a:avLst/>
            </a:prstTxWarp>
            <a:spAutoFit/>
          </a:bodyPr>
          <a:lstStyle/>
          <a:p>
            <a:pPr marL="325115" indent="-325115">
              <a:lnSpc>
                <a:spcPct val="97000"/>
              </a:lnSpc>
            </a:pPr>
            <a:r>
              <a:rPr lang="fr-FR" sz="2600" b="1" dirty="0">
                <a:latin typeface="Book Antiqua"/>
              </a:rPr>
              <a:t>Session Mgr</a:t>
            </a:r>
          </a:p>
        </p:txBody>
      </p:sp>
      <p:sp>
        <p:nvSpPr>
          <p:cNvPr id="39972" name="Line 36"/>
          <p:cNvSpPr>
            <a:spLocks noChangeShapeType="1"/>
          </p:cNvSpPr>
          <p:nvPr/>
        </p:nvSpPr>
        <p:spPr bwMode="auto">
          <a:xfrm flipV="1">
            <a:off x="7685476" y="3422791"/>
            <a:ext cx="740551" cy="589281"/>
          </a:xfrm>
          <a:prstGeom prst="line">
            <a:avLst/>
          </a:prstGeom>
          <a:noFill/>
          <a:ln w="19050">
            <a:solidFill>
              <a:schemeClr val="tx1"/>
            </a:solidFill>
            <a:round/>
            <a:headEnd type="triangle"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39973" name="Line 37"/>
          <p:cNvSpPr>
            <a:spLocks noChangeShapeType="1"/>
          </p:cNvSpPr>
          <p:nvPr/>
        </p:nvSpPr>
        <p:spPr bwMode="auto">
          <a:xfrm>
            <a:off x="4307840" y="3458916"/>
            <a:ext cx="722489" cy="535094"/>
          </a:xfrm>
          <a:prstGeom prst="line">
            <a:avLst/>
          </a:prstGeom>
          <a:noFill/>
          <a:ln w="19050">
            <a:solidFill>
              <a:schemeClr val="tx1"/>
            </a:solidFill>
            <a:round/>
            <a:headEnd type="triangle" w="lg" len="lg"/>
            <a:tailEnd type="triangle" w="lg" len="lg"/>
          </a:ln>
          <a:effectLst/>
        </p:spPr>
        <p:txBody>
          <a:bodyPr wrap="none" lIns="130046" tIns="65023" rIns="130046" bIns="65023" anchor="ctr">
            <a:prstTxWarp prst="textNoShape">
              <a:avLst/>
            </a:prstTxWarp>
          </a:bodyPr>
          <a:lstStyle/>
          <a:p>
            <a:endParaRPr lang="en-US" dirty="0">
              <a:latin typeface="Book Antiqua"/>
            </a:endParaRPr>
          </a:p>
        </p:txBody>
      </p:sp>
      <p:sp>
        <p:nvSpPr>
          <p:cNvPr id="39974" name="Rectangle 38"/>
          <p:cNvSpPr>
            <a:spLocks noChangeArrowheads="1"/>
          </p:cNvSpPr>
          <p:nvPr/>
        </p:nvSpPr>
        <p:spPr bwMode="auto">
          <a:xfrm>
            <a:off x="2917049" y="2862862"/>
            <a:ext cx="1282418" cy="793151"/>
          </a:xfrm>
          <a:prstGeom prst="rect">
            <a:avLst/>
          </a:prstGeom>
          <a:noFill/>
          <a:ln w="12700">
            <a:noFill/>
            <a:miter lim="800000"/>
            <a:headEnd/>
            <a:tailEnd/>
          </a:ln>
          <a:effectLst/>
        </p:spPr>
        <p:txBody>
          <a:bodyPr lIns="90310" tIns="36124" rIns="90310" bIns="36124">
            <a:prstTxWarp prst="textNoShape">
              <a:avLst/>
            </a:prstTxWarp>
            <a:spAutoFit/>
          </a:bodyPr>
          <a:lstStyle/>
          <a:p>
            <a:pPr marL="325115" indent="-325115">
              <a:lnSpc>
                <a:spcPct val="90000"/>
              </a:lnSpc>
            </a:pPr>
            <a:r>
              <a:rPr lang="fr-FR" sz="2600" dirty="0">
                <a:latin typeface="Book Antiqua"/>
              </a:rPr>
              <a:t>User</a:t>
            </a:r>
          </a:p>
          <a:p>
            <a:pPr marL="325115" indent="-325115">
              <a:lnSpc>
                <a:spcPct val="90000"/>
              </a:lnSpc>
            </a:pPr>
            <a:r>
              <a:rPr lang="fr-FR" sz="2600" dirty="0" err="1">
                <a:latin typeface="Book Antiqua"/>
              </a:rPr>
              <a:t>task</a:t>
            </a:r>
            <a:r>
              <a:rPr lang="fr-FR" sz="2600" dirty="0">
                <a:latin typeface="Book Antiqua"/>
              </a:rPr>
              <a:t> 1</a:t>
            </a:r>
          </a:p>
        </p:txBody>
      </p:sp>
      <p:sp>
        <p:nvSpPr>
          <p:cNvPr id="39975" name="Rectangle 39"/>
          <p:cNvSpPr>
            <a:spLocks noChangeArrowheads="1"/>
          </p:cNvSpPr>
          <p:nvPr/>
        </p:nvSpPr>
        <p:spPr bwMode="auto">
          <a:xfrm>
            <a:off x="8593102" y="2844800"/>
            <a:ext cx="1282418" cy="793151"/>
          </a:xfrm>
          <a:prstGeom prst="rect">
            <a:avLst/>
          </a:prstGeom>
          <a:noFill/>
          <a:ln w="12700">
            <a:noFill/>
            <a:miter lim="800000"/>
            <a:headEnd/>
            <a:tailEnd/>
          </a:ln>
          <a:effectLst/>
        </p:spPr>
        <p:txBody>
          <a:bodyPr lIns="90310" tIns="36124" rIns="90310" bIns="36124">
            <a:prstTxWarp prst="textNoShape">
              <a:avLst/>
            </a:prstTxWarp>
            <a:spAutoFit/>
          </a:bodyPr>
          <a:lstStyle/>
          <a:p>
            <a:pPr marL="325115" indent="-325115">
              <a:lnSpc>
                <a:spcPct val="90000"/>
              </a:lnSpc>
            </a:pPr>
            <a:r>
              <a:rPr lang="fr-FR" sz="2600" dirty="0">
                <a:latin typeface="Book Antiqua"/>
              </a:rPr>
              <a:t>User</a:t>
            </a:r>
          </a:p>
          <a:p>
            <a:pPr marL="325115" indent="-325115">
              <a:lnSpc>
                <a:spcPct val="90000"/>
              </a:lnSpc>
            </a:pPr>
            <a:r>
              <a:rPr lang="fr-FR" sz="2600" dirty="0" err="1">
                <a:latin typeface="Book Antiqua"/>
              </a:rPr>
              <a:t>task</a:t>
            </a:r>
            <a:r>
              <a:rPr lang="fr-FR" sz="2600" dirty="0">
                <a:latin typeface="Book Antiqua"/>
              </a:rPr>
              <a:t> 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smtClean="0"/>
              <a:t>Parallel DBMS Functions</a:t>
            </a:r>
            <a:endParaRPr lang="en-US"/>
          </a:p>
        </p:txBody>
      </p:sp>
      <p:sp>
        <p:nvSpPr>
          <p:cNvPr id="41989" name="Rectangle 5"/>
          <p:cNvSpPr>
            <a:spLocks noGrp="1" noChangeArrowheads="1"/>
          </p:cNvSpPr>
          <p:nvPr>
            <p:ph idx="1"/>
          </p:nvPr>
        </p:nvSpPr>
        <p:spPr/>
        <p:txBody>
          <a:bodyPr/>
          <a:lstStyle/>
          <a:p>
            <a:r>
              <a:rPr lang="en-US" smtClean="0"/>
              <a:t>Session manager</a:t>
            </a:r>
          </a:p>
          <a:p>
            <a:pPr lvl="1"/>
            <a:r>
              <a:rPr lang="en-US" smtClean="0"/>
              <a:t> Host interface</a:t>
            </a:r>
          </a:p>
          <a:p>
            <a:pPr lvl="1"/>
            <a:r>
              <a:rPr lang="en-US" smtClean="0"/>
              <a:t> Transaction monitoring for OLTP</a:t>
            </a:r>
          </a:p>
          <a:p>
            <a:r>
              <a:rPr lang="en-US" smtClean="0"/>
              <a:t>Request manager</a:t>
            </a:r>
          </a:p>
          <a:p>
            <a:pPr lvl="1"/>
            <a:r>
              <a:rPr lang="en-US" smtClean="0"/>
              <a:t> Compilation and optimization</a:t>
            </a:r>
          </a:p>
          <a:p>
            <a:pPr lvl="1"/>
            <a:r>
              <a:rPr lang="en-US" smtClean="0"/>
              <a:t> Data directory management</a:t>
            </a:r>
          </a:p>
          <a:p>
            <a:pPr lvl="1"/>
            <a:r>
              <a:rPr lang="en-US" smtClean="0"/>
              <a:t> Semantic data control </a:t>
            </a:r>
          </a:p>
          <a:p>
            <a:pPr lvl="1"/>
            <a:r>
              <a:rPr lang="en-US" smtClean="0"/>
              <a:t> Execution control</a:t>
            </a:r>
          </a:p>
          <a:p>
            <a:r>
              <a:rPr lang="en-US" smtClean="0"/>
              <a:t>Data manager</a:t>
            </a:r>
          </a:p>
          <a:p>
            <a:pPr lvl="1"/>
            <a:r>
              <a:rPr lang="en-US" smtClean="0"/>
              <a:t> Execution of DB operations</a:t>
            </a:r>
          </a:p>
          <a:p>
            <a:pPr lvl="1"/>
            <a:r>
              <a:rPr lang="en-US" smtClean="0"/>
              <a:t> Transaction management support</a:t>
            </a:r>
          </a:p>
          <a:p>
            <a:pPr lvl="1"/>
            <a:r>
              <a:rPr lang="en-US" smtClean="0"/>
              <a:t> Data management</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128692" rIns="128692"/>
          <a:lstStyle/>
          <a:p>
            <a:r>
              <a:rPr lang="en-US" dirty="0" smtClean="0"/>
              <a:t>Parallel System Architectures</a:t>
            </a:r>
            <a:endParaRPr lang="en-US" dirty="0"/>
          </a:p>
        </p:txBody>
      </p:sp>
      <p:sp>
        <p:nvSpPr>
          <p:cNvPr id="44035" name="Rectangle 3"/>
          <p:cNvSpPr>
            <a:spLocks noGrp="1" noChangeArrowheads="1"/>
          </p:cNvSpPr>
          <p:nvPr>
            <p:ph idx="1"/>
          </p:nvPr>
        </p:nvSpPr>
        <p:spPr>
          <a:noFill/>
          <a:ln/>
        </p:spPr>
        <p:txBody>
          <a:bodyPr lIns="128692" rIns="128692">
            <a:normAutofit/>
          </a:bodyPr>
          <a:lstStyle/>
          <a:p>
            <a:pPr>
              <a:lnSpc>
                <a:spcPct val="100000"/>
              </a:lnSpc>
              <a:spcBef>
                <a:spcPct val="65000"/>
              </a:spcBef>
            </a:pPr>
            <a:r>
              <a:rPr lang="en-US" smtClean="0"/>
              <a:t>Multiprocessor architecture alternatives</a:t>
            </a:r>
          </a:p>
          <a:p>
            <a:pPr lvl="1">
              <a:lnSpc>
                <a:spcPct val="100000"/>
              </a:lnSpc>
              <a:spcBef>
                <a:spcPct val="65000"/>
              </a:spcBef>
            </a:pPr>
            <a:r>
              <a:rPr lang="en-US" smtClean="0"/>
              <a:t>Shared memory (SM)</a:t>
            </a:r>
          </a:p>
          <a:p>
            <a:pPr lvl="1">
              <a:lnSpc>
                <a:spcPct val="100000"/>
              </a:lnSpc>
              <a:spcBef>
                <a:spcPct val="65000"/>
              </a:spcBef>
            </a:pPr>
            <a:r>
              <a:rPr lang="en-US" smtClean="0"/>
              <a:t>Shared disk (SD)</a:t>
            </a:r>
          </a:p>
          <a:p>
            <a:pPr lvl="1">
              <a:lnSpc>
                <a:spcPct val="100000"/>
              </a:lnSpc>
              <a:spcBef>
                <a:spcPct val="65000"/>
              </a:spcBef>
            </a:pPr>
            <a:r>
              <a:rPr lang="en-US" smtClean="0"/>
              <a:t>Shared nothing (SN)</a:t>
            </a:r>
          </a:p>
          <a:p>
            <a:pPr>
              <a:lnSpc>
                <a:spcPct val="100000"/>
              </a:lnSpc>
              <a:spcBef>
                <a:spcPct val="65000"/>
              </a:spcBef>
            </a:pPr>
            <a:r>
              <a:rPr lang="en-US" smtClean="0"/>
              <a:t>Hybrid architectures</a:t>
            </a:r>
          </a:p>
          <a:p>
            <a:pPr lvl="1">
              <a:lnSpc>
                <a:spcPct val="100000"/>
              </a:lnSpc>
              <a:spcBef>
                <a:spcPct val="65000"/>
              </a:spcBef>
            </a:pPr>
            <a:r>
              <a:rPr lang="en-US" smtClean="0"/>
              <a:t>Non-Uniform Memory Architecture (NUMA)</a:t>
            </a:r>
          </a:p>
          <a:p>
            <a:pPr lvl="1">
              <a:lnSpc>
                <a:spcPct val="100000"/>
              </a:lnSpc>
              <a:spcBef>
                <a:spcPct val="65000"/>
              </a:spcBef>
            </a:pPr>
            <a:r>
              <a:rPr lang="en-US" smtClean="0"/>
              <a:t>Cluster</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128692" rIns="128692"/>
          <a:lstStyle/>
          <a:p>
            <a:r>
              <a:rPr lang="en-US" smtClean="0"/>
              <a:t>Shared-Memory</a:t>
            </a:r>
            <a:endParaRPr lang="en-US"/>
          </a:p>
        </p:txBody>
      </p:sp>
      <p:sp>
        <p:nvSpPr>
          <p:cNvPr id="46083" name="Rectangle 3"/>
          <p:cNvSpPr>
            <a:spLocks noGrp="1" noChangeArrowheads="1"/>
          </p:cNvSpPr>
          <p:nvPr>
            <p:ph type="body" idx="4294967295"/>
          </p:nvPr>
        </p:nvSpPr>
        <p:spPr>
          <a:xfrm>
            <a:off x="1681163" y="7108825"/>
            <a:ext cx="11323637" cy="2462213"/>
          </a:xfrm>
          <a:noFill/>
          <a:ln/>
        </p:spPr>
        <p:txBody>
          <a:bodyPr lIns="128692" rIns="128692">
            <a:normAutofit/>
          </a:bodyPr>
          <a:lstStyle/>
          <a:p>
            <a:pPr marL="2357083" indent="-2357083">
              <a:spcBef>
                <a:spcPct val="0"/>
              </a:spcBef>
              <a:buNone/>
            </a:pPr>
            <a:r>
              <a:rPr lang="en-US" smtClean="0"/>
              <a:t>DBMS on symmetric multiprocessors (SMP)</a:t>
            </a:r>
          </a:p>
          <a:p>
            <a:pPr marL="2357083" indent="-2357083">
              <a:spcBef>
                <a:spcPct val="0"/>
              </a:spcBef>
              <a:buNone/>
            </a:pPr>
            <a:r>
              <a:rPr lang="en-US" smtClean="0"/>
              <a:t>Prototypes: XPRS, Volcano, DBS3</a:t>
            </a:r>
          </a:p>
          <a:p>
            <a:pPr marL="2357083" indent="-2357083">
              <a:spcBef>
                <a:spcPct val="0"/>
              </a:spcBef>
              <a:buNone/>
            </a:pPr>
            <a:r>
              <a:rPr lang="en-US" smtClean="0"/>
              <a:t>   + Simplicity, load balancing, fast communication</a:t>
            </a:r>
          </a:p>
          <a:p>
            <a:pPr marL="2357083" indent="-2357083">
              <a:spcBef>
                <a:spcPct val="0"/>
              </a:spcBef>
              <a:buNone/>
            </a:pPr>
            <a:r>
              <a:rPr lang="en-US" smtClean="0"/>
              <a:t>   - Network cost, low extensibility</a:t>
            </a:r>
          </a:p>
        </p:txBody>
      </p:sp>
      <p:pic>
        <p:nvPicPr>
          <p:cNvPr id="1026" name="Picture 2" descr="C:\Documents and Settings\su8102\Desktop\Chapter 14\Chapter 14\Fig-14-3.jpg"/>
          <p:cNvPicPr>
            <a:picLocks noChangeAspect="1" noChangeArrowheads="1"/>
          </p:cNvPicPr>
          <p:nvPr/>
        </p:nvPicPr>
        <p:blipFill>
          <a:blip r:embed="rId3"/>
          <a:srcRect/>
          <a:stretch>
            <a:fillRect/>
          </a:stretch>
        </p:blipFill>
        <p:spPr bwMode="auto">
          <a:xfrm>
            <a:off x="3190032" y="2932584"/>
            <a:ext cx="5303259" cy="3815580"/>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lIns="128692" rIns="128692"/>
          <a:lstStyle/>
          <a:p>
            <a:r>
              <a:rPr lang="en-US" smtClean="0"/>
              <a:t>Shared-Disk</a:t>
            </a:r>
            <a:endParaRPr lang="en-US"/>
          </a:p>
        </p:txBody>
      </p:sp>
      <p:sp>
        <p:nvSpPr>
          <p:cNvPr id="48131" name="Rectangle 3"/>
          <p:cNvSpPr>
            <a:spLocks noChangeArrowheads="1"/>
          </p:cNvSpPr>
          <p:nvPr/>
        </p:nvSpPr>
        <p:spPr bwMode="auto">
          <a:xfrm>
            <a:off x="216747" y="6146924"/>
            <a:ext cx="12517120" cy="2382817"/>
          </a:xfrm>
          <a:prstGeom prst="rect">
            <a:avLst/>
          </a:prstGeom>
          <a:noFill/>
          <a:ln w="12700">
            <a:noFill/>
            <a:miter lim="800000"/>
            <a:headEnd/>
            <a:tailEnd/>
          </a:ln>
          <a:effectLst/>
        </p:spPr>
        <p:txBody>
          <a:bodyPr lIns="90310" tIns="36124" rIns="90310" bIns="36124">
            <a:prstTxWarp prst="textNoShape">
              <a:avLst/>
            </a:prstTxWarp>
            <a:spAutoFit/>
          </a:bodyPr>
          <a:lstStyle/>
          <a:p>
            <a:pPr marL="2438362" indent="-2438362" algn="l">
              <a:lnSpc>
                <a:spcPct val="95000"/>
              </a:lnSpc>
            </a:pPr>
            <a:r>
              <a:rPr lang="en-US" sz="3400" dirty="0" smtClean="0">
                <a:solidFill>
                  <a:schemeClr val="tx2"/>
                </a:solidFill>
                <a:latin typeface="Book Antiqua"/>
              </a:rPr>
              <a:t>Origins : DEC's </a:t>
            </a:r>
            <a:r>
              <a:rPr lang="en-US" sz="3400" dirty="0" err="1" smtClean="0">
                <a:solidFill>
                  <a:schemeClr val="tx2"/>
                </a:solidFill>
                <a:latin typeface="Book Antiqua"/>
              </a:rPr>
              <a:t>VAXcluster</a:t>
            </a:r>
            <a:r>
              <a:rPr lang="en-US" sz="3400" dirty="0" smtClean="0">
                <a:solidFill>
                  <a:schemeClr val="tx2"/>
                </a:solidFill>
                <a:latin typeface="Book Antiqua"/>
              </a:rPr>
              <a:t>, IBM's IMS/VS Data Sharing</a:t>
            </a:r>
          </a:p>
          <a:p>
            <a:pPr marL="2438362" indent="-2438362" algn="l">
              <a:lnSpc>
                <a:spcPct val="95000"/>
              </a:lnSpc>
            </a:pPr>
            <a:r>
              <a:rPr lang="en-US" sz="3400" dirty="0" smtClean="0">
                <a:solidFill>
                  <a:schemeClr val="tx2"/>
                </a:solidFill>
                <a:latin typeface="Book Antiqua"/>
              </a:rPr>
              <a:t>Used first by Oracle with its Distributed Lock Manager</a:t>
            </a:r>
          </a:p>
          <a:p>
            <a:pPr marL="2438362" indent="-2438362" algn="l">
              <a:lnSpc>
                <a:spcPct val="95000"/>
              </a:lnSpc>
            </a:pPr>
            <a:r>
              <a:rPr lang="en-US" sz="3400" dirty="0" smtClean="0">
                <a:solidFill>
                  <a:schemeClr val="tx2"/>
                </a:solidFill>
                <a:latin typeface="Book Antiqua"/>
              </a:rPr>
              <a:t>Now used by most DBMS vendors</a:t>
            </a:r>
          </a:p>
          <a:p>
            <a:pPr marL="2438362" indent="-2438362" algn="l">
              <a:lnSpc>
                <a:spcPct val="95000"/>
              </a:lnSpc>
            </a:pPr>
            <a:r>
              <a:rPr lang="en-US" sz="2800" dirty="0" smtClean="0">
                <a:solidFill>
                  <a:schemeClr val="tx2"/>
                </a:solidFill>
                <a:latin typeface="Book Antiqua"/>
              </a:rPr>
              <a:t>   + network cost, extensibility, migration from uniprocessor</a:t>
            </a:r>
          </a:p>
          <a:p>
            <a:pPr marL="2438362" indent="-2438362" algn="l">
              <a:lnSpc>
                <a:spcPct val="95000"/>
              </a:lnSpc>
            </a:pPr>
            <a:r>
              <a:rPr lang="en-US" sz="2800" dirty="0" smtClean="0">
                <a:solidFill>
                  <a:schemeClr val="tx2"/>
                </a:solidFill>
                <a:latin typeface="Book Antiqua"/>
              </a:rPr>
              <a:t>    - complexity, potential performance problem for cache coherency</a:t>
            </a:r>
            <a:endParaRPr lang="en-US" sz="2800" dirty="0">
              <a:solidFill>
                <a:schemeClr val="tx2"/>
              </a:solidFill>
              <a:latin typeface="Book Antiqua"/>
            </a:endParaRPr>
          </a:p>
        </p:txBody>
      </p:sp>
      <p:pic>
        <p:nvPicPr>
          <p:cNvPr id="2050" name="Picture 2" descr="C:\Documents and Settings\su8102\Desktop\Chapter 14\Chapter 14\Fig-14-4.jpg"/>
          <p:cNvPicPr>
            <a:picLocks noChangeAspect="1" noChangeArrowheads="1"/>
          </p:cNvPicPr>
          <p:nvPr/>
        </p:nvPicPr>
        <p:blipFill>
          <a:blip r:embed="rId3"/>
          <a:srcRect/>
          <a:stretch>
            <a:fillRect/>
          </a:stretch>
        </p:blipFill>
        <p:spPr bwMode="auto">
          <a:xfrm>
            <a:off x="2867380" y="2617015"/>
            <a:ext cx="6737207" cy="3038965"/>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noFill/>
          <a:ln/>
        </p:spPr>
        <p:txBody>
          <a:bodyPr lIns="128692" rIns="128692"/>
          <a:lstStyle/>
          <a:p>
            <a:r>
              <a:rPr lang="en-CA" smtClean="0"/>
              <a:t>The Database Problem</a:t>
            </a:r>
            <a:endParaRPr lang="en-CA"/>
          </a:p>
        </p:txBody>
      </p:sp>
      <p:sp>
        <p:nvSpPr>
          <p:cNvPr id="23554" name="Rectangle 2"/>
          <p:cNvSpPr>
            <a:spLocks noGrp="1" noChangeArrowheads="1"/>
          </p:cNvSpPr>
          <p:nvPr>
            <p:ph idx="1"/>
          </p:nvPr>
        </p:nvSpPr>
        <p:spPr>
          <a:noFill/>
          <a:ln/>
        </p:spPr>
        <p:txBody>
          <a:bodyPr lIns="128692" rIns="128692"/>
          <a:lstStyle/>
          <a:p>
            <a:pPr>
              <a:lnSpc>
                <a:spcPct val="100000"/>
              </a:lnSpc>
              <a:spcBef>
                <a:spcPct val="50000"/>
              </a:spcBef>
            </a:pPr>
            <a:r>
              <a:rPr lang="en-CA" dirty="0" smtClean="0"/>
              <a:t>Large volume of data </a:t>
            </a:r>
            <a:r>
              <a:rPr lang="en-CA" dirty="0" smtClean="0">
                <a:latin typeface="Symbol" charset="2"/>
                <a:sym typeface="Symbol"/>
              </a:rPr>
              <a:t></a:t>
            </a:r>
            <a:r>
              <a:rPr lang="en-CA" dirty="0" smtClean="0">
                <a:latin typeface="Symbol" charset="2"/>
                <a:cs typeface="Symbol" charset="2"/>
              </a:rPr>
              <a:t> </a:t>
            </a:r>
            <a:r>
              <a:rPr lang="en-CA" dirty="0" smtClean="0"/>
              <a:t>use disk and large main memory</a:t>
            </a:r>
          </a:p>
          <a:p>
            <a:pPr>
              <a:lnSpc>
                <a:spcPct val="100000"/>
              </a:lnSpc>
              <a:spcBef>
                <a:spcPct val="50000"/>
              </a:spcBef>
            </a:pPr>
            <a:r>
              <a:rPr lang="en-CA" dirty="0" smtClean="0">
                <a:solidFill>
                  <a:schemeClr val="tx2"/>
                </a:solidFill>
              </a:rPr>
              <a:t>I/O bottleneck </a:t>
            </a:r>
            <a:r>
              <a:rPr lang="en-CA" dirty="0" smtClean="0"/>
              <a:t>(or memory access bottleneck)</a:t>
            </a:r>
          </a:p>
          <a:p>
            <a:pPr lvl="1">
              <a:lnSpc>
                <a:spcPct val="100000"/>
              </a:lnSpc>
              <a:spcBef>
                <a:spcPct val="50000"/>
              </a:spcBef>
            </a:pPr>
            <a:r>
              <a:rPr lang="en-CA" dirty="0" smtClean="0"/>
              <a:t>Speed(disk) &lt;&lt; speed(RAM) &lt;&lt; speed(microprocessor)</a:t>
            </a:r>
          </a:p>
          <a:p>
            <a:pPr>
              <a:lnSpc>
                <a:spcPct val="100000"/>
              </a:lnSpc>
              <a:spcBef>
                <a:spcPct val="50000"/>
              </a:spcBef>
            </a:pPr>
            <a:r>
              <a:rPr lang="en-CA" dirty="0" smtClean="0"/>
              <a:t>Predictions</a:t>
            </a:r>
          </a:p>
          <a:p>
            <a:pPr lvl="1">
              <a:lnSpc>
                <a:spcPct val="100000"/>
              </a:lnSpc>
              <a:spcBef>
                <a:spcPct val="50000"/>
              </a:spcBef>
            </a:pPr>
            <a:r>
              <a:rPr lang="en-CA" dirty="0" smtClean="0"/>
              <a:t>Moore’s law: processor speed growth (with </a:t>
            </a:r>
            <a:r>
              <a:rPr lang="en-CA" dirty="0" err="1" smtClean="0"/>
              <a:t>multicore</a:t>
            </a:r>
            <a:r>
              <a:rPr lang="en-CA" dirty="0" smtClean="0"/>
              <a:t>): 50 % per year</a:t>
            </a:r>
          </a:p>
          <a:p>
            <a:pPr lvl="1">
              <a:lnSpc>
                <a:spcPct val="100000"/>
              </a:lnSpc>
              <a:spcBef>
                <a:spcPct val="50000"/>
              </a:spcBef>
            </a:pPr>
            <a:r>
              <a:rPr lang="en-CA" dirty="0" smtClean="0"/>
              <a:t>DRAM capacity growth : 4 </a:t>
            </a:r>
            <a:r>
              <a:rPr lang="en-CA" sz="2800" dirty="0" smtClean="0">
                <a:latin typeface="Symbol" charset="2"/>
              </a:rPr>
              <a:t>×</a:t>
            </a:r>
            <a:r>
              <a:rPr lang="en-CA" dirty="0" smtClean="0"/>
              <a:t> every three years</a:t>
            </a:r>
          </a:p>
          <a:p>
            <a:pPr lvl="1">
              <a:lnSpc>
                <a:spcPct val="100000"/>
              </a:lnSpc>
              <a:spcBef>
                <a:spcPct val="50000"/>
              </a:spcBef>
            </a:pPr>
            <a:r>
              <a:rPr lang="en-CA" dirty="0" smtClean="0"/>
              <a:t>Disk throughput : 2 </a:t>
            </a:r>
            <a:r>
              <a:rPr lang="en-CA" dirty="0" smtClean="0">
                <a:latin typeface="Symbol" charset="2"/>
              </a:rPr>
              <a:t>×</a:t>
            </a:r>
            <a:r>
              <a:rPr lang="en-CA" dirty="0" smtClean="0"/>
              <a:t> in the last ten years</a:t>
            </a:r>
          </a:p>
          <a:p>
            <a:pPr>
              <a:lnSpc>
                <a:spcPct val="100000"/>
              </a:lnSpc>
              <a:spcBef>
                <a:spcPct val="50000"/>
              </a:spcBef>
            </a:pPr>
            <a:r>
              <a:rPr lang="en-CA" dirty="0" smtClean="0"/>
              <a:t>Conclusion : the I/O bottleneck worsens</a:t>
            </a:r>
            <a:endParaRPr lang="en-CA"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128692" rIns="128692"/>
          <a:lstStyle/>
          <a:p>
            <a:r>
              <a:rPr lang="en-US" smtClean="0"/>
              <a:t>Shared-Nothing</a:t>
            </a:r>
            <a:endParaRPr lang="en-US"/>
          </a:p>
        </p:txBody>
      </p:sp>
      <p:sp>
        <p:nvSpPr>
          <p:cNvPr id="50179" name="Rectangle 3"/>
          <p:cNvSpPr>
            <a:spLocks noGrp="1" noChangeArrowheads="1"/>
          </p:cNvSpPr>
          <p:nvPr>
            <p:ph type="body" idx="4294967295"/>
          </p:nvPr>
        </p:nvSpPr>
        <p:spPr>
          <a:xfrm>
            <a:off x="1123950" y="6245225"/>
            <a:ext cx="11880850" cy="2016125"/>
          </a:xfrm>
          <a:noFill/>
          <a:ln/>
        </p:spPr>
        <p:txBody>
          <a:bodyPr lIns="128692" rIns="128692">
            <a:normAutofit/>
          </a:bodyPr>
          <a:lstStyle/>
          <a:p>
            <a:pPr marL="2438362" indent="-2438362">
              <a:spcBef>
                <a:spcPct val="10000"/>
              </a:spcBef>
              <a:buNone/>
            </a:pPr>
            <a:r>
              <a:rPr lang="en-US" smtClean="0"/>
              <a:t>Used by Teradata, IBM, Sybase, Microsoft for OLAP</a:t>
            </a:r>
          </a:p>
          <a:p>
            <a:pPr marL="2438362" indent="-2438362">
              <a:spcBef>
                <a:spcPct val="10000"/>
              </a:spcBef>
              <a:buNone/>
            </a:pPr>
            <a:r>
              <a:rPr lang="en-US" smtClean="0"/>
              <a:t>Prototypes: Gamma, Bubba, Grace, Prisma, EDS</a:t>
            </a:r>
          </a:p>
          <a:p>
            <a:pPr marL="2438362" indent="-2438362">
              <a:spcBef>
                <a:spcPct val="10000"/>
              </a:spcBef>
              <a:buNone/>
            </a:pPr>
            <a:r>
              <a:rPr lang="en-US" smtClean="0"/>
              <a:t>   + Extensibility, availability</a:t>
            </a:r>
          </a:p>
          <a:p>
            <a:pPr marL="2438362" indent="-2438362">
              <a:spcBef>
                <a:spcPct val="10000"/>
              </a:spcBef>
              <a:buNone/>
            </a:pPr>
            <a:r>
              <a:rPr lang="en-US" smtClean="0"/>
              <a:t>    - Complexity, difficult load balancing</a:t>
            </a:r>
            <a:endParaRPr lang="en-US"/>
          </a:p>
        </p:txBody>
      </p:sp>
      <p:pic>
        <p:nvPicPr>
          <p:cNvPr id="3074" name="Picture 2" descr="C:\Documents and Settings\su8102\Desktop\Chapter 14\Chapter 14\Fig-14-5.jpg"/>
          <p:cNvPicPr>
            <a:picLocks noChangeAspect="1" noChangeArrowheads="1"/>
          </p:cNvPicPr>
          <p:nvPr/>
        </p:nvPicPr>
        <p:blipFill>
          <a:blip r:embed="rId3"/>
          <a:srcRect/>
          <a:stretch>
            <a:fillRect/>
          </a:stretch>
        </p:blipFill>
        <p:spPr bwMode="auto">
          <a:xfrm>
            <a:off x="2613968" y="2788568"/>
            <a:ext cx="6495309" cy="2917744"/>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Hybrid</a:t>
            </a:r>
            <a:r>
              <a:rPr lang="fr-FR" dirty="0" smtClean="0"/>
              <a:t> Architectures</a:t>
            </a:r>
            <a:endParaRPr lang="fr-FR" dirty="0"/>
          </a:p>
        </p:txBody>
      </p:sp>
      <p:sp>
        <p:nvSpPr>
          <p:cNvPr id="3" name="Espace réservé du contenu 2"/>
          <p:cNvSpPr>
            <a:spLocks noGrp="1"/>
          </p:cNvSpPr>
          <p:nvPr>
            <p:ph idx="1"/>
          </p:nvPr>
        </p:nvSpPr>
        <p:spPr/>
        <p:txBody>
          <a:bodyPr/>
          <a:lstStyle/>
          <a:p>
            <a:r>
              <a:rPr lang="en-US" dirty="0" smtClean="0"/>
              <a:t>Various possible combinations of the three basic architectures are possible to obtain different trade-offs between cost, performance, extensibility, availability, etc.</a:t>
            </a:r>
          </a:p>
          <a:p>
            <a:r>
              <a:rPr lang="en-US" dirty="0" smtClean="0"/>
              <a:t>Hybrid architectures try to obtain the advantages of different architectures:</a:t>
            </a:r>
          </a:p>
          <a:p>
            <a:pPr lvl="1"/>
            <a:r>
              <a:rPr lang="en-US" dirty="0" smtClean="0"/>
              <a:t>efficiency and simplicity of shared-memory </a:t>
            </a:r>
          </a:p>
          <a:p>
            <a:pPr lvl="1"/>
            <a:r>
              <a:rPr lang="en-US" dirty="0" smtClean="0"/>
              <a:t>extensibility and cost of either shared disk or shared nothing</a:t>
            </a:r>
          </a:p>
          <a:p>
            <a:r>
              <a:rPr lang="en-US" dirty="0" smtClean="0"/>
              <a:t>2 main kinds: NUMA and cluster</a:t>
            </a:r>
            <a:endParaRPr lang="fr-FR"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title"/>
          </p:nvPr>
        </p:nvSpPr>
        <p:spPr>
          <a:noFill/>
          <a:ln/>
        </p:spPr>
        <p:txBody>
          <a:bodyPr lIns="128692" rIns="128692"/>
          <a:lstStyle/>
          <a:p>
            <a:r>
              <a:rPr lang="en-US" smtClean="0"/>
              <a:t>NUMA</a:t>
            </a:r>
            <a:endParaRPr lang="en-US"/>
          </a:p>
        </p:txBody>
      </p:sp>
      <p:sp>
        <p:nvSpPr>
          <p:cNvPr id="53250" name="Rectangle 2"/>
          <p:cNvSpPr>
            <a:spLocks noGrp="1" noChangeArrowheads="1"/>
          </p:cNvSpPr>
          <p:nvPr>
            <p:ph idx="1"/>
          </p:nvPr>
        </p:nvSpPr>
        <p:spPr>
          <a:noFill/>
          <a:ln/>
        </p:spPr>
        <p:txBody>
          <a:bodyPr lIns="128692" rIns="128692"/>
          <a:lstStyle/>
          <a:p>
            <a:r>
              <a:rPr lang="en-US" smtClean="0"/>
              <a:t>Shared-Memory vs. Distributed Memory</a:t>
            </a:r>
          </a:p>
          <a:p>
            <a:pPr lvl="1"/>
            <a:r>
              <a:rPr lang="en-US" smtClean="0"/>
              <a:t>Mixes two different aspects : addressing and memory</a:t>
            </a:r>
          </a:p>
          <a:p>
            <a:pPr lvl="2"/>
            <a:r>
              <a:rPr lang="en-US" smtClean="0"/>
              <a:t>Addressing: single address space  vs multiple address spaces</a:t>
            </a:r>
          </a:p>
          <a:p>
            <a:pPr lvl="2"/>
            <a:r>
              <a:rPr lang="en-US" smtClean="0"/>
              <a:t>Physical memory: central vs distributed</a:t>
            </a:r>
          </a:p>
          <a:p>
            <a:r>
              <a:rPr lang="en-US" smtClean="0"/>
              <a:t>NUMA = single address space on distributed physical memory</a:t>
            </a:r>
          </a:p>
          <a:p>
            <a:pPr lvl="1"/>
            <a:r>
              <a:rPr lang="en-US" smtClean="0"/>
              <a:t>Eases application portability</a:t>
            </a:r>
          </a:p>
          <a:p>
            <a:pPr lvl="1"/>
            <a:r>
              <a:rPr lang="en-US" smtClean="0"/>
              <a:t>Extensibility</a:t>
            </a:r>
          </a:p>
          <a:p>
            <a:r>
              <a:rPr lang="en-US" smtClean="0"/>
              <a:t>The most successful NUMA is Cache Coherent NUMA (CC-NUMA)</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Documents and Settings\su8102\Desktop\Chapter 14\Chapter 14\Fig-14-6.jpg"/>
          <p:cNvPicPr>
            <a:picLocks noChangeAspect="1" noChangeArrowheads="1"/>
          </p:cNvPicPr>
          <p:nvPr/>
        </p:nvPicPr>
        <p:blipFill>
          <a:blip r:embed="rId2"/>
          <a:srcRect/>
          <a:stretch>
            <a:fillRect/>
          </a:stretch>
        </p:blipFill>
        <p:spPr bwMode="auto">
          <a:xfrm>
            <a:off x="3766096" y="2428528"/>
            <a:ext cx="4690472" cy="2216283"/>
          </a:xfrm>
          <a:prstGeom prst="rect">
            <a:avLst/>
          </a:prstGeom>
          <a:noFill/>
        </p:spPr>
      </p:pic>
      <p:sp>
        <p:nvSpPr>
          <p:cNvPr id="54274" name="Rectangle 2"/>
          <p:cNvSpPr>
            <a:spLocks noGrp="1" noChangeArrowheads="1"/>
          </p:cNvSpPr>
          <p:nvPr>
            <p:ph type="title"/>
          </p:nvPr>
        </p:nvSpPr>
        <p:spPr/>
        <p:txBody>
          <a:bodyPr/>
          <a:lstStyle/>
          <a:p>
            <a:r>
              <a:rPr lang="fr-FR" dirty="0" smtClean="0"/>
              <a:t>CC-NUMA</a:t>
            </a:r>
            <a:endParaRPr lang="fr-FR" dirty="0"/>
          </a:p>
        </p:txBody>
      </p:sp>
      <p:sp>
        <p:nvSpPr>
          <p:cNvPr id="54275" name="Rectangle 3"/>
          <p:cNvSpPr>
            <a:spLocks noGrp="1" noChangeArrowheads="1"/>
          </p:cNvSpPr>
          <p:nvPr>
            <p:ph idx="1"/>
          </p:nvPr>
        </p:nvSpPr>
        <p:spPr>
          <a:xfrm>
            <a:off x="453728" y="4793456"/>
            <a:ext cx="12293600" cy="4835872"/>
          </a:xfrm>
        </p:spPr>
        <p:txBody>
          <a:bodyPr>
            <a:normAutofit/>
          </a:bodyPr>
          <a:lstStyle/>
          <a:p>
            <a:r>
              <a:rPr lang="fr-FR" dirty="0" err="1" smtClean="0"/>
              <a:t>Principle</a:t>
            </a:r>
            <a:endParaRPr lang="fr-FR" dirty="0"/>
          </a:p>
          <a:p>
            <a:pPr lvl="1"/>
            <a:r>
              <a:rPr lang="fr-FR" dirty="0" smtClean="0"/>
              <a:t>Main </a:t>
            </a:r>
            <a:r>
              <a:rPr lang="fr-FR" dirty="0" err="1"/>
              <a:t>memory</a:t>
            </a:r>
            <a:r>
              <a:rPr lang="fr-FR" dirty="0"/>
              <a:t> </a:t>
            </a:r>
            <a:r>
              <a:rPr lang="fr-FR" dirty="0" err="1" smtClean="0"/>
              <a:t>distributed</a:t>
            </a:r>
            <a:r>
              <a:rPr lang="fr-FR" dirty="0" smtClean="0"/>
              <a:t> as </a:t>
            </a:r>
            <a:r>
              <a:rPr lang="fr-FR" dirty="0" err="1" smtClean="0"/>
              <a:t>with</a:t>
            </a:r>
            <a:r>
              <a:rPr lang="fr-FR" dirty="0" smtClean="0"/>
              <a:t> </a:t>
            </a:r>
            <a:r>
              <a:rPr lang="fr-FR" dirty="0" err="1" smtClean="0"/>
              <a:t>shared</a:t>
            </a:r>
            <a:r>
              <a:rPr lang="fr-FR" dirty="0" smtClean="0"/>
              <a:t>-</a:t>
            </a:r>
            <a:r>
              <a:rPr lang="fr-FR" dirty="0" err="1" smtClean="0"/>
              <a:t>nothing</a:t>
            </a:r>
            <a:endParaRPr lang="fr-FR" dirty="0" smtClean="0"/>
          </a:p>
          <a:p>
            <a:pPr lvl="1"/>
            <a:r>
              <a:rPr lang="en-US" dirty="0" smtClean="0"/>
              <a:t>However, any processor has access to all other processors’ memories </a:t>
            </a:r>
          </a:p>
          <a:p>
            <a:r>
              <a:rPr lang="en-US" dirty="0" smtClean="0"/>
              <a:t>Similar to shared-disk, different processors can access the same data in a conflicting update mode, so global cache consistency protocols are needed.</a:t>
            </a:r>
          </a:p>
          <a:p>
            <a:pPr lvl="1"/>
            <a:r>
              <a:rPr lang="en-US" dirty="0" smtClean="0"/>
              <a:t>Cache consistency done in hardware through a special consistent cache interconnect</a:t>
            </a:r>
          </a:p>
          <a:p>
            <a:pPr lvl="2"/>
            <a:r>
              <a:rPr lang="en-US" dirty="0" smtClean="0"/>
              <a:t>Remote memory access very efficient, only a few times (typically between 2 and 3 times) the cost of local access</a:t>
            </a:r>
            <a:endParaRPr lang="fr-FR"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4" name="Rectangle 10"/>
          <p:cNvSpPr>
            <a:spLocks noGrp="1" noChangeArrowheads="1"/>
          </p:cNvSpPr>
          <p:nvPr>
            <p:ph type="title"/>
          </p:nvPr>
        </p:nvSpPr>
        <p:spPr>
          <a:noFill/>
          <a:ln/>
        </p:spPr>
        <p:txBody>
          <a:bodyPr lIns="128692" rIns="128692"/>
          <a:lstStyle/>
          <a:p>
            <a:r>
              <a:rPr lang="fr-FR" dirty="0" smtClean="0"/>
              <a:t>Cluster</a:t>
            </a:r>
            <a:endParaRPr lang="fr-FR" dirty="0"/>
          </a:p>
        </p:txBody>
      </p:sp>
      <p:sp>
        <p:nvSpPr>
          <p:cNvPr id="52226" name="Rectangle 2"/>
          <p:cNvSpPr>
            <a:spLocks noGrp="1" noChangeArrowheads="1"/>
          </p:cNvSpPr>
          <p:nvPr>
            <p:ph idx="1"/>
          </p:nvPr>
        </p:nvSpPr>
        <p:spPr>
          <a:xfrm>
            <a:off x="342900" y="5657552"/>
            <a:ext cx="12293600" cy="3827760"/>
          </a:xfrm>
          <a:noFill/>
          <a:ln/>
        </p:spPr>
        <p:txBody>
          <a:bodyPr lIns="128692" rIns="128692"/>
          <a:lstStyle/>
          <a:p>
            <a:r>
              <a:rPr lang="fr-FR" dirty="0"/>
              <a:t>Combines good </a:t>
            </a:r>
            <a:r>
              <a:rPr lang="fr-FR" dirty="0" err="1"/>
              <a:t>load</a:t>
            </a:r>
            <a:r>
              <a:rPr lang="fr-FR" dirty="0"/>
              <a:t> </a:t>
            </a:r>
            <a:r>
              <a:rPr lang="fr-FR" dirty="0" err="1"/>
              <a:t>balancing</a:t>
            </a:r>
            <a:r>
              <a:rPr lang="fr-FR" dirty="0"/>
              <a:t> of SM </a:t>
            </a:r>
            <a:r>
              <a:rPr lang="fr-FR" dirty="0" err="1"/>
              <a:t>with</a:t>
            </a:r>
            <a:r>
              <a:rPr lang="fr-FR" dirty="0"/>
              <a:t> </a:t>
            </a:r>
            <a:r>
              <a:rPr lang="fr-FR" dirty="0" err="1"/>
              <a:t>extensibility</a:t>
            </a:r>
            <a:r>
              <a:rPr lang="fr-FR" dirty="0"/>
              <a:t> of SN</a:t>
            </a:r>
          </a:p>
          <a:p>
            <a:r>
              <a:rPr lang="fr-FR" dirty="0" smtClean="0"/>
              <a:t>Server </a:t>
            </a:r>
            <a:r>
              <a:rPr lang="fr-FR" dirty="0" err="1" smtClean="0"/>
              <a:t>nodes</a:t>
            </a:r>
            <a:r>
              <a:rPr lang="fr-FR" dirty="0" smtClean="0"/>
              <a:t>: </a:t>
            </a:r>
            <a:r>
              <a:rPr lang="en-US" dirty="0" smtClean="0"/>
              <a:t>off-the-shelf components</a:t>
            </a:r>
          </a:p>
          <a:p>
            <a:pPr lvl="1"/>
            <a:r>
              <a:rPr lang="en-US" dirty="0" smtClean="0"/>
              <a:t>From simple PC components to more powerful SMP</a:t>
            </a:r>
          </a:p>
          <a:p>
            <a:pPr lvl="1"/>
            <a:r>
              <a:rPr lang="en-US" dirty="0" smtClean="0"/>
              <a:t>Yields the best cost/performance ratio </a:t>
            </a:r>
          </a:p>
          <a:p>
            <a:pPr lvl="1"/>
            <a:r>
              <a:rPr lang="en-US" dirty="0" smtClean="0"/>
              <a:t>In its cheapest form,</a:t>
            </a:r>
          </a:p>
          <a:p>
            <a:r>
              <a:rPr lang="en-US" dirty="0" smtClean="0"/>
              <a:t>Fast standard interconnect (e.g., </a:t>
            </a:r>
            <a:r>
              <a:rPr lang="en-US" dirty="0" err="1" smtClean="0"/>
              <a:t>Myrinet</a:t>
            </a:r>
            <a:r>
              <a:rPr lang="en-US" dirty="0" smtClean="0"/>
              <a:t> and </a:t>
            </a:r>
            <a:r>
              <a:rPr lang="en-US" dirty="0" err="1" smtClean="0"/>
              <a:t>Infiniband</a:t>
            </a:r>
            <a:r>
              <a:rPr lang="en-US" dirty="0" smtClean="0"/>
              <a:t>) with high bandwidth (Gigabits/sec) and low latency</a:t>
            </a:r>
          </a:p>
        </p:txBody>
      </p:sp>
      <p:pic>
        <p:nvPicPr>
          <p:cNvPr id="6146" name="Picture 2" descr="C:\Documents and Settings\su8102\Desktop\Chapter 14\Chapter 14\Fig-14-21.jpg"/>
          <p:cNvPicPr>
            <a:picLocks noChangeAspect="1" noChangeArrowheads="1"/>
          </p:cNvPicPr>
          <p:nvPr/>
        </p:nvPicPr>
        <p:blipFill>
          <a:blip r:embed="rId2"/>
          <a:srcRect/>
          <a:stretch>
            <a:fillRect/>
          </a:stretch>
        </p:blipFill>
        <p:spPr bwMode="auto">
          <a:xfrm>
            <a:off x="2814556" y="2356520"/>
            <a:ext cx="6568164" cy="3136013"/>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SN cluster vs SD cluster</a:t>
            </a:r>
            <a:endParaRPr lang="fr-FR" dirty="0"/>
          </a:p>
        </p:txBody>
      </p:sp>
      <p:sp>
        <p:nvSpPr>
          <p:cNvPr id="3" name="Espace réservé du contenu 2"/>
          <p:cNvSpPr>
            <a:spLocks noGrp="1"/>
          </p:cNvSpPr>
          <p:nvPr>
            <p:ph idx="1"/>
          </p:nvPr>
        </p:nvSpPr>
        <p:spPr/>
        <p:txBody>
          <a:bodyPr/>
          <a:lstStyle/>
          <a:p>
            <a:r>
              <a:rPr lang="fr-FR" dirty="0" smtClean="0"/>
              <a:t>SN cluster </a:t>
            </a:r>
            <a:r>
              <a:rPr lang="fr-FR" dirty="0" err="1" smtClean="0"/>
              <a:t>can</a:t>
            </a:r>
            <a:r>
              <a:rPr lang="fr-FR" dirty="0" smtClean="0"/>
              <a:t> </a:t>
            </a:r>
            <a:r>
              <a:rPr lang="fr-FR" dirty="0" err="1" smtClean="0"/>
              <a:t>yield</a:t>
            </a:r>
            <a:r>
              <a:rPr lang="fr-FR" dirty="0" smtClean="0"/>
              <a:t>  best </a:t>
            </a:r>
            <a:r>
              <a:rPr lang="fr-FR" dirty="0" err="1" smtClean="0"/>
              <a:t>cost</a:t>
            </a:r>
            <a:r>
              <a:rPr lang="fr-FR" dirty="0" smtClean="0"/>
              <a:t>/performance and </a:t>
            </a:r>
            <a:r>
              <a:rPr lang="fr-FR" dirty="0" err="1" smtClean="0"/>
              <a:t>extensibility</a:t>
            </a:r>
            <a:endParaRPr lang="fr-FR" dirty="0" smtClean="0"/>
          </a:p>
          <a:p>
            <a:pPr lvl="1"/>
            <a:r>
              <a:rPr lang="fr-FR" dirty="0" smtClean="0"/>
              <a:t> But </a:t>
            </a:r>
            <a:r>
              <a:rPr lang="fr-FR" dirty="0" err="1" smtClean="0"/>
              <a:t>adding</a:t>
            </a:r>
            <a:r>
              <a:rPr lang="fr-FR" dirty="0" smtClean="0"/>
              <a:t> </a:t>
            </a:r>
            <a:r>
              <a:rPr lang="en-US" dirty="0" smtClean="0"/>
              <a:t>or replacing cluster nodes requires disk and data reorganization</a:t>
            </a:r>
          </a:p>
          <a:p>
            <a:r>
              <a:rPr lang="en-US" dirty="0" smtClean="0"/>
              <a:t>SD cluster </a:t>
            </a:r>
            <a:r>
              <a:rPr lang="fr-FR" dirty="0" err="1" smtClean="0"/>
              <a:t>avoids</a:t>
            </a:r>
            <a:r>
              <a:rPr lang="fr-FR" dirty="0" smtClean="0"/>
              <a:t> </a:t>
            </a:r>
            <a:r>
              <a:rPr lang="fr-FR" dirty="0" err="1" smtClean="0"/>
              <a:t>such</a:t>
            </a:r>
            <a:r>
              <a:rPr lang="fr-FR" dirty="0" smtClean="0"/>
              <a:t> </a:t>
            </a:r>
            <a:r>
              <a:rPr lang="en-US" dirty="0" smtClean="0"/>
              <a:t>reorganization but requires disks to be globally accessible by the cluster nodes</a:t>
            </a:r>
          </a:p>
          <a:p>
            <a:pPr lvl="1"/>
            <a:r>
              <a:rPr lang="en-US" dirty="0" smtClean="0"/>
              <a:t> </a:t>
            </a:r>
            <a:r>
              <a:rPr lang="fr-FR" dirty="0" smtClean="0"/>
              <a:t>Network-</a:t>
            </a:r>
            <a:r>
              <a:rPr lang="fr-FR" dirty="0" err="1" smtClean="0"/>
              <a:t>attached</a:t>
            </a:r>
            <a:r>
              <a:rPr lang="fr-FR" dirty="0" smtClean="0"/>
              <a:t> </a:t>
            </a:r>
            <a:r>
              <a:rPr lang="fr-FR" dirty="0" err="1" smtClean="0"/>
              <a:t>storage</a:t>
            </a:r>
            <a:r>
              <a:rPr lang="fr-FR" dirty="0" smtClean="0"/>
              <a:t> (NAS)</a:t>
            </a:r>
          </a:p>
          <a:p>
            <a:pPr lvl="2"/>
            <a:r>
              <a:rPr lang="en-US" dirty="0" smtClean="0"/>
              <a:t>distributed file system protocol such as NFS, relatively slow and not appropriate </a:t>
            </a:r>
            <a:r>
              <a:rPr lang="fr-FR" dirty="0" smtClean="0"/>
              <a:t>for </a:t>
            </a:r>
            <a:r>
              <a:rPr lang="fr-FR" dirty="0" err="1" smtClean="0"/>
              <a:t>database</a:t>
            </a:r>
            <a:r>
              <a:rPr lang="fr-FR" dirty="0" smtClean="0"/>
              <a:t> management</a:t>
            </a:r>
          </a:p>
          <a:p>
            <a:pPr lvl="1"/>
            <a:r>
              <a:rPr lang="fr-FR" dirty="0" smtClean="0"/>
              <a:t>Storage-area network (SAN)</a:t>
            </a:r>
          </a:p>
          <a:p>
            <a:pPr lvl="2"/>
            <a:r>
              <a:rPr lang="en-US" dirty="0" smtClean="0"/>
              <a:t>Block-based protocol thus making it easier to manage cache consistency</a:t>
            </a:r>
            <a:r>
              <a:rPr lang="fr-FR" dirty="0" smtClean="0"/>
              <a:t>, efficient, but </a:t>
            </a:r>
            <a:r>
              <a:rPr lang="fr-FR" dirty="0" err="1" smtClean="0"/>
              <a:t>costlier</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Discussion</a:t>
            </a:r>
            <a:endParaRPr lang="fr-FR" dirty="0"/>
          </a:p>
        </p:txBody>
      </p:sp>
      <p:sp>
        <p:nvSpPr>
          <p:cNvPr id="3" name="Espace réservé du contenu 2"/>
          <p:cNvSpPr>
            <a:spLocks noGrp="1"/>
          </p:cNvSpPr>
          <p:nvPr>
            <p:ph idx="1"/>
          </p:nvPr>
        </p:nvSpPr>
        <p:spPr/>
        <p:txBody>
          <a:bodyPr/>
          <a:lstStyle/>
          <a:p>
            <a:r>
              <a:rPr lang="fr-FR" dirty="0" smtClean="0"/>
              <a:t>For a </a:t>
            </a:r>
            <a:r>
              <a:rPr lang="fr-FR" dirty="0" err="1" smtClean="0"/>
              <a:t>small</a:t>
            </a:r>
            <a:r>
              <a:rPr lang="fr-FR" dirty="0" smtClean="0"/>
              <a:t> </a:t>
            </a:r>
            <a:r>
              <a:rPr lang="en-US" dirty="0" smtClean="0"/>
              <a:t>configuration (e.g., 8 processors), SM can provide the highest performance because of better load balancing</a:t>
            </a:r>
          </a:p>
          <a:p>
            <a:r>
              <a:rPr lang="en-US" dirty="0" smtClean="0"/>
              <a:t>Some years ago, SN was the only choice for high-end systems. But SAN makes SN a viable alternative with the main advantage of simplicity (for transaction management)</a:t>
            </a:r>
          </a:p>
          <a:p>
            <a:pPr lvl="1"/>
            <a:r>
              <a:rPr lang="en-US" dirty="0" smtClean="0"/>
              <a:t>SD is now the preferred architecture for OLTP</a:t>
            </a:r>
          </a:p>
          <a:p>
            <a:pPr lvl="1"/>
            <a:r>
              <a:rPr lang="en-US" dirty="0" smtClean="0"/>
              <a:t>But for OLAP databases that are typically very large and mostly read-only, SN is used</a:t>
            </a:r>
          </a:p>
          <a:p>
            <a:r>
              <a:rPr lang="en-US" dirty="0" smtClean="0"/>
              <a:t>Hybrid architectures, such as NUMA and cluster, can combine the efficiency and simplicity of SM and the extensibility and cost of either SD or </a:t>
            </a:r>
            <a:r>
              <a:rPr lang="fr-FR" dirty="0" smtClean="0"/>
              <a:t>SN</a:t>
            </a:r>
            <a:endParaRPr lang="fr-FR"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a:noFill/>
          <a:ln/>
        </p:spPr>
        <p:txBody>
          <a:bodyPr lIns="128692" rIns="128692"/>
          <a:lstStyle/>
          <a:p>
            <a:r>
              <a:rPr lang="en-US" smtClean="0"/>
              <a:t>Parallel DBMS Techniques</a:t>
            </a:r>
            <a:endParaRPr lang="en-US"/>
          </a:p>
        </p:txBody>
      </p:sp>
      <p:sp>
        <p:nvSpPr>
          <p:cNvPr id="56322" name="Rectangle 2"/>
          <p:cNvSpPr>
            <a:spLocks noGrp="1" noChangeArrowheads="1"/>
          </p:cNvSpPr>
          <p:nvPr>
            <p:ph idx="1"/>
          </p:nvPr>
        </p:nvSpPr>
        <p:spPr>
          <a:noFill/>
          <a:ln/>
        </p:spPr>
        <p:txBody>
          <a:bodyPr lIns="128692" rIns="128692"/>
          <a:lstStyle/>
          <a:p>
            <a:pPr>
              <a:lnSpc>
                <a:spcPct val="100000"/>
              </a:lnSpc>
            </a:pPr>
            <a:r>
              <a:rPr lang="en-US" smtClean="0"/>
              <a:t>Data placement</a:t>
            </a:r>
          </a:p>
          <a:p>
            <a:pPr lvl="1">
              <a:lnSpc>
                <a:spcPct val="100000"/>
              </a:lnSpc>
            </a:pPr>
            <a:r>
              <a:rPr lang="en-US" smtClean="0"/>
              <a:t>Physical placement of the DB onto multiple nodes</a:t>
            </a:r>
          </a:p>
          <a:p>
            <a:pPr lvl="1">
              <a:lnSpc>
                <a:spcPct val="100000"/>
              </a:lnSpc>
            </a:pPr>
            <a:r>
              <a:rPr lang="en-US" smtClean="0"/>
              <a:t>Static vs. Dynamic</a:t>
            </a:r>
          </a:p>
          <a:p>
            <a:pPr>
              <a:lnSpc>
                <a:spcPct val="100000"/>
              </a:lnSpc>
            </a:pPr>
            <a:r>
              <a:rPr lang="en-US" smtClean="0"/>
              <a:t>Parallel data processing</a:t>
            </a:r>
          </a:p>
          <a:p>
            <a:pPr lvl="1">
              <a:lnSpc>
                <a:spcPct val="100000"/>
              </a:lnSpc>
            </a:pPr>
            <a:r>
              <a:rPr lang="en-US" smtClean="0"/>
              <a:t>Select is easy</a:t>
            </a:r>
          </a:p>
          <a:p>
            <a:pPr lvl="1">
              <a:lnSpc>
                <a:spcPct val="100000"/>
              </a:lnSpc>
            </a:pPr>
            <a:r>
              <a:rPr lang="en-US" smtClean="0"/>
              <a:t>Join (and all other non-select operations) is more difficult</a:t>
            </a:r>
          </a:p>
          <a:p>
            <a:pPr>
              <a:lnSpc>
                <a:spcPct val="100000"/>
              </a:lnSpc>
            </a:pPr>
            <a:r>
              <a:rPr lang="en-US" smtClean="0"/>
              <a:t>Parallel query optimization</a:t>
            </a:r>
          </a:p>
          <a:p>
            <a:pPr lvl="1">
              <a:lnSpc>
                <a:spcPct val="100000"/>
              </a:lnSpc>
            </a:pPr>
            <a:r>
              <a:rPr lang="en-US" smtClean="0"/>
              <a:t>Choice of the best parallel execution plans</a:t>
            </a:r>
          </a:p>
          <a:p>
            <a:pPr lvl="1">
              <a:lnSpc>
                <a:spcPct val="100000"/>
              </a:lnSpc>
            </a:pPr>
            <a:r>
              <a:rPr lang="en-US" smtClean="0"/>
              <a:t>Automatic parallelization of the queries and load balancing</a:t>
            </a:r>
          </a:p>
          <a:p>
            <a:pPr>
              <a:lnSpc>
                <a:spcPct val="100000"/>
              </a:lnSpc>
            </a:pPr>
            <a:r>
              <a:rPr lang="en-US" smtClean="0"/>
              <a:t>Transaction management</a:t>
            </a:r>
          </a:p>
          <a:p>
            <a:pPr lvl="1">
              <a:lnSpc>
                <a:spcPct val="100000"/>
              </a:lnSpc>
            </a:pPr>
            <a:r>
              <a:rPr lang="en-US" smtClean="0"/>
              <a:t>Similar to distributed transaction management</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title"/>
          </p:nvPr>
        </p:nvSpPr>
        <p:spPr>
          <a:noFill/>
          <a:ln/>
        </p:spPr>
        <p:txBody>
          <a:bodyPr lIns="128692" rIns="128692"/>
          <a:lstStyle/>
          <a:p>
            <a:r>
              <a:rPr lang="en-US" smtClean="0"/>
              <a:t>Data Partitioning</a:t>
            </a:r>
            <a:endParaRPr lang="en-US"/>
          </a:p>
        </p:txBody>
      </p:sp>
      <p:sp>
        <p:nvSpPr>
          <p:cNvPr id="57346" name="Rectangle 2"/>
          <p:cNvSpPr>
            <a:spLocks noGrp="1" noChangeArrowheads="1"/>
          </p:cNvSpPr>
          <p:nvPr>
            <p:ph idx="1"/>
          </p:nvPr>
        </p:nvSpPr>
        <p:spPr>
          <a:noFill/>
          <a:ln/>
        </p:spPr>
        <p:txBody>
          <a:bodyPr lIns="128692" rIns="128692">
            <a:normAutofit/>
          </a:bodyPr>
          <a:lstStyle/>
          <a:p>
            <a:pPr>
              <a:lnSpc>
                <a:spcPct val="100000"/>
              </a:lnSpc>
              <a:spcBef>
                <a:spcPct val="50000"/>
              </a:spcBef>
            </a:pPr>
            <a:r>
              <a:rPr lang="en-US" smtClean="0"/>
              <a:t>Each relation is divided in </a:t>
            </a:r>
            <a:r>
              <a:rPr lang="en-US" i="1" smtClean="0"/>
              <a:t>n</a:t>
            </a:r>
            <a:r>
              <a:rPr lang="en-US" smtClean="0"/>
              <a:t> partitions (subrelations), where </a:t>
            </a:r>
            <a:r>
              <a:rPr lang="en-US" i="1" smtClean="0"/>
              <a:t>n</a:t>
            </a:r>
            <a:r>
              <a:rPr lang="en-US" smtClean="0"/>
              <a:t> is a function of relation size and access frequency</a:t>
            </a:r>
          </a:p>
          <a:p>
            <a:pPr>
              <a:lnSpc>
                <a:spcPct val="100000"/>
              </a:lnSpc>
              <a:spcBef>
                <a:spcPct val="50000"/>
              </a:spcBef>
            </a:pPr>
            <a:r>
              <a:rPr lang="en-US" smtClean="0"/>
              <a:t>Implementation</a:t>
            </a:r>
          </a:p>
          <a:p>
            <a:pPr lvl="1">
              <a:lnSpc>
                <a:spcPct val="100000"/>
              </a:lnSpc>
              <a:spcBef>
                <a:spcPct val="50000"/>
              </a:spcBef>
            </a:pPr>
            <a:r>
              <a:rPr lang="en-US" smtClean="0">
                <a:solidFill>
                  <a:schemeClr val="tx2"/>
                </a:solidFill>
              </a:rPr>
              <a:t>Round-robin</a:t>
            </a:r>
            <a:r>
              <a:rPr lang="en-US" smtClean="0"/>
              <a:t> </a:t>
            </a:r>
          </a:p>
          <a:p>
            <a:pPr lvl="2"/>
            <a:r>
              <a:rPr lang="en-US" smtClean="0"/>
              <a:t>Maps </a:t>
            </a:r>
            <a:r>
              <a:rPr lang="en-US" i="1" smtClean="0"/>
              <a:t>i</a:t>
            </a:r>
            <a:r>
              <a:rPr lang="en-US" smtClean="0"/>
              <a:t>-th element to node </a:t>
            </a:r>
            <a:r>
              <a:rPr lang="en-US" i="1" smtClean="0"/>
              <a:t>i</a:t>
            </a:r>
            <a:r>
              <a:rPr lang="en-US" smtClean="0"/>
              <a:t> mod </a:t>
            </a:r>
            <a:r>
              <a:rPr lang="en-US" i="1" smtClean="0"/>
              <a:t>n</a:t>
            </a:r>
            <a:endParaRPr lang="en-US" smtClean="0"/>
          </a:p>
          <a:p>
            <a:pPr lvl="2"/>
            <a:r>
              <a:rPr lang="en-US" smtClean="0"/>
              <a:t> Simple but only exact-match queries</a:t>
            </a:r>
          </a:p>
          <a:p>
            <a:pPr lvl="1">
              <a:lnSpc>
                <a:spcPct val="100000"/>
              </a:lnSpc>
              <a:spcBef>
                <a:spcPct val="50000"/>
              </a:spcBef>
            </a:pPr>
            <a:r>
              <a:rPr lang="en-US" smtClean="0">
                <a:solidFill>
                  <a:schemeClr val="tx2"/>
                </a:solidFill>
              </a:rPr>
              <a:t>B-tree index</a:t>
            </a:r>
            <a:endParaRPr lang="en-US" smtClean="0"/>
          </a:p>
          <a:p>
            <a:pPr lvl="2"/>
            <a:r>
              <a:rPr lang="en-US" smtClean="0"/>
              <a:t>Supports range queries but large index</a:t>
            </a:r>
          </a:p>
          <a:p>
            <a:pPr lvl="1">
              <a:lnSpc>
                <a:spcPct val="100000"/>
              </a:lnSpc>
              <a:spcBef>
                <a:spcPct val="50000"/>
              </a:spcBef>
            </a:pPr>
            <a:r>
              <a:rPr lang="en-US" smtClean="0">
                <a:solidFill>
                  <a:schemeClr val="tx2"/>
                </a:solidFill>
              </a:rPr>
              <a:t>Hash function</a:t>
            </a:r>
            <a:endParaRPr lang="en-US" smtClean="0"/>
          </a:p>
          <a:p>
            <a:pPr lvl="2"/>
            <a:r>
              <a:rPr lang="en-US" smtClean="0"/>
              <a:t>Only exact-match queries but small index</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fr-FR" dirty="0" err="1"/>
              <a:t>Partitioning</a:t>
            </a:r>
            <a:r>
              <a:rPr lang="fr-FR" dirty="0"/>
              <a:t> </a:t>
            </a:r>
            <a:r>
              <a:rPr lang="fr-FR" dirty="0" err="1"/>
              <a:t>Schemes</a:t>
            </a:r>
            <a:endParaRPr lang="fr-FR" dirty="0"/>
          </a:p>
        </p:txBody>
      </p:sp>
      <p:sp>
        <p:nvSpPr>
          <p:cNvPr id="58379" name="Rectangle 11"/>
          <p:cNvSpPr>
            <a:spLocks noChangeArrowheads="1"/>
          </p:cNvSpPr>
          <p:nvPr/>
        </p:nvSpPr>
        <p:spPr bwMode="auto">
          <a:xfrm>
            <a:off x="2709333" y="4876800"/>
            <a:ext cx="2131342" cy="433493"/>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Round-Robin</a:t>
            </a:r>
            <a:endParaRPr lang="fr-FR" sz="2800" dirty="0">
              <a:latin typeface="Book Antiqua"/>
            </a:endParaRPr>
          </a:p>
        </p:txBody>
      </p:sp>
      <p:sp>
        <p:nvSpPr>
          <p:cNvPr id="58413" name="Rectangle 45"/>
          <p:cNvSpPr>
            <a:spLocks noChangeArrowheads="1"/>
          </p:cNvSpPr>
          <p:nvPr/>
        </p:nvSpPr>
        <p:spPr bwMode="auto">
          <a:xfrm>
            <a:off x="8979101" y="4876800"/>
            <a:ext cx="1359346"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err="1">
                <a:solidFill>
                  <a:srgbClr val="000000"/>
                </a:solidFill>
                <a:latin typeface="Book Antiqua"/>
              </a:rPr>
              <a:t>Hashing</a:t>
            </a:r>
            <a:endParaRPr lang="fr-FR" sz="2800" dirty="0">
              <a:latin typeface="Book Antiqua"/>
            </a:endParaRPr>
          </a:p>
        </p:txBody>
      </p:sp>
      <p:sp>
        <p:nvSpPr>
          <p:cNvPr id="58474" name="Rectangle 106"/>
          <p:cNvSpPr>
            <a:spLocks noChangeArrowheads="1"/>
          </p:cNvSpPr>
          <p:nvPr/>
        </p:nvSpPr>
        <p:spPr bwMode="auto">
          <a:xfrm>
            <a:off x="9785209" y="2226169"/>
            <a:ext cx="1013743" cy="252871"/>
          </a:xfrm>
          <a:prstGeom prst="rect">
            <a:avLst/>
          </a:prstGeom>
          <a:solidFill>
            <a:srgbClr val="FFFFFF"/>
          </a:solidFill>
          <a:ln w="9525">
            <a:no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58475" name="Rectangle 107"/>
          <p:cNvSpPr>
            <a:spLocks noChangeArrowheads="1"/>
          </p:cNvSpPr>
          <p:nvPr/>
        </p:nvSpPr>
        <p:spPr bwMode="auto">
          <a:xfrm>
            <a:off x="5928165" y="8344747"/>
            <a:ext cx="1247813"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err="1">
                <a:solidFill>
                  <a:srgbClr val="000000"/>
                </a:solidFill>
                <a:latin typeface="Book Antiqua"/>
              </a:rPr>
              <a:t>Interval</a:t>
            </a:r>
            <a:endParaRPr lang="fr-FR" sz="2800" dirty="0">
              <a:latin typeface="Book Antiqua"/>
            </a:endParaRPr>
          </a:p>
        </p:txBody>
      </p:sp>
      <p:grpSp>
        <p:nvGrpSpPr>
          <p:cNvPr id="2" name="Group 146"/>
          <p:cNvGrpSpPr>
            <a:grpSpLocks/>
          </p:cNvGrpSpPr>
          <p:nvPr/>
        </p:nvGrpSpPr>
        <p:grpSpPr bwMode="auto">
          <a:xfrm>
            <a:off x="1842347" y="2971236"/>
            <a:ext cx="866987" cy="605084"/>
            <a:chOff x="1972" y="2272"/>
            <a:chExt cx="428" cy="412"/>
          </a:xfrm>
        </p:grpSpPr>
        <p:sp>
          <p:nvSpPr>
            <p:cNvPr id="58515" name="Rectangle 147"/>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58516" name="Oval 148"/>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58517" name="Oval 149"/>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grpSp>
        <p:nvGrpSpPr>
          <p:cNvPr id="3" name="Group 150"/>
          <p:cNvGrpSpPr>
            <a:grpSpLocks/>
          </p:cNvGrpSpPr>
          <p:nvPr/>
        </p:nvGrpSpPr>
        <p:grpSpPr bwMode="auto">
          <a:xfrm>
            <a:off x="3251200" y="2971236"/>
            <a:ext cx="866987" cy="605084"/>
            <a:chOff x="1972" y="2272"/>
            <a:chExt cx="428" cy="412"/>
          </a:xfrm>
        </p:grpSpPr>
        <p:sp>
          <p:nvSpPr>
            <p:cNvPr id="58519" name="Rectangle 151"/>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58520" name="Oval 152"/>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58521" name="Oval 153"/>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grpSp>
        <p:nvGrpSpPr>
          <p:cNvPr id="4" name="Group 154"/>
          <p:cNvGrpSpPr>
            <a:grpSpLocks/>
          </p:cNvGrpSpPr>
          <p:nvPr/>
        </p:nvGrpSpPr>
        <p:grpSpPr bwMode="auto">
          <a:xfrm>
            <a:off x="5201920" y="2971236"/>
            <a:ext cx="866987" cy="605084"/>
            <a:chOff x="1972" y="2272"/>
            <a:chExt cx="428" cy="412"/>
          </a:xfrm>
        </p:grpSpPr>
        <p:sp>
          <p:nvSpPr>
            <p:cNvPr id="58523" name="Rectangle 155"/>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58524" name="Oval 156"/>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58525" name="Oval 157"/>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sp>
        <p:nvSpPr>
          <p:cNvPr id="58526" name="Rectangle 158"/>
          <p:cNvSpPr>
            <a:spLocks noChangeArrowheads="1"/>
          </p:cNvSpPr>
          <p:nvPr/>
        </p:nvSpPr>
        <p:spPr bwMode="auto">
          <a:xfrm>
            <a:off x="1625600" y="4118187"/>
            <a:ext cx="4660053" cy="650240"/>
          </a:xfrm>
          <a:prstGeom prst="rect">
            <a:avLst/>
          </a:prstGeom>
          <a:solidFill>
            <a:schemeClr val="accent1"/>
          </a:solidFill>
          <a:ln w="12700">
            <a:solidFill>
              <a:schemeClr val="tx1"/>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58527" name="Line 159"/>
          <p:cNvSpPr>
            <a:spLocks noChangeShapeType="1"/>
          </p:cNvSpPr>
          <p:nvPr/>
        </p:nvSpPr>
        <p:spPr bwMode="auto">
          <a:xfrm flipV="1">
            <a:off x="1950720" y="3359574"/>
            <a:ext cx="216747"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28" name="Line 160"/>
          <p:cNvSpPr>
            <a:spLocks noChangeShapeType="1"/>
          </p:cNvSpPr>
          <p:nvPr/>
        </p:nvSpPr>
        <p:spPr bwMode="auto">
          <a:xfrm flipV="1">
            <a:off x="2167467" y="3359574"/>
            <a:ext cx="1300480"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397" name="Rectangle 29"/>
          <p:cNvSpPr>
            <a:spLocks noChangeArrowheads="1"/>
          </p:cNvSpPr>
          <p:nvPr/>
        </p:nvSpPr>
        <p:spPr bwMode="auto">
          <a:xfrm>
            <a:off x="2355867" y="4226560"/>
            <a:ext cx="652748"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a:t>
            </a:r>
            <a:endParaRPr lang="fr-FR" sz="2800" dirty="0">
              <a:latin typeface="Book Antiqua"/>
            </a:endParaRPr>
          </a:p>
        </p:txBody>
      </p:sp>
      <p:sp>
        <p:nvSpPr>
          <p:cNvPr id="58529" name="Line 161"/>
          <p:cNvSpPr>
            <a:spLocks noChangeShapeType="1"/>
          </p:cNvSpPr>
          <p:nvPr/>
        </p:nvSpPr>
        <p:spPr bwMode="auto">
          <a:xfrm flipH="1" flipV="1">
            <a:off x="2492587" y="3359574"/>
            <a:ext cx="866987"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30" name="Line 162"/>
          <p:cNvSpPr>
            <a:spLocks noChangeShapeType="1"/>
          </p:cNvSpPr>
          <p:nvPr/>
        </p:nvSpPr>
        <p:spPr bwMode="auto">
          <a:xfrm flipV="1">
            <a:off x="2926080" y="3359574"/>
            <a:ext cx="2492587"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31" name="Line 163"/>
          <p:cNvSpPr>
            <a:spLocks noChangeShapeType="1"/>
          </p:cNvSpPr>
          <p:nvPr/>
        </p:nvSpPr>
        <p:spPr bwMode="auto">
          <a:xfrm flipV="1">
            <a:off x="3576320" y="3359574"/>
            <a:ext cx="216747"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398" name="Rectangle 30"/>
          <p:cNvSpPr>
            <a:spLocks noChangeArrowheads="1"/>
          </p:cNvSpPr>
          <p:nvPr/>
        </p:nvSpPr>
        <p:spPr bwMode="auto">
          <a:xfrm>
            <a:off x="5390320" y="4226560"/>
            <a:ext cx="652748"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a:t>
            </a:r>
            <a:endParaRPr lang="fr-FR" sz="2800" dirty="0">
              <a:latin typeface="Book Antiqua"/>
            </a:endParaRPr>
          </a:p>
        </p:txBody>
      </p:sp>
      <p:sp>
        <p:nvSpPr>
          <p:cNvPr id="58532" name="Line 164"/>
          <p:cNvSpPr>
            <a:spLocks noChangeShapeType="1"/>
          </p:cNvSpPr>
          <p:nvPr/>
        </p:nvSpPr>
        <p:spPr bwMode="auto">
          <a:xfrm flipH="1" flipV="1">
            <a:off x="5743787" y="3359573"/>
            <a:ext cx="325120" cy="1192107"/>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33" name="Rectangle 165"/>
          <p:cNvSpPr>
            <a:spLocks noChangeArrowheads="1"/>
          </p:cNvSpPr>
          <p:nvPr/>
        </p:nvSpPr>
        <p:spPr bwMode="auto">
          <a:xfrm>
            <a:off x="4306587" y="3034454"/>
            <a:ext cx="652748"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a:t>
            </a:r>
            <a:endParaRPr lang="fr-FR" sz="2800" dirty="0">
              <a:latin typeface="Book Antiqua"/>
            </a:endParaRPr>
          </a:p>
        </p:txBody>
      </p:sp>
      <p:sp>
        <p:nvSpPr>
          <p:cNvPr id="58534" name="Line 166"/>
          <p:cNvSpPr>
            <a:spLocks noChangeShapeType="1"/>
          </p:cNvSpPr>
          <p:nvPr/>
        </p:nvSpPr>
        <p:spPr bwMode="auto">
          <a:xfrm flipV="1">
            <a:off x="4551680" y="3359574"/>
            <a:ext cx="975360"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35" name="Rectangle 167"/>
          <p:cNvSpPr>
            <a:spLocks noChangeArrowheads="1"/>
          </p:cNvSpPr>
          <p:nvPr/>
        </p:nvSpPr>
        <p:spPr bwMode="auto">
          <a:xfrm>
            <a:off x="3818906" y="4226560"/>
            <a:ext cx="652748"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a:t>
            </a:r>
            <a:endParaRPr lang="fr-FR" sz="2800" dirty="0">
              <a:latin typeface="Book Antiqua"/>
            </a:endParaRPr>
          </a:p>
        </p:txBody>
      </p:sp>
      <p:sp>
        <p:nvSpPr>
          <p:cNvPr id="58536" name="Line 168"/>
          <p:cNvSpPr>
            <a:spLocks noChangeShapeType="1"/>
          </p:cNvSpPr>
          <p:nvPr/>
        </p:nvSpPr>
        <p:spPr bwMode="auto">
          <a:xfrm flipH="1" flipV="1">
            <a:off x="2600960" y="3251200"/>
            <a:ext cx="2492587" cy="1192107"/>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37" name="Line 169"/>
          <p:cNvSpPr>
            <a:spLocks noChangeShapeType="1"/>
          </p:cNvSpPr>
          <p:nvPr/>
        </p:nvSpPr>
        <p:spPr bwMode="auto">
          <a:xfrm flipH="1" flipV="1">
            <a:off x="4009814" y="3359574"/>
            <a:ext cx="1408853"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38" name="Rectangle 170"/>
          <p:cNvSpPr>
            <a:spLocks noChangeArrowheads="1"/>
          </p:cNvSpPr>
          <p:nvPr/>
        </p:nvSpPr>
        <p:spPr bwMode="auto">
          <a:xfrm>
            <a:off x="7261014" y="4118187"/>
            <a:ext cx="4660053" cy="650240"/>
          </a:xfrm>
          <a:prstGeom prst="rect">
            <a:avLst/>
          </a:prstGeom>
          <a:solidFill>
            <a:schemeClr val="accent1"/>
          </a:solidFill>
          <a:ln w="12700">
            <a:solidFill>
              <a:schemeClr val="tx1"/>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grpSp>
        <p:nvGrpSpPr>
          <p:cNvPr id="5" name="Group 171"/>
          <p:cNvGrpSpPr>
            <a:grpSpLocks/>
          </p:cNvGrpSpPr>
          <p:nvPr/>
        </p:nvGrpSpPr>
        <p:grpSpPr bwMode="auto">
          <a:xfrm>
            <a:off x="7477760" y="2971236"/>
            <a:ext cx="866987" cy="605084"/>
            <a:chOff x="1972" y="2272"/>
            <a:chExt cx="428" cy="412"/>
          </a:xfrm>
        </p:grpSpPr>
        <p:sp>
          <p:nvSpPr>
            <p:cNvPr id="58540" name="Rectangle 172"/>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58541" name="Oval 173"/>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58542" name="Oval 174"/>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grpSp>
        <p:nvGrpSpPr>
          <p:cNvPr id="6" name="Group 175"/>
          <p:cNvGrpSpPr>
            <a:grpSpLocks/>
          </p:cNvGrpSpPr>
          <p:nvPr/>
        </p:nvGrpSpPr>
        <p:grpSpPr bwMode="auto">
          <a:xfrm>
            <a:off x="8886613" y="2971236"/>
            <a:ext cx="866987" cy="605084"/>
            <a:chOff x="1972" y="2272"/>
            <a:chExt cx="428" cy="412"/>
          </a:xfrm>
        </p:grpSpPr>
        <p:sp>
          <p:nvSpPr>
            <p:cNvPr id="58544" name="Rectangle 176"/>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58545" name="Oval 177"/>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58546" name="Oval 178"/>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grpSp>
        <p:nvGrpSpPr>
          <p:cNvPr id="7" name="Group 179"/>
          <p:cNvGrpSpPr>
            <a:grpSpLocks/>
          </p:cNvGrpSpPr>
          <p:nvPr/>
        </p:nvGrpSpPr>
        <p:grpSpPr bwMode="auto">
          <a:xfrm>
            <a:off x="10837333" y="2971236"/>
            <a:ext cx="866987" cy="605084"/>
            <a:chOff x="1972" y="2272"/>
            <a:chExt cx="428" cy="412"/>
          </a:xfrm>
        </p:grpSpPr>
        <p:sp>
          <p:nvSpPr>
            <p:cNvPr id="58548" name="Rectangle 180"/>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58549" name="Oval 181"/>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58550" name="Oval 182"/>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sp>
        <p:nvSpPr>
          <p:cNvPr id="58551" name="Rectangle 183"/>
          <p:cNvSpPr>
            <a:spLocks noChangeArrowheads="1"/>
          </p:cNvSpPr>
          <p:nvPr/>
        </p:nvSpPr>
        <p:spPr bwMode="auto">
          <a:xfrm>
            <a:off x="9942000" y="3034454"/>
            <a:ext cx="652748"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a:t>
            </a:r>
            <a:endParaRPr lang="fr-FR" sz="2800" dirty="0">
              <a:latin typeface="Book Antiqua"/>
            </a:endParaRPr>
          </a:p>
        </p:txBody>
      </p:sp>
      <p:sp>
        <p:nvSpPr>
          <p:cNvPr id="58552" name="Line 184"/>
          <p:cNvSpPr>
            <a:spLocks noChangeShapeType="1"/>
          </p:cNvSpPr>
          <p:nvPr/>
        </p:nvSpPr>
        <p:spPr bwMode="auto">
          <a:xfrm flipV="1">
            <a:off x="7477760" y="3359574"/>
            <a:ext cx="1625600"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53" name="Line 185"/>
          <p:cNvSpPr>
            <a:spLocks noChangeShapeType="1"/>
          </p:cNvSpPr>
          <p:nvPr/>
        </p:nvSpPr>
        <p:spPr bwMode="auto">
          <a:xfrm flipH="1" flipV="1">
            <a:off x="7586134" y="3359574"/>
            <a:ext cx="108373"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54" name="Line 186"/>
          <p:cNvSpPr>
            <a:spLocks noChangeShapeType="1"/>
          </p:cNvSpPr>
          <p:nvPr/>
        </p:nvSpPr>
        <p:spPr bwMode="auto">
          <a:xfrm flipH="1" flipV="1">
            <a:off x="7911253" y="3359574"/>
            <a:ext cx="541867"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55" name="Line 187"/>
          <p:cNvSpPr>
            <a:spLocks noChangeShapeType="1"/>
          </p:cNvSpPr>
          <p:nvPr/>
        </p:nvSpPr>
        <p:spPr bwMode="auto">
          <a:xfrm flipV="1">
            <a:off x="8128000" y="3359574"/>
            <a:ext cx="1083733"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56" name="Line 188"/>
          <p:cNvSpPr>
            <a:spLocks noChangeShapeType="1"/>
          </p:cNvSpPr>
          <p:nvPr/>
        </p:nvSpPr>
        <p:spPr bwMode="auto">
          <a:xfrm flipV="1">
            <a:off x="8886613" y="3359574"/>
            <a:ext cx="2167467"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57" name="Line 189"/>
          <p:cNvSpPr>
            <a:spLocks noChangeShapeType="1"/>
          </p:cNvSpPr>
          <p:nvPr/>
        </p:nvSpPr>
        <p:spPr bwMode="auto">
          <a:xfrm flipV="1">
            <a:off x="9103360" y="3359574"/>
            <a:ext cx="216747"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58" name="Line 190"/>
          <p:cNvSpPr>
            <a:spLocks noChangeShapeType="1"/>
          </p:cNvSpPr>
          <p:nvPr/>
        </p:nvSpPr>
        <p:spPr bwMode="auto">
          <a:xfrm flipH="1" flipV="1">
            <a:off x="8128000" y="3359574"/>
            <a:ext cx="1300480"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59" name="Line 191"/>
          <p:cNvSpPr>
            <a:spLocks noChangeShapeType="1"/>
          </p:cNvSpPr>
          <p:nvPr/>
        </p:nvSpPr>
        <p:spPr bwMode="auto">
          <a:xfrm flipH="1" flipV="1">
            <a:off x="9428480" y="3359574"/>
            <a:ext cx="433493"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60" name="Line 192"/>
          <p:cNvSpPr>
            <a:spLocks noChangeShapeType="1"/>
          </p:cNvSpPr>
          <p:nvPr/>
        </p:nvSpPr>
        <p:spPr bwMode="auto">
          <a:xfrm flipV="1">
            <a:off x="10512213" y="3359574"/>
            <a:ext cx="650240"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61" name="Line 193"/>
          <p:cNvSpPr>
            <a:spLocks noChangeShapeType="1"/>
          </p:cNvSpPr>
          <p:nvPr/>
        </p:nvSpPr>
        <p:spPr bwMode="auto">
          <a:xfrm flipH="1" flipV="1">
            <a:off x="8236373" y="3251200"/>
            <a:ext cx="2600960" cy="1192107"/>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62" name="Line 194"/>
          <p:cNvSpPr>
            <a:spLocks noChangeShapeType="1"/>
          </p:cNvSpPr>
          <p:nvPr/>
        </p:nvSpPr>
        <p:spPr bwMode="auto">
          <a:xfrm flipV="1">
            <a:off x="11054080" y="3359574"/>
            <a:ext cx="325120"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63" name="Line 195"/>
          <p:cNvSpPr>
            <a:spLocks noChangeShapeType="1"/>
          </p:cNvSpPr>
          <p:nvPr/>
        </p:nvSpPr>
        <p:spPr bwMode="auto">
          <a:xfrm flipH="1" flipV="1">
            <a:off x="9645227" y="3359574"/>
            <a:ext cx="1625600"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64" name="Line 196"/>
          <p:cNvSpPr>
            <a:spLocks noChangeShapeType="1"/>
          </p:cNvSpPr>
          <p:nvPr/>
        </p:nvSpPr>
        <p:spPr bwMode="auto">
          <a:xfrm flipV="1">
            <a:off x="11487574" y="3359574"/>
            <a:ext cx="108373" cy="108373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58566" name="Rectangle 198"/>
          <p:cNvSpPr>
            <a:spLocks noChangeArrowheads="1"/>
          </p:cNvSpPr>
          <p:nvPr/>
        </p:nvSpPr>
        <p:spPr bwMode="auto">
          <a:xfrm>
            <a:off x="4226560" y="7477760"/>
            <a:ext cx="4660053" cy="650240"/>
          </a:xfrm>
          <a:prstGeom prst="rect">
            <a:avLst/>
          </a:prstGeom>
          <a:solidFill>
            <a:schemeClr val="accent1"/>
          </a:solidFill>
          <a:ln w="12700">
            <a:solidFill>
              <a:schemeClr val="tx1"/>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grpSp>
        <p:nvGrpSpPr>
          <p:cNvPr id="8" name="Group 199"/>
          <p:cNvGrpSpPr>
            <a:grpSpLocks/>
          </p:cNvGrpSpPr>
          <p:nvPr/>
        </p:nvGrpSpPr>
        <p:grpSpPr bwMode="auto">
          <a:xfrm>
            <a:off x="4443307" y="6222436"/>
            <a:ext cx="866987" cy="605084"/>
            <a:chOff x="1972" y="2272"/>
            <a:chExt cx="428" cy="412"/>
          </a:xfrm>
        </p:grpSpPr>
        <p:sp>
          <p:nvSpPr>
            <p:cNvPr id="58568" name="Rectangle 200"/>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58569" name="Oval 201"/>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58570" name="Oval 202"/>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grpSp>
        <p:nvGrpSpPr>
          <p:cNvPr id="9" name="Group 203"/>
          <p:cNvGrpSpPr>
            <a:grpSpLocks/>
          </p:cNvGrpSpPr>
          <p:nvPr/>
        </p:nvGrpSpPr>
        <p:grpSpPr bwMode="auto">
          <a:xfrm>
            <a:off x="5730240" y="6222436"/>
            <a:ext cx="866987" cy="605084"/>
            <a:chOff x="1972" y="2272"/>
            <a:chExt cx="428" cy="412"/>
          </a:xfrm>
        </p:grpSpPr>
        <p:sp>
          <p:nvSpPr>
            <p:cNvPr id="58572" name="Rectangle 204"/>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58573" name="Oval 205"/>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58574" name="Oval 206"/>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grpSp>
        <p:nvGrpSpPr>
          <p:cNvPr id="10" name="Group 207"/>
          <p:cNvGrpSpPr>
            <a:grpSpLocks/>
          </p:cNvGrpSpPr>
          <p:nvPr/>
        </p:nvGrpSpPr>
        <p:grpSpPr bwMode="auto">
          <a:xfrm>
            <a:off x="7775787" y="6222436"/>
            <a:ext cx="866987" cy="605084"/>
            <a:chOff x="1972" y="2272"/>
            <a:chExt cx="428" cy="412"/>
          </a:xfrm>
        </p:grpSpPr>
        <p:sp>
          <p:nvSpPr>
            <p:cNvPr id="58576" name="Rectangle 208"/>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58577" name="Oval 209"/>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58578" name="Oval 210"/>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sp>
        <p:nvSpPr>
          <p:cNvPr id="58579" name="Rectangle 211"/>
          <p:cNvSpPr>
            <a:spLocks noChangeArrowheads="1"/>
          </p:cNvSpPr>
          <p:nvPr/>
        </p:nvSpPr>
        <p:spPr bwMode="auto">
          <a:xfrm>
            <a:off x="6907547" y="6308231"/>
            <a:ext cx="652748"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a:t>
            </a:r>
            <a:endParaRPr lang="fr-FR" sz="2800" dirty="0">
              <a:latin typeface="Book Antiqua"/>
            </a:endParaRPr>
          </a:p>
        </p:txBody>
      </p:sp>
      <p:sp>
        <p:nvSpPr>
          <p:cNvPr id="58580" name="Line 212"/>
          <p:cNvSpPr>
            <a:spLocks noChangeShapeType="1"/>
          </p:cNvSpPr>
          <p:nvPr/>
        </p:nvSpPr>
        <p:spPr bwMode="auto">
          <a:xfrm>
            <a:off x="5527040" y="7477760"/>
            <a:ext cx="0" cy="650240"/>
          </a:xfrm>
          <a:prstGeom prst="line">
            <a:avLst/>
          </a:prstGeom>
          <a:noFill/>
          <a:ln w="12700">
            <a:solidFill>
              <a:schemeClr val="tx1"/>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58583" name="Line 215"/>
          <p:cNvSpPr>
            <a:spLocks noChangeShapeType="1"/>
          </p:cNvSpPr>
          <p:nvPr/>
        </p:nvSpPr>
        <p:spPr bwMode="auto">
          <a:xfrm>
            <a:off x="6719147" y="7477760"/>
            <a:ext cx="0" cy="650240"/>
          </a:xfrm>
          <a:prstGeom prst="line">
            <a:avLst/>
          </a:prstGeom>
          <a:noFill/>
          <a:ln w="12700">
            <a:solidFill>
              <a:schemeClr val="tx1"/>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58584" name="Line 216"/>
          <p:cNvSpPr>
            <a:spLocks noChangeShapeType="1"/>
          </p:cNvSpPr>
          <p:nvPr/>
        </p:nvSpPr>
        <p:spPr bwMode="auto">
          <a:xfrm>
            <a:off x="7586133" y="7477760"/>
            <a:ext cx="0" cy="650240"/>
          </a:xfrm>
          <a:prstGeom prst="line">
            <a:avLst/>
          </a:prstGeom>
          <a:noFill/>
          <a:ln w="12700">
            <a:solidFill>
              <a:schemeClr val="tx1"/>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58585" name="Rectangle 217"/>
          <p:cNvSpPr>
            <a:spLocks noChangeArrowheads="1"/>
          </p:cNvSpPr>
          <p:nvPr/>
        </p:nvSpPr>
        <p:spPr bwMode="auto">
          <a:xfrm>
            <a:off x="6853360" y="7586134"/>
            <a:ext cx="652748"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a:t>
            </a:r>
            <a:endParaRPr lang="fr-FR" sz="2800" dirty="0">
              <a:latin typeface="Book Antiqua"/>
            </a:endParaRPr>
          </a:p>
        </p:txBody>
      </p:sp>
      <p:sp>
        <p:nvSpPr>
          <p:cNvPr id="58509" name="Rectangle 141"/>
          <p:cNvSpPr>
            <a:spLocks noChangeArrowheads="1"/>
          </p:cNvSpPr>
          <p:nvPr/>
        </p:nvSpPr>
        <p:spPr bwMode="auto">
          <a:xfrm>
            <a:off x="4587220" y="7586134"/>
            <a:ext cx="500137"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a-g</a:t>
            </a:r>
            <a:endParaRPr lang="fr-FR" sz="2800" dirty="0">
              <a:latin typeface="Book Antiqua"/>
            </a:endParaRPr>
          </a:p>
        </p:txBody>
      </p:sp>
      <p:sp>
        <p:nvSpPr>
          <p:cNvPr id="58511" name="Rectangle 143"/>
          <p:cNvSpPr>
            <a:spLocks noChangeArrowheads="1"/>
          </p:cNvSpPr>
          <p:nvPr/>
        </p:nvSpPr>
        <p:spPr bwMode="auto">
          <a:xfrm>
            <a:off x="5882724" y="7586134"/>
            <a:ext cx="645559"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h-m</a:t>
            </a:r>
            <a:endParaRPr lang="fr-FR" sz="2800" dirty="0">
              <a:latin typeface="Book Antiqua"/>
            </a:endParaRPr>
          </a:p>
        </p:txBody>
      </p:sp>
      <p:sp>
        <p:nvSpPr>
          <p:cNvPr id="58513" name="Rectangle 145"/>
          <p:cNvSpPr>
            <a:spLocks noChangeArrowheads="1"/>
          </p:cNvSpPr>
          <p:nvPr/>
        </p:nvSpPr>
        <p:spPr bwMode="auto">
          <a:xfrm>
            <a:off x="7985327" y="7586134"/>
            <a:ext cx="515641"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u-z</a:t>
            </a:r>
            <a:endParaRPr lang="fr-FR" sz="2800" dirty="0">
              <a:latin typeface="Book Antiqua"/>
            </a:endParaRPr>
          </a:p>
        </p:txBody>
      </p:sp>
      <p:sp>
        <p:nvSpPr>
          <p:cNvPr id="58497" name="Freeform 129"/>
          <p:cNvSpPr>
            <a:spLocks/>
          </p:cNvSpPr>
          <p:nvPr/>
        </p:nvSpPr>
        <p:spPr bwMode="auto">
          <a:xfrm>
            <a:off x="4551680" y="6653673"/>
            <a:ext cx="607343" cy="824088"/>
          </a:xfrm>
          <a:custGeom>
            <a:avLst/>
            <a:gdLst/>
            <a:ahLst/>
            <a:cxnLst>
              <a:cxn ang="0">
                <a:pos x="104" y="0"/>
              </a:cxn>
              <a:cxn ang="0">
                <a:pos x="32" y="0"/>
              </a:cxn>
              <a:cxn ang="0">
                <a:pos x="0" y="208"/>
              </a:cxn>
              <a:cxn ang="0">
                <a:pos x="144" y="208"/>
              </a:cxn>
              <a:cxn ang="0">
                <a:pos x="112" y="0"/>
              </a:cxn>
            </a:cxnLst>
            <a:rect l="0" t="0" r="r" b="b"/>
            <a:pathLst>
              <a:path w="144" h="208">
                <a:moveTo>
                  <a:pt x="104" y="0"/>
                </a:moveTo>
                <a:lnTo>
                  <a:pt x="32" y="0"/>
                </a:lnTo>
                <a:lnTo>
                  <a:pt x="0" y="208"/>
                </a:lnTo>
                <a:lnTo>
                  <a:pt x="144" y="208"/>
                </a:lnTo>
                <a:lnTo>
                  <a:pt x="112" y="0"/>
                </a:lnTo>
              </a:path>
            </a:pathLst>
          </a:custGeom>
          <a:solidFill>
            <a:srgbClr val="EAEC5E"/>
          </a:solidFill>
          <a:ln w="12700">
            <a:solidFill>
              <a:srgbClr val="000000"/>
            </a:solidFill>
            <a:prstDash val="solid"/>
            <a:round/>
            <a:headEnd/>
            <a:tailEnd/>
          </a:ln>
        </p:spPr>
        <p:txBody>
          <a:bodyPr lIns="130046" tIns="65023" rIns="130046" bIns="65023">
            <a:prstTxWarp prst="textNoShape">
              <a:avLst/>
            </a:prstTxWarp>
          </a:bodyPr>
          <a:lstStyle/>
          <a:p>
            <a:endParaRPr lang="en-US" dirty="0">
              <a:latin typeface="Book Antiqua"/>
            </a:endParaRPr>
          </a:p>
        </p:txBody>
      </p:sp>
      <p:sp>
        <p:nvSpPr>
          <p:cNvPr id="58586" name="Freeform 218"/>
          <p:cNvSpPr>
            <a:spLocks/>
          </p:cNvSpPr>
          <p:nvPr/>
        </p:nvSpPr>
        <p:spPr bwMode="auto">
          <a:xfrm>
            <a:off x="5852160" y="6653673"/>
            <a:ext cx="607343" cy="824088"/>
          </a:xfrm>
          <a:custGeom>
            <a:avLst/>
            <a:gdLst/>
            <a:ahLst/>
            <a:cxnLst>
              <a:cxn ang="0">
                <a:pos x="104" y="0"/>
              </a:cxn>
              <a:cxn ang="0">
                <a:pos x="32" y="0"/>
              </a:cxn>
              <a:cxn ang="0">
                <a:pos x="0" y="208"/>
              </a:cxn>
              <a:cxn ang="0">
                <a:pos x="144" y="208"/>
              </a:cxn>
              <a:cxn ang="0">
                <a:pos x="112" y="0"/>
              </a:cxn>
            </a:cxnLst>
            <a:rect l="0" t="0" r="r" b="b"/>
            <a:pathLst>
              <a:path w="144" h="208">
                <a:moveTo>
                  <a:pt x="104" y="0"/>
                </a:moveTo>
                <a:lnTo>
                  <a:pt x="32" y="0"/>
                </a:lnTo>
                <a:lnTo>
                  <a:pt x="0" y="208"/>
                </a:lnTo>
                <a:lnTo>
                  <a:pt x="144" y="208"/>
                </a:lnTo>
                <a:lnTo>
                  <a:pt x="112" y="0"/>
                </a:lnTo>
              </a:path>
            </a:pathLst>
          </a:custGeom>
          <a:solidFill>
            <a:srgbClr val="EAEC5E"/>
          </a:solidFill>
          <a:ln w="12700">
            <a:solidFill>
              <a:srgbClr val="000000"/>
            </a:solidFill>
            <a:prstDash val="solid"/>
            <a:round/>
            <a:headEnd/>
            <a:tailEnd/>
          </a:ln>
        </p:spPr>
        <p:txBody>
          <a:bodyPr lIns="130046" tIns="65023" rIns="130046" bIns="65023">
            <a:prstTxWarp prst="textNoShape">
              <a:avLst/>
            </a:prstTxWarp>
          </a:bodyPr>
          <a:lstStyle/>
          <a:p>
            <a:endParaRPr lang="en-US" dirty="0">
              <a:latin typeface="Book Antiqua"/>
            </a:endParaRPr>
          </a:p>
        </p:txBody>
      </p:sp>
      <p:sp>
        <p:nvSpPr>
          <p:cNvPr id="58587" name="Freeform 219"/>
          <p:cNvSpPr>
            <a:spLocks/>
          </p:cNvSpPr>
          <p:nvPr/>
        </p:nvSpPr>
        <p:spPr bwMode="auto">
          <a:xfrm>
            <a:off x="7911253" y="6653673"/>
            <a:ext cx="607343" cy="824088"/>
          </a:xfrm>
          <a:custGeom>
            <a:avLst/>
            <a:gdLst/>
            <a:ahLst/>
            <a:cxnLst>
              <a:cxn ang="0">
                <a:pos x="104" y="0"/>
              </a:cxn>
              <a:cxn ang="0">
                <a:pos x="32" y="0"/>
              </a:cxn>
              <a:cxn ang="0">
                <a:pos x="0" y="208"/>
              </a:cxn>
              <a:cxn ang="0">
                <a:pos x="144" y="208"/>
              </a:cxn>
              <a:cxn ang="0">
                <a:pos x="112" y="0"/>
              </a:cxn>
            </a:cxnLst>
            <a:rect l="0" t="0" r="r" b="b"/>
            <a:pathLst>
              <a:path w="144" h="208">
                <a:moveTo>
                  <a:pt x="104" y="0"/>
                </a:moveTo>
                <a:lnTo>
                  <a:pt x="32" y="0"/>
                </a:lnTo>
                <a:lnTo>
                  <a:pt x="0" y="208"/>
                </a:lnTo>
                <a:lnTo>
                  <a:pt x="144" y="208"/>
                </a:lnTo>
                <a:lnTo>
                  <a:pt x="112" y="0"/>
                </a:lnTo>
              </a:path>
            </a:pathLst>
          </a:custGeom>
          <a:solidFill>
            <a:srgbClr val="EAEC5E"/>
          </a:solidFill>
          <a:ln w="12700">
            <a:solidFill>
              <a:srgbClr val="000000"/>
            </a:solidFill>
            <a:prstDash val="solid"/>
            <a:round/>
            <a:headEnd/>
            <a:tailEnd/>
          </a:ln>
        </p:spPr>
        <p:txBody>
          <a:bodyPr lIns="130046" tIns="65023" rIns="130046" bIns="65023">
            <a:prstTxWarp prst="textNoShape">
              <a:avLst/>
            </a:prstTxWarp>
          </a:bodyPr>
          <a:lstStyle/>
          <a:p>
            <a:endParaRPr lang="en-US" dirty="0">
              <a:latin typeface="Book Antiqua"/>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noFill/>
          <a:ln/>
        </p:spPr>
        <p:txBody>
          <a:bodyPr lIns="128692" rIns="128692"/>
          <a:lstStyle/>
          <a:p>
            <a:r>
              <a:rPr lang="en-CA" smtClean="0"/>
              <a:t>The Solution</a:t>
            </a:r>
            <a:endParaRPr lang="en-CA"/>
          </a:p>
        </p:txBody>
      </p:sp>
      <p:sp>
        <p:nvSpPr>
          <p:cNvPr id="24578" name="Rectangle 2"/>
          <p:cNvSpPr>
            <a:spLocks noGrp="1" noChangeArrowheads="1"/>
          </p:cNvSpPr>
          <p:nvPr>
            <p:ph idx="4294967295"/>
          </p:nvPr>
        </p:nvSpPr>
        <p:spPr>
          <a:xfrm>
            <a:off x="0" y="2489200"/>
            <a:ext cx="12293600" cy="6769100"/>
          </a:xfrm>
          <a:noFill/>
          <a:ln/>
        </p:spPr>
        <p:txBody>
          <a:bodyPr lIns="128692" rIns="128692"/>
          <a:lstStyle/>
          <a:p>
            <a:pPr>
              <a:lnSpc>
                <a:spcPct val="100000"/>
              </a:lnSpc>
              <a:spcBef>
                <a:spcPct val="40000"/>
              </a:spcBef>
            </a:pPr>
            <a:r>
              <a:rPr lang="en-CA" dirty="0" smtClean="0"/>
              <a:t>Increase the I/O bandwidth</a:t>
            </a:r>
          </a:p>
          <a:p>
            <a:pPr lvl="1">
              <a:lnSpc>
                <a:spcPct val="100000"/>
              </a:lnSpc>
              <a:spcBef>
                <a:spcPct val="40000"/>
              </a:spcBef>
            </a:pPr>
            <a:r>
              <a:rPr lang="en-CA" dirty="0" smtClean="0"/>
              <a:t>Data partitioning</a:t>
            </a:r>
          </a:p>
          <a:p>
            <a:pPr lvl="1">
              <a:lnSpc>
                <a:spcPct val="100000"/>
              </a:lnSpc>
              <a:spcBef>
                <a:spcPct val="40000"/>
              </a:spcBef>
            </a:pPr>
            <a:r>
              <a:rPr lang="en-CA" dirty="0" smtClean="0"/>
              <a:t>Parallel data access</a:t>
            </a:r>
          </a:p>
          <a:p>
            <a:pPr>
              <a:lnSpc>
                <a:spcPct val="100000"/>
              </a:lnSpc>
              <a:spcBef>
                <a:spcPct val="40000"/>
              </a:spcBef>
            </a:pPr>
            <a:r>
              <a:rPr lang="en-CA" dirty="0" smtClean="0">
                <a:solidFill>
                  <a:schemeClr val="tx2"/>
                </a:solidFill>
              </a:rPr>
              <a:t>Origins (1980's): </a:t>
            </a:r>
            <a:r>
              <a:rPr lang="en-CA" i="1" dirty="0" smtClean="0">
                <a:solidFill>
                  <a:schemeClr val="tx2"/>
                </a:solidFill>
              </a:rPr>
              <a:t>database machines</a:t>
            </a:r>
            <a:endParaRPr lang="en-CA" b="1" i="1" dirty="0" smtClean="0">
              <a:solidFill>
                <a:schemeClr val="tx2"/>
              </a:solidFill>
            </a:endParaRPr>
          </a:p>
          <a:p>
            <a:pPr lvl="1">
              <a:lnSpc>
                <a:spcPct val="100000"/>
              </a:lnSpc>
              <a:spcBef>
                <a:spcPct val="40000"/>
              </a:spcBef>
            </a:pPr>
            <a:r>
              <a:rPr lang="en-CA" dirty="0" smtClean="0">
                <a:solidFill>
                  <a:schemeClr val="tx2"/>
                </a:solidFill>
              </a:rPr>
              <a:t>Hardware-oriented </a:t>
            </a:r>
            <a:r>
              <a:rPr lang="en-CA" dirty="0" smtClean="0">
                <a:solidFill>
                  <a:schemeClr val="tx2"/>
                </a:solidFill>
                <a:latin typeface="Monotype Sorts" charset="2"/>
                <a:sym typeface="Symbol"/>
              </a:rPr>
              <a:t></a:t>
            </a:r>
            <a:r>
              <a:rPr lang="en-CA" dirty="0" smtClean="0">
                <a:solidFill>
                  <a:schemeClr val="tx2"/>
                </a:solidFill>
              </a:rPr>
              <a:t> bad cost-performance </a:t>
            </a:r>
            <a:r>
              <a:rPr lang="en-CA" dirty="0" smtClean="0">
                <a:solidFill>
                  <a:schemeClr val="tx2"/>
                </a:solidFill>
                <a:latin typeface="Monotype Sorts" charset="2"/>
                <a:sym typeface="Symbol"/>
              </a:rPr>
              <a:t></a:t>
            </a:r>
            <a:r>
              <a:rPr lang="en-CA" dirty="0" smtClean="0">
                <a:solidFill>
                  <a:schemeClr val="tx2"/>
                </a:solidFill>
              </a:rPr>
              <a:t> failure</a:t>
            </a:r>
            <a:endParaRPr lang="en-CA" b="1" dirty="0" smtClean="0">
              <a:solidFill>
                <a:schemeClr val="tx2"/>
              </a:solidFill>
            </a:endParaRPr>
          </a:p>
          <a:p>
            <a:pPr lvl="1">
              <a:lnSpc>
                <a:spcPct val="100000"/>
              </a:lnSpc>
              <a:spcBef>
                <a:spcPct val="40000"/>
              </a:spcBef>
            </a:pPr>
            <a:r>
              <a:rPr lang="en-CA" dirty="0" smtClean="0">
                <a:solidFill>
                  <a:schemeClr val="tx2"/>
                </a:solidFill>
              </a:rPr>
              <a:t>Notable exception : ICL's CAFS Intelligent Search Processor</a:t>
            </a:r>
          </a:p>
          <a:p>
            <a:pPr>
              <a:lnSpc>
                <a:spcPct val="100000"/>
              </a:lnSpc>
              <a:spcBef>
                <a:spcPct val="40000"/>
              </a:spcBef>
            </a:pPr>
            <a:r>
              <a:rPr lang="en-CA" dirty="0" smtClean="0">
                <a:solidFill>
                  <a:schemeClr val="tx2"/>
                </a:solidFill>
              </a:rPr>
              <a:t>1990's: same solution but using standard hardware components integrated in a multiprocessor</a:t>
            </a:r>
            <a:endParaRPr lang="en-CA" b="1" dirty="0" smtClean="0">
              <a:solidFill>
                <a:schemeClr val="tx2"/>
              </a:solidFill>
            </a:endParaRPr>
          </a:p>
          <a:p>
            <a:pPr lvl="1">
              <a:lnSpc>
                <a:spcPct val="100000"/>
              </a:lnSpc>
              <a:spcBef>
                <a:spcPct val="40000"/>
              </a:spcBef>
            </a:pPr>
            <a:r>
              <a:rPr lang="en-CA" dirty="0" smtClean="0">
                <a:solidFill>
                  <a:schemeClr val="tx2"/>
                </a:solidFill>
              </a:rPr>
              <a:t>Software-oriented</a:t>
            </a:r>
          </a:p>
          <a:p>
            <a:pPr lvl="1">
              <a:lnSpc>
                <a:spcPct val="100000"/>
              </a:lnSpc>
              <a:spcBef>
                <a:spcPct val="40000"/>
              </a:spcBef>
            </a:pPr>
            <a:r>
              <a:rPr lang="en-CA" dirty="0" smtClean="0">
                <a:solidFill>
                  <a:schemeClr val="tx2"/>
                </a:solidFill>
              </a:rPr>
              <a:t>Standard essential to exploit continuing technology improvements</a:t>
            </a:r>
            <a:endParaRPr lang="en-CA" dirty="0">
              <a:solidFill>
                <a:schemeClr val="tx2"/>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Replicated Data Partitioning</a:t>
            </a:r>
            <a:endParaRPr lang="en-US"/>
          </a:p>
        </p:txBody>
      </p:sp>
      <p:sp>
        <p:nvSpPr>
          <p:cNvPr id="59395" name="Rectangle 3"/>
          <p:cNvSpPr>
            <a:spLocks noGrp="1" noChangeArrowheads="1"/>
          </p:cNvSpPr>
          <p:nvPr>
            <p:ph idx="1"/>
          </p:nvPr>
        </p:nvSpPr>
        <p:spPr/>
        <p:txBody>
          <a:bodyPr/>
          <a:lstStyle/>
          <a:p>
            <a:r>
              <a:rPr lang="en-US" smtClean="0"/>
              <a:t>High-availability requires data replication</a:t>
            </a:r>
          </a:p>
          <a:p>
            <a:pPr lvl="1"/>
            <a:r>
              <a:rPr lang="en-US" smtClean="0"/>
              <a:t>simple solution is mirrored disks</a:t>
            </a:r>
          </a:p>
          <a:p>
            <a:pPr lvl="2"/>
            <a:r>
              <a:rPr lang="en-US" smtClean="0"/>
              <a:t>hurts load balancing when one node fails</a:t>
            </a:r>
          </a:p>
          <a:p>
            <a:pPr lvl="1"/>
            <a:r>
              <a:rPr lang="en-US" smtClean="0"/>
              <a:t>more elaborate solutions achieve load balancing</a:t>
            </a:r>
          </a:p>
          <a:p>
            <a:pPr lvl="2"/>
            <a:r>
              <a:rPr lang="en-US" smtClean="0"/>
              <a:t>interleaved partitioning (Teradata)</a:t>
            </a:r>
          </a:p>
          <a:p>
            <a:pPr lvl="2"/>
            <a:r>
              <a:rPr lang="en-US" smtClean="0"/>
              <a:t>chained partitioning (Gamma)</a:t>
            </a:r>
            <a:endParaRPr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fr-FR" dirty="0" err="1"/>
              <a:t>Interleaved</a:t>
            </a:r>
            <a:r>
              <a:rPr lang="fr-FR" dirty="0"/>
              <a:t> </a:t>
            </a:r>
            <a:r>
              <a:rPr lang="fr-FR" dirty="0" err="1"/>
              <a:t>Partitioning</a:t>
            </a:r>
            <a:endParaRPr lang="fr-FR" dirty="0"/>
          </a:p>
        </p:txBody>
      </p:sp>
      <p:sp>
        <p:nvSpPr>
          <p:cNvPr id="60419" name="Rectangle 3"/>
          <p:cNvSpPr>
            <a:spLocks noChangeArrowheads="1"/>
          </p:cNvSpPr>
          <p:nvPr/>
        </p:nvSpPr>
        <p:spPr bwMode="auto">
          <a:xfrm>
            <a:off x="1045352" y="2650632"/>
            <a:ext cx="11058596" cy="5786685"/>
          </a:xfrm>
          <a:prstGeom prst="rect">
            <a:avLst/>
          </a:prstGeom>
          <a:noFill/>
          <a:ln w="23813">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60420" name="Line 4"/>
          <p:cNvSpPr>
            <a:spLocks noChangeShapeType="1"/>
          </p:cNvSpPr>
          <p:nvPr/>
        </p:nvSpPr>
        <p:spPr bwMode="auto">
          <a:xfrm>
            <a:off x="1079218" y="5301262"/>
            <a:ext cx="11024730" cy="2258"/>
          </a:xfrm>
          <a:prstGeom prst="line">
            <a:avLst/>
          </a:prstGeom>
          <a:noFill/>
          <a:ln w="12700">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60421" name="Line 5"/>
          <p:cNvSpPr>
            <a:spLocks noChangeShapeType="1"/>
          </p:cNvSpPr>
          <p:nvPr/>
        </p:nvSpPr>
        <p:spPr bwMode="auto">
          <a:xfrm>
            <a:off x="4558455" y="2684499"/>
            <a:ext cx="2257" cy="5716693"/>
          </a:xfrm>
          <a:prstGeom prst="line">
            <a:avLst/>
          </a:prstGeom>
          <a:noFill/>
          <a:ln w="12700">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60422" name="Rectangle 6"/>
          <p:cNvSpPr>
            <a:spLocks noChangeArrowheads="1"/>
          </p:cNvSpPr>
          <p:nvPr/>
        </p:nvSpPr>
        <p:spPr bwMode="auto">
          <a:xfrm>
            <a:off x="2154632" y="3131539"/>
            <a:ext cx="1043931" cy="507831"/>
          </a:xfrm>
          <a:prstGeom prst="rect">
            <a:avLst/>
          </a:prstGeom>
          <a:noFill/>
          <a:ln w="9525">
            <a:noFill/>
            <a:miter lim="800000"/>
            <a:headEnd/>
            <a:tailEnd/>
          </a:ln>
        </p:spPr>
        <p:txBody>
          <a:bodyPr wrap="none" lIns="0" tIns="0" rIns="0" bIns="0">
            <a:prstTxWarp prst="textNoShape">
              <a:avLst/>
            </a:prstTxWarp>
            <a:spAutoFit/>
          </a:bodyPr>
          <a:lstStyle/>
          <a:p>
            <a:r>
              <a:rPr lang="fr-FR" sz="3300" dirty="0" err="1">
                <a:solidFill>
                  <a:srgbClr val="000000"/>
                </a:solidFill>
                <a:latin typeface="Book Antiqua"/>
              </a:rPr>
              <a:t>Node</a:t>
            </a:r>
            <a:endParaRPr lang="fr-FR" sz="3400" dirty="0">
              <a:latin typeface="Book Antiqua"/>
            </a:endParaRPr>
          </a:p>
        </p:txBody>
      </p:sp>
      <p:sp>
        <p:nvSpPr>
          <p:cNvPr id="60423" name="Rectangle 7"/>
          <p:cNvSpPr>
            <a:spLocks noChangeArrowheads="1"/>
          </p:cNvSpPr>
          <p:nvPr/>
        </p:nvSpPr>
        <p:spPr bwMode="auto">
          <a:xfrm>
            <a:off x="1888383" y="4474916"/>
            <a:ext cx="9213879" cy="507831"/>
          </a:xfrm>
          <a:prstGeom prst="rect">
            <a:avLst/>
          </a:prstGeom>
          <a:noFill/>
          <a:ln w="9525">
            <a:noFill/>
            <a:miter lim="800000"/>
            <a:headEnd/>
            <a:tailEnd/>
          </a:ln>
        </p:spPr>
        <p:txBody>
          <a:bodyPr wrap="none" lIns="0" tIns="0" rIns="0" bIns="0">
            <a:prstTxWarp prst="textNoShape">
              <a:avLst/>
            </a:prstTxWarp>
            <a:spAutoFit/>
          </a:bodyPr>
          <a:lstStyle/>
          <a:p>
            <a:r>
              <a:rPr lang="fr-FR" sz="3300" dirty="0" err="1">
                <a:solidFill>
                  <a:srgbClr val="000000"/>
                </a:solidFill>
                <a:latin typeface="Book Antiqua"/>
              </a:rPr>
              <a:t>Primary</a:t>
            </a:r>
            <a:r>
              <a:rPr lang="fr-FR" sz="3300" dirty="0">
                <a:solidFill>
                  <a:srgbClr val="000000"/>
                </a:solidFill>
                <a:latin typeface="Book Antiqua"/>
              </a:rPr>
              <a:t> copy        </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1</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2</a:t>
            </a:r>
            <a:r>
              <a:rPr lang="fr-FR" sz="3300" dirty="0" smtClean="0">
                <a:solidFill>
                  <a:srgbClr val="000000"/>
                </a:solidFill>
                <a:latin typeface="Book Antiqua"/>
              </a:rPr>
              <a:t>             </a:t>
            </a:r>
            <a:r>
              <a:rPr lang="fr-FR" sz="3300" i="1" dirty="0">
                <a:solidFill>
                  <a:srgbClr val="000000"/>
                </a:solidFill>
                <a:latin typeface="Book Antiqua"/>
              </a:rPr>
              <a:t>R</a:t>
            </a:r>
            <a:r>
              <a:rPr lang="fr-FR" sz="3300" baseline="-25000" dirty="0">
                <a:solidFill>
                  <a:srgbClr val="000000"/>
                </a:solidFill>
                <a:latin typeface="Book Antiqua"/>
              </a:rPr>
              <a:t>3</a:t>
            </a:r>
            <a:r>
              <a:rPr lang="fr-FR" sz="3300" dirty="0">
                <a:solidFill>
                  <a:srgbClr val="000000"/>
                </a:solidFill>
                <a:latin typeface="Book Antiqua"/>
              </a:rPr>
              <a:t>           </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4</a:t>
            </a:r>
            <a:r>
              <a:rPr lang="fr-FR" sz="3300" dirty="0" smtClean="0">
                <a:solidFill>
                  <a:srgbClr val="000000"/>
                </a:solidFill>
                <a:latin typeface="Book Antiqua"/>
              </a:rPr>
              <a:t>     </a:t>
            </a:r>
            <a:endParaRPr lang="fr-FR" sz="3400" dirty="0">
              <a:latin typeface="Book Antiqua"/>
            </a:endParaRPr>
          </a:p>
        </p:txBody>
      </p:sp>
      <p:sp>
        <p:nvSpPr>
          <p:cNvPr id="60424" name="Line 8"/>
          <p:cNvSpPr>
            <a:spLocks noChangeShapeType="1"/>
          </p:cNvSpPr>
          <p:nvPr/>
        </p:nvSpPr>
        <p:spPr bwMode="auto">
          <a:xfrm>
            <a:off x="6281138" y="2650632"/>
            <a:ext cx="2258" cy="5750561"/>
          </a:xfrm>
          <a:prstGeom prst="line">
            <a:avLst/>
          </a:prstGeom>
          <a:noFill/>
          <a:ln w="12700">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60425" name="Line 9"/>
          <p:cNvSpPr>
            <a:spLocks noChangeShapeType="1"/>
          </p:cNvSpPr>
          <p:nvPr/>
        </p:nvSpPr>
        <p:spPr bwMode="auto">
          <a:xfrm>
            <a:off x="8141547" y="2650632"/>
            <a:ext cx="2258" cy="5750561"/>
          </a:xfrm>
          <a:prstGeom prst="line">
            <a:avLst/>
          </a:prstGeom>
          <a:noFill/>
          <a:ln w="12700">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60426" name="Line 10"/>
          <p:cNvSpPr>
            <a:spLocks noChangeShapeType="1"/>
          </p:cNvSpPr>
          <p:nvPr/>
        </p:nvSpPr>
        <p:spPr bwMode="auto">
          <a:xfrm>
            <a:off x="10105814" y="2650632"/>
            <a:ext cx="2258" cy="5750561"/>
          </a:xfrm>
          <a:prstGeom prst="line">
            <a:avLst/>
          </a:prstGeom>
          <a:noFill/>
          <a:ln w="12700">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60427" name="Rectangle 11"/>
          <p:cNvSpPr>
            <a:spLocks noChangeArrowheads="1"/>
          </p:cNvSpPr>
          <p:nvPr/>
        </p:nvSpPr>
        <p:spPr bwMode="auto">
          <a:xfrm>
            <a:off x="1526258" y="5714437"/>
            <a:ext cx="10268373" cy="503386"/>
          </a:xfrm>
          <a:prstGeom prst="rect">
            <a:avLst/>
          </a:prstGeom>
          <a:noFill/>
          <a:ln w="9525">
            <a:noFill/>
            <a:miter lim="800000"/>
            <a:headEnd/>
            <a:tailEnd/>
          </a:ln>
        </p:spPr>
        <p:txBody>
          <a:bodyPr wrap="square" lIns="0" tIns="0" rIns="0" bIns="0">
            <a:prstTxWarp prst="textNoShape">
              <a:avLst/>
            </a:prstTxWarp>
            <a:spAutoFit/>
          </a:bodyPr>
          <a:lstStyle/>
          <a:p>
            <a:r>
              <a:rPr lang="fr-FR" sz="3300" dirty="0">
                <a:solidFill>
                  <a:srgbClr val="000000"/>
                </a:solidFill>
                <a:latin typeface="Book Antiqua"/>
              </a:rPr>
              <a:t>Backup copy                         </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1.1</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1.2</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1.3</a:t>
            </a:r>
            <a:endParaRPr lang="fr-FR" sz="3400" baseline="-25000" dirty="0">
              <a:latin typeface="Book Antiqua"/>
            </a:endParaRPr>
          </a:p>
        </p:txBody>
      </p:sp>
      <p:sp>
        <p:nvSpPr>
          <p:cNvPr id="60428" name="Rectangle 12"/>
          <p:cNvSpPr>
            <a:spLocks noChangeArrowheads="1"/>
          </p:cNvSpPr>
          <p:nvPr/>
        </p:nvSpPr>
        <p:spPr bwMode="auto">
          <a:xfrm>
            <a:off x="1630116" y="6197601"/>
            <a:ext cx="0" cy="523220"/>
          </a:xfrm>
          <a:prstGeom prst="rect">
            <a:avLst/>
          </a:prstGeom>
          <a:noFill/>
          <a:ln w="9525">
            <a:noFill/>
            <a:miter lim="800000"/>
            <a:headEnd/>
            <a:tailEnd/>
          </a:ln>
        </p:spPr>
        <p:txBody>
          <a:bodyPr wrap="none" lIns="0" tIns="0" rIns="0" bIns="0">
            <a:prstTxWarp prst="textNoShape">
              <a:avLst/>
            </a:prstTxWarp>
            <a:spAutoFit/>
          </a:bodyPr>
          <a:lstStyle/>
          <a:p>
            <a:endParaRPr lang="en-US" altLang="fr-FR" sz="3400" dirty="0">
              <a:latin typeface="Book Antiqua"/>
            </a:endParaRPr>
          </a:p>
        </p:txBody>
      </p:sp>
      <p:sp>
        <p:nvSpPr>
          <p:cNvPr id="60429" name="Rectangle 13"/>
          <p:cNvSpPr>
            <a:spLocks noChangeArrowheads="1"/>
          </p:cNvSpPr>
          <p:nvPr/>
        </p:nvSpPr>
        <p:spPr bwMode="auto">
          <a:xfrm>
            <a:off x="1562619" y="6678507"/>
            <a:ext cx="10268373" cy="503386"/>
          </a:xfrm>
          <a:prstGeom prst="rect">
            <a:avLst/>
          </a:prstGeom>
          <a:noFill/>
          <a:ln w="9525">
            <a:noFill/>
            <a:miter lim="800000"/>
            <a:headEnd/>
            <a:tailEnd/>
          </a:ln>
        </p:spPr>
        <p:txBody>
          <a:bodyPr wrap="square" lIns="0" tIns="0" rIns="0" bIns="0">
            <a:prstTxWarp prst="textNoShape">
              <a:avLst/>
            </a:prstTxWarp>
            <a:spAutoFit/>
          </a:bodyPr>
          <a:lstStyle/>
          <a:p>
            <a:r>
              <a:rPr lang="fr-FR" sz="3300" dirty="0">
                <a:solidFill>
                  <a:srgbClr val="000000"/>
                </a:solidFill>
                <a:latin typeface="Book Antiqua"/>
              </a:rPr>
              <a:t>                       </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2.3</a:t>
            </a:r>
            <a:r>
              <a:rPr lang="fr-FR" sz="3300" dirty="0" smtClean="0">
                <a:solidFill>
                  <a:srgbClr val="000000"/>
                </a:solidFill>
                <a:latin typeface="Book Antiqua"/>
              </a:rPr>
              <a:t> </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2.1</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2.2</a:t>
            </a:r>
            <a:endParaRPr lang="fr-FR" sz="3400" baseline="-25000" dirty="0">
              <a:latin typeface="Book Antiqua"/>
            </a:endParaRPr>
          </a:p>
        </p:txBody>
      </p:sp>
      <p:sp>
        <p:nvSpPr>
          <p:cNvPr id="60430" name="Rectangle 14"/>
          <p:cNvSpPr>
            <a:spLocks noChangeArrowheads="1"/>
          </p:cNvSpPr>
          <p:nvPr/>
        </p:nvSpPr>
        <p:spPr bwMode="auto">
          <a:xfrm>
            <a:off x="1630116" y="7161672"/>
            <a:ext cx="0" cy="523220"/>
          </a:xfrm>
          <a:prstGeom prst="rect">
            <a:avLst/>
          </a:prstGeom>
          <a:noFill/>
          <a:ln w="9525">
            <a:noFill/>
            <a:miter lim="800000"/>
            <a:headEnd/>
            <a:tailEnd/>
          </a:ln>
        </p:spPr>
        <p:txBody>
          <a:bodyPr wrap="none" lIns="0" tIns="0" rIns="0" bIns="0">
            <a:prstTxWarp prst="textNoShape">
              <a:avLst/>
            </a:prstTxWarp>
            <a:spAutoFit/>
          </a:bodyPr>
          <a:lstStyle/>
          <a:p>
            <a:endParaRPr lang="en-US" altLang="fr-FR" sz="3400" dirty="0">
              <a:latin typeface="Book Antiqua"/>
            </a:endParaRPr>
          </a:p>
        </p:txBody>
      </p:sp>
      <p:sp>
        <p:nvSpPr>
          <p:cNvPr id="60431" name="Rectangle 15"/>
          <p:cNvSpPr>
            <a:spLocks noChangeArrowheads="1"/>
          </p:cNvSpPr>
          <p:nvPr/>
        </p:nvSpPr>
        <p:spPr bwMode="auto">
          <a:xfrm>
            <a:off x="1526257" y="7642579"/>
            <a:ext cx="10507698" cy="503386"/>
          </a:xfrm>
          <a:prstGeom prst="rect">
            <a:avLst/>
          </a:prstGeom>
          <a:noFill/>
          <a:ln w="9525">
            <a:noFill/>
            <a:miter lim="800000"/>
            <a:headEnd/>
            <a:tailEnd/>
          </a:ln>
        </p:spPr>
        <p:txBody>
          <a:bodyPr wrap="square" lIns="0" tIns="0" rIns="0" bIns="0">
            <a:prstTxWarp prst="textNoShape">
              <a:avLst/>
            </a:prstTxWarp>
            <a:spAutoFit/>
          </a:bodyPr>
          <a:lstStyle/>
          <a:p>
            <a:r>
              <a:rPr lang="fr-FR" sz="3300" dirty="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3.2</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3.2</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3.1</a:t>
            </a:r>
            <a:endParaRPr lang="fr-FR" sz="3400" baseline="-25000" dirty="0">
              <a:latin typeface="Book Antiqua"/>
            </a:endParaRPr>
          </a:p>
        </p:txBody>
      </p:sp>
      <p:sp>
        <p:nvSpPr>
          <p:cNvPr id="60432" name="Rectangle 16"/>
          <p:cNvSpPr>
            <a:spLocks noChangeArrowheads="1"/>
          </p:cNvSpPr>
          <p:nvPr/>
        </p:nvSpPr>
        <p:spPr bwMode="auto">
          <a:xfrm>
            <a:off x="5348993" y="3131538"/>
            <a:ext cx="211596" cy="507831"/>
          </a:xfrm>
          <a:prstGeom prst="rect">
            <a:avLst/>
          </a:prstGeom>
          <a:noFill/>
          <a:ln w="9525">
            <a:noFill/>
            <a:miter lim="800000"/>
            <a:headEnd/>
            <a:tailEnd/>
          </a:ln>
        </p:spPr>
        <p:txBody>
          <a:bodyPr wrap="none" lIns="0" tIns="0" rIns="0" bIns="0">
            <a:prstTxWarp prst="textNoShape">
              <a:avLst/>
            </a:prstTxWarp>
            <a:spAutoFit/>
          </a:bodyPr>
          <a:lstStyle/>
          <a:p>
            <a:r>
              <a:rPr lang="fr-FR" sz="3300" dirty="0">
                <a:solidFill>
                  <a:srgbClr val="000000"/>
                </a:solidFill>
                <a:latin typeface="Book Antiqua"/>
              </a:rPr>
              <a:t>1</a:t>
            </a:r>
            <a:endParaRPr lang="fr-FR" sz="3400" dirty="0">
              <a:latin typeface="Book Antiqua"/>
            </a:endParaRPr>
          </a:p>
        </p:txBody>
      </p:sp>
      <p:sp>
        <p:nvSpPr>
          <p:cNvPr id="60433" name="Rectangle 17"/>
          <p:cNvSpPr>
            <a:spLocks noChangeArrowheads="1"/>
          </p:cNvSpPr>
          <p:nvPr/>
        </p:nvSpPr>
        <p:spPr bwMode="auto">
          <a:xfrm>
            <a:off x="7105544" y="3131538"/>
            <a:ext cx="211596" cy="507831"/>
          </a:xfrm>
          <a:prstGeom prst="rect">
            <a:avLst/>
          </a:prstGeom>
          <a:noFill/>
          <a:ln w="9525">
            <a:noFill/>
            <a:miter lim="800000"/>
            <a:headEnd/>
            <a:tailEnd/>
          </a:ln>
        </p:spPr>
        <p:txBody>
          <a:bodyPr wrap="none" lIns="0" tIns="0" rIns="0" bIns="0">
            <a:prstTxWarp prst="textNoShape">
              <a:avLst/>
            </a:prstTxWarp>
            <a:spAutoFit/>
          </a:bodyPr>
          <a:lstStyle/>
          <a:p>
            <a:r>
              <a:rPr lang="fr-FR" sz="3300" dirty="0">
                <a:solidFill>
                  <a:srgbClr val="000000"/>
                </a:solidFill>
                <a:latin typeface="Book Antiqua"/>
              </a:rPr>
              <a:t>2</a:t>
            </a:r>
            <a:endParaRPr lang="fr-FR" sz="3400" dirty="0">
              <a:latin typeface="Book Antiqua"/>
            </a:endParaRPr>
          </a:p>
        </p:txBody>
      </p:sp>
      <p:sp>
        <p:nvSpPr>
          <p:cNvPr id="60434" name="Rectangle 18"/>
          <p:cNvSpPr>
            <a:spLocks noChangeArrowheads="1"/>
          </p:cNvSpPr>
          <p:nvPr/>
        </p:nvSpPr>
        <p:spPr bwMode="auto">
          <a:xfrm>
            <a:off x="9103678" y="3131538"/>
            <a:ext cx="211596" cy="507831"/>
          </a:xfrm>
          <a:prstGeom prst="rect">
            <a:avLst/>
          </a:prstGeom>
          <a:noFill/>
          <a:ln w="9525">
            <a:noFill/>
            <a:miter lim="800000"/>
            <a:headEnd/>
            <a:tailEnd/>
          </a:ln>
        </p:spPr>
        <p:txBody>
          <a:bodyPr wrap="none" lIns="0" tIns="0" rIns="0" bIns="0">
            <a:prstTxWarp prst="textNoShape">
              <a:avLst/>
            </a:prstTxWarp>
            <a:spAutoFit/>
          </a:bodyPr>
          <a:lstStyle/>
          <a:p>
            <a:r>
              <a:rPr lang="fr-FR" sz="3300" dirty="0">
                <a:solidFill>
                  <a:srgbClr val="000000"/>
                </a:solidFill>
                <a:latin typeface="Book Antiqua"/>
              </a:rPr>
              <a:t>3</a:t>
            </a:r>
            <a:endParaRPr lang="fr-FR" sz="3400" dirty="0">
              <a:latin typeface="Book Antiqua"/>
            </a:endParaRPr>
          </a:p>
        </p:txBody>
      </p:sp>
      <p:sp>
        <p:nvSpPr>
          <p:cNvPr id="60435" name="Rectangle 19"/>
          <p:cNvSpPr>
            <a:spLocks noChangeArrowheads="1"/>
          </p:cNvSpPr>
          <p:nvPr/>
        </p:nvSpPr>
        <p:spPr bwMode="auto">
          <a:xfrm>
            <a:off x="11137935" y="3131538"/>
            <a:ext cx="211596" cy="507831"/>
          </a:xfrm>
          <a:prstGeom prst="rect">
            <a:avLst/>
          </a:prstGeom>
          <a:noFill/>
          <a:ln w="9525">
            <a:noFill/>
            <a:miter lim="800000"/>
            <a:headEnd/>
            <a:tailEnd/>
          </a:ln>
        </p:spPr>
        <p:txBody>
          <a:bodyPr wrap="none" lIns="0" tIns="0" rIns="0" bIns="0">
            <a:prstTxWarp prst="textNoShape">
              <a:avLst/>
            </a:prstTxWarp>
            <a:spAutoFit/>
          </a:bodyPr>
          <a:lstStyle/>
          <a:p>
            <a:r>
              <a:rPr lang="fr-FR" sz="3300" dirty="0">
                <a:solidFill>
                  <a:srgbClr val="000000"/>
                </a:solidFill>
                <a:latin typeface="Book Antiqua"/>
              </a:rPr>
              <a:t>4</a:t>
            </a:r>
            <a:endParaRPr lang="fr-FR" sz="3400" dirty="0">
              <a:latin typeface="Book Antiqua"/>
            </a:endParaRPr>
          </a:p>
        </p:txBody>
      </p:sp>
      <p:sp>
        <p:nvSpPr>
          <p:cNvPr id="60436" name="Line 20"/>
          <p:cNvSpPr>
            <a:spLocks noChangeShapeType="1"/>
          </p:cNvSpPr>
          <p:nvPr/>
        </p:nvSpPr>
        <p:spPr bwMode="auto">
          <a:xfrm>
            <a:off x="1079218" y="3994010"/>
            <a:ext cx="10954738" cy="2257"/>
          </a:xfrm>
          <a:prstGeom prst="line">
            <a:avLst/>
          </a:prstGeom>
          <a:noFill/>
          <a:ln w="12700">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fr-FR" dirty="0" err="1"/>
              <a:t>Chained</a:t>
            </a:r>
            <a:r>
              <a:rPr lang="fr-FR" dirty="0"/>
              <a:t> </a:t>
            </a:r>
            <a:r>
              <a:rPr lang="fr-FR" dirty="0" err="1"/>
              <a:t>Partitioning</a:t>
            </a:r>
            <a:endParaRPr lang="fr-FR" dirty="0"/>
          </a:p>
        </p:txBody>
      </p:sp>
      <p:sp>
        <p:nvSpPr>
          <p:cNvPr id="61443" name="Rectangle 3"/>
          <p:cNvSpPr>
            <a:spLocks noChangeArrowheads="1"/>
          </p:cNvSpPr>
          <p:nvPr/>
        </p:nvSpPr>
        <p:spPr bwMode="auto">
          <a:xfrm>
            <a:off x="866987" y="3142827"/>
            <a:ext cx="11092463" cy="3673405"/>
          </a:xfrm>
          <a:prstGeom prst="rect">
            <a:avLst/>
          </a:prstGeom>
          <a:noFill/>
          <a:ln w="23813">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61445" name="Line 5"/>
          <p:cNvSpPr>
            <a:spLocks noChangeShapeType="1"/>
          </p:cNvSpPr>
          <p:nvPr/>
        </p:nvSpPr>
        <p:spPr bwMode="auto">
          <a:xfrm>
            <a:off x="4402667" y="3142827"/>
            <a:ext cx="2258" cy="3639538"/>
          </a:xfrm>
          <a:prstGeom prst="line">
            <a:avLst/>
          </a:prstGeom>
          <a:noFill/>
          <a:ln w="12700">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61446" name="Rectangle 6"/>
          <p:cNvSpPr>
            <a:spLocks noChangeArrowheads="1"/>
          </p:cNvSpPr>
          <p:nvPr/>
        </p:nvSpPr>
        <p:spPr bwMode="auto">
          <a:xfrm>
            <a:off x="1915308" y="3695984"/>
            <a:ext cx="1043931" cy="507831"/>
          </a:xfrm>
          <a:prstGeom prst="rect">
            <a:avLst/>
          </a:prstGeom>
          <a:noFill/>
          <a:ln w="9525">
            <a:noFill/>
            <a:miter lim="800000"/>
            <a:headEnd/>
            <a:tailEnd/>
          </a:ln>
        </p:spPr>
        <p:txBody>
          <a:bodyPr wrap="none" lIns="0" tIns="0" rIns="0" bIns="0">
            <a:prstTxWarp prst="textNoShape">
              <a:avLst/>
            </a:prstTxWarp>
            <a:spAutoFit/>
          </a:bodyPr>
          <a:lstStyle/>
          <a:p>
            <a:r>
              <a:rPr lang="fr-FR" sz="3300" dirty="0" err="1">
                <a:solidFill>
                  <a:srgbClr val="000000"/>
                </a:solidFill>
                <a:latin typeface="Book Antiqua"/>
              </a:rPr>
              <a:t>Node</a:t>
            </a:r>
            <a:endParaRPr lang="fr-FR" sz="3400" dirty="0">
              <a:latin typeface="Book Antiqua"/>
            </a:endParaRPr>
          </a:p>
        </p:txBody>
      </p:sp>
      <p:sp>
        <p:nvSpPr>
          <p:cNvPr id="61447" name="Rectangle 7"/>
          <p:cNvSpPr>
            <a:spLocks noChangeArrowheads="1"/>
          </p:cNvSpPr>
          <p:nvPr/>
        </p:nvSpPr>
        <p:spPr bwMode="auto">
          <a:xfrm>
            <a:off x="1212428" y="4978401"/>
            <a:ext cx="10708639" cy="503386"/>
          </a:xfrm>
          <a:prstGeom prst="rect">
            <a:avLst/>
          </a:prstGeom>
          <a:noFill/>
          <a:ln w="9525">
            <a:noFill/>
            <a:miter lim="800000"/>
            <a:headEnd/>
            <a:tailEnd/>
          </a:ln>
        </p:spPr>
        <p:txBody>
          <a:bodyPr wrap="square" lIns="0" tIns="0" rIns="0" bIns="0">
            <a:prstTxWarp prst="textNoShape">
              <a:avLst/>
            </a:prstTxWarp>
            <a:spAutoFit/>
          </a:bodyPr>
          <a:lstStyle/>
          <a:p>
            <a:pPr algn="l"/>
            <a:r>
              <a:rPr lang="fr-FR" sz="3300" dirty="0" err="1">
                <a:solidFill>
                  <a:srgbClr val="000000"/>
                </a:solidFill>
                <a:latin typeface="Book Antiqua"/>
              </a:rPr>
              <a:t>Primary</a:t>
            </a:r>
            <a:r>
              <a:rPr lang="fr-FR" sz="3300" dirty="0">
                <a:solidFill>
                  <a:srgbClr val="000000"/>
                </a:solidFill>
                <a:latin typeface="Book Antiqua"/>
              </a:rPr>
              <a:t> copy         </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1</a:t>
            </a:r>
            <a:r>
              <a:rPr lang="fr-FR" sz="3300" dirty="0" smtClean="0">
                <a:solidFill>
                  <a:srgbClr val="000000"/>
                </a:solidFill>
                <a:latin typeface="Book Antiqua"/>
              </a:rPr>
              <a:t>          </a:t>
            </a:r>
            <a:r>
              <a:rPr lang="fr-FR" sz="3300" dirty="0" smtClean="0">
                <a:solidFill>
                  <a:srgbClr val="000000"/>
                </a:solidFill>
                <a:latin typeface="Book Antiqua"/>
              </a:rPr>
              <a:t>    </a:t>
            </a:r>
            <a:r>
              <a:rPr lang="fr-FR" sz="3300" i="1" dirty="0">
                <a:solidFill>
                  <a:srgbClr val="000000"/>
                </a:solidFill>
                <a:latin typeface="Book Antiqua"/>
              </a:rPr>
              <a:t>R</a:t>
            </a:r>
            <a:r>
              <a:rPr lang="fr-FR" sz="3300" baseline="-25000" dirty="0">
                <a:solidFill>
                  <a:srgbClr val="000000"/>
                </a:solidFill>
                <a:latin typeface="Book Antiqua"/>
              </a:rPr>
              <a:t>2</a:t>
            </a:r>
            <a:r>
              <a:rPr lang="fr-FR" sz="3300" dirty="0">
                <a:solidFill>
                  <a:srgbClr val="000000"/>
                </a:solidFill>
                <a:latin typeface="Book Antiqua"/>
              </a:rPr>
              <a:t>          </a:t>
            </a:r>
            <a:r>
              <a:rPr lang="fr-FR" sz="3300" dirty="0" smtClean="0">
                <a:solidFill>
                  <a:srgbClr val="000000"/>
                </a:solidFill>
                <a:latin typeface="Book Antiqua"/>
              </a:rPr>
              <a:t>    </a:t>
            </a:r>
            <a:r>
              <a:rPr lang="fr-FR" sz="3300" i="1" dirty="0">
                <a:solidFill>
                  <a:srgbClr val="000000"/>
                </a:solidFill>
                <a:latin typeface="Book Antiqua"/>
              </a:rPr>
              <a:t>R</a:t>
            </a:r>
            <a:r>
              <a:rPr lang="fr-FR" sz="3300" baseline="-25000" dirty="0">
                <a:solidFill>
                  <a:srgbClr val="000000"/>
                </a:solidFill>
                <a:latin typeface="Book Antiqua"/>
              </a:rPr>
              <a:t>3</a:t>
            </a:r>
            <a:r>
              <a:rPr lang="fr-FR" sz="3300" dirty="0">
                <a:solidFill>
                  <a:srgbClr val="000000"/>
                </a:solidFill>
                <a:latin typeface="Book Antiqua"/>
              </a:rPr>
              <a:t>         </a:t>
            </a:r>
            <a:r>
              <a:rPr lang="fr-FR" sz="3300" dirty="0" smtClean="0">
                <a:solidFill>
                  <a:srgbClr val="000000"/>
                </a:solidFill>
                <a:latin typeface="Book Antiqua"/>
              </a:rPr>
              <a:t>     </a:t>
            </a:r>
            <a:r>
              <a:rPr lang="fr-FR" sz="3300" i="1" dirty="0">
                <a:solidFill>
                  <a:srgbClr val="000000"/>
                </a:solidFill>
                <a:latin typeface="Book Antiqua"/>
              </a:rPr>
              <a:t>R</a:t>
            </a:r>
            <a:r>
              <a:rPr lang="fr-FR" sz="3300" baseline="-25000" dirty="0">
                <a:solidFill>
                  <a:srgbClr val="000000"/>
                </a:solidFill>
                <a:latin typeface="Book Antiqua"/>
              </a:rPr>
              <a:t>4</a:t>
            </a:r>
            <a:r>
              <a:rPr lang="fr-FR" sz="3300" dirty="0">
                <a:solidFill>
                  <a:srgbClr val="000000"/>
                </a:solidFill>
                <a:latin typeface="Book Antiqua"/>
              </a:rPr>
              <a:t>     </a:t>
            </a:r>
            <a:endParaRPr lang="fr-FR" sz="3400" dirty="0">
              <a:latin typeface="Book Antiqua"/>
            </a:endParaRPr>
          </a:p>
        </p:txBody>
      </p:sp>
      <p:sp>
        <p:nvSpPr>
          <p:cNvPr id="61448" name="Line 8"/>
          <p:cNvSpPr>
            <a:spLocks noChangeShapeType="1"/>
          </p:cNvSpPr>
          <p:nvPr/>
        </p:nvSpPr>
        <p:spPr bwMode="auto">
          <a:xfrm>
            <a:off x="6136640" y="3142827"/>
            <a:ext cx="2258" cy="3639538"/>
          </a:xfrm>
          <a:prstGeom prst="line">
            <a:avLst/>
          </a:prstGeom>
          <a:noFill/>
          <a:ln w="12700">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61449" name="Line 9"/>
          <p:cNvSpPr>
            <a:spLocks noChangeShapeType="1"/>
          </p:cNvSpPr>
          <p:nvPr/>
        </p:nvSpPr>
        <p:spPr bwMode="auto">
          <a:xfrm>
            <a:off x="8008339" y="3142827"/>
            <a:ext cx="2257" cy="3639538"/>
          </a:xfrm>
          <a:prstGeom prst="line">
            <a:avLst/>
          </a:prstGeom>
          <a:noFill/>
          <a:ln w="12700">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61450" name="Line 10"/>
          <p:cNvSpPr>
            <a:spLocks noChangeShapeType="1"/>
          </p:cNvSpPr>
          <p:nvPr/>
        </p:nvSpPr>
        <p:spPr bwMode="auto">
          <a:xfrm>
            <a:off x="9983894" y="3142827"/>
            <a:ext cx="2258" cy="3639538"/>
          </a:xfrm>
          <a:prstGeom prst="line">
            <a:avLst/>
          </a:prstGeom>
          <a:noFill/>
          <a:ln w="12700">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61451" name="Rectangle 11"/>
          <p:cNvSpPr>
            <a:spLocks noChangeArrowheads="1"/>
          </p:cNvSpPr>
          <p:nvPr/>
        </p:nvSpPr>
        <p:spPr bwMode="auto">
          <a:xfrm>
            <a:off x="1212427" y="5809263"/>
            <a:ext cx="10527418" cy="503386"/>
          </a:xfrm>
          <a:prstGeom prst="rect">
            <a:avLst/>
          </a:prstGeom>
          <a:noFill/>
          <a:ln w="9525">
            <a:noFill/>
            <a:miter lim="800000"/>
            <a:headEnd/>
            <a:tailEnd/>
          </a:ln>
        </p:spPr>
        <p:txBody>
          <a:bodyPr wrap="square" lIns="0" tIns="0" rIns="0" bIns="0">
            <a:prstTxWarp prst="textNoShape">
              <a:avLst/>
            </a:prstTxWarp>
            <a:spAutoFit/>
          </a:bodyPr>
          <a:lstStyle/>
          <a:p>
            <a:pPr algn="l"/>
            <a:r>
              <a:rPr lang="fr-FR" sz="3300" dirty="0">
                <a:solidFill>
                  <a:srgbClr val="000000"/>
                </a:solidFill>
                <a:latin typeface="Book Antiqua"/>
              </a:rPr>
              <a:t>Backup copy           </a:t>
            </a:r>
            <a:r>
              <a:rPr lang="fr-FR" sz="3300" dirty="0" smtClean="0">
                <a:solidFill>
                  <a:srgbClr val="000000"/>
                </a:solidFill>
                <a:latin typeface="Book Antiqua"/>
              </a:rPr>
              <a:t>   </a:t>
            </a:r>
            <a:r>
              <a:rPr lang="fr-FR" sz="3300" i="1" dirty="0">
                <a:solidFill>
                  <a:srgbClr val="000000"/>
                </a:solidFill>
                <a:latin typeface="Book Antiqua"/>
              </a:rPr>
              <a:t>r</a:t>
            </a:r>
            <a:r>
              <a:rPr lang="fr-FR" sz="3300" baseline="-25000" dirty="0">
                <a:solidFill>
                  <a:srgbClr val="000000"/>
                </a:solidFill>
                <a:latin typeface="Book Antiqua"/>
              </a:rPr>
              <a:t>4</a:t>
            </a:r>
            <a:r>
              <a:rPr lang="fr-FR" sz="3300" dirty="0">
                <a:solidFill>
                  <a:srgbClr val="000000"/>
                </a:solidFill>
                <a:latin typeface="Book Antiqua"/>
              </a:rPr>
              <a:t>            </a:t>
            </a:r>
            <a:r>
              <a:rPr lang="fr-FR" sz="3300" dirty="0" smtClean="0">
                <a:solidFill>
                  <a:srgbClr val="000000"/>
                </a:solidFill>
                <a:latin typeface="Book Antiqua"/>
              </a:rPr>
              <a:t>  </a:t>
            </a:r>
            <a:r>
              <a:rPr lang="fr-FR" sz="3300" i="1" dirty="0">
                <a:solidFill>
                  <a:srgbClr val="000000"/>
                </a:solidFill>
                <a:latin typeface="Book Antiqua"/>
              </a:rPr>
              <a:t>r</a:t>
            </a:r>
            <a:r>
              <a:rPr lang="fr-FR" sz="3300" baseline="-25000" dirty="0">
                <a:solidFill>
                  <a:srgbClr val="000000"/>
                </a:solidFill>
                <a:latin typeface="Book Antiqua"/>
              </a:rPr>
              <a:t>1</a:t>
            </a:r>
            <a:r>
              <a:rPr lang="fr-FR" sz="3300" dirty="0">
                <a:solidFill>
                  <a:srgbClr val="000000"/>
                </a:solidFill>
                <a:latin typeface="Book Antiqua"/>
              </a:rPr>
              <a:t>            </a:t>
            </a:r>
            <a:r>
              <a:rPr lang="fr-FR" sz="3300" dirty="0" smtClean="0">
                <a:solidFill>
                  <a:srgbClr val="000000"/>
                </a:solidFill>
                <a:latin typeface="Book Antiqua"/>
              </a:rPr>
              <a:t> </a:t>
            </a:r>
            <a:r>
              <a:rPr lang="fr-FR" sz="3300" dirty="0" smtClean="0">
                <a:solidFill>
                  <a:srgbClr val="000000"/>
                </a:solidFill>
                <a:latin typeface="Book Antiqua"/>
              </a:rPr>
              <a:t>   </a:t>
            </a:r>
            <a:r>
              <a:rPr lang="fr-FR" sz="3300" i="1" dirty="0" smtClean="0">
                <a:solidFill>
                  <a:srgbClr val="000000"/>
                </a:solidFill>
                <a:latin typeface="Book Antiqua"/>
              </a:rPr>
              <a:t>r</a:t>
            </a:r>
            <a:r>
              <a:rPr lang="fr-FR" sz="3300" baseline="-25000" dirty="0" smtClean="0">
                <a:solidFill>
                  <a:srgbClr val="000000"/>
                </a:solidFill>
                <a:latin typeface="Book Antiqua"/>
              </a:rPr>
              <a:t>2</a:t>
            </a:r>
            <a:r>
              <a:rPr lang="fr-FR" sz="3300" dirty="0" smtClean="0">
                <a:solidFill>
                  <a:srgbClr val="000000"/>
                </a:solidFill>
                <a:latin typeface="Book Antiqua"/>
              </a:rPr>
              <a:t>               </a:t>
            </a:r>
            <a:r>
              <a:rPr lang="fr-FR" sz="3300" i="1" dirty="0">
                <a:solidFill>
                  <a:srgbClr val="000000"/>
                </a:solidFill>
                <a:latin typeface="Book Antiqua"/>
              </a:rPr>
              <a:t>r</a:t>
            </a:r>
            <a:r>
              <a:rPr lang="fr-FR" sz="3300" baseline="-25000" dirty="0">
                <a:solidFill>
                  <a:srgbClr val="000000"/>
                </a:solidFill>
                <a:latin typeface="Book Antiqua"/>
              </a:rPr>
              <a:t>3</a:t>
            </a:r>
            <a:r>
              <a:rPr lang="fr-FR" sz="3300" dirty="0">
                <a:solidFill>
                  <a:srgbClr val="000000"/>
                </a:solidFill>
                <a:latin typeface="Book Antiqua"/>
              </a:rPr>
              <a:t>    </a:t>
            </a:r>
            <a:endParaRPr lang="fr-FR" sz="3400" dirty="0">
              <a:latin typeface="Book Antiqua"/>
            </a:endParaRPr>
          </a:p>
        </p:txBody>
      </p:sp>
      <p:sp>
        <p:nvSpPr>
          <p:cNvPr id="61452" name="Rectangle 12"/>
          <p:cNvSpPr>
            <a:spLocks noChangeArrowheads="1"/>
          </p:cNvSpPr>
          <p:nvPr/>
        </p:nvSpPr>
        <p:spPr bwMode="auto">
          <a:xfrm>
            <a:off x="5001297" y="3695984"/>
            <a:ext cx="211596" cy="507831"/>
          </a:xfrm>
          <a:prstGeom prst="rect">
            <a:avLst/>
          </a:prstGeom>
          <a:noFill/>
          <a:ln w="9525">
            <a:noFill/>
            <a:miter lim="800000"/>
            <a:headEnd/>
            <a:tailEnd/>
          </a:ln>
        </p:spPr>
        <p:txBody>
          <a:bodyPr wrap="none" lIns="0" tIns="0" rIns="0" bIns="0">
            <a:prstTxWarp prst="textNoShape">
              <a:avLst/>
            </a:prstTxWarp>
            <a:spAutoFit/>
          </a:bodyPr>
          <a:lstStyle/>
          <a:p>
            <a:r>
              <a:rPr lang="fr-FR" sz="3300" dirty="0">
                <a:solidFill>
                  <a:srgbClr val="000000"/>
                </a:solidFill>
                <a:latin typeface="Book Antiqua"/>
              </a:rPr>
              <a:t>1</a:t>
            </a:r>
            <a:endParaRPr lang="fr-FR" sz="3400" dirty="0">
              <a:latin typeface="Book Antiqua"/>
            </a:endParaRPr>
          </a:p>
        </p:txBody>
      </p:sp>
      <p:sp>
        <p:nvSpPr>
          <p:cNvPr id="61453" name="Rectangle 13"/>
          <p:cNvSpPr>
            <a:spLocks noChangeArrowheads="1"/>
          </p:cNvSpPr>
          <p:nvPr/>
        </p:nvSpPr>
        <p:spPr bwMode="auto">
          <a:xfrm>
            <a:off x="6938876" y="3695984"/>
            <a:ext cx="211596" cy="507831"/>
          </a:xfrm>
          <a:prstGeom prst="rect">
            <a:avLst/>
          </a:prstGeom>
          <a:noFill/>
          <a:ln w="9525">
            <a:noFill/>
            <a:miter lim="800000"/>
            <a:headEnd/>
            <a:tailEnd/>
          </a:ln>
        </p:spPr>
        <p:txBody>
          <a:bodyPr wrap="none" lIns="0" tIns="0" rIns="0" bIns="0">
            <a:prstTxWarp prst="textNoShape">
              <a:avLst/>
            </a:prstTxWarp>
            <a:spAutoFit/>
          </a:bodyPr>
          <a:lstStyle/>
          <a:p>
            <a:r>
              <a:rPr lang="fr-FR" sz="3300" dirty="0">
                <a:solidFill>
                  <a:srgbClr val="000000"/>
                </a:solidFill>
                <a:latin typeface="Book Antiqua"/>
              </a:rPr>
              <a:t>2</a:t>
            </a:r>
            <a:endParaRPr lang="fr-FR" sz="3400" dirty="0">
              <a:latin typeface="Book Antiqua"/>
            </a:endParaRPr>
          </a:p>
        </p:txBody>
      </p:sp>
      <p:sp>
        <p:nvSpPr>
          <p:cNvPr id="61454" name="Rectangle 14"/>
          <p:cNvSpPr>
            <a:spLocks noChangeArrowheads="1"/>
          </p:cNvSpPr>
          <p:nvPr/>
        </p:nvSpPr>
        <p:spPr bwMode="auto">
          <a:xfrm>
            <a:off x="8883092" y="3695984"/>
            <a:ext cx="211596" cy="507831"/>
          </a:xfrm>
          <a:prstGeom prst="rect">
            <a:avLst/>
          </a:prstGeom>
          <a:noFill/>
          <a:ln w="9525">
            <a:noFill/>
            <a:miter lim="800000"/>
            <a:headEnd/>
            <a:tailEnd/>
          </a:ln>
        </p:spPr>
        <p:txBody>
          <a:bodyPr wrap="none" lIns="0" tIns="0" rIns="0" bIns="0">
            <a:prstTxWarp prst="textNoShape">
              <a:avLst/>
            </a:prstTxWarp>
            <a:spAutoFit/>
          </a:bodyPr>
          <a:lstStyle/>
          <a:p>
            <a:r>
              <a:rPr lang="fr-FR" sz="3300" dirty="0">
                <a:solidFill>
                  <a:srgbClr val="000000"/>
                </a:solidFill>
                <a:latin typeface="Book Antiqua"/>
              </a:rPr>
              <a:t>3</a:t>
            </a:r>
            <a:endParaRPr lang="fr-FR" sz="3400" dirty="0">
              <a:latin typeface="Book Antiqua"/>
            </a:endParaRPr>
          </a:p>
        </p:txBody>
      </p:sp>
      <p:sp>
        <p:nvSpPr>
          <p:cNvPr id="61455" name="Rectangle 15"/>
          <p:cNvSpPr>
            <a:spLocks noChangeArrowheads="1"/>
          </p:cNvSpPr>
          <p:nvPr/>
        </p:nvSpPr>
        <p:spPr bwMode="auto">
          <a:xfrm>
            <a:off x="10860230" y="3695984"/>
            <a:ext cx="211596" cy="507831"/>
          </a:xfrm>
          <a:prstGeom prst="rect">
            <a:avLst/>
          </a:prstGeom>
          <a:noFill/>
          <a:ln w="9525">
            <a:noFill/>
            <a:miter lim="800000"/>
            <a:headEnd/>
            <a:tailEnd/>
          </a:ln>
        </p:spPr>
        <p:txBody>
          <a:bodyPr wrap="none" lIns="0" tIns="0" rIns="0" bIns="0">
            <a:prstTxWarp prst="textNoShape">
              <a:avLst/>
            </a:prstTxWarp>
            <a:spAutoFit/>
          </a:bodyPr>
          <a:lstStyle/>
          <a:p>
            <a:r>
              <a:rPr lang="fr-FR" sz="3300" dirty="0">
                <a:solidFill>
                  <a:srgbClr val="000000"/>
                </a:solidFill>
                <a:latin typeface="Book Antiqua"/>
              </a:rPr>
              <a:t>4</a:t>
            </a:r>
            <a:endParaRPr lang="fr-FR" sz="3400" dirty="0">
              <a:latin typeface="Book Antiqua"/>
            </a:endParaRPr>
          </a:p>
        </p:txBody>
      </p:sp>
      <p:sp>
        <p:nvSpPr>
          <p:cNvPr id="61456" name="Line 16"/>
          <p:cNvSpPr>
            <a:spLocks noChangeShapeType="1"/>
          </p:cNvSpPr>
          <p:nvPr/>
        </p:nvSpPr>
        <p:spPr bwMode="auto">
          <a:xfrm>
            <a:off x="866987" y="4443307"/>
            <a:ext cx="11054080" cy="0"/>
          </a:xfrm>
          <a:prstGeom prst="line">
            <a:avLst/>
          </a:prstGeom>
          <a:noFill/>
          <a:ln w="12700">
            <a:solidFill>
              <a:schemeClr val="tx1"/>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128692" rIns="128692"/>
          <a:lstStyle/>
          <a:p>
            <a:r>
              <a:rPr lang="en-US" smtClean="0"/>
              <a:t>Placement Directory</a:t>
            </a:r>
            <a:endParaRPr lang="en-US"/>
          </a:p>
        </p:txBody>
      </p:sp>
      <p:sp>
        <p:nvSpPr>
          <p:cNvPr id="62467" name="Rectangle 3"/>
          <p:cNvSpPr>
            <a:spLocks noGrp="1" noChangeArrowheads="1"/>
          </p:cNvSpPr>
          <p:nvPr>
            <p:ph idx="1"/>
          </p:nvPr>
        </p:nvSpPr>
        <p:spPr>
          <a:noFill/>
          <a:ln/>
        </p:spPr>
        <p:txBody>
          <a:bodyPr lIns="128692" rIns="128692"/>
          <a:lstStyle/>
          <a:p>
            <a:pPr>
              <a:lnSpc>
                <a:spcPct val="100000"/>
              </a:lnSpc>
              <a:spcBef>
                <a:spcPct val="45000"/>
              </a:spcBef>
            </a:pPr>
            <a:r>
              <a:rPr lang="en-US" smtClean="0"/>
              <a:t>Performs two functions</a:t>
            </a:r>
          </a:p>
          <a:p>
            <a:pPr lvl="1">
              <a:lnSpc>
                <a:spcPct val="100000"/>
              </a:lnSpc>
              <a:spcBef>
                <a:spcPct val="45000"/>
              </a:spcBef>
            </a:pPr>
            <a:r>
              <a:rPr lang="en-US" i="1" smtClean="0"/>
              <a:t>F</a:t>
            </a:r>
            <a:r>
              <a:rPr lang="en-US" baseline="-25000" smtClean="0"/>
              <a:t>1</a:t>
            </a:r>
            <a:r>
              <a:rPr lang="en-US" smtClean="0"/>
              <a:t> (relname, placement attval) = lognode-id </a:t>
            </a:r>
          </a:p>
          <a:p>
            <a:pPr lvl="1">
              <a:lnSpc>
                <a:spcPct val="100000"/>
              </a:lnSpc>
              <a:spcBef>
                <a:spcPct val="45000"/>
              </a:spcBef>
            </a:pPr>
            <a:r>
              <a:rPr lang="en-US" i="1" smtClean="0"/>
              <a:t>F</a:t>
            </a:r>
            <a:r>
              <a:rPr lang="en-US" baseline="-25000" smtClean="0"/>
              <a:t>2</a:t>
            </a:r>
            <a:r>
              <a:rPr lang="en-US" smtClean="0"/>
              <a:t> (lognode-id) = phynode-id</a:t>
            </a:r>
          </a:p>
          <a:p>
            <a:pPr>
              <a:lnSpc>
                <a:spcPct val="100000"/>
              </a:lnSpc>
              <a:spcBef>
                <a:spcPct val="45000"/>
              </a:spcBef>
            </a:pPr>
            <a:r>
              <a:rPr lang="en-US" smtClean="0"/>
              <a:t>In either case, the data structure for </a:t>
            </a:r>
            <a:r>
              <a:rPr lang="en-US" i="1" smtClean="0"/>
              <a:t>f</a:t>
            </a:r>
            <a:r>
              <a:rPr lang="en-US" baseline="-25000" smtClean="0"/>
              <a:t>1</a:t>
            </a:r>
            <a:r>
              <a:rPr lang="en-US" i="1" smtClean="0"/>
              <a:t>  </a:t>
            </a:r>
            <a:r>
              <a:rPr lang="en-US" smtClean="0"/>
              <a:t>and </a:t>
            </a:r>
            <a:r>
              <a:rPr lang="en-US" i="1" smtClean="0"/>
              <a:t>f</a:t>
            </a:r>
            <a:r>
              <a:rPr lang="en-US" baseline="-25000" smtClean="0"/>
              <a:t>2</a:t>
            </a:r>
            <a:r>
              <a:rPr lang="en-US" i="1" smtClean="0"/>
              <a:t> </a:t>
            </a:r>
            <a:r>
              <a:rPr lang="en-US" smtClean="0"/>
              <a:t> should be available when needed at each node</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lIns="128692" rIns="128692"/>
          <a:lstStyle/>
          <a:p>
            <a:r>
              <a:rPr lang="en-US" smtClean="0"/>
              <a:t>Join Processing</a:t>
            </a:r>
            <a:endParaRPr lang="en-US"/>
          </a:p>
        </p:txBody>
      </p:sp>
      <p:sp>
        <p:nvSpPr>
          <p:cNvPr id="64515" name="Rectangle 3"/>
          <p:cNvSpPr>
            <a:spLocks noGrp="1" noChangeArrowheads="1"/>
          </p:cNvSpPr>
          <p:nvPr>
            <p:ph idx="1"/>
          </p:nvPr>
        </p:nvSpPr>
        <p:spPr>
          <a:noFill/>
          <a:ln/>
        </p:spPr>
        <p:txBody>
          <a:bodyPr lIns="128692" rIns="128692"/>
          <a:lstStyle/>
          <a:p>
            <a:pPr>
              <a:lnSpc>
                <a:spcPct val="100000"/>
              </a:lnSpc>
              <a:spcBef>
                <a:spcPct val="50000"/>
              </a:spcBef>
            </a:pPr>
            <a:r>
              <a:rPr lang="en-US" smtClean="0">
                <a:solidFill>
                  <a:schemeClr val="tx2"/>
                </a:solidFill>
              </a:rPr>
              <a:t>Three basic algorithms for intra-operator parallelism</a:t>
            </a:r>
          </a:p>
          <a:p>
            <a:pPr lvl="1">
              <a:lnSpc>
                <a:spcPct val="100000"/>
              </a:lnSpc>
              <a:spcBef>
                <a:spcPct val="50000"/>
              </a:spcBef>
            </a:pPr>
            <a:r>
              <a:rPr lang="en-US" smtClean="0">
                <a:solidFill>
                  <a:schemeClr val="tx2"/>
                </a:solidFill>
              </a:rPr>
              <a:t>Parallel nested loop join: no special assumption</a:t>
            </a:r>
          </a:p>
          <a:p>
            <a:pPr lvl="1">
              <a:lnSpc>
                <a:spcPct val="100000"/>
              </a:lnSpc>
              <a:spcBef>
                <a:spcPct val="50000"/>
              </a:spcBef>
            </a:pPr>
            <a:r>
              <a:rPr lang="en-US" smtClean="0">
                <a:solidFill>
                  <a:schemeClr val="tx2"/>
                </a:solidFill>
              </a:rPr>
              <a:t>Parallel associative join: one relation is declustered on join attribute and equi-join </a:t>
            </a:r>
          </a:p>
          <a:p>
            <a:pPr lvl="1">
              <a:lnSpc>
                <a:spcPct val="100000"/>
              </a:lnSpc>
              <a:spcBef>
                <a:spcPct val="50000"/>
              </a:spcBef>
            </a:pPr>
            <a:r>
              <a:rPr lang="en-US" smtClean="0">
                <a:solidFill>
                  <a:schemeClr val="tx2"/>
                </a:solidFill>
              </a:rPr>
              <a:t>Parallel hash join: equi-join </a:t>
            </a:r>
          </a:p>
          <a:p>
            <a:pPr>
              <a:lnSpc>
                <a:spcPct val="100000"/>
              </a:lnSpc>
              <a:spcBef>
                <a:spcPct val="50000"/>
              </a:spcBef>
            </a:pPr>
            <a:r>
              <a:rPr lang="en-US" smtClean="0">
                <a:solidFill>
                  <a:schemeClr val="tx2"/>
                </a:solidFill>
              </a:rPr>
              <a:t>They also apply to other complex operators such as duplicate elimination, union, intersection, etc. with minor adaptation</a:t>
            </a:r>
            <a:endParaRPr lang="en-US">
              <a:solidFill>
                <a:schemeClr val="tx2"/>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lIns="128692" rIns="128692"/>
          <a:lstStyle/>
          <a:p>
            <a:r>
              <a:rPr lang="fr-FR" dirty="0" err="1"/>
              <a:t>Parallel</a:t>
            </a:r>
            <a:r>
              <a:rPr lang="fr-FR" dirty="0"/>
              <a:t> </a:t>
            </a:r>
            <a:r>
              <a:rPr lang="fr-FR" dirty="0" err="1"/>
              <a:t>Nested</a:t>
            </a:r>
            <a:r>
              <a:rPr lang="fr-FR" dirty="0"/>
              <a:t> </a:t>
            </a:r>
            <a:r>
              <a:rPr lang="fr-FR" dirty="0" err="1"/>
              <a:t>Loop</a:t>
            </a:r>
            <a:r>
              <a:rPr lang="fr-FR" dirty="0"/>
              <a:t> </a:t>
            </a:r>
            <a:r>
              <a:rPr lang="fr-FR" dirty="0" err="1"/>
              <a:t>Join</a:t>
            </a:r>
            <a:endParaRPr lang="fr-FR" dirty="0"/>
          </a:p>
        </p:txBody>
      </p:sp>
      <p:sp>
        <p:nvSpPr>
          <p:cNvPr id="65540" name="Rectangle 4"/>
          <p:cNvSpPr>
            <a:spLocks noChangeArrowheads="1"/>
          </p:cNvSpPr>
          <p:nvPr/>
        </p:nvSpPr>
        <p:spPr bwMode="auto">
          <a:xfrm>
            <a:off x="1941689" y="4842167"/>
            <a:ext cx="668302" cy="577991"/>
          </a:xfrm>
          <a:prstGeom prst="rect">
            <a:avLst/>
          </a:prstGeom>
          <a:blipFill rotWithShape="1">
            <a:blip r:embed="rId3"/>
            <a:tile tx="0" ty="0" sx="100000" sy="100000" flip="none" algn="tl"/>
          </a:blip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5541" name="Line 5"/>
          <p:cNvSpPr>
            <a:spLocks noChangeShapeType="1"/>
          </p:cNvSpPr>
          <p:nvPr/>
        </p:nvSpPr>
        <p:spPr bwMode="auto">
          <a:xfrm>
            <a:off x="2248747" y="3993242"/>
            <a:ext cx="0" cy="821831"/>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5542" name="Rectangle 6"/>
          <p:cNvSpPr>
            <a:spLocks noChangeArrowheads="1"/>
          </p:cNvSpPr>
          <p:nvPr/>
        </p:nvSpPr>
        <p:spPr bwMode="auto">
          <a:xfrm>
            <a:off x="678275" y="3948087"/>
            <a:ext cx="1397942" cy="835555"/>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300" dirty="0" err="1">
                <a:solidFill>
                  <a:srgbClr val="000000"/>
                </a:solidFill>
                <a:latin typeface="Book Antiqua"/>
              </a:rPr>
              <a:t>send</a:t>
            </a:r>
            <a:endParaRPr lang="fr-FR" sz="2300" dirty="0">
              <a:solidFill>
                <a:srgbClr val="000000"/>
              </a:solidFill>
              <a:latin typeface="Book Antiqua"/>
            </a:endParaRPr>
          </a:p>
          <a:p>
            <a:r>
              <a:rPr lang="fr-FR" sz="2300" dirty="0">
                <a:solidFill>
                  <a:srgbClr val="000000"/>
                </a:solidFill>
                <a:latin typeface="Book Antiqua"/>
              </a:rPr>
              <a:t>partition</a:t>
            </a:r>
          </a:p>
        </p:txBody>
      </p:sp>
      <p:sp>
        <p:nvSpPr>
          <p:cNvPr id="65543" name="Rectangle 7"/>
          <p:cNvSpPr>
            <a:spLocks noChangeArrowheads="1"/>
          </p:cNvSpPr>
          <p:nvPr/>
        </p:nvSpPr>
        <p:spPr bwMode="auto">
          <a:xfrm>
            <a:off x="8191218" y="5998149"/>
            <a:ext cx="848924" cy="794738"/>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5544" name="Rectangle 8"/>
          <p:cNvSpPr>
            <a:spLocks noChangeArrowheads="1"/>
          </p:cNvSpPr>
          <p:nvPr/>
        </p:nvSpPr>
        <p:spPr bwMode="auto">
          <a:xfrm>
            <a:off x="9044658" y="5998149"/>
            <a:ext cx="830862" cy="794738"/>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5545" name="Rectangle 9"/>
          <p:cNvSpPr>
            <a:spLocks noChangeArrowheads="1"/>
          </p:cNvSpPr>
          <p:nvPr/>
        </p:nvSpPr>
        <p:spPr bwMode="auto">
          <a:xfrm>
            <a:off x="3892409" y="6016211"/>
            <a:ext cx="848924" cy="794738"/>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5546" name="Rectangle 10"/>
          <p:cNvSpPr>
            <a:spLocks noChangeArrowheads="1"/>
          </p:cNvSpPr>
          <p:nvPr/>
        </p:nvSpPr>
        <p:spPr bwMode="auto">
          <a:xfrm>
            <a:off x="4745849" y="6016211"/>
            <a:ext cx="848924" cy="794738"/>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5547" name="Line 11"/>
          <p:cNvSpPr>
            <a:spLocks noChangeShapeType="1"/>
          </p:cNvSpPr>
          <p:nvPr/>
        </p:nvSpPr>
        <p:spPr bwMode="auto">
          <a:xfrm>
            <a:off x="9455573" y="3686184"/>
            <a:ext cx="0" cy="2248747"/>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5548" name="Rectangle 12"/>
          <p:cNvSpPr>
            <a:spLocks noChangeArrowheads="1"/>
          </p:cNvSpPr>
          <p:nvPr/>
        </p:nvSpPr>
        <p:spPr bwMode="auto">
          <a:xfrm>
            <a:off x="4059626" y="6982540"/>
            <a:ext cx="1361161"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r>
              <a:rPr lang="fr-FR" sz="2800" dirty="0">
                <a:solidFill>
                  <a:srgbClr val="000000"/>
                </a:solidFill>
                <a:latin typeface="Book Antiqua"/>
              </a:rPr>
              <a:t> 3</a:t>
            </a:r>
          </a:p>
        </p:txBody>
      </p:sp>
      <p:sp>
        <p:nvSpPr>
          <p:cNvPr id="65549" name="Rectangle 13"/>
          <p:cNvSpPr>
            <a:spLocks noChangeArrowheads="1"/>
          </p:cNvSpPr>
          <p:nvPr/>
        </p:nvSpPr>
        <p:spPr bwMode="auto">
          <a:xfrm>
            <a:off x="8349403" y="6982540"/>
            <a:ext cx="1361161"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r>
              <a:rPr lang="fr-FR" sz="2800" dirty="0">
                <a:solidFill>
                  <a:srgbClr val="000000"/>
                </a:solidFill>
                <a:latin typeface="Book Antiqua"/>
              </a:rPr>
              <a:t> 4</a:t>
            </a:r>
          </a:p>
        </p:txBody>
      </p:sp>
      <p:sp>
        <p:nvSpPr>
          <p:cNvPr id="65550" name="Rectangle 14"/>
          <p:cNvSpPr>
            <a:spLocks noChangeArrowheads="1"/>
          </p:cNvSpPr>
          <p:nvPr/>
        </p:nvSpPr>
        <p:spPr bwMode="auto">
          <a:xfrm>
            <a:off x="4000782" y="2855322"/>
            <a:ext cx="848924" cy="812800"/>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5551" name="Rectangle 15"/>
          <p:cNvSpPr>
            <a:spLocks noChangeArrowheads="1"/>
          </p:cNvSpPr>
          <p:nvPr/>
        </p:nvSpPr>
        <p:spPr bwMode="auto">
          <a:xfrm>
            <a:off x="9112391" y="2855322"/>
            <a:ext cx="848924" cy="812800"/>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5552" name="Rectangle 16"/>
          <p:cNvSpPr>
            <a:spLocks noChangeArrowheads="1"/>
          </p:cNvSpPr>
          <p:nvPr/>
        </p:nvSpPr>
        <p:spPr bwMode="auto">
          <a:xfrm>
            <a:off x="3752568" y="2259269"/>
            <a:ext cx="1361161"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r>
              <a:rPr lang="fr-FR" sz="2800" dirty="0">
                <a:solidFill>
                  <a:srgbClr val="000000"/>
                </a:solidFill>
                <a:latin typeface="Book Antiqua"/>
              </a:rPr>
              <a:t> 1</a:t>
            </a:r>
          </a:p>
        </p:txBody>
      </p:sp>
      <p:sp>
        <p:nvSpPr>
          <p:cNvPr id="65553" name="Rectangle 17"/>
          <p:cNvSpPr>
            <a:spLocks noChangeArrowheads="1"/>
          </p:cNvSpPr>
          <p:nvPr/>
        </p:nvSpPr>
        <p:spPr bwMode="auto">
          <a:xfrm>
            <a:off x="8855146" y="2259269"/>
            <a:ext cx="1361161"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r>
              <a:rPr lang="fr-FR" sz="2800" dirty="0">
                <a:solidFill>
                  <a:srgbClr val="000000"/>
                </a:solidFill>
                <a:latin typeface="Book Antiqua"/>
              </a:rPr>
              <a:t> 2</a:t>
            </a:r>
          </a:p>
        </p:txBody>
      </p:sp>
      <p:sp>
        <p:nvSpPr>
          <p:cNvPr id="65554" name="Rectangle 18"/>
          <p:cNvSpPr>
            <a:spLocks noChangeArrowheads="1"/>
          </p:cNvSpPr>
          <p:nvPr/>
        </p:nvSpPr>
        <p:spPr bwMode="auto">
          <a:xfrm>
            <a:off x="3154207" y="2990789"/>
            <a:ext cx="758432"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a:solidFill>
                  <a:srgbClr val="000000"/>
                </a:solidFill>
                <a:latin typeface="Book Antiqua"/>
              </a:rPr>
              <a:t>R</a:t>
            </a:r>
            <a:r>
              <a:rPr lang="fr-FR" sz="2800" baseline="-25000" dirty="0">
                <a:solidFill>
                  <a:srgbClr val="000000"/>
                </a:solidFill>
                <a:latin typeface="Book Antiqua"/>
              </a:rPr>
              <a:t>1</a:t>
            </a:r>
            <a:r>
              <a:rPr lang="fr-FR" sz="2800" dirty="0">
                <a:solidFill>
                  <a:srgbClr val="000000"/>
                </a:solidFill>
                <a:latin typeface="Book Antiqua"/>
              </a:rPr>
              <a:t>:</a:t>
            </a:r>
          </a:p>
        </p:txBody>
      </p:sp>
      <p:sp>
        <p:nvSpPr>
          <p:cNvPr id="65555" name="Rectangle 19"/>
          <p:cNvSpPr>
            <a:spLocks noChangeArrowheads="1"/>
          </p:cNvSpPr>
          <p:nvPr/>
        </p:nvSpPr>
        <p:spPr bwMode="auto">
          <a:xfrm>
            <a:off x="6048120" y="6160710"/>
            <a:ext cx="606232"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smtClean="0">
                <a:solidFill>
                  <a:srgbClr val="000000"/>
                </a:solidFill>
                <a:latin typeface="Book Antiqua"/>
              </a:rPr>
              <a:t>S</a:t>
            </a:r>
            <a:r>
              <a:rPr lang="fr-FR" sz="2800" baseline="-25000" dirty="0" smtClean="0">
                <a:solidFill>
                  <a:srgbClr val="000000"/>
                </a:solidFill>
                <a:latin typeface="Book Antiqua"/>
              </a:rPr>
              <a:t>1</a:t>
            </a:r>
            <a:endParaRPr lang="fr-FR" sz="2800" baseline="-25000" dirty="0">
              <a:solidFill>
                <a:srgbClr val="000000"/>
              </a:solidFill>
              <a:latin typeface="Book Antiqua"/>
            </a:endParaRPr>
          </a:p>
        </p:txBody>
      </p:sp>
      <p:sp>
        <p:nvSpPr>
          <p:cNvPr id="65556" name="Rectangle 20"/>
          <p:cNvSpPr>
            <a:spLocks noChangeArrowheads="1"/>
          </p:cNvSpPr>
          <p:nvPr/>
        </p:nvSpPr>
        <p:spPr bwMode="auto">
          <a:xfrm>
            <a:off x="10289731" y="6154688"/>
            <a:ext cx="606232"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smtClean="0">
                <a:solidFill>
                  <a:srgbClr val="000000"/>
                </a:solidFill>
                <a:latin typeface="Book Antiqua"/>
              </a:rPr>
              <a:t>S</a:t>
            </a:r>
            <a:r>
              <a:rPr lang="fr-FR" sz="2800" baseline="-25000" dirty="0" smtClean="0">
                <a:solidFill>
                  <a:srgbClr val="000000"/>
                </a:solidFill>
                <a:latin typeface="Book Antiqua"/>
              </a:rPr>
              <a:t>2</a:t>
            </a:r>
            <a:endParaRPr lang="fr-FR" sz="2800" baseline="-25000" dirty="0">
              <a:solidFill>
                <a:srgbClr val="000000"/>
              </a:solidFill>
              <a:latin typeface="Book Antiqua"/>
            </a:endParaRPr>
          </a:p>
        </p:txBody>
      </p:sp>
      <p:sp>
        <p:nvSpPr>
          <p:cNvPr id="65557" name="Line 21"/>
          <p:cNvSpPr>
            <a:spLocks noChangeShapeType="1"/>
          </p:cNvSpPr>
          <p:nvPr/>
        </p:nvSpPr>
        <p:spPr bwMode="auto">
          <a:xfrm>
            <a:off x="4362027" y="3686185"/>
            <a:ext cx="0" cy="2293902"/>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5558" name="Line 22"/>
          <p:cNvSpPr>
            <a:spLocks noChangeShapeType="1"/>
          </p:cNvSpPr>
          <p:nvPr/>
        </p:nvSpPr>
        <p:spPr bwMode="auto">
          <a:xfrm flipH="1">
            <a:off x="5192889" y="3686185"/>
            <a:ext cx="3955627" cy="2293902"/>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5559" name="Line 23"/>
          <p:cNvSpPr>
            <a:spLocks noChangeShapeType="1"/>
          </p:cNvSpPr>
          <p:nvPr/>
        </p:nvSpPr>
        <p:spPr bwMode="auto">
          <a:xfrm>
            <a:off x="4867769" y="3668122"/>
            <a:ext cx="3666631" cy="2293902"/>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5560" name="Rectangle 24"/>
          <p:cNvSpPr>
            <a:spLocks noChangeArrowheads="1"/>
          </p:cNvSpPr>
          <p:nvPr/>
        </p:nvSpPr>
        <p:spPr bwMode="auto">
          <a:xfrm>
            <a:off x="8166474" y="2990789"/>
            <a:ext cx="758432"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a:solidFill>
                  <a:srgbClr val="000000"/>
                </a:solidFill>
                <a:latin typeface="Book Antiqua"/>
              </a:rPr>
              <a:t>R</a:t>
            </a:r>
            <a:r>
              <a:rPr lang="fr-FR" sz="2800" baseline="-25000" dirty="0">
                <a:solidFill>
                  <a:srgbClr val="000000"/>
                </a:solidFill>
                <a:latin typeface="Book Antiqua"/>
              </a:rPr>
              <a:t>2</a:t>
            </a:r>
            <a:r>
              <a:rPr lang="fr-FR" sz="2800" dirty="0">
                <a:solidFill>
                  <a:srgbClr val="000000"/>
                </a:solidFill>
                <a:latin typeface="Book Antiqua"/>
              </a:rPr>
              <a:t>:</a:t>
            </a:r>
          </a:p>
        </p:txBody>
      </p:sp>
      <p:sp>
        <p:nvSpPr>
          <p:cNvPr id="25" name="Freeform 4"/>
          <p:cNvSpPr>
            <a:spLocks/>
          </p:cNvSpPr>
          <p:nvPr/>
        </p:nvSpPr>
        <p:spPr bwMode="auto">
          <a:xfrm rot="16200000">
            <a:off x="5782258" y="6270141"/>
            <a:ext cx="194721" cy="386081"/>
          </a:xfrm>
          <a:custGeom>
            <a:avLst/>
            <a:gdLst/>
            <a:ahLst/>
            <a:cxnLst>
              <a:cxn ang="0">
                <a:pos x="10000" y="10000"/>
              </a:cxn>
              <a:cxn ang="0">
                <a:pos x="0" y="10000"/>
              </a:cxn>
              <a:cxn ang="0">
                <a:pos x="10000" y="0"/>
              </a:cxn>
              <a:cxn ang="0">
                <a:pos x="0" y="0"/>
              </a:cxn>
              <a:cxn ang="0">
                <a:pos x="10000" y="10000"/>
              </a:cxn>
            </a:cxnLst>
            <a:rect l="0" t="0" r="r" b="b"/>
            <a:pathLst>
              <a:path w="10000" h="10000">
                <a:moveTo>
                  <a:pt x="10000" y="10000"/>
                </a:moveTo>
                <a:lnTo>
                  <a:pt x="0" y="10000"/>
                </a:lnTo>
                <a:lnTo>
                  <a:pt x="10000" y="0"/>
                </a:lnTo>
                <a:lnTo>
                  <a:pt x="0" y="0"/>
                </a:lnTo>
                <a:close/>
                <a:moveTo>
                  <a:pt x="10000" y="10000"/>
                </a:moveTo>
              </a:path>
            </a:pathLst>
          </a:custGeom>
          <a:noFill/>
          <a:ln w="9525">
            <a:solidFill>
              <a:schemeClr val="tx1"/>
            </a:solidFill>
            <a:prstDash val="solid"/>
            <a:round/>
            <a:headEnd/>
            <a:tailEnd/>
          </a:ln>
          <a:effectLst/>
        </p:spPr>
        <p:txBody>
          <a:bodyPr lIns="130046" tIns="65023" rIns="130046" bIns="65023">
            <a:prstTxWarp prst="textNoShape">
              <a:avLst/>
            </a:prstTxWarp>
          </a:bodyPr>
          <a:lstStyle/>
          <a:p>
            <a:endParaRPr lang="en-US" dirty="0">
              <a:latin typeface="Book Antiqua"/>
            </a:endParaRPr>
          </a:p>
        </p:txBody>
      </p:sp>
      <p:sp>
        <p:nvSpPr>
          <p:cNvPr id="26" name="Freeform 4"/>
          <p:cNvSpPr>
            <a:spLocks/>
          </p:cNvSpPr>
          <p:nvPr/>
        </p:nvSpPr>
        <p:spPr bwMode="auto">
          <a:xfrm rot="16200000">
            <a:off x="10056996" y="6270140"/>
            <a:ext cx="194721" cy="386081"/>
          </a:xfrm>
          <a:custGeom>
            <a:avLst/>
            <a:gdLst/>
            <a:ahLst/>
            <a:cxnLst>
              <a:cxn ang="0">
                <a:pos x="10000" y="10000"/>
              </a:cxn>
              <a:cxn ang="0">
                <a:pos x="0" y="10000"/>
              </a:cxn>
              <a:cxn ang="0">
                <a:pos x="10000" y="0"/>
              </a:cxn>
              <a:cxn ang="0">
                <a:pos x="0" y="0"/>
              </a:cxn>
              <a:cxn ang="0">
                <a:pos x="10000" y="10000"/>
              </a:cxn>
            </a:cxnLst>
            <a:rect l="0" t="0" r="r" b="b"/>
            <a:pathLst>
              <a:path w="10000" h="10000">
                <a:moveTo>
                  <a:pt x="10000" y="10000"/>
                </a:moveTo>
                <a:lnTo>
                  <a:pt x="0" y="10000"/>
                </a:lnTo>
                <a:lnTo>
                  <a:pt x="10000" y="0"/>
                </a:lnTo>
                <a:lnTo>
                  <a:pt x="0" y="0"/>
                </a:lnTo>
                <a:close/>
                <a:moveTo>
                  <a:pt x="10000" y="10000"/>
                </a:moveTo>
              </a:path>
            </a:pathLst>
          </a:custGeom>
          <a:noFill/>
          <a:ln w="9525">
            <a:solidFill>
              <a:schemeClr val="tx1"/>
            </a:solidFill>
            <a:prstDash val="solid"/>
            <a:round/>
            <a:headEnd/>
            <a:tailEnd/>
          </a:ln>
          <a:effectLst/>
        </p:spPr>
        <p:txBody>
          <a:bodyPr lIns="130046" tIns="65023" rIns="130046" bIns="65023">
            <a:prstTxWarp prst="textNoShape">
              <a:avLst/>
            </a:prstTxWarp>
          </a:bodyPr>
          <a:lstStyle/>
          <a:p>
            <a:endParaRPr lang="en-US" dirty="0">
              <a:latin typeface="Book Antiqua"/>
            </a:endParaRPr>
          </a:p>
        </p:txBody>
      </p:sp>
      <p:pic>
        <p:nvPicPr>
          <p:cNvPr id="27" name="Picture 26" descr="latex-image-1.pdf"/>
          <p:cNvPicPr>
            <a:picLocks noChangeAspect="1"/>
          </p:cNvPicPr>
          <p:nvPr/>
        </p:nvPicPr>
        <p:blipFill>
          <a:blip r:embed="rId4"/>
          <a:stretch>
            <a:fillRect/>
          </a:stretch>
        </p:blipFill>
        <p:spPr>
          <a:xfrm>
            <a:off x="4260428" y="7766755"/>
            <a:ext cx="3937564" cy="1210169"/>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128692" rIns="128692"/>
          <a:lstStyle/>
          <a:p>
            <a:r>
              <a:rPr lang="fr-FR" dirty="0" err="1"/>
              <a:t>Parallel</a:t>
            </a:r>
            <a:r>
              <a:rPr lang="fr-FR" dirty="0"/>
              <a:t> Associative </a:t>
            </a:r>
            <a:r>
              <a:rPr lang="fr-FR" dirty="0" err="1"/>
              <a:t>Join</a:t>
            </a:r>
            <a:endParaRPr lang="fr-FR" dirty="0"/>
          </a:p>
        </p:txBody>
      </p:sp>
      <p:sp>
        <p:nvSpPr>
          <p:cNvPr id="67587" name="Rectangle 3"/>
          <p:cNvSpPr>
            <a:spLocks noChangeArrowheads="1"/>
          </p:cNvSpPr>
          <p:nvPr/>
        </p:nvSpPr>
        <p:spPr bwMode="auto">
          <a:xfrm>
            <a:off x="3346168" y="2302933"/>
            <a:ext cx="1361161"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r>
              <a:rPr lang="fr-FR" sz="2800" dirty="0">
                <a:solidFill>
                  <a:srgbClr val="000000"/>
                </a:solidFill>
                <a:latin typeface="Book Antiqua"/>
              </a:rPr>
              <a:t> 1</a:t>
            </a:r>
          </a:p>
        </p:txBody>
      </p:sp>
      <p:sp>
        <p:nvSpPr>
          <p:cNvPr id="67588" name="Rectangle 4"/>
          <p:cNvSpPr>
            <a:spLocks noChangeArrowheads="1"/>
          </p:cNvSpPr>
          <p:nvPr/>
        </p:nvSpPr>
        <p:spPr bwMode="auto">
          <a:xfrm>
            <a:off x="3301012" y="6953956"/>
            <a:ext cx="1361161"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r>
              <a:rPr lang="fr-FR" sz="2800" dirty="0">
                <a:solidFill>
                  <a:srgbClr val="000000"/>
                </a:solidFill>
                <a:latin typeface="Book Antiqua"/>
              </a:rPr>
              <a:t> 3</a:t>
            </a:r>
          </a:p>
        </p:txBody>
      </p:sp>
      <p:sp>
        <p:nvSpPr>
          <p:cNvPr id="67589" name="Rectangle 5"/>
          <p:cNvSpPr>
            <a:spLocks noChangeArrowheads="1"/>
          </p:cNvSpPr>
          <p:nvPr/>
        </p:nvSpPr>
        <p:spPr bwMode="auto">
          <a:xfrm>
            <a:off x="7870754" y="6953956"/>
            <a:ext cx="1361161"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r>
              <a:rPr lang="fr-FR" sz="2800" dirty="0">
                <a:solidFill>
                  <a:srgbClr val="000000"/>
                </a:solidFill>
                <a:latin typeface="Book Antiqua"/>
              </a:rPr>
              <a:t> 4</a:t>
            </a:r>
          </a:p>
        </p:txBody>
      </p:sp>
      <p:sp>
        <p:nvSpPr>
          <p:cNvPr id="67590" name="Rectangle 6"/>
          <p:cNvSpPr>
            <a:spLocks noChangeArrowheads="1"/>
          </p:cNvSpPr>
          <p:nvPr/>
        </p:nvSpPr>
        <p:spPr bwMode="auto">
          <a:xfrm>
            <a:off x="7771412" y="2302933"/>
            <a:ext cx="1361161"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r>
              <a:rPr lang="fr-FR" sz="2800" dirty="0">
                <a:solidFill>
                  <a:srgbClr val="000000"/>
                </a:solidFill>
                <a:latin typeface="Book Antiqua"/>
              </a:rPr>
              <a:t> 2</a:t>
            </a:r>
          </a:p>
        </p:txBody>
      </p:sp>
      <p:sp>
        <p:nvSpPr>
          <p:cNvPr id="67591" name="Rectangle 7"/>
          <p:cNvSpPr>
            <a:spLocks noChangeArrowheads="1"/>
          </p:cNvSpPr>
          <p:nvPr/>
        </p:nvSpPr>
        <p:spPr bwMode="auto">
          <a:xfrm>
            <a:off x="2287220" y="2998329"/>
            <a:ext cx="758432"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a:solidFill>
                  <a:srgbClr val="000000"/>
                </a:solidFill>
                <a:latin typeface="Book Antiqua"/>
              </a:rPr>
              <a:t>R</a:t>
            </a:r>
            <a:r>
              <a:rPr lang="fr-FR" sz="2800" baseline="-25000" dirty="0">
                <a:solidFill>
                  <a:srgbClr val="000000"/>
                </a:solidFill>
                <a:latin typeface="Book Antiqua"/>
              </a:rPr>
              <a:t>1</a:t>
            </a:r>
            <a:r>
              <a:rPr lang="fr-FR" sz="2800" dirty="0">
                <a:solidFill>
                  <a:srgbClr val="000000"/>
                </a:solidFill>
                <a:latin typeface="Book Antiqua"/>
              </a:rPr>
              <a:t>:</a:t>
            </a:r>
          </a:p>
        </p:txBody>
      </p:sp>
      <p:sp>
        <p:nvSpPr>
          <p:cNvPr id="67592" name="Rectangle 8"/>
          <p:cNvSpPr>
            <a:spLocks noChangeArrowheads="1"/>
          </p:cNvSpPr>
          <p:nvPr/>
        </p:nvSpPr>
        <p:spPr bwMode="auto">
          <a:xfrm>
            <a:off x="7595165" y="6059875"/>
            <a:ext cx="903111" cy="794738"/>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7593" name="Rectangle 9"/>
          <p:cNvSpPr>
            <a:spLocks noChangeArrowheads="1"/>
          </p:cNvSpPr>
          <p:nvPr/>
        </p:nvSpPr>
        <p:spPr bwMode="auto">
          <a:xfrm>
            <a:off x="8502791" y="6059875"/>
            <a:ext cx="885049" cy="794738"/>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7594" name="Rectangle 10"/>
          <p:cNvSpPr>
            <a:spLocks noChangeArrowheads="1"/>
          </p:cNvSpPr>
          <p:nvPr/>
        </p:nvSpPr>
        <p:spPr bwMode="auto">
          <a:xfrm>
            <a:off x="4009813" y="6077938"/>
            <a:ext cx="885049" cy="794738"/>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7595" name="Rectangle 11"/>
          <p:cNvSpPr>
            <a:spLocks noChangeArrowheads="1"/>
          </p:cNvSpPr>
          <p:nvPr/>
        </p:nvSpPr>
        <p:spPr bwMode="auto">
          <a:xfrm>
            <a:off x="3133796" y="6077938"/>
            <a:ext cx="885049" cy="794738"/>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7596" name="Line 12"/>
          <p:cNvSpPr>
            <a:spLocks noChangeShapeType="1"/>
          </p:cNvSpPr>
          <p:nvPr/>
        </p:nvSpPr>
        <p:spPr bwMode="auto">
          <a:xfrm>
            <a:off x="4542649" y="3657600"/>
            <a:ext cx="3413760" cy="2366151"/>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7597" name="Line 13"/>
          <p:cNvSpPr>
            <a:spLocks noChangeShapeType="1"/>
          </p:cNvSpPr>
          <p:nvPr/>
        </p:nvSpPr>
        <p:spPr bwMode="auto">
          <a:xfrm flipH="1">
            <a:off x="4452338" y="3657600"/>
            <a:ext cx="3594382" cy="2384213"/>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7598" name="Rectangle 14"/>
          <p:cNvSpPr>
            <a:spLocks noChangeArrowheads="1"/>
          </p:cNvSpPr>
          <p:nvPr/>
        </p:nvSpPr>
        <p:spPr bwMode="auto">
          <a:xfrm>
            <a:off x="6757620" y="2998329"/>
            <a:ext cx="758432"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a:solidFill>
                  <a:srgbClr val="000000"/>
                </a:solidFill>
                <a:latin typeface="Book Antiqua"/>
              </a:rPr>
              <a:t>R</a:t>
            </a:r>
            <a:r>
              <a:rPr lang="fr-FR" sz="2800" baseline="-25000" dirty="0">
                <a:solidFill>
                  <a:srgbClr val="000000"/>
                </a:solidFill>
                <a:latin typeface="Book Antiqua"/>
              </a:rPr>
              <a:t>2</a:t>
            </a:r>
            <a:r>
              <a:rPr lang="fr-FR" sz="2800" dirty="0">
                <a:solidFill>
                  <a:srgbClr val="000000"/>
                </a:solidFill>
                <a:latin typeface="Book Antiqua"/>
              </a:rPr>
              <a:t>:</a:t>
            </a:r>
          </a:p>
        </p:txBody>
      </p:sp>
      <p:sp>
        <p:nvSpPr>
          <p:cNvPr id="67599" name="Rectangle 15"/>
          <p:cNvSpPr>
            <a:spLocks noChangeArrowheads="1"/>
          </p:cNvSpPr>
          <p:nvPr/>
        </p:nvSpPr>
        <p:spPr bwMode="auto">
          <a:xfrm>
            <a:off x="8484729" y="2844800"/>
            <a:ext cx="885049" cy="794738"/>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7600" name="Rectangle 16"/>
          <p:cNvSpPr>
            <a:spLocks noChangeArrowheads="1"/>
          </p:cNvSpPr>
          <p:nvPr/>
        </p:nvSpPr>
        <p:spPr bwMode="auto">
          <a:xfrm>
            <a:off x="7595164" y="2844800"/>
            <a:ext cx="885049" cy="794738"/>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7601" name="Rectangle 17"/>
          <p:cNvSpPr>
            <a:spLocks noChangeArrowheads="1"/>
          </p:cNvSpPr>
          <p:nvPr/>
        </p:nvSpPr>
        <p:spPr bwMode="auto">
          <a:xfrm>
            <a:off x="4009813" y="2844800"/>
            <a:ext cx="885049" cy="794738"/>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7602" name="Rectangle 18"/>
          <p:cNvSpPr>
            <a:spLocks noChangeArrowheads="1"/>
          </p:cNvSpPr>
          <p:nvPr/>
        </p:nvSpPr>
        <p:spPr bwMode="auto">
          <a:xfrm>
            <a:off x="3133796" y="2844800"/>
            <a:ext cx="885049" cy="794738"/>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7603" name="Line 19"/>
          <p:cNvSpPr>
            <a:spLocks noChangeShapeType="1"/>
          </p:cNvSpPr>
          <p:nvPr/>
        </p:nvSpPr>
        <p:spPr bwMode="auto">
          <a:xfrm>
            <a:off x="3558258" y="3657600"/>
            <a:ext cx="0" cy="2402276"/>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7604" name="Line 20"/>
          <p:cNvSpPr>
            <a:spLocks noChangeShapeType="1"/>
          </p:cNvSpPr>
          <p:nvPr/>
        </p:nvSpPr>
        <p:spPr bwMode="auto">
          <a:xfrm>
            <a:off x="8940800" y="3657600"/>
            <a:ext cx="0" cy="238421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7606" name="Rectangle 22"/>
          <p:cNvSpPr>
            <a:spLocks noChangeArrowheads="1"/>
          </p:cNvSpPr>
          <p:nvPr/>
        </p:nvSpPr>
        <p:spPr bwMode="auto">
          <a:xfrm>
            <a:off x="5373796" y="6195343"/>
            <a:ext cx="606232"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smtClean="0">
                <a:solidFill>
                  <a:srgbClr val="000000"/>
                </a:solidFill>
                <a:latin typeface="Book Antiqua"/>
              </a:rPr>
              <a:t>S</a:t>
            </a:r>
            <a:r>
              <a:rPr lang="fr-FR" sz="2800" baseline="-25000" dirty="0" smtClean="0">
                <a:solidFill>
                  <a:srgbClr val="000000"/>
                </a:solidFill>
                <a:latin typeface="Book Antiqua"/>
              </a:rPr>
              <a:t>1</a:t>
            </a:r>
            <a:endParaRPr lang="fr-FR" sz="2800" baseline="-25000" dirty="0">
              <a:solidFill>
                <a:srgbClr val="000000"/>
              </a:solidFill>
              <a:latin typeface="Book Antiqua"/>
            </a:endParaRPr>
          </a:p>
        </p:txBody>
      </p:sp>
      <p:sp>
        <p:nvSpPr>
          <p:cNvPr id="67607" name="Rectangle 23"/>
          <p:cNvSpPr>
            <a:spLocks noChangeArrowheads="1"/>
          </p:cNvSpPr>
          <p:nvPr/>
        </p:nvSpPr>
        <p:spPr bwMode="auto">
          <a:xfrm>
            <a:off x="9762916" y="6159219"/>
            <a:ext cx="606232"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smtClean="0">
                <a:solidFill>
                  <a:srgbClr val="000000"/>
                </a:solidFill>
                <a:latin typeface="Book Antiqua"/>
              </a:rPr>
              <a:t>S</a:t>
            </a:r>
            <a:r>
              <a:rPr lang="fr-FR" sz="2800" baseline="-25000" dirty="0" smtClean="0">
                <a:solidFill>
                  <a:srgbClr val="000000"/>
                </a:solidFill>
                <a:latin typeface="Book Antiqua"/>
              </a:rPr>
              <a:t>2</a:t>
            </a:r>
            <a:endParaRPr lang="fr-FR" sz="2800" baseline="-25000" dirty="0">
              <a:solidFill>
                <a:srgbClr val="000000"/>
              </a:solidFill>
              <a:latin typeface="Book Antiqua"/>
            </a:endParaRPr>
          </a:p>
        </p:txBody>
      </p:sp>
      <p:sp>
        <p:nvSpPr>
          <p:cNvPr id="24" name="Freeform 4"/>
          <p:cNvSpPr>
            <a:spLocks/>
          </p:cNvSpPr>
          <p:nvPr/>
        </p:nvSpPr>
        <p:spPr bwMode="auto">
          <a:xfrm rot="16200000" flipH="1">
            <a:off x="5077833" y="6294789"/>
            <a:ext cx="194719" cy="386081"/>
          </a:xfrm>
          <a:custGeom>
            <a:avLst/>
            <a:gdLst/>
            <a:ahLst/>
            <a:cxnLst>
              <a:cxn ang="0">
                <a:pos x="10000" y="10000"/>
              </a:cxn>
              <a:cxn ang="0">
                <a:pos x="0" y="10000"/>
              </a:cxn>
              <a:cxn ang="0">
                <a:pos x="10000" y="0"/>
              </a:cxn>
              <a:cxn ang="0">
                <a:pos x="0" y="0"/>
              </a:cxn>
              <a:cxn ang="0">
                <a:pos x="10000" y="10000"/>
              </a:cxn>
            </a:cxnLst>
            <a:rect l="0" t="0" r="r" b="b"/>
            <a:pathLst>
              <a:path w="10000" h="10000">
                <a:moveTo>
                  <a:pt x="10000" y="10000"/>
                </a:moveTo>
                <a:lnTo>
                  <a:pt x="0" y="10000"/>
                </a:lnTo>
                <a:lnTo>
                  <a:pt x="10000" y="0"/>
                </a:lnTo>
                <a:lnTo>
                  <a:pt x="0" y="0"/>
                </a:lnTo>
                <a:close/>
                <a:moveTo>
                  <a:pt x="10000" y="10000"/>
                </a:moveTo>
              </a:path>
            </a:pathLst>
          </a:custGeom>
          <a:noFill/>
          <a:ln w="9525">
            <a:solidFill>
              <a:schemeClr val="tx1"/>
            </a:solidFill>
            <a:prstDash val="solid"/>
            <a:round/>
            <a:headEnd/>
            <a:tailEnd/>
          </a:ln>
          <a:effectLst/>
        </p:spPr>
        <p:txBody>
          <a:bodyPr lIns="130046" tIns="65023" rIns="130046" bIns="65023">
            <a:prstTxWarp prst="textNoShape">
              <a:avLst/>
            </a:prstTxWarp>
          </a:bodyPr>
          <a:lstStyle/>
          <a:p>
            <a:endParaRPr lang="en-US" dirty="0">
              <a:solidFill>
                <a:schemeClr val="tx2"/>
              </a:solidFill>
              <a:latin typeface="Book Antiqua"/>
            </a:endParaRPr>
          </a:p>
        </p:txBody>
      </p:sp>
      <p:sp>
        <p:nvSpPr>
          <p:cNvPr id="25" name="Freeform 4"/>
          <p:cNvSpPr>
            <a:spLocks/>
          </p:cNvSpPr>
          <p:nvPr/>
        </p:nvSpPr>
        <p:spPr bwMode="auto">
          <a:xfrm rot="16200000" flipH="1">
            <a:off x="9554633" y="6249636"/>
            <a:ext cx="194719" cy="386081"/>
          </a:xfrm>
          <a:custGeom>
            <a:avLst/>
            <a:gdLst/>
            <a:ahLst/>
            <a:cxnLst>
              <a:cxn ang="0">
                <a:pos x="10000" y="10000"/>
              </a:cxn>
              <a:cxn ang="0">
                <a:pos x="0" y="10000"/>
              </a:cxn>
              <a:cxn ang="0">
                <a:pos x="10000" y="0"/>
              </a:cxn>
              <a:cxn ang="0">
                <a:pos x="0" y="0"/>
              </a:cxn>
              <a:cxn ang="0">
                <a:pos x="10000" y="10000"/>
              </a:cxn>
            </a:cxnLst>
            <a:rect l="0" t="0" r="r" b="b"/>
            <a:pathLst>
              <a:path w="10000" h="10000">
                <a:moveTo>
                  <a:pt x="10000" y="10000"/>
                </a:moveTo>
                <a:lnTo>
                  <a:pt x="0" y="10000"/>
                </a:lnTo>
                <a:lnTo>
                  <a:pt x="10000" y="0"/>
                </a:lnTo>
                <a:lnTo>
                  <a:pt x="0" y="0"/>
                </a:lnTo>
                <a:close/>
                <a:moveTo>
                  <a:pt x="10000" y="10000"/>
                </a:moveTo>
              </a:path>
            </a:pathLst>
          </a:custGeom>
          <a:noFill/>
          <a:ln w="9525">
            <a:solidFill>
              <a:schemeClr val="tx1"/>
            </a:solidFill>
            <a:prstDash val="solid"/>
            <a:round/>
            <a:headEnd/>
            <a:tailEnd/>
          </a:ln>
          <a:effectLst/>
        </p:spPr>
        <p:txBody>
          <a:bodyPr lIns="130046" tIns="65023" rIns="130046" bIns="65023">
            <a:prstTxWarp prst="textNoShape">
              <a:avLst/>
            </a:prstTxWarp>
          </a:bodyPr>
          <a:lstStyle/>
          <a:p>
            <a:endParaRPr lang="en-US" dirty="0">
              <a:solidFill>
                <a:srgbClr val="000000"/>
              </a:solidFill>
              <a:latin typeface="Book Antiqua"/>
            </a:endParaRPr>
          </a:p>
        </p:txBody>
      </p:sp>
      <p:pic>
        <p:nvPicPr>
          <p:cNvPr id="27" name="Picture 26" descr="latex-image-1.pdf"/>
          <p:cNvPicPr>
            <a:picLocks noChangeAspect="1"/>
          </p:cNvPicPr>
          <p:nvPr/>
        </p:nvPicPr>
        <p:blipFill>
          <a:blip r:embed="rId3"/>
          <a:stretch>
            <a:fillRect/>
          </a:stretch>
        </p:blipFill>
        <p:spPr>
          <a:xfrm>
            <a:off x="4296552" y="7674187"/>
            <a:ext cx="4082062" cy="1210169"/>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lIns="128692" rIns="128692"/>
          <a:lstStyle/>
          <a:p>
            <a:r>
              <a:rPr lang="fr-FR" dirty="0" err="1"/>
              <a:t>Parallel</a:t>
            </a:r>
            <a:r>
              <a:rPr lang="fr-FR" dirty="0"/>
              <a:t> Hash </a:t>
            </a:r>
            <a:r>
              <a:rPr lang="fr-FR" dirty="0" err="1"/>
              <a:t>Join</a:t>
            </a:r>
            <a:endParaRPr lang="fr-FR" dirty="0"/>
          </a:p>
        </p:txBody>
      </p:sp>
      <p:sp>
        <p:nvSpPr>
          <p:cNvPr id="69636" name="Rectangle 4"/>
          <p:cNvSpPr>
            <a:spLocks noChangeArrowheads="1"/>
          </p:cNvSpPr>
          <p:nvPr/>
        </p:nvSpPr>
        <p:spPr bwMode="auto">
          <a:xfrm>
            <a:off x="9198187" y="2862862"/>
            <a:ext cx="722489" cy="740551"/>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37" name="Rectangle 5"/>
          <p:cNvSpPr>
            <a:spLocks noChangeArrowheads="1"/>
          </p:cNvSpPr>
          <p:nvPr/>
        </p:nvSpPr>
        <p:spPr bwMode="auto">
          <a:xfrm>
            <a:off x="9925191" y="2862862"/>
            <a:ext cx="704427" cy="740551"/>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38" name="Rectangle 6"/>
          <p:cNvSpPr>
            <a:spLocks noChangeArrowheads="1"/>
          </p:cNvSpPr>
          <p:nvPr/>
        </p:nvSpPr>
        <p:spPr bwMode="auto">
          <a:xfrm>
            <a:off x="2573867" y="2862862"/>
            <a:ext cx="722489" cy="740551"/>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39" name="Rectangle 7"/>
          <p:cNvSpPr>
            <a:spLocks noChangeArrowheads="1"/>
          </p:cNvSpPr>
          <p:nvPr/>
        </p:nvSpPr>
        <p:spPr bwMode="auto">
          <a:xfrm>
            <a:off x="3300871" y="2862862"/>
            <a:ext cx="722489" cy="740551"/>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40" name="Rectangle 8"/>
          <p:cNvSpPr>
            <a:spLocks noChangeArrowheads="1"/>
          </p:cNvSpPr>
          <p:nvPr/>
        </p:nvSpPr>
        <p:spPr bwMode="auto">
          <a:xfrm>
            <a:off x="2984782" y="5969564"/>
            <a:ext cx="722489" cy="776676"/>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41" name="Rectangle 9"/>
          <p:cNvSpPr>
            <a:spLocks noChangeArrowheads="1"/>
          </p:cNvSpPr>
          <p:nvPr/>
        </p:nvSpPr>
        <p:spPr bwMode="auto">
          <a:xfrm>
            <a:off x="2257778" y="5969564"/>
            <a:ext cx="722489" cy="776676"/>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42" name="Rectangle 10"/>
          <p:cNvSpPr>
            <a:spLocks noChangeArrowheads="1"/>
          </p:cNvSpPr>
          <p:nvPr/>
        </p:nvSpPr>
        <p:spPr bwMode="auto">
          <a:xfrm>
            <a:off x="5766364" y="5969564"/>
            <a:ext cx="722489" cy="776676"/>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43" name="Rectangle 11"/>
          <p:cNvSpPr>
            <a:spLocks noChangeArrowheads="1"/>
          </p:cNvSpPr>
          <p:nvPr/>
        </p:nvSpPr>
        <p:spPr bwMode="auto">
          <a:xfrm>
            <a:off x="5039360" y="5969564"/>
            <a:ext cx="722489" cy="776676"/>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44" name="Rectangle 12"/>
          <p:cNvSpPr>
            <a:spLocks noChangeArrowheads="1"/>
          </p:cNvSpPr>
          <p:nvPr/>
        </p:nvSpPr>
        <p:spPr bwMode="auto">
          <a:xfrm>
            <a:off x="4867769" y="2862862"/>
            <a:ext cx="722489" cy="740551"/>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45" name="Rectangle 13"/>
          <p:cNvSpPr>
            <a:spLocks noChangeArrowheads="1"/>
          </p:cNvSpPr>
          <p:nvPr/>
        </p:nvSpPr>
        <p:spPr bwMode="auto">
          <a:xfrm>
            <a:off x="5594773" y="2862862"/>
            <a:ext cx="722489" cy="740551"/>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46" name="Rectangle 14"/>
          <p:cNvSpPr>
            <a:spLocks noChangeArrowheads="1"/>
          </p:cNvSpPr>
          <p:nvPr/>
        </p:nvSpPr>
        <p:spPr bwMode="auto">
          <a:xfrm>
            <a:off x="7048782" y="2862862"/>
            <a:ext cx="722489" cy="740551"/>
          </a:xfrm>
          <a:prstGeom prst="rect">
            <a:avLst/>
          </a:prstGeom>
          <a:solidFill>
            <a:srgbClr val="FF5008"/>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47" name="Rectangle 15"/>
          <p:cNvSpPr>
            <a:spLocks noChangeArrowheads="1"/>
          </p:cNvSpPr>
          <p:nvPr/>
        </p:nvSpPr>
        <p:spPr bwMode="auto">
          <a:xfrm>
            <a:off x="7775787" y="2862862"/>
            <a:ext cx="704427" cy="740551"/>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48" name="Rectangle 16"/>
          <p:cNvSpPr>
            <a:spLocks noChangeArrowheads="1"/>
          </p:cNvSpPr>
          <p:nvPr/>
        </p:nvSpPr>
        <p:spPr bwMode="auto">
          <a:xfrm>
            <a:off x="6823004" y="5969564"/>
            <a:ext cx="722489" cy="776676"/>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49" name="Rectangle 17"/>
          <p:cNvSpPr>
            <a:spLocks noChangeArrowheads="1"/>
          </p:cNvSpPr>
          <p:nvPr/>
        </p:nvSpPr>
        <p:spPr bwMode="auto">
          <a:xfrm>
            <a:off x="7536462" y="5969564"/>
            <a:ext cx="722489" cy="776676"/>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50" name="Rectangle 18"/>
          <p:cNvSpPr>
            <a:spLocks noChangeArrowheads="1"/>
          </p:cNvSpPr>
          <p:nvPr/>
        </p:nvSpPr>
        <p:spPr bwMode="auto">
          <a:xfrm>
            <a:off x="9667804" y="5969564"/>
            <a:ext cx="722489" cy="776676"/>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51" name="Rectangle 19"/>
          <p:cNvSpPr>
            <a:spLocks noChangeArrowheads="1"/>
          </p:cNvSpPr>
          <p:nvPr/>
        </p:nvSpPr>
        <p:spPr bwMode="auto">
          <a:xfrm>
            <a:off x="10394809" y="5969564"/>
            <a:ext cx="722489" cy="776676"/>
          </a:xfrm>
          <a:prstGeom prst="rect">
            <a:avLst/>
          </a:prstGeom>
          <a:solidFill>
            <a:srgbClr val="037C03"/>
          </a:solidFill>
          <a:ln w="127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69652" name="Rectangle 20"/>
          <p:cNvSpPr>
            <a:spLocks noChangeArrowheads="1"/>
          </p:cNvSpPr>
          <p:nvPr/>
        </p:nvSpPr>
        <p:spPr bwMode="auto">
          <a:xfrm>
            <a:off x="2728404" y="2302933"/>
            <a:ext cx="1061399"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endParaRPr lang="fr-FR" sz="2800" dirty="0">
              <a:solidFill>
                <a:srgbClr val="000000"/>
              </a:solidFill>
              <a:latin typeface="Book Antiqua"/>
            </a:endParaRPr>
          </a:p>
        </p:txBody>
      </p:sp>
      <p:sp>
        <p:nvSpPr>
          <p:cNvPr id="69653" name="Rectangle 21"/>
          <p:cNvSpPr>
            <a:spLocks noChangeArrowheads="1"/>
          </p:cNvSpPr>
          <p:nvPr/>
        </p:nvSpPr>
        <p:spPr bwMode="auto">
          <a:xfrm>
            <a:off x="5031337" y="2302933"/>
            <a:ext cx="1061399"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endParaRPr lang="fr-FR" sz="2800" dirty="0">
              <a:solidFill>
                <a:srgbClr val="000000"/>
              </a:solidFill>
              <a:latin typeface="Book Antiqua"/>
            </a:endParaRPr>
          </a:p>
        </p:txBody>
      </p:sp>
      <p:sp>
        <p:nvSpPr>
          <p:cNvPr id="69654" name="Rectangle 22"/>
          <p:cNvSpPr>
            <a:spLocks noChangeArrowheads="1"/>
          </p:cNvSpPr>
          <p:nvPr/>
        </p:nvSpPr>
        <p:spPr bwMode="auto">
          <a:xfrm>
            <a:off x="7171710" y="2302933"/>
            <a:ext cx="1061399"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endParaRPr lang="fr-FR" sz="2800" dirty="0">
              <a:solidFill>
                <a:srgbClr val="000000"/>
              </a:solidFill>
              <a:latin typeface="Book Antiqua"/>
            </a:endParaRPr>
          </a:p>
        </p:txBody>
      </p:sp>
      <p:sp>
        <p:nvSpPr>
          <p:cNvPr id="69655" name="Rectangle 23"/>
          <p:cNvSpPr>
            <a:spLocks noChangeArrowheads="1"/>
          </p:cNvSpPr>
          <p:nvPr/>
        </p:nvSpPr>
        <p:spPr bwMode="auto">
          <a:xfrm>
            <a:off x="9330146" y="2302933"/>
            <a:ext cx="1061399"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endParaRPr lang="fr-FR" sz="2800" dirty="0">
              <a:solidFill>
                <a:srgbClr val="000000"/>
              </a:solidFill>
              <a:latin typeface="Book Antiqua"/>
            </a:endParaRPr>
          </a:p>
        </p:txBody>
      </p:sp>
      <p:sp>
        <p:nvSpPr>
          <p:cNvPr id="69656" name="Rectangle 24"/>
          <p:cNvSpPr>
            <a:spLocks noChangeArrowheads="1"/>
          </p:cNvSpPr>
          <p:nvPr/>
        </p:nvSpPr>
        <p:spPr bwMode="auto">
          <a:xfrm>
            <a:off x="3698381" y="7062329"/>
            <a:ext cx="1361161"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r>
              <a:rPr lang="fr-FR" sz="2800" dirty="0">
                <a:solidFill>
                  <a:srgbClr val="000000"/>
                </a:solidFill>
                <a:latin typeface="Book Antiqua"/>
              </a:rPr>
              <a:t> 1</a:t>
            </a:r>
          </a:p>
        </p:txBody>
      </p:sp>
      <p:sp>
        <p:nvSpPr>
          <p:cNvPr id="69657" name="Rectangle 25"/>
          <p:cNvSpPr>
            <a:spLocks noChangeArrowheads="1"/>
          </p:cNvSpPr>
          <p:nvPr/>
        </p:nvSpPr>
        <p:spPr bwMode="auto">
          <a:xfrm>
            <a:off x="8168781" y="6990080"/>
            <a:ext cx="1361161"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dirty="0" err="1">
                <a:solidFill>
                  <a:srgbClr val="000000"/>
                </a:solidFill>
                <a:latin typeface="Book Antiqua"/>
              </a:rPr>
              <a:t>node</a:t>
            </a:r>
            <a:r>
              <a:rPr lang="fr-FR" sz="2800" dirty="0">
                <a:solidFill>
                  <a:srgbClr val="000000"/>
                </a:solidFill>
                <a:latin typeface="Book Antiqua"/>
              </a:rPr>
              <a:t> 2</a:t>
            </a:r>
          </a:p>
        </p:txBody>
      </p:sp>
      <p:sp>
        <p:nvSpPr>
          <p:cNvPr id="69658" name="Line 26"/>
          <p:cNvSpPr>
            <a:spLocks noChangeShapeType="1"/>
          </p:cNvSpPr>
          <p:nvPr/>
        </p:nvSpPr>
        <p:spPr bwMode="auto">
          <a:xfrm flipH="1">
            <a:off x="2619023" y="3630507"/>
            <a:ext cx="401884" cy="2330027"/>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9659" name="Line 27"/>
          <p:cNvSpPr>
            <a:spLocks noChangeShapeType="1"/>
          </p:cNvSpPr>
          <p:nvPr/>
        </p:nvSpPr>
        <p:spPr bwMode="auto">
          <a:xfrm>
            <a:off x="3657600" y="3639538"/>
            <a:ext cx="3522133" cy="2320996"/>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9660" name="Line 28"/>
          <p:cNvSpPr>
            <a:spLocks noChangeShapeType="1"/>
          </p:cNvSpPr>
          <p:nvPr/>
        </p:nvSpPr>
        <p:spPr bwMode="auto">
          <a:xfrm flipH="1">
            <a:off x="3341511" y="3621475"/>
            <a:ext cx="1869440" cy="2339058"/>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9661" name="Line 29"/>
          <p:cNvSpPr>
            <a:spLocks noChangeShapeType="1"/>
          </p:cNvSpPr>
          <p:nvPr/>
        </p:nvSpPr>
        <p:spPr bwMode="auto">
          <a:xfrm>
            <a:off x="5987627" y="3621475"/>
            <a:ext cx="1896533" cy="2330027"/>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9662" name="Line 30"/>
          <p:cNvSpPr>
            <a:spLocks noChangeShapeType="1"/>
          </p:cNvSpPr>
          <p:nvPr/>
        </p:nvSpPr>
        <p:spPr bwMode="auto">
          <a:xfrm flipH="1">
            <a:off x="5391573" y="3621476"/>
            <a:ext cx="2004907" cy="2348089"/>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9663" name="Line 31"/>
          <p:cNvSpPr>
            <a:spLocks noChangeShapeType="1"/>
          </p:cNvSpPr>
          <p:nvPr/>
        </p:nvSpPr>
        <p:spPr bwMode="auto">
          <a:xfrm>
            <a:off x="8118969" y="3639538"/>
            <a:ext cx="1878471" cy="2311964"/>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9664" name="Line 32"/>
          <p:cNvSpPr>
            <a:spLocks noChangeShapeType="1"/>
          </p:cNvSpPr>
          <p:nvPr/>
        </p:nvSpPr>
        <p:spPr bwMode="auto">
          <a:xfrm flipH="1">
            <a:off x="6150187" y="3639538"/>
            <a:ext cx="3413760" cy="2293902"/>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9665" name="Line 33"/>
          <p:cNvSpPr>
            <a:spLocks noChangeShapeType="1"/>
          </p:cNvSpPr>
          <p:nvPr/>
        </p:nvSpPr>
        <p:spPr bwMode="auto">
          <a:xfrm>
            <a:off x="10277404" y="3639538"/>
            <a:ext cx="487680" cy="2320996"/>
          </a:xfrm>
          <a:prstGeom prst="line">
            <a:avLst/>
          </a:prstGeom>
          <a:noFill/>
          <a:ln w="12700">
            <a:solidFill>
              <a:srgbClr val="000000"/>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69666" name="Rectangle 34"/>
          <p:cNvSpPr>
            <a:spLocks noChangeArrowheads="1"/>
          </p:cNvSpPr>
          <p:nvPr/>
        </p:nvSpPr>
        <p:spPr bwMode="auto">
          <a:xfrm>
            <a:off x="1799540" y="2944142"/>
            <a:ext cx="758432"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a:latin typeface="Book Antiqua"/>
              </a:rPr>
              <a:t>R</a:t>
            </a:r>
            <a:r>
              <a:rPr lang="fr-FR" sz="2800" baseline="-25000" dirty="0">
                <a:latin typeface="Book Antiqua"/>
              </a:rPr>
              <a:t>1</a:t>
            </a:r>
            <a:r>
              <a:rPr lang="fr-FR" sz="2800" dirty="0">
                <a:latin typeface="Book Antiqua"/>
              </a:rPr>
              <a:t>:</a:t>
            </a:r>
          </a:p>
        </p:txBody>
      </p:sp>
      <p:sp>
        <p:nvSpPr>
          <p:cNvPr id="69667" name="Rectangle 35"/>
          <p:cNvSpPr>
            <a:spLocks noChangeArrowheads="1"/>
          </p:cNvSpPr>
          <p:nvPr/>
        </p:nvSpPr>
        <p:spPr bwMode="auto">
          <a:xfrm>
            <a:off x="4147629" y="2944142"/>
            <a:ext cx="758432"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a:latin typeface="Book Antiqua"/>
              </a:rPr>
              <a:t>R</a:t>
            </a:r>
            <a:r>
              <a:rPr lang="fr-FR" sz="2800" baseline="-25000" dirty="0">
                <a:latin typeface="Book Antiqua"/>
              </a:rPr>
              <a:t>2</a:t>
            </a:r>
            <a:r>
              <a:rPr lang="fr-FR" sz="2800" dirty="0">
                <a:latin typeface="Book Antiqua"/>
              </a:rPr>
              <a:t>:</a:t>
            </a:r>
          </a:p>
        </p:txBody>
      </p:sp>
      <p:sp>
        <p:nvSpPr>
          <p:cNvPr id="69668" name="Rectangle 36"/>
          <p:cNvSpPr>
            <a:spLocks noChangeArrowheads="1"/>
          </p:cNvSpPr>
          <p:nvPr/>
        </p:nvSpPr>
        <p:spPr bwMode="auto">
          <a:xfrm>
            <a:off x="6380786" y="2944142"/>
            <a:ext cx="694789"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a:latin typeface="Book Antiqua"/>
              </a:rPr>
              <a:t>S</a:t>
            </a:r>
            <a:r>
              <a:rPr lang="fr-FR" sz="2800" baseline="-25000" dirty="0">
                <a:latin typeface="Book Antiqua"/>
              </a:rPr>
              <a:t>1</a:t>
            </a:r>
            <a:r>
              <a:rPr lang="fr-FR" sz="2800" dirty="0">
                <a:latin typeface="Book Antiqua"/>
              </a:rPr>
              <a:t>:</a:t>
            </a:r>
          </a:p>
        </p:txBody>
      </p:sp>
      <p:sp>
        <p:nvSpPr>
          <p:cNvPr id="69669" name="Rectangle 37"/>
          <p:cNvSpPr>
            <a:spLocks noChangeArrowheads="1"/>
          </p:cNvSpPr>
          <p:nvPr/>
        </p:nvSpPr>
        <p:spPr bwMode="auto">
          <a:xfrm>
            <a:off x="8548253" y="2944142"/>
            <a:ext cx="694789" cy="558556"/>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800" i="1" dirty="0">
                <a:latin typeface="Book Antiqua"/>
              </a:rPr>
              <a:t>S</a:t>
            </a:r>
            <a:r>
              <a:rPr lang="fr-FR" sz="2800" baseline="-25000" dirty="0">
                <a:latin typeface="Book Antiqua"/>
              </a:rPr>
              <a:t>2</a:t>
            </a:r>
            <a:r>
              <a:rPr lang="fr-FR" sz="2800" dirty="0">
                <a:latin typeface="Book Antiqua"/>
              </a:rPr>
              <a:t>:</a:t>
            </a:r>
          </a:p>
        </p:txBody>
      </p:sp>
      <p:pic>
        <p:nvPicPr>
          <p:cNvPr id="40" name="Picture 39" descr="latex-image-1.pdf"/>
          <p:cNvPicPr>
            <a:picLocks noChangeAspect="1"/>
          </p:cNvPicPr>
          <p:nvPr/>
        </p:nvPicPr>
        <p:blipFill>
          <a:blip r:embed="rId3"/>
          <a:stretch>
            <a:fillRect/>
          </a:stretch>
        </p:blipFill>
        <p:spPr>
          <a:xfrm>
            <a:off x="4264943" y="7890934"/>
            <a:ext cx="4082062" cy="1228231"/>
          </a:xfrm>
          <a:prstGeom prst="rect">
            <a:avLst/>
          </a:prstGeom>
        </p:spPr>
      </p:pic>
      <p:sp>
        <p:nvSpPr>
          <p:cNvPr id="41" name="Freeform 4"/>
          <p:cNvSpPr>
            <a:spLocks/>
          </p:cNvSpPr>
          <p:nvPr/>
        </p:nvSpPr>
        <p:spPr bwMode="auto">
          <a:xfrm rot="16200000" flipH="1">
            <a:off x="4295161" y="6159326"/>
            <a:ext cx="194719" cy="386081"/>
          </a:xfrm>
          <a:custGeom>
            <a:avLst/>
            <a:gdLst/>
            <a:ahLst/>
            <a:cxnLst>
              <a:cxn ang="0">
                <a:pos x="10000" y="10000"/>
              </a:cxn>
              <a:cxn ang="0">
                <a:pos x="0" y="10000"/>
              </a:cxn>
              <a:cxn ang="0">
                <a:pos x="10000" y="0"/>
              </a:cxn>
              <a:cxn ang="0">
                <a:pos x="0" y="0"/>
              </a:cxn>
              <a:cxn ang="0">
                <a:pos x="10000" y="10000"/>
              </a:cxn>
            </a:cxnLst>
            <a:rect l="0" t="0" r="r" b="b"/>
            <a:pathLst>
              <a:path w="10000" h="10000">
                <a:moveTo>
                  <a:pt x="10000" y="10000"/>
                </a:moveTo>
                <a:lnTo>
                  <a:pt x="0" y="10000"/>
                </a:lnTo>
                <a:lnTo>
                  <a:pt x="10000" y="0"/>
                </a:lnTo>
                <a:lnTo>
                  <a:pt x="0" y="0"/>
                </a:lnTo>
                <a:close/>
                <a:moveTo>
                  <a:pt x="10000" y="10000"/>
                </a:moveTo>
              </a:path>
            </a:pathLst>
          </a:custGeom>
          <a:noFill/>
          <a:ln w="9525">
            <a:solidFill>
              <a:schemeClr val="tx1"/>
            </a:solidFill>
            <a:prstDash val="solid"/>
            <a:round/>
            <a:headEnd/>
            <a:tailEnd/>
          </a:ln>
          <a:effectLst/>
        </p:spPr>
        <p:txBody>
          <a:bodyPr lIns="130046" tIns="65023" rIns="130046" bIns="65023">
            <a:prstTxWarp prst="textNoShape">
              <a:avLst/>
            </a:prstTxWarp>
          </a:bodyPr>
          <a:lstStyle/>
          <a:p>
            <a:endParaRPr lang="en-US" dirty="0">
              <a:solidFill>
                <a:schemeClr val="tx2"/>
              </a:solidFill>
              <a:latin typeface="Book Antiqua"/>
            </a:endParaRPr>
          </a:p>
        </p:txBody>
      </p:sp>
      <p:sp>
        <p:nvSpPr>
          <p:cNvPr id="42" name="Freeform 4"/>
          <p:cNvSpPr>
            <a:spLocks/>
          </p:cNvSpPr>
          <p:nvPr/>
        </p:nvSpPr>
        <p:spPr bwMode="auto">
          <a:xfrm rot="16200000" flipH="1">
            <a:off x="8932624" y="6159328"/>
            <a:ext cx="194719" cy="386081"/>
          </a:xfrm>
          <a:custGeom>
            <a:avLst/>
            <a:gdLst/>
            <a:ahLst/>
            <a:cxnLst>
              <a:cxn ang="0">
                <a:pos x="10000" y="10000"/>
              </a:cxn>
              <a:cxn ang="0">
                <a:pos x="0" y="10000"/>
              </a:cxn>
              <a:cxn ang="0">
                <a:pos x="10000" y="0"/>
              </a:cxn>
              <a:cxn ang="0">
                <a:pos x="0" y="0"/>
              </a:cxn>
              <a:cxn ang="0">
                <a:pos x="10000" y="10000"/>
              </a:cxn>
            </a:cxnLst>
            <a:rect l="0" t="0" r="r" b="b"/>
            <a:pathLst>
              <a:path w="10000" h="10000">
                <a:moveTo>
                  <a:pt x="10000" y="10000"/>
                </a:moveTo>
                <a:lnTo>
                  <a:pt x="0" y="10000"/>
                </a:lnTo>
                <a:lnTo>
                  <a:pt x="10000" y="0"/>
                </a:lnTo>
                <a:lnTo>
                  <a:pt x="0" y="0"/>
                </a:lnTo>
                <a:close/>
                <a:moveTo>
                  <a:pt x="10000" y="10000"/>
                </a:moveTo>
              </a:path>
            </a:pathLst>
          </a:custGeom>
          <a:noFill/>
          <a:ln w="9525">
            <a:solidFill>
              <a:schemeClr val="tx1"/>
            </a:solidFill>
            <a:prstDash val="solid"/>
            <a:round/>
            <a:headEnd/>
            <a:tailEnd/>
          </a:ln>
          <a:effectLst/>
        </p:spPr>
        <p:txBody>
          <a:bodyPr lIns="130046" tIns="65023" rIns="130046" bIns="65023">
            <a:prstTxWarp prst="textNoShape">
              <a:avLst/>
            </a:prstTxWarp>
          </a:bodyPr>
          <a:lstStyle/>
          <a:p>
            <a:endParaRPr lang="en-US" dirty="0">
              <a:solidFill>
                <a:schemeClr val="tx2"/>
              </a:solidFill>
              <a:latin typeface="Book Antiqu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lIns="128692" rIns="128692"/>
          <a:lstStyle/>
          <a:p>
            <a:r>
              <a:rPr lang="en-US" smtClean="0"/>
              <a:t>Parallel Query Optimization</a:t>
            </a:r>
            <a:endParaRPr lang="en-US"/>
          </a:p>
        </p:txBody>
      </p:sp>
      <p:sp>
        <p:nvSpPr>
          <p:cNvPr id="71683" name="Rectangle 3"/>
          <p:cNvSpPr>
            <a:spLocks noGrp="1" noChangeArrowheads="1"/>
          </p:cNvSpPr>
          <p:nvPr>
            <p:ph idx="1"/>
          </p:nvPr>
        </p:nvSpPr>
        <p:spPr>
          <a:noFill/>
          <a:ln/>
        </p:spPr>
        <p:txBody>
          <a:bodyPr lIns="128692" rIns="128692">
            <a:normAutofit/>
          </a:bodyPr>
          <a:lstStyle/>
          <a:p>
            <a:r>
              <a:rPr lang="en-US" dirty="0" smtClean="0"/>
              <a:t>The objective is to select the </a:t>
            </a:r>
            <a:r>
              <a:rPr lang="en-US" dirty="0"/>
              <a:t>“best” </a:t>
            </a:r>
            <a:r>
              <a:rPr lang="en-US" dirty="0" smtClean="0"/>
              <a:t>parallel execution plan for a query using the following components</a:t>
            </a:r>
          </a:p>
          <a:p>
            <a:r>
              <a:rPr lang="en-US" dirty="0" smtClean="0">
                <a:solidFill>
                  <a:schemeClr val="tx2"/>
                </a:solidFill>
              </a:rPr>
              <a:t>Search space</a:t>
            </a:r>
          </a:p>
          <a:p>
            <a:pPr marL="1164995" lvl="1" indent="-487672"/>
            <a:r>
              <a:rPr lang="en-US" dirty="0" smtClean="0">
                <a:solidFill>
                  <a:schemeClr val="tx2"/>
                </a:solidFill>
              </a:rPr>
              <a:t>Models alternative execution plans as operator trees</a:t>
            </a:r>
          </a:p>
          <a:p>
            <a:pPr marL="1164995" lvl="1" indent="-487672"/>
            <a:r>
              <a:rPr lang="en-US" dirty="0" smtClean="0">
                <a:solidFill>
                  <a:schemeClr val="tx2"/>
                </a:solidFill>
              </a:rPr>
              <a:t>Left-deep vs. Right-deep vs. Bushy trees</a:t>
            </a:r>
          </a:p>
          <a:p>
            <a:r>
              <a:rPr lang="en-US" dirty="0" smtClean="0">
                <a:solidFill>
                  <a:schemeClr val="tx2"/>
                </a:solidFill>
              </a:rPr>
              <a:t>Search strategy</a:t>
            </a:r>
          </a:p>
          <a:p>
            <a:pPr marL="1164995" lvl="1" indent="-487672"/>
            <a:r>
              <a:rPr lang="en-US" dirty="0" smtClean="0">
                <a:solidFill>
                  <a:schemeClr val="tx2"/>
                </a:solidFill>
              </a:rPr>
              <a:t>Dynamic programming for small search space</a:t>
            </a:r>
          </a:p>
          <a:p>
            <a:pPr marL="1164995" lvl="1" indent="-487672"/>
            <a:r>
              <a:rPr lang="en-US" dirty="0" smtClean="0">
                <a:solidFill>
                  <a:schemeClr val="tx2"/>
                </a:solidFill>
              </a:rPr>
              <a:t>Randomized for large search space</a:t>
            </a:r>
          </a:p>
          <a:p>
            <a:r>
              <a:rPr lang="en-US" dirty="0" smtClean="0">
                <a:solidFill>
                  <a:schemeClr val="tx2"/>
                </a:solidFill>
              </a:rPr>
              <a:t>Cost  model</a:t>
            </a:r>
            <a:r>
              <a:rPr lang="en-US" b="1" dirty="0" smtClean="0">
                <a:solidFill>
                  <a:schemeClr val="tx2"/>
                </a:solidFill>
              </a:rPr>
              <a:t> </a:t>
            </a:r>
            <a:r>
              <a:rPr lang="en-US" dirty="0" smtClean="0">
                <a:solidFill>
                  <a:schemeClr val="tx2"/>
                </a:solidFill>
              </a:rPr>
              <a:t>(abstraction of execution system)</a:t>
            </a:r>
          </a:p>
          <a:p>
            <a:pPr marL="1164995" lvl="1" indent="-487672"/>
            <a:r>
              <a:rPr lang="en-US" dirty="0" smtClean="0">
                <a:solidFill>
                  <a:schemeClr val="tx2"/>
                </a:solidFill>
              </a:rPr>
              <a:t>Physical schema info. (partitioning, indexes, etc.)</a:t>
            </a:r>
          </a:p>
          <a:p>
            <a:pPr marL="1164995" lvl="1" indent="-487672"/>
            <a:r>
              <a:rPr lang="en-US" dirty="0" smtClean="0">
                <a:solidFill>
                  <a:schemeClr val="tx2"/>
                </a:solidFill>
              </a:rPr>
              <a:t>Statistics and cost functions</a:t>
            </a:r>
            <a:endParaRPr lang="en-US" dirty="0">
              <a:solidFill>
                <a:schemeClr val="tx2"/>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fr-FR" dirty="0" err="1"/>
              <a:t>Execution</a:t>
            </a:r>
            <a:r>
              <a:rPr lang="fr-FR" dirty="0"/>
              <a:t> Plans as </a:t>
            </a:r>
            <a:r>
              <a:rPr lang="fr-FR" dirty="0" err="1" smtClean="0"/>
              <a:t>Operator</a:t>
            </a:r>
            <a:r>
              <a:rPr lang="fr-FR" dirty="0" smtClean="0"/>
              <a:t> </a:t>
            </a:r>
            <a:r>
              <a:rPr lang="fr-FR" dirty="0" err="1"/>
              <a:t>Trees</a:t>
            </a:r>
            <a:endParaRPr lang="fr-FR" dirty="0"/>
          </a:p>
        </p:txBody>
      </p:sp>
      <p:sp>
        <p:nvSpPr>
          <p:cNvPr id="73731" name="Rectangle 3"/>
          <p:cNvSpPr>
            <a:spLocks noChangeArrowheads="1"/>
          </p:cNvSpPr>
          <p:nvPr/>
        </p:nvSpPr>
        <p:spPr bwMode="auto">
          <a:xfrm>
            <a:off x="2478249" y="4165090"/>
            <a:ext cx="438009" cy="440267"/>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732" name="Rectangle 4"/>
          <p:cNvSpPr>
            <a:spLocks noChangeArrowheads="1"/>
          </p:cNvSpPr>
          <p:nvPr/>
        </p:nvSpPr>
        <p:spPr bwMode="auto">
          <a:xfrm>
            <a:off x="3108169" y="3535170"/>
            <a:ext cx="440266" cy="440266"/>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733" name="Rectangle 5"/>
          <p:cNvSpPr>
            <a:spLocks noChangeArrowheads="1"/>
          </p:cNvSpPr>
          <p:nvPr/>
        </p:nvSpPr>
        <p:spPr bwMode="auto">
          <a:xfrm>
            <a:off x="2355452" y="5442992"/>
            <a:ext cx="254627"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R2</a:t>
            </a:r>
            <a:endParaRPr lang="fr-FR" sz="3400" dirty="0">
              <a:latin typeface="Book Antiqua"/>
            </a:endParaRPr>
          </a:p>
        </p:txBody>
      </p:sp>
      <p:sp>
        <p:nvSpPr>
          <p:cNvPr id="73734" name="Rectangle 6"/>
          <p:cNvSpPr>
            <a:spLocks noChangeArrowheads="1"/>
          </p:cNvSpPr>
          <p:nvPr/>
        </p:nvSpPr>
        <p:spPr bwMode="auto">
          <a:xfrm>
            <a:off x="1490722" y="5485890"/>
            <a:ext cx="254627"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R1</a:t>
            </a:r>
            <a:endParaRPr lang="fr-FR" sz="3400" dirty="0">
              <a:latin typeface="Book Antiqua"/>
            </a:endParaRPr>
          </a:p>
        </p:txBody>
      </p:sp>
      <p:sp>
        <p:nvSpPr>
          <p:cNvPr id="73735" name="Rectangle 7"/>
          <p:cNvSpPr>
            <a:spLocks noChangeArrowheads="1"/>
          </p:cNvSpPr>
          <p:nvPr/>
        </p:nvSpPr>
        <p:spPr bwMode="auto">
          <a:xfrm>
            <a:off x="3659520" y="4210246"/>
            <a:ext cx="256480"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R4</a:t>
            </a:r>
            <a:endParaRPr lang="fr-FR" sz="3400" dirty="0">
              <a:latin typeface="Book Antiqua"/>
            </a:endParaRPr>
          </a:p>
        </p:txBody>
      </p:sp>
      <p:sp>
        <p:nvSpPr>
          <p:cNvPr id="73736" name="Rectangle 8"/>
          <p:cNvSpPr>
            <a:spLocks noChangeArrowheads="1"/>
          </p:cNvSpPr>
          <p:nvPr/>
        </p:nvSpPr>
        <p:spPr bwMode="auto">
          <a:xfrm>
            <a:off x="3046016" y="3004592"/>
            <a:ext cx="618759"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err="1">
                <a:solidFill>
                  <a:srgbClr val="000000"/>
                </a:solidFill>
                <a:latin typeface="Book Antiqua"/>
              </a:rPr>
              <a:t>Result</a:t>
            </a:r>
            <a:endParaRPr lang="fr-FR" sz="3400" dirty="0">
              <a:latin typeface="Book Antiqua"/>
            </a:endParaRPr>
          </a:p>
        </p:txBody>
      </p:sp>
      <p:sp>
        <p:nvSpPr>
          <p:cNvPr id="73737" name="Rectangle 9"/>
          <p:cNvSpPr>
            <a:spLocks noChangeArrowheads="1"/>
          </p:cNvSpPr>
          <p:nvPr/>
        </p:nvSpPr>
        <p:spPr bwMode="auto">
          <a:xfrm>
            <a:off x="2612741" y="4255401"/>
            <a:ext cx="159993"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j2</a:t>
            </a:r>
            <a:endParaRPr lang="fr-FR" sz="3400" dirty="0">
              <a:latin typeface="Book Antiqua"/>
            </a:endParaRPr>
          </a:p>
        </p:txBody>
      </p:sp>
      <p:sp>
        <p:nvSpPr>
          <p:cNvPr id="73738" name="Line 10"/>
          <p:cNvSpPr>
            <a:spLocks noChangeShapeType="1"/>
          </p:cNvSpPr>
          <p:nvPr/>
        </p:nvSpPr>
        <p:spPr bwMode="auto">
          <a:xfrm>
            <a:off x="3532632" y="3975436"/>
            <a:ext cx="176107" cy="189653"/>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39" name="Rectangle 11"/>
          <p:cNvSpPr>
            <a:spLocks noChangeArrowheads="1"/>
          </p:cNvSpPr>
          <p:nvPr/>
        </p:nvSpPr>
        <p:spPr bwMode="auto">
          <a:xfrm>
            <a:off x="3267050" y="3654832"/>
            <a:ext cx="169918"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j3</a:t>
            </a:r>
            <a:endParaRPr lang="fr-FR" sz="3400" dirty="0">
              <a:latin typeface="Book Antiqua"/>
            </a:endParaRPr>
          </a:p>
        </p:txBody>
      </p:sp>
      <p:sp>
        <p:nvSpPr>
          <p:cNvPr id="73741" name="Rectangle 13"/>
          <p:cNvSpPr>
            <a:spLocks noChangeArrowheads="1"/>
          </p:cNvSpPr>
          <p:nvPr/>
        </p:nvSpPr>
        <p:spPr bwMode="auto">
          <a:xfrm>
            <a:off x="583079" y="3871579"/>
            <a:ext cx="1570943"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err="1">
                <a:solidFill>
                  <a:srgbClr val="000000"/>
                </a:solidFill>
                <a:latin typeface="Book Antiqua"/>
              </a:rPr>
              <a:t>Left</a:t>
            </a:r>
            <a:r>
              <a:rPr lang="fr-FR" sz="2800" dirty="0">
                <a:solidFill>
                  <a:srgbClr val="000000"/>
                </a:solidFill>
                <a:latin typeface="Book Antiqua"/>
              </a:rPr>
              <a:t>-</a:t>
            </a:r>
            <a:r>
              <a:rPr lang="fr-FR" sz="2800" dirty="0" err="1">
                <a:solidFill>
                  <a:srgbClr val="000000"/>
                </a:solidFill>
                <a:latin typeface="Book Antiqua"/>
              </a:rPr>
              <a:t>deep</a:t>
            </a:r>
            <a:endParaRPr lang="fr-FR" sz="2800" dirty="0">
              <a:latin typeface="Book Antiqua"/>
            </a:endParaRPr>
          </a:p>
        </p:txBody>
      </p:sp>
      <p:sp>
        <p:nvSpPr>
          <p:cNvPr id="73742" name="Rectangle 14"/>
          <p:cNvSpPr>
            <a:spLocks noChangeArrowheads="1"/>
          </p:cNvSpPr>
          <p:nvPr/>
        </p:nvSpPr>
        <p:spPr bwMode="auto">
          <a:xfrm>
            <a:off x="9771853" y="4088325"/>
            <a:ext cx="1817805"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a:solidFill>
                  <a:srgbClr val="000000"/>
                </a:solidFill>
                <a:latin typeface="Book Antiqua"/>
              </a:rPr>
              <a:t>Right-</a:t>
            </a:r>
            <a:r>
              <a:rPr lang="fr-FR" sz="2800" dirty="0" err="1">
                <a:solidFill>
                  <a:srgbClr val="000000"/>
                </a:solidFill>
                <a:latin typeface="Book Antiqua"/>
              </a:rPr>
              <a:t>deep</a:t>
            </a:r>
            <a:endParaRPr lang="fr-FR" sz="2800" dirty="0">
              <a:latin typeface="Book Antiqua"/>
            </a:endParaRPr>
          </a:p>
        </p:txBody>
      </p:sp>
      <p:sp>
        <p:nvSpPr>
          <p:cNvPr id="73743" name="Line 15"/>
          <p:cNvSpPr>
            <a:spLocks noChangeShapeType="1"/>
          </p:cNvSpPr>
          <p:nvPr/>
        </p:nvSpPr>
        <p:spPr bwMode="auto">
          <a:xfrm flipH="1">
            <a:off x="2916258" y="3975436"/>
            <a:ext cx="176107" cy="189653"/>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44" name="Rectangle 16"/>
          <p:cNvSpPr>
            <a:spLocks noChangeArrowheads="1"/>
          </p:cNvSpPr>
          <p:nvPr/>
        </p:nvSpPr>
        <p:spPr bwMode="auto">
          <a:xfrm>
            <a:off x="1861875" y="4765659"/>
            <a:ext cx="440266" cy="440267"/>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745" name="Line 17"/>
          <p:cNvSpPr>
            <a:spLocks noChangeShapeType="1"/>
          </p:cNvSpPr>
          <p:nvPr/>
        </p:nvSpPr>
        <p:spPr bwMode="auto">
          <a:xfrm flipH="1">
            <a:off x="2286338" y="4576005"/>
            <a:ext cx="176107" cy="189653"/>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46" name="Rectangle 18"/>
          <p:cNvSpPr>
            <a:spLocks noChangeArrowheads="1"/>
          </p:cNvSpPr>
          <p:nvPr/>
        </p:nvSpPr>
        <p:spPr bwMode="auto">
          <a:xfrm>
            <a:off x="1982821" y="4885321"/>
            <a:ext cx="159993"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j1</a:t>
            </a:r>
            <a:endParaRPr lang="fr-FR" sz="3400" dirty="0">
              <a:latin typeface="Book Antiqua"/>
            </a:endParaRPr>
          </a:p>
        </p:txBody>
      </p:sp>
      <p:sp>
        <p:nvSpPr>
          <p:cNvPr id="73747" name="Rectangle 19"/>
          <p:cNvSpPr>
            <a:spLocks noChangeArrowheads="1"/>
          </p:cNvSpPr>
          <p:nvPr/>
        </p:nvSpPr>
        <p:spPr bwMode="auto">
          <a:xfrm>
            <a:off x="3088302" y="4797268"/>
            <a:ext cx="256480"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R3</a:t>
            </a:r>
            <a:endParaRPr lang="fr-FR" sz="3400" dirty="0">
              <a:latin typeface="Book Antiqua"/>
            </a:endParaRPr>
          </a:p>
        </p:txBody>
      </p:sp>
      <p:sp>
        <p:nvSpPr>
          <p:cNvPr id="73748" name="Line 20"/>
          <p:cNvSpPr>
            <a:spLocks noChangeShapeType="1"/>
          </p:cNvSpPr>
          <p:nvPr/>
        </p:nvSpPr>
        <p:spPr bwMode="auto">
          <a:xfrm>
            <a:off x="2916258" y="4591810"/>
            <a:ext cx="176107" cy="160302"/>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49" name="Line 21"/>
          <p:cNvSpPr>
            <a:spLocks noChangeShapeType="1"/>
          </p:cNvSpPr>
          <p:nvPr/>
        </p:nvSpPr>
        <p:spPr bwMode="auto">
          <a:xfrm flipH="1">
            <a:off x="1672223" y="5205927"/>
            <a:ext cx="176107" cy="191910"/>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50" name="Line 22"/>
          <p:cNvSpPr>
            <a:spLocks noChangeShapeType="1"/>
          </p:cNvSpPr>
          <p:nvPr/>
        </p:nvSpPr>
        <p:spPr bwMode="auto">
          <a:xfrm>
            <a:off x="2286338" y="5205927"/>
            <a:ext cx="176107" cy="191910"/>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51" name="Rectangle 23"/>
          <p:cNvSpPr>
            <a:spLocks noChangeArrowheads="1"/>
          </p:cNvSpPr>
          <p:nvPr/>
        </p:nvSpPr>
        <p:spPr bwMode="auto">
          <a:xfrm>
            <a:off x="8167849" y="4101873"/>
            <a:ext cx="440267" cy="440267"/>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752" name="Rectangle 24"/>
          <p:cNvSpPr>
            <a:spLocks noChangeArrowheads="1"/>
          </p:cNvSpPr>
          <p:nvPr/>
        </p:nvSpPr>
        <p:spPr bwMode="auto">
          <a:xfrm>
            <a:off x="7553733" y="3487757"/>
            <a:ext cx="438009" cy="438009"/>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753" name="Rectangle 25"/>
          <p:cNvSpPr>
            <a:spLocks noChangeArrowheads="1"/>
          </p:cNvSpPr>
          <p:nvPr/>
        </p:nvSpPr>
        <p:spPr bwMode="auto">
          <a:xfrm>
            <a:off x="9307149" y="5406868"/>
            <a:ext cx="254627"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R2</a:t>
            </a:r>
            <a:endParaRPr lang="fr-FR" sz="3400" dirty="0">
              <a:latin typeface="Book Antiqua"/>
            </a:endParaRPr>
          </a:p>
        </p:txBody>
      </p:sp>
      <p:sp>
        <p:nvSpPr>
          <p:cNvPr id="73754" name="Rectangle 26"/>
          <p:cNvSpPr>
            <a:spLocks noChangeArrowheads="1"/>
          </p:cNvSpPr>
          <p:nvPr/>
        </p:nvSpPr>
        <p:spPr bwMode="auto">
          <a:xfrm>
            <a:off x="8413069" y="5406868"/>
            <a:ext cx="254627"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R1</a:t>
            </a:r>
            <a:endParaRPr lang="fr-FR" sz="3400" dirty="0">
              <a:latin typeface="Book Antiqua"/>
            </a:endParaRPr>
          </a:p>
        </p:txBody>
      </p:sp>
      <p:sp>
        <p:nvSpPr>
          <p:cNvPr id="73755" name="Rectangle 27"/>
          <p:cNvSpPr>
            <a:spLocks noChangeArrowheads="1"/>
          </p:cNvSpPr>
          <p:nvPr/>
        </p:nvSpPr>
        <p:spPr bwMode="auto">
          <a:xfrm>
            <a:off x="7181653" y="4133481"/>
            <a:ext cx="256480"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R4</a:t>
            </a:r>
            <a:endParaRPr lang="fr-FR" sz="3400" dirty="0">
              <a:latin typeface="Book Antiqua"/>
            </a:endParaRPr>
          </a:p>
        </p:txBody>
      </p:sp>
      <p:sp>
        <p:nvSpPr>
          <p:cNvPr id="73756" name="Rectangle 28"/>
          <p:cNvSpPr>
            <a:spLocks noChangeArrowheads="1"/>
          </p:cNvSpPr>
          <p:nvPr/>
        </p:nvSpPr>
        <p:spPr bwMode="auto">
          <a:xfrm>
            <a:off x="7491581" y="3004592"/>
            <a:ext cx="618759"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err="1">
                <a:solidFill>
                  <a:srgbClr val="000000"/>
                </a:solidFill>
                <a:latin typeface="Book Antiqua"/>
              </a:rPr>
              <a:t>Result</a:t>
            </a:r>
            <a:endParaRPr lang="fr-FR" sz="3400" dirty="0">
              <a:latin typeface="Book Antiqua"/>
            </a:endParaRPr>
          </a:p>
        </p:txBody>
      </p:sp>
      <p:sp>
        <p:nvSpPr>
          <p:cNvPr id="73757" name="Rectangle 29"/>
          <p:cNvSpPr>
            <a:spLocks noChangeArrowheads="1"/>
          </p:cNvSpPr>
          <p:nvPr/>
        </p:nvSpPr>
        <p:spPr bwMode="auto">
          <a:xfrm>
            <a:off x="8288794" y="4192184"/>
            <a:ext cx="159993"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j5</a:t>
            </a:r>
            <a:endParaRPr lang="fr-FR" sz="3400" dirty="0">
              <a:latin typeface="Book Antiqua"/>
            </a:endParaRPr>
          </a:p>
        </p:txBody>
      </p:sp>
      <p:grpSp>
        <p:nvGrpSpPr>
          <p:cNvPr id="2" name="Group 30"/>
          <p:cNvGrpSpPr>
            <a:grpSpLocks/>
          </p:cNvGrpSpPr>
          <p:nvPr/>
        </p:nvGrpSpPr>
        <p:grpSpPr bwMode="auto">
          <a:xfrm>
            <a:off x="7964648" y="3896415"/>
            <a:ext cx="189653" cy="205457"/>
            <a:chOff x="3498" y="1135"/>
            <a:chExt cx="84" cy="91"/>
          </a:xfrm>
        </p:grpSpPr>
        <p:sp>
          <p:nvSpPr>
            <p:cNvPr id="73759" name="Freeform 31"/>
            <p:cNvSpPr>
              <a:spLocks/>
            </p:cNvSpPr>
            <p:nvPr/>
          </p:nvSpPr>
          <p:spPr bwMode="auto">
            <a:xfrm>
              <a:off x="3498" y="1135"/>
              <a:ext cx="77" cy="78"/>
            </a:xfrm>
            <a:custGeom>
              <a:avLst/>
              <a:gdLst/>
              <a:ahLst/>
              <a:cxnLst>
                <a:cxn ang="0">
                  <a:pos x="0" y="0"/>
                </a:cxn>
                <a:cxn ang="0">
                  <a:pos x="77" y="39"/>
                </a:cxn>
                <a:cxn ang="0">
                  <a:pos x="38" y="39"/>
                </a:cxn>
                <a:cxn ang="0">
                  <a:pos x="38" y="78"/>
                </a:cxn>
                <a:cxn ang="0">
                  <a:pos x="0" y="0"/>
                </a:cxn>
              </a:cxnLst>
              <a:rect l="0" t="0" r="r" b="b"/>
              <a:pathLst>
                <a:path w="77" h="78">
                  <a:moveTo>
                    <a:pt x="0" y="0"/>
                  </a:moveTo>
                  <a:lnTo>
                    <a:pt x="77" y="39"/>
                  </a:lnTo>
                  <a:lnTo>
                    <a:pt x="38" y="39"/>
                  </a:lnTo>
                  <a:lnTo>
                    <a:pt x="38" y="78"/>
                  </a:lnTo>
                  <a:lnTo>
                    <a:pt x="0" y="0"/>
                  </a:lnTo>
                  <a:close/>
                </a:path>
              </a:pathLst>
            </a:custGeom>
            <a:solidFill>
              <a:srgbClr val="000000"/>
            </a:solidFill>
            <a:ln w="9525">
              <a:noFill/>
              <a:round/>
              <a:headEnd/>
              <a:tailEnd/>
            </a:ln>
          </p:spPr>
          <p:txBody>
            <a:bodyPr>
              <a:prstTxWarp prst="textNoShape">
                <a:avLst/>
              </a:prstTxWarp>
            </a:bodyPr>
            <a:lstStyle/>
            <a:p>
              <a:endParaRPr lang="en-US" dirty="0">
                <a:latin typeface="Book Antiqua"/>
              </a:endParaRPr>
            </a:p>
          </p:txBody>
        </p:sp>
        <p:sp>
          <p:nvSpPr>
            <p:cNvPr id="73760" name="Line 32"/>
            <p:cNvSpPr>
              <a:spLocks noChangeShapeType="1"/>
            </p:cNvSpPr>
            <p:nvPr/>
          </p:nvSpPr>
          <p:spPr bwMode="auto">
            <a:xfrm>
              <a:off x="3536" y="1174"/>
              <a:ext cx="46" cy="52"/>
            </a:xfrm>
            <a:prstGeom prst="line">
              <a:avLst/>
            </a:prstGeom>
            <a:noFill/>
            <a:ln w="9525">
              <a:solidFill>
                <a:srgbClr val="000000"/>
              </a:solidFill>
              <a:round/>
              <a:headEnd/>
              <a:tailEnd/>
            </a:ln>
          </p:spPr>
          <p:txBody>
            <a:bodyPr>
              <a:prstTxWarp prst="textNoShape">
                <a:avLst/>
              </a:prstTxWarp>
            </a:bodyPr>
            <a:lstStyle/>
            <a:p>
              <a:endParaRPr lang="en-US" dirty="0">
                <a:latin typeface="Book Antiqua"/>
              </a:endParaRPr>
            </a:p>
          </p:txBody>
        </p:sp>
      </p:grpSp>
      <p:sp>
        <p:nvSpPr>
          <p:cNvPr id="73761" name="Rectangle 33"/>
          <p:cNvSpPr>
            <a:spLocks noChangeArrowheads="1"/>
          </p:cNvSpPr>
          <p:nvPr/>
        </p:nvSpPr>
        <p:spPr bwMode="auto">
          <a:xfrm>
            <a:off x="7717577" y="3591615"/>
            <a:ext cx="159993"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j6</a:t>
            </a:r>
            <a:endParaRPr lang="fr-FR" sz="3400" dirty="0">
              <a:latin typeface="Book Antiqua"/>
            </a:endParaRPr>
          </a:p>
        </p:txBody>
      </p:sp>
      <p:sp>
        <p:nvSpPr>
          <p:cNvPr id="73762" name="Line 34"/>
          <p:cNvSpPr>
            <a:spLocks noChangeShapeType="1"/>
          </p:cNvSpPr>
          <p:nvPr/>
        </p:nvSpPr>
        <p:spPr bwMode="auto">
          <a:xfrm>
            <a:off x="7772738" y="3237143"/>
            <a:ext cx="2257" cy="234809"/>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63" name="Line 35"/>
          <p:cNvSpPr>
            <a:spLocks noChangeShapeType="1"/>
          </p:cNvSpPr>
          <p:nvPr/>
        </p:nvSpPr>
        <p:spPr bwMode="auto">
          <a:xfrm flipH="1">
            <a:off x="7361823" y="3912219"/>
            <a:ext cx="176107" cy="189653"/>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64" name="Rectangle 36"/>
          <p:cNvSpPr>
            <a:spLocks noChangeArrowheads="1"/>
          </p:cNvSpPr>
          <p:nvPr/>
        </p:nvSpPr>
        <p:spPr bwMode="auto">
          <a:xfrm>
            <a:off x="8770676" y="4702441"/>
            <a:ext cx="438009" cy="440267"/>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765" name="Line 37"/>
          <p:cNvSpPr>
            <a:spLocks noChangeShapeType="1"/>
          </p:cNvSpPr>
          <p:nvPr/>
        </p:nvSpPr>
        <p:spPr bwMode="auto">
          <a:xfrm flipH="1">
            <a:off x="7964648" y="4512787"/>
            <a:ext cx="173850" cy="189653"/>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66" name="Rectangle 38"/>
          <p:cNvSpPr>
            <a:spLocks noChangeArrowheads="1"/>
          </p:cNvSpPr>
          <p:nvPr/>
        </p:nvSpPr>
        <p:spPr bwMode="auto">
          <a:xfrm>
            <a:off x="8884401" y="4806299"/>
            <a:ext cx="169918"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j4</a:t>
            </a:r>
            <a:endParaRPr lang="fr-FR" sz="3400" dirty="0">
              <a:latin typeface="Book Antiqua"/>
            </a:endParaRPr>
          </a:p>
        </p:txBody>
      </p:sp>
      <p:sp>
        <p:nvSpPr>
          <p:cNvPr id="73767" name="Rectangle 39"/>
          <p:cNvSpPr>
            <a:spLocks noChangeArrowheads="1"/>
          </p:cNvSpPr>
          <p:nvPr/>
        </p:nvSpPr>
        <p:spPr bwMode="auto">
          <a:xfrm>
            <a:off x="7739324" y="4734050"/>
            <a:ext cx="256480"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R3</a:t>
            </a:r>
            <a:endParaRPr lang="fr-FR" sz="3400" dirty="0">
              <a:latin typeface="Book Antiqua"/>
            </a:endParaRPr>
          </a:p>
        </p:txBody>
      </p:sp>
      <p:grpSp>
        <p:nvGrpSpPr>
          <p:cNvPr id="3" name="Group 40"/>
          <p:cNvGrpSpPr>
            <a:grpSpLocks/>
          </p:cNvGrpSpPr>
          <p:nvPr/>
        </p:nvGrpSpPr>
        <p:grpSpPr bwMode="auto">
          <a:xfrm>
            <a:off x="8578764" y="4512787"/>
            <a:ext cx="191912" cy="189653"/>
            <a:chOff x="3770" y="1408"/>
            <a:chExt cx="85" cy="84"/>
          </a:xfrm>
        </p:grpSpPr>
        <p:sp>
          <p:nvSpPr>
            <p:cNvPr id="73769" name="Freeform 41"/>
            <p:cNvSpPr>
              <a:spLocks/>
            </p:cNvSpPr>
            <p:nvPr/>
          </p:nvSpPr>
          <p:spPr bwMode="auto">
            <a:xfrm>
              <a:off x="3770" y="1408"/>
              <a:ext cx="78" cy="78"/>
            </a:xfrm>
            <a:custGeom>
              <a:avLst/>
              <a:gdLst/>
              <a:ahLst/>
              <a:cxnLst>
                <a:cxn ang="0">
                  <a:pos x="0" y="0"/>
                </a:cxn>
                <a:cxn ang="0">
                  <a:pos x="78" y="39"/>
                </a:cxn>
                <a:cxn ang="0">
                  <a:pos x="39" y="39"/>
                </a:cxn>
                <a:cxn ang="0">
                  <a:pos x="39" y="78"/>
                </a:cxn>
                <a:cxn ang="0">
                  <a:pos x="0" y="0"/>
                </a:cxn>
              </a:cxnLst>
              <a:rect l="0" t="0" r="r" b="b"/>
              <a:pathLst>
                <a:path w="78" h="78">
                  <a:moveTo>
                    <a:pt x="0" y="0"/>
                  </a:moveTo>
                  <a:lnTo>
                    <a:pt x="78" y="39"/>
                  </a:lnTo>
                  <a:lnTo>
                    <a:pt x="39" y="39"/>
                  </a:lnTo>
                  <a:lnTo>
                    <a:pt x="39" y="78"/>
                  </a:lnTo>
                  <a:lnTo>
                    <a:pt x="0" y="0"/>
                  </a:lnTo>
                  <a:close/>
                </a:path>
              </a:pathLst>
            </a:custGeom>
            <a:solidFill>
              <a:srgbClr val="000000"/>
            </a:solidFill>
            <a:ln w="9525">
              <a:noFill/>
              <a:round/>
              <a:headEnd/>
              <a:tailEnd/>
            </a:ln>
          </p:spPr>
          <p:txBody>
            <a:bodyPr>
              <a:prstTxWarp prst="textNoShape">
                <a:avLst/>
              </a:prstTxWarp>
            </a:bodyPr>
            <a:lstStyle/>
            <a:p>
              <a:endParaRPr lang="en-US" dirty="0">
                <a:latin typeface="Book Antiqua"/>
              </a:endParaRPr>
            </a:p>
          </p:txBody>
        </p:sp>
        <p:sp>
          <p:nvSpPr>
            <p:cNvPr id="73770" name="Line 42"/>
            <p:cNvSpPr>
              <a:spLocks noChangeShapeType="1"/>
            </p:cNvSpPr>
            <p:nvPr/>
          </p:nvSpPr>
          <p:spPr bwMode="auto">
            <a:xfrm>
              <a:off x="3809" y="1447"/>
              <a:ext cx="46" cy="45"/>
            </a:xfrm>
            <a:prstGeom prst="line">
              <a:avLst/>
            </a:prstGeom>
            <a:noFill/>
            <a:ln w="9525">
              <a:solidFill>
                <a:srgbClr val="000000"/>
              </a:solidFill>
              <a:round/>
              <a:headEnd/>
              <a:tailEnd/>
            </a:ln>
          </p:spPr>
          <p:txBody>
            <a:bodyPr>
              <a:prstTxWarp prst="textNoShape">
                <a:avLst/>
              </a:prstTxWarp>
            </a:bodyPr>
            <a:lstStyle/>
            <a:p>
              <a:endParaRPr lang="en-US" dirty="0">
                <a:latin typeface="Book Antiqua"/>
              </a:endParaRPr>
            </a:p>
          </p:txBody>
        </p:sp>
      </p:grpSp>
      <p:sp>
        <p:nvSpPr>
          <p:cNvPr id="73771" name="Line 43"/>
          <p:cNvSpPr>
            <a:spLocks noChangeShapeType="1"/>
          </p:cNvSpPr>
          <p:nvPr/>
        </p:nvSpPr>
        <p:spPr bwMode="auto">
          <a:xfrm flipH="1">
            <a:off x="8578764" y="5129161"/>
            <a:ext cx="176107" cy="189653"/>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72" name="Line 44"/>
          <p:cNvSpPr>
            <a:spLocks noChangeShapeType="1"/>
          </p:cNvSpPr>
          <p:nvPr/>
        </p:nvSpPr>
        <p:spPr bwMode="auto">
          <a:xfrm>
            <a:off x="9195138" y="5129161"/>
            <a:ext cx="176107" cy="189653"/>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73" name="Rectangle 45"/>
          <p:cNvSpPr>
            <a:spLocks noChangeArrowheads="1"/>
          </p:cNvSpPr>
          <p:nvPr/>
        </p:nvSpPr>
        <p:spPr bwMode="auto">
          <a:xfrm>
            <a:off x="3230089" y="8062015"/>
            <a:ext cx="440266" cy="440267"/>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774" name="Rectangle 46"/>
          <p:cNvSpPr>
            <a:spLocks noChangeArrowheads="1"/>
          </p:cNvSpPr>
          <p:nvPr/>
        </p:nvSpPr>
        <p:spPr bwMode="auto">
          <a:xfrm>
            <a:off x="3230089" y="6802175"/>
            <a:ext cx="440266" cy="440267"/>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775" name="Rectangle 47"/>
          <p:cNvSpPr>
            <a:spLocks noChangeArrowheads="1"/>
          </p:cNvSpPr>
          <p:nvPr/>
        </p:nvSpPr>
        <p:spPr bwMode="auto">
          <a:xfrm>
            <a:off x="3723665" y="8723543"/>
            <a:ext cx="254627"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R2</a:t>
            </a:r>
            <a:endParaRPr lang="fr-FR" sz="3400" dirty="0">
              <a:latin typeface="Book Antiqua"/>
            </a:endParaRPr>
          </a:p>
        </p:txBody>
      </p:sp>
      <p:sp>
        <p:nvSpPr>
          <p:cNvPr id="73776" name="Rectangle 48"/>
          <p:cNvSpPr>
            <a:spLocks noChangeArrowheads="1"/>
          </p:cNvSpPr>
          <p:nvPr/>
        </p:nvSpPr>
        <p:spPr bwMode="auto">
          <a:xfrm>
            <a:off x="2904091" y="8723543"/>
            <a:ext cx="254627"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R1</a:t>
            </a:r>
            <a:endParaRPr lang="fr-FR" sz="3400" dirty="0">
              <a:latin typeface="Book Antiqua"/>
            </a:endParaRPr>
          </a:p>
        </p:txBody>
      </p:sp>
      <p:sp>
        <p:nvSpPr>
          <p:cNvPr id="73777" name="Rectangle 49"/>
          <p:cNvSpPr>
            <a:spLocks noChangeArrowheads="1"/>
          </p:cNvSpPr>
          <p:nvPr/>
        </p:nvSpPr>
        <p:spPr bwMode="auto">
          <a:xfrm>
            <a:off x="4528764" y="8107170"/>
            <a:ext cx="256480"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R3</a:t>
            </a:r>
            <a:endParaRPr lang="fr-FR" sz="3400" dirty="0">
              <a:latin typeface="Book Antiqua"/>
            </a:endParaRPr>
          </a:p>
        </p:txBody>
      </p:sp>
      <p:sp>
        <p:nvSpPr>
          <p:cNvPr id="73778" name="Rectangle 50"/>
          <p:cNvSpPr>
            <a:spLocks noChangeArrowheads="1"/>
          </p:cNvSpPr>
          <p:nvPr/>
        </p:nvSpPr>
        <p:spPr bwMode="auto">
          <a:xfrm>
            <a:off x="3332526" y="8181677"/>
            <a:ext cx="169918"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j7</a:t>
            </a:r>
            <a:endParaRPr lang="fr-FR" sz="3400" dirty="0">
              <a:latin typeface="Book Antiqua"/>
            </a:endParaRPr>
          </a:p>
        </p:txBody>
      </p:sp>
      <p:sp>
        <p:nvSpPr>
          <p:cNvPr id="73779" name="Rectangle 51"/>
          <p:cNvSpPr>
            <a:spLocks noChangeArrowheads="1"/>
          </p:cNvSpPr>
          <p:nvPr/>
        </p:nvSpPr>
        <p:spPr bwMode="auto">
          <a:xfrm>
            <a:off x="2873813" y="7477250"/>
            <a:ext cx="256480"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R4</a:t>
            </a:r>
            <a:endParaRPr lang="fr-FR" sz="3400" dirty="0">
              <a:latin typeface="Book Antiqua"/>
            </a:endParaRPr>
          </a:p>
        </p:txBody>
      </p:sp>
      <p:sp>
        <p:nvSpPr>
          <p:cNvPr id="73780" name="Rectangle 52"/>
          <p:cNvSpPr>
            <a:spLocks noChangeArrowheads="1"/>
          </p:cNvSpPr>
          <p:nvPr/>
        </p:nvSpPr>
        <p:spPr bwMode="auto">
          <a:xfrm>
            <a:off x="3154389" y="6289659"/>
            <a:ext cx="618759"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err="1">
                <a:solidFill>
                  <a:srgbClr val="000000"/>
                </a:solidFill>
                <a:latin typeface="Book Antiqua"/>
              </a:rPr>
              <a:t>Result</a:t>
            </a:r>
            <a:endParaRPr lang="fr-FR" sz="3400" dirty="0">
              <a:latin typeface="Book Antiqua"/>
            </a:endParaRPr>
          </a:p>
        </p:txBody>
      </p:sp>
      <p:sp>
        <p:nvSpPr>
          <p:cNvPr id="73781" name="Rectangle 53"/>
          <p:cNvSpPr>
            <a:spLocks noChangeArrowheads="1"/>
          </p:cNvSpPr>
          <p:nvPr/>
        </p:nvSpPr>
        <p:spPr bwMode="auto">
          <a:xfrm>
            <a:off x="3380385" y="6906032"/>
            <a:ext cx="159993"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j9</a:t>
            </a:r>
            <a:endParaRPr lang="fr-FR" sz="3400" dirty="0">
              <a:latin typeface="Book Antiqua"/>
            </a:endParaRPr>
          </a:p>
        </p:txBody>
      </p:sp>
      <p:sp>
        <p:nvSpPr>
          <p:cNvPr id="73782" name="Rectangle 54"/>
          <p:cNvSpPr>
            <a:spLocks noChangeArrowheads="1"/>
          </p:cNvSpPr>
          <p:nvPr/>
        </p:nvSpPr>
        <p:spPr bwMode="auto">
          <a:xfrm>
            <a:off x="721390" y="7664645"/>
            <a:ext cx="1231106"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err="1">
                <a:solidFill>
                  <a:srgbClr val="000000"/>
                </a:solidFill>
                <a:latin typeface="Book Antiqua"/>
              </a:rPr>
              <a:t>Zig-zag</a:t>
            </a:r>
            <a:endParaRPr lang="fr-FR" sz="2800" dirty="0">
              <a:latin typeface="Book Antiqua"/>
            </a:endParaRPr>
          </a:p>
        </p:txBody>
      </p:sp>
      <p:sp>
        <p:nvSpPr>
          <p:cNvPr id="73783" name="Rectangle 55"/>
          <p:cNvSpPr>
            <a:spLocks noChangeArrowheads="1"/>
          </p:cNvSpPr>
          <p:nvPr/>
        </p:nvSpPr>
        <p:spPr bwMode="auto">
          <a:xfrm>
            <a:off x="10166745" y="7447899"/>
            <a:ext cx="998670" cy="430887"/>
          </a:xfrm>
          <a:prstGeom prst="rect">
            <a:avLst/>
          </a:prstGeom>
          <a:noFill/>
          <a:ln w="9525">
            <a:noFill/>
            <a:miter lim="800000"/>
            <a:headEnd/>
            <a:tailEnd/>
          </a:ln>
        </p:spPr>
        <p:txBody>
          <a:bodyPr wrap="none" lIns="0" tIns="0" rIns="0" bIns="0">
            <a:prstTxWarp prst="textNoShape">
              <a:avLst/>
            </a:prstTxWarp>
            <a:spAutoFit/>
          </a:bodyPr>
          <a:lstStyle/>
          <a:p>
            <a:r>
              <a:rPr lang="fr-FR" sz="2800" dirty="0" err="1">
                <a:solidFill>
                  <a:srgbClr val="000000"/>
                </a:solidFill>
                <a:latin typeface="Book Antiqua"/>
              </a:rPr>
              <a:t>Bushy</a:t>
            </a:r>
            <a:endParaRPr lang="fr-FR" sz="2800" dirty="0">
              <a:latin typeface="Book Antiqua"/>
            </a:endParaRPr>
          </a:p>
        </p:txBody>
      </p:sp>
      <p:sp>
        <p:nvSpPr>
          <p:cNvPr id="73784" name="Line 56"/>
          <p:cNvSpPr>
            <a:spLocks noChangeShapeType="1"/>
          </p:cNvSpPr>
          <p:nvPr/>
        </p:nvSpPr>
        <p:spPr bwMode="auto">
          <a:xfrm>
            <a:off x="3464898" y="6553818"/>
            <a:ext cx="2257" cy="234809"/>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85" name="Line 57"/>
          <p:cNvSpPr>
            <a:spLocks noChangeShapeType="1"/>
          </p:cNvSpPr>
          <p:nvPr/>
        </p:nvSpPr>
        <p:spPr bwMode="auto">
          <a:xfrm flipH="1">
            <a:off x="3053983" y="7226636"/>
            <a:ext cx="176107" cy="191912"/>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86" name="Rectangle 58"/>
          <p:cNvSpPr>
            <a:spLocks noChangeArrowheads="1"/>
          </p:cNvSpPr>
          <p:nvPr/>
        </p:nvSpPr>
        <p:spPr bwMode="auto">
          <a:xfrm>
            <a:off x="3830658" y="7461446"/>
            <a:ext cx="440266" cy="440267"/>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787" name="Rectangle 59"/>
          <p:cNvSpPr>
            <a:spLocks noChangeArrowheads="1"/>
          </p:cNvSpPr>
          <p:nvPr/>
        </p:nvSpPr>
        <p:spPr bwMode="auto">
          <a:xfrm>
            <a:off x="3980954" y="7565304"/>
            <a:ext cx="159993"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j8</a:t>
            </a:r>
            <a:endParaRPr lang="fr-FR" sz="3400" dirty="0">
              <a:latin typeface="Book Antiqua"/>
            </a:endParaRPr>
          </a:p>
        </p:txBody>
      </p:sp>
      <p:sp>
        <p:nvSpPr>
          <p:cNvPr id="73788" name="Line 60"/>
          <p:cNvSpPr>
            <a:spLocks noChangeShapeType="1"/>
          </p:cNvSpPr>
          <p:nvPr/>
        </p:nvSpPr>
        <p:spPr bwMode="auto">
          <a:xfrm flipH="1">
            <a:off x="3654551" y="7888167"/>
            <a:ext cx="162560" cy="173848"/>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89" name="Line 61"/>
          <p:cNvSpPr>
            <a:spLocks noChangeShapeType="1"/>
          </p:cNvSpPr>
          <p:nvPr/>
        </p:nvSpPr>
        <p:spPr bwMode="auto">
          <a:xfrm>
            <a:off x="4255120" y="7888167"/>
            <a:ext cx="176107" cy="173848"/>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90" name="Line 62"/>
          <p:cNvSpPr>
            <a:spLocks noChangeShapeType="1"/>
          </p:cNvSpPr>
          <p:nvPr/>
        </p:nvSpPr>
        <p:spPr bwMode="auto">
          <a:xfrm flipH="1">
            <a:off x="3040436" y="8488735"/>
            <a:ext cx="176107" cy="189653"/>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91" name="Line 63"/>
          <p:cNvSpPr>
            <a:spLocks noChangeShapeType="1"/>
          </p:cNvSpPr>
          <p:nvPr/>
        </p:nvSpPr>
        <p:spPr bwMode="auto">
          <a:xfrm>
            <a:off x="3654552" y="8488735"/>
            <a:ext cx="176107" cy="189653"/>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792" name="Rectangle 64"/>
          <p:cNvSpPr>
            <a:spLocks noChangeArrowheads="1"/>
          </p:cNvSpPr>
          <p:nvPr/>
        </p:nvSpPr>
        <p:spPr bwMode="auto">
          <a:xfrm>
            <a:off x="7366338" y="7797855"/>
            <a:ext cx="440266" cy="440266"/>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793" name="Rectangle 65"/>
          <p:cNvSpPr>
            <a:spLocks noChangeArrowheads="1"/>
          </p:cNvSpPr>
          <p:nvPr/>
        </p:nvSpPr>
        <p:spPr bwMode="auto">
          <a:xfrm>
            <a:off x="7996258" y="7181481"/>
            <a:ext cx="440267" cy="440267"/>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794" name="Rectangle 66"/>
          <p:cNvSpPr>
            <a:spLocks noChangeArrowheads="1"/>
          </p:cNvSpPr>
          <p:nvPr/>
        </p:nvSpPr>
        <p:spPr bwMode="auto">
          <a:xfrm>
            <a:off x="7934106" y="6698317"/>
            <a:ext cx="618759"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err="1">
                <a:solidFill>
                  <a:srgbClr val="000000"/>
                </a:solidFill>
                <a:latin typeface="Book Antiqua"/>
              </a:rPr>
              <a:t>Result</a:t>
            </a:r>
            <a:endParaRPr lang="fr-FR" sz="3400" dirty="0">
              <a:latin typeface="Book Antiqua"/>
            </a:endParaRPr>
          </a:p>
        </p:txBody>
      </p:sp>
      <p:sp>
        <p:nvSpPr>
          <p:cNvPr id="73795" name="Rectangle 67"/>
          <p:cNvSpPr>
            <a:spLocks noChangeArrowheads="1"/>
          </p:cNvSpPr>
          <p:nvPr/>
        </p:nvSpPr>
        <p:spPr bwMode="auto">
          <a:xfrm>
            <a:off x="7463108" y="7901712"/>
            <a:ext cx="269304"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j10</a:t>
            </a:r>
            <a:endParaRPr lang="fr-FR" sz="3400" dirty="0">
              <a:latin typeface="Book Antiqua"/>
            </a:endParaRPr>
          </a:p>
        </p:txBody>
      </p:sp>
      <p:grpSp>
        <p:nvGrpSpPr>
          <p:cNvPr id="4" name="Group 68"/>
          <p:cNvGrpSpPr>
            <a:grpSpLocks/>
          </p:cNvGrpSpPr>
          <p:nvPr/>
        </p:nvGrpSpPr>
        <p:grpSpPr bwMode="auto">
          <a:xfrm>
            <a:off x="8407173" y="7592397"/>
            <a:ext cx="189653" cy="205458"/>
            <a:chOff x="3764" y="2992"/>
            <a:chExt cx="84" cy="91"/>
          </a:xfrm>
        </p:grpSpPr>
        <p:sp>
          <p:nvSpPr>
            <p:cNvPr id="73797" name="Freeform 69"/>
            <p:cNvSpPr>
              <a:spLocks/>
            </p:cNvSpPr>
            <p:nvPr/>
          </p:nvSpPr>
          <p:spPr bwMode="auto">
            <a:xfrm>
              <a:off x="3764" y="2992"/>
              <a:ext cx="78" cy="78"/>
            </a:xfrm>
            <a:custGeom>
              <a:avLst/>
              <a:gdLst/>
              <a:ahLst/>
              <a:cxnLst>
                <a:cxn ang="0">
                  <a:pos x="0" y="0"/>
                </a:cxn>
                <a:cxn ang="0">
                  <a:pos x="78" y="39"/>
                </a:cxn>
                <a:cxn ang="0">
                  <a:pos x="39" y="39"/>
                </a:cxn>
                <a:cxn ang="0">
                  <a:pos x="32" y="78"/>
                </a:cxn>
                <a:cxn ang="0">
                  <a:pos x="0" y="0"/>
                </a:cxn>
              </a:cxnLst>
              <a:rect l="0" t="0" r="r" b="b"/>
              <a:pathLst>
                <a:path w="78" h="78">
                  <a:moveTo>
                    <a:pt x="0" y="0"/>
                  </a:moveTo>
                  <a:lnTo>
                    <a:pt x="78" y="39"/>
                  </a:lnTo>
                  <a:lnTo>
                    <a:pt x="39" y="39"/>
                  </a:lnTo>
                  <a:lnTo>
                    <a:pt x="32" y="78"/>
                  </a:lnTo>
                  <a:lnTo>
                    <a:pt x="0" y="0"/>
                  </a:lnTo>
                  <a:close/>
                </a:path>
              </a:pathLst>
            </a:custGeom>
            <a:solidFill>
              <a:srgbClr val="000000"/>
            </a:solidFill>
            <a:ln w="9525">
              <a:noFill/>
              <a:round/>
              <a:headEnd/>
              <a:tailEnd/>
            </a:ln>
          </p:spPr>
          <p:txBody>
            <a:bodyPr>
              <a:prstTxWarp prst="textNoShape">
                <a:avLst/>
              </a:prstTxWarp>
            </a:bodyPr>
            <a:lstStyle/>
            <a:p>
              <a:endParaRPr lang="en-US" dirty="0">
                <a:latin typeface="Book Antiqua"/>
              </a:endParaRPr>
            </a:p>
          </p:txBody>
        </p:sp>
        <p:sp>
          <p:nvSpPr>
            <p:cNvPr id="73798" name="Line 70"/>
            <p:cNvSpPr>
              <a:spLocks noChangeShapeType="1"/>
            </p:cNvSpPr>
            <p:nvPr/>
          </p:nvSpPr>
          <p:spPr bwMode="auto">
            <a:xfrm>
              <a:off x="3803" y="3031"/>
              <a:ext cx="45" cy="52"/>
            </a:xfrm>
            <a:prstGeom prst="line">
              <a:avLst/>
            </a:prstGeom>
            <a:noFill/>
            <a:ln w="9525">
              <a:solidFill>
                <a:srgbClr val="000000"/>
              </a:solidFill>
              <a:round/>
              <a:headEnd/>
              <a:tailEnd/>
            </a:ln>
          </p:spPr>
          <p:txBody>
            <a:bodyPr>
              <a:prstTxWarp prst="textNoShape">
                <a:avLst/>
              </a:prstTxWarp>
            </a:bodyPr>
            <a:lstStyle/>
            <a:p>
              <a:endParaRPr lang="en-US" dirty="0">
                <a:latin typeface="Book Antiqua"/>
              </a:endParaRPr>
            </a:p>
          </p:txBody>
        </p:sp>
      </p:grpSp>
      <p:sp>
        <p:nvSpPr>
          <p:cNvPr id="73799" name="Rectangle 71"/>
          <p:cNvSpPr>
            <a:spLocks noChangeArrowheads="1"/>
          </p:cNvSpPr>
          <p:nvPr/>
        </p:nvSpPr>
        <p:spPr bwMode="auto">
          <a:xfrm>
            <a:off x="8093181" y="7285339"/>
            <a:ext cx="268998"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j12</a:t>
            </a:r>
            <a:endParaRPr lang="fr-FR" sz="3400" dirty="0">
              <a:latin typeface="Book Antiqua"/>
            </a:endParaRPr>
          </a:p>
        </p:txBody>
      </p:sp>
      <p:sp>
        <p:nvSpPr>
          <p:cNvPr id="73801" name="Line 73"/>
          <p:cNvSpPr>
            <a:spLocks noChangeShapeType="1"/>
          </p:cNvSpPr>
          <p:nvPr/>
        </p:nvSpPr>
        <p:spPr bwMode="auto">
          <a:xfrm flipH="1">
            <a:off x="7806603" y="7605943"/>
            <a:ext cx="173850" cy="191912"/>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802" name="Rectangle 74"/>
          <p:cNvSpPr>
            <a:spLocks noChangeArrowheads="1"/>
          </p:cNvSpPr>
          <p:nvPr/>
        </p:nvSpPr>
        <p:spPr bwMode="auto">
          <a:xfrm>
            <a:off x="8596827" y="7768504"/>
            <a:ext cx="440267" cy="440267"/>
          </a:xfrm>
          <a:prstGeom prst="rect">
            <a:avLst/>
          </a:prstGeom>
          <a:solidFill>
            <a:srgbClr val="FFFFFF"/>
          </a:solidFill>
          <a:ln w="9525">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3803" name="Rectangle 75"/>
          <p:cNvSpPr>
            <a:spLocks noChangeArrowheads="1"/>
          </p:cNvSpPr>
          <p:nvPr/>
        </p:nvSpPr>
        <p:spPr bwMode="auto">
          <a:xfrm>
            <a:off x="8713310" y="7885908"/>
            <a:ext cx="256969"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j11</a:t>
            </a:r>
            <a:endParaRPr lang="fr-FR" sz="3400" dirty="0">
              <a:latin typeface="Book Antiqua"/>
            </a:endParaRPr>
          </a:p>
        </p:txBody>
      </p:sp>
      <p:sp>
        <p:nvSpPr>
          <p:cNvPr id="73804" name="Rectangle 76"/>
          <p:cNvSpPr>
            <a:spLocks noChangeArrowheads="1"/>
          </p:cNvSpPr>
          <p:nvPr/>
        </p:nvSpPr>
        <p:spPr bwMode="auto">
          <a:xfrm>
            <a:off x="7902811" y="8502281"/>
            <a:ext cx="254627"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R2</a:t>
            </a:r>
            <a:endParaRPr lang="fr-FR" sz="3400" dirty="0">
              <a:latin typeface="Book Antiqua"/>
            </a:endParaRPr>
          </a:p>
        </p:txBody>
      </p:sp>
      <p:sp>
        <p:nvSpPr>
          <p:cNvPr id="73805" name="Rectangle 77"/>
          <p:cNvSpPr>
            <a:spLocks noChangeArrowheads="1"/>
          </p:cNvSpPr>
          <p:nvPr/>
        </p:nvSpPr>
        <p:spPr bwMode="auto">
          <a:xfrm>
            <a:off x="7008731" y="8502281"/>
            <a:ext cx="254627"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R1</a:t>
            </a:r>
            <a:endParaRPr lang="fr-FR" sz="3400" dirty="0">
              <a:latin typeface="Book Antiqua"/>
            </a:endParaRPr>
          </a:p>
        </p:txBody>
      </p:sp>
      <p:sp>
        <p:nvSpPr>
          <p:cNvPr id="73806" name="Line 78"/>
          <p:cNvSpPr>
            <a:spLocks noChangeShapeType="1"/>
          </p:cNvSpPr>
          <p:nvPr/>
        </p:nvSpPr>
        <p:spPr bwMode="auto">
          <a:xfrm flipH="1">
            <a:off x="7174426" y="8238121"/>
            <a:ext cx="176107" cy="176107"/>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807" name="Line 79"/>
          <p:cNvSpPr>
            <a:spLocks noChangeShapeType="1"/>
          </p:cNvSpPr>
          <p:nvPr/>
        </p:nvSpPr>
        <p:spPr bwMode="auto">
          <a:xfrm>
            <a:off x="7790800" y="8238121"/>
            <a:ext cx="176107" cy="176107"/>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808" name="Rectangle 80"/>
          <p:cNvSpPr>
            <a:spLocks noChangeArrowheads="1"/>
          </p:cNvSpPr>
          <p:nvPr/>
        </p:nvSpPr>
        <p:spPr bwMode="auto">
          <a:xfrm>
            <a:off x="9148177" y="8472930"/>
            <a:ext cx="256480"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R4</a:t>
            </a:r>
            <a:endParaRPr lang="fr-FR" sz="3400" dirty="0">
              <a:latin typeface="Book Antiqua"/>
            </a:endParaRPr>
          </a:p>
        </p:txBody>
      </p:sp>
      <p:sp>
        <p:nvSpPr>
          <p:cNvPr id="73809" name="Rectangle 81"/>
          <p:cNvSpPr>
            <a:spLocks noChangeArrowheads="1"/>
          </p:cNvSpPr>
          <p:nvPr/>
        </p:nvSpPr>
        <p:spPr bwMode="auto">
          <a:xfrm>
            <a:off x="8299253" y="8502281"/>
            <a:ext cx="256480" cy="261610"/>
          </a:xfrm>
          <a:prstGeom prst="rect">
            <a:avLst/>
          </a:prstGeom>
          <a:noFill/>
          <a:ln w="9525">
            <a:noFill/>
            <a:miter lim="800000"/>
            <a:headEnd/>
            <a:tailEnd/>
          </a:ln>
        </p:spPr>
        <p:txBody>
          <a:bodyPr wrap="none" lIns="0" tIns="0" rIns="0" bIns="0">
            <a:prstTxWarp prst="textNoShape">
              <a:avLst/>
            </a:prstTxWarp>
            <a:spAutoFit/>
          </a:bodyPr>
          <a:lstStyle/>
          <a:p>
            <a:r>
              <a:rPr lang="fr-FR" sz="1700" dirty="0">
                <a:solidFill>
                  <a:srgbClr val="000000"/>
                </a:solidFill>
                <a:latin typeface="Book Antiqua"/>
              </a:rPr>
              <a:t>R3</a:t>
            </a:r>
            <a:endParaRPr lang="fr-FR" sz="3400" dirty="0">
              <a:latin typeface="Book Antiqua"/>
            </a:endParaRPr>
          </a:p>
        </p:txBody>
      </p:sp>
      <p:sp>
        <p:nvSpPr>
          <p:cNvPr id="73810" name="Line 82"/>
          <p:cNvSpPr>
            <a:spLocks noChangeShapeType="1"/>
          </p:cNvSpPr>
          <p:nvPr/>
        </p:nvSpPr>
        <p:spPr bwMode="auto">
          <a:xfrm flipH="1">
            <a:off x="8420720" y="8222317"/>
            <a:ext cx="176107" cy="176107"/>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811" name="Line 83"/>
          <p:cNvSpPr>
            <a:spLocks noChangeShapeType="1"/>
          </p:cNvSpPr>
          <p:nvPr/>
        </p:nvSpPr>
        <p:spPr bwMode="auto">
          <a:xfrm>
            <a:off x="9021289" y="8208771"/>
            <a:ext cx="176107" cy="176107"/>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grpSp>
        <p:nvGrpSpPr>
          <p:cNvPr id="5" name="Group 84"/>
          <p:cNvGrpSpPr>
            <a:grpSpLocks/>
          </p:cNvGrpSpPr>
          <p:nvPr/>
        </p:nvGrpSpPr>
        <p:grpSpPr bwMode="auto">
          <a:xfrm>
            <a:off x="3683901" y="7226637"/>
            <a:ext cx="162560" cy="250614"/>
            <a:chOff x="2199" y="3011"/>
            <a:chExt cx="72" cy="111"/>
          </a:xfrm>
        </p:grpSpPr>
        <p:sp>
          <p:nvSpPr>
            <p:cNvPr id="73813" name="Freeform 85"/>
            <p:cNvSpPr>
              <a:spLocks/>
            </p:cNvSpPr>
            <p:nvPr/>
          </p:nvSpPr>
          <p:spPr bwMode="auto">
            <a:xfrm>
              <a:off x="2199" y="3011"/>
              <a:ext cx="65" cy="85"/>
            </a:xfrm>
            <a:custGeom>
              <a:avLst/>
              <a:gdLst/>
              <a:ahLst/>
              <a:cxnLst>
                <a:cxn ang="0">
                  <a:pos x="0" y="0"/>
                </a:cxn>
                <a:cxn ang="0">
                  <a:pos x="65" y="52"/>
                </a:cxn>
                <a:cxn ang="0">
                  <a:pos x="33" y="46"/>
                </a:cxn>
                <a:cxn ang="0">
                  <a:pos x="26" y="85"/>
                </a:cxn>
                <a:cxn ang="0">
                  <a:pos x="0" y="0"/>
                </a:cxn>
              </a:cxnLst>
              <a:rect l="0" t="0" r="r" b="b"/>
              <a:pathLst>
                <a:path w="65" h="85">
                  <a:moveTo>
                    <a:pt x="0" y="0"/>
                  </a:moveTo>
                  <a:lnTo>
                    <a:pt x="65" y="52"/>
                  </a:lnTo>
                  <a:lnTo>
                    <a:pt x="33" y="46"/>
                  </a:lnTo>
                  <a:lnTo>
                    <a:pt x="26" y="85"/>
                  </a:lnTo>
                  <a:lnTo>
                    <a:pt x="0" y="0"/>
                  </a:lnTo>
                  <a:close/>
                </a:path>
              </a:pathLst>
            </a:custGeom>
            <a:solidFill>
              <a:srgbClr val="000000"/>
            </a:solidFill>
            <a:ln w="9525">
              <a:noFill/>
              <a:round/>
              <a:headEnd/>
              <a:tailEnd/>
            </a:ln>
          </p:spPr>
          <p:txBody>
            <a:bodyPr>
              <a:prstTxWarp prst="textNoShape">
                <a:avLst/>
              </a:prstTxWarp>
            </a:bodyPr>
            <a:lstStyle/>
            <a:p>
              <a:endParaRPr lang="en-US" dirty="0">
                <a:latin typeface="Book Antiqua"/>
              </a:endParaRPr>
            </a:p>
          </p:txBody>
        </p:sp>
        <p:sp>
          <p:nvSpPr>
            <p:cNvPr id="73814" name="Line 86"/>
            <p:cNvSpPr>
              <a:spLocks noChangeShapeType="1"/>
            </p:cNvSpPr>
            <p:nvPr/>
          </p:nvSpPr>
          <p:spPr bwMode="auto">
            <a:xfrm>
              <a:off x="2232" y="3057"/>
              <a:ext cx="39" cy="65"/>
            </a:xfrm>
            <a:prstGeom prst="line">
              <a:avLst/>
            </a:prstGeom>
            <a:noFill/>
            <a:ln w="9525">
              <a:solidFill>
                <a:srgbClr val="000000"/>
              </a:solidFill>
              <a:round/>
              <a:headEnd/>
              <a:tailEnd/>
            </a:ln>
          </p:spPr>
          <p:txBody>
            <a:bodyPr>
              <a:prstTxWarp prst="textNoShape">
                <a:avLst/>
              </a:prstTxWarp>
            </a:bodyPr>
            <a:lstStyle/>
            <a:p>
              <a:endParaRPr lang="en-US" dirty="0">
                <a:latin typeface="Book Antiqua"/>
              </a:endParaRPr>
            </a:p>
          </p:txBody>
        </p:sp>
      </p:grpSp>
      <p:sp>
        <p:nvSpPr>
          <p:cNvPr id="73815" name="Line 87"/>
          <p:cNvSpPr>
            <a:spLocks noChangeShapeType="1"/>
          </p:cNvSpPr>
          <p:nvPr/>
        </p:nvSpPr>
        <p:spPr bwMode="auto">
          <a:xfrm>
            <a:off x="3336204" y="3289072"/>
            <a:ext cx="2258" cy="234809"/>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3816" name="Line 88"/>
          <p:cNvSpPr>
            <a:spLocks noChangeShapeType="1"/>
          </p:cNvSpPr>
          <p:nvPr/>
        </p:nvSpPr>
        <p:spPr bwMode="auto">
          <a:xfrm>
            <a:off x="8226551" y="6946672"/>
            <a:ext cx="2258" cy="234809"/>
          </a:xfrm>
          <a:prstGeom prst="line">
            <a:avLst/>
          </a:prstGeom>
          <a:noFill/>
          <a:ln w="9525">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noFill/>
          <a:ln/>
        </p:spPr>
        <p:txBody>
          <a:bodyPr lIns="128692" rIns="128692"/>
          <a:lstStyle/>
          <a:p>
            <a:r>
              <a:rPr lang="en-CA" smtClean="0"/>
              <a:t>Multiprocessor Objectives</a:t>
            </a:r>
            <a:endParaRPr lang="en-CA"/>
          </a:p>
        </p:txBody>
      </p:sp>
      <p:sp>
        <p:nvSpPr>
          <p:cNvPr id="25602" name="Rectangle 2"/>
          <p:cNvSpPr>
            <a:spLocks noGrp="1" noChangeArrowheads="1"/>
          </p:cNvSpPr>
          <p:nvPr>
            <p:ph idx="1"/>
          </p:nvPr>
        </p:nvSpPr>
        <p:spPr>
          <a:noFill/>
          <a:ln/>
        </p:spPr>
        <p:txBody>
          <a:bodyPr lIns="128692" rIns="128692"/>
          <a:lstStyle/>
          <a:p>
            <a:r>
              <a:rPr lang="en-CA" smtClean="0"/>
              <a:t>High-performance with better cost-performance than mainframe or vector supercomputer</a:t>
            </a:r>
          </a:p>
          <a:p>
            <a:r>
              <a:rPr lang="en-CA" smtClean="0"/>
              <a:t>Use many nodes, each with good cost-performance, communicating through network</a:t>
            </a:r>
          </a:p>
          <a:p>
            <a:pPr lvl="1"/>
            <a:r>
              <a:rPr lang="en-CA" smtClean="0"/>
              <a:t>Good cost via high-volume components</a:t>
            </a:r>
          </a:p>
          <a:p>
            <a:pPr lvl="1"/>
            <a:r>
              <a:rPr lang="en-CA" smtClean="0"/>
              <a:t>Good performance via bandwidth</a:t>
            </a:r>
          </a:p>
          <a:p>
            <a:r>
              <a:rPr lang="en-CA" smtClean="0"/>
              <a:t>Trends</a:t>
            </a:r>
          </a:p>
          <a:p>
            <a:pPr lvl="1"/>
            <a:r>
              <a:rPr lang="en-CA" smtClean="0"/>
              <a:t>Microprocessor and memory (DRAM): off-the-shelf</a:t>
            </a:r>
          </a:p>
          <a:p>
            <a:pPr lvl="1"/>
            <a:r>
              <a:rPr lang="en-CA" smtClean="0"/>
              <a:t>Network (multiprocessor edge): custom</a:t>
            </a:r>
          </a:p>
          <a:p>
            <a:r>
              <a:rPr lang="en-CA" smtClean="0"/>
              <a:t>The real chalenge is to parallelize applications to run with good </a:t>
            </a:r>
            <a:r>
              <a:rPr lang="en-CA" i="1" smtClean="0">
                <a:solidFill>
                  <a:srgbClr val="009999"/>
                </a:solidFill>
              </a:rPr>
              <a:t>load balancing</a:t>
            </a:r>
            <a:endParaRPr lang="en-CA" i="1">
              <a:solidFill>
                <a:srgbClr val="009999"/>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fr-FR" dirty="0"/>
              <a:t>Equivalent Hash-</a:t>
            </a:r>
            <a:r>
              <a:rPr lang="fr-FR" dirty="0" err="1"/>
              <a:t>Join</a:t>
            </a:r>
            <a:r>
              <a:rPr lang="fr-FR" dirty="0"/>
              <a:t> </a:t>
            </a:r>
            <a:r>
              <a:rPr lang="fr-FR" dirty="0" err="1"/>
              <a:t>Trees</a:t>
            </a:r>
            <a:r>
              <a:rPr lang="fr-FR" dirty="0"/>
              <a:t> </a:t>
            </a:r>
            <a:r>
              <a:rPr lang="fr-FR" dirty="0" err="1"/>
              <a:t>with</a:t>
            </a:r>
            <a:r>
              <a:rPr lang="fr-FR" dirty="0"/>
              <a:t> </a:t>
            </a:r>
            <a:r>
              <a:rPr lang="fr-FR" dirty="0" err="1"/>
              <a:t>Different</a:t>
            </a:r>
            <a:r>
              <a:rPr lang="fr-FR" dirty="0"/>
              <a:t> </a:t>
            </a:r>
            <a:r>
              <a:rPr lang="fr-FR" dirty="0" err="1"/>
              <a:t>Scheduling</a:t>
            </a:r>
            <a:endParaRPr lang="fr-FR" dirty="0"/>
          </a:p>
        </p:txBody>
      </p:sp>
      <p:sp>
        <p:nvSpPr>
          <p:cNvPr id="74755" name="Rectangle 3"/>
          <p:cNvSpPr>
            <a:spLocks noChangeArrowheads="1"/>
          </p:cNvSpPr>
          <p:nvPr/>
        </p:nvSpPr>
        <p:spPr bwMode="auto">
          <a:xfrm>
            <a:off x="4570627" y="6679025"/>
            <a:ext cx="359473"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R3</a:t>
            </a:r>
            <a:endParaRPr lang="fr-FR" sz="3400" dirty="0">
              <a:latin typeface="Book Antiqua"/>
            </a:endParaRPr>
          </a:p>
        </p:txBody>
      </p:sp>
      <p:sp>
        <p:nvSpPr>
          <p:cNvPr id="74756" name="AutoShape 4"/>
          <p:cNvSpPr>
            <a:spLocks noChangeArrowheads="1"/>
          </p:cNvSpPr>
          <p:nvPr/>
        </p:nvSpPr>
        <p:spPr bwMode="auto">
          <a:xfrm>
            <a:off x="3400214" y="2563097"/>
            <a:ext cx="2975751" cy="1180817"/>
          </a:xfrm>
          <a:prstGeom prst="roundRect">
            <a:avLst>
              <a:gd name="adj" fmla="val 25046"/>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57" name="Oval 5"/>
          <p:cNvSpPr>
            <a:spLocks noChangeArrowheads="1"/>
          </p:cNvSpPr>
          <p:nvPr/>
        </p:nvSpPr>
        <p:spPr bwMode="auto">
          <a:xfrm>
            <a:off x="5025814" y="2709852"/>
            <a:ext cx="1223716" cy="844409"/>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58" name="Rectangle 6"/>
          <p:cNvSpPr>
            <a:spLocks noChangeArrowheads="1"/>
          </p:cNvSpPr>
          <p:nvPr/>
        </p:nvSpPr>
        <p:spPr bwMode="auto">
          <a:xfrm>
            <a:off x="5270773" y="3005621"/>
            <a:ext cx="941514"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Probe3</a:t>
            </a:r>
            <a:endParaRPr lang="fr-FR" sz="3400" dirty="0">
              <a:latin typeface="Book Antiqua"/>
            </a:endParaRPr>
          </a:p>
        </p:txBody>
      </p:sp>
      <p:sp>
        <p:nvSpPr>
          <p:cNvPr id="74759" name="Oval 7"/>
          <p:cNvSpPr>
            <a:spLocks noChangeArrowheads="1"/>
          </p:cNvSpPr>
          <p:nvPr/>
        </p:nvSpPr>
        <p:spPr bwMode="auto">
          <a:xfrm>
            <a:off x="3546969" y="2732429"/>
            <a:ext cx="1183076" cy="821831"/>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60" name="Rectangle 8"/>
          <p:cNvSpPr>
            <a:spLocks noChangeArrowheads="1"/>
          </p:cNvSpPr>
          <p:nvPr/>
        </p:nvSpPr>
        <p:spPr bwMode="auto">
          <a:xfrm>
            <a:off x="3722803" y="3025941"/>
            <a:ext cx="894626"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Build3</a:t>
            </a:r>
            <a:endParaRPr lang="fr-FR" sz="3400" dirty="0">
              <a:latin typeface="Book Antiqua"/>
            </a:endParaRPr>
          </a:p>
        </p:txBody>
      </p:sp>
      <p:sp>
        <p:nvSpPr>
          <p:cNvPr id="74761" name="Rectangle 9"/>
          <p:cNvSpPr>
            <a:spLocks noChangeArrowheads="1"/>
          </p:cNvSpPr>
          <p:nvPr/>
        </p:nvSpPr>
        <p:spPr bwMode="auto">
          <a:xfrm>
            <a:off x="5794343" y="4482208"/>
            <a:ext cx="359473"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R4</a:t>
            </a:r>
            <a:endParaRPr lang="fr-FR" sz="3400" dirty="0">
              <a:latin typeface="Book Antiqua"/>
            </a:endParaRPr>
          </a:p>
        </p:txBody>
      </p:sp>
      <p:sp>
        <p:nvSpPr>
          <p:cNvPr id="74762" name="Rectangle 10"/>
          <p:cNvSpPr>
            <a:spLocks noChangeArrowheads="1"/>
          </p:cNvSpPr>
          <p:nvPr/>
        </p:nvSpPr>
        <p:spPr bwMode="auto">
          <a:xfrm>
            <a:off x="3106176" y="3933567"/>
            <a:ext cx="924484"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Temp2</a:t>
            </a:r>
            <a:endParaRPr lang="fr-FR" sz="3400" dirty="0">
              <a:latin typeface="Book Antiqua"/>
            </a:endParaRPr>
          </a:p>
        </p:txBody>
      </p:sp>
      <p:sp>
        <p:nvSpPr>
          <p:cNvPr id="74763" name="Rectangle 11"/>
          <p:cNvSpPr>
            <a:spLocks noChangeArrowheads="1"/>
          </p:cNvSpPr>
          <p:nvPr/>
        </p:nvSpPr>
        <p:spPr bwMode="auto">
          <a:xfrm>
            <a:off x="2029216" y="6003950"/>
            <a:ext cx="924484"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Temp1</a:t>
            </a:r>
            <a:endParaRPr lang="fr-FR" sz="3400" dirty="0">
              <a:latin typeface="Book Antiqua"/>
            </a:endParaRPr>
          </a:p>
        </p:txBody>
      </p:sp>
      <p:sp>
        <p:nvSpPr>
          <p:cNvPr id="74764" name="Line 12"/>
          <p:cNvSpPr>
            <a:spLocks noChangeShapeType="1"/>
          </p:cNvSpPr>
          <p:nvPr/>
        </p:nvSpPr>
        <p:spPr bwMode="auto">
          <a:xfrm>
            <a:off x="5574455" y="3533941"/>
            <a:ext cx="209973" cy="907627"/>
          </a:xfrm>
          <a:prstGeom prst="line">
            <a:avLst/>
          </a:prstGeom>
          <a:no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65" name="Rectangle 13"/>
          <p:cNvSpPr>
            <a:spLocks noChangeArrowheads="1"/>
          </p:cNvSpPr>
          <p:nvPr/>
        </p:nvSpPr>
        <p:spPr bwMode="auto">
          <a:xfrm>
            <a:off x="7226874" y="2985301"/>
            <a:ext cx="894626"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Build3</a:t>
            </a:r>
            <a:endParaRPr lang="fr-FR" sz="3400" dirty="0">
              <a:latin typeface="Book Antiqua"/>
            </a:endParaRPr>
          </a:p>
        </p:txBody>
      </p:sp>
      <p:sp>
        <p:nvSpPr>
          <p:cNvPr id="74766" name="Rectangle 14"/>
          <p:cNvSpPr>
            <a:spLocks noChangeArrowheads="1"/>
          </p:cNvSpPr>
          <p:nvPr/>
        </p:nvSpPr>
        <p:spPr bwMode="auto">
          <a:xfrm>
            <a:off x="7230290" y="4482208"/>
            <a:ext cx="359473"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R4</a:t>
            </a:r>
            <a:endParaRPr lang="fr-FR" sz="3400" dirty="0">
              <a:latin typeface="Book Antiqua"/>
            </a:endParaRPr>
          </a:p>
        </p:txBody>
      </p:sp>
      <p:sp>
        <p:nvSpPr>
          <p:cNvPr id="74767" name="Rectangle 15"/>
          <p:cNvSpPr>
            <a:spLocks noChangeArrowheads="1"/>
          </p:cNvSpPr>
          <p:nvPr/>
        </p:nvSpPr>
        <p:spPr bwMode="auto">
          <a:xfrm>
            <a:off x="9818550" y="3933567"/>
            <a:ext cx="924484"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Temp2</a:t>
            </a:r>
            <a:endParaRPr lang="fr-FR" sz="3400" dirty="0">
              <a:latin typeface="Book Antiqua"/>
            </a:endParaRPr>
          </a:p>
        </p:txBody>
      </p:sp>
      <p:sp>
        <p:nvSpPr>
          <p:cNvPr id="74768" name="AutoShape 16"/>
          <p:cNvSpPr>
            <a:spLocks noChangeArrowheads="1"/>
          </p:cNvSpPr>
          <p:nvPr/>
        </p:nvSpPr>
        <p:spPr bwMode="auto">
          <a:xfrm>
            <a:off x="7157156" y="2583416"/>
            <a:ext cx="2998329" cy="1203396"/>
          </a:xfrm>
          <a:prstGeom prst="roundRect">
            <a:avLst>
              <a:gd name="adj" fmla="val 24579"/>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69" name="Oval 17"/>
          <p:cNvSpPr>
            <a:spLocks noChangeArrowheads="1"/>
          </p:cNvSpPr>
          <p:nvPr/>
        </p:nvSpPr>
        <p:spPr bwMode="auto">
          <a:xfrm>
            <a:off x="8803076" y="2752751"/>
            <a:ext cx="1225973" cy="824088"/>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70" name="Rectangle 18"/>
          <p:cNvSpPr>
            <a:spLocks noChangeArrowheads="1"/>
          </p:cNvSpPr>
          <p:nvPr/>
        </p:nvSpPr>
        <p:spPr bwMode="auto">
          <a:xfrm>
            <a:off x="9050293" y="3048519"/>
            <a:ext cx="941514"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Probe3</a:t>
            </a:r>
            <a:endParaRPr lang="fr-FR" sz="3400" dirty="0">
              <a:latin typeface="Book Antiqua"/>
            </a:endParaRPr>
          </a:p>
        </p:txBody>
      </p:sp>
      <p:sp>
        <p:nvSpPr>
          <p:cNvPr id="74771" name="Oval 19"/>
          <p:cNvSpPr>
            <a:spLocks noChangeArrowheads="1"/>
          </p:cNvSpPr>
          <p:nvPr/>
        </p:nvSpPr>
        <p:spPr bwMode="auto">
          <a:xfrm>
            <a:off x="7326490" y="2773069"/>
            <a:ext cx="1180817" cy="803769"/>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72" name="Rectangle 20"/>
          <p:cNvSpPr>
            <a:spLocks noChangeArrowheads="1"/>
          </p:cNvSpPr>
          <p:nvPr/>
        </p:nvSpPr>
        <p:spPr bwMode="auto">
          <a:xfrm>
            <a:off x="7500064" y="3068839"/>
            <a:ext cx="894626"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Build3</a:t>
            </a:r>
            <a:endParaRPr lang="fr-FR" sz="3400" dirty="0">
              <a:latin typeface="Book Antiqua"/>
            </a:endParaRPr>
          </a:p>
        </p:txBody>
      </p:sp>
      <p:sp>
        <p:nvSpPr>
          <p:cNvPr id="74773" name="Line 21"/>
          <p:cNvSpPr>
            <a:spLocks noChangeShapeType="1"/>
          </p:cNvSpPr>
          <p:nvPr/>
        </p:nvSpPr>
        <p:spPr bwMode="auto">
          <a:xfrm flipH="1">
            <a:off x="7303913" y="3554260"/>
            <a:ext cx="401884" cy="887307"/>
          </a:xfrm>
          <a:prstGeom prst="line">
            <a:avLst/>
          </a:prstGeom>
          <a:no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74" name="AutoShape 22"/>
          <p:cNvSpPr>
            <a:spLocks noChangeArrowheads="1"/>
          </p:cNvSpPr>
          <p:nvPr/>
        </p:nvSpPr>
        <p:spPr bwMode="auto">
          <a:xfrm>
            <a:off x="2007165" y="4547683"/>
            <a:ext cx="2996070" cy="1180818"/>
          </a:xfrm>
          <a:prstGeom prst="roundRect">
            <a:avLst>
              <a:gd name="adj" fmla="val 25046"/>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75" name="Oval 23"/>
          <p:cNvSpPr>
            <a:spLocks noChangeArrowheads="1"/>
          </p:cNvSpPr>
          <p:nvPr/>
        </p:nvSpPr>
        <p:spPr bwMode="auto">
          <a:xfrm>
            <a:off x="3653085" y="4694439"/>
            <a:ext cx="1223716" cy="844409"/>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76" name="Rectangle 24"/>
          <p:cNvSpPr>
            <a:spLocks noChangeArrowheads="1"/>
          </p:cNvSpPr>
          <p:nvPr/>
        </p:nvSpPr>
        <p:spPr bwMode="auto">
          <a:xfrm>
            <a:off x="3900302" y="5010528"/>
            <a:ext cx="941514"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Probe2</a:t>
            </a:r>
            <a:endParaRPr lang="fr-FR" sz="3400" dirty="0">
              <a:latin typeface="Book Antiqua"/>
            </a:endParaRPr>
          </a:p>
        </p:txBody>
      </p:sp>
      <p:sp>
        <p:nvSpPr>
          <p:cNvPr id="74777" name="Oval 25"/>
          <p:cNvSpPr>
            <a:spLocks noChangeArrowheads="1"/>
          </p:cNvSpPr>
          <p:nvPr/>
        </p:nvSpPr>
        <p:spPr bwMode="auto">
          <a:xfrm>
            <a:off x="2174240" y="4714758"/>
            <a:ext cx="1183076" cy="824090"/>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78" name="Rectangle 26"/>
          <p:cNvSpPr>
            <a:spLocks noChangeArrowheads="1"/>
          </p:cNvSpPr>
          <p:nvPr/>
        </p:nvSpPr>
        <p:spPr bwMode="auto">
          <a:xfrm>
            <a:off x="2350074" y="5033105"/>
            <a:ext cx="894626"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Build2</a:t>
            </a:r>
            <a:endParaRPr lang="fr-FR" sz="3400" dirty="0">
              <a:latin typeface="Book Antiqua"/>
            </a:endParaRPr>
          </a:p>
        </p:txBody>
      </p:sp>
      <p:sp>
        <p:nvSpPr>
          <p:cNvPr id="74779" name="Line 27"/>
          <p:cNvSpPr>
            <a:spLocks noChangeShapeType="1"/>
          </p:cNvSpPr>
          <p:nvPr/>
        </p:nvSpPr>
        <p:spPr bwMode="auto">
          <a:xfrm>
            <a:off x="4307840" y="5538848"/>
            <a:ext cx="273192" cy="1013742"/>
          </a:xfrm>
          <a:prstGeom prst="line">
            <a:avLst/>
          </a:prstGeom>
          <a:no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80" name="AutoShape 28"/>
          <p:cNvSpPr>
            <a:spLocks noChangeArrowheads="1"/>
          </p:cNvSpPr>
          <p:nvPr/>
        </p:nvSpPr>
        <p:spPr bwMode="auto">
          <a:xfrm>
            <a:off x="1289193" y="6658705"/>
            <a:ext cx="2975751" cy="1180817"/>
          </a:xfrm>
          <a:prstGeom prst="roundRect">
            <a:avLst>
              <a:gd name="adj" fmla="val 25046"/>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81" name="Oval 29"/>
          <p:cNvSpPr>
            <a:spLocks noChangeArrowheads="1"/>
          </p:cNvSpPr>
          <p:nvPr/>
        </p:nvSpPr>
        <p:spPr bwMode="auto">
          <a:xfrm>
            <a:off x="2914792" y="6805461"/>
            <a:ext cx="1223716" cy="844409"/>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82" name="Rectangle 30"/>
          <p:cNvSpPr>
            <a:spLocks noChangeArrowheads="1"/>
          </p:cNvSpPr>
          <p:nvPr/>
        </p:nvSpPr>
        <p:spPr bwMode="auto">
          <a:xfrm>
            <a:off x="3159751" y="7121550"/>
            <a:ext cx="941514"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Probe1</a:t>
            </a:r>
            <a:endParaRPr lang="fr-FR" sz="3400" dirty="0">
              <a:latin typeface="Book Antiqua"/>
            </a:endParaRPr>
          </a:p>
        </p:txBody>
      </p:sp>
      <p:sp>
        <p:nvSpPr>
          <p:cNvPr id="74783" name="Oval 31"/>
          <p:cNvSpPr>
            <a:spLocks noChangeArrowheads="1"/>
          </p:cNvSpPr>
          <p:nvPr/>
        </p:nvSpPr>
        <p:spPr bwMode="auto">
          <a:xfrm>
            <a:off x="1435946" y="6828038"/>
            <a:ext cx="1183076" cy="821831"/>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84" name="Rectangle 32"/>
          <p:cNvSpPr>
            <a:spLocks noChangeArrowheads="1"/>
          </p:cNvSpPr>
          <p:nvPr/>
        </p:nvSpPr>
        <p:spPr bwMode="auto">
          <a:xfrm>
            <a:off x="1611780" y="7144127"/>
            <a:ext cx="894626"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Build1</a:t>
            </a:r>
            <a:endParaRPr lang="fr-FR" sz="3400" dirty="0">
              <a:latin typeface="Book Antiqua"/>
            </a:endParaRPr>
          </a:p>
        </p:txBody>
      </p:sp>
      <p:sp>
        <p:nvSpPr>
          <p:cNvPr id="74785" name="Line 33"/>
          <p:cNvSpPr>
            <a:spLocks noChangeShapeType="1"/>
          </p:cNvSpPr>
          <p:nvPr/>
        </p:nvSpPr>
        <p:spPr bwMode="auto">
          <a:xfrm>
            <a:off x="2892215" y="5475630"/>
            <a:ext cx="401884" cy="1352408"/>
          </a:xfrm>
          <a:prstGeom prst="line">
            <a:avLst/>
          </a:prstGeom>
          <a:no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86" name="Rectangle 34"/>
          <p:cNvSpPr>
            <a:spLocks noChangeArrowheads="1"/>
          </p:cNvSpPr>
          <p:nvPr/>
        </p:nvSpPr>
        <p:spPr bwMode="auto">
          <a:xfrm>
            <a:off x="3663001" y="8643292"/>
            <a:ext cx="359473"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R2</a:t>
            </a:r>
            <a:endParaRPr lang="fr-FR" sz="3400" dirty="0">
              <a:latin typeface="Book Antiqua"/>
            </a:endParaRPr>
          </a:p>
        </p:txBody>
      </p:sp>
      <p:sp>
        <p:nvSpPr>
          <p:cNvPr id="74787" name="Line 35"/>
          <p:cNvSpPr>
            <a:spLocks noChangeShapeType="1"/>
          </p:cNvSpPr>
          <p:nvPr/>
        </p:nvSpPr>
        <p:spPr bwMode="auto">
          <a:xfrm>
            <a:off x="3463431" y="7649870"/>
            <a:ext cx="189653" cy="907627"/>
          </a:xfrm>
          <a:prstGeom prst="line">
            <a:avLst/>
          </a:prstGeom>
          <a:no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88" name="Line 36"/>
          <p:cNvSpPr>
            <a:spLocks noChangeShapeType="1"/>
          </p:cNvSpPr>
          <p:nvPr/>
        </p:nvSpPr>
        <p:spPr bwMode="auto">
          <a:xfrm flipH="1">
            <a:off x="1774613" y="7629550"/>
            <a:ext cx="189653" cy="907627"/>
          </a:xfrm>
          <a:prstGeom prst="line">
            <a:avLst/>
          </a:prstGeom>
          <a:no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89" name="Rectangle 37"/>
          <p:cNvSpPr>
            <a:spLocks noChangeArrowheads="1"/>
          </p:cNvSpPr>
          <p:nvPr/>
        </p:nvSpPr>
        <p:spPr bwMode="auto">
          <a:xfrm>
            <a:off x="1615197" y="8643292"/>
            <a:ext cx="359473"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R1</a:t>
            </a:r>
            <a:endParaRPr lang="fr-FR" sz="3400" dirty="0">
              <a:latin typeface="Book Antiqua"/>
            </a:endParaRPr>
          </a:p>
        </p:txBody>
      </p:sp>
      <p:sp>
        <p:nvSpPr>
          <p:cNvPr id="74790" name="Rectangle 38"/>
          <p:cNvSpPr>
            <a:spLocks noChangeArrowheads="1"/>
          </p:cNvSpPr>
          <p:nvPr/>
        </p:nvSpPr>
        <p:spPr bwMode="auto">
          <a:xfrm>
            <a:off x="7758610" y="6636128"/>
            <a:ext cx="359473"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R3</a:t>
            </a:r>
            <a:endParaRPr lang="fr-FR" sz="3400" dirty="0">
              <a:latin typeface="Book Antiqua"/>
            </a:endParaRPr>
          </a:p>
        </p:txBody>
      </p:sp>
      <p:sp>
        <p:nvSpPr>
          <p:cNvPr id="74791" name="Rectangle 39"/>
          <p:cNvSpPr>
            <a:spLocks noChangeArrowheads="1"/>
          </p:cNvSpPr>
          <p:nvPr/>
        </p:nvSpPr>
        <p:spPr bwMode="auto">
          <a:xfrm>
            <a:off x="10809714" y="5981372"/>
            <a:ext cx="924484"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Temp1</a:t>
            </a:r>
            <a:endParaRPr lang="fr-FR" sz="3400" dirty="0">
              <a:latin typeface="Book Antiqua"/>
            </a:endParaRPr>
          </a:p>
        </p:txBody>
      </p:sp>
      <p:sp>
        <p:nvSpPr>
          <p:cNvPr id="74792" name="AutoShape 40"/>
          <p:cNvSpPr>
            <a:spLocks noChangeArrowheads="1"/>
          </p:cNvSpPr>
          <p:nvPr/>
        </p:nvSpPr>
        <p:spPr bwMode="auto">
          <a:xfrm>
            <a:off x="8191218" y="4568003"/>
            <a:ext cx="2998329" cy="1183076"/>
          </a:xfrm>
          <a:prstGeom prst="roundRect">
            <a:avLst>
              <a:gd name="adj" fmla="val 25000"/>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93" name="Oval 41"/>
          <p:cNvSpPr>
            <a:spLocks noChangeArrowheads="1"/>
          </p:cNvSpPr>
          <p:nvPr/>
        </p:nvSpPr>
        <p:spPr bwMode="auto">
          <a:xfrm>
            <a:off x="9816818" y="4714759"/>
            <a:ext cx="1203396" cy="844409"/>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94" name="Rectangle 42"/>
          <p:cNvSpPr>
            <a:spLocks noChangeArrowheads="1"/>
          </p:cNvSpPr>
          <p:nvPr/>
        </p:nvSpPr>
        <p:spPr bwMode="auto">
          <a:xfrm>
            <a:off x="10064036" y="5033105"/>
            <a:ext cx="941514"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Probe2</a:t>
            </a:r>
            <a:endParaRPr lang="fr-FR" sz="3400" dirty="0">
              <a:latin typeface="Book Antiqua"/>
            </a:endParaRPr>
          </a:p>
        </p:txBody>
      </p:sp>
      <p:sp>
        <p:nvSpPr>
          <p:cNvPr id="74795" name="Oval 43"/>
          <p:cNvSpPr>
            <a:spLocks noChangeArrowheads="1"/>
          </p:cNvSpPr>
          <p:nvPr/>
        </p:nvSpPr>
        <p:spPr bwMode="auto">
          <a:xfrm>
            <a:off x="8317653" y="4737336"/>
            <a:ext cx="1183076" cy="821831"/>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96" name="Rectangle 44"/>
          <p:cNvSpPr>
            <a:spLocks noChangeArrowheads="1"/>
          </p:cNvSpPr>
          <p:nvPr/>
        </p:nvSpPr>
        <p:spPr bwMode="auto">
          <a:xfrm>
            <a:off x="8513807" y="5053425"/>
            <a:ext cx="894626"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Build2</a:t>
            </a:r>
            <a:endParaRPr lang="fr-FR" sz="3400" dirty="0">
              <a:latin typeface="Book Antiqua"/>
            </a:endParaRPr>
          </a:p>
        </p:txBody>
      </p:sp>
      <p:sp>
        <p:nvSpPr>
          <p:cNvPr id="74797" name="Line 45"/>
          <p:cNvSpPr>
            <a:spLocks noChangeShapeType="1"/>
          </p:cNvSpPr>
          <p:nvPr/>
        </p:nvSpPr>
        <p:spPr bwMode="auto">
          <a:xfrm flipH="1">
            <a:off x="8317654" y="5495949"/>
            <a:ext cx="275449" cy="1013743"/>
          </a:xfrm>
          <a:prstGeom prst="line">
            <a:avLst/>
          </a:prstGeom>
          <a:no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98" name="AutoShape 46"/>
          <p:cNvSpPr>
            <a:spLocks noChangeArrowheads="1"/>
          </p:cNvSpPr>
          <p:nvPr/>
        </p:nvSpPr>
        <p:spPr bwMode="auto">
          <a:xfrm>
            <a:off x="8866294" y="6699345"/>
            <a:ext cx="2998329" cy="1183076"/>
          </a:xfrm>
          <a:prstGeom prst="roundRect">
            <a:avLst>
              <a:gd name="adj" fmla="val 25000"/>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799" name="Oval 47"/>
          <p:cNvSpPr>
            <a:spLocks noChangeArrowheads="1"/>
          </p:cNvSpPr>
          <p:nvPr/>
        </p:nvSpPr>
        <p:spPr bwMode="auto">
          <a:xfrm>
            <a:off x="10514472" y="6848359"/>
            <a:ext cx="1223716" cy="844409"/>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800" name="Rectangle 48"/>
          <p:cNvSpPr>
            <a:spLocks noChangeArrowheads="1"/>
          </p:cNvSpPr>
          <p:nvPr/>
        </p:nvSpPr>
        <p:spPr bwMode="auto">
          <a:xfrm>
            <a:off x="10759431" y="7164448"/>
            <a:ext cx="941514"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Probe1</a:t>
            </a:r>
            <a:endParaRPr lang="fr-FR" sz="3400" dirty="0">
              <a:latin typeface="Book Antiqua"/>
            </a:endParaRPr>
          </a:p>
        </p:txBody>
      </p:sp>
      <p:sp>
        <p:nvSpPr>
          <p:cNvPr id="74801" name="Oval 49"/>
          <p:cNvSpPr>
            <a:spLocks noChangeArrowheads="1"/>
          </p:cNvSpPr>
          <p:nvPr/>
        </p:nvSpPr>
        <p:spPr bwMode="auto">
          <a:xfrm>
            <a:off x="9015307" y="6868678"/>
            <a:ext cx="1180817" cy="824090"/>
          </a:xfrm>
          <a:prstGeom prst="ellipse">
            <a:avLst/>
          </a:prstGeom>
          <a:solidFill>
            <a:srgbClr val="FFFFFF"/>
          </a:solid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802" name="Rectangle 50"/>
          <p:cNvSpPr>
            <a:spLocks noChangeArrowheads="1"/>
          </p:cNvSpPr>
          <p:nvPr/>
        </p:nvSpPr>
        <p:spPr bwMode="auto">
          <a:xfrm>
            <a:off x="9211460" y="7184767"/>
            <a:ext cx="894626"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Build1</a:t>
            </a:r>
            <a:endParaRPr lang="fr-FR" sz="3400" dirty="0">
              <a:latin typeface="Book Antiqua"/>
            </a:endParaRPr>
          </a:p>
        </p:txBody>
      </p:sp>
      <p:sp>
        <p:nvSpPr>
          <p:cNvPr id="74803" name="Line 51"/>
          <p:cNvSpPr>
            <a:spLocks noChangeShapeType="1"/>
          </p:cNvSpPr>
          <p:nvPr/>
        </p:nvSpPr>
        <p:spPr bwMode="auto">
          <a:xfrm flipH="1">
            <a:off x="9773920" y="5538848"/>
            <a:ext cx="485422" cy="1352408"/>
          </a:xfrm>
          <a:prstGeom prst="line">
            <a:avLst/>
          </a:prstGeom>
          <a:no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804" name="Rectangle 52"/>
          <p:cNvSpPr>
            <a:spLocks noChangeArrowheads="1"/>
          </p:cNvSpPr>
          <p:nvPr/>
        </p:nvSpPr>
        <p:spPr bwMode="auto">
          <a:xfrm>
            <a:off x="11176885" y="8643292"/>
            <a:ext cx="359473"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R2</a:t>
            </a:r>
            <a:endParaRPr lang="fr-FR" sz="3400" dirty="0">
              <a:latin typeface="Book Antiqua"/>
            </a:endParaRPr>
          </a:p>
        </p:txBody>
      </p:sp>
      <p:sp>
        <p:nvSpPr>
          <p:cNvPr id="74805" name="Line 53"/>
          <p:cNvSpPr>
            <a:spLocks noChangeShapeType="1"/>
          </p:cNvSpPr>
          <p:nvPr/>
        </p:nvSpPr>
        <p:spPr bwMode="auto">
          <a:xfrm>
            <a:off x="11083432" y="7672447"/>
            <a:ext cx="189653" cy="907627"/>
          </a:xfrm>
          <a:prstGeom prst="line">
            <a:avLst/>
          </a:prstGeom>
          <a:no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806" name="Line 54"/>
          <p:cNvSpPr>
            <a:spLocks noChangeShapeType="1"/>
          </p:cNvSpPr>
          <p:nvPr/>
        </p:nvSpPr>
        <p:spPr bwMode="auto">
          <a:xfrm flipH="1">
            <a:off x="9351716" y="7672447"/>
            <a:ext cx="212231" cy="907627"/>
          </a:xfrm>
          <a:prstGeom prst="line">
            <a:avLst/>
          </a:prstGeom>
          <a:no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sp>
        <p:nvSpPr>
          <p:cNvPr id="74807" name="Rectangle 55"/>
          <p:cNvSpPr>
            <a:spLocks noChangeArrowheads="1"/>
          </p:cNvSpPr>
          <p:nvPr/>
        </p:nvSpPr>
        <p:spPr bwMode="auto">
          <a:xfrm>
            <a:off x="9257774" y="8683932"/>
            <a:ext cx="359473" cy="369332"/>
          </a:xfrm>
          <a:prstGeom prst="rect">
            <a:avLst/>
          </a:prstGeom>
          <a:noFill/>
          <a:ln w="9525">
            <a:noFill/>
            <a:miter lim="800000"/>
            <a:headEnd/>
            <a:tailEnd/>
          </a:ln>
        </p:spPr>
        <p:txBody>
          <a:bodyPr wrap="none" lIns="0" tIns="0" rIns="0" bIns="0">
            <a:prstTxWarp prst="textNoShape">
              <a:avLst/>
            </a:prstTxWarp>
            <a:spAutoFit/>
          </a:bodyPr>
          <a:lstStyle/>
          <a:p>
            <a:r>
              <a:rPr lang="fr-FR" sz="2400" dirty="0">
                <a:solidFill>
                  <a:srgbClr val="000000"/>
                </a:solidFill>
                <a:latin typeface="Book Antiqua"/>
              </a:rPr>
              <a:t>R1</a:t>
            </a:r>
            <a:endParaRPr lang="fr-FR" sz="3400" dirty="0">
              <a:latin typeface="Book Antiqua"/>
            </a:endParaRPr>
          </a:p>
        </p:txBody>
      </p:sp>
      <p:sp>
        <p:nvSpPr>
          <p:cNvPr id="74808" name="Line 56"/>
          <p:cNvSpPr>
            <a:spLocks noChangeShapeType="1"/>
          </p:cNvSpPr>
          <p:nvPr/>
        </p:nvSpPr>
        <p:spPr bwMode="auto">
          <a:xfrm>
            <a:off x="4138508" y="3533941"/>
            <a:ext cx="2257" cy="991164"/>
          </a:xfrm>
          <a:prstGeom prst="line">
            <a:avLst/>
          </a:prstGeom>
          <a:noFill/>
          <a:ln w="14288">
            <a:solidFill>
              <a:srgbClr val="000000"/>
            </a:solidFill>
            <a:round/>
            <a:headEnd/>
            <a:tailEnd/>
          </a:ln>
        </p:spPr>
        <p:txBody>
          <a:bodyPr lIns="130046" tIns="65023" rIns="130046" bIns="65023">
            <a:prstTxWarp prst="textNoShape">
              <a:avLst/>
            </a:prstTxWarp>
          </a:bodyPr>
          <a:lstStyle/>
          <a:p>
            <a:endParaRPr lang="en-US" dirty="0">
              <a:latin typeface="Book Antiqua"/>
            </a:endParaRPr>
          </a:p>
        </p:txBody>
      </p:sp>
      <p:grpSp>
        <p:nvGrpSpPr>
          <p:cNvPr id="2" name="Group 57"/>
          <p:cNvGrpSpPr>
            <a:grpSpLocks/>
          </p:cNvGrpSpPr>
          <p:nvPr/>
        </p:nvGrpSpPr>
        <p:grpSpPr bwMode="auto">
          <a:xfrm>
            <a:off x="9394614" y="3576839"/>
            <a:ext cx="442524" cy="991165"/>
            <a:chOff x="4161" y="1476"/>
            <a:chExt cx="196" cy="439"/>
          </a:xfrm>
        </p:grpSpPr>
        <p:sp>
          <p:nvSpPr>
            <p:cNvPr id="74810" name="Freeform 58"/>
            <p:cNvSpPr>
              <a:spLocks/>
            </p:cNvSpPr>
            <p:nvPr/>
          </p:nvSpPr>
          <p:spPr bwMode="auto">
            <a:xfrm>
              <a:off x="4161" y="1476"/>
              <a:ext cx="84" cy="140"/>
            </a:xfrm>
            <a:custGeom>
              <a:avLst/>
              <a:gdLst/>
              <a:ahLst/>
              <a:cxnLst>
                <a:cxn ang="0">
                  <a:pos x="0" y="0"/>
                </a:cxn>
                <a:cxn ang="0">
                  <a:pos x="84" y="112"/>
                </a:cxn>
                <a:cxn ang="0">
                  <a:pos x="56" y="121"/>
                </a:cxn>
                <a:cxn ang="0">
                  <a:pos x="28" y="140"/>
                </a:cxn>
                <a:cxn ang="0">
                  <a:pos x="0" y="0"/>
                </a:cxn>
              </a:cxnLst>
              <a:rect l="0" t="0" r="r" b="b"/>
              <a:pathLst>
                <a:path w="84" h="140">
                  <a:moveTo>
                    <a:pt x="0" y="0"/>
                  </a:moveTo>
                  <a:lnTo>
                    <a:pt x="84" y="112"/>
                  </a:lnTo>
                  <a:lnTo>
                    <a:pt x="56" y="121"/>
                  </a:lnTo>
                  <a:lnTo>
                    <a:pt x="28" y="140"/>
                  </a:lnTo>
                  <a:lnTo>
                    <a:pt x="0" y="0"/>
                  </a:lnTo>
                  <a:close/>
                </a:path>
              </a:pathLst>
            </a:custGeom>
            <a:solidFill>
              <a:srgbClr val="000000"/>
            </a:solidFill>
            <a:ln w="9525">
              <a:noFill/>
              <a:round/>
              <a:headEnd/>
              <a:tailEnd/>
            </a:ln>
          </p:spPr>
          <p:txBody>
            <a:bodyPr>
              <a:prstTxWarp prst="textNoShape">
                <a:avLst/>
              </a:prstTxWarp>
            </a:bodyPr>
            <a:lstStyle/>
            <a:p>
              <a:endParaRPr lang="en-US" dirty="0">
                <a:latin typeface="Book Antiqua"/>
              </a:endParaRPr>
            </a:p>
          </p:txBody>
        </p:sp>
        <p:sp>
          <p:nvSpPr>
            <p:cNvPr id="74811" name="Line 59"/>
            <p:cNvSpPr>
              <a:spLocks noChangeShapeType="1"/>
            </p:cNvSpPr>
            <p:nvPr/>
          </p:nvSpPr>
          <p:spPr bwMode="auto">
            <a:xfrm>
              <a:off x="4217" y="1597"/>
              <a:ext cx="140" cy="318"/>
            </a:xfrm>
            <a:prstGeom prst="line">
              <a:avLst/>
            </a:prstGeom>
            <a:noFill/>
            <a:ln w="14288">
              <a:solidFill>
                <a:srgbClr val="000000"/>
              </a:solidFill>
              <a:round/>
              <a:headEnd/>
              <a:tailEnd/>
            </a:ln>
          </p:spPr>
          <p:txBody>
            <a:bodyPr>
              <a:prstTxWarp prst="textNoShape">
                <a:avLst/>
              </a:prstTxWarp>
            </a:bodyPr>
            <a:lstStyle/>
            <a:p>
              <a:endParaRPr lang="en-US" dirty="0">
                <a:latin typeface="Book Antiqua"/>
              </a:endParaRPr>
            </a:p>
          </p:txBody>
        </p:sp>
      </p:gr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Load Balancing</a:t>
            </a:r>
            <a:endParaRPr lang="en-US"/>
          </a:p>
        </p:txBody>
      </p:sp>
      <p:sp>
        <p:nvSpPr>
          <p:cNvPr id="75779" name="Rectangle 3"/>
          <p:cNvSpPr>
            <a:spLocks noGrp="1" noChangeArrowheads="1"/>
          </p:cNvSpPr>
          <p:nvPr>
            <p:ph idx="1"/>
          </p:nvPr>
        </p:nvSpPr>
        <p:spPr/>
        <p:txBody>
          <a:bodyPr/>
          <a:lstStyle/>
          <a:p>
            <a:r>
              <a:rPr lang="en-US" smtClean="0"/>
              <a:t>Problems arise for intra-operator parallelism with </a:t>
            </a:r>
            <a:r>
              <a:rPr lang="en-US" i="1" smtClean="0"/>
              <a:t>skewed</a:t>
            </a:r>
            <a:r>
              <a:rPr lang="en-US" smtClean="0"/>
              <a:t> data distributions</a:t>
            </a:r>
          </a:p>
          <a:p>
            <a:pPr lvl="1"/>
            <a:r>
              <a:rPr lang="en-US" smtClean="0"/>
              <a:t>attribute data skew (AVS)</a:t>
            </a:r>
          </a:p>
          <a:p>
            <a:pPr lvl="1"/>
            <a:r>
              <a:rPr lang="en-US" smtClean="0"/>
              <a:t>tuple placement skew (TPS)</a:t>
            </a:r>
          </a:p>
          <a:p>
            <a:pPr lvl="1"/>
            <a:r>
              <a:rPr lang="en-US" smtClean="0"/>
              <a:t>selectivity skew (SS)</a:t>
            </a:r>
          </a:p>
          <a:p>
            <a:pPr lvl="1"/>
            <a:r>
              <a:rPr lang="en-US" smtClean="0"/>
              <a:t>redistribution skew (RS)</a:t>
            </a:r>
          </a:p>
          <a:p>
            <a:pPr lvl="1"/>
            <a:r>
              <a:rPr lang="en-US" smtClean="0"/>
              <a:t>join product skew (JPS)</a:t>
            </a:r>
          </a:p>
          <a:p>
            <a:r>
              <a:rPr lang="en-US" smtClean="0"/>
              <a:t>Solutions</a:t>
            </a:r>
          </a:p>
          <a:p>
            <a:pPr lvl="1"/>
            <a:r>
              <a:rPr lang="en-US" smtClean="0"/>
              <a:t>sophisticated parallel algorithms that deal with skew</a:t>
            </a:r>
          </a:p>
          <a:p>
            <a:pPr lvl="1"/>
            <a:r>
              <a:rPr lang="en-US" smtClean="0"/>
              <a:t>dynamic processor allocation (at execution time)</a:t>
            </a: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fr-FR" dirty="0"/>
              <a:t>Data </a:t>
            </a:r>
            <a:r>
              <a:rPr lang="fr-FR" dirty="0" err="1"/>
              <a:t>Skew</a:t>
            </a:r>
            <a:r>
              <a:rPr lang="fr-FR" dirty="0"/>
              <a:t> </a:t>
            </a:r>
            <a:r>
              <a:rPr lang="fr-FR" dirty="0" err="1"/>
              <a:t>Example</a:t>
            </a:r>
            <a:endParaRPr lang="fr-FR" dirty="0"/>
          </a:p>
        </p:txBody>
      </p:sp>
      <p:grpSp>
        <p:nvGrpSpPr>
          <p:cNvPr id="2" name="Group 64"/>
          <p:cNvGrpSpPr/>
          <p:nvPr/>
        </p:nvGrpSpPr>
        <p:grpSpPr>
          <a:xfrm>
            <a:off x="4407185" y="4583290"/>
            <a:ext cx="1076592" cy="584765"/>
            <a:chOff x="3162299" y="3222625"/>
            <a:chExt cx="756979" cy="411163"/>
          </a:xfrm>
        </p:grpSpPr>
        <p:sp>
          <p:nvSpPr>
            <p:cNvPr id="76803" name="Oval 3"/>
            <p:cNvSpPr>
              <a:spLocks noChangeArrowheads="1"/>
            </p:cNvSpPr>
            <p:nvPr/>
          </p:nvSpPr>
          <p:spPr bwMode="auto">
            <a:xfrm>
              <a:off x="3162299" y="3222625"/>
              <a:ext cx="756979" cy="411163"/>
            </a:xfrm>
            <a:prstGeom prst="ellipse">
              <a:avLst/>
            </a:prstGeom>
            <a:solidFill>
              <a:schemeClr val="accent1"/>
            </a:solidFill>
            <a:ln w="17463">
              <a:solidFill>
                <a:srgbClr val="000000"/>
              </a:solidFill>
              <a:round/>
              <a:headEnd/>
              <a:tailEnd/>
            </a:ln>
          </p:spPr>
          <p:txBody>
            <a:bodyPr>
              <a:prstTxWarp prst="textNoShape">
                <a:avLst/>
              </a:prstTxWarp>
            </a:bodyPr>
            <a:lstStyle/>
            <a:p>
              <a:endParaRPr lang="en-US" dirty="0">
                <a:latin typeface="Book Antiqua"/>
              </a:endParaRPr>
            </a:p>
          </p:txBody>
        </p:sp>
        <p:sp>
          <p:nvSpPr>
            <p:cNvPr id="76808" name="Rectangle 8"/>
            <p:cNvSpPr>
              <a:spLocks noChangeArrowheads="1"/>
            </p:cNvSpPr>
            <p:nvPr/>
          </p:nvSpPr>
          <p:spPr bwMode="auto">
            <a:xfrm>
              <a:off x="3167208" y="3291948"/>
              <a:ext cx="723848" cy="324608"/>
            </a:xfrm>
            <a:prstGeom prst="rect">
              <a:avLst/>
            </a:prstGeom>
            <a:noFill/>
            <a:ln w="9525">
              <a:noFill/>
              <a:miter lim="800000"/>
              <a:headEnd/>
              <a:tailEnd/>
            </a:ln>
          </p:spPr>
          <p:txBody>
            <a:bodyPr wrap="square" lIns="0" tIns="0" rIns="0" bIns="0">
              <a:prstTxWarp prst="textNoShape">
                <a:avLst/>
              </a:prstTxWarp>
              <a:spAutoFit/>
            </a:bodyPr>
            <a:lstStyle/>
            <a:p>
              <a:pPr algn="ctr"/>
              <a:r>
                <a:rPr lang="fr-FR" dirty="0" smtClean="0">
                  <a:solidFill>
                    <a:srgbClr val="000000"/>
                  </a:solidFill>
                  <a:latin typeface="Book Antiqua"/>
                </a:rPr>
                <a:t>Join1 </a:t>
              </a:r>
              <a:endParaRPr lang="fr-FR" dirty="0">
                <a:latin typeface="Book Antiqua"/>
              </a:endParaRPr>
            </a:p>
          </p:txBody>
        </p:sp>
      </p:grpSp>
      <p:sp>
        <p:nvSpPr>
          <p:cNvPr id="76809" name="Rectangle 9"/>
          <p:cNvSpPr>
            <a:spLocks noChangeArrowheads="1"/>
          </p:cNvSpPr>
          <p:nvPr/>
        </p:nvSpPr>
        <p:spPr bwMode="auto">
          <a:xfrm>
            <a:off x="7577103" y="3242170"/>
            <a:ext cx="1144694" cy="756356"/>
          </a:xfrm>
          <a:prstGeom prst="rect">
            <a:avLst/>
          </a:prstGeom>
          <a:solidFill>
            <a:schemeClr val="folHlink"/>
          </a:solidFill>
          <a:ln w="17463">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6819" name="Rectangle 19"/>
          <p:cNvSpPr>
            <a:spLocks noChangeArrowheads="1"/>
          </p:cNvSpPr>
          <p:nvPr/>
        </p:nvSpPr>
        <p:spPr bwMode="auto">
          <a:xfrm>
            <a:off x="4486205" y="3535680"/>
            <a:ext cx="903111" cy="462845"/>
          </a:xfrm>
          <a:prstGeom prst="rect">
            <a:avLst/>
          </a:prstGeom>
          <a:solidFill>
            <a:srgbClr val="FF66FF"/>
          </a:solidFill>
          <a:ln w="17463">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6821" name="Rectangle 21"/>
          <p:cNvSpPr>
            <a:spLocks noChangeArrowheads="1"/>
          </p:cNvSpPr>
          <p:nvPr/>
        </p:nvSpPr>
        <p:spPr bwMode="auto">
          <a:xfrm>
            <a:off x="4491330" y="3615833"/>
            <a:ext cx="892860" cy="461665"/>
          </a:xfrm>
          <a:prstGeom prst="rect">
            <a:avLst/>
          </a:prstGeom>
          <a:noFill/>
          <a:ln w="9525">
            <a:noFill/>
            <a:miter lim="800000"/>
            <a:headEnd/>
            <a:tailEnd/>
          </a:ln>
        </p:spPr>
        <p:txBody>
          <a:bodyPr wrap="none" lIns="0" tIns="0" rIns="0" bIns="0">
            <a:prstTxWarp prst="textNoShape">
              <a:avLst/>
            </a:prstTxWarp>
            <a:spAutoFit/>
          </a:bodyPr>
          <a:lstStyle/>
          <a:p>
            <a:r>
              <a:rPr lang="fr-FR" dirty="0">
                <a:solidFill>
                  <a:schemeClr val="tx2"/>
                </a:solidFill>
                <a:latin typeface="Book Antiqua"/>
              </a:rPr>
              <a:t> Res1</a:t>
            </a:r>
          </a:p>
        </p:txBody>
      </p:sp>
      <p:sp>
        <p:nvSpPr>
          <p:cNvPr id="76841" name="Rectangle 41"/>
          <p:cNvSpPr>
            <a:spLocks noChangeArrowheads="1"/>
          </p:cNvSpPr>
          <p:nvPr/>
        </p:nvSpPr>
        <p:spPr bwMode="auto">
          <a:xfrm>
            <a:off x="7703018" y="3469077"/>
            <a:ext cx="892860" cy="461665"/>
          </a:xfrm>
          <a:prstGeom prst="rect">
            <a:avLst/>
          </a:prstGeom>
          <a:noFill/>
          <a:ln w="9525">
            <a:noFill/>
            <a:miter lim="800000"/>
            <a:headEnd/>
            <a:tailEnd/>
          </a:ln>
        </p:spPr>
        <p:txBody>
          <a:bodyPr wrap="none" lIns="0" tIns="0" rIns="0" bIns="0">
            <a:prstTxWarp prst="textNoShape">
              <a:avLst/>
            </a:prstTxWarp>
            <a:spAutoFit/>
          </a:bodyPr>
          <a:lstStyle/>
          <a:p>
            <a:r>
              <a:rPr lang="fr-FR" dirty="0">
                <a:solidFill>
                  <a:schemeClr val="tx2"/>
                </a:solidFill>
                <a:latin typeface="Book Antiqua"/>
              </a:rPr>
              <a:t> Res2</a:t>
            </a:r>
          </a:p>
        </p:txBody>
      </p:sp>
      <p:grpSp>
        <p:nvGrpSpPr>
          <p:cNvPr id="3" name="Group 65"/>
          <p:cNvGrpSpPr/>
          <p:nvPr/>
        </p:nvGrpSpPr>
        <p:grpSpPr>
          <a:xfrm>
            <a:off x="7635055" y="4558455"/>
            <a:ext cx="1011484" cy="609600"/>
            <a:chOff x="5421313" y="3205163"/>
            <a:chExt cx="711200" cy="428625"/>
          </a:xfrm>
        </p:grpSpPr>
        <p:sp>
          <p:nvSpPr>
            <p:cNvPr id="76845" name="Oval 45"/>
            <p:cNvSpPr>
              <a:spLocks noChangeArrowheads="1"/>
            </p:cNvSpPr>
            <p:nvPr/>
          </p:nvSpPr>
          <p:spPr bwMode="auto">
            <a:xfrm>
              <a:off x="5421313" y="3205163"/>
              <a:ext cx="711200" cy="428625"/>
            </a:xfrm>
            <a:prstGeom prst="ellipse">
              <a:avLst/>
            </a:prstGeom>
            <a:solidFill>
              <a:schemeClr val="accent1"/>
            </a:solidFill>
            <a:ln w="17463">
              <a:solidFill>
                <a:srgbClr val="000000"/>
              </a:solidFill>
              <a:round/>
              <a:headEnd/>
              <a:tailEnd/>
            </a:ln>
          </p:spPr>
          <p:txBody>
            <a:bodyPr>
              <a:prstTxWarp prst="textNoShape">
                <a:avLst/>
              </a:prstTxWarp>
            </a:bodyPr>
            <a:lstStyle/>
            <a:p>
              <a:endParaRPr lang="en-US" dirty="0">
                <a:latin typeface="Book Antiqua"/>
              </a:endParaRPr>
            </a:p>
          </p:txBody>
        </p:sp>
        <p:sp>
          <p:nvSpPr>
            <p:cNvPr id="76850" name="Rectangle 50"/>
            <p:cNvSpPr>
              <a:spLocks noChangeArrowheads="1"/>
            </p:cNvSpPr>
            <p:nvPr/>
          </p:nvSpPr>
          <p:spPr bwMode="auto">
            <a:xfrm>
              <a:off x="5472330" y="3277107"/>
              <a:ext cx="609169" cy="324608"/>
            </a:xfrm>
            <a:prstGeom prst="rect">
              <a:avLst/>
            </a:prstGeom>
            <a:noFill/>
            <a:ln w="9525">
              <a:noFill/>
              <a:miter lim="800000"/>
              <a:headEnd/>
              <a:tailEnd/>
            </a:ln>
          </p:spPr>
          <p:txBody>
            <a:bodyPr wrap="none" lIns="0" tIns="0" rIns="0" bIns="0">
              <a:prstTxWarp prst="textNoShape">
                <a:avLst/>
              </a:prstTxWarp>
              <a:spAutoFit/>
            </a:bodyPr>
            <a:lstStyle/>
            <a:p>
              <a:pPr algn="ctr"/>
              <a:r>
                <a:rPr lang="fr-FR" dirty="0">
                  <a:solidFill>
                    <a:srgbClr val="000000"/>
                  </a:solidFill>
                  <a:latin typeface="Book Antiqua"/>
                </a:rPr>
                <a:t>Join2</a:t>
              </a:r>
              <a:endParaRPr lang="fr-FR" dirty="0">
                <a:latin typeface="Book Antiqua"/>
              </a:endParaRPr>
            </a:p>
          </p:txBody>
        </p:sp>
      </p:grpSp>
      <p:sp>
        <p:nvSpPr>
          <p:cNvPr id="76887" name="Rectangle 87"/>
          <p:cNvSpPr>
            <a:spLocks noChangeArrowheads="1"/>
          </p:cNvSpPr>
          <p:nvPr/>
        </p:nvSpPr>
        <p:spPr bwMode="auto">
          <a:xfrm>
            <a:off x="1727020" y="4551681"/>
            <a:ext cx="1230851" cy="353943"/>
          </a:xfrm>
          <a:prstGeom prst="rect">
            <a:avLst/>
          </a:prstGeom>
          <a:noFill/>
          <a:ln w="9525">
            <a:noFill/>
            <a:miter lim="800000"/>
            <a:headEnd/>
            <a:tailEnd/>
          </a:ln>
        </p:spPr>
        <p:txBody>
          <a:bodyPr wrap="none" lIns="0" tIns="0" rIns="0" bIns="0">
            <a:prstTxWarp prst="textNoShape">
              <a:avLst/>
            </a:prstTxWarp>
            <a:spAutoFit/>
          </a:bodyPr>
          <a:lstStyle/>
          <a:p>
            <a:r>
              <a:rPr lang="fr-FR" sz="2300" i="1" dirty="0">
                <a:solidFill>
                  <a:srgbClr val="000000"/>
                </a:solidFill>
                <a:latin typeface="Book Antiqua"/>
              </a:rPr>
              <a:t>AVS/TPS</a:t>
            </a:r>
            <a:endParaRPr lang="fr-FR" sz="2300" dirty="0">
              <a:latin typeface="Book Antiqua"/>
            </a:endParaRPr>
          </a:p>
        </p:txBody>
      </p:sp>
      <p:sp>
        <p:nvSpPr>
          <p:cNvPr id="76888" name="Rectangle 88"/>
          <p:cNvSpPr>
            <a:spLocks noChangeArrowheads="1"/>
          </p:cNvSpPr>
          <p:nvPr/>
        </p:nvSpPr>
        <p:spPr bwMode="auto">
          <a:xfrm>
            <a:off x="1733973" y="6696569"/>
            <a:ext cx="1300480" cy="353943"/>
          </a:xfrm>
          <a:prstGeom prst="rect">
            <a:avLst/>
          </a:prstGeom>
          <a:noFill/>
          <a:ln w="9525">
            <a:noFill/>
            <a:miter lim="800000"/>
            <a:headEnd/>
            <a:tailEnd/>
          </a:ln>
        </p:spPr>
        <p:txBody>
          <a:bodyPr lIns="0" tIns="0" rIns="0" bIns="0">
            <a:prstTxWarp prst="textNoShape">
              <a:avLst/>
            </a:prstTxWarp>
            <a:spAutoFit/>
          </a:bodyPr>
          <a:lstStyle/>
          <a:p>
            <a:r>
              <a:rPr lang="fr-FR" sz="2300" i="1" dirty="0">
                <a:solidFill>
                  <a:srgbClr val="000000"/>
                </a:solidFill>
                <a:latin typeface="Book Antiqua"/>
              </a:rPr>
              <a:t>AVS/TPS</a:t>
            </a:r>
            <a:endParaRPr lang="fr-FR" sz="2300" dirty="0">
              <a:latin typeface="Book Antiqua"/>
            </a:endParaRPr>
          </a:p>
        </p:txBody>
      </p:sp>
      <p:sp>
        <p:nvSpPr>
          <p:cNvPr id="76889" name="Rectangle 89"/>
          <p:cNvSpPr>
            <a:spLocks noChangeArrowheads="1"/>
          </p:cNvSpPr>
          <p:nvPr/>
        </p:nvSpPr>
        <p:spPr bwMode="auto">
          <a:xfrm>
            <a:off x="10180140" y="4551681"/>
            <a:ext cx="1230851" cy="353943"/>
          </a:xfrm>
          <a:prstGeom prst="rect">
            <a:avLst/>
          </a:prstGeom>
          <a:noFill/>
          <a:ln w="9525">
            <a:noFill/>
            <a:miter lim="800000"/>
            <a:headEnd/>
            <a:tailEnd/>
          </a:ln>
        </p:spPr>
        <p:txBody>
          <a:bodyPr wrap="none" lIns="0" tIns="0" rIns="0" bIns="0">
            <a:prstTxWarp prst="textNoShape">
              <a:avLst/>
            </a:prstTxWarp>
            <a:spAutoFit/>
          </a:bodyPr>
          <a:lstStyle/>
          <a:p>
            <a:r>
              <a:rPr lang="fr-FR" sz="2300" i="1" dirty="0">
                <a:solidFill>
                  <a:srgbClr val="000000"/>
                </a:solidFill>
                <a:latin typeface="Book Antiqua"/>
              </a:rPr>
              <a:t>AVS/TPS</a:t>
            </a:r>
            <a:endParaRPr lang="fr-FR" sz="2300" dirty="0">
              <a:latin typeface="Book Antiqua"/>
            </a:endParaRPr>
          </a:p>
        </p:txBody>
      </p:sp>
      <p:sp>
        <p:nvSpPr>
          <p:cNvPr id="76890" name="Rectangle 90"/>
          <p:cNvSpPr>
            <a:spLocks noChangeArrowheads="1"/>
          </p:cNvSpPr>
          <p:nvPr/>
        </p:nvSpPr>
        <p:spPr bwMode="auto">
          <a:xfrm>
            <a:off x="10180140" y="6610774"/>
            <a:ext cx="1230851" cy="353943"/>
          </a:xfrm>
          <a:prstGeom prst="rect">
            <a:avLst/>
          </a:prstGeom>
          <a:noFill/>
          <a:ln w="9525">
            <a:noFill/>
            <a:miter lim="800000"/>
            <a:headEnd/>
            <a:tailEnd/>
          </a:ln>
        </p:spPr>
        <p:txBody>
          <a:bodyPr wrap="none" lIns="0" tIns="0" rIns="0" bIns="0">
            <a:prstTxWarp prst="textNoShape">
              <a:avLst/>
            </a:prstTxWarp>
            <a:spAutoFit/>
          </a:bodyPr>
          <a:lstStyle/>
          <a:p>
            <a:r>
              <a:rPr lang="fr-FR" sz="2300" i="1" dirty="0">
                <a:solidFill>
                  <a:srgbClr val="000000"/>
                </a:solidFill>
                <a:latin typeface="Book Antiqua"/>
              </a:rPr>
              <a:t>AVS/TPS</a:t>
            </a:r>
            <a:endParaRPr lang="fr-FR" sz="2300" dirty="0">
              <a:latin typeface="Book Antiqua"/>
            </a:endParaRPr>
          </a:p>
        </p:txBody>
      </p:sp>
      <p:sp>
        <p:nvSpPr>
          <p:cNvPr id="76891" name="Rectangle 91"/>
          <p:cNvSpPr>
            <a:spLocks noChangeArrowheads="1"/>
          </p:cNvSpPr>
          <p:nvPr/>
        </p:nvSpPr>
        <p:spPr bwMode="auto">
          <a:xfrm>
            <a:off x="4710113" y="3034454"/>
            <a:ext cx="455296" cy="353943"/>
          </a:xfrm>
          <a:prstGeom prst="rect">
            <a:avLst/>
          </a:prstGeom>
          <a:noFill/>
          <a:ln w="9525">
            <a:noFill/>
            <a:miter lim="800000"/>
            <a:headEnd/>
            <a:tailEnd/>
          </a:ln>
        </p:spPr>
        <p:txBody>
          <a:bodyPr wrap="none" lIns="0" tIns="0" rIns="0" bIns="0">
            <a:prstTxWarp prst="textNoShape">
              <a:avLst/>
            </a:prstTxWarp>
            <a:spAutoFit/>
          </a:bodyPr>
          <a:lstStyle/>
          <a:p>
            <a:r>
              <a:rPr lang="fr-FR" sz="2300" i="1" dirty="0">
                <a:solidFill>
                  <a:srgbClr val="000000"/>
                </a:solidFill>
                <a:latin typeface="Book Antiqua"/>
              </a:rPr>
              <a:t>JPS</a:t>
            </a:r>
            <a:endParaRPr lang="fr-FR" sz="2300" dirty="0">
              <a:latin typeface="Book Antiqua"/>
            </a:endParaRPr>
          </a:p>
        </p:txBody>
      </p:sp>
      <p:sp>
        <p:nvSpPr>
          <p:cNvPr id="76892" name="Rectangle 92"/>
          <p:cNvSpPr>
            <a:spLocks noChangeArrowheads="1"/>
          </p:cNvSpPr>
          <p:nvPr/>
        </p:nvSpPr>
        <p:spPr bwMode="auto">
          <a:xfrm>
            <a:off x="7922931" y="2817707"/>
            <a:ext cx="455296" cy="353943"/>
          </a:xfrm>
          <a:prstGeom prst="rect">
            <a:avLst/>
          </a:prstGeom>
          <a:noFill/>
          <a:ln w="9525">
            <a:noFill/>
            <a:miter lim="800000"/>
            <a:headEnd/>
            <a:tailEnd/>
          </a:ln>
        </p:spPr>
        <p:txBody>
          <a:bodyPr wrap="none" lIns="0" tIns="0" rIns="0" bIns="0">
            <a:prstTxWarp prst="textNoShape">
              <a:avLst/>
            </a:prstTxWarp>
            <a:spAutoFit/>
          </a:bodyPr>
          <a:lstStyle/>
          <a:p>
            <a:r>
              <a:rPr lang="fr-FR" sz="2300" i="1" dirty="0">
                <a:solidFill>
                  <a:srgbClr val="000000"/>
                </a:solidFill>
                <a:latin typeface="Book Antiqua"/>
              </a:rPr>
              <a:t>JPS</a:t>
            </a:r>
            <a:endParaRPr lang="fr-FR" sz="2300" dirty="0">
              <a:latin typeface="Book Antiqua"/>
            </a:endParaRPr>
          </a:p>
        </p:txBody>
      </p:sp>
      <p:sp>
        <p:nvSpPr>
          <p:cNvPr id="76893" name="Rectangle 93"/>
          <p:cNvSpPr>
            <a:spLocks noChangeArrowheads="1"/>
          </p:cNvSpPr>
          <p:nvPr/>
        </p:nvSpPr>
        <p:spPr bwMode="auto">
          <a:xfrm>
            <a:off x="4982404" y="5960534"/>
            <a:ext cx="788990" cy="353943"/>
          </a:xfrm>
          <a:prstGeom prst="rect">
            <a:avLst/>
          </a:prstGeom>
          <a:noFill/>
          <a:ln w="9525">
            <a:noFill/>
            <a:miter lim="800000"/>
            <a:headEnd/>
            <a:tailEnd/>
          </a:ln>
        </p:spPr>
        <p:txBody>
          <a:bodyPr wrap="none" lIns="0" tIns="0" rIns="0" bIns="0">
            <a:prstTxWarp prst="textNoShape">
              <a:avLst/>
            </a:prstTxWarp>
            <a:spAutoFit/>
          </a:bodyPr>
          <a:lstStyle/>
          <a:p>
            <a:r>
              <a:rPr lang="fr-FR" sz="2300" i="1" dirty="0">
                <a:solidFill>
                  <a:srgbClr val="000000"/>
                </a:solidFill>
                <a:latin typeface="Book Antiqua"/>
              </a:rPr>
              <a:t>RS/SS</a:t>
            </a:r>
            <a:endParaRPr lang="fr-FR" sz="2300" dirty="0">
              <a:latin typeface="Book Antiqua"/>
            </a:endParaRPr>
          </a:p>
        </p:txBody>
      </p:sp>
      <p:sp>
        <p:nvSpPr>
          <p:cNvPr id="76894" name="Rectangle 94"/>
          <p:cNvSpPr>
            <a:spLocks noChangeArrowheads="1"/>
          </p:cNvSpPr>
          <p:nvPr/>
        </p:nvSpPr>
        <p:spPr bwMode="auto">
          <a:xfrm>
            <a:off x="7298884" y="5960534"/>
            <a:ext cx="788990" cy="353943"/>
          </a:xfrm>
          <a:prstGeom prst="rect">
            <a:avLst/>
          </a:prstGeom>
          <a:noFill/>
          <a:ln w="9525">
            <a:noFill/>
            <a:miter lim="800000"/>
            <a:headEnd/>
            <a:tailEnd/>
          </a:ln>
        </p:spPr>
        <p:txBody>
          <a:bodyPr wrap="none" lIns="0" tIns="0" rIns="0" bIns="0">
            <a:prstTxWarp prst="textNoShape">
              <a:avLst/>
            </a:prstTxWarp>
            <a:spAutoFit/>
          </a:bodyPr>
          <a:lstStyle/>
          <a:p>
            <a:r>
              <a:rPr lang="fr-FR" sz="2300" i="1" dirty="0">
                <a:solidFill>
                  <a:srgbClr val="000000"/>
                </a:solidFill>
                <a:latin typeface="Book Antiqua"/>
              </a:rPr>
              <a:t>RS/SS</a:t>
            </a:r>
            <a:endParaRPr lang="fr-FR" sz="2300" dirty="0">
              <a:latin typeface="Book Antiqua"/>
            </a:endParaRPr>
          </a:p>
        </p:txBody>
      </p:sp>
      <p:grpSp>
        <p:nvGrpSpPr>
          <p:cNvPr id="4" name="Group 63"/>
          <p:cNvGrpSpPr/>
          <p:nvPr/>
        </p:nvGrpSpPr>
        <p:grpSpPr>
          <a:xfrm>
            <a:off x="4440190" y="6607021"/>
            <a:ext cx="1166004" cy="584764"/>
            <a:chOff x="3122007" y="4645562"/>
            <a:chExt cx="819846" cy="411162"/>
          </a:xfrm>
        </p:grpSpPr>
        <p:sp>
          <p:nvSpPr>
            <p:cNvPr id="76825" name="Oval 25"/>
            <p:cNvSpPr>
              <a:spLocks noChangeArrowheads="1"/>
            </p:cNvSpPr>
            <p:nvPr/>
          </p:nvSpPr>
          <p:spPr bwMode="auto">
            <a:xfrm>
              <a:off x="3144579" y="4645562"/>
              <a:ext cx="774700" cy="411162"/>
            </a:xfrm>
            <a:prstGeom prst="ellipse">
              <a:avLst/>
            </a:prstGeom>
            <a:solidFill>
              <a:srgbClr val="EAEC5E"/>
            </a:solidFill>
            <a:ln w="17463">
              <a:solidFill>
                <a:srgbClr val="000000"/>
              </a:solidFill>
              <a:round/>
              <a:headEnd/>
              <a:tailEnd/>
            </a:ln>
          </p:spPr>
          <p:txBody>
            <a:bodyPr>
              <a:prstTxWarp prst="textNoShape">
                <a:avLst/>
              </a:prstTxWarp>
            </a:bodyPr>
            <a:lstStyle/>
            <a:p>
              <a:endParaRPr lang="en-US" dirty="0">
                <a:latin typeface="Book Antiqua"/>
              </a:endParaRPr>
            </a:p>
          </p:txBody>
        </p:sp>
        <p:sp>
          <p:nvSpPr>
            <p:cNvPr id="76898" name="Text Box 98"/>
            <p:cNvSpPr txBox="1">
              <a:spLocks noChangeArrowheads="1"/>
            </p:cNvSpPr>
            <p:nvPr/>
          </p:nvSpPr>
          <p:spPr bwMode="auto">
            <a:xfrm>
              <a:off x="3122007" y="4656378"/>
              <a:ext cx="819846" cy="389530"/>
            </a:xfrm>
            <a:prstGeom prst="rect">
              <a:avLst/>
            </a:prstGeom>
            <a:noFill/>
            <a:ln w="12700">
              <a:noFill/>
              <a:miter lim="800000"/>
              <a:headEnd/>
              <a:tailEnd/>
            </a:ln>
            <a:effectLst/>
          </p:spPr>
          <p:txBody>
            <a:bodyPr wrap="none" anchor="ctr" anchorCtr="1">
              <a:prstTxWarp prst="textNoShape">
                <a:avLst/>
              </a:prstTxWarp>
              <a:spAutoFit/>
            </a:bodyPr>
            <a:lstStyle/>
            <a:p>
              <a:r>
                <a:rPr lang="en-US" dirty="0">
                  <a:solidFill>
                    <a:schemeClr val="tx2"/>
                  </a:solidFill>
                  <a:latin typeface="Book Antiqua"/>
                </a:rPr>
                <a:t>Scan1</a:t>
              </a:r>
            </a:p>
          </p:txBody>
        </p:sp>
      </p:grpSp>
      <p:grpSp>
        <p:nvGrpSpPr>
          <p:cNvPr id="5" name="Group 101"/>
          <p:cNvGrpSpPr>
            <a:grpSpLocks/>
          </p:cNvGrpSpPr>
          <p:nvPr/>
        </p:nvGrpSpPr>
        <p:grpSpPr bwMode="auto">
          <a:xfrm>
            <a:off x="2826738" y="5093547"/>
            <a:ext cx="966329" cy="930204"/>
            <a:chOff x="1972" y="2272"/>
            <a:chExt cx="428" cy="412"/>
          </a:xfrm>
        </p:grpSpPr>
        <p:sp>
          <p:nvSpPr>
            <p:cNvPr id="76902" name="Rectangle 102"/>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76903" name="Oval 103"/>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76904" name="Oval 104"/>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sp>
        <p:nvSpPr>
          <p:cNvPr id="76816" name="Rectangle 16"/>
          <p:cNvSpPr>
            <a:spLocks noChangeArrowheads="1"/>
          </p:cNvSpPr>
          <p:nvPr/>
        </p:nvSpPr>
        <p:spPr bwMode="auto">
          <a:xfrm>
            <a:off x="3005103" y="5305778"/>
            <a:ext cx="607343" cy="438009"/>
          </a:xfrm>
          <a:prstGeom prst="rect">
            <a:avLst/>
          </a:prstGeom>
          <a:solidFill>
            <a:srgbClr val="FAFD00"/>
          </a:solidFill>
          <a:ln w="12700">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6818" name="Rectangle 18"/>
          <p:cNvSpPr>
            <a:spLocks noChangeArrowheads="1"/>
          </p:cNvSpPr>
          <p:nvPr/>
        </p:nvSpPr>
        <p:spPr bwMode="auto">
          <a:xfrm>
            <a:off x="3111623" y="5343409"/>
            <a:ext cx="394301" cy="461665"/>
          </a:xfrm>
          <a:prstGeom prst="rect">
            <a:avLst/>
          </a:prstGeom>
          <a:noFill/>
          <a:ln w="9525">
            <a:noFill/>
            <a:miter lim="800000"/>
            <a:headEnd/>
            <a:tailEnd/>
          </a:ln>
        </p:spPr>
        <p:txBody>
          <a:bodyPr wrap="none" lIns="0" tIns="0" rIns="0" bIns="0">
            <a:prstTxWarp prst="textNoShape">
              <a:avLst/>
            </a:prstTxWarp>
            <a:spAutoFit/>
          </a:bodyPr>
          <a:lstStyle/>
          <a:p>
            <a:pPr algn="ctr"/>
            <a:r>
              <a:rPr lang="fr-FR" dirty="0">
                <a:solidFill>
                  <a:srgbClr val="000000"/>
                </a:solidFill>
                <a:latin typeface="Book Antiqua"/>
              </a:rPr>
              <a:t>S2</a:t>
            </a:r>
            <a:endParaRPr lang="fr-FR" dirty="0">
              <a:latin typeface="Book Antiqua"/>
            </a:endParaRPr>
          </a:p>
        </p:txBody>
      </p:sp>
      <p:grpSp>
        <p:nvGrpSpPr>
          <p:cNvPr id="6" name="Group 111"/>
          <p:cNvGrpSpPr>
            <a:grpSpLocks/>
          </p:cNvGrpSpPr>
          <p:nvPr/>
        </p:nvGrpSpPr>
        <p:grpSpPr bwMode="auto">
          <a:xfrm>
            <a:off x="2817707" y="7197796"/>
            <a:ext cx="966329" cy="930204"/>
            <a:chOff x="1972" y="2272"/>
            <a:chExt cx="428" cy="412"/>
          </a:xfrm>
        </p:grpSpPr>
        <p:sp>
          <p:nvSpPr>
            <p:cNvPr id="76912" name="Rectangle 112"/>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76913" name="Oval 113"/>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76914" name="Oval 114"/>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sp>
        <p:nvSpPr>
          <p:cNvPr id="76915" name="Rectangle 115"/>
          <p:cNvSpPr>
            <a:spLocks noChangeArrowheads="1"/>
          </p:cNvSpPr>
          <p:nvPr/>
        </p:nvSpPr>
        <p:spPr bwMode="auto">
          <a:xfrm>
            <a:off x="2947904" y="7437115"/>
            <a:ext cx="607342" cy="438009"/>
          </a:xfrm>
          <a:prstGeom prst="rect">
            <a:avLst/>
          </a:prstGeom>
          <a:solidFill>
            <a:srgbClr val="FAFD00"/>
          </a:solidFill>
          <a:ln w="12700">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6916" name="Rectangle 116"/>
          <p:cNvSpPr>
            <a:spLocks noChangeArrowheads="1"/>
          </p:cNvSpPr>
          <p:nvPr/>
        </p:nvSpPr>
        <p:spPr bwMode="auto">
          <a:xfrm>
            <a:off x="3019024" y="7489797"/>
            <a:ext cx="603056" cy="461665"/>
          </a:xfrm>
          <a:prstGeom prst="rect">
            <a:avLst/>
          </a:prstGeom>
          <a:noFill/>
          <a:ln w="9525">
            <a:noFill/>
            <a:miter lim="800000"/>
            <a:headEnd/>
            <a:tailEnd/>
          </a:ln>
        </p:spPr>
        <p:txBody>
          <a:bodyPr wrap="square" lIns="0" tIns="0" rIns="0" bIns="0">
            <a:prstTxWarp prst="textNoShape">
              <a:avLst/>
            </a:prstTxWarp>
            <a:spAutoFit/>
          </a:bodyPr>
          <a:lstStyle/>
          <a:p>
            <a:pPr algn="ctr"/>
            <a:r>
              <a:rPr lang="fr-FR" dirty="0">
                <a:solidFill>
                  <a:srgbClr val="000000"/>
                </a:solidFill>
                <a:latin typeface="Book Antiqua"/>
              </a:rPr>
              <a:t>R2</a:t>
            </a:r>
            <a:endParaRPr lang="fr-FR" dirty="0">
              <a:latin typeface="Book Antiqua"/>
            </a:endParaRPr>
          </a:p>
        </p:txBody>
      </p:sp>
      <p:grpSp>
        <p:nvGrpSpPr>
          <p:cNvPr id="7" name="Group 133"/>
          <p:cNvGrpSpPr>
            <a:grpSpLocks/>
          </p:cNvGrpSpPr>
          <p:nvPr/>
        </p:nvGrpSpPr>
        <p:grpSpPr bwMode="auto">
          <a:xfrm>
            <a:off x="9320107" y="4985174"/>
            <a:ext cx="966329" cy="930204"/>
            <a:chOff x="4128" y="2208"/>
            <a:chExt cx="428" cy="412"/>
          </a:xfrm>
        </p:grpSpPr>
        <p:grpSp>
          <p:nvGrpSpPr>
            <p:cNvPr id="8" name="Group 118"/>
            <p:cNvGrpSpPr>
              <a:grpSpLocks/>
            </p:cNvGrpSpPr>
            <p:nvPr/>
          </p:nvGrpSpPr>
          <p:grpSpPr bwMode="auto">
            <a:xfrm>
              <a:off x="4128" y="2208"/>
              <a:ext cx="428" cy="412"/>
              <a:chOff x="1972" y="2272"/>
              <a:chExt cx="428" cy="412"/>
            </a:xfrm>
          </p:grpSpPr>
          <p:sp>
            <p:nvSpPr>
              <p:cNvPr id="76919" name="Rectangle 119"/>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76920" name="Oval 120"/>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76921" name="Oval 121"/>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sp>
          <p:nvSpPr>
            <p:cNvPr id="76922" name="Rectangle 122"/>
            <p:cNvSpPr>
              <a:spLocks noChangeArrowheads="1"/>
            </p:cNvSpPr>
            <p:nvPr/>
          </p:nvSpPr>
          <p:spPr bwMode="auto">
            <a:xfrm>
              <a:off x="4207" y="2302"/>
              <a:ext cx="269" cy="194"/>
            </a:xfrm>
            <a:prstGeom prst="rect">
              <a:avLst/>
            </a:prstGeom>
            <a:solidFill>
              <a:srgbClr val="FAFD00"/>
            </a:solidFill>
            <a:ln w="12700">
              <a:solidFill>
                <a:srgbClr val="000000"/>
              </a:solidFill>
              <a:miter lim="800000"/>
              <a:headEnd/>
              <a:tailEnd/>
            </a:ln>
          </p:spPr>
          <p:txBody>
            <a:bodyPr>
              <a:prstTxWarp prst="textNoShape">
                <a:avLst/>
              </a:prstTxWarp>
            </a:bodyPr>
            <a:lstStyle/>
            <a:p>
              <a:endParaRPr lang="en-US" dirty="0">
                <a:latin typeface="Book Antiqua"/>
              </a:endParaRPr>
            </a:p>
          </p:txBody>
        </p:sp>
        <p:sp>
          <p:nvSpPr>
            <p:cNvPr id="76923" name="Rectangle 123"/>
            <p:cNvSpPr>
              <a:spLocks noChangeArrowheads="1"/>
            </p:cNvSpPr>
            <p:nvPr/>
          </p:nvSpPr>
          <p:spPr bwMode="auto">
            <a:xfrm>
              <a:off x="4254" y="2317"/>
              <a:ext cx="175" cy="204"/>
            </a:xfrm>
            <a:prstGeom prst="rect">
              <a:avLst/>
            </a:prstGeom>
            <a:noFill/>
            <a:ln w="9525">
              <a:noFill/>
              <a:miter lim="800000"/>
              <a:headEnd/>
              <a:tailEnd/>
            </a:ln>
          </p:spPr>
          <p:txBody>
            <a:bodyPr wrap="none" lIns="0" tIns="0" rIns="0" bIns="0">
              <a:prstTxWarp prst="textNoShape">
                <a:avLst/>
              </a:prstTxWarp>
              <a:spAutoFit/>
            </a:bodyPr>
            <a:lstStyle/>
            <a:p>
              <a:r>
                <a:rPr lang="fr-FR" dirty="0">
                  <a:solidFill>
                    <a:srgbClr val="000000"/>
                  </a:solidFill>
                  <a:latin typeface="Book Antiqua"/>
                </a:rPr>
                <a:t>S1</a:t>
              </a:r>
              <a:endParaRPr lang="fr-FR" dirty="0">
                <a:latin typeface="Book Antiqua"/>
              </a:endParaRPr>
            </a:p>
          </p:txBody>
        </p:sp>
      </p:grpSp>
      <p:grpSp>
        <p:nvGrpSpPr>
          <p:cNvPr id="9" name="Group 125"/>
          <p:cNvGrpSpPr>
            <a:grpSpLocks/>
          </p:cNvGrpSpPr>
          <p:nvPr/>
        </p:nvGrpSpPr>
        <p:grpSpPr bwMode="auto">
          <a:xfrm>
            <a:off x="9320107" y="7149627"/>
            <a:ext cx="966329" cy="930204"/>
            <a:chOff x="1972" y="2272"/>
            <a:chExt cx="428" cy="412"/>
          </a:xfrm>
        </p:grpSpPr>
        <p:sp>
          <p:nvSpPr>
            <p:cNvPr id="76926" name="Rectangle 126"/>
            <p:cNvSpPr>
              <a:spLocks noChangeArrowheads="1"/>
            </p:cNvSpPr>
            <p:nvPr/>
          </p:nvSpPr>
          <p:spPr bwMode="auto">
            <a:xfrm>
              <a:off x="1972" y="2308"/>
              <a:ext cx="428" cy="340"/>
            </a:xfrm>
            <a:prstGeom prst="rect">
              <a:avLst/>
            </a:prstGeom>
            <a:solidFill>
              <a:srgbClr val="037C03"/>
            </a:solidFill>
            <a:ln w="12700">
              <a:solidFill>
                <a:schemeClr val="tx1"/>
              </a:solidFill>
              <a:miter lim="800000"/>
              <a:headEnd/>
              <a:tailEnd/>
            </a:ln>
            <a:effectLst/>
          </p:spPr>
          <p:txBody>
            <a:bodyPr wrap="none" anchor="ctr">
              <a:prstTxWarp prst="textNoShape">
                <a:avLst/>
              </a:prstTxWarp>
            </a:bodyPr>
            <a:lstStyle/>
            <a:p>
              <a:endParaRPr lang="en-US" dirty="0">
                <a:latin typeface="Book Antiqua"/>
              </a:endParaRPr>
            </a:p>
          </p:txBody>
        </p:sp>
        <p:sp>
          <p:nvSpPr>
            <p:cNvPr id="76927" name="Oval 127"/>
            <p:cNvSpPr>
              <a:spLocks noChangeArrowheads="1"/>
            </p:cNvSpPr>
            <p:nvPr/>
          </p:nvSpPr>
          <p:spPr bwMode="auto">
            <a:xfrm>
              <a:off x="1972" y="2620"/>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sp>
          <p:nvSpPr>
            <p:cNvPr id="76928" name="Oval 128"/>
            <p:cNvSpPr>
              <a:spLocks noChangeArrowheads="1"/>
            </p:cNvSpPr>
            <p:nvPr/>
          </p:nvSpPr>
          <p:spPr bwMode="auto">
            <a:xfrm>
              <a:off x="1972" y="2272"/>
              <a:ext cx="424" cy="64"/>
            </a:xfrm>
            <a:prstGeom prst="ellipse">
              <a:avLst/>
            </a:prstGeom>
            <a:solidFill>
              <a:srgbClr val="037C03"/>
            </a:solidFill>
            <a:ln w="12700">
              <a:solidFill>
                <a:schemeClr val="tx1"/>
              </a:solidFill>
              <a:round/>
              <a:headEnd/>
              <a:tailEnd/>
            </a:ln>
            <a:effectLst/>
          </p:spPr>
          <p:txBody>
            <a:bodyPr wrap="none" anchor="ctr">
              <a:prstTxWarp prst="textNoShape">
                <a:avLst/>
              </a:prstTxWarp>
            </a:bodyPr>
            <a:lstStyle/>
            <a:p>
              <a:endParaRPr lang="en-US" dirty="0">
                <a:latin typeface="Book Antiqua"/>
              </a:endParaRPr>
            </a:p>
          </p:txBody>
        </p:sp>
      </p:grpSp>
      <p:sp>
        <p:nvSpPr>
          <p:cNvPr id="76929" name="Rectangle 129"/>
          <p:cNvSpPr>
            <a:spLocks noChangeArrowheads="1"/>
          </p:cNvSpPr>
          <p:nvPr/>
        </p:nvSpPr>
        <p:spPr bwMode="auto">
          <a:xfrm>
            <a:off x="9498472" y="7361858"/>
            <a:ext cx="607343" cy="438009"/>
          </a:xfrm>
          <a:prstGeom prst="rect">
            <a:avLst/>
          </a:prstGeom>
          <a:solidFill>
            <a:srgbClr val="FAFD00"/>
          </a:solidFill>
          <a:ln w="12700">
            <a:solidFill>
              <a:srgbClr val="000000"/>
            </a:solidFill>
            <a:miter lim="800000"/>
            <a:headEnd/>
            <a:tailEnd/>
          </a:ln>
        </p:spPr>
        <p:txBody>
          <a:bodyPr lIns="130046" tIns="65023" rIns="130046" bIns="65023">
            <a:prstTxWarp prst="textNoShape">
              <a:avLst/>
            </a:prstTxWarp>
          </a:bodyPr>
          <a:lstStyle/>
          <a:p>
            <a:endParaRPr lang="en-US" dirty="0">
              <a:latin typeface="Book Antiqua"/>
            </a:endParaRPr>
          </a:p>
        </p:txBody>
      </p:sp>
      <p:sp>
        <p:nvSpPr>
          <p:cNvPr id="76930" name="Rectangle 130"/>
          <p:cNvSpPr>
            <a:spLocks noChangeArrowheads="1"/>
          </p:cNvSpPr>
          <p:nvPr/>
        </p:nvSpPr>
        <p:spPr bwMode="auto">
          <a:xfrm>
            <a:off x="9577473" y="7425077"/>
            <a:ext cx="449342" cy="461665"/>
          </a:xfrm>
          <a:prstGeom prst="rect">
            <a:avLst/>
          </a:prstGeom>
          <a:noFill/>
          <a:ln w="9525">
            <a:noFill/>
            <a:miter lim="800000"/>
            <a:headEnd/>
            <a:tailEnd/>
          </a:ln>
        </p:spPr>
        <p:txBody>
          <a:bodyPr wrap="none" lIns="0" tIns="0" rIns="0" bIns="0">
            <a:prstTxWarp prst="textNoShape">
              <a:avLst/>
            </a:prstTxWarp>
            <a:spAutoFit/>
          </a:bodyPr>
          <a:lstStyle/>
          <a:p>
            <a:r>
              <a:rPr lang="fr-FR" dirty="0">
                <a:solidFill>
                  <a:srgbClr val="000000"/>
                </a:solidFill>
                <a:latin typeface="Book Antiqua"/>
              </a:rPr>
              <a:t>R1</a:t>
            </a:r>
            <a:endParaRPr lang="fr-FR" dirty="0">
              <a:latin typeface="Book Antiqua"/>
            </a:endParaRPr>
          </a:p>
        </p:txBody>
      </p:sp>
      <p:sp>
        <p:nvSpPr>
          <p:cNvPr id="76934" name="Line 134"/>
          <p:cNvSpPr>
            <a:spLocks noChangeShapeType="1"/>
          </p:cNvSpPr>
          <p:nvPr/>
        </p:nvSpPr>
        <p:spPr bwMode="auto">
          <a:xfrm flipV="1">
            <a:off x="8150578" y="5201920"/>
            <a:ext cx="0" cy="140885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76935" name="Line 135"/>
          <p:cNvSpPr>
            <a:spLocks noChangeShapeType="1"/>
          </p:cNvSpPr>
          <p:nvPr/>
        </p:nvSpPr>
        <p:spPr bwMode="auto">
          <a:xfrm flipV="1">
            <a:off x="4937761" y="5201920"/>
            <a:ext cx="0" cy="140885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76936" name="Line 136"/>
          <p:cNvSpPr>
            <a:spLocks noChangeShapeType="1"/>
          </p:cNvSpPr>
          <p:nvPr/>
        </p:nvSpPr>
        <p:spPr bwMode="auto">
          <a:xfrm flipV="1">
            <a:off x="4985174" y="5201920"/>
            <a:ext cx="3034453" cy="140885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76937" name="Line 137"/>
          <p:cNvSpPr>
            <a:spLocks noChangeShapeType="1"/>
          </p:cNvSpPr>
          <p:nvPr/>
        </p:nvSpPr>
        <p:spPr bwMode="auto">
          <a:xfrm flipH="1" flipV="1">
            <a:off x="5093547" y="5201920"/>
            <a:ext cx="3034453" cy="1408853"/>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76938" name="Line 138"/>
          <p:cNvSpPr>
            <a:spLocks noChangeShapeType="1"/>
          </p:cNvSpPr>
          <p:nvPr/>
        </p:nvSpPr>
        <p:spPr bwMode="auto">
          <a:xfrm flipV="1">
            <a:off x="8128000" y="4009813"/>
            <a:ext cx="0" cy="541867"/>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76939" name="Line 139"/>
          <p:cNvSpPr>
            <a:spLocks noChangeShapeType="1"/>
          </p:cNvSpPr>
          <p:nvPr/>
        </p:nvSpPr>
        <p:spPr bwMode="auto">
          <a:xfrm flipV="1">
            <a:off x="4930987" y="4009813"/>
            <a:ext cx="0" cy="541867"/>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76940" name="Line 140"/>
          <p:cNvSpPr>
            <a:spLocks noChangeShapeType="1"/>
          </p:cNvSpPr>
          <p:nvPr/>
        </p:nvSpPr>
        <p:spPr bwMode="auto">
          <a:xfrm flipH="1" flipV="1">
            <a:off x="8561494" y="4985173"/>
            <a:ext cx="758613" cy="541867"/>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76941" name="Line 141"/>
          <p:cNvSpPr>
            <a:spLocks noChangeShapeType="1"/>
          </p:cNvSpPr>
          <p:nvPr/>
        </p:nvSpPr>
        <p:spPr bwMode="auto">
          <a:xfrm flipV="1">
            <a:off x="3793067" y="7089422"/>
            <a:ext cx="758613" cy="541867"/>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76942" name="Line 142"/>
          <p:cNvSpPr>
            <a:spLocks noChangeShapeType="1"/>
          </p:cNvSpPr>
          <p:nvPr/>
        </p:nvSpPr>
        <p:spPr bwMode="auto">
          <a:xfrm flipH="1" flipV="1">
            <a:off x="8561494" y="7149626"/>
            <a:ext cx="758613" cy="541867"/>
          </a:xfrm>
          <a:prstGeom prst="line">
            <a:avLst/>
          </a:prstGeom>
          <a:noFill/>
          <a:ln w="12700">
            <a:solidFill>
              <a:schemeClr val="tx1"/>
            </a:solidFill>
            <a:round/>
            <a:headEn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grpSp>
        <p:nvGrpSpPr>
          <p:cNvPr id="10" name="Group 62"/>
          <p:cNvGrpSpPr/>
          <p:nvPr/>
        </p:nvGrpSpPr>
        <p:grpSpPr>
          <a:xfrm>
            <a:off x="7717731" y="6594965"/>
            <a:ext cx="1166004" cy="584764"/>
            <a:chOff x="4255351" y="3271838"/>
            <a:chExt cx="819846" cy="411162"/>
          </a:xfrm>
        </p:grpSpPr>
        <p:sp>
          <p:nvSpPr>
            <p:cNvPr id="62" name="Oval 25"/>
            <p:cNvSpPr>
              <a:spLocks noChangeArrowheads="1"/>
            </p:cNvSpPr>
            <p:nvPr/>
          </p:nvSpPr>
          <p:spPr bwMode="auto">
            <a:xfrm>
              <a:off x="4277923" y="3271838"/>
              <a:ext cx="774700" cy="411162"/>
            </a:xfrm>
            <a:prstGeom prst="ellipse">
              <a:avLst/>
            </a:prstGeom>
            <a:solidFill>
              <a:srgbClr val="EAEC5E"/>
            </a:solidFill>
            <a:ln w="17463">
              <a:solidFill>
                <a:srgbClr val="000000"/>
              </a:solidFill>
              <a:round/>
              <a:headEnd/>
              <a:tailEnd/>
            </a:ln>
          </p:spPr>
          <p:txBody>
            <a:bodyPr>
              <a:prstTxWarp prst="textNoShape">
                <a:avLst/>
              </a:prstTxWarp>
            </a:bodyPr>
            <a:lstStyle/>
            <a:p>
              <a:endParaRPr lang="en-US" dirty="0">
                <a:latin typeface="Book Antiqua"/>
              </a:endParaRPr>
            </a:p>
          </p:txBody>
        </p:sp>
        <p:sp>
          <p:nvSpPr>
            <p:cNvPr id="76899" name="Text Box 99"/>
            <p:cNvSpPr txBox="1">
              <a:spLocks noChangeArrowheads="1"/>
            </p:cNvSpPr>
            <p:nvPr/>
          </p:nvSpPr>
          <p:spPr bwMode="auto">
            <a:xfrm>
              <a:off x="4255351" y="3282654"/>
              <a:ext cx="819846" cy="389530"/>
            </a:xfrm>
            <a:prstGeom prst="rect">
              <a:avLst/>
            </a:prstGeom>
            <a:noFill/>
            <a:ln w="12700">
              <a:noFill/>
              <a:miter lim="800000"/>
              <a:headEnd/>
              <a:tailEnd/>
            </a:ln>
            <a:effectLst/>
          </p:spPr>
          <p:txBody>
            <a:bodyPr wrap="none" anchor="ctr" anchorCtr="0">
              <a:prstTxWarp prst="textNoShape">
                <a:avLst/>
              </a:prstTxWarp>
              <a:spAutoFit/>
            </a:bodyPr>
            <a:lstStyle/>
            <a:p>
              <a:r>
                <a:rPr lang="en-US" dirty="0">
                  <a:solidFill>
                    <a:schemeClr val="tx2"/>
                  </a:solidFill>
                  <a:latin typeface="Book Antiqua"/>
                </a:rPr>
                <a:t>Scan2</a:t>
              </a:r>
            </a:p>
          </p:txBody>
        </p:sp>
      </p:gr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smtClean="0"/>
              <a:t>Load Balancing in a DB Cluster</a:t>
            </a:r>
            <a:endParaRPr lang="en-US"/>
          </a:p>
        </p:txBody>
      </p:sp>
      <p:sp>
        <p:nvSpPr>
          <p:cNvPr id="819203" name="Rectangle 3"/>
          <p:cNvSpPr>
            <a:spLocks noGrp="1" noChangeArrowheads="1"/>
          </p:cNvSpPr>
          <p:nvPr>
            <p:ph idx="1"/>
          </p:nvPr>
        </p:nvSpPr>
        <p:spPr>
          <a:xfrm>
            <a:off x="342900" y="2489200"/>
            <a:ext cx="6735564" cy="6769100"/>
          </a:xfrm>
        </p:spPr>
        <p:txBody>
          <a:bodyPr/>
          <a:lstStyle/>
          <a:p>
            <a:pPr>
              <a:lnSpc>
                <a:spcPct val="80000"/>
              </a:lnSpc>
            </a:pPr>
            <a:r>
              <a:rPr lang="en-US" smtClean="0"/>
              <a:t>Choose the node to execute  Q</a:t>
            </a:r>
          </a:p>
          <a:p>
            <a:pPr lvl="1">
              <a:lnSpc>
                <a:spcPct val="80000"/>
              </a:lnSpc>
            </a:pPr>
            <a:r>
              <a:rPr lang="en-US" smtClean="0"/>
              <a:t>round robin</a:t>
            </a:r>
          </a:p>
          <a:p>
            <a:pPr lvl="1">
              <a:lnSpc>
                <a:spcPct val="80000"/>
              </a:lnSpc>
            </a:pPr>
            <a:r>
              <a:rPr lang="en-US" smtClean="0"/>
              <a:t>The least loaded</a:t>
            </a:r>
          </a:p>
          <a:p>
            <a:pPr lvl="2">
              <a:lnSpc>
                <a:spcPct val="80000"/>
              </a:lnSpc>
            </a:pPr>
            <a:r>
              <a:rPr lang="en-US" smtClean="0"/>
              <a:t>Need to get load information</a:t>
            </a:r>
          </a:p>
          <a:p>
            <a:pPr>
              <a:lnSpc>
                <a:spcPct val="80000"/>
              </a:lnSpc>
            </a:pPr>
            <a:r>
              <a:rPr lang="en-US" smtClean="0"/>
              <a:t>Fail over</a:t>
            </a:r>
          </a:p>
          <a:p>
            <a:pPr lvl="1">
              <a:lnSpc>
                <a:spcPct val="80000"/>
              </a:lnSpc>
            </a:pPr>
            <a:r>
              <a:rPr lang="en-US" smtClean="0"/>
              <a:t>In case a node N fails, N’s queries are taken over by another node</a:t>
            </a:r>
          </a:p>
          <a:p>
            <a:pPr lvl="2">
              <a:lnSpc>
                <a:spcPct val="80000"/>
              </a:lnSpc>
            </a:pPr>
            <a:r>
              <a:rPr lang="en-US" smtClean="0"/>
              <a:t>Requires a copy of N’s data or SD</a:t>
            </a:r>
          </a:p>
          <a:p>
            <a:pPr>
              <a:lnSpc>
                <a:spcPct val="80000"/>
              </a:lnSpc>
            </a:pPr>
            <a:r>
              <a:rPr lang="en-US" smtClean="0"/>
              <a:t>In case of interference</a:t>
            </a:r>
          </a:p>
          <a:p>
            <a:pPr lvl="1">
              <a:lnSpc>
                <a:spcPct val="80000"/>
              </a:lnSpc>
            </a:pPr>
            <a:r>
              <a:rPr lang="en-US" smtClean="0"/>
              <a:t>Data of an overloaded node are replicated to another node</a:t>
            </a:r>
          </a:p>
          <a:p>
            <a:pPr>
              <a:lnSpc>
                <a:spcPct val="80000"/>
              </a:lnSpc>
            </a:pPr>
            <a:endParaRPr lang="en-US"/>
          </a:p>
        </p:txBody>
      </p:sp>
      <p:sp>
        <p:nvSpPr>
          <p:cNvPr id="819204" name="Rectangle 4"/>
          <p:cNvSpPr>
            <a:spLocks noChangeArrowheads="1"/>
          </p:cNvSpPr>
          <p:nvPr/>
        </p:nvSpPr>
        <p:spPr bwMode="auto">
          <a:xfrm>
            <a:off x="7502596" y="6935894"/>
            <a:ext cx="1099537" cy="758613"/>
          </a:xfrm>
          <a:prstGeom prst="rect">
            <a:avLst/>
          </a:prstGeom>
          <a:solidFill>
            <a:schemeClr val="bg1"/>
          </a:solidFill>
          <a:ln w="25400">
            <a:solidFill>
              <a:schemeClr val="tx1"/>
            </a:solidFill>
            <a:miter lim="800000"/>
            <a:headEnd/>
            <a:tailEnd/>
          </a:ln>
          <a:effectLst/>
        </p:spPr>
        <p:txBody>
          <a:bodyPr wrap="none" lIns="130046" tIns="65023" rIns="130046" bIns="65023" anchor="ctr"/>
          <a:lstStyle/>
          <a:p>
            <a:pPr algn="ctr"/>
            <a:r>
              <a:rPr lang="en-US" sz="2800" i="1" smtClean="0">
                <a:solidFill>
                  <a:schemeClr val="tx2"/>
                </a:solidFill>
                <a:latin typeface="Arial" pitchFamily="34" charset="0"/>
              </a:rPr>
              <a:t>Q</a:t>
            </a:r>
            <a:r>
              <a:rPr lang="en-US" sz="2800" baseline="-25000" smtClean="0">
                <a:solidFill>
                  <a:schemeClr val="tx2"/>
                </a:solidFill>
                <a:latin typeface="Arial" pitchFamily="34" charset="0"/>
              </a:rPr>
              <a:t>1</a:t>
            </a:r>
            <a:endParaRPr lang="en-US" sz="2800" baseline="-25000">
              <a:solidFill>
                <a:schemeClr val="tx2"/>
              </a:solidFill>
              <a:latin typeface="Arial" pitchFamily="34" charset="0"/>
            </a:endParaRPr>
          </a:p>
        </p:txBody>
      </p:sp>
      <p:sp>
        <p:nvSpPr>
          <p:cNvPr id="819205" name="AutoShape 5"/>
          <p:cNvSpPr>
            <a:spLocks noChangeArrowheads="1"/>
          </p:cNvSpPr>
          <p:nvPr/>
        </p:nvSpPr>
        <p:spPr bwMode="auto">
          <a:xfrm>
            <a:off x="7502596" y="7694507"/>
            <a:ext cx="1099537" cy="758613"/>
          </a:xfrm>
          <a:prstGeom prst="can">
            <a:avLst>
              <a:gd name="adj" fmla="val 25000"/>
            </a:avLst>
          </a:prstGeom>
          <a:solidFill>
            <a:schemeClr val="bg1"/>
          </a:solidFill>
          <a:ln w="25400">
            <a:solidFill>
              <a:schemeClr val="tx1"/>
            </a:solidFill>
            <a:round/>
            <a:headEnd/>
            <a:tailEnd/>
          </a:ln>
          <a:effectLst/>
        </p:spPr>
        <p:txBody>
          <a:bodyPr wrap="none" lIns="130046" tIns="65023" rIns="130046" bIns="65023" anchor="ctr"/>
          <a:lstStyle/>
          <a:p>
            <a:endParaRPr lang="en-US" dirty="0">
              <a:solidFill>
                <a:schemeClr val="tx2"/>
              </a:solidFill>
              <a:latin typeface="Book Antiqua"/>
            </a:endParaRPr>
          </a:p>
        </p:txBody>
      </p:sp>
      <p:sp>
        <p:nvSpPr>
          <p:cNvPr id="819206" name="Rectangle 6"/>
          <p:cNvSpPr>
            <a:spLocks noChangeArrowheads="1"/>
          </p:cNvSpPr>
          <p:nvPr/>
        </p:nvSpPr>
        <p:spPr bwMode="auto">
          <a:xfrm>
            <a:off x="8803076" y="6935894"/>
            <a:ext cx="1099537" cy="758613"/>
          </a:xfrm>
          <a:prstGeom prst="rect">
            <a:avLst/>
          </a:prstGeom>
          <a:solidFill>
            <a:schemeClr val="bg1"/>
          </a:solidFill>
          <a:ln w="25400">
            <a:solidFill>
              <a:schemeClr val="tx1"/>
            </a:solidFill>
            <a:miter lim="800000"/>
            <a:headEnd/>
            <a:tailEnd/>
          </a:ln>
          <a:effectLst/>
        </p:spPr>
        <p:txBody>
          <a:bodyPr wrap="none" lIns="130046" tIns="65023" rIns="130046" bIns="65023" anchor="ctr"/>
          <a:lstStyle/>
          <a:p>
            <a:pPr algn="ctr"/>
            <a:r>
              <a:rPr lang="en-US" sz="2800" i="1" smtClean="0">
                <a:solidFill>
                  <a:schemeClr val="tx2"/>
                </a:solidFill>
                <a:latin typeface="Arial" pitchFamily="34" charset="0"/>
              </a:rPr>
              <a:t>Q</a:t>
            </a:r>
            <a:r>
              <a:rPr lang="en-US" sz="2800" baseline="-25000" smtClean="0">
                <a:solidFill>
                  <a:schemeClr val="tx2"/>
                </a:solidFill>
                <a:latin typeface="Arial" pitchFamily="34" charset="0"/>
              </a:rPr>
              <a:t>2</a:t>
            </a:r>
            <a:endParaRPr lang="en-US" sz="2800" baseline="-25000">
              <a:solidFill>
                <a:schemeClr val="tx2"/>
              </a:solidFill>
              <a:latin typeface="Arial" pitchFamily="34" charset="0"/>
            </a:endParaRPr>
          </a:p>
        </p:txBody>
      </p:sp>
      <p:sp>
        <p:nvSpPr>
          <p:cNvPr id="819207" name="AutoShape 7"/>
          <p:cNvSpPr>
            <a:spLocks noChangeArrowheads="1"/>
          </p:cNvSpPr>
          <p:nvPr/>
        </p:nvSpPr>
        <p:spPr bwMode="auto">
          <a:xfrm>
            <a:off x="8803076" y="7694507"/>
            <a:ext cx="1099537" cy="758613"/>
          </a:xfrm>
          <a:prstGeom prst="can">
            <a:avLst>
              <a:gd name="adj" fmla="val 25000"/>
            </a:avLst>
          </a:prstGeom>
          <a:solidFill>
            <a:schemeClr val="bg1"/>
          </a:solidFill>
          <a:ln w="25400">
            <a:solidFill>
              <a:schemeClr val="tx1"/>
            </a:solidFill>
            <a:round/>
            <a:headEnd/>
            <a:tailEnd/>
          </a:ln>
          <a:effectLst/>
        </p:spPr>
        <p:txBody>
          <a:bodyPr wrap="none" lIns="130046" tIns="65023" rIns="130046" bIns="65023" anchor="ctr"/>
          <a:lstStyle/>
          <a:p>
            <a:endParaRPr lang="en-US" dirty="0">
              <a:solidFill>
                <a:schemeClr val="tx2"/>
              </a:solidFill>
              <a:latin typeface="Book Antiqua"/>
            </a:endParaRPr>
          </a:p>
        </p:txBody>
      </p:sp>
      <p:sp>
        <p:nvSpPr>
          <p:cNvPr id="819208" name="Line 8"/>
          <p:cNvSpPr>
            <a:spLocks noChangeShapeType="1"/>
          </p:cNvSpPr>
          <p:nvPr/>
        </p:nvSpPr>
        <p:spPr bwMode="auto">
          <a:xfrm flipH="1">
            <a:off x="8103165" y="5852160"/>
            <a:ext cx="900853" cy="1083733"/>
          </a:xfrm>
          <a:prstGeom prst="line">
            <a:avLst/>
          </a:prstGeom>
          <a:noFill/>
          <a:ln w="25400">
            <a:solidFill>
              <a:schemeClr val="tx1"/>
            </a:solidFill>
            <a:round/>
            <a:headEnd/>
            <a:tailEnd type="triangle" w="med" len="med"/>
          </a:ln>
          <a:effectLst/>
        </p:spPr>
        <p:txBody>
          <a:bodyPr lIns="130046" tIns="65023" rIns="130046" bIns="65023"/>
          <a:lstStyle/>
          <a:p>
            <a:endParaRPr lang="en-US" dirty="0">
              <a:solidFill>
                <a:schemeClr val="tx2"/>
              </a:solidFill>
              <a:latin typeface="Book Antiqua"/>
            </a:endParaRPr>
          </a:p>
        </p:txBody>
      </p:sp>
      <p:sp>
        <p:nvSpPr>
          <p:cNvPr id="819209" name="Line 9"/>
          <p:cNvSpPr>
            <a:spLocks noChangeShapeType="1"/>
          </p:cNvSpPr>
          <p:nvPr/>
        </p:nvSpPr>
        <p:spPr bwMode="auto">
          <a:xfrm>
            <a:off x="10304498" y="5852160"/>
            <a:ext cx="300285" cy="1083733"/>
          </a:xfrm>
          <a:prstGeom prst="line">
            <a:avLst/>
          </a:prstGeom>
          <a:noFill/>
          <a:ln w="25400">
            <a:solidFill>
              <a:schemeClr val="tx1"/>
            </a:solidFill>
            <a:round/>
            <a:headEnd/>
            <a:tailEnd type="triangle" w="med" len="med"/>
          </a:ln>
          <a:effectLst/>
        </p:spPr>
        <p:txBody>
          <a:bodyPr lIns="130046" tIns="65023" rIns="130046" bIns="65023"/>
          <a:lstStyle/>
          <a:p>
            <a:endParaRPr lang="en-US" dirty="0">
              <a:solidFill>
                <a:schemeClr val="tx2"/>
              </a:solidFill>
              <a:latin typeface="Book Antiqua"/>
            </a:endParaRPr>
          </a:p>
        </p:txBody>
      </p:sp>
      <p:sp>
        <p:nvSpPr>
          <p:cNvPr id="819210" name="Rectangle 10"/>
          <p:cNvSpPr>
            <a:spLocks noChangeArrowheads="1"/>
          </p:cNvSpPr>
          <p:nvPr/>
        </p:nvSpPr>
        <p:spPr bwMode="auto">
          <a:xfrm>
            <a:off x="8703734" y="4768427"/>
            <a:ext cx="2499359" cy="1083733"/>
          </a:xfrm>
          <a:prstGeom prst="rect">
            <a:avLst/>
          </a:prstGeom>
          <a:solidFill>
            <a:srgbClr val="FDC3F6"/>
          </a:solidFill>
          <a:ln w="12700">
            <a:solidFill>
              <a:schemeClr val="tx1"/>
            </a:solidFill>
            <a:miter lim="800000"/>
            <a:headEnd/>
            <a:tailEnd/>
          </a:ln>
          <a:effectLst/>
        </p:spPr>
        <p:txBody>
          <a:bodyPr wrap="none" lIns="130046" tIns="65023" rIns="130046" bIns="65023" anchor="ctr"/>
          <a:lstStyle/>
          <a:p>
            <a:pPr algn="ctr"/>
            <a:r>
              <a:rPr lang="en-US" sz="2800" smtClean="0">
                <a:solidFill>
                  <a:schemeClr val="tx2"/>
                </a:solidFill>
                <a:latin typeface="Arial" pitchFamily="34" charset="0"/>
              </a:rPr>
              <a:t>Load balancing</a:t>
            </a:r>
            <a:endParaRPr lang="en-US" sz="2800">
              <a:solidFill>
                <a:schemeClr val="tx2"/>
              </a:solidFill>
              <a:latin typeface="Arial" pitchFamily="34" charset="0"/>
            </a:endParaRPr>
          </a:p>
        </p:txBody>
      </p:sp>
      <p:sp>
        <p:nvSpPr>
          <p:cNvPr id="819211" name="Rectangle 11"/>
          <p:cNvSpPr>
            <a:spLocks noChangeArrowheads="1"/>
          </p:cNvSpPr>
          <p:nvPr/>
        </p:nvSpPr>
        <p:spPr bwMode="auto">
          <a:xfrm>
            <a:off x="10103556" y="6935894"/>
            <a:ext cx="1099537" cy="758613"/>
          </a:xfrm>
          <a:prstGeom prst="rect">
            <a:avLst/>
          </a:prstGeom>
          <a:solidFill>
            <a:schemeClr val="bg1"/>
          </a:solidFill>
          <a:ln w="25400">
            <a:solidFill>
              <a:schemeClr val="tx1"/>
            </a:solidFill>
            <a:miter lim="800000"/>
            <a:headEnd/>
            <a:tailEnd/>
          </a:ln>
          <a:effectLst/>
        </p:spPr>
        <p:txBody>
          <a:bodyPr wrap="none" lIns="130046" tIns="65023" rIns="130046" bIns="65023" anchor="ctr"/>
          <a:lstStyle/>
          <a:p>
            <a:pPr algn="ctr"/>
            <a:r>
              <a:rPr lang="en-US" sz="2800" i="1" smtClean="0">
                <a:solidFill>
                  <a:schemeClr val="tx2"/>
                </a:solidFill>
                <a:latin typeface="Arial" pitchFamily="34" charset="0"/>
              </a:rPr>
              <a:t>Q</a:t>
            </a:r>
            <a:r>
              <a:rPr lang="en-US" sz="2800" baseline="-25000" smtClean="0">
                <a:solidFill>
                  <a:schemeClr val="tx2"/>
                </a:solidFill>
                <a:latin typeface="Arial" pitchFamily="34" charset="0"/>
              </a:rPr>
              <a:t>3</a:t>
            </a:r>
            <a:endParaRPr lang="en-US" sz="2800" baseline="-25000">
              <a:solidFill>
                <a:schemeClr val="tx2"/>
              </a:solidFill>
              <a:latin typeface="Arial" pitchFamily="34" charset="0"/>
            </a:endParaRPr>
          </a:p>
        </p:txBody>
      </p:sp>
      <p:sp>
        <p:nvSpPr>
          <p:cNvPr id="819212" name="AutoShape 12"/>
          <p:cNvSpPr>
            <a:spLocks noChangeArrowheads="1"/>
          </p:cNvSpPr>
          <p:nvPr/>
        </p:nvSpPr>
        <p:spPr bwMode="auto">
          <a:xfrm>
            <a:off x="10103556" y="7694507"/>
            <a:ext cx="1099537" cy="758613"/>
          </a:xfrm>
          <a:prstGeom prst="can">
            <a:avLst>
              <a:gd name="adj" fmla="val 25000"/>
            </a:avLst>
          </a:prstGeom>
          <a:solidFill>
            <a:schemeClr val="bg1"/>
          </a:solidFill>
          <a:ln w="25400">
            <a:solidFill>
              <a:schemeClr val="tx1"/>
            </a:solidFill>
            <a:round/>
            <a:headEnd/>
            <a:tailEnd/>
          </a:ln>
          <a:effectLst/>
        </p:spPr>
        <p:txBody>
          <a:bodyPr wrap="none" lIns="130046" tIns="65023" rIns="130046" bIns="65023" anchor="ctr"/>
          <a:lstStyle/>
          <a:p>
            <a:endParaRPr lang="en-US" dirty="0">
              <a:solidFill>
                <a:schemeClr val="tx2"/>
              </a:solidFill>
              <a:latin typeface="Book Antiqua"/>
            </a:endParaRPr>
          </a:p>
        </p:txBody>
      </p:sp>
      <p:sp>
        <p:nvSpPr>
          <p:cNvPr id="819213" name="Rectangle 13"/>
          <p:cNvSpPr>
            <a:spLocks noChangeArrowheads="1"/>
          </p:cNvSpPr>
          <p:nvPr/>
        </p:nvSpPr>
        <p:spPr bwMode="auto">
          <a:xfrm>
            <a:off x="11404036" y="6935894"/>
            <a:ext cx="1099537" cy="758613"/>
          </a:xfrm>
          <a:prstGeom prst="rect">
            <a:avLst/>
          </a:prstGeom>
          <a:solidFill>
            <a:schemeClr val="bg1"/>
          </a:solidFill>
          <a:ln w="25400">
            <a:solidFill>
              <a:schemeClr val="tx1"/>
            </a:solidFill>
            <a:miter lim="800000"/>
            <a:headEnd/>
            <a:tailEnd/>
          </a:ln>
          <a:effectLst/>
        </p:spPr>
        <p:txBody>
          <a:bodyPr wrap="none" lIns="130046" tIns="65023" rIns="130046" bIns="65023" anchor="ctr"/>
          <a:lstStyle/>
          <a:p>
            <a:pPr algn="ctr"/>
            <a:r>
              <a:rPr lang="en-US" sz="2800" i="1" smtClean="0">
                <a:solidFill>
                  <a:schemeClr val="tx2"/>
                </a:solidFill>
                <a:latin typeface="Arial" pitchFamily="34" charset="0"/>
              </a:rPr>
              <a:t>Q</a:t>
            </a:r>
            <a:r>
              <a:rPr lang="en-US" sz="2800" baseline="-25000" smtClean="0">
                <a:solidFill>
                  <a:schemeClr val="tx2"/>
                </a:solidFill>
                <a:latin typeface="Arial" pitchFamily="34" charset="0"/>
              </a:rPr>
              <a:t>4</a:t>
            </a:r>
            <a:endParaRPr lang="en-US" sz="2800" baseline="-25000">
              <a:solidFill>
                <a:schemeClr val="tx2"/>
              </a:solidFill>
              <a:latin typeface="Arial" pitchFamily="34" charset="0"/>
            </a:endParaRPr>
          </a:p>
        </p:txBody>
      </p:sp>
      <p:sp>
        <p:nvSpPr>
          <p:cNvPr id="819214" name="AutoShape 14"/>
          <p:cNvSpPr>
            <a:spLocks noChangeArrowheads="1"/>
          </p:cNvSpPr>
          <p:nvPr/>
        </p:nvSpPr>
        <p:spPr bwMode="auto">
          <a:xfrm>
            <a:off x="11404036" y="7694507"/>
            <a:ext cx="1099537" cy="758613"/>
          </a:xfrm>
          <a:prstGeom prst="can">
            <a:avLst>
              <a:gd name="adj" fmla="val 25000"/>
            </a:avLst>
          </a:prstGeom>
          <a:solidFill>
            <a:schemeClr val="bg1"/>
          </a:solidFill>
          <a:ln w="25400">
            <a:solidFill>
              <a:schemeClr val="tx1"/>
            </a:solidFill>
            <a:round/>
            <a:headEnd/>
            <a:tailEnd/>
          </a:ln>
          <a:effectLst/>
        </p:spPr>
        <p:txBody>
          <a:bodyPr wrap="none" lIns="130046" tIns="65023" rIns="130046" bIns="65023" anchor="ctr"/>
          <a:lstStyle/>
          <a:p>
            <a:endParaRPr lang="en-US" dirty="0">
              <a:latin typeface="Book Antiqua"/>
            </a:endParaRPr>
          </a:p>
        </p:txBody>
      </p:sp>
      <p:sp>
        <p:nvSpPr>
          <p:cNvPr id="819215" name="Text Box 15"/>
          <p:cNvSpPr txBox="1">
            <a:spLocks noChangeArrowheads="1"/>
          </p:cNvSpPr>
          <p:nvPr/>
        </p:nvSpPr>
        <p:spPr bwMode="auto">
          <a:xfrm>
            <a:off x="9416586" y="2167468"/>
            <a:ext cx="801510" cy="1854865"/>
          </a:xfrm>
          <a:prstGeom prst="rect">
            <a:avLst/>
          </a:prstGeom>
          <a:noFill/>
          <a:ln w="25400">
            <a:noFill/>
            <a:miter lim="800000"/>
            <a:headEnd/>
            <a:tailEnd/>
          </a:ln>
          <a:effectLst/>
        </p:spPr>
        <p:txBody>
          <a:bodyPr lIns="130046" tIns="65023" rIns="130046" bIns="65023">
            <a:spAutoFit/>
          </a:bodyPr>
          <a:lstStyle/>
          <a:p>
            <a:r>
              <a:rPr lang="en-US" sz="2800" dirty="0" smtClean="0">
                <a:solidFill>
                  <a:schemeClr val="tx2"/>
                </a:solidFill>
                <a:latin typeface="Arial" pitchFamily="34" charset="0"/>
              </a:rPr>
              <a:t>Q</a:t>
            </a:r>
            <a:r>
              <a:rPr lang="en-US" sz="2800" baseline="-25000" dirty="0" smtClean="0">
                <a:solidFill>
                  <a:schemeClr val="tx2"/>
                </a:solidFill>
                <a:latin typeface="Arial" pitchFamily="34" charset="0"/>
              </a:rPr>
              <a:t>4</a:t>
            </a:r>
          </a:p>
          <a:p>
            <a:r>
              <a:rPr lang="en-US" sz="2800" dirty="0" smtClean="0">
                <a:solidFill>
                  <a:schemeClr val="tx2"/>
                </a:solidFill>
                <a:latin typeface="Arial" pitchFamily="34" charset="0"/>
              </a:rPr>
              <a:t>Q</a:t>
            </a:r>
            <a:r>
              <a:rPr lang="en-US" sz="2800" baseline="-25000" dirty="0" smtClean="0">
                <a:solidFill>
                  <a:schemeClr val="tx2"/>
                </a:solidFill>
                <a:latin typeface="Arial" pitchFamily="34" charset="0"/>
              </a:rPr>
              <a:t>3</a:t>
            </a:r>
          </a:p>
          <a:p>
            <a:r>
              <a:rPr lang="en-US" sz="2800" dirty="0" smtClean="0">
                <a:solidFill>
                  <a:schemeClr val="tx2"/>
                </a:solidFill>
                <a:latin typeface="Arial" pitchFamily="34" charset="0"/>
              </a:rPr>
              <a:t>Q</a:t>
            </a:r>
            <a:r>
              <a:rPr lang="en-US" sz="2800" baseline="-25000" dirty="0" smtClean="0">
                <a:solidFill>
                  <a:schemeClr val="tx2"/>
                </a:solidFill>
                <a:latin typeface="Arial" pitchFamily="34" charset="0"/>
              </a:rPr>
              <a:t>2</a:t>
            </a:r>
          </a:p>
          <a:p>
            <a:r>
              <a:rPr lang="en-US" sz="2800" dirty="0" smtClean="0">
                <a:solidFill>
                  <a:schemeClr val="tx2"/>
                </a:solidFill>
                <a:latin typeface="Arial" pitchFamily="34" charset="0"/>
              </a:rPr>
              <a:t>Q</a:t>
            </a:r>
            <a:r>
              <a:rPr lang="en-US" sz="2800" baseline="-25000" dirty="0" smtClean="0">
                <a:solidFill>
                  <a:schemeClr val="tx2"/>
                </a:solidFill>
                <a:latin typeface="Arial" pitchFamily="34" charset="0"/>
              </a:rPr>
              <a:t>1</a:t>
            </a:r>
            <a:endParaRPr lang="en-US" sz="2800" dirty="0">
              <a:solidFill>
                <a:schemeClr val="tx2"/>
              </a:solidFill>
              <a:latin typeface="Arial" pitchFamily="34" charset="0"/>
            </a:endParaRPr>
          </a:p>
        </p:txBody>
      </p:sp>
      <p:sp>
        <p:nvSpPr>
          <p:cNvPr id="819216" name="Line 16"/>
          <p:cNvSpPr>
            <a:spLocks noChangeShapeType="1"/>
          </p:cNvSpPr>
          <p:nvPr/>
        </p:nvSpPr>
        <p:spPr bwMode="auto">
          <a:xfrm>
            <a:off x="9502987" y="2384213"/>
            <a:ext cx="0" cy="1625600"/>
          </a:xfrm>
          <a:prstGeom prst="line">
            <a:avLst/>
          </a:prstGeom>
          <a:noFill/>
          <a:ln w="12700">
            <a:solidFill>
              <a:schemeClr val="tx1"/>
            </a:solidFill>
            <a:round/>
            <a:headEnd/>
            <a:tailEnd/>
          </a:ln>
          <a:effectLst/>
        </p:spPr>
        <p:txBody>
          <a:bodyPr lIns="130046" tIns="65023" rIns="130046" bIns="65023"/>
          <a:lstStyle/>
          <a:p>
            <a:endParaRPr lang="en-US" dirty="0">
              <a:solidFill>
                <a:schemeClr val="tx2"/>
              </a:solidFill>
              <a:latin typeface="Book Antiqua"/>
            </a:endParaRPr>
          </a:p>
        </p:txBody>
      </p:sp>
      <p:sp>
        <p:nvSpPr>
          <p:cNvPr id="819217" name="Line 17"/>
          <p:cNvSpPr>
            <a:spLocks noChangeShapeType="1"/>
          </p:cNvSpPr>
          <p:nvPr/>
        </p:nvSpPr>
        <p:spPr bwMode="auto">
          <a:xfrm>
            <a:off x="9502988" y="4009813"/>
            <a:ext cx="600569" cy="0"/>
          </a:xfrm>
          <a:prstGeom prst="line">
            <a:avLst/>
          </a:prstGeom>
          <a:noFill/>
          <a:ln w="12700">
            <a:solidFill>
              <a:schemeClr val="tx1"/>
            </a:solidFill>
            <a:round/>
            <a:headEnd/>
            <a:tailEnd/>
          </a:ln>
          <a:effectLst/>
        </p:spPr>
        <p:txBody>
          <a:bodyPr lIns="130046" tIns="65023" rIns="130046" bIns="65023"/>
          <a:lstStyle/>
          <a:p>
            <a:endParaRPr lang="en-US" dirty="0">
              <a:solidFill>
                <a:schemeClr val="tx2"/>
              </a:solidFill>
              <a:latin typeface="Book Antiqua"/>
            </a:endParaRPr>
          </a:p>
        </p:txBody>
      </p:sp>
      <p:sp>
        <p:nvSpPr>
          <p:cNvPr id="819218" name="Line 18"/>
          <p:cNvSpPr>
            <a:spLocks noChangeShapeType="1"/>
          </p:cNvSpPr>
          <p:nvPr/>
        </p:nvSpPr>
        <p:spPr bwMode="auto">
          <a:xfrm>
            <a:off x="10103556" y="2384213"/>
            <a:ext cx="0" cy="1625600"/>
          </a:xfrm>
          <a:prstGeom prst="line">
            <a:avLst/>
          </a:prstGeom>
          <a:noFill/>
          <a:ln w="12700">
            <a:solidFill>
              <a:schemeClr val="tx1"/>
            </a:solidFill>
            <a:round/>
            <a:headEnd/>
            <a:tailEnd/>
          </a:ln>
          <a:effectLst/>
        </p:spPr>
        <p:txBody>
          <a:bodyPr lIns="130046" tIns="65023" rIns="130046" bIns="65023"/>
          <a:lstStyle/>
          <a:p>
            <a:endParaRPr lang="en-US" dirty="0">
              <a:solidFill>
                <a:schemeClr val="tx2"/>
              </a:solidFill>
              <a:latin typeface="Book Antiqua"/>
            </a:endParaRPr>
          </a:p>
        </p:txBody>
      </p:sp>
      <p:sp>
        <p:nvSpPr>
          <p:cNvPr id="819219" name="Line 19"/>
          <p:cNvSpPr>
            <a:spLocks noChangeShapeType="1"/>
          </p:cNvSpPr>
          <p:nvPr/>
        </p:nvSpPr>
        <p:spPr bwMode="auto">
          <a:xfrm>
            <a:off x="9803271" y="4118187"/>
            <a:ext cx="0" cy="650240"/>
          </a:xfrm>
          <a:prstGeom prst="line">
            <a:avLst/>
          </a:prstGeom>
          <a:noFill/>
          <a:ln w="25400">
            <a:solidFill>
              <a:schemeClr val="tx1"/>
            </a:solidFill>
            <a:round/>
            <a:headEnd/>
            <a:tailEnd type="triangle" w="med" len="med"/>
          </a:ln>
          <a:effectLst/>
        </p:spPr>
        <p:txBody>
          <a:bodyPr lIns="130046" tIns="65023" rIns="130046" bIns="65023"/>
          <a:lstStyle/>
          <a:p>
            <a:endParaRPr lang="en-US" dirty="0">
              <a:solidFill>
                <a:schemeClr val="tx2"/>
              </a:solidFill>
              <a:latin typeface="Book Antiqua"/>
            </a:endParaRPr>
          </a:p>
        </p:txBody>
      </p:sp>
      <p:sp>
        <p:nvSpPr>
          <p:cNvPr id="819220" name="Line 20"/>
          <p:cNvSpPr>
            <a:spLocks noChangeShapeType="1"/>
          </p:cNvSpPr>
          <p:nvPr/>
        </p:nvSpPr>
        <p:spPr bwMode="auto">
          <a:xfrm>
            <a:off x="10905068" y="5852160"/>
            <a:ext cx="1000196" cy="1083733"/>
          </a:xfrm>
          <a:prstGeom prst="line">
            <a:avLst/>
          </a:prstGeom>
          <a:noFill/>
          <a:ln w="25400">
            <a:solidFill>
              <a:schemeClr val="tx1"/>
            </a:solidFill>
            <a:round/>
            <a:headEnd/>
            <a:tailEnd type="triangle" w="med" len="med"/>
          </a:ln>
          <a:effectLst/>
        </p:spPr>
        <p:txBody>
          <a:bodyPr lIns="130046" tIns="65023" rIns="130046" bIns="65023"/>
          <a:lstStyle/>
          <a:p>
            <a:endParaRPr lang="en-US" dirty="0">
              <a:solidFill>
                <a:schemeClr val="tx2"/>
              </a:solidFill>
              <a:latin typeface="Book Antiqua"/>
            </a:endParaRPr>
          </a:p>
        </p:txBody>
      </p:sp>
      <p:sp>
        <p:nvSpPr>
          <p:cNvPr id="819221" name="Line 21"/>
          <p:cNvSpPr>
            <a:spLocks noChangeShapeType="1"/>
          </p:cNvSpPr>
          <p:nvPr/>
        </p:nvSpPr>
        <p:spPr bwMode="auto">
          <a:xfrm flipH="1">
            <a:off x="9304304" y="5852160"/>
            <a:ext cx="399626" cy="1083733"/>
          </a:xfrm>
          <a:prstGeom prst="line">
            <a:avLst/>
          </a:prstGeom>
          <a:noFill/>
          <a:ln w="25400">
            <a:solidFill>
              <a:schemeClr val="tx1"/>
            </a:solidFill>
            <a:round/>
            <a:headEnd/>
            <a:tailEnd type="triangle" w="med" len="med"/>
          </a:ln>
          <a:effectLst/>
        </p:spPr>
        <p:txBody>
          <a:bodyPr lIns="130046" tIns="65023" rIns="130046" bIns="65023"/>
          <a:lstStyle/>
          <a:p>
            <a:endParaRPr lang="en-US" dirty="0">
              <a:solidFill>
                <a:schemeClr val="tx2"/>
              </a:solidFill>
              <a:latin typeface="Book Antiqua"/>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re 1"/>
          <p:cNvSpPr>
            <a:spLocks noGrp="1"/>
          </p:cNvSpPr>
          <p:nvPr>
            <p:ph type="title"/>
          </p:nvPr>
        </p:nvSpPr>
        <p:spPr/>
        <p:txBody>
          <a:bodyPr/>
          <a:lstStyle/>
          <a:p>
            <a:r>
              <a:rPr lang="en-US" smtClean="0"/>
              <a:t>Oracle Transparent Application Failover</a:t>
            </a:r>
          </a:p>
        </p:txBody>
      </p:sp>
      <p:grpSp>
        <p:nvGrpSpPr>
          <p:cNvPr id="2" name="Group 3"/>
          <p:cNvGrpSpPr>
            <a:grpSpLocks/>
          </p:cNvGrpSpPr>
          <p:nvPr/>
        </p:nvGrpSpPr>
        <p:grpSpPr bwMode="auto">
          <a:xfrm>
            <a:off x="5479628" y="2825019"/>
            <a:ext cx="1639147" cy="1126632"/>
            <a:chOff x="816" y="1200"/>
            <a:chExt cx="768" cy="576"/>
          </a:xfrm>
        </p:grpSpPr>
        <p:sp>
          <p:nvSpPr>
            <p:cNvPr id="259097" name="AutoShape 4"/>
            <p:cNvSpPr>
              <a:spLocks noChangeArrowheads="1"/>
            </p:cNvSpPr>
            <p:nvPr/>
          </p:nvSpPr>
          <p:spPr bwMode="auto">
            <a:xfrm>
              <a:off x="816" y="1200"/>
              <a:ext cx="768" cy="576"/>
            </a:xfrm>
            <a:prstGeom prst="bevel">
              <a:avLst>
                <a:gd name="adj" fmla="val 12500"/>
              </a:avLst>
            </a:prstGeom>
            <a:solidFill>
              <a:schemeClr val="bg1"/>
            </a:solidFill>
            <a:ln w="9525">
              <a:solidFill>
                <a:schemeClr val="tx1"/>
              </a:solidFill>
              <a:miter lim="800000"/>
              <a:headEnd/>
              <a:tailEnd/>
            </a:ln>
          </p:spPr>
          <p:txBody>
            <a:bodyPr wrap="none" anchor="ctr"/>
            <a:lstStyle/>
            <a:p>
              <a:endParaRPr lang="en-US" dirty="0">
                <a:solidFill>
                  <a:schemeClr val="tx2"/>
                </a:solidFill>
                <a:latin typeface="Book Antiqua"/>
              </a:endParaRPr>
            </a:p>
          </p:txBody>
        </p:sp>
        <p:sp>
          <p:nvSpPr>
            <p:cNvPr id="259098" name="Text Box 5"/>
            <p:cNvSpPr txBox="1">
              <a:spLocks noChangeArrowheads="1"/>
            </p:cNvSpPr>
            <p:nvPr/>
          </p:nvSpPr>
          <p:spPr bwMode="auto">
            <a:xfrm>
              <a:off x="930" y="1343"/>
              <a:ext cx="607" cy="268"/>
            </a:xfrm>
            <a:prstGeom prst="rect">
              <a:avLst/>
            </a:prstGeom>
            <a:noFill/>
            <a:ln w="9525">
              <a:noFill/>
              <a:miter lim="800000"/>
              <a:headEnd/>
              <a:tailEnd/>
            </a:ln>
          </p:spPr>
          <p:txBody>
            <a:bodyPr>
              <a:spAutoFit/>
            </a:bodyPr>
            <a:lstStyle/>
            <a:p>
              <a:r>
                <a:rPr lang="en-US" sz="2800" smtClean="0">
                  <a:solidFill>
                    <a:schemeClr val="tx2"/>
                  </a:solidFill>
                  <a:latin typeface="Arial" pitchFamily="34" charset="0"/>
                </a:rPr>
                <a:t>Client</a:t>
              </a:r>
              <a:endParaRPr lang="en-US" sz="2800">
                <a:solidFill>
                  <a:schemeClr val="tx2"/>
                </a:solidFill>
                <a:latin typeface="Arial" pitchFamily="34" charset="0"/>
              </a:endParaRPr>
            </a:p>
          </p:txBody>
        </p:sp>
      </p:grpSp>
      <p:sp>
        <p:nvSpPr>
          <p:cNvPr id="259077" name="AutoShape 6"/>
          <p:cNvSpPr>
            <a:spLocks noChangeArrowheads="1"/>
          </p:cNvSpPr>
          <p:nvPr/>
        </p:nvSpPr>
        <p:spPr bwMode="auto">
          <a:xfrm>
            <a:off x="4662312" y="5694654"/>
            <a:ext cx="812800" cy="693137"/>
          </a:xfrm>
          <a:prstGeom prst="flowChartInternalStorage">
            <a:avLst/>
          </a:prstGeom>
          <a:solidFill>
            <a:schemeClr val="bg1"/>
          </a:solidFill>
          <a:ln w="9525">
            <a:solidFill>
              <a:schemeClr val="tx1"/>
            </a:solidFill>
            <a:miter lim="800000"/>
            <a:headEnd/>
            <a:tailEnd/>
          </a:ln>
        </p:spPr>
        <p:txBody>
          <a:bodyPr wrap="none" lIns="130046" tIns="65023" rIns="130046" bIns="65023" anchor="ctr"/>
          <a:lstStyle/>
          <a:p>
            <a:endParaRPr lang="en-US" dirty="0">
              <a:solidFill>
                <a:schemeClr val="tx2"/>
              </a:solidFill>
              <a:latin typeface="Book Antiqua"/>
            </a:endParaRPr>
          </a:p>
        </p:txBody>
      </p:sp>
      <p:sp>
        <p:nvSpPr>
          <p:cNvPr id="259078" name="Text Box 7"/>
          <p:cNvSpPr txBox="1">
            <a:spLocks noChangeArrowheads="1"/>
          </p:cNvSpPr>
          <p:nvPr/>
        </p:nvSpPr>
        <p:spPr bwMode="auto">
          <a:xfrm>
            <a:off x="4068113" y="5078281"/>
            <a:ext cx="1423207" cy="562203"/>
          </a:xfrm>
          <a:prstGeom prst="rect">
            <a:avLst/>
          </a:prstGeom>
          <a:noFill/>
          <a:ln w="9525">
            <a:noFill/>
            <a:miter lim="800000"/>
            <a:headEnd/>
            <a:tailEnd/>
          </a:ln>
        </p:spPr>
        <p:txBody>
          <a:bodyPr wrap="none" lIns="130046" tIns="65023" rIns="130046" bIns="65023">
            <a:spAutoFit/>
          </a:bodyPr>
          <a:lstStyle/>
          <a:p>
            <a:r>
              <a:rPr lang="en-US" sz="2800" smtClean="0">
                <a:solidFill>
                  <a:schemeClr val="tx2"/>
                </a:solidFill>
                <a:latin typeface="Arial" pitchFamily="34" charset="0"/>
              </a:rPr>
              <a:t>Node 1</a:t>
            </a:r>
            <a:endParaRPr lang="en-US" sz="2800">
              <a:solidFill>
                <a:schemeClr val="tx2"/>
              </a:solidFill>
              <a:latin typeface="Arial" pitchFamily="34" charset="0"/>
            </a:endParaRPr>
          </a:p>
        </p:txBody>
      </p:sp>
      <p:grpSp>
        <p:nvGrpSpPr>
          <p:cNvPr id="3" name="Group 8"/>
          <p:cNvGrpSpPr>
            <a:grpSpLocks/>
          </p:cNvGrpSpPr>
          <p:nvPr/>
        </p:nvGrpSpPr>
        <p:grpSpPr bwMode="auto">
          <a:xfrm>
            <a:off x="5224498" y="7227685"/>
            <a:ext cx="2050062" cy="1537547"/>
            <a:chOff x="3061" y="2409"/>
            <a:chExt cx="908" cy="681"/>
          </a:xfrm>
        </p:grpSpPr>
        <p:sp>
          <p:nvSpPr>
            <p:cNvPr id="259091" name="AutoShape 9"/>
            <p:cNvSpPr>
              <a:spLocks noChangeArrowheads="1"/>
            </p:cNvSpPr>
            <p:nvPr/>
          </p:nvSpPr>
          <p:spPr bwMode="auto">
            <a:xfrm>
              <a:off x="3061" y="2409"/>
              <a:ext cx="908" cy="681"/>
            </a:xfrm>
            <a:prstGeom prst="flowChartMagneticDisk">
              <a:avLst/>
            </a:prstGeom>
            <a:solidFill>
              <a:srgbClr val="C3F6FD"/>
            </a:solidFill>
            <a:ln w="12700">
              <a:solidFill>
                <a:schemeClr val="tx1"/>
              </a:solidFill>
              <a:round/>
              <a:headEnd/>
              <a:tailEnd/>
            </a:ln>
          </p:spPr>
          <p:txBody>
            <a:bodyPr wrap="none" anchor="ctr"/>
            <a:lstStyle/>
            <a:p>
              <a:endParaRPr lang="en-US" dirty="0">
                <a:solidFill>
                  <a:schemeClr val="tx2"/>
                </a:solidFill>
                <a:latin typeface="Book Antiqua"/>
              </a:endParaRPr>
            </a:p>
          </p:txBody>
        </p:sp>
        <p:grpSp>
          <p:nvGrpSpPr>
            <p:cNvPr id="4" name="Group 10"/>
            <p:cNvGrpSpPr>
              <a:grpSpLocks/>
            </p:cNvGrpSpPr>
            <p:nvPr/>
          </p:nvGrpSpPr>
          <p:grpSpPr bwMode="auto">
            <a:xfrm>
              <a:off x="3061" y="2659"/>
              <a:ext cx="499" cy="340"/>
              <a:chOff x="1292" y="1933"/>
              <a:chExt cx="499" cy="340"/>
            </a:xfrm>
          </p:grpSpPr>
          <p:sp>
            <p:nvSpPr>
              <p:cNvPr id="259093" name="Rectangle 11"/>
              <p:cNvSpPr>
                <a:spLocks noChangeArrowheads="1"/>
              </p:cNvSpPr>
              <p:nvPr/>
            </p:nvSpPr>
            <p:spPr bwMode="auto">
              <a:xfrm>
                <a:off x="1292" y="1933"/>
                <a:ext cx="499" cy="340"/>
              </a:xfrm>
              <a:prstGeom prst="rect">
                <a:avLst/>
              </a:prstGeom>
              <a:noFill/>
              <a:ln w="9525">
                <a:solidFill>
                  <a:schemeClr val="tx1"/>
                </a:solidFill>
                <a:miter lim="800000"/>
                <a:headEnd/>
                <a:tailEnd/>
              </a:ln>
            </p:spPr>
            <p:txBody>
              <a:bodyPr wrap="none" anchor="ctr"/>
              <a:lstStyle/>
              <a:p>
                <a:endParaRPr lang="en-US" dirty="0">
                  <a:solidFill>
                    <a:schemeClr val="tx2"/>
                  </a:solidFill>
                  <a:latin typeface="Book Antiqua"/>
                </a:endParaRPr>
              </a:p>
            </p:txBody>
          </p:sp>
          <p:sp>
            <p:nvSpPr>
              <p:cNvPr id="259094" name="Line 12"/>
              <p:cNvSpPr>
                <a:spLocks noChangeShapeType="1"/>
              </p:cNvSpPr>
              <p:nvPr/>
            </p:nvSpPr>
            <p:spPr bwMode="auto">
              <a:xfrm>
                <a:off x="1292" y="2047"/>
                <a:ext cx="499" cy="0"/>
              </a:xfrm>
              <a:prstGeom prst="line">
                <a:avLst/>
              </a:prstGeom>
              <a:noFill/>
              <a:ln w="9525">
                <a:solidFill>
                  <a:schemeClr val="tx1"/>
                </a:solidFill>
                <a:round/>
                <a:headEnd/>
                <a:tailEnd/>
              </a:ln>
            </p:spPr>
            <p:txBody>
              <a:bodyPr/>
              <a:lstStyle/>
              <a:p>
                <a:endParaRPr lang="en-US" dirty="0">
                  <a:solidFill>
                    <a:schemeClr val="tx2"/>
                  </a:solidFill>
                  <a:latin typeface="Book Antiqua"/>
                </a:endParaRPr>
              </a:p>
            </p:txBody>
          </p:sp>
          <p:sp>
            <p:nvSpPr>
              <p:cNvPr id="259095" name="Text Box 13"/>
              <p:cNvSpPr txBox="1">
                <a:spLocks noChangeArrowheads="1"/>
              </p:cNvSpPr>
              <p:nvPr/>
            </p:nvSpPr>
            <p:spPr bwMode="auto">
              <a:xfrm>
                <a:off x="1306" y="2001"/>
                <a:ext cx="475" cy="157"/>
              </a:xfrm>
              <a:prstGeom prst="rect">
                <a:avLst/>
              </a:prstGeom>
              <a:noFill/>
              <a:ln w="9525">
                <a:noFill/>
                <a:miter lim="800000"/>
                <a:headEnd/>
                <a:tailEnd/>
              </a:ln>
            </p:spPr>
            <p:txBody>
              <a:bodyPr wrap="none">
                <a:spAutoFit/>
              </a:bodyPr>
              <a:lstStyle/>
              <a:p>
                <a:r>
                  <a:rPr lang="en-US" sz="1700" smtClean="0">
                    <a:solidFill>
                      <a:schemeClr val="tx2"/>
                    </a:solidFill>
                    <a:latin typeface="Arial" pitchFamily="34" charset="0"/>
                    <a:cs typeface="Arial" pitchFamily="34" charset="0"/>
                  </a:rPr>
                  <a:t>connect1</a:t>
                </a:r>
                <a:endParaRPr lang="en-US" sz="1700">
                  <a:solidFill>
                    <a:schemeClr val="tx2"/>
                  </a:solidFill>
                  <a:latin typeface="Arial" pitchFamily="34" charset="0"/>
                  <a:cs typeface="Arial" pitchFamily="34" charset="0"/>
                </a:endParaRPr>
              </a:p>
            </p:txBody>
          </p:sp>
          <p:sp>
            <p:nvSpPr>
              <p:cNvPr id="259096" name="Line 14"/>
              <p:cNvSpPr>
                <a:spLocks noChangeShapeType="1"/>
              </p:cNvSpPr>
              <p:nvPr/>
            </p:nvSpPr>
            <p:spPr bwMode="auto">
              <a:xfrm>
                <a:off x="1292" y="2160"/>
                <a:ext cx="499" cy="0"/>
              </a:xfrm>
              <a:prstGeom prst="line">
                <a:avLst/>
              </a:prstGeom>
              <a:noFill/>
              <a:ln w="9525">
                <a:solidFill>
                  <a:schemeClr val="tx1"/>
                </a:solidFill>
                <a:round/>
                <a:headEnd/>
                <a:tailEnd/>
              </a:ln>
            </p:spPr>
            <p:txBody>
              <a:bodyPr/>
              <a:lstStyle/>
              <a:p>
                <a:endParaRPr lang="en-US" dirty="0">
                  <a:solidFill>
                    <a:schemeClr val="tx2"/>
                  </a:solidFill>
                  <a:latin typeface="Book Antiqua"/>
                </a:endParaRPr>
              </a:p>
            </p:txBody>
          </p:sp>
        </p:grpSp>
      </p:grpSp>
      <p:sp>
        <p:nvSpPr>
          <p:cNvPr id="259080" name="Rectangle 15"/>
          <p:cNvSpPr>
            <a:spLocks noChangeArrowheads="1"/>
          </p:cNvSpPr>
          <p:nvPr/>
        </p:nvSpPr>
        <p:spPr bwMode="auto">
          <a:xfrm>
            <a:off x="3944339" y="5026353"/>
            <a:ext cx="1636888" cy="1485618"/>
          </a:xfrm>
          <a:prstGeom prst="rect">
            <a:avLst/>
          </a:prstGeom>
          <a:noFill/>
          <a:ln w="9525">
            <a:solidFill>
              <a:schemeClr val="tx1"/>
            </a:solidFill>
            <a:miter lim="800000"/>
            <a:headEnd/>
            <a:tailEnd/>
          </a:ln>
        </p:spPr>
        <p:txBody>
          <a:bodyPr wrap="none" lIns="130046" tIns="65023" rIns="130046" bIns="65023" anchor="ctr"/>
          <a:lstStyle/>
          <a:p>
            <a:endParaRPr lang="en-US" dirty="0">
              <a:solidFill>
                <a:schemeClr val="tx2"/>
              </a:solidFill>
              <a:latin typeface="Book Antiqua"/>
            </a:endParaRPr>
          </a:p>
        </p:txBody>
      </p:sp>
      <p:sp>
        <p:nvSpPr>
          <p:cNvPr id="19" name="AutoShape 16"/>
          <p:cNvSpPr>
            <a:spLocks noChangeArrowheads="1"/>
          </p:cNvSpPr>
          <p:nvPr/>
        </p:nvSpPr>
        <p:spPr bwMode="auto">
          <a:xfrm>
            <a:off x="7579361" y="5692397"/>
            <a:ext cx="812800" cy="693138"/>
          </a:xfrm>
          <a:prstGeom prst="flowChartInternalStorage">
            <a:avLst/>
          </a:prstGeom>
          <a:solidFill>
            <a:schemeClr val="bg1"/>
          </a:solidFill>
          <a:ln w="9525">
            <a:solidFill>
              <a:schemeClr val="tx1"/>
            </a:solidFill>
            <a:miter lim="800000"/>
            <a:headEnd/>
            <a:tailEnd/>
          </a:ln>
        </p:spPr>
        <p:txBody>
          <a:bodyPr wrap="none" lIns="130046" tIns="65023" rIns="130046" bIns="65023" anchor="ctr"/>
          <a:lstStyle/>
          <a:p>
            <a:endParaRPr lang="en-US" dirty="0">
              <a:solidFill>
                <a:schemeClr val="tx2"/>
              </a:solidFill>
              <a:latin typeface="Book Antiqua"/>
            </a:endParaRPr>
          </a:p>
        </p:txBody>
      </p:sp>
      <p:sp>
        <p:nvSpPr>
          <p:cNvPr id="259082" name="Text Box 17"/>
          <p:cNvSpPr txBox="1">
            <a:spLocks noChangeArrowheads="1"/>
          </p:cNvSpPr>
          <p:nvPr/>
        </p:nvSpPr>
        <p:spPr bwMode="auto">
          <a:xfrm>
            <a:off x="6985162" y="5078281"/>
            <a:ext cx="1423207" cy="562203"/>
          </a:xfrm>
          <a:prstGeom prst="rect">
            <a:avLst/>
          </a:prstGeom>
          <a:noFill/>
          <a:ln w="9525">
            <a:noFill/>
            <a:miter lim="800000"/>
            <a:headEnd/>
            <a:tailEnd/>
          </a:ln>
        </p:spPr>
        <p:txBody>
          <a:bodyPr wrap="none" lIns="130046" tIns="65023" rIns="130046" bIns="65023">
            <a:spAutoFit/>
          </a:bodyPr>
          <a:lstStyle/>
          <a:p>
            <a:r>
              <a:rPr lang="en-US" sz="2800" smtClean="0">
                <a:solidFill>
                  <a:schemeClr val="tx2"/>
                </a:solidFill>
                <a:latin typeface="Arial" pitchFamily="34" charset="0"/>
              </a:rPr>
              <a:t>Node 2</a:t>
            </a:r>
            <a:endParaRPr lang="en-US" sz="2800">
              <a:solidFill>
                <a:schemeClr val="tx2"/>
              </a:solidFill>
              <a:latin typeface="Arial" pitchFamily="34" charset="0"/>
            </a:endParaRPr>
          </a:p>
        </p:txBody>
      </p:sp>
      <p:sp>
        <p:nvSpPr>
          <p:cNvPr id="259083" name="Rectangle 18"/>
          <p:cNvSpPr>
            <a:spLocks noChangeArrowheads="1"/>
          </p:cNvSpPr>
          <p:nvPr/>
        </p:nvSpPr>
        <p:spPr bwMode="auto">
          <a:xfrm>
            <a:off x="6863644" y="5028610"/>
            <a:ext cx="1636890" cy="1485618"/>
          </a:xfrm>
          <a:prstGeom prst="rect">
            <a:avLst/>
          </a:prstGeom>
          <a:noFill/>
          <a:ln w="9525">
            <a:solidFill>
              <a:schemeClr val="tx1"/>
            </a:solidFill>
            <a:miter lim="800000"/>
            <a:headEnd/>
            <a:tailEnd/>
          </a:ln>
        </p:spPr>
        <p:txBody>
          <a:bodyPr wrap="none" lIns="130046" tIns="65023" rIns="130046" bIns="65023" anchor="ctr"/>
          <a:lstStyle/>
          <a:p>
            <a:endParaRPr lang="en-US" dirty="0">
              <a:solidFill>
                <a:schemeClr val="tx2"/>
              </a:solidFill>
              <a:latin typeface="Book Antiqua"/>
            </a:endParaRPr>
          </a:p>
        </p:txBody>
      </p:sp>
      <p:sp>
        <p:nvSpPr>
          <p:cNvPr id="259084" name="Line 19"/>
          <p:cNvSpPr>
            <a:spLocks noChangeShapeType="1"/>
          </p:cNvSpPr>
          <p:nvPr/>
        </p:nvSpPr>
        <p:spPr bwMode="auto">
          <a:xfrm flipH="1">
            <a:off x="5019042" y="3951650"/>
            <a:ext cx="717973" cy="1074702"/>
          </a:xfrm>
          <a:prstGeom prst="line">
            <a:avLst/>
          </a:prstGeom>
          <a:noFill/>
          <a:ln w="19050">
            <a:solidFill>
              <a:schemeClr val="tx2"/>
            </a:solidFill>
            <a:round/>
            <a:headEnd/>
            <a:tailEnd/>
          </a:ln>
        </p:spPr>
        <p:txBody>
          <a:bodyPr lIns="130046" tIns="65023" rIns="130046" bIns="65023"/>
          <a:lstStyle/>
          <a:p>
            <a:endParaRPr lang="en-US" dirty="0">
              <a:solidFill>
                <a:schemeClr val="tx2"/>
              </a:solidFill>
              <a:latin typeface="Book Antiqua"/>
            </a:endParaRPr>
          </a:p>
        </p:txBody>
      </p:sp>
      <p:sp>
        <p:nvSpPr>
          <p:cNvPr id="259089" name="Text Box 21"/>
          <p:cNvSpPr txBox="1">
            <a:spLocks noChangeArrowheads="1"/>
          </p:cNvSpPr>
          <p:nvPr/>
        </p:nvSpPr>
        <p:spPr bwMode="auto">
          <a:xfrm>
            <a:off x="6023751" y="5130210"/>
            <a:ext cx="774417" cy="447040"/>
          </a:xfrm>
          <a:prstGeom prst="rect">
            <a:avLst/>
          </a:prstGeom>
          <a:noFill/>
          <a:ln w="9525">
            <a:noFill/>
            <a:miter lim="800000"/>
            <a:headEnd/>
            <a:tailEnd/>
          </a:ln>
        </p:spPr>
        <p:txBody>
          <a:bodyPr wrap="none">
            <a:spAutoFit/>
          </a:bodyPr>
          <a:lstStyle/>
          <a:p>
            <a:r>
              <a:rPr lang="en-US" sz="2300" smtClean="0">
                <a:solidFill>
                  <a:schemeClr val="tx2"/>
                </a:solidFill>
                <a:latin typeface="Arial" pitchFamily="34" charset="0"/>
              </a:rPr>
              <a:t>Ping</a:t>
            </a:r>
            <a:endParaRPr lang="en-US" sz="2300">
              <a:solidFill>
                <a:schemeClr val="tx2"/>
              </a:solidFill>
              <a:latin typeface="Arial" pitchFamily="34" charset="0"/>
            </a:endParaRPr>
          </a:p>
        </p:txBody>
      </p:sp>
      <p:sp>
        <p:nvSpPr>
          <p:cNvPr id="259090" name="Line 22"/>
          <p:cNvSpPr>
            <a:spLocks noChangeShapeType="1"/>
          </p:cNvSpPr>
          <p:nvPr/>
        </p:nvSpPr>
        <p:spPr bwMode="auto">
          <a:xfrm flipH="1" flipV="1">
            <a:off x="5583485" y="5640468"/>
            <a:ext cx="1280159" cy="0"/>
          </a:xfrm>
          <a:prstGeom prst="line">
            <a:avLst/>
          </a:prstGeom>
          <a:noFill/>
          <a:ln w="19050">
            <a:solidFill>
              <a:schemeClr val="tx2"/>
            </a:solidFill>
            <a:round/>
            <a:headEnd/>
            <a:tailEnd type="triangle" w="lg" len="lg"/>
          </a:ln>
        </p:spPr>
        <p:txBody>
          <a:bodyPr/>
          <a:lstStyle/>
          <a:p>
            <a:endParaRPr lang="en-US" dirty="0">
              <a:solidFill>
                <a:schemeClr val="tx2"/>
              </a:solidFill>
              <a:latin typeface="Book Antiqua"/>
            </a:endParaRPr>
          </a:p>
        </p:txBody>
      </p:sp>
      <p:sp>
        <p:nvSpPr>
          <p:cNvPr id="26" name="Line 23"/>
          <p:cNvSpPr>
            <a:spLocks noChangeShapeType="1"/>
          </p:cNvSpPr>
          <p:nvPr/>
        </p:nvSpPr>
        <p:spPr bwMode="auto">
          <a:xfrm flipV="1">
            <a:off x="6863644" y="6358441"/>
            <a:ext cx="1022774" cy="1126630"/>
          </a:xfrm>
          <a:prstGeom prst="line">
            <a:avLst/>
          </a:prstGeom>
          <a:noFill/>
          <a:ln w="19050">
            <a:solidFill>
              <a:schemeClr val="tx2"/>
            </a:solidFill>
            <a:round/>
            <a:headEnd/>
            <a:tailEnd type="triangle" w="lg" len="lg"/>
          </a:ln>
        </p:spPr>
        <p:txBody>
          <a:bodyPr lIns="130046" tIns="65023" rIns="130046" bIns="65023"/>
          <a:lstStyle/>
          <a:p>
            <a:endParaRPr lang="en-US" dirty="0">
              <a:solidFill>
                <a:schemeClr val="tx2"/>
              </a:solidFill>
              <a:latin typeface="Book Antiqua"/>
            </a:endParaRPr>
          </a:p>
        </p:txBody>
      </p:sp>
      <p:sp>
        <p:nvSpPr>
          <p:cNvPr id="27" name="Line 24"/>
          <p:cNvSpPr>
            <a:spLocks noChangeShapeType="1"/>
          </p:cNvSpPr>
          <p:nvPr/>
        </p:nvSpPr>
        <p:spPr bwMode="auto">
          <a:xfrm>
            <a:off x="6710116" y="3951650"/>
            <a:ext cx="715716" cy="1074702"/>
          </a:xfrm>
          <a:prstGeom prst="line">
            <a:avLst/>
          </a:prstGeom>
          <a:noFill/>
          <a:ln w="19050">
            <a:solidFill>
              <a:schemeClr val="tx2"/>
            </a:solidFill>
            <a:round/>
            <a:headEnd/>
            <a:tailEnd/>
          </a:ln>
        </p:spPr>
        <p:txBody>
          <a:bodyPr lIns="130046" tIns="65023" rIns="130046" bIns="65023"/>
          <a:lstStyle/>
          <a:p>
            <a:endParaRPr lang="en-US" dirty="0">
              <a:solidFill>
                <a:schemeClr val="tx2"/>
              </a:solidFill>
              <a:latin typeface="Book Antiqua"/>
            </a:endParaRPr>
          </a:p>
        </p:txBody>
      </p:sp>
      <p:sp>
        <p:nvSpPr>
          <p:cNvPr id="28" name="AutoShape 26"/>
          <p:cNvSpPr>
            <a:spLocks noChangeArrowheads="1"/>
          </p:cNvSpPr>
          <p:nvPr/>
        </p:nvSpPr>
        <p:spPr bwMode="auto">
          <a:xfrm>
            <a:off x="3944338" y="5130210"/>
            <a:ext cx="1535289" cy="1280159"/>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CCFF"/>
          </a:solidFill>
          <a:ln w="9525">
            <a:solidFill>
              <a:schemeClr val="tx1"/>
            </a:solidFill>
            <a:miter lim="800000"/>
            <a:headEnd/>
            <a:tailEnd/>
          </a:ln>
        </p:spPr>
        <p:txBody>
          <a:bodyPr wrap="none" lIns="130046" tIns="65023" rIns="130046" bIns="65023" anchor="ctr"/>
          <a:lstStyle/>
          <a:p>
            <a:endParaRPr lang="en-US" dirty="0">
              <a:solidFill>
                <a:schemeClr val="tx2"/>
              </a:solidFill>
              <a:latin typeface="Book Antiqua"/>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trips(down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strips(upLeft)">
                                      <p:cBhvr>
                                        <p:cTn id="12" dur="500"/>
                                        <p:tgtEl>
                                          <p:spTgt spid="26"/>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checkerboard(across)">
                                      <p:cBhvr>
                                        <p:cTn id="15" dur="2000"/>
                                        <p:tgtEl>
                                          <p:spTgt spid="19"/>
                                        </p:tgtEl>
                                      </p:cBhvr>
                                    </p:animEffect>
                                  </p:childTnLst>
                                </p:cTn>
                              </p:par>
                              <p:par>
                                <p:cTn id="16" presetID="18" presetClass="entr" presetSubtype="9"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strips(upLeft)">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Straight Connector 2053"/>
          <p:cNvSpPr>
            <a:spLocks noChangeShapeType="1"/>
          </p:cNvSpPr>
          <p:nvPr/>
        </p:nvSpPr>
        <p:spPr bwMode="auto">
          <a:xfrm flipH="1" flipV="1">
            <a:off x="4969303" y="6660831"/>
            <a:ext cx="2451947" cy="1370470"/>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55" name="Straight Connector 2054"/>
          <p:cNvSpPr>
            <a:spLocks noChangeShapeType="1"/>
          </p:cNvSpPr>
          <p:nvPr/>
        </p:nvSpPr>
        <p:spPr bwMode="auto">
          <a:xfrm flipH="1">
            <a:off x="4578708" y="6717275"/>
            <a:ext cx="255128" cy="1314027"/>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56" name="Straight Connector 2055"/>
          <p:cNvSpPr>
            <a:spLocks noChangeShapeType="1"/>
          </p:cNvSpPr>
          <p:nvPr/>
        </p:nvSpPr>
        <p:spPr bwMode="auto">
          <a:xfrm flipH="1">
            <a:off x="4567417" y="6617932"/>
            <a:ext cx="2320996" cy="1399822"/>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57" name="Straight Connector 2056"/>
          <p:cNvSpPr>
            <a:spLocks noChangeShapeType="1"/>
          </p:cNvSpPr>
          <p:nvPr/>
        </p:nvSpPr>
        <p:spPr bwMode="auto">
          <a:xfrm>
            <a:off x="7111935" y="6629221"/>
            <a:ext cx="309315" cy="1388533"/>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59" name="Rectangle 2057"/>
          <p:cNvSpPr>
            <a:spLocks noChangeArrowheads="1"/>
          </p:cNvSpPr>
          <p:nvPr/>
        </p:nvSpPr>
        <p:spPr bwMode="auto">
          <a:xfrm>
            <a:off x="3524325" y="8013239"/>
            <a:ext cx="4985173" cy="1300480"/>
          </a:xfrm>
          <a:prstGeom prst="rect">
            <a:avLst/>
          </a:prstGeom>
          <a:solidFill>
            <a:schemeClr val="bg2">
              <a:alpha val="39999"/>
            </a:schemeClr>
          </a:solidFill>
          <a:ln w="6350" algn="ctr">
            <a:solidFill>
              <a:schemeClr val="folHlink"/>
            </a:solidFill>
            <a:miter lim="800000"/>
            <a:headEnd/>
            <a:tailEnd/>
          </a:ln>
        </p:spPr>
        <p:txBody>
          <a:bodyPr wrap="none" lIns="130046" tIns="65023" rIns="130046" bIns="65023" anchor="ctr"/>
          <a:lstStyle/>
          <a:p>
            <a:endParaRPr lang="en-US" sz="2600">
              <a:solidFill>
                <a:schemeClr val="tx2"/>
              </a:solidFill>
              <a:latin typeface="Arial" pitchFamily="34" charset="0"/>
            </a:endParaRPr>
          </a:p>
        </p:txBody>
      </p:sp>
      <p:sp>
        <p:nvSpPr>
          <p:cNvPr id="2" name="Straight Connector 2058"/>
          <p:cNvSpPr>
            <a:spLocks noChangeShapeType="1"/>
          </p:cNvSpPr>
          <p:nvPr/>
        </p:nvSpPr>
        <p:spPr bwMode="auto">
          <a:xfrm flipH="1">
            <a:off x="5563099" y="5276813"/>
            <a:ext cx="2957689" cy="1115342"/>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60" name="Straight Connector 2059"/>
          <p:cNvSpPr>
            <a:spLocks noChangeShapeType="1"/>
          </p:cNvSpPr>
          <p:nvPr/>
        </p:nvSpPr>
        <p:spPr bwMode="auto">
          <a:xfrm flipH="1">
            <a:off x="5174761" y="5231657"/>
            <a:ext cx="1431431" cy="1171787"/>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61" name="Straight Connector 2060"/>
          <p:cNvSpPr>
            <a:spLocks noChangeShapeType="1"/>
          </p:cNvSpPr>
          <p:nvPr/>
        </p:nvSpPr>
        <p:spPr bwMode="auto">
          <a:xfrm>
            <a:off x="4671276" y="5270039"/>
            <a:ext cx="176107" cy="1054382"/>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62" name="Straight Connector 2061"/>
          <p:cNvSpPr>
            <a:spLocks noChangeShapeType="1"/>
          </p:cNvSpPr>
          <p:nvPr/>
        </p:nvSpPr>
        <p:spPr bwMode="auto">
          <a:xfrm>
            <a:off x="2716040" y="5231657"/>
            <a:ext cx="1955236" cy="1171787"/>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65" name="Rectangle 2063"/>
          <p:cNvSpPr>
            <a:spLocks noChangeArrowheads="1"/>
          </p:cNvSpPr>
          <p:nvPr/>
        </p:nvSpPr>
        <p:spPr bwMode="auto">
          <a:xfrm>
            <a:off x="8230592" y="2068488"/>
            <a:ext cx="1840208" cy="532338"/>
          </a:xfrm>
          <a:prstGeom prst="rect">
            <a:avLst/>
          </a:prstGeom>
          <a:noFill/>
          <a:ln w="9525">
            <a:noFill/>
            <a:miter lim="800000"/>
            <a:headEnd/>
            <a:tailEnd/>
          </a:ln>
        </p:spPr>
        <p:txBody>
          <a:bodyPr wrap="none" lIns="130949" tIns="65475" rIns="130949" bIns="65475">
            <a:spAutoFit/>
          </a:bodyPr>
          <a:lstStyle/>
          <a:p>
            <a:pPr eaLnBrk="0" hangingPunct="0"/>
            <a:r>
              <a:rPr lang="en-US" sz="2600">
                <a:solidFill>
                  <a:schemeClr val="tx2"/>
                </a:solidFill>
                <a:latin typeface="Arial" pitchFamily="34" charset="0"/>
              </a:rPr>
              <a:t>Client PCs</a:t>
            </a:r>
          </a:p>
        </p:txBody>
      </p:sp>
      <p:sp>
        <p:nvSpPr>
          <p:cNvPr id="2066" name="Straight Connector 2065"/>
          <p:cNvSpPr>
            <a:spLocks noChangeShapeType="1"/>
          </p:cNvSpPr>
          <p:nvPr/>
        </p:nvSpPr>
        <p:spPr bwMode="auto">
          <a:xfrm flipV="1">
            <a:off x="5836277" y="2386835"/>
            <a:ext cx="0" cy="593796"/>
          </a:xfrm>
          <a:prstGeom prst="line">
            <a:avLst/>
          </a:prstGeom>
          <a:noFill/>
          <a:ln w="38100" algn="ctr">
            <a:solidFill>
              <a:schemeClr val="folHlink"/>
            </a:solidFill>
            <a:round/>
            <a:headEnd type="none" w="sm" len="sm"/>
            <a:tailEnd type="none" w="sm" len="sm"/>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67" name="Straight Connector 2066"/>
          <p:cNvSpPr>
            <a:spLocks noChangeShapeType="1"/>
          </p:cNvSpPr>
          <p:nvPr/>
        </p:nvSpPr>
        <p:spPr bwMode="auto">
          <a:xfrm flipV="1">
            <a:off x="6825184" y="2386835"/>
            <a:ext cx="0" cy="593796"/>
          </a:xfrm>
          <a:prstGeom prst="line">
            <a:avLst/>
          </a:prstGeom>
          <a:noFill/>
          <a:ln w="38100" algn="ctr">
            <a:solidFill>
              <a:schemeClr val="folHlink"/>
            </a:solidFill>
            <a:round/>
            <a:headEnd type="none" w="sm" len="sm"/>
            <a:tailEnd type="none" w="sm" len="sm"/>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68" name="Straight Connector 2067"/>
          <p:cNvSpPr>
            <a:spLocks noChangeShapeType="1"/>
          </p:cNvSpPr>
          <p:nvPr/>
        </p:nvSpPr>
        <p:spPr bwMode="auto">
          <a:xfrm flipV="1">
            <a:off x="7913433" y="2386835"/>
            <a:ext cx="0" cy="593796"/>
          </a:xfrm>
          <a:prstGeom prst="line">
            <a:avLst/>
          </a:prstGeom>
          <a:noFill/>
          <a:ln w="38100" algn="ctr">
            <a:solidFill>
              <a:schemeClr val="folHlink"/>
            </a:solidFill>
            <a:round/>
            <a:headEnd type="none" w="sm" len="sm"/>
            <a:tailEnd type="none" w="sm" len="sm"/>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70" name="Rectangle 2068"/>
          <p:cNvSpPr>
            <a:spLocks noChangeArrowheads="1"/>
          </p:cNvSpPr>
          <p:nvPr/>
        </p:nvSpPr>
        <p:spPr bwMode="auto">
          <a:xfrm>
            <a:off x="1970010" y="2452313"/>
            <a:ext cx="3047269" cy="532338"/>
          </a:xfrm>
          <a:prstGeom prst="rect">
            <a:avLst/>
          </a:prstGeom>
          <a:noFill/>
          <a:ln w="9525">
            <a:noFill/>
            <a:miter lim="800000"/>
            <a:headEnd/>
            <a:tailEnd/>
          </a:ln>
        </p:spPr>
        <p:txBody>
          <a:bodyPr wrap="none" lIns="130949" tIns="65475" rIns="130949" bIns="65475">
            <a:spAutoFit/>
          </a:bodyPr>
          <a:lstStyle/>
          <a:p>
            <a:pPr eaLnBrk="0" hangingPunct="0"/>
            <a:r>
              <a:rPr lang="en-US" sz="2600" smtClean="0">
                <a:solidFill>
                  <a:schemeClr val="tx2"/>
                </a:solidFill>
                <a:latin typeface="Arial" pitchFamily="34" charset="0"/>
              </a:rPr>
              <a:t>Enterprise network</a:t>
            </a:r>
            <a:endParaRPr lang="en-US" sz="2600">
              <a:solidFill>
                <a:schemeClr val="tx2"/>
              </a:solidFill>
              <a:latin typeface="Arial" pitchFamily="34" charset="0"/>
            </a:endParaRPr>
          </a:p>
        </p:txBody>
      </p:sp>
      <p:sp>
        <p:nvSpPr>
          <p:cNvPr id="4" name="Straight Connector 2069"/>
          <p:cNvSpPr>
            <a:spLocks noChangeShapeType="1"/>
          </p:cNvSpPr>
          <p:nvPr/>
        </p:nvSpPr>
        <p:spPr bwMode="auto">
          <a:xfrm flipV="1">
            <a:off x="2390920" y="3091283"/>
            <a:ext cx="0" cy="939236"/>
          </a:xfrm>
          <a:prstGeom prst="line">
            <a:avLst/>
          </a:prstGeom>
          <a:noFill/>
          <a:ln w="38100" algn="ctr">
            <a:solidFill>
              <a:schemeClr val="folHlink"/>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71" name="Straight Connector 2070"/>
          <p:cNvSpPr>
            <a:spLocks noChangeShapeType="1"/>
          </p:cNvSpPr>
          <p:nvPr/>
        </p:nvSpPr>
        <p:spPr bwMode="auto">
          <a:xfrm>
            <a:off x="2688946" y="3633150"/>
            <a:ext cx="6035041" cy="0"/>
          </a:xfrm>
          <a:prstGeom prst="line">
            <a:avLst/>
          </a:prstGeom>
          <a:noFill/>
          <a:ln w="38100" algn="ctr">
            <a:solidFill>
              <a:schemeClr val="tx2"/>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72" name="Straight Connector 2071"/>
          <p:cNvSpPr>
            <a:spLocks noChangeShapeType="1"/>
          </p:cNvSpPr>
          <p:nvPr/>
        </p:nvSpPr>
        <p:spPr bwMode="auto">
          <a:xfrm>
            <a:off x="2688947" y="3633150"/>
            <a:ext cx="0" cy="397369"/>
          </a:xfrm>
          <a:prstGeom prst="line">
            <a:avLst/>
          </a:prstGeom>
          <a:noFill/>
          <a:ln w="38100" algn="ctr">
            <a:solidFill>
              <a:schemeClr val="tx2"/>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73" name="Straight Connector 2072"/>
          <p:cNvSpPr>
            <a:spLocks noChangeShapeType="1"/>
          </p:cNvSpPr>
          <p:nvPr/>
        </p:nvSpPr>
        <p:spPr bwMode="auto">
          <a:xfrm>
            <a:off x="4766102" y="3633150"/>
            <a:ext cx="0" cy="397369"/>
          </a:xfrm>
          <a:prstGeom prst="line">
            <a:avLst/>
          </a:prstGeom>
          <a:noFill/>
          <a:ln w="38100" algn="ctr">
            <a:solidFill>
              <a:schemeClr val="tx2"/>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74" name="Straight Connector 2073"/>
          <p:cNvSpPr>
            <a:spLocks noChangeShapeType="1"/>
          </p:cNvSpPr>
          <p:nvPr/>
        </p:nvSpPr>
        <p:spPr bwMode="auto">
          <a:xfrm>
            <a:off x="6646832" y="3633150"/>
            <a:ext cx="0" cy="397369"/>
          </a:xfrm>
          <a:prstGeom prst="line">
            <a:avLst/>
          </a:prstGeom>
          <a:noFill/>
          <a:ln w="38100" algn="ctr">
            <a:solidFill>
              <a:schemeClr val="tx2"/>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75" name="Straight Connector 2074"/>
          <p:cNvSpPr>
            <a:spLocks noChangeShapeType="1"/>
          </p:cNvSpPr>
          <p:nvPr/>
        </p:nvSpPr>
        <p:spPr bwMode="auto">
          <a:xfrm>
            <a:off x="8723987" y="3633150"/>
            <a:ext cx="0" cy="397369"/>
          </a:xfrm>
          <a:prstGeom prst="line">
            <a:avLst/>
          </a:prstGeom>
          <a:noFill/>
          <a:ln w="38100" algn="ctr">
            <a:solidFill>
              <a:schemeClr val="tx2"/>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76" name="Straight Connector 2075"/>
          <p:cNvSpPr>
            <a:spLocks noChangeShapeType="1"/>
          </p:cNvSpPr>
          <p:nvPr/>
        </p:nvSpPr>
        <p:spPr bwMode="auto">
          <a:xfrm flipV="1">
            <a:off x="6351062" y="3091283"/>
            <a:ext cx="0" cy="939236"/>
          </a:xfrm>
          <a:prstGeom prst="line">
            <a:avLst/>
          </a:prstGeom>
          <a:noFill/>
          <a:ln w="38100" algn="ctr">
            <a:solidFill>
              <a:schemeClr val="folHlink"/>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77" name="Straight Connector 2076"/>
          <p:cNvSpPr>
            <a:spLocks noChangeShapeType="1"/>
          </p:cNvSpPr>
          <p:nvPr/>
        </p:nvSpPr>
        <p:spPr bwMode="auto">
          <a:xfrm flipV="1">
            <a:off x="8328875" y="3091283"/>
            <a:ext cx="0" cy="939236"/>
          </a:xfrm>
          <a:prstGeom prst="line">
            <a:avLst/>
          </a:prstGeom>
          <a:noFill/>
          <a:ln w="38100" algn="ctr">
            <a:solidFill>
              <a:schemeClr val="folHlink"/>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78" name="Straight Connector 2077"/>
          <p:cNvSpPr>
            <a:spLocks noChangeShapeType="1"/>
          </p:cNvSpPr>
          <p:nvPr/>
        </p:nvSpPr>
        <p:spPr bwMode="auto">
          <a:xfrm>
            <a:off x="2711525" y="5242946"/>
            <a:ext cx="4124961" cy="1081475"/>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79" name="Straight Connector 2078"/>
          <p:cNvSpPr>
            <a:spLocks noChangeShapeType="1"/>
          </p:cNvSpPr>
          <p:nvPr/>
        </p:nvSpPr>
        <p:spPr bwMode="auto">
          <a:xfrm>
            <a:off x="4669018" y="5281328"/>
            <a:ext cx="2411307" cy="997938"/>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80" name="Straight Connector 2079"/>
          <p:cNvSpPr>
            <a:spLocks noChangeShapeType="1"/>
          </p:cNvSpPr>
          <p:nvPr/>
        </p:nvSpPr>
        <p:spPr bwMode="auto">
          <a:xfrm>
            <a:off x="6703275" y="5337774"/>
            <a:ext cx="526063" cy="970844"/>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81" name="Straight Connector 2080"/>
          <p:cNvSpPr>
            <a:spLocks noChangeShapeType="1"/>
          </p:cNvSpPr>
          <p:nvPr/>
        </p:nvSpPr>
        <p:spPr bwMode="auto">
          <a:xfrm flipH="1">
            <a:off x="7391898" y="5274556"/>
            <a:ext cx="1237262" cy="1052124"/>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pic>
        <p:nvPicPr>
          <p:cNvPr id="2083" name="Rectangle 2081"/>
          <p:cNvPicPr>
            <a:picLocks noChangeAspect="1" noChangeArrowheads="1"/>
          </p:cNvPicPr>
          <p:nvPr/>
        </p:nvPicPr>
        <p:blipFill>
          <a:blip r:embed="rId4" cstate="print"/>
          <a:srcRect/>
          <a:stretch>
            <a:fillRect/>
          </a:stretch>
        </p:blipFill>
        <p:spPr bwMode="auto">
          <a:xfrm>
            <a:off x="4341641" y="6265719"/>
            <a:ext cx="1469814" cy="517032"/>
          </a:xfrm>
          <a:prstGeom prst="rect">
            <a:avLst/>
          </a:prstGeom>
          <a:noFill/>
          <a:ln w="9525">
            <a:noFill/>
            <a:miter lim="800000"/>
            <a:headEnd/>
            <a:tailEnd/>
          </a:ln>
        </p:spPr>
      </p:pic>
      <p:pic>
        <p:nvPicPr>
          <p:cNvPr id="2084" name="Rectangle 2082"/>
          <p:cNvPicPr>
            <a:picLocks noChangeAspect="1" noChangeArrowheads="1"/>
          </p:cNvPicPr>
          <p:nvPr/>
        </p:nvPicPr>
        <p:blipFill>
          <a:blip r:embed="rId4" cstate="print"/>
          <a:srcRect/>
          <a:stretch>
            <a:fillRect/>
          </a:stretch>
        </p:blipFill>
        <p:spPr bwMode="auto">
          <a:xfrm>
            <a:off x="6348805" y="6236369"/>
            <a:ext cx="1469813" cy="517030"/>
          </a:xfrm>
          <a:prstGeom prst="rect">
            <a:avLst/>
          </a:prstGeom>
          <a:noFill/>
          <a:ln w="9525">
            <a:noFill/>
            <a:miter lim="800000"/>
            <a:headEnd/>
            <a:tailEnd/>
          </a:ln>
        </p:spPr>
      </p:pic>
      <p:sp>
        <p:nvSpPr>
          <p:cNvPr id="2085" name="Left-Right Arrow 2083"/>
          <p:cNvSpPr>
            <a:spLocks noChangeArrowheads="1"/>
          </p:cNvSpPr>
          <p:nvPr/>
        </p:nvSpPr>
        <p:spPr bwMode="auto">
          <a:xfrm>
            <a:off x="5759525" y="6412475"/>
            <a:ext cx="566703" cy="187395"/>
          </a:xfrm>
          <a:prstGeom prst="leftRightArrow">
            <a:avLst>
              <a:gd name="adj1" fmla="val 50000"/>
              <a:gd name="adj2" fmla="val 60482"/>
            </a:avLst>
          </a:prstGeom>
          <a:solidFill>
            <a:schemeClr val="tx2"/>
          </a:solidFill>
          <a:ln w="12700" algn="ctr">
            <a:solidFill>
              <a:schemeClr val="bg2"/>
            </a:solidFill>
            <a:miter lim="800000"/>
            <a:headEnd type="none" w="sm" len="sm"/>
            <a:tailEnd type="none" w="sm" len="sm"/>
          </a:ln>
        </p:spPr>
        <p:txBody>
          <a:bodyPr wrap="none" lIns="130046" tIns="65023" rIns="130046" bIns="65023" anchor="ctr"/>
          <a:lstStyle/>
          <a:p>
            <a:endParaRPr lang="en-US" sz="2600">
              <a:solidFill>
                <a:schemeClr val="tx2"/>
              </a:solidFill>
              <a:latin typeface="Arial" pitchFamily="34" charset="0"/>
            </a:endParaRPr>
          </a:p>
        </p:txBody>
      </p:sp>
      <p:graphicFrame>
        <p:nvGraphicFramePr>
          <p:cNvPr id="2050" name="Object 1"/>
          <p:cNvGraphicFramePr>
            <a:graphicFrameLocks noChangeAspect="1"/>
          </p:cNvGraphicFramePr>
          <p:nvPr/>
        </p:nvGraphicFramePr>
        <p:xfrm>
          <a:off x="6310411" y="1996239"/>
          <a:ext cx="758613" cy="704427"/>
        </p:xfrm>
        <a:graphic>
          <a:graphicData uri="http://schemas.openxmlformats.org/presentationml/2006/ole">
            <mc:AlternateContent xmlns:mc="http://schemas.openxmlformats.org/markup-compatibility/2006">
              <mc:Choice xmlns:v="urn:schemas-microsoft-com:vml" Requires="v">
                <p:oleObj spid="_x0000_s1061" name="Visio" r:id="rId5" imgW="1003173" imgH="930656" progId="">
                  <p:embed/>
                </p:oleObj>
              </mc:Choice>
              <mc:Fallback>
                <p:oleObj name="Visio" r:id="rId5" imgW="1003173" imgH="930656" progId="">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0411" y="1996239"/>
                        <a:ext cx="758613" cy="704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051" name="Object 2"/>
          <p:cNvGraphicFramePr>
            <a:graphicFrameLocks noChangeAspect="1"/>
          </p:cNvGraphicFramePr>
          <p:nvPr/>
        </p:nvGraphicFramePr>
        <p:xfrm>
          <a:off x="1921303" y="3797969"/>
          <a:ext cx="1207912" cy="1573670"/>
        </p:xfrm>
        <a:graphic>
          <a:graphicData uri="http://schemas.openxmlformats.org/presentationml/2006/ole">
            <mc:AlternateContent xmlns:mc="http://schemas.openxmlformats.org/markup-compatibility/2006">
              <mc:Choice xmlns:v="urn:schemas-microsoft-com:vml" Requires="v">
                <p:oleObj spid="_x0000_s1062" name="Visio" r:id="rId7" imgW="751713" imgH="981050" progId="">
                  <p:embed/>
                </p:oleObj>
              </mc:Choice>
              <mc:Fallback>
                <p:oleObj name="Visio" r:id="rId7" imgW="751713" imgH="981050" progId="">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1303" y="3797969"/>
                        <a:ext cx="1207912" cy="157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052" name="Object 3"/>
          <p:cNvGraphicFramePr>
            <a:graphicFrameLocks noChangeAspect="1"/>
          </p:cNvGraphicFramePr>
          <p:nvPr/>
        </p:nvGraphicFramePr>
        <p:xfrm>
          <a:off x="3932983" y="3807000"/>
          <a:ext cx="1207910" cy="1573670"/>
        </p:xfrm>
        <a:graphic>
          <a:graphicData uri="http://schemas.openxmlformats.org/presentationml/2006/ole">
            <mc:AlternateContent xmlns:mc="http://schemas.openxmlformats.org/markup-compatibility/2006">
              <mc:Choice xmlns:v="urn:schemas-microsoft-com:vml" Requires="v">
                <p:oleObj spid="_x0000_s1063" name="Visio" r:id="rId9" imgW="751713" imgH="981050" progId="">
                  <p:embed/>
                </p:oleObj>
              </mc:Choice>
              <mc:Fallback>
                <p:oleObj name="Visio" r:id="rId9" imgW="751713" imgH="981050" progId="">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2983" y="3807000"/>
                        <a:ext cx="1207910" cy="157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053" name="Object 4"/>
          <p:cNvGraphicFramePr>
            <a:graphicFrameLocks noChangeAspect="1"/>
          </p:cNvGraphicFramePr>
          <p:nvPr/>
        </p:nvGraphicFramePr>
        <p:xfrm>
          <a:off x="5838547" y="3845381"/>
          <a:ext cx="1207910" cy="1573672"/>
        </p:xfrm>
        <a:graphic>
          <a:graphicData uri="http://schemas.openxmlformats.org/presentationml/2006/ole">
            <mc:AlternateContent xmlns:mc="http://schemas.openxmlformats.org/markup-compatibility/2006">
              <mc:Choice xmlns:v="urn:schemas-microsoft-com:vml" Requires="v">
                <p:oleObj spid="_x0000_s1064" name="Visio" r:id="rId10" imgW="751713" imgH="981050" progId="">
                  <p:embed/>
                </p:oleObj>
              </mc:Choice>
              <mc:Fallback>
                <p:oleObj name="Visio" r:id="rId10" imgW="751713" imgH="981050" progId="">
                  <p:embed/>
                  <p:pic>
                    <p:nvPicPr>
                      <p:cNvPr id="0"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8547" y="3845381"/>
                        <a:ext cx="1207910" cy="157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7836681" y="3865703"/>
          <a:ext cx="1207912" cy="1573670"/>
        </p:xfrm>
        <a:graphic>
          <a:graphicData uri="http://schemas.openxmlformats.org/presentationml/2006/ole">
            <mc:AlternateContent xmlns:mc="http://schemas.openxmlformats.org/markup-compatibility/2006">
              <mc:Choice xmlns:v="urn:schemas-microsoft-com:vml" Requires="v">
                <p:oleObj spid="_x0000_s1065" name="Visio" r:id="rId11" imgW="751713" imgH="981050" progId="">
                  <p:embed/>
                </p:oleObj>
              </mc:Choice>
              <mc:Fallback>
                <p:oleObj name="Visio" r:id="rId11" imgW="751713" imgH="981050" progId="">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36681" y="3865703"/>
                        <a:ext cx="1207912" cy="157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088" name="Straight Connector 2087"/>
          <p:cNvSpPr>
            <a:spLocks noChangeShapeType="1"/>
          </p:cNvSpPr>
          <p:nvPr/>
        </p:nvSpPr>
        <p:spPr bwMode="auto">
          <a:xfrm flipV="1">
            <a:off x="4370992" y="3091283"/>
            <a:ext cx="0" cy="939236"/>
          </a:xfrm>
          <a:prstGeom prst="line">
            <a:avLst/>
          </a:prstGeom>
          <a:noFill/>
          <a:ln w="38100" algn="ctr">
            <a:solidFill>
              <a:schemeClr val="folHlink"/>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pic>
        <p:nvPicPr>
          <p:cNvPr id="2091" name="Rectangle 2089"/>
          <p:cNvPicPr>
            <a:picLocks noChangeAspect="1" noChangeArrowheads="1"/>
          </p:cNvPicPr>
          <p:nvPr/>
        </p:nvPicPr>
        <p:blipFill>
          <a:blip r:embed="rId12" cstate="print">
            <a:clrChange>
              <a:clrFrom>
                <a:srgbClr val="08369A"/>
              </a:clrFrom>
              <a:clrTo>
                <a:srgbClr val="08369A">
                  <a:alpha val="0"/>
                </a:srgbClr>
              </a:clrTo>
            </a:clrChange>
          </a:blip>
          <a:srcRect/>
          <a:stretch>
            <a:fillRect/>
          </a:stretch>
        </p:blipFill>
        <p:spPr bwMode="auto">
          <a:xfrm>
            <a:off x="5143140" y="1944310"/>
            <a:ext cx="1146951" cy="889564"/>
          </a:xfrm>
          <a:prstGeom prst="rect">
            <a:avLst/>
          </a:prstGeom>
          <a:noFill/>
          <a:ln w="9525">
            <a:noFill/>
            <a:miter lim="800000"/>
            <a:headEnd/>
            <a:tailEnd/>
          </a:ln>
        </p:spPr>
      </p:pic>
      <p:pic>
        <p:nvPicPr>
          <p:cNvPr id="2092" name="Rectangle 2090"/>
          <p:cNvPicPr>
            <a:picLocks noChangeAspect="1" noChangeArrowheads="1"/>
          </p:cNvPicPr>
          <p:nvPr/>
        </p:nvPicPr>
        <p:blipFill>
          <a:blip r:embed="rId12" cstate="print">
            <a:clrChange>
              <a:clrFrom>
                <a:srgbClr val="08369A"/>
              </a:clrFrom>
              <a:clrTo>
                <a:srgbClr val="08369A">
                  <a:alpha val="0"/>
                </a:srgbClr>
              </a:clrTo>
            </a:clrChange>
          </a:blip>
          <a:srcRect/>
          <a:stretch>
            <a:fillRect/>
          </a:stretch>
        </p:blipFill>
        <p:spPr bwMode="auto">
          <a:xfrm>
            <a:off x="7231584" y="1942053"/>
            <a:ext cx="1146951" cy="889564"/>
          </a:xfrm>
          <a:prstGeom prst="rect">
            <a:avLst/>
          </a:prstGeom>
          <a:noFill/>
          <a:ln w="9525">
            <a:noFill/>
            <a:miter lim="800000"/>
            <a:headEnd/>
            <a:tailEnd/>
          </a:ln>
        </p:spPr>
      </p:pic>
      <p:pic>
        <p:nvPicPr>
          <p:cNvPr id="2093" name="Rectangle 2091"/>
          <p:cNvPicPr>
            <a:picLocks noChangeAspect="1" noChangeArrowheads="1"/>
          </p:cNvPicPr>
          <p:nvPr/>
        </p:nvPicPr>
        <p:blipFill>
          <a:blip r:embed="rId13" cstate="print"/>
          <a:srcRect/>
          <a:stretch>
            <a:fillRect/>
          </a:stretch>
        </p:blipFill>
        <p:spPr bwMode="auto">
          <a:xfrm>
            <a:off x="3957818" y="8338359"/>
            <a:ext cx="643467" cy="772160"/>
          </a:xfrm>
          <a:prstGeom prst="rect">
            <a:avLst/>
          </a:prstGeom>
          <a:noFill/>
          <a:ln w="9525">
            <a:noFill/>
            <a:miter lim="800000"/>
            <a:headEnd/>
            <a:tailEnd/>
          </a:ln>
        </p:spPr>
      </p:pic>
      <p:pic>
        <p:nvPicPr>
          <p:cNvPr id="2094" name="Rectangle 2092"/>
          <p:cNvPicPr>
            <a:picLocks noChangeAspect="1" noChangeArrowheads="1"/>
          </p:cNvPicPr>
          <p:nvPr/>
        </p:nvPicPr>
        <p:blipFill>
          <a:blip r:embed="rId13" cstate="print"/>
          <a:srcRect/>
          <a:stretch>
            <a:fillRect/>
          </a:stretch>
        </p:blipFill>
        <p:spPr bwMode="auto">
          <a:xfrm>
            <a:off x="5041551" y="8338359"/>
            <a:ext cx="643467" cy="772160"/>
          </a:xfrm>
          <a:prstGeom prst="rect">
            <a:avLst/>
          </a:prstGeom>
          <a:noFill/>
          <a:ln w="9525">
            <a:noFill/>
            <a:miter lim="800000"/>
            <a:headEnd/>
            <a:tailEnd/>
          </a:ln>
        </p:spPr>
      </p:pic>
      <p:pic>
        <p:nvPicPr>
          <p:cNvPr id="2095" name="Rectangle 2093"/>
          <p:cNvPicPr>
            <a:picLocks noChangeAspect="1" noChangeArrowheads="1"/>
          </p:cNvPicPr>
          <p:nvPr/>
        </p:nvPicPr>
        <p:blipFill>
          <a:blip r:embed="rId13" cstate="print"/>
          <a:srcRect/>
          <a:stretch>
            <a:fillRect/>
          </a:stretch>
        </p:blipFill>
        <p:spPr bwMode="auto">
          <a:xfrm>
            <a:off x="6233658" y="8338359"/>
            <a:ext cx="643467" cy="772160"/>
          </a:xfrm>
          <a:prstGeom prst="rect">
            <a:avLst/>
          </a:prstGeom>
          <a:noFill/>
          <a:ln w="9525">
            <a:noFill/>
            <a:miter lim="800000"/>
            <a:headEnd/>
            <a:tailEnd/>
          </a:ln>
        </p:spPr>
      </p:pic>
      <p:pic>
        <p:nvPicPr>
          <p:cNvPr id="2096" name="Rectangle 2094"/>
          <p:cNvPicPr>
            <a:picLocks noChangeAspect="1" noChangeArrowheads="1"/>
          </p:cNvPicPr>
          <p:nvPr/>
        </p:nvPicPr>
        <p:blipFill>
          <a:blip r:embed="rId13" cstate="print"/>
          <a:srcRect/>
          <a:stretch>
            <a:fillRect/>
          </a:stretch>
        </p:blipFill>
        <p:spPr bwMode="auto">
          <a:xfrm>
            <a:off x="7317391" y="8338359"/>
            <a:ext cx="643467" cy="772160"/>
          </a:xfrm>
          <a:prstGeom prst="rect">
            <a:avLst/>
          </a:prstGeom>
          <a:noFill/>
          <a:ln w="9525">
            <a:noFill/>
            <a:miter lim="800000"/>
            <a:headEnd/>
            <a:tailEnd/>
          </a:ln>
        </p:spPr>
      </p:pic>
      <p:sp>
        <p:nvSpPr>
          <p:cNvPr id="2098" name="Rectangle 50"/>
          <p:cNvSpPr>
            <a:spLocks noGrp="1" noChangeArrowheads="1"/>
          </p:cNvSpPr>
          <p:nvPr>
            <p:ph type="title"/>
          </p:nvPr>
        </p:nvSpPr>
        <p:spPr/>
        <p:txBody>
          <a:bodyPr/>
          <a:lstStyle/>
          <a:p>
            <a:pPr>
              <a:defRPr/>
            </a:pPr>
            <a:r>
              <a:rPr lang="en-US" smtClean="0"/>
              <a:t>Microsoft Failover Cluster Topology</a:t>
            </a:r>
          </a:p>
        </p:txBody>
      </p:sp>
      <p:sp>
        <p:nvSpPr>
          <p:cNvPr id="50" name="Line 5"/>
          <p:cNvSpPr>
            <a:spLocks noChangeShapeType="1"/>
          </p:cNvSpPr>
          <p:nvPr/>
        </p:nvSpPr>
        <p:spPr bwMode="auto">
          <a:xfrm>
            <a:off x="1790317" y="3061917"/>
            <a:ext cx="7416852" cy="0"/>
          </a:xfrm>
          <a:prstGeom prst="line">
            <a:avLst/>
          </a:prstGeom>
          <a:noFill/>
          <a:ln w="76200">
            <a:solidFill>
              <a:schemeClr val="tx1"/>
            </a:solidFill>
            <a:round/>
            <a:headEnd type="triangle" w="med" len="med"/>
            <a:tailEnd type="triangle" w="med" len="med"/>
          </a:ln>
        </p:spPr>
        <p:txBody>
          <a:bodyPr wrap="none" lIns="130046" tIns="65023" rIns="130046" bIns="65023" anchor="ctr"/>
          <a:lstStyle/>
          <a:p>
            <a:endParaRPr lang="en-US" dirty="0">
              <a:solidFill>
                <a:schemeClr val="tx2"/>
              </a:solidFill>
              <a:latin typeface="Book Antiqua"/>
            </a:endParaRPr>
          </a:p>
        </p:txBody>
      </p:sp>
      <p:sp>
        <p:nvSpPr>
          <p:cNvPr id="51" name="Rectangle 2068"/>
          <p:cNvSpPr>
            <a:spLocks noChangeArrowheads="1"/>
          </p:cNvSpPr>
          <p:nvPr/>
        </p:nvSpPr>
        <p:spPr bwMode="auto">
          <a:xfrm>
            <a:off x="8780214" y="3468320"/>
            <a:ext cx="2640107" cy="532338"/>
          </a:xfrm>
          <a:prstGeom prst="rect">
            <a:avLst/>
          </a:prstGeom>
          <a:noFill/>
          <a:ln w="9525">
            <a:noFill/>
            <a:miter lim="800000"/>
            <a:headEnd/>
            <a:tailEnd/>
          </a:ln>
        </p:spPr>
        <p:txBody>
          <a:bodyPr wrap="none" lIns="130949" tIns="65475" rIns="130949" bIns="65475">
            <a:spAutoFit/>
          </a:bodyPr>
          <a:lstStyle/>
          <a:p>
            <a:pPr eaLnBrk="0" hangingPunct="0"/>
            <a:r>
              <a:rPr lang="en-US" sz="2600" smtClean="0">
                <a:solidFill>
                  <a:schemeClr val="tx2"/>
                </a:solidFill>
                <a:latin typeface="Arial" pitchFamily="34" charset="0"/>
              </a:rPr>
              <a:t>Internal network</a:t>
            </a:r>
            <a:endParaRPr lang="en-US" sz="2600">
              <a:solidFill>
                <a:schemeClr val="tx2"/>
              </a:solidFill>
              <a:latin typeface="Arial" pitchFamily="34" charset="0"/>
            </a:endParaRPr>
          </a:p>
        </p:txBody>
      </p:sp>
      <p:sp>
        <p:nvSpPr>
          <p:cNvPr id="52" name="Rectangle 2068"/>
          <p:cNvSpPr>
            <a:spLocks noChangeArrowheads="1"/>
          </p:cNvSpPr>
          <p:nvPr/>
        </p:nvSpPr>
        <p:spPr bwMode="auto">
          <a:xfrm>
            <a:off x="7766880" y="6008338"/>
            <a:ext cx="2361184" cy="532338"/>
          </a:xfrm>
          <a:prstGeom prst="rect">
            <a:avLst/>
          </a:prstGeom>
          <a:noFill/>
          <a:ln w="9525">
            <a:noFill/>
            <a:miter lim="800000"/>
            <a:headEnd/>
            <a:tailEnd/>
          </a:ln>
        </p:spPr>
        <p:txBody>
          <a:bodyPr wrap="none" lIns="130949" tIns="65475" rIns="130949" bIns="65475">
            <a:spAutoFit/>
          </a:bodyPr>
          <a:lstStyle/>
          <a:p>
            <a:pPr eaLnBrk="0" hangingPunct="0"/>
            <a:r>
              <a:rPr lang="en-US" sz="2600" smtClean="0">
                <a:solidFill>
                  <a:schemeClr val="tx2"/>
                </a:solidFill>
                <a:latin typeface="Arial" pitchFamily="34" charset="0"/>
              </a:rPr>
              <a:t>Fibre Channel</a:t>
            </a:r>
            <a:endParaRPr lang="en-US" sz="2600">
              <a:solidFill>
                <a:schemeClr val="tx2"/>
              </a:solidFill>
              <a:latin typeface="Arial" pitchFamily="34" charset="0"/>
            </a:endParaRPr>
          </a:p>
        </p:txBody>
      </p:sp>
    </p:spTree>
  </p:cSld>
  <p:clrMapOvr>
    <a:masterClrMapping/>
  </p:clrMapOvr>
  <p:transition xmlns:p14="http://schemas.microsoft.com/office/powerpoint/2010/main" advTm="87329"/>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Main Products</a:t>
            </a:r>
            <a:endParaRPr lang="en-US"/>
          </a:p>
        </p:txBody>
      </p:sp>
      <p:graphicFrame>
        <p:nvGraphicFramePr>
          <p:cNvPr id="4" name="Group 3"/>
          <p:cNvGraphicFramePr>
            <a:graphicFrameLocks/>
          </p:cNvGraphicFramePr>
          <p:nvPr>
            <p:extLst>
              <p:ext uri="{D42A27DB-BD31-4B8C-83A1-F6EECF244321}">
                <p14:modId xmlns:p14="http://schemas.microsoft.com/office/powerpoint/2010/main" val="4221734015"/>
              </p:ext>
            </p:extLst>
          </p:nvPr>
        </p:nvGraphicFramePr>
        <p:xfrm>
          <a:off x="1" y="2500536"/>
          <a:ext cx="13004799" cy="6783650"/>
        </p:xfrm>
        <a:graphic>
          <a:graphicData uri="http://schemas.openxmlformats.org/drawingml/2006/table">
            <a:tbl>
              <a:tblPr/>
              <a:tblGrid>
                <a:gridCol w="1966262"/>
                <a:gridCol w="4262643"/>
                <a:gridCol w="3004816"/>
                <a:gridCol w="3771078"/>
              </a:tblGrid>
              <a:tr h="59822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3400" b="0" i="0" u="none" strike="noStrike" cap="none" normalizeH="0" baseline="0" dirty="0" err="1" smtClean="0">
                          <a:ln>
                            <a:noFill/>
                          </a:ln>
                          <a:solidFill>
                            <a:schemeClr val="tx2"/>
                          </a:solidFill>
                          <a:effectLst/>
                          <a:latin typeface="Book Antiqua"/>
                        </a:rPr>
                        <a:t>Vendor</a:t>
                      </a:r>
                      <a:endParaRPr kumimoji="0" lang="fr-FR" sz="3400" b="0" i="0" u="none" strike="noStrike" cap="none" normalizeH="0" baseline="0" dirty="0" smtClean="0">
                        <a:ln>
                          <a:noFill/>
                        </a:ln>
                        <a:solidFill>
                          <a:schemeClr val="tx2"/>
                        </a:solidFill>
                        <a:effectLst/>
                        <a:latin typeface="Book Antiqua"/>
                      </a:endParaRPr>
                    </a:p>
                  </a:txBody>
                  <a:tcPr marL="130048" marR="130048" marT="65024" marB="650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3400" b="0" i="0" u="none" strike="noStrike" cap="none" normalizeH="0" baseline="0" dirty="0" smtClean="0">
                          <a:ln>
                            <a:noFill/>
                          </a:ln>
                          <a:solidFill>
                            <a:schemeClr val="tx2"/>
                          </a:solidFill>
                          <a:effectLst/>
                          <a:latin typeface="Book Antiqua"/>
                        </a:rPr>
                        <a:t>Product</a:t>
                      </a: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3400" b="0" i="0" u="none" strike="noStrike" cap="none" normalizeH="0" baseline="0" dirty="0" smtClean="0">
                          <a:ln>
                            <a:noFill/>
                          </a:ln>
                          <a:solidFill>
                            <a:schemeClr val="tx2"/>
                          </a:solidFill>
                          <a:effectLst/>
                          <a:latin typeface="Book Antiqua"/>
                        </a:rPr>
                        <a:t>Architecture</a:t>
                      </a: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3400" b="0" i="0" u="none" strike="noStrike" cap="none" normalizeH="0" baseline="0" dirty="0" err="1" smtClean="0">
                          <a:ln>
                            <a:noFill/>
                          </a:ln>
                          <a:solidFill>
                            <a:schemeClr val="tx2"/>
                          </a:solidFill>
                          <a:effectLst/>
                          <a:latin typeface="Book Antiqua"/>
                        </a:rPr>
                        <a:t>Platforms</a:t>
                      </a:r>
                      <a:endParaRPr kumimoji="0" lang="fr-FR" sz="3400" b="0" i="0" u="none" strike="noStrike" cap="none" normalizeH="0" baseline="0" dirty="0" smtClean="0">
                        <a:ln>
                          <a:noFill/>
                        </a:ln>
                        <a:solidFill>
                          <a:schemeClr val="tx2"/>
                        </a:solidFill>
                        <a:effectLst/>
                        <a:latin typeface="Book Antiqua"/>
                      </a:endParaRPr>
                    </a:p>
                  </a:txBody>
                  <a:tcPr marL="130048" marR="130048" marT="65024" marB="650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61466">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IBM</a:t>
                      </a:r>
                    </a:p>
                  </a:txBody>
                  <a:tcPr marL="130048" marR="130048" marT="65024" marB="650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DB2 Pure </a:t>
                      </a:r>
                      <a:r>
                        <a:rPr kumimoji="0" lang="fr-FR" sz="2600" b="0" i="0" u="none" strike="noStrike" cap="none" normalizeH="0" baseline="0" dirty="0" err="1" smtClean="0">
                          <a:ln>
                            <a:noFill/>
                          </a:ln>
                          <a:solidFill>
                            <a:schemeClr val="tx2"/>
                          </a:solidFill>
                          <a:effectLst/>
                          <a:latin typeface="Book Antiqua"/>
                        </a:rPr>
                        <a:t>Scale</a:t>
                      </a:r>
                      <a:endParaRPr kumimoji="0" lang="fr-FR" sz="2600" b="0" i="0" u="none" strike="noStrike" cap="none" normalizeH="0" baseline="0" dirty="0" smtClean="0">
                        <a:ln>
                          <a:noFill/>
                        </a:ln>
                        <a:solidFill>
                          <a:schemeClr val="tx2"/>
                        </a:solidFill>
                        <a:effectLst/>
                        <a:latin typeface="Book Antiqua"/>
                      </a:endParaRPr>
                    </a:p>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DB2 Database </a:t>
                      </a:r>
                      <a:r>
                        <a:rPr kumimoji="0" lang="fr-FR" sz="2600" b="0" i="0" u="none" strike="noStrike" cap="none" normalizeH="0" baseline="0" dirty="0" err="1" smtClean="0">
                          <a:ln>
                            <a:noFill/>
                          </a:ln>
                          <a:solidFill>
                            <a:schemeClr val="tx2"/>
                          </a:solidFill>
                          <a:effectLst/>
                          <a:latin typeface="Book Antiqua"/>
                        </a:rPr>
                        <a:t>Partitioning</a:t>
                      </a:r>
                      <a:r>
                        <a:rPr kumimoji="0" lang="fr-FR" sz="2600" b="0" i="0" u="none" strike="noStrike" cap="none" normalizeH="0" baseline="0" dirty="0" smtClean="0">
                          <a:ln>
                            <a:noFill/>
                          </a:ln>
                          <a:solidFill>
                            <a:schemeClr val="tx2"/>
                          </a:solidFill>
                          <a:effectLst/>
                          <a:latin typeface="Book Antiqua"/>
                        </a:rPr>
                        <a:t> </a:t>
                      </a:r>
                      <a:r>
                        <a:rPr kumimoji="0" lang="fr-FR" sz="2600" b="0" i="0" u="none" strike="noStrike" cap="none" normalizeH="0" baseline="0" dirty="0" err="1" smtClean="0">
                          <a:ln>
                            <a:noFill/>
                          </a:ln>
                          <a:solidFill>
                            <a:schemeClr val="tx2"/>
                          </a:solidFill>
                          <a:effectLst/>
                          <a:latin typeface="Book Antiqua"/>
                        </a:rPr>
                        <a:t>Feature</a:t>
                      </a:r>
                      <a:r>
                        <a:rPr kumimoji="0" lang="fr-FR" sz="2600" b="0" i="0" u="none" strike="noStrike" cap="none" normalizeH="0" baseline="0" dirty="0" smtClean="0">
                          <a:ln>
                            <a:noFill/>
                          </a:ln>
                          <a:solidFill>
                            <a:schemeClr val="tx2"/>
                          </a:solidFill>
                          <a:effectLst/>
                          <a:latin typeface="Book Antiqua"/>
                        </a:rPr>
                        <a:t> (DPF)</a:t>
                      </a: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kern="1200" cap="none" normalizeH="0" baseline="0" dirty="0" smtClean="0">
                          <a:ln>
                            <a:noFill/>
                          </a:ln>
                          <a:solidFill>
                            <a:schemeClr val="tx2"/>
                          </a:solidFill>
                          <a:effectLst/>
                          <a:latin typeface="Book Antiqua"/>
                          <a:ea typeface="+mn-ea"/>
                          <a:cs typeface="+mn-cs"/>
                        </a:rPr>
                        <a:t>SD</a:t>
                      </a:r>
                    </a:p>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kern="1200" cap="none" normalizeH="0" baseline="0" dirty="0" smtClean="0">
                          <a:ln>
                            <a:noFill/>
                          </a:ln>
                          <a:solidFill>
                            <a:schemeClr val="tx2"/>
                          </a:solidFill>
                          <a:effectLst/>
                          <a:latin typeface="Book Antiqua"/>
                          <a:ea typeface="+mn-ea"/>
                          <a:cs typeface="+mn-cs"/>
                        </a:rPr>
                        <a:t>SN</a:t>
                      </a: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AIX on SP</a:t>
                      </a:r>
                    </a:p>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Linux on cluster</a:t>
                      </a:r>
                    </a:p>
                  </a:txBody>
                  <a:tcPr marL="130048" marR="130048" marT="65024" marB="650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21606">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Microsoft</a:t>
                      </a:r>
                    </a:p>
                  </a:txBody>
                  <a:tcPr marL="130048" marR="130048" marT="65024" marB="650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SQL Server</a:t>
                      </a:r>
                    </a:p>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600" b="0" i="0" u="none" strike="noStrike" cap="none" normalizeH="0" baseline="0" dirty="0" smtClean="0">
                          <a:ln>
                            <a:noFill/>
                          </a:ln>
                          <a:solidFill>
                            <a:schemeClr val="tx2"/>
                          </a:solidFill>
                          <a:effectLst/>
                          <a:latin typeface="Book Antiqua"/>
                        </a:rPr>
                        <a:t>SQL Server 2008 R2 Parallel Data Warehouse</a:t>
                      </a: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SD</a:t>
                      </a:r>
                    </a:p>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SN</a:t>
                      </a:r>
                    </a:p>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fr-FR" sz="2600" b="0" i="0" u="none" strike="noStrike" cap="none" normalizeH="0" baseline="0" dirty="0" smtClean="0">
                        <a:ln>
                          <a:noFill/>
                        </a:ln>
                        <a:solidFill>
                          <a:schemeClr val="tx2"/>
                        </a:solidFill>
                        <a:effectLst/>
                        <a:latin typeface="Book Antiqua"/>
                      </a:endParaRP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Windows on SMP and cluster</a:t>
                      </a:r>
                    </a:p>
                  </a:txBody>
                  <a:tcPr marL="130048" marR="130048" marT="65024" marB="650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554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Oracle</a:t>
                      </a:r>
                    </a:p>
                  </a:txBody>
                  <a:tcPr marL="130048" marR="130048" marT="65024" marB="650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Real Application Cluster</a:t>
                      </a:r>
                    </a:p>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err="1" smtClean="0">
                          <a:ln>
                            <a:noFill/>
                          </a:ln>
                          <a:solidFill>
                            <a:schemeClr val="tx2"/>
                          </a:solidFill>
                          <a:effectLst/>
                          <a:latin typeface="Book Antiqua"/>
                        </a:rPr>
                        <a:t>Exadata</a:t>
                      </a:r>
                      <a:r>
                        <a:rPr kumimoji="0" lang="fr-FR" sz="2600" b="0" i="0" u="none" strike="noStrike" cap="none" normalizeH="0" baseline="0" dirty="0" smtClean="0">
                          <a:ln>
                            <a:noFill/>
                          </a:ln>
                          <a:solidFill>
                            <a:schemeClr val="tx2"/>
                          </a:solidFill>
                          <a:effectLst/>
                          <a:latin typeface="Book Antiqua"/>
                        </a:rPr>
                        <a:t> Database Machine</a:t>
                      </a: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SD</a:t>
                      </a:r>
                    </a:p>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fr-FR" sz="2600" b="0" i="0" u="none" strike="noStrike" cap="none" normalizeH="0" baseline="0" dirty="0" smtClean="0">
                        <a:ln>
                          <a:noFill/>
                        </a:ln>
                        <a:solidFill>
                          <a:schemeClr val="tx2"/>
                        </a:solidFill>
                        <a:effectLst/>
                        <a:latin typeface="Book Antiqua"/>
                      </a:endParaRP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Windows, Unix, Linux on SMP and cluster</a:t>
                      </a:r>
                    </a:p>
                  </a:txBody>
                  <a:tcPr marL="130048" marR="130048" marT="65024" marB="650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57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NCR</a:t>
                      </a:r>
                    </a:p>
                  </a:txBody>
                  <a:tcPr marL="130048" marR="130048" marT="65024" marB="650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err="1" smtClean="0">
                          <a:ln>
                            <a:noFill/>
                          </a:ln>
                          <a:solidFill>
                            <a:schemeClr val="tx2"/>
                          </a:solidFill>
                          <a:effectLst/>
                          <a:latin typeface="Book Antiqua"/>
                        </a:rPr>
                        <a:t>Teradata</a:t>
                      </a:r>
                      <a:endParaRPr kumimoji="0" lang="fr-FR" sz="2600" b="0" i="0" u="none" strike="noStrike" cap="none" normalizeH="0" baseline="0" dirty="0" smtClean="0">
                        <a:ln>
                          <a:noFill/>
                        </a:ln>
                        <a:solidFill>
                          <a:schemeClr val="tx2"/>
                        </a:solidFill>
                        <a:effectLst/>
                        <a:latin typeface="Book Antiqua"/>
                      </a:endParaRP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SN</a:t>
                      </a:r>
                    </a:p>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err="1" smtClean="0">
                          <a:ln>
                            <a:noFill/>
                          </a:ln>
                          <a:solidFill>
                            <a:schemeClr val="tx2"/>
                          </a:solidFill>
                          <a:effectLst/>
                          <a:latin typeface="Book Antiqua"/>
                        </a:rPr>
                        <a:t>Bynet</a:t>
                      </a:r>
                      <a:r>
                        <a:rPr kumimoji="0" lang="fr-FR" sz="2600" b="0" i="0" u="none" strike="noStrike" cap="none" normalizeH="0" baseline="0" dirty="0" smtClean="0">
                          <a:ln>
                            <a:noFill/>
                          </a:ln>
                          <a:solidFill>
                            <a:schemeClr val="tx2"/>
                          </a:solidFill>
                          <a:effectLst/>
                          <a:latin typeface="Book Antiqua"/>
                        </a:rPr>
                        <a:t> network</a:t>
                      </a: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NCR Unix and Windows</a:t>
                      </a:r>
                    </a:p>
                  </a:txBody>
                  <a:tcPr marL="130048" marR="130048" marT="65024" marB="650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3366">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Oracle</a:t>
                      </a:r>
                    </a:p>
                  </a:txBody>
                  <a:tcPr marL="130048" marR="130048" marT="65024" marB="650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MySQL</a:t>
                      </a: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SN</a:t>
                      </a:r>
                    </a:p>
                  </a:txBody>
                  <a:tcPr marL="130048" marR="130048" marT="65024" marB="650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fr-FR" sz="2600" b="0" i="0" u="none" strike="noStrike" cap="none" normalizeH="0" baseline="0" dirty="0" smtClean="0">
                          <a:ln>
                            <a:noFill/>
                          </a:ln>
                          <a:solidFill>
                            <a:schemeClr val="tx2"/>
                          </a:solidFill>
                          <a:effectLst/>
                          <a:latin typeface="Book Antiqua"/>
                        </a:rPr>
                        <a:t>Linux </a:t>
                      </a:r>
                      <a:r>
                        <a:rPr kumimoji="0" lang="fr-FR" sz="2600" b="0" i="0" u="none" strike="noStrike" kern="1200" cap="none" normalizeH="0" baseline="0" dirty="0" smtClean="0">
                          <a:ln>
                            <a:noFill/>
                          </a:ln>
                          <a:solidFill>
                            <a:schemeClr val="tx2"/>
                          </a:solidFill>
                          <a:effectLst/>
                          <a:latin typeface="Book Antiqua"/>
                          <a:ea typeface="+mn-ea"/>
                          <a:cs typeface="+mn-cs"/>
                        </a:rPr>
                        <a:t>Cluster </a:t>
                      </a:r>
                      <a:endParaRPr kumimoji="0" lang="fr-FR" sz="2600" b="0" i="0" u="none" strike="noStrike" cap="none" normalizeH="0" baseline="0" dirty="0" smtClean="0">
                        <a:ln>
                          <a:noFill/>
                        </a:ln>
                        <a:solidFill>
                          <a:schemeClr val="tx2"/>
                        </a:solidFill>
                        <a:effectLst/>
                        <a:latin typeface="Book Antiqua"/>
                      </a:endParaRPr>
                    </a:p>
                  </a:txBody>
                  <a:tcPr marL="130048" marR="130048" marT="65024" marB="650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
            </a:r>
            <a:r>
              <a:rPr lang="en-CA" dirty="0" err="1" smtClean="0"/>
              <a:t>Exadata</a:t>
            </a:r>
            <a:r>
              <a:rPr lang="en-CA" dirty="0" smtClean="0"/>
              <a:t> Database Machine</a:t>
            </a:r>
            <a:endParaRPr lang="en-CA" dirty="0"/>
          </a:p>
        </p:txBody>
      </p:sp>
      <p:sp>
        <p:nvSpPr>
          <p:cNvPr id="3" name="Content Placeholder 2"/>
          <p:cNvSpPr>
            <a:spLocks noGrp="1"/>
          </p:cNvSpPr>
          <p:nvPr>
            <p:ph idx="1"/>
          </p:nvPr>
        </p:nvSpPr>
        <p:spPr/>
        <p:txBody>
          <a:bodyPr/>
          <a:lstStyle/>
          <a:p>
            <a:r>
              <a:rPr lang="fr-FR" dirty="0" smtClean="0"/>
              <a:t>New machine </a:t>
            </a:r>
            <a:r>
              <a:rPr lang="fr-FR" dirty="0" err="1" smtClean="0"/>
              <a:t>from</a:t>
            </a:r>
            <a:r>
              <a:rPr lang="fr-FR" dirty="0" smtClean="0"/>
              <a:t> Oracle </a:t>
            </a:r>
            <a:r>
              <a:rPr lang="fr-FR" dirty="0" err="1" smtClean="0"/>
              <a:t>with</a:t>
            </a:r>
            <a:r>
              <a:rPr lang="fr-FR" dirty="0" smtClean="0"/>
              <a:t> Sun</a:t>
            </a:r>
          </a:p>
          <a:p>
            <a:r>
              <a:rPr lang="fr-FR" dirty="0" smtClean="0"/>
              <a:t>Objectives</a:t>
            </a:r>
          </a:p>
          <a:p>
            <a:pPr lvl="1"/>
            <a:r>
              <a:rPr lang="fr-FR" dirty="0" smtClean="0"/>
              <a:t>OLTP, OLAP, mixed </a:t>
            </a:r>
            <a:r>
              <a:rPr lang="fr-FR" dirty="0" err="1" smtClean="0"/>
              <a:t>workloads</a:t>
            </a:r>
            <a:endParaRPr lang="fr-FR" dirty="0" smtClean="0"/>
          </a:p>
          <a:p>
            <a:r>
              <a:rPr lang="fr-FR" dirty="0" smtClean="0"/>
              <a:t>Oracle Real Application Cluster</a:t>
            </a:r>
          </a:p>
          <a:p>
            <a:pPr lvl="1"/>
            <a:r>
              <a:rPr lang="fr-FR" dirty="0" smtClean="0"/>
              <a:t>8+ servers bi-pro </a:t>
            </a:r>
            <a:r>
              <a:rPr lang="fr-FR" dirty="0" err="1" smtClean="0"/>
              <a:t>Xeon</a:t>
            </a:r>
            <a:r>
              <a:rPr lang="fr-FR" dirty="0" smtClean="0"/>
              <a:t>, 72 GB RAM</a:t>
            </a:r>
          </a:p>
          <a:p>
            <a:r>
              <a:rPr lang="fr-FR" dirty="0" err="1" smtClean="0"/>
              <a:t>Exadata</a:t>
            </a:r>
            <a:r>
              <a:rPr lang="fr-FR" dirty="0" smtClean="0"/>
              <a:t> </a:t>
            </a:r>
            <a:r>
              <a:rPr lang="fr-FR" dirty="0" err="1" smtClean="0"/>
              <a:t>storage</a:t>
            </a:r>
            <a:r>
              <a:rPr lang="fr-FR" dirty="0" smtClean="0"/>
              <a:t> server : intelligent cache</a:t>
            </a:r>
          </a:p>
          <a:p>
            <a:pPr lvl="1"/>
            <a:r>
              <a:rPr lang="fr-FR" dirty="0" smtClean="0"/>
              <a:t>14+ </a:t>
            </a:r>
            <a:r>
              <a:rPr lang="fr-FR" dirty="0" err="1" smtClean="0"/>
              <a:t>cells</a:t>
            </a:r>
            <a:r>
              <a:rPr lang="fr-FR" dirty="0" smtClean="0"/>
              <a:t>, </a:t>
            </a:r>
            <a:r>
              <a:rPr lang="fr-FR" dirty="0" err="1" smtClean="0"/>
              <a:t>each</a:t>
            </a:r>
            <a:r>
              <a:rPr lang="fr-FR" dirty="0" smtClean="0"/>
              <a:t> </a:t>
            </a:r>
            <a:r>
              <a:rPr lang="fr-FR" dirty="0" err="1" smtClean="0"/>
              <a:t>with</a:t>
            </a:r>
            <a:endParaRPr lang="fr-FR" dirty="0" smtClean="0"/>
          </a:p>
          <a:p>
            <a:pPr lvl="2"/>
            <a:r>
              <a:rPr lang="fr-FR" dirty="0" smtClean="0"/>
              <a:t>2 processors, 24 Go  RAM</a:t>
            </a:r>
          </a:p>
          <a:p>
            <a:pPr lvl="2"/>
            <a:r>
              <a:rPr lang="fr-FR" dirty="0" smtClean="0"/>
              <a:t>385 GB of Flash </a:t>
            </a:r>
            <a:r>
              <a:rPr lang="fr-FR" dirty="0" err="1" smtClean="0"/>
              <a:t>memory</a:t>
            </a:r>
            <a:r>
              <a:rPr lang="fr-FR" dirty="0" smtClean="0"/>
              <a:t> (</a:t>
            </a:r>
            <a:r>
              <a:rPr lang="fr-FR" dirty="0" err="1" smtClean="0"/>
              <a:t>read</a:t>
            </a:r>
            <a:r>
              <a:rPr lang="fr-FR" dirty="0" smtClean="0"/>
              <a:t> </a:t>
            </a:r>
            <a:r>
              <a:rPr lang="fr-FR" dirty="0" err="1" smtClean="0"/>
              <a:t>is</a:t>
            </a:r>
            <a:r>
              <a:rPr lang="fr-FR" dirty="0" smtClean="0"/>
              <a:t> 10* </a:t>
            </a:r>
            <a:r>
              <a:rPr lang="fr-FR" dirty="0" err="1" smtClean="0"/>
              <a:t>faster</a:t>
            </a:r>
            <a:r>
              <a:rPr lang="fr-FR" dirty="0" smtClean="0"/>
              <a:t> </a:t>
            </a:r>
            <a:r>
              <a:rPr lang="fr-FR" dirty="0" err="1" smtClean="0"/>
              <a:t>than</a:t>
            </a:r>
            <a:r>
              <a:rPr lang="fr-FR" dirty="0" smtClean="0"/>
              <a:t> </a:t>
            </a:r>
            <a:r>
              <a:rPr lang="fr-FR" dirty="0" err="1" smtClean="0"/>
              <a:t>disk</a:t>
            </a:r>
            <a:r>
              <a:rPr lang="fr-FR" dirty="0" smtClean="0"/>
              <a:t>)</a:t>
            </a:r>
          </a:p>
          <a:p>
            <a:pPr lvl="2"/>
            <a:r>
              <a:rPr lang="fr-FR" dirty="0" smtClean="0"/>
              <a:t>12+ SATA </a:t>
            </a:r>
            <a:r>
              <a:rPr lang="fr-FR" dirty="0" err="1" smtClean="0"/>
              <a:t>disks</a:t>
            </a:r>
            <a:r>
              <a:rPr lang="fr-FR" dirty="0" smtClean="0"/>
              <a:t> of 2 To or 12 SAS </a:t>
            </a:r>
            <a:r>
              <a:rPr lang="fr-FR" dirty="0" err="1" smtClean="0"/>
              <a:t>disks</a:t>
            </a:r>
            <a:r>
              <a:rPr lang="fr-FR" dirty="0" smtClean="0"/>
              <a:t> of 600 GB</a:t>
            </a:r>
          </a:p>
          <a:p>
            <a:pPr lvl="2"/>
            <a:endParaRPr lang="fr-FR" dirty="0" smtClean="0"/>
          </a:p>
          <a:p>
            <a:endParaRPr lang="en-CA"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Exadata</a:t>
            </a:r>
            <a:r>
              <a:rPr lang="fr-FR" dirty="0" smtClean="0"/>
              <a:t> Architecture</a:t>
            </a:r>
            <a:endParaRPr lang="fr-FR" dirty="0"/>
          </a:p>
        </p:txBody>
      </p:sp>
      <p:sp>
        <p:nvSpPr>
          <p:cNvPr id="4" name="Straight Connector 2053"/>
          <p:cNvSpPr>
            <a:spLocks noChangeShapeType="1"/>
          </p:cNvSpPr>
          <p:nvPr/>
        </p:nvSpPr>
        <p:spPr bwMode="auto">
          <a:xfrm flipH="1" flipV="1">
            <a:off x="5718958" y="6352933"/>
            <a:ext cx="2451947" cy="1370470"/>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5" name="Straight Connector 2054"/>
          <p:cNvSpPr>
            <a:spLocks noChangeShapeType="1"/>
          </p:cNvSpPr>
          <p:nvPr/>
        </p:nvSpPr>
        <p:spPr bwMode="auto">
          <a:xfrm flipH="1">
            <a:off x="5328363" y="6409377"/>
            <a:ext cx="255128" cy="1314027"/>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6" name="Straight Connector 2055"/>
          <p:cNvSpPr>
            <a:spLocks noChangeShapeType="1"/>
          </p:cNvSpPr>
          <p:nvPr/>
        </p:nvSpPr>
        <p:spPr bwMode="auto">
          <a:xfrm flipH="1">
            <a:off x="5317073" y="6310035"/>
            <a:ext cx="2320996" cy="1399822"/>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7" name="Straight Connector 2056"/>
          <p:cNvSpPr>
            <a:spLocks noChangeShapeType="1"/>
          </p:cNvSpPr>
          <p:nvPr/>
        </p:nvSpPr>
        <p:spPr bwMode="auto">
          <a:xfrm>
            <a:off x="7861590" y="6321324"/>
            <a:ext cx="309315" cy="1388533"/>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8" name="Straight Connector 2058"/>
          <p:cNvSpPr>
            <a:spLocks noChangeShapeType="1"/>
          </p:cNvSpPr>
          <p:nvPr/>
        </p:nvSpPr>
        <p:spPr bwMode="auto">
          <a:xfrm flipH="1">
            <a:off x="6312754" y="4968915"/>
            <a:ext cx="2957689" cy="1115342"/>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9" name="Straight Connector 2059"/>
          <p:cNvSpPr>
            <a:spLocks noChangeShapeType="1"/>
          </p:cNvSpPr>
          <p:nvPr/>
        </p:nvSpPr>
        <p:spPr bwMode="auto">
          <a:xfrm flipH="1">
            <a:off x="5924417" y="4923760"/>
            <a:ext cx="1431431" cy="1171787"/>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10" name="Straight Connector 2060"/>
          <p:cNvSpPr>
            <a:spLocks noChangeShapeType="1"/>
          </p:cNvSpPr>
          <p:nvPr/>
        </p:nvSpPr>
        <p:spPr bwMode="auto">
          <a:xfrm>
            <a:off x="5420931" y="4962142"/>
            <a:ext cx="176107" cy="1054382"/>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11" name="Straight Connector 2061"/>
          <p:cNvSpPr>
            <a:spLocks noChangeShapeType="1"/>
          </p:cNvSpPr>
          <p:nvPr/>
        </p:nvSpPr>
        <p:spPr bwMode="auto">
          <a:xfrm>
            <a:off x="3465696" y="4923760"/>
            <a:ext cx="1955236" cy="1171787"/>
          </a:xfrm>
          <a:prstGeom prst="line">
            <a:avLst/>
          </a:prstGeom>
          <a:noFill/>
          <a:ln w="38100" algn="ctr">
            <a:solidFill>
              <a:schemeClr val="hlink"/>
            </a:solidFill>
            <a:round/>
            <a:headEnd/>
            <a:tailEnd/>
          </a:ln>
        </p:spPr>
        <p:txBody>
          <a:bodyPr wrap="none" lIns="130046" tIns="65023" rIns="130046" bIns="65023" anchor="ctr"/>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12" name="Rectangle 2068"/>
          <p:cNvSpPr>
            <a:spLocks noChangeArrowheads="1"/>
          </p:cNvSpPr>
          <p:nvPr/>
        </p:nvSpPr>
        <p:spPr bwMode="auto">
          <a:xfrm>
            <a:off x="4165584" y="2347618"/>
            <a:ext cx="4918498" cy="657503"/>
          </a:xfrm>
          <a:prstGeom prst="rect">
            <a:avLst/>
          </a:prstGeom>
          <a:noFill/>
          <a:ln w="9525">
            <a:noFill/>
            <a:miter lim="800000"/>
            <a:headEnd/>
            <a:tailEnd/>
          </a:ln>
        </p:spPr>
        <p:txBody>
          <a:bodyPr wrap="none" lIns="130949" tIns="65475" rIns="130949" bIns="65475">
            <a:spAutoFit/>
          </a:bodyPr>
          <a:lstStyle/>
          <a:p>
            <a:pPr eaLnBrk="0" hangingPunct="0"/>
            <a:r>
              <a:rPr lang="en-US" sz="3400" dirty="0" smtClean="0">
                <a:solidFill>
                  <a:schemeClr val="tx2"/>
                </a:solidFill>
                <a:latin typeface="Arial" pitchFamily="34" charset="0"/>
              </a:rPr>
              <a:t>Real Application Cluster</a:t>
            </a:r>
            <a:endParaRPr lang="en-US" sz="3400" dirty="0">
              <a:solidFill>
                <a:schemeClr val="tx2"/>
              </a:solidFill>
              <a:latin typeface="Arial" pitchFamily="34" charset="0"/>
            </a:endParaRPr>
          </a:p>
        </p:txBody>
      </p:sp>
      <p:sp>
        <p:nvSpPr>
          <p:cNvPr id="13" name="Straight Connector 2070"/>
          <p:cNvSpPr>
            <a:spLocks noChangeShapeType="1"/>
          </p:cNvSpPr>
          <p:nvPr/>
        </p:nvSpPr>
        <p:spPr bwMode="auto">
          <a:xfrm>
            <a:off x="3438602" y="3325252"/>
            <a:ext cx="6035041" cy="0"/>
          </a:xfrm>
          <a:prstGeom prst="line">
            <a:avLst/>
          </a:prstGeom>
          <a:noFill/>
          <a:ln w="38100" algn="ctr">
            <a:solidFill>
              <a:schemeClr val="tx2"/>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14" name="Straight Connector 2071"/>
          <p:cNvSpPr>
            <a:spLocks noChangeShapeType="1"/>
          </p:cNvSpPr>
          <p:nvPr/>
        </p:nvSpPr>
        <p:spPr bwMode="auto">
          <a:xfrm>
            <a:off x="3438602" y="3325252"/>
            <a:ext cx="0" cy="397369"/>
          </a:xfrm>
          <a:prstGeom prst="line">
            <a:avLst/>
          </a:prstGeom>
          <a:noFill/>
          <a:ln w="38100" algn="ctr">
            <a:solidFill>
              <a:schemeClr val="tx2"/>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15" name="Straight Connector 2072"/>
          <p:cNvSpPr>
            <a:spLocks noChangeShapeType="1"/>
          </p:cNvSpPr>
          <p:nvPr/>
        </p:nvSpPr>
        <p:spPr bwMode="auto">
          <a:xfrm>
            <a:off x="5515758" y="3325252"/>
            <a:ext cx="0" cy="397369"/>
          </a:xfrm>
          <a:prstGeom prst="line">
            <a:avLst/>
          </a:prstGeom>
          <a:noFill/>
          <a:ln w="38100" algn="ctr">
            <a:solidFill>
              <a:schemeClr val="tx2"/>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16" name="Straight Connector 2073"/>
          <p:cNvSpPr>
            <a:spLocks noChangeShapeType="1"/>
          </p:cNvSpPr>
          <p:nvPr/>
        </p:nvSpPr>
        <p:spPr bwMode="auto">
          <a:xfrm>
            <a:off x="7396487" y="3325252"/>
            <a:ext cx="0" cy="397369"/>
          </a:xfrm>
          <a:prstGeom prst="line">
            <a:avLst/>
          </a:prstGeom>
          <a:noFill/>
          <a:ln w="38100" algn="ctr">
            <a:solidFill>
              <a:schemeClr val="tx2"/>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17" name="Straight Connector 2074"/>
          <p:cNvSpPr>
            <a:spLocks noChangeShapeType="1"/>
          </p:cNvSpPr>
          <p:nvPr/>
        </p:nvSpPr>
        <p:spPr bwMode="auto">
          <a:xfrm>
            <a:off x="9473643" y="3325252"/>
            <a:ext cx="0" cy="397369"/>
          </a:xfrm>
          <a:prstGeom prst="line">
            <a:avLst/>
          </a:prstGeom>
          <a:noFill/>
          <a:ln w="38100" algn="ctr">
            <a:solidFill>
              <a:schemeClr val="tx2"/>
            </a:solidFill>
            <a:round/>
            <a:headEnd/>
            <a:tailEnd/>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18" name="Straight Connector 2077"/>
          <p:cNvSpPr>
            <a:spLocks noChangeShapeType="1"/>
          </p:cNvSpPr>
          <p:nvPr/>
        </p:nvSpPr>
        <p:spPr bwMode="auto">
          <a:xfrm>
            <a:off x="3461180" y="4935049"/>
            <a:ext cx="4124961" cy="1081475"/>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19" name="Straight Connector 2078"/>
          <p:cNvSpPr>
            <a:spLocks noChangeShapeType="1"/>
          </p:cNvSpPr>
          <p:nvPr/>
        </p:nvSpPr>
        <p:spPr bwMode="auto">
          <a:xfrm>
            <a:off x="5418674" y="4973431"/>
            <a:ext cx="2411307" cy="997938"/>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0" name="Straight Connector 2079"/>
          <p:cNvSpPr>
            <a:spLocks noChangeShapeType="1"/>
          </p:cNvSpPr>
          <p:nvPr/>
        </p:nvSpPr>
        <p:spPr bwMode="auto">
          <a:xfrm>
            <a:off x="7452931" y="5029876"/>
            <a:ext cx="526063" cy="970844"/>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sp>
        <p:nvSpPr>
          <p:cNvPr id="21" name="Straight Connector 2080"/>
          <p:cNvSpPr>
            <a:spLocks noChangeShapeType="1"/>
          </p:cNvSpPr>
          <p:nvPr/>
        </p:nvSpPr>
        <p:spPr bwMode="auto">
          <a:xfrm flipH="1">
            <a:off x="8141554" y="4966658"/>
            <a:ext cx="1237262" cy="1052124"/>
          </a:xfrm>
          <a:prstGeom prst="line">
            <a:avLst/>
          </a:prstGeom>
          <a:noFill/>
          <a:ln w="38100" algn="ctr">
            <a:solidFill>
              <a:schemeClr val="accent2"/>
            </a:solidFill>
            <a:round/>
            <a:headEnd type="none" w="sm" len="sm"/>
            <a:tailEnd type="none" w="sm" len="sm"/>
          </a:ln>
        </p:spPr>
        <p:txBody>
          <a:bodyPr lIns="130046" tIns="65023" rIns="130046" bIns="65023"/>
          <a:lstStyle/>
          <a:p>
            <a:pPr algn="ctr">
              <a:lnSpc>
                <a:spcPct val="85000"/>
              </a:lnSpc>
              <a:spcBef>
                <a:spcPct val="20000"/>
              </a:spcBef>
              <a:defRPr/>
            </a:pPr>
            <a:endParaRPr lang="en-US">
              <a:solidFill>
                <a:schemeClr val="tx2"/>
              </a:solidFill>
              <a:effectLst>
                <a:outerShdw blurRad="38100" dist="38100" dir="2700000" algn="tl">
                  <a:srgbClr val="000000">
                    <a:alpha val="43137"/>
                  </a:srgbClr>
                </a:outerShdw>
              </a:effectLst>
              <a:latin typeface="Segoe" pitchFamily="34" charset="0"/>
              <a:cs typeface="+mn-cs"/>
            </a:endParaRPr>
          </a:p>
        </p:txBody>
      </p:sp>
      <p:pic>
        <p:nvPicPr>
          <p:cNvPr id="22" name="Rectangle 2081"/>
          <p:cNvPicPr>
            <a:picLocks noChangeAspect="1" noChangeArrowheads="1"/>
          </p:cNvPicPr>
          <p:nvPr/>
        </p:nvPicPr>
        <p:blipFill>
          <a:blip r:embed="rId4" cstate="print"/>
          <a:srcRect/>
          <a:stretch>
            <a:fillRect/>
          </a:stretch>
        </p:blipFill>
        <p:spPr bwMode="auto">
          <a:xfrm>
            <a:off x="5091296" y="5957821"/>
            <a:ext cx="1469814" cy="517032"/>
          </a:xfrm>
          <a:prstGeom prst="rect">
            <a:avLst/>
          </a:prstGeom>
          <a:noFill/>
          <a:ln w="9525">
            <a:noFill/>
            <a:miter lim="800000"/>
            <a:headEnd/>
            <a:tailEnd/>
          </a:ln>
        </p:spPr>
      </p:pic>
      <p:pic>
        <p:nvPicPr>
          <p:cNvPr id="23" name="Rectangle 2082"/>
          <p:cNvPicPr>
            <a:picLocks noChangeAspect="1" noChangeArrowheads="1"/>
          </p:cNvPicPr>
          <p:nvPr/>
        </p:nvPicPr>
        <p:blipFill>
          <a:blip r:embed="rId4" cstate="print"/>
          <a:srcRect/>
          <a:stretch>
            <a:fillRect/>
          </a:stretch>
        </p:blipFill>
        <p:spPr bwMode="auto">
          <a:xfrm>
            <a:off x="7098460" y="5928472"/>
            <a:ext cx="1469813" cy="517030"/>
          </a:xfrm>
          <a:prstGeom prst="rect">
            <a:avLst/>
          </a:prstGeom>
          <a:noFill/>
          <a:ln w="9525">
            <a:noFill/>
            <a:miter lim="800000"/>
            <a:headEnd/>
            <a:tailEnd/>
          </a:ln>
        </p:spPr>
      </p:pic>
      <p:sp>
        <p:nvSpPr>
          <p:cNvPr id="24" name="Left-Right Arrow 2083"/>
          <p:cNvSpPr>
            <a:spLocks noChangeArrowheads="1"/>
          </p:cNvSpPr>
          <p:nvPr/>
        </p:nvSpPr>
        <p:spPr bwMode="auto">
          <a:xfrm>
            <a:off x="6509180" y="6104577"/>
            <a:ext cx="566703" cy="187395"/>
          </a:xfrm>
          <a:prstGeom prst="leftRightArrow">
            <a:avLst>
              <a:gd name="adj1" fmla="val 50000"/>
              <a:gd name="adj2" fmla="val 60482"/>
            </a:avLst>
          </a:prstGeom>
          <a:solidFill>
            <a:schemeClr val="tx2"/>
          </a:solidFill>
          <a:ln w="12700" algn="ctr">
            <a:solidFill>
              <a:schemeClr val="bg2"/>
            </a:solidFill>
            <a:miter lim="800000"/>
            <a:headEnd type="none" w="sm" len="sm"/>
            <a:tailEnd type="none" w="sm" len="sm"/>
          </a:ln>
        </p:spPr>
        <p:txBody>
          <a:bodyPr wrap="none" lIns="130046" tIns="65023" rIns="130046" bIns="65023" anchor="ctr"/>
          <a:lstStyle/>
          <a:p>
            <a:endParaRPr lang="he-IL" sz="2600" dirty="0">
              <a:solidFill>
                <a:schemeClr val="tx2"/>
              </a:solidFill>
              <a:latin typeface="Arial" pitchFamily="34" charset="0"/>
            </a:endParaRPr>
          </a:p>
        </p:txBody>
      </p:sp>
      <p:graphicFrame>
        <p:nvGraphicFramePr>
          <p:cNvPr id="25" name="Object 2"/>
          <p:cNvGraphicFramePr>
            <a:graphicFrameLocks noChangeAspect="1"/>
          </p:cNvGraphicFramePr>
          <p:nvPr/>
        </p:nvGraphicFramePr>
        <p:xfrm>
          <a:off x="2670958" y="3490072"/>
          <a:ext cx="1207912" cy="1573670"/>
        </p:xfrm>
        <a:graphic>
          <a:graphicData uri="http://schemas.openxmlformats.org/presentationml/2006/ole">
            <mc:AlternateContent xmlns:mc="http://schemas.openxmlformats.org/markup-compatibility/2006">
              <mc:Choice xmlns:v="urn:schemas-microsoft-com:vml" Requires="v">
                <p:oleObj spid="_x0000_s2079" name="Visio" r:id="rId5" imgW="751713" imgH="981050" progId="">
                  <p:embed/>
                </p:oleObj>
              </mc:Choice>
              <mc:Fallback>
                <p:oleObj name="Visio" r:id="rId5" imgW="751713" imgH="981050" progId="">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0958" y="3490072"/>
                        <a:ext cx="1207912" cy="157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6" name="Object 3"/>
          <p:cNvGraphicFramePr>
            <a:graphicFrameLocks noChangeAspect="1"/>
          </p:cNvGraphicFramePr>
          <p:nvPr/>
        </p:nvGraphicFramePr>
        <p:xfrm>
          <a:off x="4682638" y="3499103"/>
          <a:ext cx="1207910" cy="1573670"/>
        </p:xfrm>
        <a:graphic>
          <a:graphicData uri="http://schemas.openxmlformats.org/presentationml/2006/ole">
            <mc:AlternateContent xmlns:mc="http://schemas.openxmlformats.org/markup-compatibility/2006">
              <mc:Choice xmlns:v="urn:schemas-microsoft-com:vml" Requires="v">
                <p:oleObj spid="_x0000_s2080" name="Visio" r:id="rId7" imgW="751713" imgH="981050" progId="">
                  <p:embed/>
                </p:oleObj>
              </mc:Choice>
              <mc:Fallback>
                <p:oleObj name="Visio" r:id="rId7" imgW="751713" imgH="981050"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2638" y="3499103"/>
                        <a:ext cx="1207910" cy="157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nvGraphicFramePr>
        <p:xfrm>
          <a:off x="6588203" y="3537483"/>
          <a:ext cx="1207910" cy="1573672"/>
        </p:xfrm>
        <a:graphic>
          <a:graphicData uri="http://schemas.openxmlformats.org/presentationml/2006/ole">
            <mc:AlternateContent xmlns:mc="http://schemas.openxmlformats.org/markup-compatibility/2006">
              <mc:Choice xmlns:v="urn:schemas-microsoft-com:vml" Requires="v">
                <p:oleObj spid="_x0000_s2081" name="Visio" r:id="rId8" imgW="751713" imgH="981050" progId="">
                  <p:embed/>
                </p:oleObj>
              </mc:Choice>
              <mc:Fallback>
                <p:oleObj name="Visio" r:id="rId8" imgW="751713" imgH="981050" progId="">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203" y="3537483"/>
                        <a:ext cx="1207910" cy="157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8" name="Object 5"/>
          <p:cNvGraphicFramePr>
            <a:graphicFrameLocks noChangeAspect="1"/>
          </p:cNvGraphicFramePr>
          <p:nvPr/>
        </p:nvGraphicFramePr>
        <p:xfrm>
          <a:off x="8586336" y="3557805"/>
          <a:ext cx="1207912" cy="1573670"/>
        </p:xfrm>
        <a:graphic>
          <a:graphicData uri="http://schemas.openxmlformats.org/presentationml/2006/ole">
            <mc:AlternateContent xmlns:mc="http://schemas.openxmlformats.org/markup-compatibility/2006">
              <mc:Choice xmlns:v="urn:schemas-microsoft-com:vml" Requires="v">
                <p:oleObj spid="_x0000_s2082" name="Visio" r:id="rId9" imgW="751713" imgH="981050" progId="">
                  <p:embed/>
                </p:oleObj>
              </mc:Choice>
              <mc:Fallback>
                <p:oleObj name="Visio" r:id="rId9" imgW="751713" imgH="981050" progId="">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6336" y="3557805"/>
                        <a:ext cx="1207912" cy="157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9" name="Rectangle 2068"/>
          <p:cNvSpPr>
            <a:spLocks noChangeArrowheads="1"/>
          </p:cNvSpPr>
          <p:nvPr/>
        </p:nvSpPr>
        <p:spPr bwMode="auto">
          <a:xfrm>
            <a:off x="8781405" y="5598840"/>
            <a:ext cx="3141846" cy="532338"/>
          </a:xfrm>
          <a:prstGeom prst="rect">
            <a:avLst/>
          </a:prstGeom>
          <a:noFill/>
          <a:ln w="9525">
            <a:noFill/>
            <a:miter lim="800000"/>
            <a:headEnd/>
            <a:tailEnd/>
          </a:ln>
        </p:spPr>
        <p:txBody>
          <a:bodyPr wrap="none" lIns="130949" tIns="65475" rIns="130949" bIns="65475">
            <a:spAutoFit/>
          </a:bodyPr>
          <a:lstStyle/>
          <a:p>
            <a:pPr algn="ctr" eaLnBrk="0" hangingPunct="0"/>
            <a:r>
              <a:rPr lang="en-US" sz="2600" dirty="0" err="1" smtClean="0">
                <a:solidFill>
                  <a:schemeClr val="tx2"/>
                </a:solidFill>
                <a:latin typeface="Arial" pitchFamily="34" charset="0"/>
              </a:rPr>
              <a:t>Infiniband</a:t>
            </a:r>
            <a:r>
              <a:rPr lang="en-US" sz="2600" dirty="0" smtClean="0">
                <a:solidFill>
                  <a:schemeClr val="tx2"/>
                </a:solidFill>
                <a:latin typeface="Arial" pitchFamily="34" charset="0"/>
              </a:rPr>
              <a:t> Switches</a:t>
            </a:r>
            <a:endParaRPr lang="en-US" sz="2600" dirty="0">
              <a:solidFill>
                <a:schemeClr val="tx2"/>
              </a:solidFill>
              <a:latin typeface="Arial" pitchFamily="34" charset="0"/>
            </a:endParaRPr>
          </a:p>
        </p:txBody>
      </p:sp>
      <p:grpSp>
        <p:nvGrpSpPr>
          <p:cNvPr id="3" name="Groupe 57"/>
          <p:cNvGrpSpPr/>
          <p:nvPr/>
        </p:nvGrpSpPr>
        <p:grpSpPr>
          <a:xfrm>
            <a:off x="4267184" y="7732455"/>
            <a:ext cx="2032014" cy="1320809"/>
            <a:chOff x="5429256" y="1142984"/>
            <a:chExt cx="1428760" cy="928694"/>
          </a:xfrm>
        </p:grpSpPr>
        <p:sp>
          <p:nvSpPr>
            <p:cNvPr id="31" name="Rectangle 2057"/>
            <p:cNvSpPr>
              <a:spLocks noChangeArrowheads="1"/>
            </p:cNvSpPr>
            <p:nvPr/>
          </p:nvSpPr>
          <p:spPr bwMode="auto">
            <a:xfrm>
              <a:off x="5429256" y="1142984"/>
              <a:ext cx="1428760" cy="928694"/>
            </a:xfrm>
            <a:prstGeom prst="rect">
              <a:avLst/>
            </a:prstGeom>
            <a:solidFill>
              <a:schemeClr val="bg2">
                <a:alpha val="39999"/>
              </a:schemeClr>
            </a:solidFill>
            <a:ln w="6350" algn="ctr">
              <a:solidFill>
                <a:schemeClr val="folHlink"/>
              </a:solidFill>
              <a:miter lim="800000"/>
              <a:headEnd/>
              <a:tailEnd/>
            </a:ln>
          </p:spPr>
          <p:txBody>
            <a:bodyPr wrap="none" anchor="ctr"/>
            <a:lstStyle/>
            <a:p>
              <a:endParaRPr lang="he-IL" sz="2600" dirty="0">
                <a:solidFill>
                  <a:schemeClr val="tx2"/>
                </a:solidFill>
                <a:latin typeface="Arial" pitchFamily="34" charset="0"/>
              </a:endParaRPr>
            </a:p>
          </p:txBody>
        </p:sp>
        <p:pic>
          <p:nvPicPr>
            <p:cNvPr id="32" name="Rectangle 2094"/>
            <p:cNvPicPr>
              <a:picLocks noChangeAspect="1" noChangeArrowheads="1"/>
            </p:cNvPicPr>
            <p:nvPr/>
          </p:nvPicPr>
          <p:blipFill>
            <a:blip r:embed="rId10" cstate="print"/>
            <a:srcRect/>
            <a:stretch>
              <a:fillRect/>
            </a:stretch>
          </p:blipFill>
          <p:spPr bwMode="auto">
            <a:xfrm>
              <a:off x="5429256" y="1214423"/>
              <a:ext cx="357190" cy="428628"/>
            </a:xfrm>
            <a:prstGeom prst="rect">
              <a:avLst/>
            </a:prstGeom>
            <a:noFill/>
            <a:ln w="9525">
              <a:noFill/>
              <a:miter lim="800000"/>
              <a:headEnd/>
              <a:tailEnd/>
            </a:ln>
          </p:spPr>
        </p:pic>
        <p:pic>
          <p:nvPicPr>
            <p:cNvPr id="33" name="Rectangle 2094"/>
            <p:cNvPicPr>
              <a:picLocks noChangeAspect="1" noChangeArrowheads="1"/>
            </p:cNvPicPr>
            <p:nvPr/>
          </p:nvPicPr>
          <p:blipFill>
            <a:blip r:embed="rId10" cstate="print"/>
            <a:srcRect/>
            <a:stretch>
              <a:fillRect/>
            </a:stretch>
          </p:blipFill>
          <p:spPr bwMode="auto">
            <a:xfrm>
              <a:off x="5786446" y="1214422"/>
              <a:ext cx="357190" cy="428628"/>
            </a:xfrm>
            <a:prstGeom prst="rect">
              <a:avLst/>
            </a:prstGeom>
            <a:noFill/>
            <a:ln w="9525">
              <a:noFill/>
              <a:miter lim="800000"/>
              <a:headEnd/>
              <a:tailEnd/>
            </a:ln>
          </p:spPr>
        </p:pic>
        <p:pic>
          <p:nvPicPr>
            <p:cNvPr id="34" name="Rectangle 2094"/>
            <p:cNvPicPr>
              <a:picLocks noChangeAspect="1" noChangeArrowheads="1"/>
            </p:cNvPicPr>
            <p:nvPr/>
          </p:nvPicPr>
          <p:blipFill>
            <a:blip r:embed="rId10" cstate="print"/>
            <a:srcRect/>
            <a:stretch>
              <a:fillRect/>
            </a:stretch>
          </p:blipFill>
          <p:spPr bwMode="auto">
            <a:xfrm>
              <a:off x="6143636" y="1214422"/>
              <a:ext cx="357190" cy="428628"/>
            </a:xfrm>
            <a:prstGeom prst="rect">
              <a:avLst/>
            </a:prstGeom>
            <a:noFill/>
            <a:ln w="9525">
              <a:noFill/>
              <a:miter lim="800000"/>
              <a:headEnd/>
              <a:tailEnd/>
            </a:ln>
          </p:spPr>
        </p:pic>
        <p:pic>
          <p:nvPicPr>
            <p:cNvPr id="35" name="Rectangle 2094"/>
            <p:cNvPicPr>
              <a:picLocks noChangeAspect="1" noChangeArrowheads="1"/>
            </p:cNvPicPr>
            <p:nvPr/>
          </p:nvPicPr>
          <p:blipFill>
            <a:blip r:embed="rId10" cstate="print"/>
            <a:srcRect/>
            <a:stretch>
              <a:fillRect/>
            </a:stretch>
          </p:blipFill>
          <p:spPr bwMode="auto">
            <a:xfrm>
              <a:off x="6500826" y="1214422"/>
              <a:ext cx="357190" cy="428628"/>
            </a:xfrm>
            <a:prstGeom prst="rect">
              <a:avLst/>
            </a:prstGeom>
            <a:noFill/>
            <a:ln w="9525">
              <a:noFill/>
              <a:miter lim="800000"/>
              <a:headEnd/>
              <a:tailEnd/>
            </a:ln>
          </p:spPr>
        </p:pic>
        <p:pic>
          <p:nvPicPr>
            <p:cNvPr id="36" name="Rectangle 2094"/>
            <p:cNvPicPr>
              <a:picLocks noChangeAspect="1" noChangeArrowheads="1"/>
            </p:cNvPicPr>
            <p:nvPr/>
          </p:nvPicPr>
          <p:blipFill>
            <a:blip r:embed="rId10" cstate="print"/>
            <a:srcRect/>
            <a:stretch>
              <a:fillRect/>
            </a:stretch>
          </p:blipFill>
          <p:spPr bwMode="auto">
            <a:xfrm>
              <a:off x="5429256" y="1643050"/>
              <a:ext cx="357190" cy="428628"/>
            </a:xfrm>
            <a:prstGeom prst="rect">
              <a:avLst/>
            </a:prstGeom>
            <a:noFill/>
            <a:ln w="9525">
              <a:noFill/>
              <a:miter lim="800000"/>
              <a:headEnd/>
              <a:tailEnd/>
            </a:ln>
          </p:spPr>
        </p:pic>
        <p:pic>
          <p:nvPicPr>
            <p:cNvPr id="37" name="Rectangle 2094"/>
            <p:cNvPicPr>
              <a:picLocks noChangeAspect="1" noChangeArrowheads="1"/>
            </p:cNvPicPr>
            <p:nvPr/>
          </p:nvPicPr>
          <p:blipFill>
            <a:blip r:embed="rId10" cstate="print"/>
            <a:srcRect/>
            <a:stretch>
              <a:fillRect/>
            </a:stretch>
          </p:blipFill>
          <p:spPr bwMode="auto">
            <a:xfrm>
              <a:off x="5786446" y="1643050"/>
              <a:ext cx="357190" cy="428628"/>
            </a:xfrm>
            <a:prstGeom prst="rect">
              <a:avLst/>
            </a:prstGeom>
            <a:noFill/>
            <a:ln w="9525">
              <a:noFill/>
              <a:miter lim="800000"/>
              <a:headEnd/>
              <a:tailEnd/>
            </a:ln>
          </p:spPr>
        </p:pic>
        <p:pic>
          <p:nvPicPr>
            <p:cNvPr id="38" name="Rectangle 2094"/>
            <p:cNvPicPr>
              <a:picLocks noChangeAspect="1" noChangeArrowheads="1"/>
            </p:cNvPicPr>
            <p:nvPr/>
          </p:nvPicPr>
          <p:blipFill>
            <a:blip r:embed="rId10" cstate="print"/>
            <a:srcRect/>
            <a:stretch>
              <a:fillRect/>
            </a:stretch>
          </p:blipFill>
          <p:spPr bwMode="auto">
            <a:xfrm>
              <a:off x="6143636" y="1643050"/>
              <a:ext cx="357190" cy="428628"/>
            </a:xfrm>
            <a:prstGeom prst="rect">
              <a:avLst/>
            </a:prstGeom>
            <a:noFill/>
            <a:ln w="9525">
              <a:noFill/>
              <a:miter lim="800000"/>
              <a:headEnd/>
              <a:tailEnd/>
            </a:ln>
          </p:spPr>
        </p:pic>
        <p:pic>
          <p:nvPicPr>
            <p:cNvPr id="39" name="Rectangle 2094"/>
            <p:cNvPicPr>
              <a:picLocks noChangeAspect="1" noChangeArrowheads="1"/>
            </p:cNvPicPr>
            <p:nvPr/>
          </p:nvPicPr>
          <p:blipFill>
            <a:blip r:embed="rId10" cstate="print"/>
            <a:srcRect/>
            <a:stretch>
              <a:fillRect/>
            </a:stretch>
          </p:blipFill>
          <p:spPr bwMode="auto">
            <a:xfrm>
              <a:off x="6500826" y="1643050"/>
              <a:ext cx="357190" cy="428628"/>
            </a:xfrm>
            <a:prstGeom prst="rect">
              <a:avLst/>
            </a:prstGeom>
            <a:noFill/>
            <a:ln w="9525">
              <a:noFill/>
              <a:miter lim="800000"/>
              <a:headEnd/>
              <a:tailEnd/>
            </a:ln>
          </p:spPr>
        </p:pic>
      </p:grpSp>
      <p:sp>
        <p:nvSpPr>
          <p:cNvPr id="40" name="Rectangle 2057"/>
          <p:cNvSpPr>
            <a:spLocks noChangeArrowheads="1"/>
          </p:cNvSpPr>
          <p:nvPr/>
        </p:nvSpPr>
        <p:spPr bwMode="auto">
          <a:xfrm>
            <a:off x="7416807" y="7732455"/>
            <a:ext cx="2032014" cy="1320809"/>
          </a:xfrm>
          <a:prstGeom prst="rect">
            <a:avLst/>
          </a:prstGeom>
          <a:solidFill>
            <a:schemeClr val="bg2">
              <a:alpha val="39999"/>
            </a:schemeClr>
          </a:solidFill>
          <a:ln w="6350" algn="ctr">
            <a:solidFill>
              <a:schemeClr val="folHlink"/>
            </a:solidFill>
            <a:miter lim="800000"/>
            <a:headEnd/>
            <a:tailEnd/>
          </a:ln>
        </p:spPr>
        <p:txBody>
          <a:bodyPr wrap="none" lIns="130046" tIns="65023" rIns="130046" bIns="65023" anchor="ctr"/>
          <a:lstStyle/>
          <a:p>
            <a:endParaRPr lang="he-IL" sz="2600" dirty="0">
              <a:solidFill>
                <a:schemeClr val="tx2"/>
              </a:solidFill>
              <a:latin typeface="Arial" pitchFamily="34" charset="0"/>
            </a:endParaRPr>
          </a:p>
        </p:txBody>
      </p:sp>
      <p:pic>
        <p:nvPicPr>
          <p:cNvPr id="41" name="Rectangle 2094"/>
          <p:cNvPicPr>
            <a:picLocks noChangeAspect="1" noChangeArrowheads="1"/>
          </p:cNvPicPr>
          <p:nvPr/>
        </p:nvPicPr>
        <p:blipFill>
          <a:blip r:embed="rId10" cstate="print"/>
          <a:srcRect/>
          <a:stretch>
            <a:fillRect/>
          </a:stretch>
        </p:blipFill>
        <p:spPr bwMode="auto">
          <a:xfrm>
            <a:off x="7416806" y="7834057"/>
            <a:ext cx="508004" cy="609604"/>
          </a:xfrm>
          <a:prstGeom prst="rect">
            <a:avLst/>
          </a:prstGeom>
          <a:noFill/>
          <a:ln w="9525">
            <a:noFill/>
            <a:miter lim="800000"/>
            <a:headEnd/>
            <a:tailEnd/>
          </a:ln>
        </p:spPr>
      </p:pic>
      <p:pic>
        <p:nvPicPr>
          <p:cNvPr id="42" name="Rectangle 2094"/>
          <p:cNvPicPr>
            <a:picLocks noChangeAspect="1" noChangeArrowheads="1"/>
          </p:cNvPicPr>
          <p:nvPr/>
        </p:nvPicPr>
        <p:blipFill>
          <a:blip r:embed="rId10" cstate="print"/>
          <a:srcRect/>
          <a:stretch>
            <a:fillRect/>
          </a:stretch>
        </p:blipFill>
        <p:spPr bwMode="auto">
          <a:xfrm>
            <a:off x="7924810" y="7834055"/>
            <a:ext cx="508004" cy="609604"/>
          </a:xfrm>
          <a:prstGeom prst="rect">
            <a:avLst/>
          </a:prstGeom>
          <a:noFill/>
          <a:ln w="9525">
            <a:noFill/>
            <a:miter lim="800000"/>
            <a:headEnd/>
            <a:tailEnd/>
          </a:ln>
        </p:spPr>
      </p:pic>
      <p:pic>
        <p:nvPicPr>
          <p:cNvPr id="43" name="Rectangle 2094"/>
          <p:cNvPicPr>
            <a:picLocks noChangeAspect="1" noChangeArrowheads="1"/>
          </p:cNvPicPr>
          <p:nvPr/>
        </p:nvPicPr>
        <p:blipFill>
          <a:blip r:embed="rId10" cstate="print"/>
          <a:srcRect/>
          <a:stretch>
            <a:fillRect/>
          </a:stretch>
        </p:blipFill>
        <p:spPr bwMode="auto">
          <a:xfrm>
            <a:off x="8432813" y="7834055"/>
            <a:ext cx="508004" cy="609604"/>
          </a:xfrm>
          <a:prstGeom prst="rect">
            <a:avLst/>
          </a:prstGeom>
          <a:noFill/>
          <a:ln w="9525">
            <a:noFill/>
            <a:miter lim="800000"/>
            <a:headEnd/>
            <a:tailEnd/>
          </a:ln>
        </p:spPr>
      </p:pic>
      <p:pic>
        <p:nvPicPr>
          <p:cNvPr id="44" name="Rectangle 2094"/>
          <p:cNvPicPr>
            <a:picLocks noChangeAspect="1" noChangeArrowheads="1"/>
          </p:cNvPicPr>
          <p:nvPr/>
        </p:nvPicPr>
        <p:blipFill>
          <a:blip r:embed="rId10" cstate="print"/>
          <a:srcRect/>
          <a:stretch>
            <a:fillRect/>
          </a:stretch>
        </p:blipFill>
        <p:spPr bwMode="auto">
          <a:xfrm>
            <a:off x="8940817" y="7834055"/>
            <a:ext cx="508004" cy="609604"/>
          </a:xfrm>
          <a:prstGeom prst="rect">
            <a:avLst/>
          </a:prstGeom>
          <a:noFill/>
          <a:ln w="9525">
            <a:noFill/>
            <a:miter lim="800000"/>
            <a:headEnd/>
            <a:tailEnd/>
          </a:ln>
        </p:spPr>
      </p:pic>
      <p:pic>
        <p:nvPicPr>
          <p:cNvPr id="45" name="Rectangle 2094"/>
          <p:cNvPicPr>
            <a:picLocks noChangeAspect="1" noChangeArrowheads="1"/>
          </p:cNvPicPr>
          <p:nvPr/>
        </p:nvPicPr>
        <p:blipFill>
          <a:blip r:embed="rId10" cstate="print"/>
          <a:srcRect/>
          <a:stretch>
            <a:fillRect/>
          </a:stretch>
        </p:blipFill>
        <p:spPr bwMode="auto">
          <a:xfrm>
            <a:off x="7416806" y="8443660"/>
            <a:ext cx="508004" cy="609604"/>
          </a:xfrm>
          <a:prstGeom prst="rect">
            <a:avLst/>
          </a:prstGeom>
          <a:noFill/>
          <a:ln w="9525">
            <a:noFill/>
            <a:miter lim="800000"/>
            <a:headEnd/>
            <a:tailEnd/>
          </a:ln>
        </p:spPr>
      </p:pic>
      <p:pic>
        <p:nvPicPr>
          <p:cNvPr id="46" name="Rectangle 2094"/>
          <p:cNvPicPr>
            <a:picLocks noChangeAspect="1" noChangeArrowheads="1"/>
          </p:cNvPicPr>
          <p:nvPr/>
        </p:nvPicPr>
        <p:blipFill>
          <a:blip r:embed="rId10" cstate="print"/>
          <a:srcRect/>
          <a:stretch>
            <a:fillRect/>
          </a:stretch>
        </p:blipFill>
        <p:spPr bwMode="auto">
          <a:xfrm>
            <a:off x="7924810" y="8443660"/>
            <a:ext cx="508004" cy="609604"/>
          </a:xfrm>
          <a:prstGeom prst="rect">
            <a:avLst/>
          </a:prstGeom>
          <a:noFill/>
          <a:ln w="9525">
            <a:noFill/>
            <a:miter lim="800000"/>
            <a:headEnd/>
            <a:tailEnd/>
          </a:ln>
        </p:spPr>
      </p:pic>
      <p:pic>
        <p:nvPicPr>
          <p:cNvPr id="47" name="Rectangle 2094"/>
          <p:cNvPicPr>
            <a:picLocks noChangeAspect="1" noChangeArrowheads="1"/>
          </p:cNvPicPr>
          <p:nvPr/>
        </p:nvPicPr>
        <p:blipFill>
          <a:blip r:embed="rId10" cstate="print"/>
          <a:srcRect/>
          <a:stretch>
            <a:fillRect/>
          </a:stretch>
        </p:blipFill>
        <p:spPr bwMode="auto">
          <a:xfrm>
            <a:off x="8432813" y="8443660"/>
            <a:ext cx="508004" cy="609604"/>
          </a:xfrm>
          <a:prstGeom prst="rect">
            <a:avLst/>
          </a:prstGeom>
          <a:noFill/>
          <a:ln w="9525">
            <a:noFill/>
            <a:miter lim="800000"/>
            <a:headEnd/>
            <a:tailEnd/>
          </a:ln>
        </p:spPr>
      </p:pic>
      <p:pic>
        <p:nvPicPr>
          <p:cNvPr id="48" name="Rectangle 2094"/>
          <p:cNvPicPr>
            <a:picLocks noChangeAspect="1" noChangeArrowheads="1"/>
          </p:cNvPicPr>
          <p:nvPr/>
        </p:nvPicPr>
        <p:blipFill>
          <a:blip r:embed="rId10" cstate="print"/>
          <a:srcRect/>
          <a:stretch>
            <a:fillRect/>
          </a:stretch>
        </p:blipFill>
        <p:spPr bwMode="auto">
          <a:xfrm>
            <a:off x="8940817" y="8443660"/>
            <a:ext cx="508004" cy="609604"/>
          </a:xfrm>
          <a:prstGeom prst="rect">
            <a:avLst/>
          </a:prstGeom>
          <a:noFill/>
          <a:ln w="9525">
            <a:noFill/>
            <a:miter lim="800000"/>
            <a:headEnd/>
            <a:tailEnd/>
          </a:ln>
        </p:spPr>
      </p:pic>
      <p:sp>
        <p:nvSpPr>
          <p:cNvPr id="49" name="Rectangle 2068"/>
          <p:cNvSpPr>
            <a:spLocks noChangeArrowheads="1"/>
          </p:cNvSpPr>
          <p:nvPr/>
        </p:nvSpPr>
        <p:spPr bwMode="auto">
          <a:xfrm>
            <a:off x="1796512" y="7834055"/>
            <a:ext cx="2194471" cy="532338"/>
          </a:xfrm>
          <a:prstGeom prst="rect">
            <a:avLst/>
          </a:prstGeom>
          <a:noFill/>
          <a:ln w="9525">
            <a:noFill/>
            <a:miter lim="800000"/>
            <a:headEnd/>
            <a:tailEnd/>
          </a:ln>
        </p:spPr>
        <p:txBody>
          <a:bodyPr wrap="none" lIns="130949" tIns="65475" rIns="130949" bIns="65475">
            <a:spAutoFit/>
          </a:bodyPr>
          <a:lstStyle/>
          <a:p>
            <a:pPr algn="ctr" eaLnBrk="0" hangingPunct="0"/>
            <a:r>
              <a:rPr lang="en-US" sz="2600" dirty="0" smtClean="0">
                <a:solidFill>
                  <a:schemeClr val="tx2"/>
                </a:solidFill>
                <a:latin typeface="Arial" pitchFamily="34" charset="0"/>
              </a:rPr>
              <a:t>Storage cells</a:t>
            </a:r>
            <a:endParaRPr lang="en-US" sz="2600" dirty="0">
              <a:solidFill>
                <a:schemeClr val="tx2"/>
              </a:solidFill>
              <a:latin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lIns="128692" rIns="128692"/>
          <a:lstStyle/>
          <a:p>
            <a:r>
              <a:rPr lang="en-CA" smtClean="0"/>
              <a:t>Data Server Architecture</a:t>
            </a:r>
            <a:endParaRPr lang="en-CA"/>
          </a:p>
        </p:txBody>
      </p:sp>
      <p:sp>
        <p:nvSpPr>
          <p:cNvPr id="26627" name="Rectangle 3"/>
          <p:cNvSpPr>
            <a:spLocks noChangeArrowheads="1"/>
          </p:cNvSpPr>
          <p:nvPr/>
        </p:nvSpPr>
        <p:spPr bwMode="auto">
          <a:xfrm>
            <a:off x="5103120" y="3864956"/>
            <a:ext cx="3142827" cy="1740747"/>
          </a:xfrm>
          <a:prstGeom prst="rect">
            <a:avLst/>
          </a:prstGeom>
          <a:solidFill>
            <a:schemeClr val="accent1"/>
          </a:solidFill>
          <a:ln w="254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26628" name="Line 4"/>
          <p:cNvSpPr>
            <a:spLocks noChangeShapeType="1"/>
          </p:cNvSpPr>
          <p:nvPr/>
        </p:nvSpPr>
        <p:spPr bwMode="auto">
          <a:xfrm>
            <a:off x="5114410" y="5014165"/>
            <a:ext cx="3124764" cy="0"/>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26629" name="Line 5"/>
          <p:cNvSpPr>
            <a:spLocks noChangeShapeType="1"/>
          </p:cNvSpPr>
          <p:nvPr/>
        </p:nvSpPr>
        <p:spPr bwMode="auto">
          <a:xfrm>
            <a:off x="5096347" y="4442946"/>
            <a:ext cx="3142827" cy="0"/>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26630" name="Rectangle 6"/>
          <p:cNvSpPr>
            <a:spLocks noChangeArrowheads="1"/>
          </p:cNvSpPr>
          <p:nvPr/>
        </p:nvSpPr>
        <p:spPr bwMode="auto">
          <a:xfrm>
            <a:off x="5507769" y="3946236"/>
            <a:ext cx="2335787" cy="481612"/>
          </a:xfrm>
          <a:prstGeom prst="rect">
            <a:avLst/>
          </a:prstGeom>
          <a:noFill/>
          <a:ln w="12700">
            <a:noFill/>
            <a:miter lim="800000"/>
            <a:headEnd/>
            <a:tailEnd/>
          </a:ln>
          <a:effectLst/>
        </p:spPr>
        <p:txBody>
          <a:bodyPr wrap="none" lIns="128692" tIns="63217" rIns="128692" bIns="63217">
            <a:prstTxWarp prst="textNoShape">
              <a:avLst/>
            </a:prstTxWarp>
            <a:spAutoFit/>
          </a:bodyPr>
          <a:lstStyle/>
          <a:p>
            <a:pPr algn="ctr"/>
            <a:r>
              <a:rPr lang="fr-FR" sz="2300" b="1" dirty="0">
                <a:solidFill>
                  <a:srgbClr val="000000"/>
                </a:solidFill>
                <a:latin typeface="Arial" charset="0"/>
              </a:rPr>
              <a:t>client interface</a:t>
            </a:r>
          </a:p>
        </p:txBody>
      </p:sp>
      <p:sp>
        <p:nvSpPr>
          <p:cNvPr id="26631" name="Rectangle 7"/>
          <p:cNvSpPr>
            <a:spLocks noChangeArrowheads="1"/>
          </p:cNvSpPr>
          <p:nvPr/>
        </p:nvSpPr>
        <p:spPr bwMode="auto">
          <a:xfrm>
            <a:off x="5578336" y="4490361"/>
            <a:ext cx="2205944" cy="481612"/>
          </a:xfrm>
          <a:prstGeom prst="rect">
            <a:avLst/>
          </a:prstGeom>
          <a:noFill/>
          <a:ln w="12700">
            <a:noFill/>
            <a:miter lim="800000"/>
            <a:headEnd/>
            <a:tailEnd/>
          </a:ln>
          <a:effectLst/>
        </p:spPr>
        <p:txBody>
          <a:bodyPr wrap="none" lIns="128692" tIns="63217" rIns="128692" bIns="63217">
            <a:prstTxWarp prst="textNoShape">
              <a:avLst/>
            </a:prstTxWarp>
            <a:spAutoFit/>
          </a:bodyPr>
          <a:lstStyle/>
          <a:p>
            <a:pPr algn="ctr"/>
            <a:r>
              <a:rPr lang="fr-FR" sz="2300" b="1" dirty="0" err="1">
                <a:solidFill>
                  <a:srgbClr val="000000"/>
                </a:solidFill>
                <a:latin typeface="Arial" charset="0"/>
              </a:rPr>
              <a:t>query</a:t>
            </a:r>
            <a:r>
              <a:rPr lang="fr-FR" sz="2300" b="1" dirty="0">
                <a:solidFill>
                  <a:srgbClr val="000000"/>
                </a:solidFill>
                <a:latin typeface="Arial" charset="0"/>
              </a:rPr>
              <a:t> </a:t>
            </a:r>
            <a:r>
              <a:rPr lang="fr-FR" sz="2300" b="1" dirty="0" err="1">
                <a:solidFill>
                  <a:srgbClr val="000000"/>
                </a:solidFill>
                <a:latin typeface="Arial" charset="0"/>
              </a:rPr>
              <a:t>parsing</a:t>
            </a:r>
            <a:endParaRPr lang="fr-FR" sz="2300" b="1" dirty="0">
              <a:solidFill>
                <a:srgbClr val="000000"/>
              </a:solidFill>
              <a:latin typeface="Arial" charset="0"/>
            </a:endParaRPr>
          </a:p>
        </p:txBody>
      </p:sp>
      <p:sp>
        <p:nvSpPr>
          <p:cNvPr id="26632" name="Rectangle 8"/>
          <p:cNvSpPr>
            <a:spLocks noChangeArrowheads="1"/>
          </p:cNvSpPr>
          <p:nvPr/>
        </p:nvSpPr>
        <p:spPr bwMode="auto">
          <a:xfrm>
            <a:off x="5103960" y="5113508"/>
            <a:ext cx="3138892" cy="481612"/>
          </a:xfrm>
          <a:prstGeom prst="rect">
            <a:avLst/>
          </a:prstGeom>
          <a:noFill/>
          <a:ln w="12700">
            <a:noFill/>
            <a:miter lim="800000"/>
            <a:headEnd/>
            <a:tailEnd/>
          </a:ln>
          <a:effectLst/>
        </p:spPr>
        <p:txBody>
          <a:bodyPr wrap="none" lIns="128692" tIns="63217" rIns="128692" bIns="63217">
            <a:prstTxWarp prst="textNoShape">
              <a:avLst/>
            </a:prstTxWarp>
            <a:spAutoFit/>
          </a:bodyPr>
          <a:lstStyle/>
          <a:p>
            <a:pPr algn="ctr"/>
            <a:r>
              <a:rPr lang="fr-FR" sz="2300" b="1" dirty="0">
                <a:solidFill>
                  <a:srgbClr val="000000"/>
                </a:solidFill>
                <a:latin typeface="Arial" charset="0"/>
              </a:rPr>
              <a:t>data server interface</a:t>
            </a:r>
          </a:p>
        </p:txBody>
      </p:sp>
      <p:sp>
        <p:nvSpPr>
          <p:cNvPr id="26633" name="Line 9"/>
          <p:cNvSpPr>
            <a:spLocks noChangeShapeType="1"/>
          </p:cNvSpPr>
          <p:nvPr/>
        </p:nvSpPr>
        <p:spPr bwMode="auto">
          <a:xfrm>
            <a:off x="6674534" y="5659889"/>
            <a:ext cx="0" cy="984391"/>
          </a:xfrm>
          <a:prstGeom prst="line">
            <a:avLst/>
          </a:prstGeom>
          <a:noFill/>
          <a:ln w="25400">
            <a:solidFill>
              <a:srgbClr val="000000"/>
            </a:solidFill>
            <a:round/>
            <a:headEnd type="triangle" w="med" len="me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26634" name="Rectangle 10"/>
          <p:cNvSpPr>
            <a:spLocks noChangeArrowheads="1"/>
          </p:cNvSpPr>
          <p:nvPr/>
        </p:nvSpPr>
        <p:spPr bwMode="auto">
          <a:xfrm>
            <a:off x="6655825" y="5946626"/>
            <a:ext cx="3767269" cy="527778"/>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600" dirty="0">
                <a:solidFill>
                  <a:srgbClr val="000000"/>
                </a:solidFill>
                <a:latin typeface="Arial" charset="0"/>
              </a:rPr>
              <a:t>communication </a:t>
            </a:r>
            <a:r>
              <a:rPr lang="fr-FR" sz="2600" dirty="0" err="1">
                <a:solidFill>
                  <a:srgbClr val="000000"/>
                </a:solidFill>
                <a:latin typeface="Arial" charset="0"/>
              </a:rPr>
              <a:t>channel</a:t>
            </a:r>
            <a:endParaRPr lang="fr-FR" sz="2600" dirty="0">
              <a:solidFill>
                <a:srgbClr val="000000"/>
              </a:solidFill>
              <a:latin typeface="Arial" charset="0"/>
            </a:endParaRPr>
          </a:p>
        </p:txBody>
      </p:sp>
      <p:sp>
        <p:nvSpPr>
          <p:cNvPr id="26635" name="Rectangle 11"/>
          <p:cNvSpPr>
            <a:spLocks noChangeArrowheads="1"/>
          </p:cNvSpPr>
          <p:nvPr/>
        </p:nvSpPr>
        <p:spPr bwMode="auto">
          <a:xfrm>
            <a:off x="3047873" y="4379729"/>
            <a:ext cx="1893357" cy="927888"/>
          </a:xfrm>
          <a:prstGeom prst="rect">
            <a:avLst/>
          </a:prstGeom>
          <a:noFill/>
          <a:ln w="12700">
            <a:noFill/>
            <a:miter lim="800000"/>
            <a:headEnd/>
            <a:tailEnd/>
          </a:ln>
          <a:effectLst/>
        </p:spPr>
        <p:txBody>
          <a:bodyPr wrap="none" lIns="128692" tIns="63217" rIns="128692" bIns="63217">
            <a:prstTxWarp prst="textNoShape">
              <a:avLst/>
            </a:prstTxWarp>
            <a:spAutoFit/>
          </a:bodyPr>
          <a:lstStyle/>
          <a:p>
            <a:pPr algn="ctr"/>
            <a:r>
              <a:rPr lang="fr-FR" sz="2600" dirty="0">
                <a:solidFill>
                  <a:srgbClr val="000000"/>
                </a:solidFill>
                <a:latin typeface="Arial" charset="0"/>
              </a:rPr>
              <a:t>Application</a:t>
            </a:r>
          </a:p>
          <a:p>
            <a:pPr algn="ctr"/>
            <a:r>
              <a:rPr lang="fr-FR" sz="2600" dirty="0">
                <a:solidFill>
                  <a:srgbClr val="000000"/>
                </a:solidFill>
                <a:latin typeface="Arial" charset="0"/>
              </a:rPr>
              <a:t>server</a:t>
            </a:r>
          </a:p>
        </p:txBody>
      </p:sp>
      <p:sp>
        <p:nvSpPr>
          <p:cNvPr id="26637" name="Rectangle 13"/>
          <p:cNvSpPr>
            <a:spLocks noChangeArrowheads="1"/>
          </p:cNvSpPr>
          <p:nvPr/>
        </p:nvSpPr>
        <p:spPr bwMode="auto">
          <a:xfrm>
            <a:off x="3441975" y="6842965"/>
            <a:ext cx="1186433" cy="927888"/>
          </a:xfrm>
          <a:prstGeom prst="rect">
            <a:avLst/>
          </a:prstGeom>
          <a:noFill/>
          <a:ln w="12700">
            <a:noFill/>
            <a:miter lim="800000"/>
            <a:headEnd/>
            <a:tailEnd/>
          </a:ln>
          <a:effectLst/>
        </p:spPr>
        <p:txBody>
          <a:bodyPr wrap="none" lIns="128692" tIns="63217" rIns="128692" bIns="63217">
            <a:prstTxWarp prst="textNoShape">
              <a:avLst/>
            </a:prstTxWarp>
            <a:spAutoFit/>
          </a:bodyPr>
          <a:lstStyle/>
          <a:p>
            <a:pPr algn="ctr"/>
            <a:r>
              <a:rPr lang="fr-FR" sz="2600" dirty="0">
                <a:solidFill>
                  <a:srgbClr val="000000"/>
                </a:solidFill>
                <a:latin typeface="Arial" charset="0"/>
              </a:rPr>
              <a:t>Data</a:t>
            </a:r>
          </a:p>
          <a:p>
            <a:pPr algn="ctr"/>
            <a:r>
              <a:rPr lang="fr-FR" sz="2600" dirty="0">
                <a:solidFill>
                  <a:srgbClr val="000000"/>
                </a:solidFill>
                <a:latin typeface="Arial" charset="0"/>
              </a:rPr>
              <a:t>server</a:t>
            </a:r>
          </a:p>
        </p:txBody>
      </p:sp>
      <p:sp>
        <p:nvSpPr>
          <p:cNvPr id="26638" name="Rectangle 14"/>
          <p:cNvSpPr>
            <a:spLocks noChangeArrowheads="1"/>
          </p:cNvSpPr>
          <p:nvPr/>
        </p:nvSpPr>
        <p:spPr bwMode="auto">
          <a:xfrm>
            <a:off x="5922122" y="8099701"/>
            <a:ext cx="1635274" cy="527778"/>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600" dirty="0" err="1">
                <a:solidFill>
                  <a:srgbClr val="000000"/>
                </a:solidFill>
                <a:latin typeface="Arial" charset="0"/>
              </a:rPr>
              <a:t>database</a:t>
            </a:r>
            <a:endParaRPr lang="fr-FR" sz="2600" dirty="0">
              <a:solidFill>
                <a:srgbClr val="000000"/>
              </a:solidFill>
              <a:latin typeface="Arial" charset="0"/>
            </a:endParaRPr>
          </a:p>
        </p:txBody>
      </p:sp>
      <p:grpSp>
        <p:nvGrpSpPr>
          <p:cNvPr id="2" name="Group 15"/>
          <p:cNvGrpSpPr>
            <a:grpSpLocks/>
          </p:cNvGrpSpPr>
          <p:nvPr/>
        </p:nvGrpSpPr>
        <p:grpSpPr bwMode="auto">
          <a:xfrm>
            <a:off x="7401538" y="8635641"/>
            <a:ext cx="1065671" cy="634435"/>
            <a:chOff x="3312" y="3705"/>
            <a:chExt cx="472" cy="281"/>
          </a:xfrm>
        </p:grpSpPr>
        <p:grpSp>
          <p:nvGrpSpPr>
            <p:cNvPr id="3" name="Group 16"/>
            <p:cNvGrpSpPr>
              <a:grpSpLocks/>
            </p:cNvGrpSpPr>
            <p:nvPr/>
          </p:nvGrpSpPr>
          <p:grpSpPr bwMode="auto">
            <a:xfrm>
              <a:off x="3312" y="3705"/>
              <a:ext cx="472" cy="281"/>
              <a:chOff x="3312" y="3705"/>
              <a:chExt cx="472" cy="281"/>
            </a:xfrm>
          </p:grpSpPr>
          <p:sp>
            <p:nvSpPr>
              <p:cNvPr id="26641" name="Oval 17"/>
              <p:cNvSpPr>
                <a:spLocks noChangeArrowheads="1"/>
              </p:cNvSpPr>
              <p:nvPr/>
            </p:nvSpPr>
            <p:spPr bwMode="auto">
              <a:xfrm>
                <a:off x="3312" y="3861"/>
                <a:ext cx="464" cy="125"/>
              </a:xfrm>
              <a:prstGeom prst="ellipse">
                <a:avLst/>
              </a:prstGeom>
              <a:solidFill>
                <a:srgbClr val="FFFFFF"/>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26642" name="Oval 18"/>
              <p:cNvSpPr>
                <a:spLocks noChangeArrowheads="1"/>
              </p:cNvSpPr>
              <p:nvPr/>
            </p:nvSpPr>
            <p:spPr bwMode="auto">
              <a:xfrm>
                <a:off x="3312" y="3817"/>
                <a:ext cx="472" cy="125"/>
              </a:xfrm>
              <a:prstGeom prst="ellipse">
                <a:avLst/>
              </a:prstGeom>
              <a:solidFill>
                <a:srgbClr val="FFFFFF"/>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26643" name="Oval 19"/>
              <p:cNvSpPr>
                <a:spLocks noChangeArrowheads="1"/>
              </p:cNvSpPr>
              <p:nvPr/>
            </p:nvSpPr>
            <p:spPr bwMode="auto">
              <a:xfrm>
                <a:off x="3312" y="3787"/>
                <a:ext cx="472" cy="125"/>
              </a:xfrm>
              <a:prstGeom prst="ellipse">
                <a:avLst/>
              </a:prstGeom>
              <a:solidFill>
                <a:srgbClr val="FFFFFF"/>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26644" name="Oval 20"/>
              <p:cNvSpPr>
                <a:spLocks noChangeArrowheads="1"/>
              </p:cNvSpPr>
              <p:nvPr/>
            </p:nvSpPr>
            <p:spPr bwMode="auto">
              <a:xfrm>
                <a:off x="3312" y="3750"/>
                <a:ext cx="472" cy="125"/>
              </a:xfrm>
              <a:prstGeom prst="ellipse">
                <a:avLst/>
              </a:prstGeom>
              <a:solidFill>
                <a:srgbClr val="FFFFFF"/>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26645" name="Oval 21"/>
              <p:cNvSpPr>
                <a:spLocks noChangeArrowheads="1"/>
              </p:cNvSpPr>
              <p:nvPr/>
            </p:nvSpPr>
            <p:spPr bwMode="auto">
              <a:xfrm>
                <a:off x="3312" y="3705"/>
                <a:ext cx="472" cy="125"/>
              </a:xfrm>
              <a:prstGeom prst="ellipse">
                <a:avLst/>
              </a:prstGeom>
              <a:solidFill>
                <a:srgbClr val="FFFFFF"/>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grpSp>
        <p:sp>
          <p:nvSpPr>
            <p:cNvPr id="26646" name="Oval 22"/>
            <p:cNvSpPr>
              <a:spLocks noChangeArrowheads="1"/>
            </p:cNvSpPr>
            <p:nvPr/>
          </p:nvSpPr>
          <p:spPr bwMode="auto">
            <a:xfrm>
              <a:off x="3528" y="3750"/>
              <a:ext cx="32" cy="21"/>
            </a:xfrm>
            <a:prstGeom prst="ellipse">
              <a:avLst/>
            </a:prstGeom>
            <a:solidFill>
              <a:srgbClr val="00000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grpSp>
      <p:sp>
        <p:nvSpPr>
          <p:cNvPr id="26647" name="Line 23"/>
          <p:cNvSpPr>
            <a:spLocks noChangeShapeType="1"/>
          </p:cNvSpPr>
          <p:nvPr/>
        </p:nvSpPr>
        <p:spPr bwMode="auto">
          <a:xfrm>
            <a:off x="7916311" y="7849934"/>
            <a:ext cx="0" cy="866987"/>
          </a:xfrm>
          <a:prstGeom prst="line">
            <a:avLst/>
          </a:prstGeom>
          <a:noFill/>
          <a:ln w="12700">
            <a:solidFill>
              <a:srgbClr val="000000"/>
            </a:solidFill>
            <a:round/>
            <a:headEnd type="triangle" w="med" len="me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grpSp>
        <p:nvGrpSpPr>
          <p:cNvPr id="4" name="Group 25"/>
          <p:cNvGrpSpPr>
            <a:grpSpLocks/>
          </p:cNvGrpSpPr>
          <p:nvPr/>
        </p:nvGrpSpPr>
        <p:grpSpPr bwMode="auto">
          <a:xfrm>
            <a:off x="4963138" y="8635641"/>
            <a:ext cx="1065671" cy="634435"/>
            <a:chOff x="2232" y="3705"/>
            <a:chExt cx="472" cy="281"/>
          </a:xfrm>
        </p:grpSpPr>
        <p:grpSp>
          <p:nvGrpSpPr>
            <p:cNvPr id="5" name="Group 26"/>
            <p:cNvGrpSpPr>
              <a:grpSpLocks/>
            </p:cNvGrpSpPr>
            <p:nvPr/>
          </p:nvGrpSpPr>
          <p:grpSpPr bwMode="auto">
            <a:xfrm>
              <a:off x="2232" y="3705"/>
              <a:ext cx="472" cy="281"/>
              <a:chOff x="2232" y="3705"/>
              <a:chExt cx="472" cy="281"/>
            </a:xfrm>
          </p:grpSpPr>
          <p:sp>
            <p:nvSpPr>
              <p:cNvPr id="26651" name="Oval 27"/>
              <p:cNvSpPr>
                <a:spLocks noChangeArrowheads="1"/>
              </p:cNvSpPr>
              <p:nvPr/>
            </p:nvSpPr>
            <p:spPr bwMode="auto">
              <a:xfrm>
                <a:off x="2232" y="3861"/>
                <a:ext cx="464" cy="125"/>
              </a:xfrm>
              <a:prstGeom prst="ellipse">
                <a:avLst/>
              </a:prstGeom>
              <a:solidFill>
                <a:srgbClr val="FFFFFF"/>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26652" name="Oval 28"/>
              <p:cNvSpPr>
                <a:spLocks noChangeArrowheads="1"/>
              </p:cNvSpPr>
              <p:nvPr/>
            </p:nvSpPr>
            <p:spPr bwMode="auto">
              <a:xfrm>
                <a:off x="2232" y="3817"/>
                <a:ext cx="472" cy="125"/>
              </a:xfrm>
              <a:prstGeom prst="ellipse">
                <a:avLst/>
              </a:prstGeom>
              <a:solidFill>
                <a:srgbClr val="FFFFFF"/>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26653" name="Oval 29"/>
              <p:cNvSpPr>
                <a:spLocks noChangeArrowheads="1"/>
              </p:cNvSpPr>
              <p:nvPr/>
            </p:nvSpPr>
            <p:spPr bwMode="auto">
              <a:xfrm>
                <a:off x="2232" y="3787"/>
                <a:ext cx="472" cy="125"/>
              </a:xfrm>
              <a:prstGeom prst="ellipse">
                <a:avLst/>
              </a:prstGeom>
              <a:solidFill>
                <a:srgbClr val="FFFFFF"/>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26654" name="Oval 30"/>
              <p:cNvSpPr>
                <a:spLocks noChangeArrowheads="1"/>
              </p:cNvSpPr>
              <p:nvPr/>
            </p:nvSpPr>
            <p:spPr bwMode="auto">
              <a:xfrm>
                <a:off x="2232" y="3750"/>
                <a:ext cx="472" cy="125"/>
              </a:xfrm>
              <a:prstGeom prst="ellipse">
                <a:avLst/>
              </a:prstGeom>
              <a:solidFill>
                <a:srgbClr val="FFFFFF"/>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26655" name="Oval 31"/>
              <p:cNvSpPr>
                <a:spLocks noChangeArrowheads="1"/>
              </p:cNvSpPr>
              <p:nvPr/>
            </p:nvSpPr>
            <p:spPr bwMode="auto">
              <a:xfrm>
                <a:off x="2232" y="3705"/>
                <a:ext cx="472" cy="125"/>
              </a:xfrm>
              <a:prstGeom prst="ellipse">
                <a:avLst/>
              </a:prstGeom>
              <a:solidFill>
                <a:srgbClr val="FFFFFF"/>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grpSp>
        <p:sp>
          <p:nvSpPr>
            <p:cNvPr id="26656" name="Oval 32"/>
            <p:cNvSpPr>
              <a:spLocks noChangeArrowheads="1"/>
            </p:cNvSpPr>
            <p:nvPr/>
          </p:nvSpPr>
          <p:spPr bwMode="auto">
            <a:xfrm>
              <a:off x="2448" y="3750"/>
              <a:ext cx="32" cy="21"/>
            </a:xfrm>
            <a:prstGeom prst="ellipse">
              <a:avLst/>
            </a:prstGeom>
            <a:solidFill>
              <a:srgbClr val="00000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grpSp>
      <p:sp>
        <p:nvSpPr>
          <p:cNvPr id="26657" name="Rectangle 33"/>
          <p:cNvSpPr>
            <a:spLocks noChangeArrowheads="1"/>
          </p:cNvSpPr>
          <p:nvPr/>
        </p:nvSpPr>
        <p:spPr bwMode="auto">
          <a:xfrm>
            <a:off x="4778000" y="6682662"/>
            <a:ext cx="3793067" cy="1101796"/>
          </a:xfrm>
          <a:prstGeom prst="rect">
            <a:avLst/>
          </a:prstGeom>
          <a:solidFill>
            <a:schemeClr val="folHlink"/>
          </a:solidFill>
          <a:ln w="25400">
            <a:solidFill>
              <a:srgbClr val="000000"/>
            </a:solidFill>
            <a:miter lim="800000"/>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26658" name="Rectangle 34"/>
          <p:cNvSpPr>
            <a:spLocks noChangeArrowheads="1"/>
          </p:cNvSpPr>
          <p:nvPr/>
        </p:nvSpPr>
        <p:spPr bwMode="auto">
          <a:xfrm>
            <a:off x="4633659" y="6741365"/>
            <a:ext cx="4086266" cy="481612"/>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300" b="1" dirty="0">
                <a:solidFill>
                  <a:srgbClr val="000000"/>
                </a:solidFill>
                <a:latin typeface="Arial" charset="0"/>
              </a:rPr>
              <a:t>application server interface</a:t>
            </a:r>
          </a:p>
        </p:txBody>
      </p:sp>
      <p:sp>
        <p:nvSpPr>
          <p:cNvPr id="26659" name="Rectangle 35"/>
          <p:cNvSpPr>
            <a:spLocks noChangeArrowheads="1"/>
          </p:cNvSpPr>
          <p:nvPr/>
        </p:nvSpPr>
        <p:spPr bwMode="auto">
          <a:xfrm>
            <a:off x="5184956" y="7226788"/>
            <a:ext cx="2938516" cy="481612"/>
          </a:xfrm>
          <a:prstGeom prst="rect">
            <a:avLst/>
          </a:prstGeom>
          <a:noFill/>
          <a:ln w="12700">
            <a:noFill/>
            <a:miter lim="800000"/>
            <a:headEnd/>
            <a:tailEnd/>
          </a:ln>
          <a:effectLst/>
        </p:spPr>
        <p:txBody>
          <a:bodyPr wrap="none" lIns="128692" tIns="63217" rIns="128692" bIns="63217">
            <a:prstTxWarp prst="textNoShape">
              <a:avLst/>
            </a:prstTxWarp>
            <a:spAutoFit/>
          </a:bodyPr>
          <a:lstStyle/>
          <a:p>
            <a:r>
              <a:rPr lang="fr-FR" sz="2300" b="1" dirty="0" err="1">
                <a:solidFill>
                  <a:srgbClr val="000000"/>
                </a:solidFill>
                <a:latin typeface="Arial" charset="0"/>
              </a:rPr>
              <a:t>database</a:t>
            </a:r>
            <a:r>
              <a:rPr lang="fr-FR" sz="2300" b="1" dirty="0">
                <a:solidFill>
                  <a:srgbClr val="000000"/>
                </a:solidFill>
                <a:latin typeface="Arial" charset="0"/>
              </a:rPr>
              <a:t> </a:t>
            </a:r>
            <a:r>
              <a:rPr lang="fr-FR" sz="2300" b="1" dirty="0" err="1">
                <a:solidFill>
                  <a:srgbClr val="000000"/>
                </a:solidFill>
                <a:latin typeface="Arial" charset="0"/>
              </a:rPr>
              <a:t>functions</a:t>
            </a:r>
            <a:endParaRPr lang="fr-FR" sz="2300" b="1" dirty="0">
              <a:solidFill>
                <a:srgbClr val="000000"/>
              </a:solidFill>
              <a:latin typeface="Arial" charset="0"/>
            </a:endParaRPr>
          </a:p>
        </p:txBody>
      </p:sp>
      <p:sp>
        <p:nvSpPr>
          <p:cNvPr id="26660" name="Line 36"/>
          <p:cNvSpPr>
            <a:spLocks noChangeShapeType="1"/>
          </p:cNvSpPr>
          <p:nvPr/>
        </p:nvSpPr>
        <p:spPr bwMode="auto">
          <a:xfrm>
            <a:off x="4764453" y="7242591"/>
            <a:ext cx="3793067" cy="0"/>
          </a:xfrm>
          <a:prstGeom prst="line">
            <a:avLst/>
          </a:prstGeom>
          <a:noFill/>
          <a:ln w="12700">
            <a:solidFill>
              <a:srgbClr val="000000"/>
            </a:solidFill>
            <a:round/>
            <a:headEnd/>
            <a:tailEnd/>
          </a:ln>
          <a:effectLst/>
        </p:spPr>
        <p:txBody>
          <a:bodyPr wrap="none" lIns="130046" tIns="65023" rIns="130046" bIns="65023" anchor="ctr">
            <a:prstTxWarp prst="textNoShape">
              <a:avLst/>
            </a:prstTxWarp>
          </a:bodyPr>
          <a:lstStyle/>
          <a:p>
            <a:endParaRPr lang="en-US" dirty="0">
              <a:latin typeface="Book Antiqua"/>
            </a:endParaRPr>
          </a:p>
        </p:txBody>
      </p:sp>
      <p:sp>
        <p:nvSpPr>
          <p:cNvPr id="26661" name="Line 37"/>
          <p:cNvSpPr>
            <a:spLocks noChangeShapeType="1"/>
          </p:cNvSpPr>
          <p:nvPr/>
        </p:nvSpPr>
        <p:spPr bwMode="auto">
          <a:xfrm>
            <a:off x="5477911" y="7831872"/>
            <a:ext cx="0" cy="921173"/>
          </a:xfrm>
          <a:prstGeom prst="line">
            <a:avLst/>
          </a:prstGeom>
          <a:noFill/>
          <a:ln w="12700">
            <a:solidFill>
              <a:srgbClr val="000000"/>
            </a:solidFill>
            <a:round/>
            <a:headEnd type="triangle" w="med" len="me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26662" name="Line 38"/>
          <p:cNvSpPr>
            <a:spLocks noChangeShapeType="1"/>
          </p:cNvSpPr>
          <p:nvPr/>
        </p:nvSpPr>
        <p:spPr bwMode="auto">
          <a:xfrm>
            <a:off x="5514036" y="3167303"/>
            <a:ext cx="0" cy="668302"/>
          </a:xfrm>
          <a:prstGeom prst="line">
            <a:avLst/>
          </a:prstGeom>
          <a:noFill/>
          <a:ln w="12700">
            <a:solidFill>
              <a:srgbClr val="000000"/>
            </a:solidFill>
            <a:round/>
            <a:headEnd type="triangle" w="med" len="me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sp>
        <p:nvSpPr>
          <p:cNvPr id="26663" name="Line 39"/>
          <p:cNvSpPr>
            <a:spLocks noChangeShapeType="1"/>
          </p:cNvSpPr>
          <p:nvPr/>
        </p:nvSpPr>
        <p:spPr bwMode="auto">
          <a:xfrm>
            <a:off x="7663440" y="3187623"/>
            <a:ext cx="0" cy="647983"/>
          </a:xfrm>
          <a:prstGeom prst="line">
            <a:avLst/>
          </a:prstGeom>
          <a:noFill/>
          <a:ln w="12700">
            <a:solidFill>
              <a:srgbClr val="000000"/>
            </a:solidFill>
            <a:round/>
            <a:headEnd type="triangle" w="med" len="med"/>
            <a:tailEnd type="triangle" w="med" len="med"/>
          </a:ln>
          <a:effectLst/>
        </p:spPr>
        <p:txBody>
          <a:bodyPr wrap="none" lIns="130046" tIns="65023" rIns="130046" bIns="65023" anchor="ctr">
            <a:prstTxWarp prst="textNoShape">
              <a:avLst/>
            </a:prstTxWarp>
          </a:bodyPr>
          <a:lstStyle/>
          <a:p>
            <a:endParaRPr lang="en-US" dirty="0">
              <a:latin typeface="Book Antiqua"/>
            </a:endParaRPr>
          </a:p>
        </p:txBody>
      </p:sp>
      <p:pic>
        <p:nvPicPr>
          <p:cNvPr id="26664" name="Picture 40"/>
          <p:cNvPicPr>
            <a:picLocks noChangeArrowheads="1"/>
          </p:cNvPicPr>
          <p:nvPr/>
        </p:nvPicPr>
        <p:blipFill>
          <a:blip r:embed="rId3"/>
          <a:srcRect/>
          <a:stretch>
            <a:fillRect/>
          </a:stretch>
        </p:blipFill>
        <p:spPr bwMode="auto">
          <a:xfrm>
            <a:off x="7159957" y="2334183"/>
            <a:ext cx="1167270" cy="891823"/>
          </a:xfrm>
          <a:prstGeom prst="rect">
            <a:avLst/>
          </a:prstGeom>
          <a:noFill/>
          <a:ln w="12700">
            <a:noFill/>
            <a:miter lim="800000"/>
            <a:headEnd/>
            <a:tailEnd/>
          </a:ln>
          <a:effectLst/>
        </p:spPr>
      </p:pic>
      <p:grpSp>
        <p:nvGrpSpPr>
          <p:cNvPr id="6" name="Group 41"/>
          <p:cNvGrpSpPr>
            <a:grpSpLocks/>
          </p:cNvGrpSpPr>
          <p:nvPr/>
        </p:nvGrpSpPr>
        <p:grpSpPr bwMode="auto">
          <a:xfrm>
            <a:off x="4990232" y="2284512"/>
            <a:ext cx="1131147" cy="880533"/>
            <a:chOff x="2244" y="892"/>
            <a:chExt cx="501" cy="390"/>
          </a:xfrm>
        </p:grpSpPr>
        <p:grpSp>
          <p:nvGrpSpPr>
            <p:cNvPr id="7" name="Group 42"/>
            <p:cNvGrpSpPr>
              <a:grpSpLocks/>
            </p:cNvGrpSpPr>
            <p:nvPr/>
          </p:nvGrpSpPr>
          <p:grpSpPr bwMode="auto">
            <a:xfrm>
              <a:off x="2341" y="1099"/>
              <a:ext cx="319" cy="122"/>
              <a:chOff x="2341" y="1099"/>
              <a:chExt cx="319" cy="122"/>
            </a:xfrm>
          </p:grpSpPr>
          <p:grpSp>
            <p:nvGrpSpPr>
              <p:cNvPr id="8" name="Group 43"/>
              <p:cNvGrpSpPr>
                <a:grpSpLocks/>
              </p:cNvGrpSpPr>
              <p:nvPr/>
            </p:nvGrpSpPr>
            <p:grpSpPr bwMode="auto">
              <a:xfrm>
                <a:off x="2341" y="1099"/>
                <a:ext cx="319" cy="122"/>
                <a:chOff x="2341" y="1099"/>
                <a:chExt cx="319" cy="122"/>
              </a:xfrm>
            </p:grpSpPr>
            <p:grpSp>
              <p:nvGrpSpPr>
                <p:cNvPr id="9" name="Group 44"/>
                <p:cNvGrpSpPr>
                  <a:grpSpLocks/>
                </p:cNvGrpSpPr>
                <p:nvPr/>
              </p:nvGrpSpPr>
              <p:grpSpPr bwMode="auto">
                <a:xfrm>
                  <a:off x="2341" y="1099"/>
                  <a:ext cx="319" cy="122"/>
                  <a:chOff x="2341" y="1099"/>
                  <a:chExt cx="319" cy="122"/>
                </a:xfrm>
              </p:grpSpPr>
              <p:grpSp>
                <p:nvGrpSpPr>
                  <p:cNvPr id="10" name="Group 45"/>
                  <p:cNvGrpSpPr>
                    <a:grpSpLocks/>
                  </p:cNvGrpSpPr>
                  <p:nvPr/>
                </p:nvGrpSpPr>
                <p:grpSpPr bwMode="auto">
                  <a:xfrm>
                    <a:off x="2341" y="1099"/>
                    <a:ext cx="319" cy="122"/>
                    <a:chOff x="2341" y="1099"/>
                    <a:chExt cx="319" cy="122"/>
                  </a:xfrm>
                </p:grpSpPr>
                <p:grpSp>
                  <p:nvGrpSpPr>
                    <p:cNvPr id="11" name="Group 46"/>
                    <p:cNvGrpSpPr>
                      <a:grpSpLocks/>
                    </p:cNvGrpSpPr>
                    <p:nvPr/>
                  </p:nvGrpSpPr>
                  <p:grpSpPr bwMode="auto">
                    <a:xfrm>
                      <a:off x="2341" y="1099"/>
                      <a:ext cx="319" cy="122"/>
                      <a:chOff x="2341" y="1099"/>
                      <a:chExt cx="319" cy="122"/>
                    </a:xfrm>
                  </p:grpSpPr>
                  <p:sp>
                    <p:nvSpPr>
                      <p:cNvPr id="26671" name="Rectangle 47"/>
                      <p:cNvSpPr>
                        <a:spLocks noChangeArrowheads="1"/>
                      </p:cNvSpPr>
                      <p:nvPr/>
                    </p:nvSpPr>
                    <p:spPr bwMode="auto">
                      <a:xfrm>
                        <a:off x="2345" y="1133"/>
                        <a:ext cx="310" cy="88"/>
                      </a:xfrm>
                      <a:prstGeom prst="rect">
                        <a:avLst/>
                      </a:prstGeom>
                      <a:solidFill>
                        <a:srgbClr val="C0C0C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sp>
                    <p:nvSpPr>
                      <p:cNvPr id="26672" name="Freeform 48"/>
                      <p:cNvSpPr>
                        <a:spLocks/>
                      </p:cNvSpPr>
                      <p:nvPr/>
                    </p:nvSpPr>
                    <p:spPr bwMode="auto">
                      <a:xfrm>
                        <a:off x="2341" y="1099"/>
                        <a:ext cx="319" cy="30"/>
                      </a:xfrm>
                      <a:custGeom>
                        <a:avLst/>
                        <a:gdLst/>
                        <a:ahLst/>
                        <a:cxnLst>
                          <a:cxn ang="0">
                            <a:pos x="0" y="29"/>
                          </a:cxn>
                          <a:cxn ang="0">
                            <a:pos x="318" y="29"/>
                          </a:cxn>
                          <a:cxn ang="0">
                            <a:pos x="288" y="0"/>
                          </a:cxn>
                          <a:cxn ang="0">
                            <a:pos x="34" y="0"/>
                          </a:cxn>
                          <a:cxn ang="0">
                            <a:pos x="0" y="29"/>
                          </a:cxn>
                        </a:cxnLst>
                        <a:rect l="0" t="0" r="r" b="b"/>
                        <a:pathLst>
                          <a:path w="319" h="30">
                            <a:moveTo>
                              <a:pt x="0" y="29"/>
                            </a:moveTo>
                            <a:lnTo>
                              <a:pt x="318" y="29"/>
                            </a:lnTo>
                            <a:lnTo>
                              <a:pt x="288" y="0"/>
                            </a:lnTo>
                            <a:lnTo>
                              <a:pt x="34" y="0"/>
                            </a:lnTo>
                            <a:lnTo>
                              <a:pt x="0" y="29"/>
                            </a:lnTo>
                          </a:path>
                        </a:pathLst>
                      </a:custGeom>
                      <a:solidFill>
                        <a:srgbClr val="C0C0C0"/>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sp>
                  <p:nvSpPr>
                    <p:cNvPr id="26673" name="Freeform 49"/>
                    <p:cNvSpPr>
                      <a:spLocks/>
                    </p:cNvSpPr>
                    <p:nvPr/>
                  </p:nvSpPr>
                  <p:spPr bwMode="auto">
                    <a:xfrm>
                      <a:off x="2347" y="1123"/>
                      <a:ext cx="308" cy="1"/>
                    </a:xfrm>
                    <a:custGeom>
                      <a:avLst/>
                      <a:gdLst/>
                      <a:ahLst/>
                      <a:cxnLst>
                        <a:cxn ang="0">
                          <a:pos x="0" y="0"/>
                        </a:cxn>
                        <a:cxn ang="0">
                          <a:pos x="307" y="0"/>
                        </a:cxn>
                      </a:cxnLst>
                      <a:rect l="0" t="0" r="r" b="b"/>
                      <a:pathLst>
                        <a:path w="308" h="1">
                          <a:moveTo>
                            <a:pt x="0" y="0"/>
                          </a:moveTo>
                          <a:lnTo>
                            <a:pt x="30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12" name="Group 50"/>
                  <p:cNvGrpSpPr>
                    <a:grpSpLocks/>
                  </p:cNvGrpSpPr>
                  <p:nvPr/>
                </p:nvGrpSpPr>
                <p:grpSpPr bwMode="auto">
                  <a:xfrm>
                    <a:off x="2355" y="1201"/>
                    <a:ext cx="297" cy="20"/>
                    <a:chOff x="2355" y="1201"/>
                    <a:chExt cx="297" cy="20"/>
                  </a:xfrm>
                </p:grpSpPr>
                <p:grpSp>
                  <p:nvGrpSpPr>
                    <p:cNvPr id="13" name="Group 51"/>
                    <p:cNvGrpSpPr>
                      <a:grpSpLocks/>
                    </p:cNvGrpSpPr>
                    <p:nvPr/>
                  </p:nvGrpSpPr>
                  <p:grpSpPr bwMode="auto">
                    <a:xfrm>
                      <a:off x="2355" y="1201"/>
                      <a:ext cx="147" cy="20"/>
                      <a:chOff x="2355" y="1201"/>
                      <a:chExt cx="147" cy="20"/>
                    </a:xfrm>
                  </p:grpSpPr>
                  <p:grpSp>
                    <p:nvGrpSpPr>
                      <p:cNvPr id="14" name="Group 52"/>
                      <p:cNvGrpSpPr>
                        <a:grpSpLocks/>
                      </p:cNvGrpSpPr>
                      <p:nvPr/>
                    </p:nvGrpSpPr>
                    <p:grpSpPr bwMode="auto">
                      <a:xfrm>
                        <a:off x="2355" y="1201"/>
                        <a:ext cx="72" cy="20"/>
                        <a:chOff x="2355" y="1201"/>
                        <a:chExt cx="72" cy="20"/>
                      </a:xfrm>
                    </p:grpSpPr>
                    <p:grpSp>
                      <p:nvGrpSpPr>
                        <p:cNvPr id="15" name="Group 53"/>
                        <p:cNvGrpSpPr>
                          <a:grpSpLocks/>
                        </p:cNvGrpSpPr>
                        <p:nvPr/>
                      </p:nvGrpSpPr>
                      <p:grpSpPr bwMode="auto">
                        <a:xfrm>
                          <a:off x="2355" y="1201"/>
                          <a:ext cx="34" cy="20"/>
                          <a:chOff x="2355" y="1201"/>
                          <a:chExt cx="34" cy="20"/>
                        </a:xfrm>
                      </p:grpSpPr>
                      <p:grpSp>
                        <p:nvGrpSpPr>
                          <p:cNvPr id="16" name="Group 54"/>
                          <p:cNvGrpSpPr>
                            <a:grpSpLocks/>
                          </p:cNvGrpSpPr>
                          <p:nvPr/>
                        </p:nvGrpSpPr>
                        <p:grpSpPr bwMode="auto">
                          <a:xfrm>
                            <a:off x="2355" y="1201"/>
                            <a:ext cx="15" cy="20"/>
                            <a:chOff x="2355" y="1201"/>
                            <a:chExt cx="15" cy="20"/>
                          </a:xfrm>
                        </p:grpSpPr>
                        <p:grpSp>
                          <p:nvGrpSpPr>
                            <p:cNvPr id="17" name="Group 55"/>
                            <p:cNvGrpSpPr>
                              <a:grpSpLocks/>
                            </p:cNvGrpSpPr>
                            <p:nvPr/>
                          </p:nvGrpSpPr>
                          <p:grpSpPr bwMode="auto">
                            <a:xfrm>
                              <a:off x="2355" y="1201"/>
                              <a:ext cx="6" cy="20"/>
                              <a:chOff x="2355" y="1201"/>
                              <a:chExt cx="6" cy="20"/>
                            </a:xfrm>
                          </p:grpSpPr>
                          <p:sp>
                            <p:nvSpPr>
                              <p:cNvPr id="26680" name="Freeform 56"/>
                              <p:cNvSpPr>
                                <a:spLocks/>
                              </p:cNvSpPr>
                              <p:nvPr/>
                            </p:nvSpPr>
                            <p:spPr bwMode="auto">
                              <a:xfrm>
                                <a:off x="2355"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681" name="Freeform 57"/>
                              <p:cNvSpPr>
                                <a:spLocks/>
                              </p:cNvSpPr>
                              <p:nvPr/>
                            </p:nvSpPr>
                            <p:spPr bwMode="auto">
                              <a:xfrm>
                                <a:off x="2359"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18" name="Group 58"/>
                            <p:cNvGrpSpPr>
                              <a:grpSpLocks/>
                            </p:cNvGrpSpPr>
                            <p:nvPr/>
                          </p:nvGrpSpPr>
                          <p:grpSpPr bwMode="auto">
                            <a:xfrm>
                              <a:off x="2364" y="1201"/>
                              <a:ext cx="6" cy="20"/>
                              <a:chOff x="2364" y="1201"/>
                              <a:chExt cx="6" cy="20"/>
                            </a:xfrm>
                          </p:grpSpPr>
                          <p:sp>
                            <p:nvSpPr>
                              <p:cNvPr id="26683" name="Freeform 59"/>
                              <p:cNvSpPr>
                                <a:spLocks/>
                              </p:cNvSpPr>
                              <p:nvPr/>
                            </p:nvSpPr>
                            <p:spPr bwMode="auto">
                              <a:xfrm>
                                <a:off x="2364"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684" name="Freeform 60"/>
                              <p:cNvSpPr>
                                <a:spLocks/>
                              </p:cNvSpPr>
                              <p:nvPr/>
                            </p:nvSpPr>
                            <p:spPr bwMode="auto">
                              <a:xfrm>
                                <a:off x="2369"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nvGrpSpPr>
                          <p:cNvPr id="19" name="Group 61"/>
                          <p:cNvGrpSpPr>
                            <a:grpSpLocks/>
                          </p:cNvGrpSpPr>
                          <p:nvPr/>
                        </p:nvGrpSpPr>
                        <p:grpSpPr bwMode="auto">
                          <a:xfrm>
                            <a:off x="2373" y="1201"/>
                            <a:ext cx="16" cy="20"/>
                            <a:chOff x="2373" y="1201"/>
                            <a:chExt cx="16" cy="20"/>
                          </a:xfrm>
                        </p:grpSpPr>
                        <p:grpSp>
                          <p:nvGrpSpPr>
                            <p:cNvPr id="20" name="Group 62"/>
                            <p:cNvGrpSpPr>
                              <a:grpSpLocks/>
                            </p:cNvGrpSpPr>
                            <p:nvPr/>
                          </p:nvGrpSpPr>
                          <p:grpSpPr bwMode="auto">
                            <a:xfrm>
                              <a:off x="2373" y="1201"/>
                              <a:ext cx="7" cy="20"/>
                              <a:chOff x="2373" y="1201"/>
                              <a:chExt cx="7" cy="20"/>
                            </a:xfrm>
                          </p:grpSpPr>
                          <p:sp>
                            <p:nvSpPr>
                              <p:cNvPr id="26687" name="Freeform 63"/>
                              <p:cNvSpPr>
                                <a:spLocks/>
                              </p:cNvSpPr>
                              <p:nvPr/>
                            </p:nvSpPr>
                            <p:spPr bwMode="auto">
                              <a:xfrm>
                                <a:off x="2373"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688" name="Freeform 64"/>
                              <p:cNvSpPr>
                                <a:spLocks/>
                              </p:cNvSpPr>
                              <p:nvPr/>
                            </p:nvSpPr>
                            <p:spPr bwMode="auto">
                              <a:xfrm>
                                <a:off x="2378"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1" name="Group 65"/>
                            <p:cNvGrpSpPr>
                              <a:grpSpLocks/>
                            </p:cNvGrpSpPr>
                            <p:nvPr/>
                          </p:nvGrpSpPr>
                          <p:grpSpPr bwMode="auto">
                            <a:xfrm>
                              <a:off x="2383" y="1201"/>
                              <a:ext cx="6" cy="20"/>
                              <a:chOff x="2383" y="1201"/>
                              <a:chExt cx="6" cy="20"/>
                            </a:xfrm>
                          </p:grpSpPr>
                          <p:sp>
                            <p:nvSpPr>
                              <p:cNvPr id="26690" name="Freeform 66"/>
                              <p:cNvSpPr>
                                <a:spLocks/>
                              </p:cNvSpPr>
                              <p:nvPr/>
                            </p:nvSpPr>
                            <p:spPr bwMode="auto">
                              <a:xfrm>
                                <a:off x="2383"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691" name="Freeform 67"/>
                              <p:cNvSpPr>
                                <a:spLocks/>
                              </p:cNvSpPr>
                              <p:nvPr/>
                            </p:nvSpPr>
                            <p:spPr bwMode="auto">
                              <a:xfrm>
                                <a:off x="2387"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grpSp>
                      <p:nvGrpSpPr>
                        <p:cNvPr id="22" name="Group 68"/>
                        <p:cNvGrpSpPr>
                          <a:grpSpLocks/>
                        </p:cNvGrpSpPr>
                        <p:nvPr/>
                      </p:nvGrpSpPr>
                      <p:grpSpPr bwMode="auto">
                        <a:xfrm>
                          <a:off x="2392" y="1201"/>
                          <a:ext cx="35" cy="20"/>
                          <a:chOff x="2392" y="1201"/>
                          <a:chExt cx="35" cy="20"/>
                        </a:xfrm>
                      </p:grpSpPr>
                      <p:grpSp>
                        <p:nvGrpSpPr>
                          <p:cNvPr id="23" name="Group 69"/>
                          <p:cNvGrpSpPr>
                            <a:grpSpLocks/>
                          </p:cNvGrpSpPr>
                          <p:nvPr/>
                        </p:nvGrpSpPr>
                        <p:grpSpPr bwMode="auto">
                          <a:xfrm>
                            <a:off x="2392" y="1201"/>
                            <a:ext cx="16" cy="20"/>
                            <a:chOff x="2392" y="1201"/>
                            <a:chExt cx="16" cy="20"/>
                          </a:xfrm>
                        </p:grpSpPr>
                        <p:grpSp>
                          <p:nvGrpSpPr>
                            <p:cNvPr id="24" name="Group 70"/>
                            <p:cNvGrpSpPr>
                              <a:grpSpLocks/>
                            </p:cNvGrpSpPr>
                            <p:nvPr/>
                          </p:nvGrpSpPr>
                          <p:grpSpPr bwMode="auto">
                            <a:xfrm>
                              <a:off x="2392" y="1201"/>
                              <a:ext cx="7" cy="20"/>
                              <a:chOff x="2392" y="1201"/>
                              <a:chExt cx="7" cy="20"/>
                            </a:xfrm>
                          </p:grpSpPr>
                          <p:sp>
                            <p:nvSpPr>
                              <p:cNvPr id="26695" name="Freeform 71"/>
                              <p:cNvSpPr>
                                <a:spLocks/>
                              </p:cNvSpPr>
                              <p:nvPr/>
                            </p:nvSpPr>
                            <p:spPr bwMode="auto">
                              <a:xfrm>
                                <a:off x="2392"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696" name="Freeform 72"/>
                              <p:cNvSpPr>
                                <a:spLocks/>
                              </p:cNvSpPr>
                              <p:nvPr/>
                            </p:nvSpPr>
                            <p:spPr bwMode="auto">
                              <a:xfrm>
                                <a:off x="2397"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5" name="Group 73"/>
                            <p:cNvGrpSpPr>
                              <a:grpSpLocks/>
                            </p:cNvGrpSpPr>
                            <p:nvPr/>
                          </p:nvGrpSpPr>
                          <p:grpSpPr bwMode="auto">
                            <a:xfrm>
                              <a:off x="2402" y="1201"/>
                              <a:ext cx="6" cy="20"/>
                              <a:chOff x="2402" y="1201"/>
                              <a:chExt cx="6" cy="20"/>
                            </a:xfrm>
                          </p:grpSpPr>
                          <p:sp>
                            <p:nvSpPr>
                              <p:cNvPr id="26698" name="Freeform 74"/>
                              <p:cNvSpPr>
                                <a:spLocks/>
                              </p:cNvSpPr>
                              <p:nvPr/>
                            </p:nvSpPr>
                            <p:spPr bwMode="auto">
                              <a:xfrm>
                                <a:off x="2402"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699" name="Freeform 75"/>
                              <p:cNvSpPr>
                                <a:spLocks/>
                              </p:cNvSpPr>
                              <p:nvPr/>
                            </p:nvSpPr>
                            <p:spPr bwMode="auto">
                              <a:xfrm>
                                <a:off x="2406"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nvGrpSpPr>
                          <p:cNvPr id="26" name="Group 76"/>
                          <p:cNvGrpSpPr>
                            <a:grpSpLocks/>
                          </p:cNvGrpSpPr>
                          <p:nvPr/>
                        </p:nvGrpSpPr>
                        <p:grpSpPr bwMode="auto">
                          <a:xfrm>
                            <a:off x="2411" y="1201"/>
                            <a:ext cx="16" cy="20"/>
                            <a:chOff x="2411" y="1201"/>
                            <a:chExt cx="16" cy="20"/>
                          </a:xfrm>
                        </p:grpSpPr>
                        <p:grpSp>
                          <p:nvGrpSpPr>
                            <p:cNvPr id="27" name="Group 77"/>
                            <p:cNvGrpSpPr>
                              <a:grpSpLocks/>
                            </p:cNvGrpSpPr>
                            <p:nvPr/>
                          </p:nvGrpSpPr>
                          <p:grpSpPr bwMode="auto">
                            <a:xfrm>
                              <a:off x="2411" y="1201"/>
                              <a:ext cx="6" cy="20"/>
                              <a:chOff x="2411" y="1201"/>
                              <a:chExt cx="6" cy="20"/>
                            </a:xfrm>
                          </p:grpSpPr>
                          <p:sp>
                            <p:nvSpPr>
                              <p:cNvPr id="26702" name="Freeform 78"/>
                              <p:cNvSpPr>
                                <a:spLocks/>
                              </p:cNvSpPr>
                              <p:nvPr/>
                            </p:nvSpPr>
                            <p:spPr bwMode="auto">
                              <a:xfrm>
                                <a:off x="2411"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03" name="Freeform 79"/>
                              <p:cNvSpPr>
                                <a:spLocks/>
                              </p:cNvSpPr>
                              <p:nvPr/>
                            </p:nvSpPr>
                            <p:spPr bwMode="auto">
                              <a:xfrm>
                                <a:off x="2416"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8" name="Group 80"/>
                            <p:cNvGrpSpPr>
                              <a:grpSpLocks/>
                            </p:cNvGrpSpPr>
                            <p:nvPr/>
                          </p:nvGrpSpPr>
                          <p:grpSpPr bwMode="auto">
                            <a:xfrm>
                              <a:off x="2420" y="1201"/>
                              <a:ext cx="7" cy="20"/>
                              <a:chOff x="2420" y="1201"/>
                              <a:chExt cx="7" cy="20"/>
                            </a:xfrm>
                          </p:grpSpPr>
                          <p:sp>
                            <p:nvSpPr>
                              <p:cNvPr id="26705" name="Freeform 81"/>
                              <p:cNvSpPr>
                                <a:spLocks/>
                              </p:cNvSpPr>
                              <p:nvPr/>
                            </p:nvSpPr>
                            <p:spPr bwMode="auto">
                              <a:xfrm>
                                <a:off x="2420"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06" name="Freeform 82"/>
                              <p:cNvSpPr>
                                <a:spLocks/>
                              </p:cNvSpPr>
                              <p:nvPr/>
                            </p:nvSpPr>
                            <p:spPr bwMode="auto">
                              <a:xfrm>
                                <a:off x="2425"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grpSp>
                  <p:grpSp>
                    <p:nvGrpSpPr>
                      <p:cNvPr id="29" name="Group 83"/>
                      <p:cNvGrpSpPr>
                        <a:grpSpLocks/>
                      </p:cNvGrpSpPr>
                      <p:nvPr/>
                    </p:nvGrpSpPr>
                    <p:grpSpPr bwMode="auto">
                      <a:xfrm>
                        <a:off x="2430" y="1201"/>
                        <a:ext cx="72" cy="20"/>
                        <a:chOff x="2430" y="1201"/>
                        <a:chExt cx="72" cy="20"/>
                      </a:xfrm>
                    </p:grpSpPr>
                    <p:grpSp>
                      <p:nvGrpSpPr>
                        <p:cNvPr id="30" name="Group 84"/>
                        <p:cNvGrpSpPr>
                          <a:grpSpLocks/>
                        </p:cNvGrpSpPr>
                        <p:nvPr/>
                      </p:nvGrpSpPr>
                      <p:grpSpPr bwMode="auto">
                        <a:xfrm>
                          <a:off x="2430" y="1201"/>
                          <a:ext cx="34" cy="20"/>
                          <a:chOff x="2430" y="1201"/>
                          <a:chExt cx="34" cy="20"/>
                        </a:xfrm>
                      </p:grpSpPr>
                      <p:grpSp>
                        <p:nvGrpSpPr>
                          <p:cNvPr id="31" name="Group 85"/>
                          <p:cNvGrpSpPr>
                            <a:grpSpLocks/>
                          </p:cNvGrpSpPr>
                          <p:nvPr/>
                        </p:nvGrpSpPr>
                        <p:grpSpPr bwMode="auto">
                          <a:xfrm>
                            <a:off x="2430" y="1201"/>
                            <a:ext cx="16" cy="20"/>
                            <a:chOff x="2430" y="1201"/>
                            <a:chExt cx="16" cy="20"/>
                          </a:xfrm>
                        </p:grpSpPr>
                        <p:grpSp>
                          <p:nvGrpSpPr>
                            <p:cNvPr id="26624" name="Group 86"/>
                            <p:cNvGrpSpPr>
                              <a:grpSpLocks/>
                            </p:cNvGrpSpPr>
                            <p:nvPr/>
                          </p:nvGrpSpPr>
                          <p:grpSpPr bwMode="auto">
                            <a:xfrm>
                              <a:off x="2430" y="1201"/>
                              <a:ext cx="6" cy="20"/>
                              <a:chOff x="2430" y="1201"/>
                              <a:chExt cx="6" cy="20"/>
                            </a:xfrm>
                          </p:grpSpPr>
                          <p:sp>
                            <p:nvSpPr>
                              <p:cNvPr id="26711" name="Freeform 87"/>
                              <p:cNvSpPr>
                                <a:spLocks/>
                              </p:cNvSpPr>
                              <p:nvPr/>
                            </p:nvSpPr>
                            <p:spPr bwMode="auto">
                              <a:xfrm>
                                <a:off x="2430"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12" name="Freeform 88"/>
                              <p:cNvSpPr>
                                <a:spLocks/>
                              </p:cNvSpPr>
                              <p:nvPr/>
                            </p:nvSpPr>
                            <p:spPr bwMode="auto">
                              <a:xfrm>
                                <a:off x="2434"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625" name="Group 89"/>
                            <p:cNvGrpSpPr>
                              <a:grpSpLocks/>
                            </p:cNvGrpSpPr>
                            <p:nvPr/>
                          </p:nvGrpSpPr>
                          <p:grpSpPr bwMode="auto">
                            <a:xfrm>
                              <a:off x="2439" y="1201"/>
                              <a:ext cx="7" cy="20"/>
                              <a:chOff x="2439" y="1201"/>
                              <a:chExt cx="7" cy="20"/>
                            </a:xfrm>
                          </p:grpSpPr>
                          <p:sp>
                            <p:nvSpPr>
                              <p:cNvPr id="26714" name="Freeform 90"/>
                              <p:cNvSpPr>
                                <a:spLocks/>
                              </p:cNvSpPr>
                              <p:nvPr/>
                            </p:nvSpPr>
                            <p:spPr bwMode="auto">
                              <a:xfrm>
                                <a:off x="2439"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15" name="Freeform 91"/>
                              <p:cNvSpPr>
                                <a:spLocks/>
                              </p:cNvSpPr>
                              <p:nvPr/>
                            </p:nvSpPr>
                            <p:spPr bwMode="auto">
                              <a:xfrm>
                                <a:off x="2444"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nvGrpSpPr>
                          <p:cNvPr id="26639" name="Group 92"/>
                          <p:cNvGrpSpPr>
                            <a:grpSpLocks/>
                          </p:cNvGrpSpPr>
                          <p:nvPr/>
                        </p:nvGrpSpPr>
                        <p:grpSpPr bwMode="auto">
                          <a:xfrm>
                            <a:off x="2449" y="1201"/>
                            <a:ext cx="15" cy="20"/>
                            <a:chOff x="2449" y="1201"/>
                            <a:chExt cx="15" cy="20"/>
                          </a:xfrm>
                        </p:grpSpPr>
                        <p:grpSp>
                          <p:nvGrpSpPr>
                            <p:cNvPr id="26640" name="Group 93"/>
                            <p:cNvGrpSpPr>
                              <a:grpSpLocks/>
                            </p:cNvGrpSpPr>
                            <p:nvPr/>
                          </p:nvGrpSpPr>
                          <p:grpSpPr bwMode="auto">
                            <a:xfrm>
                              <a:off x="2449" y="1201"/>
                              <a:ext cx="6" cy="20"/>
                              <a:chOff x="2449" y="1201"/>
                              <a:chExt cx="6" cy="20"/>
                            </a:xfrm>
                          </p:grpSpPr>
                          <p:sp>
                            <p:nvSpPr>
                              <p:cNvPr id="26718" name="Freeform 94"/>
                              <p:cNvSpPr>
                                <a:spLocks/>
                              </p:cNvSpPr>
                              <p:nvPr/>
                            </p:nvSpPr>
                            <p:spPr bwMode="auto">
                              <a:xfrm>
                                <a:off x="2449"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19" name="Freeform 95"/>
                              <p:cNvSpPr>
                                <a:spLocks/>
                              </p:cNvSpPr>
                              <p:nvPr/>
                            </p:nvSpPr>
                            <p:spPr bwMode="auto">
                              <a:xfrm>
                                <a:off x="2453"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648" name="Group 96"/>
                            <p:cNvGrpSpPr>
                              <a:grpSpLocks/>
                            </p:cNvGrpSpPr>
                            <p:nvPr/>
                          </p:nvGrpSpPr>
                          <p:grpSpPr bwMode="auto">
                            <a:xfrm>
                              <a:off x="2458" y="1201"/>
                              <a:ext cx="6" cy="20"/>
                              <a:chOff x="2458" y="1201"/>
                              <a:chExt cx="6" cy="20"/>
                            </a:xfrm>
                          </p:grpSpPr>
                          <p:sp>
                            <p:nvSpPr>
                              <p:cNvPr id="26721" name="Freeform 97"/>
                              <p:cNvSpPr>
                                <a:spLocks/>
                              </p:cNvSpPr>
                              <p:nvPr/>
                            </p:nvSpPr>
                            <p:spPr bwMode="auto">
                              <a:xfrm>
                                <a:off x="2458"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22" name="Freeform 98"/>
                              <p:cNvSpPr>
                                <a:spLocks/>
                              </p:cNvSpPr>
                              <p:nvPr/>
                            </p:nvSpPr>
                            <p:spPr bwMode="auto">
                              <a:xfrm>
                                <a:off x="2463"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grpSp>
                      <p:nvGrpSpPr>
                        <p:cNvPr id="26649" name="Group 99"/>
                        <p:cNvGrpSpPr>
                          <a:grpSpLocks/>
                        </p:cNvGrpSpPr>
                        <p:nvPr/>
                      </p:nvGrpSpPr>
                      <p:grpSpPr bwMode="auto">
                        <a:xfrm>
                          <a:off x="2467" y="1201"/>
                          <a:ext cx="35" cy="20"/>
                          <a:chOff x="2467" y="1201"/>
                          <a:chExt cx="35" cy="20"/>
                        </a:xfrm>
                      </p:grpSpPr>
                      <p:grpSp>
                        <p:nvGrpSpPr>
                          <p:cNvPr id="26650" name="Group 100"/>
                          <p:cNvGrpSpPr>
                            <a:grpSpLocks/>
                          </p:cNvGrpSpPr>
                          <p:nvPr/>
                        </p:nvGrpSpPr>
                        <p:grpSpPr bwMode="auto">
                          <a:xfrm>
                            <a:off x="2467" y="1201"/>
                            <a:ext cx="16" cy="20"/>
                            <a:chOff x="2467" y="1201"/>
                            <a:chExt cx="16" cy="20"/>
                          </a:xfrm>
                        </p:grpSpPr>
                        <p:grpSp>
                          <p:nvGrpSpPr>
                            <p:cNvPr id="26665" name="Group 101"/>
                            <p:cNvGrpSpPr>
                              <a:grpSpLocks/>
                            </p:cNvGrpSpPr>
                            <p:nvPr/>
                          </p:nvGrpSpPr>
                          <p:grpSpPr bwMode="auto">
                            <a:xfrm>
                              <a:off x="2467" y="1201"/>
                              <a:ext cx="7" cy="20"/>
                              <a:chOff x="2467" y="1201"/>
                              <a:chExt cx="7" cy="20"/>
                            </a:xfrm>
                          </p:grpSpPr>
                          <p:sp>
                            <p:nvSpPr>
                              <p:cNvPr id="26726" name="Freeform 102"/>
                              <p:cNvSpPr>
                                <a:spLocks/>
                              </p:cNvSpPr>
                              <p:nvPr/>
                            </p:nvSpPr>
                            <p:spPr bwMode="auto">
                              <a:xfrm>
                                <a:off x="2467"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27" name="Freeform 103"/>
                              <p:cNvSpPr>
                                <a:spLocks/>
                              </p:cNvSpPr>
                              <p:nvPr/>
                            </p:nvSpPr>
                            <p:spPr bwMode="auto">
                              <a:xfrm>
                                <a:off x="2472"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666" name="Group 104"/>
                            <p:cNvGrpSpPr>
                              <a:grpSpLocks/>
                            </p:cNvGrpSpPr>
                            <p:nvPr/>
                          </p:nvGrpSpPr>
                          <p:grpSpPr bwMode="auto">
                            <a:xfrm>
                              <a:off x="2477" y="1201"/>
                              <a:ext cx="6" cy="20"/>
                              <a:chOff x="2477" y="1201"/>
                              <a:chExt cx="6" cy="20"/>
                            </a:xfrm>
                          </p:grpSpPr>
                          <p:sp>
                            <p:nvSpPr>
                              <p:cNvPr id="26729" name="Freeform 105"/>
                              <p:cNvSpPr>
                                <a:spLocks/>
                              </p:cNvSpPr>
                              <p:nvPr/>
                            </p:nvSpPr>
                            <p:spPr bwMode="auto">
                              <a:xfrm>
                                <a:off x="2477"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30" name="Freeform 106"/>
                              <p:cNvSpPr>
                                <a:spLocks/>
                              </p:cNvSpPr>
                              <p:nvPr/>
                            </p:nvSpPr>
                            <p:spPr bwMode="auto">
                              <a:xfrm>
                                <a:off x="2482"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nvGrpSpPr>
                          <p:cNvPr id="26667" name="Group 107"/>
                          <p:cNvGrpSpPr>
                            <a:grpSpLocks/>
                          </p:cNvGrpSpPr>
                          <p:nvPr/>
                        </p:nvGrpSpPr>
                        <p:grpSpPr bwMode="auto">
                          <a:xfrm>
                            <a:off x="2486" y="1201"/>
                            <a:ext cx="16" cy="20"/>
                            <a:chOff x="2486" y="1201"/>
                            <a:chExt cx="16" cy="20"/>
                          </a:xfrm>
                        </p:grpSpPr>
                        <p:grpSp>
                          <p:nvGrpSpPr>
                            <p:cNvPr id="26668" name="Group 108"/>
                            <p:cNvGrpSpPr>
                              <a:grpSpLocks/>
                            </p:cNvGrpSpPr>
                            <p:nvPr/>
                          </p:nvGrpSpPr>
                          <p:grpSpPr bwMode="auto">
                            <a:xfrm>
                              <a:off x="2486" y="1201"/>
                              <a:ext cx="7" cy="20"/>
                              <a:chOff x="2486" y="1201"/>
                              <a:chExt cx="7" cy="20"/>
                            </a:xfrm>
                          </p:grpSpPr>
                          <p:sp>
                            <p:nvSpPr>
                              <p:cNvPr id="26733" name="Freeform 109"/>
                              <p:cNvSpPr>
                                <a:spLocks/>
                              </p:cNvSpPr>
                              <p:nvPr/>
                            </p:nvSpPr>
                            <p:spPr bwMode="auto">
                              <a:xfrm>
                                <a:off x="2486"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34" name="Freeform 110"/>
                              <p:cNvSpPr>
                                <a:spLocks/>
                              </p:cNvSpPr>
                              <p:nvPr/>
                            </p:nvSpPr>
                            <p:spPr bwMode="auto">
                              <a:xfrm>
                                <a:off x="2491"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669" name="Group 111"/>
                            <p:cNvGrpSpPr>
                              <a:grpSpLocks/>
                            </p:cNvGrpSpPr>
                            <p:nvPr/>
                          </p:nvGrpSpPr>
                          <p:grpSpPr bwMode="auto">
                            <a:xfrm>
                              <a:off x="2496" y="1201"/>
                              <a:ext cx="6" cy="20"/>
                              <a:chOff x="2496" y="1201"/>
                              <a:chExt cx="6" cy="20"/>
                            </a:xfrm>
                          </p:grpSpPr>
                          <p:sp>
                            <p:nvSpPr>
                              <p:cNvPr id="26736" name="Freeform 112"/>
                              <p:cNvSpPr>
                                <a:spLocks/>
                              </p:cNvSpPr>
                              <p:nvPr/>
                            </p:nvSpPr>
                            <p:spPr bwMode="auto">
                              <a:xfrm>
                                <a:off x="2496"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37" name="Freeform 113"/>
                              <p:cNvSpPr>
                                <a:spLocks/>
                              </p:cNvSpPr>
                              <p:nvPr/>
                            </p:nvSpPr>
                            <p:spPr bwMode="auto">
                              <a:xfrm>
                                <a:off x="2500"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grpSp>
                </p:grpSp>
                <p:grpSp>
                  <p:nvGrpSpPr>
                    <p:cNvPr id="26670" name="Group 114"/>
                    <p:cNvGrpSpPr>
                      <a:grpSpLocks/>
                    </p:cNvGrpSpPr>
                    <p:nvPr/>
                  </p:nvGrpSpPr>
                  <p:grpSpPr bwMode="auto">
                    <a:xfrm>
                      <a:off x="2505" y="1201"/>
                      <a:ext cx="147" cy="20"/>
                      <a:chOff x="2505" y="1201"/>
                      <a:chExt cx="147" cy="20"/>
                    </a:xfrm>
                  </p:grpSpPr>
                  <p:grpSp>
                    <p:nvGrpSpPr>
                      <p:cNvPr id="26674" name="Group 115"/>
                      <p:cNvGrpSpPr>
                        <a:grpSpLocks/>
                      </p:cNvGrpSpPr>
                      <p:nvPr/>
                    </p:nvGrpSpPr>
                    <p:grpSpPr bwMode="auto">
                      <a:xfrm>
                        <a:off x="2505" y="1201"/>
                        <a:ext cx="72" cy="20"/>
                        <a:chOff x="2505" y="1201"/>
                        <a:chExt cx="72" cy="20"/>
                      </a:xfrm>
                    </p:grpSpPr>
                    <p:grpSp>
                      <p:nvGrpSpPr>
                        <p:cNvPr id="26675" name="Group 116"/>
                        <p:cNvGrpSpPr>
                          <a:grpSpLocks/>
                        </p:cNvGrpSpPr>
                        <p:nvPr/>
                      </p:nvGrpSpPr>
                      <p:grpSpPr bwMode="auto">
                        <a:xfrm>
                          <a:off x="2505" y="1201"/>
                          <a:ext cx="35" cy="20"/>
                          <a:chOff x="2505" y="1201"/>
                          <a:chExt cx="35" cy="20"/>
                        </a:xfrm>
                      </p:grpSpPr>
                      <p:grpSp>
                        <p:nvGrpSpPr>
                          <p:cNvPr id="26676" name="Group 117"/>
                          <p:cNvGrpSpPr>
                            <a:grpSpLocks/>
                          </p:cNvGrpSpPr>
                          <p:nvPr/>
                        </p:nvGrpSpPr>
                        <p:grpSpPr bwMode="auto">
                          <a:xfrm>
                            <a:off x="2505" y="1201"/>
                            <a:ext cx="16" cy="20"/>
                            <a:chOff x="2505" y="1201"/>
                            <a:chExt cx="16" cy="20"/>
                          </a:xfrm>
                        </p:grpSpPr>
                        <p:grpSp>
                          <p:nvGrpSpPr>
                            <p:cNvPr id="26677" name="Group 118"/>
                            <p:cNvGrpSpPr>
                              <a:grpSpLocks/>
                            </p:cNvGrpSpPr>
                            <p:nvPr/>
                          </p:nvGrpSpPr>
                          <p:grpSpPr bwMode="auto">
                            <a:xfrm>
                              <a:off x="2505" y="1201"/>
                              <a:ext cx="6" cy="20"/>
                              <a:chOff x="2505" y="1201"/>
                              <a:chExt cx="6" cy="20"/>
                            </a:xfrm>
                          </p:grpSpPr>
                          <p:sp>
                            <p:nvSpPr>
                              <p:cNvPr id="26743" name="Freeform 119"/>
                              <p:cNvSpPr>
                                <a:spLocks/>
                              </p:cNvSpPr>
                              <p:nvPr/>
                            </p:nvSpPr>
                            <p:spPr bwMode="auto">
                              <a:xfrm>
                                <a:off x="2505"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44" name="Freeform 120"/>
                              <p:cNvSpPr>
                                <a:spLocks/>
                              </p:cNvSpPr>
                              <p:nvPr/>
                            </p:nvSpPr>
                            <p:spPr bwMode="auto">
                              <a:xfrm>
                                <a:off x="2510"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678" name="Group 121"/>
                            <p:cNvGrpSpPr>
                              <a:grpSpLocks/>
                            </p:cNvGrpSpPr>
                            <p:nvPr/>
                          </p:nvGrpSpPr>
                          <p:grpSpPr bwMode="auto">
                            <a:xfrm>
                              <a:off x="2514" y="1201"/>
                              <a:ext cx="7" cy="20"/>
                              <a:chOff x="2514" y="1201"/>
                              <a:chExt cx="7" cy="20"/>
                            </a:xfrm>
                          </p:grpSpPr>
                          <p:sp>
                            <p:nvSpPr>
                              <p:cNvPr id="26746" name="Freeform 122"/>
                              <p:cNvSpPr>
                                <a:spLocks/>
                              </p:cNvSpPr>
                              <p:nvPr/>
                            </p:nvSpPr>
                            <p:spPr bwMode="auto">
                              <a:xfrm>
                                <a:off x="2514"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47" name="Freeform 123"/>
                              <p:cNvSpPr>
                                <a:spLocks/>
                              </p:cNvSpPr>
                              <p:nvPr/>
                            </p:nvSpPr>
                            <p:spPr bwMode="auto">
                              <a:xfrm>
                                <a:off x="2519"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nvGrpSpPr>
                          <p:cNvPr id="26679" name="Group 124"/>
                          <p:cNvGrpSpPr>
                            <a:grpSpLocks/>
                          </p:cNvGrpSpPr>
                          <p:nvPr/>
                        </p:nvGrpSpPr>
                        <p:grpSpPr bwMode="auto">
                          <a:xfrm>
                            <a:off x="2524" y="1201"/>
                            <a:ext cx="16" cy="20"/>
                            <a:chOff x="2524" y="1201"/>
                            <a:chExt cx="16" cy="20"/>
                          </a:xfrm>
                        </p:grpSpPr>
                        <p:grpSp>
                          <p:nvGrpSpPr>
                            <p:cNvPr id="26682" name="Group 125"/>
                            <p:cNvGrpSpPr>
                              <a:grpSpLocks/>
                            </p:cNvGrpSpPr>
                            <p:nvPr/>
                          </p:nvGrpSpPr>
                          <p:grpSpPr bwMode="auto">
                            <a:xfrm>
                              <a:off x="2524" y="1201"/>
                              <a:ext cx="6" cy="20"/>
                              <a:chOff x="2524" y="1201"/>
                              <a:chExt cx="6" cy="20"/>
                            </a:xfrm>
                          </p:grpSpPr>
                          <p:sp>
                            <p:nvSpPr>
                              <p:cNvPr id="26750" name="Freeform 126"/>
                              <p:cNvSpPr>
                                <a:spLocks/>
                              </p:cNvSpPr>
                              <p:nvPr/>
                            </p:nvSpPr>
                            <p:spPr bwMode="auto">
                              <a:xfrm>
                                <a:off x="2524"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51" name="Freeform 127"/>
                              <p:cNvSpPr>
                                <a:spLocks/>
                              </p:cNvSpPr>
                              <p:nvPr/>
                            </p:nvSpPr>
                            <p:spPr bwMode="auto">
                              <a:xfrm>
                                <a:off x="2529"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685" name="Group 128"/>
                            <p:cNvGrpSpPr>
                              <a:grpSpLocks/>
                            </p:cNvGrpSpPr>
                            <p:nvPr/>
                          </p:nvGrpSpPr>
                          <p:grpSpPr bwMode="auto">
                            <a:xfrm>
                              <a:off x="2533" y="1201"/>
                              <a:ext cx="7" cy="20"/>
                              <a:chOff x="2533" y="1201"/>
                              <a:chExt cx="7" cy="20"/>
                            </a:xfrm>
                          </p:grpSpPr>
                          <p:sp>
                            <p:nvSpPr>
                              <p:cNvPr id="26753" name="Freeform 129"/>
                              <p:cNvSpPr>
                                <a:spLocks/>
                              </p:cNvSpPr>
                              <p:nvPr/>
                            </p:nvSpPr>
                            <p:spPr bwMode="auto">
                              <a:xfrm>
                                <a:off x="2533"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54" name="Freeform 130"/>
                              <p:cNvSpPr>
                                <a:spLocks/>
                              </p:cNvSpPr>
                              <p:nvPr/>
                            </p:nvSpPr>
                            <p:spPr bwMode="auto">
                              <a:xfrm>
                                <a:off x="2538"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grpSp>
                      <p:nvGrpSpPr>
                        <p:cNvPr id="26686" name="Group 131"/>
                        <p:cNvGrpSpPr>
                          <a:grpSpLocks/>
                        </p:cNvGrpSpPr>
                        <p:nvPr/>
                      </p:nvGrpSpPr>
                      <p:grpSpPr bwMode="auto">
                        <a:xfrm>
                          <a:off x="2543" y="1201"/>
                          <a:ext cx="34" cy="20"/>
                          <a:chOff x="2543" y="1201"/>
                          <a:chExt cx="34" cy="20"/>
                        </a:xfrm>
                      </p:grpSpPr>
                      <p:grpSp>
                        <p:nvGrpSpPr>
                          <p:cNvPr id="26689" name="Group 132"/>
                          <p:cNvGrpSpPr>
                            <a:grpSpLocks/>
                          </p:cNvGrpSpPr>
                          <p:nvPr/>
                        </p:nvGrpSpPr>
                        <p:grpSpPr bwMode="auto">
                          <a:xfrm>
                            <a:off x="2543" y="1201"/>
                            <a:ext cx="15" cy="20"/>
                            <a:chOff x="2543" y="1201"/>
                            <a:chExt cx="15" cy="20"/>
                          </a:xfrm>
                        </p:grpSpPr>
                        <p:grpSp>
                          <p:nvGrpSpPr>
                            <p:cNvPr id="26692" name="Group 133"/>
                            <p:cNvGrpSpPr>
                              <a:grpSpLocks/>
                            </p:cNvGrpSpPr>
                            <p:nvPr/>
                          </p:nvGrpSpPr>
                          <p:grpSpPr bwMode="auto">
                            <a:xfrm>
                              <a:off x="2543" y="1201"/>
                              <a:ext cx="6" cy="20"/>
                              <a:chOff x="2543" y="1201"/>
                              <a:chExt cx="6" cy="20"/>
                            </a:xfrm>
                          </p:grpSpPr>
                          <p:sp>
                            <p:nvSpPr>
                              <p:cNvPr id="26758" name="Freeform 134"/>
                              <p:cNvSpPr>
                                <a:spLocks/>
                              </p:cNvSpPr>
                              <p:nvPr/>
                            </p:nvSpPr>
                            <p:spPr bwMode="auto">
                              <a:xfrm>
                                <a:off x="2543"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59" name="Freeform 135"/>
                              <p:cNvSpPr>
                                <a:spLocks/>
                              </p:cNvSpPr>
                              <p:nvPr/>
                            </p:nvSpPr>
                            <p:spPr bwMode="auto">
                              <a:xfrm>
                                <a:off x="2547"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693" name="Group 136"/>
                            <p:cNvGrpSpPr>
                              <a:grpSpLocks/>
                            </p:cNvGrpSpPr>
                            <p:nvPr/>
                          </p:nvGrpSpPr>
                          <p:grpSpPr bwMode="auto">
                            <a:xfrm>
                              <a:off x="2552" y="1201"/>
                              <a:ext cx="6" cy="20"/>
                              <a:chOff x="2552" y="1201"/>
                              <a:chExt cx="6" cy="20"/>
                            </a:xfrm>
                          </p:grpSpPr>
                          <p:sp>
                            <p:nvSpPr>
                              <p:cNvPr id="26761" name="Freeform 137"/>
                              <p:cNvSpPr>
                                <a:spLocks/>
                              </p:cNvSpPr>
                              <p:nvPr/>
                            </p:nvSpPr>
                            <p:spPr bwMode="auto">
                              <a:xfrm>
                                <a:off x="2552"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62" name="Freeform 138"/>
                              <p:cNvSpPr>
                                <a:spLocks/>
                              </p:cNvSpPr>
                              <p:nvPr/>
                            </p:nvSpPr>
                            <p:spPr bwMode="auto">
                              <a:xfrm>
                                <a:off x="2557"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nvGrpSpPr>
                          <p:cNvPr id="26694" name="Group 139"/>
                          <p:cNvGrpSpPr>
                            <a:grpSpLocks/>
                          </p:cNvGrpSpPr>
                          <p:nvPr/>
                        </p:nvGrpSpPr>
                        <p:grpSpPr bwMode="auto">
                          <a:xfrm>
                            <a:off x="2561" y="1201"/>
                            <a:ext cx="16" cy="20"/>
                            <a:chOff x="2561" y="1201"/>
                            <a:chExt cx="16" cy="20"/>
                          </a:xfrm>
                        </p:grpSpPr>
                        <p:grpSp>
                          <p:nvGrpSpPr>
                            <p:cNvPr id="26697" name="Group 140"/>
                            <p:cNvGrpSpPr>
                              <a:grpSpLocks/>
                            </p:cNvGrpSpPr>
                            <p:nvPr/>
                          </p:nvGrpSpPr>
                          <p:grpSpPr bwMode="auto">
                            <a:xfrm>
                              <a:off x="2561" y="1201"/>
                              <a:ext cx="7" cy="20"/>
                              <a:chOff x="2561" y="1201"/>
                              <a:chExt cx="7" cy="20"/>
                            </a:xfrm>
                          </p:grpSpPr>
                          <p:sp>
                            <p:nvSpPr>
                              <p:cNvPr id="26765" name="Freeform 141"/>
                              <p:cNvSpPr>
                                <a:spLocks/>
                              </p:cNvSpPr>
                              <p:nvPr/>
                            </p:nvSpPr>
                            <p:spPr bwMode="auto">
                              <a:xfrm>
                                <a:off x="2561"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66" name="Freeform 142"/>
                              <p:cNvSpPr>
                                <a:spLocks/>
                              </p:cNvSpPr>
                              <p:nvPr/>
                            </p:nvSpPr>
                            <p:spPr bwMode="auto">
                              <a:xfrm>
                                <a:off x="2566"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00" name="Group 143"/>
                            <p:cNvGrpSpPr>
                              <a:grpSpLocks/>
                            </p:cNvGrpSpPr>
                            <p:nvPr/>
                          </p:nvGrpSpPr>
                          <p:grpSpPr bwMode="auto">
                            <a:xfrm>
                              <a:off x="2571" y="1201"/>
                              <a:ext cx="6" cy="20"/>
                              <a:chOff x="2571" y="1201"/>
                              <a:chExt cx="6" cy="20"/>
                            </a:xfrm>
                          </p:grpSpPr>
                          <p:sp>
                            <p:nvSpPr>
                              <p:cNvPr id="26768" name="Freeform 144"/>
                              <p:cNvSpPr>
                                <a:spLocks/>
                              </p:cNvSpPr>
                              <p:nvPr/>
                            </p:nvSpPr>
                            <p:spPr bwMode="auto">
                              <a:xfrm>
                                <a:off x="2571"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69" name="Freeform 145"/>
                              <p:cNvSpPr>
                                <a:spLocks/>
                              </p:cNvSpPr>
                              <p:nvPr/>
                            </p:nvSpPr>
                            <p:spPr bwMode="auto">
                              <a:xfrm>
                                <a:off x="2576"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grpSp>
                  <p:grpSp>
                    <p:nvGrpSpPr>
                      <p:cNvPr id="26701" name="Group 146"/>
                      <p:cNvGrpSpPr>
                        <a:grpSpLocks/>
                      </p:cNvGrpSpPr>
                      <p:nvPr/>
                    </p:nvGrpSpPr>
                    <p:grpSpPr bwMode="auto">
                      <a:xfrm>
                        <a:off x="2580" y="1201"/>
                        <a:ext cx="72" cy="20"/>
                        <a:chOff x="2580" y="1201"/>
                        <a:chExt cx="72" cy="20"/>
                      </a:xfrm>
                    </p:grpSpPr>
                    <p:grpSp>
                      <p:nvGrpSpPr>
                        <p:cNvPr id="26704" name="Group 147"/>
                        <p:cNvGrpSpPr>
                          <a:grpSpLocks/>
                        </p:cNvGrpSpPr>
                        <p:nvPr/>
                      </p:nvGrpSpPr>
                      <p:grpSpPr bwMode="auto">
                        <a:xfrm>
                          <a:off x="2580" y="1201"/>
                          <a:ext cx="35" cy="20"/>
                          <a:chOff x="2580" y="1201"/>
                          <a:chExt cx="35" cy="20"/>
                        </a:xfrm>
                      </p:grpSpPr>
                      <p:grpSp>
                        <p:nvGrpSpPr>
                          <p:cNvPr id="26707" name="Group 148"/>
                          <p:cNvGrpSpPr>
                            <a:grpSpLocks/>
                          </p:cNvGrpSpPr>
                          <p:nvPr/>
                        </p:nvGrpSpPr>
                        <p:grpSpPr bwMode="auto">
                          <a:xfrm>
                            <a:off x="2580" y="1201"/>
                            <a:ext cx="16" cy="20"/>
                            <a:chOff x="2580" y="1201"/>
                            <a:chExt cx="16" cy="20"/>
                          </a:xfrm>
                        </p:grpSpPr>
                        <p:grpSp>
                          <p:nvGrpSpPr>
                            <p:cNvPr id="26708" name="Group 149"/>
                            <p:cNvGrpSpPr>
                              <a:grpSpLocks/>
                            </p:cNvGrpSpPr>
                            <p:nvPr/>
                          </p:nvGrpSpPr>
                          <p:grpSpPr bwMode="auto">
                            <a:xfrm>
                              <a:off x="2580" y="1201"/>
                              <a:ext cx="7" cy="20"/>
                              <a:chOff x="2580" y="1201"/>
                              <a:chExt cx="7" cy="20"/>
                            </a:xfrm>
                          </p:grpSpPr>
                          <p:sp>
                            <p:nvSpPr>
                              <p:cNvPr id="26774" name="Freeform 150"/>
                              <p:cNvSpPr>
                                <a:spLocks/>
                              </p:cNvSpPr>
                              <p:nvPr/>
                            </p:nvSpPr>
                            <p:spPr bwMode="auto">
                              <a:xfrm>
                                <a:off x="2580"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75" name="Freeform 151"/>
                              <p:cNvSpPr>
                                <a:spLocks/>
                              </p:cNvSpPr>
                              <p:nvPr/>
                            </p:nvSpPr>
                            <p:spPr bwMode="auto">
                              <a:xfrm>
                                <a:off x="2585"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09" name="Group 152"/>
                            <p:cNvGrpSpPr>
                              <a:grpSpLocks/>
                            </p:cNvGrpSpPr>
                            <p:nvPr/>
                          </p:nvGrpSpPr>
                          <p:grpSpPr bwMode="auto">
                            <a:xfrm>
                              <a:off x="2590" y="1201"/>
                              <a:ext cx="6" cy="20"/>
                              <a:chOff x="2590" y="1201"/>
                              <a:chExt cx="6" cy="20"/>
                            </a:xfrm>
                          </p:grpSpPr>
                          <p:sp>
                            <p:nvSpPr>
                              <p:cNvPr id="26777" name="Freeform 153"/>
                              <p:cNvSpPr>
                                <a:spLocks/>
                              </p:cNvSpPr>
                              <p:nvPr/>
                            </p:nvSpPr>
                            <p:spPr bwMode="auto">
                              <a:xfrm>
                                <a:off x="2590"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78" name="Freeform 154"/>
                              <p:cNvSpPr>
                                <a:spLocks/>
                              </p:cNvSpPr>
                              <p:nvPr/>
                            </p:nvSpPr>
                            <p:spPr bwMode="auto">
                              <a:xfrm>
                                <a:off x="2594"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nvGrpSpPr>
                          <p:cNvPr id="26710" name="Group 155"/>
                          <p:cNvGrpSpPr>
                            <a:grpSpLocks/>
                          </p:cNvGrpSpPr>
                          <p:nvPr/>
                        </p:nvGrpSpPr>
                        <p:grpSpPr bwMode="auto">
                          <a:xfrm>
                            <a:off x="2599" y="1201"/>
                            <a:ext cx="16" cy="20"/>
                            <a:chOff x="2599" y="1201"/>
                            <a:chExt cx="16" cy="20"/>
                          </a:xfrm>
                        </p:grpSpPr>
                        <p:grpSp>
                          <p:nvGrpSpPr>
                            <p:cNvPr id="26713" name="Group 156"/>
                            <p:cNvGrpSpPr>
                              <a:grpSpLocks/>
                            </p:cNvGrpSpPr>
                            <p:nvPr/>
                          </p:nvGrpSpPr>
                          <p:grpSpPr bwMode="auto">
                            <a:xfrm>
                              <a:off x="2599" y="1201"/>
                              <a:ext cx="7" cy="20"/>
                              <a:chOff x="2599" y="1201"/>
                              <a:chExt cx="7" cy="20"/>
                            </a:xfrm>
                          </p:grpSpPr>
                          <p:sp>
                            <p:nvSpPr>
                              <p:cNvPr id="26781" name="Freeform 157"/>
                              <p:cNvSpPr>
                                <a:spLocks/>
                              </p:cNvSpPr>
                              <p:nvPr/>
                            </p:nvSpPr>
                            <p:spPr bwMode="auto">
                              <a:xfrm>
                                <a:off x="2599"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82" name="Freeform 158"/>
                              <p:cNvSpPr>
                                <a:spLocks/>
                              </p:cNvSpPr>
                              <p:nvPr/>
                            </p:nvSpPr>
                            <p:spPr bwMode="auto">
                              <a:xfrm>
                                <a:off x="2604"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16" name="Group 159"/>
                            <p:cNvGrpSpPr>
                              <a:grpSpLocks/>
                            </p:cNvGrpSpPr>
                            <p:nvPr/>
                          </p:nvGrpSpPr>
                          <p:grpSpPr bwMode="auto">
                            <a:xfrm>
                              <a:off x="2608" y="1201"/>
                              <a:ext cx="7" cy="20"/>
                              <a:chOff x="2608" y="1201"/>
                              <a:chExt cx="7" cy="20"/>
                            </a:xfrm>
                          </p:grpSpPr>
                          <p:sp>
                            <p:nvSpPr>
                              <p:cNvPr id="26784" name="Freeform 160"/>
                              <p:cNvSpPr>
                                <a:spLocks/>
                              </p:cNvSpPr>
                              <p:nvPr/>
                            </p:nvSpPr>
                            <p:spPr bwMode="auto">
                              <a:xfrm>
                                <a:off x="2608"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85" name="Freeform 161"/>
                              <p:cNvSpPr>
                                <a:spLocks/>
                              </p:cNvSpPr>
                              <p:nvPr/>
                            </p:nvSpPr>
                            <p:spPr bwMode="auto">
                              <a:xfrm>
                                <a:off x="2613"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grpSp>
                      <p:nvGrpSpPr>
                        <p:cNvPr id="26717" name="Group 162"/>
                        <p:cNvGrpSpPr>
                          <a:grpSpLocks/>
                        </p:cNvGrpSpPr>
                        <p:nvPr/>
                      </p:nvGrpSpPr>
                      <p:grpSpPr bwMode="auto">
                        <a:xfrm>
                          <a:off x="2618" y="1201"/>
                          <a:ext cx="34" cy="20"/>
                          <a:chOff x="2618" y="1201"/>
                          <a:chExt cx="34" cy="20"/>
                        </a:xfrm>
                      </p:grpSpPr>
                      <p:grpSp>
                        <p:nvGrpSpPr>
                          <p:cNvPr id="26720" name="Group 163"/>
                          <p:cNvGrpSpPr>
                            <a:grpSpLocks/>
                          </p:cNvGrpSpPr>
                          <p:nvPr/>
                        </p:nvGrpSpPr>
                        <p:grpSpPr bwMode="auto">
                          <a:xfrm>
                            <a:off x="2618" y="1201"/>
                            <a:ext cx="16" cy="20"/>
                            <a:chOff x="2618" y="1201"/>
                            <a:chExt cx="16" cy="20"/>
                          </a:xfrm>
                        </p:grpSpPr>
                        <p:grpSp>
                          <p:nvGrpSpPr>
                            <p:cNvPr id="26723" name="Group 164"/>
                            <p:cNvGrpSpPr>
                              <a:grpSpLocks/>
                            </p:cNvGrpSpPr>
                            <p:nvPr/>
                          </p:nvGrpSpPr>
                          <p:grpSpPr bwMode="auto">
                            <a:xfrm>
                              <a:off x="2618" y="1201"/>
                              <a:ext cx="6" cy="20"/>
                              <a:chOff x="2618" y="1201"/>
                              <a:chExt cx="6" cy="20"/>
                            </a:xfrm>
                          </p:grpSpPr>
                          <p:sp>
                            <p:nvSpPr>
                              <p:cNvPr id="26789" name="Freeform 165"/>
                              <p:cNvSpPr>
                                <a:spLocks/>
                              </p:cNvSpPr>
                              <p:nvPr/>
                            </p:nvSpPr>
                            <p:spPr bwMode="auto">
                              <a:xfrm>
                                <a:off x="2618"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90" name="Freeform 166"/>
                              <p:cNvSpPr>
                                <a:spLocks/>
                              </p:cNvSpPr>
                              <p:nvPr/>
                            </p:nvSpPr>
                            <p:spPr bwMode="auto">
                              <a:xfrm>
                                <a:off x="2623"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24" name="Group 167"/>
                            <p:cNvGrpSpPr>
                              <a:grpSpLocks/>
                            </p:cNvGrpSpPr>
                            <p:nvPr/>
                          </p:nvGrpSpPr>
                          <p:grpSpPr bwMode="auto">
                            <a:xfrm>
                              <a:off x="2627" y="1201"/>
                              <a:ext cx="7" cy="20"/>
                              <a:chOff x="2627" y="1201"/>
                              <a:chExt cx="7" cy="20"/>
                            </a:xfrm>
                          </p:grpSpPr>
                          <p:sp>
                            <p:nvSpPr>
                              <p:cNvPr id="26792" name="Freeform 168"/>
                              <p:cNvSpPr>
                                <a:spLocks/>
                              </p:cNvSpPr>
                              <p:nvPr/>
                            </p:nvSpPr>
                            <p:spPr bwMode="auto">
                              <a:xfrm>
                                <a:off x="2627"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93" name="Freeform 169"/>
                              <p:cNvSpPr>
                                <a:spLocks/>
                              </p:cNvSpPr>
                              <p:nvPr/>
                            </p:nvSpPr>
                            <p:spPr bwMode="auto">
                              <a:xfrm>
                                <a:off x="2632"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nvGrpSpPr>
                          <p:cNvPr id="26725" name="Group 170"/>
                          <p:cNvGrpSpPr>
                            <a:grpSpLocks/>
                          </p:cNvGrpSpPr>
                          <p:nvPr/>
                        </p:nvGrpSpPr>
                        <p:grpSpPr bwMode="auto">
                          <a:xfrm>
                            <a:off x="2637" y="1201"/>
                            <a:ext cx="15" cy="20"/>
                            <a:chOff x="2637" y="1201"/>
                            <a:chExt cx="15" cy="20"/>
                          </a:xfrm>
                        </p:grpSpPr>
                        <p:grpSp>
                          <p:nvGrpSpPr>
                            <p:cNvPr id="26728" name="Group 171"/>
                            <p:cNvGrpSpPr>
                              <a:grpSpLocks/>
                            </p:cNvGrpSpPr>
                            <p:nvPr/>
                          </p:nvGrpSpPr>
                          <p:grpSpPr bwMode="auto">
                            <a:xfrm>
                              <a:off x="2637" y="1201"/>
                              <a:ext cx="6" cy="20"/>
                              <a:chOff x="2637" y="1201"/>
                              <a:chExt cx="6" cy="20"/>
                            </a:xfrm>
                          </p:grpSpPr>
                          <p:sp>
                            <p:nvSpPr>
                              <p:cNvPr id="26796" name="Freeform 172"/>
                              <p:cNvSpPr>
                                <a:spLocks/>
                              </p:cNvSpPr>
                              <p:nvPr/>
                            </p:nvSpPr>
                            <p:spPr bwMode="auto">
                              <a:xfrm>
                                <a:off x="2637"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797" name="Freeform 173"/>
                              <p:cNvSpPr>
                                <a:spLocks/>
                              </p:cNvSpPr>
                              <p:nvPr/>
                            </p:nvSpPr>
                            <p:spPr bwMode="auto">
                              <a:xfrm>
                                <a:off x="2641"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31" name="Group 174"/>
                            <p:cNvGrpSpPr>
                              <a:grpSpLocks/>
                            </p:cNvGrpSpPr>
                            <p:nvPr/>
                          </p:nvGrpSpPr>
                          <p:grpSpPr bwMode="auto">
                            <a:xfrm>
                              <a:off x="2646" y="1201"/>
                              <a:ext cx="6" cy="20"/>
                              <a:chOff x="2646" y="1201"/>
                              <a:chExt cx="6" cy="20"/>
                            </a:xfrm>
                          </p:grpSpPr>
                          <p:sp>
                            <p:nvSpPr>
                              <p:cNvPr id="26799" name="Freeform 175"/>
                              <p:cNvSpPr>
                                <a:spLocks/>
                              </p:cNvSpPr>
                              <p:nvPr/>
                            </p:nvSpPr>
                            <p:spPr bwMode="auto">
                              <a:xfrm>
                                <a:off x="2646" y="1201"/>
                                <a:ext cx="2" cy="20"/>
                              </a:xfrm>
                              <a:custGeom>
                                <a:avLst/>
                                <a:gdLst/>
                                <a:ahLst/>
                                <a:cxnLst>
                                  <a:cxn ang="0">
                                    <a:pos x="0" y="0"/>
                                  </a:cxn>
                                  <a:cxn ang="0">
                                    <a:pos x="1" y="0"/>
                                  </a:cxn>
                                  <a:cxn ang="0">
                                    <a:pos x="1" y="19"/>
                                  </a:cxn>
                                  <a:cxn ang="0">
                                    <a:pos x="0" y="19"/>
                                  </a:cxn>
                                  <a:cxn ang="0">
                                    <a:pos x="0" y="0"/>
                                  </a:cxn>
                                </a:cxnLst>
                                <a:rect l="0" t="0" r="r" b="b"/>
                                <a:pathLst>
                                  <a:path w="2" h="20">
                                    <a:moveTo>
                                      <a:pt x="0" y="0"/>
                                    </a:moveTo>
                                    <a:lnTo>
                                      <a:pt x="1" y="0"/>
                                    </a:lnTo>
                                    <a:lnTo>
                                      <a:pt x="1"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00" name="Freeform 176"/>
                              <p:cNvSpPr>
                                <a:spLocks/>
                              </p:cNvSpPr>
                              <p:nvPr/>
                            </p:nvSpPr>
                            <p:spPr bwMode="auto">
                              <a:xfrm>
                                <a:off x="2651" y="1201"/>
                                <a:ext cx="1" cy="20"/>
                              </a:xfrm>
                              <a:custGeom>
                                <a:avLst/>
                                <a:gdLst/>
                                <a:ahLst/>
                                <a:cxnLst>
                                  <a:cxn ang="0">
                                    <a:pos x="0" y="0"/>
                                  </a:cxn>
                                  <a:cxn ang="0">
                                    <a:pos x="0" y="0"/>
                                  </a:cxn>
                                  <a:cxn ang="0">
                                    <a:pos x="0" y="19"/>
                                  </a:cxn>
                                  <a:cxn ang="0">
                                    <a:pos x="0" y="19"/>
                                  </a:cxn>
                                  <a:cxn ang="0">
                                    <a:pos x="0" y="0"/>
                                  </a:cxn>
                                </a:cxnLst>
                                <a:rect l="0" t="0" r="r" b="b"/>
                                <a:pathLst>
                                  <a:path w="1" h="20">
                                    <a:moveTo>
                                      <a:pt x="0" y="0"/>
                                    </a:moveTo>
                                    <a:lnTo>
                                      <a:pt x="0" y="0"/>
                                    </a:lnTo>
                                    <a:lnTo>
                                      <a:pt x="0" y="19"/>
                                    </a:lnTo>
                                    <a:lnTo>
                                      <a:pt x="0" y="19"/>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grpSp>
                </p:grpSp>
              </p:grpSp>
            </p:grpSp>
            <p:grpSp>
              <p:nvGrpSpPr>
                <p:cNvPr id="26732" name="Group 177"/>
                <p:cNvGrpSpPr>
                  <a:grpSpLocks/>
                </p:cNvGrpSpPr>
                <p:nvPr/>
              </p:nvGrpSpPr>
              <p:grpSpPr bwMode="auto">
                <a:xfrm>
                  <a:off x="2353" y="1140"/>
                  <a:ext cx="294" cy="41"/>
                  <a:chOff x="2353" y="1140"/>
                  <a:chExt cx="294" cy="41"/>
                </a:xfrm>
              </p:grpSpPr>
              <p:sp>
                <p:nvSpPr>
                  <p:cNvPr id="26802" name="Rectangle 178"/>
                  <p:cNvSpPr>
                    <a:spLocks noChangeArrowheads="1"/>
                  </p:cNvSpPr>
                  <p:nvPr/>
                </p:nvSpPr>
                <p:spPr bwMode="auto">
                  <a:xfrm>
                    <a:off x="2353" y="1140"/>
                    <a:ext cx="58" cy="41"/>
                  </a:xfrm>
                  <a:prstGeom prst="rect">
                    <a:avLst/>
                  </a:prstGeom>
                  <a:solidFill>
                    <a:srgbClr val="C0C0C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sp>
                <p:nvSpPr>
                  <p:cNvPr id="26803" name="Rectangle 179"/>
                  <p:cNvSpPr>
                    <a:spLocks noChangeArrowheads="1"/>
                  </p:cNvSpPr>
                  <p:nvPr/>
                </p:nvSpPr>
                <p:spPr bwMode="auto">
                  <a:xfrm>
                    <a:off x="2419" y="1140"/>
                    <a:ext cx="84" cy="41"/>
                  </a:xfrm>
                  <a:prstGeom prst="rect">
                    <a:avLst/>
                  </a:prstGeom>
                  <a:solidFill>
                    <a:srgbClr val="C0C0C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sp>
                <p:nvSpPr>
                  <p:cNvPr id="26804" name="Rectangle 180"/>
                  <p:cNvSpPr>
                    <a:spLocks noChangeArrowheads="1"/>
                  </p:cNvSpPr>
                  <p:nvPr/>
                </p:nvSpPr>
                <p:spPr bwMode="auto">
                  <a:xfrm>
                    <a:off x="2511" y="1140"/>
                    <a:ext cx="93" cy="41"/>
                  </a:xfrm>
                  <a:prstGeom prst="rect">
                    <a:avLst/>
                  </a:prstGeom>
                  <a:solidFill>
                    <a:srgbClr val="C0C0C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sp>
                <p:nvSpPr>
                  <p:cNvPr id="26805" name="Rectangle 181"/>
                  <p:cNvSpPr>
                    <a:spLocks noChangeArrowheads="1"/>
                  </p:cNvSpPr>
                  <p:nvPr/>
                </p:nvSpPr>
                <p:spPr bwMode="auto">
                  <a:xfrm>
                    <a:off x="2612" y="1140"/>
                    <a:ext cx="35" cy="41"/>
                  </a:xfrm>
                  <a:prstGeom prst="rect">
                    <a:avLst/>
                  </a:prstGeom>
                  <a:solidFill>
                    <a:srgbClr val="C0C0C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grpSp>
          </p:grpSp>
          <p:grpSp>
            <p:nvGrpSpPr>
              <p:cNvPr id="26735" name="Group 182"/>
              <p:cNvGrpSpPr>
                <a:grpSpLocks/>
              </p:cNvGrpSpPr>
              <p:nvPr/>
            </p:nvGrpSpPr>
            <p:grpSpPr bwMode="auto">
              <a:xfrm>
                <a:off x="2612" y="1144"/>
                <a:ext cx="26" cy="17"/>
                <a:chOff x="2612" y="1144"/>
                <a:chExt cx="26" cy="17"/>
              </a:xfrm>
            </p:grpSpPr>
            <p:sp>
              <p:nvSpPr>
                <p:cNvPr id="26807" name="Rectangle 183"/>
                <p:cNvSpPr>
                  <a:spLocks noChangeArrowheads="1"/>
                </p:cNvSpPr>
                <p:nvPr/>
              </p:nvSpPr>
              <p:spPr bwMode="auto">
                <a:xfrm>
                  <a:off x="2629" y="1146"/>
                  <a:ext cx="9" cy="15"/>
                </a:xfrm>
                <a:prstGeom prst="rect">
                  <a:avLst/>
                </a:prstGeom>
                <a:solidFill>
                  <a:srgbClr val="00000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sp>
              <p:nvSpPr>
                <p:cNvPr id="26808" name="Rectangle 184"/>
                <p:cNvSpPr>
                  <a:spLocks noChangeArrowheads="1"/>
                </p:cNvSpPr>
                <p:nvPr/>
              </p:nvSpPr>
              <p:spPr bwMode="auto">
                <a:xfrm>
                  <a:off x="2631" y="1149"/>
                  <a:ext cx="5" cy="4"/>
                </a:xfrm>
                <a:prstGeom prst="rect">
                  <a:avLst/>
                </a:prstGeom>
                <a:solidFill>
                  <a:srgbClr val="C0C0C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grpSp>
              <p:nvGrpSpPr>
                <p:cNvPr id="26738" name="Group 185"/>
                <p:cNvGrpSpPr>
                  <a:grpSpLocks/>
                </p:cNvGrpSpPr>
                <p:nvPr/>
              </p:nvGrpSpPr>
              <p:grpSpPr bwMode="auto">
                <a:xfrm>
                  <a:off x="2612" y="1144"/>
                  <a:ext cx="7" cy="15"/>
                  <a:chOff x="2612" y="1144"/>
                  <a:chExt cx="7" cy="15"/>
                </a:xfrm>
              </p:grpSpPr>
              <p:sp>
                <p:nvSpPr>
                  <p:cNvPr id="26810" name="Rectangle 186"/>
                  <p:cNvSpPr>
                    <a:spLocks noChangeArrowheads="1"/>
                  </p:cNvSpPr>
                  <p:nvPr/>
                </p:nvSpPr>
                <p:spPr bwMode="auto">
                  <a:xfrm>
                    <a:off x="2612" y="1144"/>
                    <a:ext cx="7" cy="2"/>
                  </a:xfrm>
                  <a:prstGeom prst="rect">
                    <a:avLst/>
                  </a:prstGeom>
                  <a:solidFill>
                    <a:srgbClr val="C0C0C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sp>
                <p:nvSpPr>
                  <p:cNvPr id="26811" name="Rectangle 187"/>
                  <p:cNvSpPr>
                    <a:spLocks noChangeArrowheads="1"/>
                  </p:cNvSpPr>
                  <p:nvPr/>
                </p:nvSpPr>
                <p:spPr bwMode="auto">
                  <a:xfrm>
                    <a:off x="2612" y="1157"/>
                    <a:ext cx="7" cy="2"/>
                  </a:xfrm>
                  <a:prstGeom prst="rect">
                    <a:avLst/>
                  </a:prstGeom>
                  <a:solidFill>
                    <a:srgbClr val="C0C0C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grpSp>
          </p:grpSp>
          <p:grpSp>
            <p:nvGrpSpPr>
              <p:cNvPr id="26739" name="Group 188"/>
              <p:cNvGrpSpPr>
                <a:grpSpLocks/>
              </p:cNvGrpSpPr>
              <p:nvPr/>
            </p:nvGrpSpPr>
            <p:grpSpPr bwMode="auto">
              <a:xfrm>
                <a:off x="2421" y="1144"/>
                <a:ext cx="81" cy="28"/>
                <a:chOff x="2421" y="1144"/>
                <a:chExt cx="81" cy="28"/>
              </a:xfrm>
            </p:grpSpPr>
            <p:grpSp>
              <p:nvGrpSpPr>
                <p:cNvPr id="26740" name="Group 189"/>
                <p:cNvGrpSpPr>
                  <a:grpSpLocks/>
                </p:cNvGrpSpPr>
                <p:nvPr/>
              </p:nvGrpSpPr>
              <p:grpSpPr bwMode="auto">
                <a:xfrm>
                  <a:off x="2421" y="1147"/>
                  <a:ext cx="81" cy="10"/>
                  <a:chOff x="2421" y="1147"/>
                  <a:chExt cx="81" cy="10"/>
                </a:xfrm>
              </p:grpSpPr>
              <p:sp>
                <p:nvSpPr>
                  <p:cNvPr id="26814" name="Rectangle 190"/>
                  <p:cNvSpPr>
                    <a:spLocks noChangeArrowheads="1"/>
                  </p:cNvSpPr>
                  <p:nvPr/>
                </p:nvSpPr>
                <p:spPr bwMode="auto">
                  <a:xfrm>
                    <a:off x="2449" y="1147"/>
                    <a:ext cx="25" cy="10"/>
                  </a:xfrm>
                  <a:prstGeom prst="rect">
                    <a:avLst/>
                  </a:prstGeom>
                  <a:solidFill>
                    <a:srgbClr val="80808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sp>
                <p:nvSpPr>
                  <p:cNvPr id="26815" name="Rectangle 191"/>
                  <p:cNvSpPr>
                    <a:spLocks noChangeArrowheads="1"/>
                  </p:cNvSpPr>
                  <p:nvPr/>
                </p:nvSpPr>
                <p:spPr bwMode="auto">
                  <a:xfrm>
                    <a:off x="2449" y="1155"/>
                    <a:ext cx="25" cy="2"/>
                  </a:xfrm>
                  <a:prstGeom prst="rect">
                    <a:avLst/>
                  </a:prstGeom>
                  <a:solidFill>
                    <a:srgbClr val="00000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sp>
                <p:nvSpPr>
                  <p:cNvPr id="26816" name="Rectangle 192"/>
                  <p:cNvSpPr>
                    <a:spLocks noChangeArrowheads="1"/>
                  </p:cNvSpPr>
                  <p:nvPr/>
                </p:nvSpPr>
                <p:spPr bwMode="auto">
                  <a:xfrm>
                    <a:off x="2421" y="1152"/>
                    <a:ext cx="81" cy="4"/>
                  </a:xfrm>
                  <a:prstGeom prst="rect">
                    <a:avLst/>
                  </a:prstGeom>
                  <a:solidFill>
                    <a:srgbClr val="000000"/>
                  </a:solidFill>
                  <a:ln w="12700">
                    <a:noFill/>
                    <a:miter lim="800000"/>
                    <a:headEnd/>
                    <a:tailEnd/>
                  </a:ln>
                  <a:effectLst/>
                </p:spPr>
                <p:txBody>
                  <a:bodyPr wrap="none" anchor="ctr">
                    <a:prstTxWarp prst="textNoShape">
                      <a:avLst/>
                    </a:prstTxWarp>
                  </a:bodyPr>
                  <a:lstStyle/>
                  <a:p>
                    <a:endParaRPr lang="en-US" dirty="0">
                      <a:latin typeface="Book Antiqua"/>
                    </a:endParaRPr>
                  </a:p>
                </p:txBody>
              </p:sp>
            </p:grpSp>
            <p:sp>
              <p:nvSpPr>
                <p:cNvPr id="26817" name="Rectangle 193"/>
                <p:cNvSpPr>
                  <a:spLocks noChangeArrowheads="1"/>
                </p:cNvSpPr>
                <p:nvPr/>
              </p:nvSpPr>
              <p:spPr bwMode="auto">
                <a:xfrm>
                  <a:off x="2422" y="1144"/>
                  <a:ext cx="1" cy="2"/>
                </a:xfrm>
                <a:prstGeom prst="rect">
                  <a:avLst/>
                </a:prstGeom>
                <a:solidFill>
                  <a:srgbClr val="00800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sp>
              <p:nvSpPr>
                <p:cNvPr id="26818" name="Rectangle 194"/>
                <p:cNvSpPr>
                  <a:spLocks noChangeArrowheads="1"/>
                </p:cNvSpPr>
                <p:nvPr/>
              </p:nvSpPr>
              <p:spPr bwMode="auto">
                <a:xfrm>
                  <a:off x="2491" y="1171"/>
                  <a:ext cx="2" cy="1"/>
                </a:xfrm>
                <a:prstGeom prst="rect">
                  <a:avLst/>
                </a:prstGeom>
                <a:solidFill>
                  <a:srgbClr val="00000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grpSp>
          <p:grpSp>
            <p:nvGrpSpPr>
              <p:cNvPr id="26741" name="Group 195"/>
              <p:cNvGrpSpPr>
                <a:grpSpLocks/>
              </p:cNvGrpSpPr>
              <p:nvPr/>
            </p:nvGrpSpPr>
            <p:grpSpPr bwMode="auto">
              <a:xfrm>
                <a:off x="2355" y="1172"/>
                <a:ext cx="55" cy="11"/>
                <a:chOff x="2355" y="1172"/>
                <a:chExt cx="55" cy="11"/>
              </a:xfrm>
            </p:grpSpPr>
            <p:grpSp>
              <p:nvGrpSpPr>
                <p:cNvPr id="26742" name="Group 196"/>
                <p:cNvGrpSpPr>
                  <a:grpSpLocks/>
                </p:cNvGrpSpPr>
                <p:nvPr/>
              </p:nvGrpSpPr>
              <p:grpSpPr bwMode="auto">
                <a:xfrm>
                  <a:off x="2355" y="1172"/>
                  <a:ext cx="26" cy="11"/>
                  <a:chOff x="2355" y="1172"/>
                  <a:chExt cx="26" cy="11"/>
                </a:xfrm>
              </p:grpSpPr>
              <p:grpSp>
                <p:nvGrpSpPr>
                  <p:cNvPr id="26745" name="Group 197"/>
                  <p:cNvGrpSpPr>
                    <a:grpSpLocks/>
                  </p:cNvGrpSpPr>
                  <p:nvPr/>
                </p:nvGrpSpPr>
                <p:grpSpPr bwMode="auto">
                  <a:xfrm>
                    <a:off x="2355" y="1172"/>
                    <a:ext cx="12" cy="11"/>
                    <a:chOff x="2355" y="1172"/>
                    <a:chExt cx="12" cy="11"/>
                  </a:xfrm>
                </p:grpSpPr>
                <p:grpSp>
                  <p:nvGrpSpPr>
                    <p:cNvPr id="26748" name="Group 198"/>
                    <p:cNvGrpSpPr>
                      <a:grpSpLocks/>
                    </p:cNvGrpSpPr>
                    <p:nvPr/>
                  </p:nvGrpSpPr>
                  <p:grpSpPr bwMode="auto">
                    <a:xfrm>
                      <a:off x="2355" y="1172"/>
                      <a:ext cx="5" cy="11"/>
                      <a:chOff x="2355" y="1172"/>
                      <a:chExt cx="5" cy="11"/>
                    </a:xfrm>
                  </p:grpSpPr>
                  <p:sp>
                    <p:nvSpPr>
                      <p:cNvPr id="26823" name="Freeform 199"/>
                      <p:cNvSpPr>
                        <a:spLocks/>
                      </p:cNvSpPr>
                      <p:nvPr/>
                    </p:nvSpPr>
                    <p:spPr bwMode="auto">
                      <a:xfrm>
                        <a:off x="2355" y="1172"/>
                        <a:ext cx="2" cy="11"/>
                      </a:xfrm>
                      <a:custGeom>
                        <a:avLst/>
                        <a:gdLst/>
                        <a:ahLst/>
                        <a:cxnLst>
                          <a:cxn ang="0">
                            <a:pos x="0" y="0"/>
                          </a:cxn>
                          <a:cxn ang="0">
                            <a:pos x="1" y="0"/>
                          </a:cxn>
                          <a:cxn ang="0">
                            <a:pos x="1" y="10"/>
                          </a:cxn>
                          <a:cxn ang="0">
                            <a:pos x="0" y="10"/>
                          </a:cxn>
                          <a:cxn ang="0">
                            <a:pos x="0" y="0"/>
                          </a:cxn>
                        </a:cxnLst>
                        <a:rect l="0" t="0" r="r" b="b"/>
                        <a:pathLst>
                          <a:path w="2" h="11">
                            <a:moveTo>
                              <a:pt x="0" y="0"/>
                            </a:moveTo>
                            <a:lnTo>
                              <a:pt x="1" y="0"/>
                            </a:lnTo>
                            <a:lnTo>
                              <a:pt x="1"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24" name="Freeform 200"/>
                      <p:cNvSpPr>
                        <a:spLocks/>
                      </p:cNvSpPr>
                      <p:nvPr/>
                    </p:nvSpPr>
                    <p:spPr bwMode="auto">
                      <a:xfrm>
                        <a:off x="2359"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49" name="Group 201"/>
                    <p:cNvGrpSpPr>
                      <a:grpSpLocks/>
                    </p:cNvGrpSpPr>
                    <p:nvPr/>
                  </p:nvGrpSpPr>
                  <p:grpSpPr bwMode="auto">
                    <a:xfrm>
                      <a:off x="2363" y="1172"/>
                      <a:ext cx="4" cy="11"/>
                      <a:chOff x="2363" y="1172"/>
                      <a:chExt cx="4" cy="11"/>
                    </a:xfrm>
                  </p:grpSpPr>
                  <p:sp>
                    <p:nvSpPr>
                      <p:cNvPr id="26826" name="Freeform 202"/>
                      <p:cNvSpPr>
                        <a:spLocks/>
                      </p:cNvSpPr>
                      <p:nvPr/>
                    </p:nvSpPr>
                    <p:spPr bwMode="auto">
                      <a:xfrm>
                        <a:off x="2363"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27" name="Freeform 203"/>
                      <p:cNvSpPr>
                        <a:spLocks/>
                      </p:cNvSpPr>
                      <p:nvPr/>
                    </p:nvSpPr>
                    <p:spPr bwMode="auto">
                      <a:xfrm>
                        <a:off x="2366"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nvGrpSpPr>
                  <p:cNvPr id="26752" name="Group 204"/>
                  <p:cNvGrpSpPr>
                    <a:grpSpLocks/>
                  </p:cNvGrpSpPr>
                  <p:nvPr/>
                </p:nvGrpSpPr>
                <p:grpSpPr bwMode="auto">
                  <a:xfrm>
                    <a:off x="2370" y="1172"/>
                    <a:ext cx="11" cy="11"/>
                    <a:chOff x="2370" y="1172"/>
                    <a:chExt cx="11" cy="11"/>
                  </a:xfrm>
                </p:grpSpPr>
                <p:grpSp>
                  <p:nvGrpSpPr>
                    <p:cNvPr id="26755" name="Group 205"/>
                    <p:cNvGrpSpPr>
                      <a:grpSpLocks/>
                    </p:cNvGrpSpPr>
                    <p:nvPr/>
                  </p:nvGrpSpPr>
                  <p:grpSpPr bwMode="auto">
                    <a:xfrm>
                      <a:off x="2370" y="1172"/>
                      <a:ext cx="4" cy="11"/>
                      <a:chOff x="2370" y="1172"/>
                      <a:chExt cx="4" cy="11"/>
                    </a:xfrm>
                  </p:grpSpPr>
                  <p:sp>
                    <p:nvSpPr>
                      <p:cNvPr id="26830" name="Freeform 206"/>
                      <p:cNvSpPr>
                        <a:spLocks/>
                      </p:cNvSpPr>
                      <p:nvPr/>
                    </p:nvSpPr>
                    <p:spPr bwMode="auto">
                      <a:xfrm>
                        <a:off x="2370"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31" name="Freeform 207"/>
                      <p:cNvSpPr>
                        <a:spLocks/>
                      </p:cNvSpPr>
                      <p:nvPr/>
                    </p:nvSpPr>
                    <p:spPr bwMode="auto">
                      <a:xfrm>
                        <a:off x="2373"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56" name="Group 208"/>
                    <p:cNvGrpSpPr>
                      <a:grpSpLocks/>
                    </p:cNvGrpSpPr>
                    <p:nvPr/>
                  </p:nvGrpSpPr>
                  <p:grpSpPr bwMode="auto">
                    <a:xfrm>
                      <a:off x="2377" y="1172"/>
                      <a:ext cx="4" cy="11"/>
                      <a:chOff x="2377" y="1172"/>
                      <a:chExt cx="4" cy="11"/>
                    </a:xfrm>
                  </p:grpSpPr>
                  <p:sp>
                    <p:nvSpPr>
                      <p:cNvPr id="26833" name="Freeform 209"/>
                      <p:cNvSpPr>
                        <a:spLocks/>
                      </p:cNvSpPr>
                      <p:nvPr/>
                    </p:nvSpPr>
                    <p:spPr bwMode="auto">
                      <a:xfrm>
                        <a:off x="2377"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34" name="Freeform 210"/>
                      <p:cNvSpPr>
                        <a:spLocks/>
                      </p:cNvSpPr>
                      <p:nvPr/>
                    </p:nvSpPr>
                    <p:spPr bwMode="auto">
                      <a:xfrm>
                        <a:off x="2380"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grpSp>
              <p:nvGrpSpPr>
                <p:cNvPr id="26757" name="Group 211"/>
                <p:cNvGrpSpPr>
                  <a:grpSpLocks/>
                </p:cNvGrpSpPr>
                <p:nvPr/>
              </p:nvGrpSpPr>
              <p:grpSpPr bwMode="auto">
                <a:xfrm>
                  <a:off x="2384" y="1172"/>
                  <a:ext cx="26" cy="11"/>
                  <a:chOff x="2384" y="1172"/>
                  <a:chExt cx="26" cy="11"/>
                </a:xfrm>
              </p:grpSpPr>
              <p:grpSp>
                <p:nvGrpSpPr>
                  <p:cNvPr id="26760" name="Group 212"/>
                  <p:cNvGrpSpPr>
                    <a:grpSpLocks/>
                  </p:cNvGrpSpPr>
                  <p:nvPr/>
                </p:nvGrpSpPr>
                <p:grpSpPr bwMode="auto">
                  <a:xfrm>
                    <a:off x="2384" y="1172"/>
                    <a:ext cx="12" cy="11"/>
                    <a:chOff x="2384" y="1172"/>
                    <a:chExt cx="12" cy="11"/>
                  </a:xfrm>
                </p:grpSpPr>
                <p:grpSp>
                  <p:nvGrpSpPr>
                    <p:cNvPr id="26763" name="Group 213"/>
                    <p:cNvGrpSpPr>
                      <a:grpSpLocks/>
                    </p:cNvGrpSpPr>
                    <p:nvPr/>
                  </p:nvGrpSpPr>
                  <p:grpSpPr bwMode="auto">
                    <a:xfrm>
                      <a:off x="2384" y="1172"/>
                      <a:ext cx="4" cy="11"/>
                      <a:chOff x="2384" y="1172"/>
                      <a:chExt cx="4" cy="11"/>
                    </a:xfrm>
                  </p:grpSpPr>
                  <p:sp>
                    <p:nvSpPr>
                      <p:cNvPr id="26838" name="Freeform 214"/>
                      <p:cNvSpPr>
                        <a:spLocks/>
                      </p:cNvSpPr>
                      <p:nvPr/>
                    </p:nvSpPr>
                    <p:spPr bwMode="auto">
                      <a:xfrm>
                        <a:off x="2384"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39" name="Freeform 215"/>
                      <p:cNvSpPr>
                        <a:spLocks/>
                      </p:cNvSpPr>
                      <p:nvPr/>
                    </p:nvSpPr>
                    <p:spPr bwMode="auto">
                      <a:xfrm>
                        <a:off x="2387"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64" name="Group 216"/>
                    <p:cNvGrpSpPr>
                      <a:grpSpLocks/>
                    </p:cNvGrpSpPr>
                    <p:nvPr/>
                  </p:nvGrpSpPr>
                  <p:grpSpPr bwMode="auto">
                    <a:xfrm>
                      <a:off x="2391" y="1172"/>
                      <a:ext cx="5" cy="11"/>
                      <a:chOff x="2391" y="1172"/>
                      <a:chExt cx="5" cy="11"/>
                    </a:xfrm>
                  </p:grpSpPr>
                  <p:sp>
                    <p:nvSpPr>
                      <p:cNvPr id="26841" name="Freeform 217"/>
                      <p:cNvSpPr>
                        <a:spLocks/>
                      </p:cNvSpPr>
                      <p:nvPr/>
                    </p:nvSpPr>
                    <p:spPr bwMode="auto">
                      <a:xfrm>
                        <a:off x="2391"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42" name="Freeform 218"/>
                      <p:cNvSpPr>
                        <a:spLocks/>
                      </p:cNvSpPr>
                      <p:nvPr/>
                    </p:nvSpPr>
                    <p:spPr bwMode="auto">
                      <a:xfrm>
                        <a:off x="2395"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nvGrpSpPr>
                  <p:cNvPr id="26767" name="Group 219"/>
                  <p:cNvGrpSpPr>
                    <a:grpSpLocks/>
                  </p:cNvGrpSpPr>
                  <p:nvPr/>
                </p:nvGrpSpPr>
                <p:grpSpPr bwMode="auto">
                  <a:xfrm>
                    <a:off x="2398" y="1172"/>
                    <a:ext cx="12" cy="11"/>
                    <a:chOff x="2398" y="1172"/>
                    <a:chExt cx="12" cy="11"/>
                  </a:xfrm>
                </p:grpSpPr>
                <p:grpSp>
                  <p:nvGrpSpPr>
                    <p:cNvPr id="26770" name="Group 220"/>
                    <p:cNvGrpSpPr>
                      <a:grpSpLocks/>
                    </p:cNvGrpSpPr>
                    <p:nvPr/>
                  </p:nvGrpSpPr>
                  <p:grpSpPr bwMode="auto">
                    <a:xfrm>
                      <a:off x="2398" y="1172"/>
                      <a:ext cx="5" cy="11"/>
                      <a:chOff x="2398" y="1172"/>
                      <a:chExt cx="5" cy="11"/>
                    </a:xfrm>
                  </p:grpSpPr>
                  <p:sp>
                    <p:nvSpPr>
                      <p:cNvPr id="26845" name="Freeform 221"/>
                      <p:cNvSpPr>
                        <a:spLocks/>
                      </p:cNvSpPr>
                      <p:nvPr/>
                    </p:nvSpPr>
                    <p:spPr bwMode="auto">
                      <a:xfrm>
                        <a:off x="2398"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46" name="Freeform 222"/>
                      <p:cNvSpPr>
                        <a:spLocks/>
                      </p:cNvSpPr>
                      <p:nvPr/>
                    </p:nvSpPr>
                    <p:spPr bwMode="auto">
                      <a:xfrm>
                        <a:off x="2402"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71" name="Group 223"/>
                    <p:cNvGrpSpPr>
                      <a:grpSpLocks/>
                    </p:cNvGrpSpPr>
                    <p:nvPr/>
                  </p:nvGrpSpPr>
                  <p:grpSpPr bwMode="auto">
                    <a:xfrm>
                      <a:off x="2405" y="1172"/>
                      <a:ext cx="5" cy="11"/>
                      <a:chOff x="2405" y="1172"/>
                      <a:chExt cx="5" cy="11"/>
                    </a:xfrm>
                  </p:grpSpPr>
                  <p:sp>
                    <p:nvSpPr>
                      <p:cNvPr id="26848" name="Freeform 224"/>
                      <p:cNvSpPr>
                        <a:spLocks/>
                      </p:cNvSpPr>
                      <p:nvPr/>
                    </p:nvSpPr>
                    <p:spPr bwMode="auto">
                      <a:xfrm>
                        <a:off x="2405"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49" name="Freeform 225"/>
                      <p:cNvSpPr>
                        <a:spLocks/>
                      </p:cNvSpPr>
                      <p:nvPr/>
                    </p:nvSpPr>
                    <p:spPr bwMode="auto">
                      <a:xfrm>
                        <a:off x="2409" y="1172"/>
                        <a:ext cx="1" cy="11"/>
                      </a:xfrm>
                      <a:custGeom>
                        <a:avLst/>
                        <a:gdLst/>
                        <a:ahLst/>
                        <a:cxnLst>
                          <a:cxn ang="0">
                            <a:pos x="0" y="0"/>
                          </a:cxn>
                          <a:cxn ang="0">
                            <a:pos x="0" y="0"/>
                          </a:cxn>
                          <a:cxn ang="0">
                            <a:pos x="0" y="10"/>
                          </a:cxn>
                          <a:cxn ang="0">
                            <a:pos x="0" y="10"/>
                          </a:cxn>
                          <a:cxn ang="0">
                            <a:pos x="0" y="0"/>
                          </a:cxn>
                        </a:cxnLst>
                        <a:rect l="0" t="0" r="r" b="b"/>
                        <a:pathLst>
                          <a:path w="1" h="11">
                            <a:moveTo>
                              <a:pt x="0" y="0"/>
                            </a:moveTo>
                            <a:lnTo>
                              <a:pt x="0" y="0"/>
                            </a:lnTo>
                            <a:lnTo>
                              <a:pt x="0" y="10"/>
                            </a:lnTo>
                            <a:lnTo>
                              <a:pt x="0" y="10"/>
                            </a:lnTo>
                            <a:lnTo>
                              <a:pt x="0" y="0"/>
                            </a:lnTo>
                          </a:path>
                        </a:pathLst>
                      </a:custGeom>
                      <a:solidFill>
                        <a:srgbClr val="000000"/>
                      </a:solidFill>
                      <a:ln w="12700" cap="rnd" cmpd="sng">
                        <a:no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grpSp>
          <p:sp>
            <p:nvSpPr>
              <p:cNvPr id="26850" name="Freeform 226"/>
              <p:cNvSpPr>
                <a:spLocks/>
              </p:cNvSpPr>
              <p:nvPr/>
            </p:nvSpPr>
            <p:spPr bwMode="auto">
              <a:xfrm>
                <a:off x="2350" y="1163"/>
                <a:ext cx="302" cy="9"/>
              </a:xfrm>
              <a:custGeom>
                <a:avLst/>
                <a:gdLst/>
                <a:ahLst/>
                <a:cxnLst>
                  <a:cxn ang="0">
                    <a:pos x="0" y="6"/>
                  </a:cxn>
                  <a:cxn ang="0">
                    <a:pos x="132" y="6"/>
                  </a:cxn>
                  <a:cxn ang="0">
                    <a:pos x="132" y="0"/>
                  </a:cxn>
                  <a:cxn ang="0">
                    <a:pos x="153" y="0"/>
                  </a:cxn>
                  <a:cxn ang="0">
                    <a:pos x="153" y="8"/>
                  </a:cxn>
                  <a:cxn ang="0">
                    <a:pos x="301" y="8"/>
                  </a:cxn>
                </a:cxnLst>
                <a:rect l="0" t="0" r="r" b="b"/>
                <a:pathLst>
                  <a:path w="302" h="9">
                    <a:moveTo>
                      <a:pt x="0" y="6"/>
                    </a:moveTo>
                    <a:lnTo>
                      <a:pt x="132" y="6"/>
                    </a:lnTo>
                    <a:lnTo>
                      <a:pt x="132" y="0"/>
                    </a:lnTo>
                    <a:lnTo>
                      <a:pt x="153" y="0"/>
                    </a:lnTo>
                    <a:lnTo>
                      <a:pt x="153" y="8"/>
                    </a:lnTo>
                    <a:lnTo>
                      <a:pt x="301" y="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72" name="Group 227"/>
            <p:cNvGrpSpPr>
              <a:grpSpLocks/>
            </p:cNvGrpSpPr>
            <p:nvPr/>
          </p:nvGrpSpPr>
          <p:grpSpPr bwMode="auto">
            <a:xfrm>
              <a:off x="2244" y="1217"/>
              <a:ext cx="501" cy="65"/>
              <a:chOff x="2244" y="1217"/>
              <a:chExt cx="501" cy="65"/>
            </a:xfrm>
          </p:grpSpPr>
          <p:grpSp>
            <p:nvGrpSpPr>
              <p:cNvPr id="26773" name="Group 228"/>
              <p:cNvGrpSpPr>
                <a:grpSpLocks/>
              </p:cNvGrpSpPr>
              <p:nvPr/>
            </p:nvGrpSpPr>
            <p:grpSpPr bwMode="auto">
              <a:xfrm>
                <a:off x="2244" y="1217"/>
                <a:ext cx="501" cy="65"/>
                <a:chOff x="2244" y="1217"/>
                <a:chExt cx="501" cy="65"/>
              </a:xfrm>
            </p:grpSpPr>
            <p:sp>
              <p:nvSpPr>
                <p:cNvPr id="26853" name="Rectangle 229"/>
                <p:cNvSpPr>
                  <a:spLocks noChangeArrowheads="1"/>
                </p:cNvSpPr>
                <p:nvPr/>
              </p:nvSpPr>
              <p:spPr bwMode="auto">
                <a:xfrm>
                  <a:off x="2249" y="1277"/>
                  <a:ext cx="491" cy="5"/>
                </a:xfrm>
                <a:prstGeom prst="rect">
                  <a:avLst/>
                </a:prstGeom>
                <a:solidFill>
                  <a:srgbClr val="C0C0C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sp>
              <p:nvSpPr>
                <p:cNvPr id="26854" name="Freeform 230"/>
                <p:cNvSpPr>
                  <a:spLocks/>
                </p:cNvSpPr>
                <p:nvPr/>
              </p:nvSpPr>
              <p:spPr bwMode="auto">
                <a:xfrm>
                  <a:off x="2244" y="1217"/>
                  <a:ext cx="501" cy="57"/>
                </a:xfrm>
                <a:custGeom>
                  <a:avLst/>
                  <a:gdLst/>
                  <a:ahLst/>
                  <a:cxnLst>
                    <a:cxn ang="0">
                      <a:pos x="0" y="56"/>
                    </a:cxn>
                    <a:cxn ang="0">
                      <a:pos x="500" y="56"/>
                    </a:cxn>
                    <a:cxn ang="0">
                      <a:pos x="471" y="0"/>
                    </a:cxn>
                    <a:cxn ang="0">
                      <a:pos x="36" y="0"/>
                    </a:cxn>
                    <a:cxn ang="0">
                      <a:pos x="0" y="56"/>
                    </a:cxn>
                  </a:cxnLst>
                  <a:rect l="0" t="0" r="r" b="b"/>
                  <a:pathLst>
                    <a:path w="501" h="57">
                      <a:moveTo>
                        <a:pt x="0" y="56"/>
                      </a:moveTo>
                      <a:lnTo>
                        <a:pt x="500" y="56"/>
                      </a:lnTo>
                      <a:lnTo>
                        <a:pt x="471" y="0"/>
                      </a:lnTo>
                      <a:lnTo>
                        <a:pt x="36" y="0"/>
                      </a:lnTo>
                      <a:lnTo>
                        <a:pt x="0" y="56"/>
                      </a:lnTo>
                    </a:path>
                  </a:pathLst>
                </a:custGeom>
                <a:solidFill>
                  <a:srgbClr val="C0C0C0"/>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55" name="Freeform 231"/>
                <p:cNvSpPr>
                  <a:spLocks/>
                </p:cNvSpPr>
                <p:nvPr/>
              </p:nvSpPr>
              <p:spPr bwMode="auto">
                <a:xfrm>
                  <a:off x="2259" y="1223"/>
                  <a:ext cx="469" cy="44"/>
                </a:xfrm>
                <a:custGeom>
                  <a:avLst/>
                  <a:gdLst/>
                  <a:ahLst/>
                  <a:cxnLst>
                    <a:cxn ang="0">
                      <a:pos x="27" y="0"/>
                    </a:cxn>
                    <a:cxn ang="0">
                      <a:pos x="0" y="43"/>
                    </a:cxn>
                    <a:cxn ang="0">
                      <a:pos x="468" y="43"/>
                    </a:cxn>
                    <a:cxn ang="0">
                      <a:pos x="447" y="0"/>
                    </a:cxn>
                  </a:cxnLst>
                  <a:rect l="0" t="0" r="r" b="b"/>
                  <a:pathLst>
                    <a:path w="469" h="44">
                      <a:moveTo>
                        <a:pt x="27" y="0"/>
                      </a:moveTo>
                      <a:lnTo>
                        <a:pt x="0" y="43"/>
                      </a:lnTo>
                      <a:lnTo>
                        <a:pt x="468" y="43"/>
                      </a:lnTo>
                      <a:lnTo>
                        <a:pt x="44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76" name="Group 232"/>
              <p:cNvGrpSpPr>
                <a:grpSpLocks/>
              </p:cNvGrpSpPr>
              <p:nvPr/>
            </p:nvGrpSpPr>
            <p:grpSpPr bwMode="auto">
              <a:xfrm>
                <a:off x="2299" y="1222"/>
                <a:ext cx="395" cy="14"/>
                <a:chOff x="2299" y="1222"/>
                <a:chExt cx="395" cy="14"/>
              </a:xfrm>
            </p:grpSpPr>
            <p:sp>
              <p:nvSpPr>
                <p:cNvPr id="26857" name="Freeform 233"/>
                <p:cNvSpPr>
                  <a:spLocks/>
                </p:cNvSpPr>
                <p:nvPr/>
              </p:nvSpPr>
              <p:spPr bwMode="auto">
                <a:xfrm>
                  <a:off x="2299" y="1222"/>
                  <a:ext cx="17" cy="9"/>
                </a:xfrm>
                <a:custGeom>
                  <a:avLst/>
                  <a:gdLst/>
                  <a:ahLst/>
                  <a:cxnLst>
                    <a:cxn ang="0">
                      <a:pos x="4" y="0"/>
                    </a:cxn>
                    <a:cxn ang="0">
                      <a:pos x="16" y="0"/>
                    </a:cxn>
                    <a:cxn ang="0">
                      <a:pos x="12" y="8"/>
                    </a:cxn>
                    <a:cxn ang="0">
                      <a:pos x="0" y="8"/>
                    </a:cxn>
                    <a:cxn ang="0">
                      <a:pos x="4" y="0"/>
                    </a:cxn>
                  </a:cxnLst>
                  <a:rect l="0" t="0" r="r" b="b"/>
                  <a:pathLst>
                    <a:path w="17" h="9">
                      <a:moveTo>
                        <a:pt x="4" y="0"/>
                      </a:moveTo>
                      <a:lnTo>
                        <a:pt x="16" y="0"/>
                      </a:lnTo>
                      <a:lnTo>
                        <a:pt x="12" y="8"/>
                      </a:lnTo>
                      <a:lnTo>
                        <a:pt x="0" y="8"/>
                      </a:lnTo>
                      <a:lnTo>
                        <a:pt x="4" y="0"/>
                      </a:lnTo>
                    </a:path>
                  </a:pathLst>
                </a:custGeom>
                <a:solidFill>
                  <a:srgbClr val="808080"/>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58" name="Freeform 234"/>
                <p:cNvSpPr>
                  <a:spLocks/>
                </p:cNvSpPr>
                <p:nvPr/>
              </p:nvSpPr>
              <p:spPr bwMode="auto">
                <a:xfrm>
                  <a:off x="2337" y="1222"/>
                  <a:ext cx="63" cy="9"/>
                </a:xfrm>
                <a:custGeom>
                  <a:avLst/>
                  <a:gdLst/>
                  <a:ahLst/>
                  <a:cxnLst>
                    <a:cxn ang="0">
                      <a:pos x="3" y="0"/>
                    </a:cxn>
                    <a:cxn ang="0">
                      <a:pos x="62" y="0"/>
                    </a:cxn>
                    <a:cxn ang="0">
                      <a:pos x="60" y="8"/>
                    </a:cxn>
                    <a:cxn ang="0">
                      <a:pos x="0" y="8"/>
                    </a:cxn>
                    <a:cxn ang="0">
                      <a:pos x="3" y="0"/>
                    </a:cxn>
                  </a:cxnLst>
                  <a:rect l="0" t="0" r="r" b="b"/>
                  <a:pathLst>
                    <a:path w="63" h="9">
                      <a:moveTo>
                        <a:pt x="3" y="0"/>
                      </a:moveTo>
                      <a:lnTo>
                        <a:pt x="62" y="0"/>
                      </a:lnTo>
                      <a:lnTo>
                        <a:pt x="60" y="8"/>
                      </a:lnTo>
                      <a:lnTo>
                        <a:pt x="0" y="8"/>
                      </a:lnTo>
                      <a:lnTo>
                        <a:pt x="3" y="0"/>
                      </a:lnTo>
                    </a:path>
                  </a:pathLst>
                </a:custGeom>
                <a:solidFill>
                  <a:srgbClr val="808080"/>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59" name="Freeform 235"/>
                <p:cNvSpPr>
                  <a:spLocks/>
                </p:cNvSpPr>
                <p:nvPr/>
              </p:nvSpPr>
              <p:spPr bwMode="auto">
                <a:xfrm>
                  <a:off x="2417" y="1222"/>
                  <a:ext cx="60" cy="9"/>
                </a:xfrm>
                <a:custGeom>
                  <a:avLst/>
                  <a:gdLst/>
                  <a:ahLst/>
                  <a:cxnLst>
                    <a:cxn ang="0">
                      <a:pos x="2" y="0"/>
                    </a:cxn>
                    <a:cxn ang="0">
                      <a:pos x="59" y="0"/>
                    </a:cxn>
                    <a:cxn ang="0">
                      <a:pos x="59" y="8"/>
                    </a:cxn>
                    <a:cxn ang="0">
                      <a:pos x="0" y="8"/>
                    </a:cxn>
                    <a:cxn ang="0">
                      <a:pos x="2" y="0"/>
                    </a:cxn>
                  </a:cxnLst>
                  <a:rect l="0" t="0" r="r" b="b"/>
                  <a:pathLst>
                    <a:path w="60" h="9">
                      <a:moveTo>
                        <a:pt x="2" y="0"/>
                      </a:moveTo>
                      <a:lnTo>
                        <a:pt x="59" y="0"/>
                      </a:lnTo>
                      <a:lnTo>
                        <a:pt x="59" y="8"/>
                      </a:lnTo>
                      <a:lnTo>
                        <a:pt x="0" y="8"/>
                      </a:lnTo>
                      <a:lnTo>
                        <a:pt x="2" y="0"/>
                      </a:lnTo>
                    </a:path>
                  </a:pathLst>
                </a:custGeom>
                <a:solidFill>
                  <a:srgbClr val="808080"/>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60" name="Freeform 236"/>
                <p:cNvSpPr>
                  <a:spLocks/>
                </p:cNvSpPr>
                <p:nvPr/>
              </p:nvSpPr>
              <p:spPr bwMode="auto">
                <a:xfrm>
                  <a:off x="2488" y="1222"/>
                  <a:ext cx="62" cy="9"/>
                </a:xfrm>
                <a:custGeom>
                  <a:avLst/>
                  <a:gdLst/>
                  <a:ahLst/>
                  <a:cxnLst>
                    <a:cxn ang="0">
                      <a:pos x="0" y="0"/>
                    </a:cxn>
                    <a:cxn ang="0">
                      <a:pos x="61" y="0"/>
                    </a:cxn>
                    <a:cxn ang="0">
                      <a:pos x="61" y="8"/>
                    </a:cxn>
                    <a:cxn ang="0">
                      <a:pos x="0" y="8"/>
                    </a:cxn>
                    <a:cxn ang="0">
                      <a:pos x="0" y="0"/>
                    </a:cxn>
                  </a:cxnLst>
                  <a:rect l="0" t="0" r="r" b="b"/>
                  <a:pathLst>
                    <a:path w="62" h="9">
                      <a:moveTo>
                        <a:pt x="0" y="0"/>
                      </a:moveTo>
                      <a:lnTo>
                        <a:pt x="61" y="0"/>
                      </a:lnTo>
                      <a:lnTo>
                        <a:pt x="61" y="8"/>
                      </a:lnTo>
                      <a:lnTo>
                        <a:pt x="0" y="8"/>
                      </a:lnTo>
                      <a:lnTo>
                        <a:pt x="0" y="0"/>
                      </a:lnTo>
                    </a:path>
                  </a:pathLst>
                </a:custGeom>
                <a:solidFill>
                  <a:srgbClr val="808080"/>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61" name="Freeform 237"/>
                <p:cNvSpPr>
                  <a:spLocks/>
                </p:cNvSpPr>
                <p:nvPr/>
              </p:nvSpPr>
              <p:spPr bwMode="auto">
                <a:xfrm>
                  <a:off x="2562" y="1222"/>
                  <a:ext cx="54" cy="10"/>
                </a:xfrm>
                <a:custGeom>
                  <a:avLst/>
                  <a:gdLst/>
                  <a:ahLst/>
                  <a:cxnLst>
                    <a:cxn ang="0">
                      <a:pos x="0" y="0"/>
                    </a:cxn>
                    <a:cxn ang="0">
                      <a:pos x="52" y="0"/>
                    </a:cxn>
                    <a:cxn ang="0">
                      <a:pos x="53" y="9"/>
                    </a:cxn>
                    <a:cxn ang="0">
                      <a:pos x="0" y="9"/>
                    </a:cxn>
                    <a:cxn ang="0">
                      <a:pos x="0" y="0"/>
                    </a:cxn>
                  </a:cxnLst>
                  <a:rect l="0" t="0" r="r" b="b"/>
                  <a:pathLst>
                    <a:path w="54" h="10">
                      <a:moveTo>
                        <a:pt x="0" y="0"/>
                      </a:moveTo>
                      <a:lnTo>
                        <a:pt x="52" y="0"/>
                      </a:lnTo>
                      <a:lnTo>
                        <a:pt x="53" y="9"/>
                      </a:lnTo>
                      <a:lnTo>
                        <a:pt x="0" y="9"/>
                      </a:lnTo>
                      <a:lnTo>
                        <a:pt x="0" y="0"/>
                      </a:lnTo>
                    </a:path>
                  </a:pathLst>
                </a:custGeom>
                <a:solidFill>
                  <a:srgbClr val="808080"/>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62" name="Freeform 238"/>
                <p:cNvSpPr>
                  <a:spLocks/>
                </p:cNvSpPr>
                <p:nvPr/>
              </p:nvSpPr>
              <p:spPr bwMode="auto">
                <a:xfrm>
                  <a:off x="2627" y="1227"/>
                  <a:ext cx="67" cy="9"/>
                </a:xfrm>
                <a:custGeom>
                  <a:avLst/>
                  <a:gdLst/>
                  <a:ahLst/>
                  <a:cxnLst>
                    <a:cxn ang="0">
                      <a:pos x="0" y="0"/>
                    </a:cxn>
                    <a:cxn ang="0">
                      <a:pos x="60" y="0"/>
                    </a:cxn>
                    <a:cxn ang="0">
                      <a:pos x="66" y="8"/>
                    </a:cxn>
                    <a:cxn ang="0">
                      <a:pos x="3" y="8"/>
                    </a:cxn>
                    <a:cxn ang="0">
                      <a:pos x="0" y="0"/>
                    </a:cxn>
                  </a:cxnLst>
                  <a:rect l="0" t="0" r="r" b="b"/>
                  <a:pathLst>
                    <a:path w="67" h="9">
                      <a:moveTo>
                        <a:pt x="0" y="0"/>
                      </a:moveTo>
                      <a:lnTo>
                        <a:pt x="60" y="0"/>
                      </a:lnTo>
                      <a:lnTo>
                        <a:pt x="66" y="8"/>
                      </a:lnTo>
                      <a:lnTo>
                        <a:pt x="3" y="8"/>
                      </a:lnTo>
                      <a:lnTo>
                        <a:pt x="0" y="0"/>
                      </a:lnTo>
                    </a:path>
                  </a:pathLst>
                </a:custGeom>
                <a:solidFill>
                  <a:srgbClr val="808080"/>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79" name="Group 239"/>
              <p:cNvGrpSpPr>
                <a:grpSpLocks/>
              </p:cNvGrpSpPr>
              <p:nvPr/>
            </p:nvGrpSpPr>
            <p:grpSpPr bwMode="auto">
              <a:xfrm>
                <a:off x="2284" y="1237"/>
                <a:ext cx="415" cy="24"/>
                <a:chOff x="2284" y="1237"/>
                <a:chExt cx="415" cy="24"/>
              </a:xfrm>
            </p:grpSpPr>
            <p:grpSp>
              <p:nvGrpSpPr>
                <p:cNvPr id="26780" name="Group 240"/>
                <p:cNvGrpSpPr>
                  <a:grpSpLocks/>
                </p:cNvGrpSpPr>
                <p:nvPr/>
              </p:nvGrpSpPr>
              <p:grpSpPr bwMode="auto">
                <a:xfrm>
                  <a:off x="2320" y="1238"/>
                  <a:ext cx="205" cy="21"/>
                  <a:chOff x="2320" y="1238"/>
                  <a:chExt cx="205" cy="21"/>
                </a:xfrm>
              </p:grpSpPr>
              <p:sp>
                <p:nvSpPr>
                  <p:cNvPr id="26865" name="Freeform 241"/>
                  <p:cNvSpPr>
                    <a:spLocks/>
                  </p:cNvSpPr>
                  <p:nvPr/>
                </p:nvSpPr>
                <p:spPr bwMode="auto">
                  <a:xfrm>
                    <a:off x="2320" y="1238"/>
                    <a:ext cx="195" cy="1"/>
                  </a:xfrm>
                  <a:custGeom>
                    <a:avLst/>
                    <a:gdLst/>
                    <a:ahLst/>
                    <a:cxnLst>
                      <a:cxn ang="0">
                        <a:pos x="0" y="0"/>
                      </a:cxn>
                      <a:cxn ang="0">
                        <a:pos x="194" y="0"/>
                      </a:cxn>
                    </a:cxnLst>
                    <a:rect l="0" t="0" r="r" b="b"/>
                    <a:pathLst>
                      <a:path w="195" h="1">
                        <a:moveTo>
                          <a:pt x="0" y="0"/>
                        </a:moveTo>
                        <a:lnTo>
                          <a:pt x="19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66" name="Freeform 242"/>
                  <p:cNvSpPr>
                    <a:spLocks/>
                  </p:cNvSpPr>
                  <p:nvPr/>
                </p:nvSpPr>
                <p:spPr bwMode="auto">
                  <a:xfrm>
                    <a:off x="2328" y="1245"/>
                    <a:ext cx="197" cy="1"/>
                  </a:xfrm>
                  <a:custGeom>
                    <a:avLst/>
                    <a:gdLst/>
                    <a:ahLst/>
                    <a:cxnLst>
                      <a:cxn ang="0">
                        <a:pos x="0" y="0"/>
                      </a:cxn>
                      <a:cxn ang="0">
                        <a:pos x="196" y="0"/>
                      </a:cxn>
                    </a:cxnLst>
                    <a:rect l="0" t="0" r="r" b="b"/>
                    <a:pathLst>
                      <a:path w="197" h="1">
                        <a:moveTo>
                          <a:pt x="0" y="0"/>
                        </a:moveTo>
                        <a:lnTo>
                          <a:pt x="19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67" name="Freeform 243"/>
                  <p:cNvSpPr>
                    <a:spLocks/>
                  </p:cNvSpPr>
                  <p:nvPr/>
                </p:nvSpPr>
                <p:spPr bwMode="auto">
                  <a:xfrm>
                    <a:off x="2330" y="1251"/>
                    <a:ext cx="173" cy="1"/>
                  </a:xfrm>
                  <a:custGeom>
                    <a:avLst/>
                    <a:gdLst/>
                    <a:ahLst/>
                    <a:cxnLst>
                      <a:cxn ang="0">
                        <a:pos x="0" y="0"/>
                      </a:cxn>
                      <a:cxn ang="0">
                        <a:pos x="172" y="0"/>
                      </a:cxn>
                    </a:cxnLst>
                    <a:rect l="0" t="0" r="r" b="b"/>
                    <a:pathLst>
                      <a:path w="173" h="1">
                        <a:moveTo>
                          <a:pt x="0" y="0"/>
                        </a:moveTo>
                        <a:lnTo>
                          <a:pt x="172"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68" name="Freeform 244"/>
                  <p:cNvSpPr>
                    <a:spLocks/>
                  </p:cNvSpPr>
                  <p:nvPr/>
                </p:nvSpPr>
                <p:spPr bwMode="auto">
                  <a:xfrm>
                    <a:off x="2334" y="1258"/>
                    <a:ext cx="24" cy="1"/>
                  </a:xfrm>
                  <a:custGeom>
                    <a:avLst/>
                    <a:gdLst/>
                    <a:ahLst/>
                    <a:cxnLst>
                      <a:cxn ang="0">
                        <a:pos x="0" y="0"/>
                      </a:cxn>
                      <a:cxn ang="0">
                        <a:pos x="23" y="0"/>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83" name="Group 245"/>
                <p:cNvGrpSpPr>
                  <a:grpSpLocks/>
                </p:cNvGrpSpPr>
                <p:nvPr/>
              </p:nvGrpSpPr>
              <p:grpSpPr bwMode="auto">
                <a:xfrm>
                  <a:off x="2284" y="1241"/>
                  <a:ext cx="35" cy="13"/>
                  <a:chOff x="2284" y="1241"/>
                  <a:chExt cx="35" cy="13"/>
                </a:xfrm>
              </p:grpSpPr>
              <p:sp>
                <p:nvSpPr>
                  <p:cNvPr id="26870" name="Freeform 246"/>
                  <p:cNvSpPr>
                    <a:spLocks/>
                  </p:cNvSpPr>
                  <p:nvPr/>
                </p:nvSpPr>
                <p:spPr bwMode="auto">
                  <a:xfrm>
                    <a:off x="2293" y="1241"/>
                    <a:ext cx="20" cy="1"/>
                  </a:xfrm>
                  <a:custGeom>
                    <a:avLst/>
                    <a:gdLst/>
                    <a:ahLst/>
                    <a:cxnLst>
                      <a:cxn ang="0">
                        <a:pos x="0" y="0"/>
                      </a:cxn>
                      <a:cxn ang="0">
                        <a:pos x="19" y="0"/>
                      </a:cxn>
                    </a:cxnLst>
                    <a:rect l="0" t="0" r="r" b="b"/>
                    <a:pathLst>
                      <a:path w="20" h="1">
                        <a:moveTo>
                          <a:pt x="0" y="0"/>
                        </a:moveTo>
                        <a:lnTo>
                          <a:pt x="1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71" name="Freeform 247"/>
                  <p:cNvSpPr>
                    <a:spLocks/>
                  </p:cNvSpPr>
                  <p:nvPr/>
                </p:nvSpPr>
                <p:spPr bwMode="auto">
                  <a:xfrm>
                    <a:off x="2289" y="1247"/>
                    <a:ext cx="20" cy="1"/>
                  </a:xfrm>
                  <a:custGeom>
                    <a:avLst/>
                    <a:gdLst/>
                    <a:ahLst/>
                    <a:cxnLst>
                      <a:cxn ang="0">
                        <a:pos x="0" y="0"/>
                      </a:cxn>
                      <a:cxn ang="0">
                        <a:pos x="19" y="0"/>
                      </a:cxn>
                    </a:cxnLst>
                    <a:rect l="0" t="0" r="r" b="b"/>
                    <a:pathLst>
                      <a:path w="20" h="1">
                        <a:moveTo>
                          <a:pt x="0" y="0"/>
                        </a:moveTo>
                        <a:lnTo>
                          <a:pt x="1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72" name="Freeform 248"/>
                  <p:cNvSpPr>
                    <a:spLocks/>
                  </p:cNvSpPr>
                  <p:nvPr/>
                </p:nvSpPr>
                <p:spPr bwMode="auto">
                  <a:xfrm>
                    <a:off x="2284" y="1253"/>
                    <a:ext cx="35" cy="1"/>
                  </a:xfrm>
                  <a:custGeom>
                    <a:avLst/>
                    <a:gdLst/>
                    <a:ahLst/>
                    <a:cxnLst>
                      <a:cxn ang="0">
                        <a:pos x="0" y="0"/>
                      </a:cxn>
                      <a:cxn ang="0">
                        <a:pos x="34" y="0"/>
                      </a:cxn>
                    </a:cxnLst>
                    <a:rect l="0" t="0" r="r" b="b"/>
                    <a:pathLst>
                      <a:path w="35" h="1">
                        <a:moveTo>
                          <a:pt x="0" y="0"/>
                        </a:moveTo>
                        <a:lnTo>
                          <a:pt x="3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86" name="Group 249"/>
                <p:cNvGrpSpPr>
                  <a:grpSpLocks/>
                </p:cNvGrpSpPr>
                <p:nvPr/>
              </p:nvGrpSpPr>
              <p:grpSpPr bwMode="auto">
                <a:xfrm>
                  <a:off x="2364" y="1237"/>
                  <a:ext cx="188" cy="22"/>
                  <a:chOff x="2364" y="1237"/>
                  <a:chExt cx="188" cy="22"/>
                </a:xfrm>
              </p:grpSpPr>
              <p:sp>
                <p:nvSpPr>
                  <p:cNvPr id="26874" name="Freeform 250"/>
                  <p:cNvSpPr>
                    <a:spLocks/>
                  </p:cNvSpPr>
                  <p:nvPr/>
                </p:nvSpPr>
                <p:spPr bwMode="auto">
                  <a:xfrm>
                    <a:off x="2364" y="1258"/>
                    <a:ext cx="117" cy="1"/>
                  </a:xfrm>
                  <a:custGeom>
                    <a:avLst/>
                    <a:gdLst/>
                    <a:ahLst/>
                    <a:cxnLst>
                      <a:cxn ang="0">
                        <a:pos x="0" y="0"/>
                      </a:cxn>
                      <a:cxn ang="0">
                        <a:pos x="116" y="0"/>
                      </a:cxn>
                    </a:cxnLst>
                    <a:rect l="0" t="0" r="r" b="b"/>
                    <a:pathLst>
                      <a:path w="117" h="1">
                        <a:moveTo>
                          <a:pt x="0" y="0"/>
                        </a:moveTo>
                        <a:lnTo>
                          <a:pt x="11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75" name="Freeform 251"/>
                  <p:cNvSpPr>
                    <a:spLocks/>
                  </p:cNvSpPr>
                  <p:nvPr/>
                </p:nvSpPr>
                <p:spPr bwMode="auto">
                  <a:xfrm>
                    <a:off x="2523" y="1237"/>
                    <a:ext cx="28" cy="1"/>
                  </a:xfrm>
                  <a:custGeom>
                    <a:avLst/>
                    <a:gdLst/>
                    <a:ahLst/>
                    <a:cxnLst>
                      <a:cxn ang="0">
                        <a:pos x="0" y="0"/>
                      </a:cxn>
                      <a:cxn ang="0">
                        <a:pos x="27" y="0"/>
                      </a:cxn>
                    </a:cxnLst>
                    <a:rect l="0" t="0" r="r" b="b"/>
                    <a:pathLst>
                      <a:path w="28" h="1">
                        <a:moveTo>
                          <a:pt x="0" y="0"/>
                        </a:moveTo>
                        <a:lnTo>
                          <a:pt x="2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76" name="Freeform 252"/>
                  <p:cNvSpPr>
                    <a:spLocks/>
                  </p:cNvSpPr>
                  <p:nvPr/>
                </p:nvSpPr>
                <p:spPr bwMode="auto">
                  <a:xfrm>
                    <a:off x="2530" y="1245"/>
                    <a:ext cx="22" cy="1"/>
                  </a:xfrm>
                  <a:custGeom>
                    <a:avLst/>
                    <a:gdLst/>
                    <a:ahLst/>
                    <a:cxnLst>
                      <a:cxn ang="0">
                        <a:pos x="0" y="0"/>
                      </a:cxn>
                      <a:cxn ang="0">
                        <a:pos x="21" y="0"/>
                      </a:cxn>
                    </a:cxnLst>
                    <a:rect l="0" t="0" r="r" b="b"/>
                    <a:pathLst>
                      <a:path w="22" h="1">
                        <a:moveTo>
                          <a:pt x="0" y="0"/>
                        </a:moveTo>
                        <a:lnTo>
                          <a:pt x="2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77" name="Freeform 253"/>
                  <p:cNvSpPr>
                    <a:spLocks/>
                  </p:cNvSpPr>
                  <p:nvPr/>
                </p:nvSpPr>
                <p:spPr bwMode="auto">
                  <a:xfrm>
                    <a:off x="2515" y="1251"/>
                    <a:ext cx="37" cy="1"/>
                  </a:xfrm>
                  <a:custGeom>
                    <a:avLst/>
                    <a:gdLst/>
                    <a:ahLst/>
                    <a:cxnLst>
                      <a:cxn ang="0">
                        <a:pos x="0" y="0"/>
                      </a:cxn>
                      <a:cxn ang="0">
                        <a:pos x="36" y="0"/>
                      </a:cxn>
                    </a:cxnLst>
                    <a:rect l="0" t="0" r="r" b="b"/>
                    <a:pathLst>
                      <a:path w="37" h="1">
                        <a:moveTo>
                          <a:pt x="0" y="0"/>
                        </a:moveTo>
                        <a:lnTo>
                          <a:pt x="3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78" name="Freeform 254"/>
                  <p:cNvSpPr>
                    <a:spLocks/>
                  </p:cNvSpPr>
                  <p:nvPr/>
                </p:nvSpPr>
                <p:spPr bwMode="auto">
                  <a:xfrm>
                    <a:off x="2485" y="1258"/>
                    <a:ext cx="20" cy="1"/>
                  </a:xfrm>
                  <a:custGeom>
                    <a:avLst/>
                    <a:gdLst/>
                    <a:ahLst/>
                    <a:cxnLst>
                      <a:cxn ang="0">
                        <a:pos x="0" y="0"/>
                      </a:cxn>
                      <a:cxn ang="0">
                        <a:pos x="19" y="0"/>
                      </a:cxn>
                    </a:cxnLst>
                    <a:rect l="0" t="0" r="r" b="b"/>
                    <a:pathLst>
                      <a:path w="20" h="1">
                        <a:moveTo>
                          <a:pt x="0" y="0"/>
                        </a:moveTo>
                        <a:lnTo>
                          <a:pt x="1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79" name="Freeform 255"/>
                  <p:cNvSpPr>
                    <a:spLocks/>
                  </p:cNvSpPr>
                  <p:nvPr/>
                </p:nvSpPr>
                <p:spPr bwMode="auto">
                  <a:xfrm>
                    <a:off x="2509" y="1258"/>
                    <a:ext cx="42" cy="1"/>
                  </a:xfrm>
                  <a:custGeom>
                    <a:avLst/>
                    <a:gdLst/>
                    <a:ahLst/>
                    <a:cxnLst>
                      <a:cxn ang="0">
                        <a:pos x="0" y="0"/>
                      </a:cxn>
                      <a:cxn ang="0">
                        <a:pos x="41" y="0"/>
                      </a:cxn>
                    </a:cxnLst>
                    <a:rect l="0" t="0" r="r" b="b"/>
                    <a:pathLst>
                      <a:path w="42" h="1">
                        <a:moveTo>
                          <a:pt x="0" y="0"/>
                        </a:moveTo>
                        <a:lnTo>
                          <a:pt x="4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87" name="Group 256"/>
                <p:cNvGrpSpPr>
                  <a:grpSpLocks/>
                </p:cNvGrpSpPr>
                <p:nvPr/>
              </p:nvGrpSpPr>
              <p:grpSpPr bwMode="auto">
                <a:xfrm>
                  <a:off x="2561" y="1241"/>
                  <a:ext cx="59" cy="19"/>
                  <a:chOff x="2561" y="1241"/>
                  <a:chExt cx="59" cy="19"/>
                </a:xfrm>
              </p:grpSpPr>
              <p:sp>
                <p:nvSpPr>
                  <p:cNvPr id="26881" name="Freeform 257"/>
                  <p:cNvSpPr>
                    <a:spLocks/>
                  </p:cNvSpPr>
                  <p:nvPr/>
                </p:nvSpPr>
                <p:spPr bwMode="auto">
                  <a:xfrm>
                    <a:off x="2561" y="1241"/>
                    <a:ext cx="56" cy="1"/>
                  </a:xfrm>
                  <a:custGeom>
                    <a:avLst/>
                    <a:gdLst/>
                    <a:ahLst/>
                    <a:cxnLst>
                      <a:cxn ang="0">
                        <a:pos x="0" y="0"/>
                      </a:cxn>
                      <a:cxn ang="0">
                        <a:pos x="55" y="0"/>
                      </a:cxn>
                    </a:cxnLst>
                    <a:rect l="0" t="0" r="r" b="b"/>
                    <a:pathLst>
                      <a:path w="56" h="1">
                        <a:moveTo>
                          <a:pt x="0" y="0"/>
                        </a:moveTo>
                        <a:lnTo>
                          <a:pt x="5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82" name="Freeform 258"/>
                  <p:cNvSpPr>
                    <a:spLocks/>
                  </p:cNvSpPr>
                  <p:nvPr/>
                </p:nvSpPr>
                <p:spPr bwMode="auto">
                  <a:xfrm>
                    <a:off x="2568" y="1249"/>
                    <a:ext cx="50" cy="1"/>
                  </a:xfrm>
                  <a:custGeom>
                    <a:avLst/>
                    <a:gdLst/>
                    <a:ahLst/>
                    <a:cxnLst>
                      <a:cxn ang="0">
                        <a:pos x="0" y="0"/>
                      </a:cxn>
                      <a:cxn ang="0">
                        <a:pos x="49" y="0"/>
                      </a:cxn>
                    </a:cxnLst>
                    <a:rect l="0" t="0" r="r" b="b"/>
                    <a:pathLst>
                      <a:path w="50" h="1">
                        <a:moveTo>
                          <a:pt x="0" y="0"/>
                        </a:moveTo>
                        <a:lnTo>
                          <a:pt x="4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83" name="Freeform 259"/>
                  <p:cNvSpPr>
                    <a:spLocks/>
                  </p:cNvSpPr>
                  <p:nvPr/>
                </p:nvSpPr>
                <p:spPr bwMode="auto">
                  <a:xfrm>
                    <a:off x="2569" y="1259"/>
                    <a:ext cx="51" cy="1"/>
                  </a:xfrm>
                  <a:custGeom>
                    <a:avLst/>
                    <a:gdLst/>
                    <a:ahLst/>
                    <a:cxnLst>
                      <a:cxn ang="0">
                        <a:pos x="0" y="0"/>
                      </a:cxn>
                      <a:cxn ang="0">
                        <a:pos x="50" y="0"/>
                      </a:cxn>
                    </a:cxnLst>
                    <a:rect l="0" t="0" r="r" b="b"/>
                    <a:pathLst>
                      <a:path w="51" h="1">
                        <a:moveTo>
                          <a:pt x="0" y="0"/>
                        </a:moveTo>
                        <a:lnTo>
                          <a:pt x="5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88" name="Group 260"/>
                <p:cNvGrpSpPr>
                  <a:grpSpLocks/>
                </p:cNvGrpSpPr>
                <p:nvPr/>
              </p:nvGrpSpPr>
              <p:grpSpPr bwMode="auto">
                <a:xfrm>
                  <a:off x="2629" y="1241"/>
                  <a:ext cx="70" cy="20"/>
                  <a:chOff x="2629" y="1241"/>
                  <a:chExt cx="70" cy="20"/>
                </a:xfrm>
              </p:grpSpPr>
              <p:sp>
                <p:nvSpPr>
                  <p:cNvPr id="26885" name="Freeform 261"/>
                  <p:cNvSpPr>
                    <a:spLocks/>
                  </p:cNvSpPr>
                  <p:nvPr/>
                </p:nvSpPr>
                <p:spPr bwMode="auto">
                  <a:xfrm>
                    <a:off x="2634" y="1241"/>
                    <a:ext cx="53" cy="1"/>
                  </a:xfrm>
                  <a:custGeom>
                    <a:avLst/>
                    <a:gdLst/>
                    <a:ahLst/>
                    <a:cxnLst>
                      <a:cxn ang="0">
                        <a:pos x="0" y="0"/>
                      </a:cxn>
                      <a:cxn ang="0">
                        <a:pos x="52" y="0"/>
                      </a:cxn>
                    </a:cxnLst>
                    <a:rect l="0" t="0" r="r" b="b"/>
                    <a:pathLst>
                      <a:path w="53" h="1">
                        <a:moveTo>
                          <a:pt x="0" y="0"/>
                        </a:moveTo>
                        <a:lnTo>
                          <a:pt x="52"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86" name="Freeform 262"/>
                  <p:cNvSpPr>
                    <a:spLocks/>
                  </p:cNvSpPr>
                  <p:nvPr/>
                </p:nvSpPr>
                <p:spPr bwMode="auto">
                  <a:xfrm>
                    <a:off x="2629" y="1248"/>
                    <a:ext cx="43" cy="1"/>
                  </a:xfrm>
                  <a:custGeom>
                    <a:avLst/>
                    <a:gdLst/>
                    <a:ahLst/>
                    <a:cxnLst>
                      <a:cxn ang="0">
                        <a:pos x="0" y="0"/>
                      </a:cxn>
                      <a:cxn ang="0">
                        <a:pos x="42" y="0"/>
                      </a:cxn>
                    </a:cxnLst>
                    <a:rect l="0" t="0" r="r" b="b"/>
                    <a:pathLst>
                      <a:path w="43" h="1">
                        <a:moveTo>
                          <a:pt x="0" y="0"/>
                        </a:moveTo>
                        <a:lnTo>
                          <a:pt x="42"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87" name="Freeform 263"/>
                  <p:cNvSpPr>
                    <a:spLocks/>
                  </p:cNvSpPr>
                  <p:nvPr/>
                </p:nvSpPr>
                <p:spPr bwMode="auto">
                  <a:xfrm>
                    <a:off x="2634" y="1253"/>
                    <a:ext cx="41" cy="1"/>
                  </a:xfrm>
                  <a:custGeom>
                    <a:avLst/>
                    <a:gdLst/>
                    <a:ahLst/>
                    <a:cxnLst>
                      <a:cxn ang="0">
                        <a:pos x="0" y="0"/>
                      </a:cxn>
                      <a:cxn ang="0">
                        <a:pos x="40" y="0"/>
                      </a:cxn>
                    </a:cxnLst>
                    <a:rect l="0" t="0" r="r" b="b"/>
                    <a:pathLst>
                      <a:path w="41" h="1">
                        <a:moveTo>
                          <a:pt x="0" y="0"/>
                        </a:moveTo>
                        <a:lnTo>
                          <a:pt x="4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88" name="Freeform 264"/>
                  <p:cNvSpPr>
                    <a:spLocks/>
                  </p:cNvSpPr>
                  <p:nvPr/>
                </p:nvSpPr>
                <p:spPr bwMode="auto">
                  <a:xfrm>
                    <a:off x="2632" y="1260"/>
                    <a:ext cx="51" cy="1"/>
                  </a:xfrm>
                  <a:custGeom>
                    <a:avLst/>
                    <a:gdLst/>
                    <a:ahLst/>
                    <a:cxnLst>
                      <a:cxn ang="0">
                        <a:pos x="0" y="0"/>
                      </a:cxn>
                      <a:cxn ang="0">
                        <a:pos x="50" y="0"/>
                      </a:cxn>
                    </a:cxnLst>
                    <a:rect l="0" t="0" r="r" b="b"/>
                    <a:pathLst>
                      <a:path w="51" h="1">
                        <a:moveTo>
                          <a:pt x="0" y="0"/>
                        </a:moveTo>
                        <a:lnTo>
                          <a:pt x="5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89" name="Freeform 265"/>
                  <p:cNvSpPr>
                    <a:spLocks/>
                  </p:cNvSpPr>
                  <p:nvPr/>
                </p:nvSpPr>
                <p:spPr bwMode="auto">
                  <a:xfrm>
                    <a:off x="2680" y="1248"/>
                    <a:ext cx="15" cy="1"/>
                  </a:xfrm>
                  <a:custGeom>
                    <a:avLst/>
                    <a:gdLst/>
                    <a:ahLst/>
                    <a:cxnLst>
                      <a:cxn ang="0">
                        <a:pos x="0" y="0"/>
                      </a:cxn>
                      <a:cxn ang="0">
                        <a:pos x="14" y="0"/>
                      </a:cxn>
                    </a:cxnLst>
                    <a:rect l="0" t="0" r="r" b="b"/>
                    <a:pathLst>
                      <a:path w="15" h="1">
                        <a:moveTo>
                          <a:pt x="0" y="0"/>
                        </a:moveTo>
                        <a:lnTo>
                          <a:pt x="1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90" name="Freeform 266"/>
                  <p:cNvSpPr>
                    <a:spLocks/>
                  </p:cNvSpPr>
                  <p:nvPr/>
                </p:nvSpPr>
                <p:spPr bwMode="auto">
                  <a:xfrm>
                    <a:off x="2685" y="1257"/>
                    <a:ext cx="14" cy="1"/>
                  </a:xfrm>
                  <a:custGeom>
                    <a:avLst/>
                    <a:gdLst/>
                    <a:ahLst/>
                    <a:cxnLst>
                      <a:cxn ang="0">
                        <a:pos x="0" y="0"/>
                      </a:cxn>
                      <a:cxn ang="0">
                        <a:pos x="13" y="0"/>
                      </a:cxn>
                    </a:cxnLst>
                    <a:rect l="0" t="0" r="r" b="b"/>
                    <a:pathLst>
                      <a:path w="14" h="1">
                        <a:moveTo>
                          <a:pt x="0" y="0"/>
                        </a:moveTo>
                        <a:lnTo>
                          <a:pt x="13"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grpSp>
        <p:grpSp>
          <p:nvGrpSpPr>
            <p:cNvPr id="26791" name="Group 267"/>
            <p:cNvGrpSpPr>
              <a:grpSpLocks/>
            </p:cNvGrpSpPr>
            <p:nvPr/>
          </p:nvGrpSpPr>
          <p:grpSpPr bwMode="auto">
            <a:xfrm>
              <a:off x="2391" y="1077"/>
              <a:ext cx="219" cy="40"/>
              <a:chOff x="2391" y="1077"/>
              <a:chExt cx="219" cy="40"/>
            </a:xfrm>
          </p:grpSpPr>
          <p:grpSp>
            <p:nvGrpSpPr>
              <p:cNvPr id="26794" name="Group 268"/>
              <p:cNvGrpSpPr>
                <a:grpSpLocks/>
              </p:cNvGrpSpPr>
              <p:nvPr/>
            </p:nvGrpSpPr>
            <p:grpSpPr bwMode="auto">
              <a:xfrm>
                <a:off x="2391" y="1090"/>
                <a:ext cx="219" cy="27"/>
                <a:chOff x="2391" y="1090"/>
                <a:chExt cx="219" cy="27"/>
              </a:xfrm>
            </p:grpSpPr>
            <p:sp>
              <p:nvSpPr>
                <p:cNvPr id="26893" name="Freeform 269"/>
                <p:cNvSpPr>
                  <a:spLocks/>
                </p:cNvSpPr>
                <p:nvPr/>
              </p:nvSpPr>
              <p:spPr bwMode="auto">
                <a:xfrm>
                  <a:off x="2391" y="1090"/>
                  <a:ext cx="219" cy="17"/>
                </a:xfrm>
                <a:custGeom>
                  <a:avLst/>
                  <a:gdLst/>
                  <a:ahLst/>
                  <a:cxnLst>
                    <a:cxn ang="0">
                      <a:pos x="0" y="16"/>
                    </a:cxn>
                    <a:cxn ang="0">
                      <a:pos x="218" y="16"/>
                    </a:cxn>
                    <a:cxn ang="0">
                      <a:pos x="205" y="0"/>
                    </a:cxn>
                    <a:cxn ang="0">
                      <a:pos x="13" y="0"/>
                    </a:cxn>
                    <a:cxn ang="0">
                      <a:pos x="0" y="16"/>
                    </a:cxn>
                  </a:cxnLst>
                  <a:rect l="0" t="0" r="r" b="b"/>
                  <a:pathLst>
                    <a:path w="219" h="17">
                      <a:moveTo>
                        <a:pt x="0" y="16"/>
                      </a:moveTo>
                      <a:lnTo>
                        <a:pt x="218" y="16"/>
                      </a:lnTo>
                      <a:lnTo>
                        <a:pt x="205" y="0"/>
                      </a:lnTo>
                      <a:lnTo>
                        <a:pt x="13" y="0"/>
                      </a:lnTo>
                      <a:lnTo>
                        <a:pt x="0" y="16"/>
                      </a:lnTo>
                    </a:path>
                  </a:pathLst>
                </a:custGeom>
                <a:solidFill>
                  <a:srgbClr val="C0C0C0"/>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sp>
              <p:nvSpPr>
                <p:cNvPr id="26894" name="Rectangle 270"/>
                <p:cNvSpPr>
                  <a:spLocks noChangeArrowheads="1"/>
                </p:cNvSpPr>
                <p:nvPr/>
              </p:nvSpPr>
              <p:spPr bwMode="auto">
                <a:xfrm>
                  <a:off x="2396" y="1110"/>
                  <a:ext cx="208" cy="7"/>
                </a:xfrm>
                <a:prstGeom prst="rect">
                  <a:avLst/>
                </a:prstGeom>
                <a:solidFill>
                  <a:srgbClr val="C0C0C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grpSp>
          <p:sp>
            <p:nvSpPr>
              <p:cNvPr id="26895" name="Freeform 271"/>
              <p:cNvSpPr>
                <a:spLocks/>
              </p:cNvSpPr>
              <p:nvPr/>
            </p:nvSpPr>
            <p:spPr bwMode="auto">
              <a:xfrm>
                <a:off x="2442" y="1077"/>
                <a:ext cx="116" cy="30"/>
              </a:xfrm>
              <a:custGeom>
                <a:avLst/>
                <a:gdLst/>
                <a:ahLst/>
                <a:cxnLst>
                  <a:cxn ang="0">
                    <a:pos x="0" y="16"/>
                  </a:cxn>
                  <a:cxn ang="0">
                    <a:pos x="0" y="0"/>
                  </a:cxn>
                  <a:cxn ang="0">
                    <a:pos x="115" y="0"/>
                  </a:cxn>
                  <a:cxn ang="0">
                    <a:pos x="115" y="17"/>
                  </a:cxn>
                  <a:cxn ang="0">
                    <a:pos x="114" y="18"/>
                  </a:cxn>
                  <a:cxn ang="0">
                    <a:pos x="113" y="20"/>
                  </a:cxn>
                  <a:cxn ang="0">
                    <a:pos x="111" y="21"/>
                  </a:cxn>
                  <a:cxn ang="0">
                    <a:pos x="109" y="22"/>
                  </a:cxn>
                  <a:cxn ang="0">
                    <a:pos x="105" y="23"/>
                  </a:cxn>
                  <a:cxn ang="0">
                    <a:pos x="102" y="24"/>
                  </a:cxn>
                  <a:cxn ang="0">
                    <a:pos x="99" y="25"/>
                  </a:cxn>
                  <a:cxn ang="0">
                    <a:pos x="94" y="26"/>
                  </a:cxn>
                  <a:cxn ang="0">
                    <a:pos x="91" y="27"/>
                  </a:cxn>
                  <a:cxn ang="0">
                    <a:pos x="85" y="28"/>
                  </a:cxn>
                  <a:cxn ang="0">
                    <a:pos x="80" y="28"/>
                  </a:cxn>
                  <a:cxn ang="0">
                    <a:pos x="75" y="29"/>
                  </a:cxn>
                  <a:cxn ang="0">
                    <a:pos x="69" y="29"/>
                  </a:cxn>
                  <a:cxn ang="0">
                    <a:pos x="63" y="29"/>
                  </a:cxn>
                  <a:cxn ang="0">
                    <a:pos x="55" y="29"/>
                  </a:cxn>
                  <a:cxn ang="0">
                    <a:pos x="47" y="29"/>
                  </a:cxn>
                  <a:cxn ang="0">
                    <a:pos x="40" y="29"/>
                  </a:cxn>
                  <a:cxn ang="0">
                    <a:pos x="34" y="28"/>
                  </a:cxn>
                  <a:cxn ang="0">
                    <a:pos x="28" y="27"/>
                  </a:cxn>
                  <a:cxn ang="0">
                    <a:pos x="24" y="27"/>
                  </a:cxn>
                  <a:cxn ang="0">
                    <a:pos x="19" y="26"/>
                  </a:cxn>
                  <a:cxn ang="0">
                    <a:pos x="15" y="25"/>
                  </a:cxn>
                  <a:cxn ang="0">
                    <a:pos x="11" y="24"/>
                  </a:cxn>
                  <a:cxn ang="0">
                    <a:pos x="7" y="22"/>
                  </a:cxn>
                  <a:cxn ang="0">
                    <a:pos x="5" y="21"/>
                  </a:cxn>
                  <a:cxn ang="0">
                    <a:pos x="3" y="20"/>
                  </a:cxn>
                  <a:cxn ang="0">
                    <a:pos x="2" y="19"/>
                  </a:cxn>
                  <a:cxn ang="0">
                    <a:pos x="1" y="18"/>
                  </a:cxn>
                  <a:cxn ang="0">
                    <a:pos x="0" y="16"/>
                  </a:cxn>
                </a:cxnLst>
                <a:rect l="0" t="0" r="r" b="b"/>
                <a:pathLst>
                  <a:path w="116" h="30">
                    <a:moveTo>
                      <a:pt x="0" y="16"/>
                    </a:moveTo>
                    <a:lnTo>
                      <a:pt x="0" y="0"/>
                    </a:lnTo>
                    <a:lnTo>
                      <a:pt x="115" y="0"/>
                    </a:lnTo>
                    <a:lnTo>
                      <a:pt x="115" y="17"/>
                    </a:lnTo>
                    <a:lnTo>
                      <a:pt x="114" y="18"/>
                    </a:lnTo>
                    <a:lnTo>
                      <a:pt x="113" y="20"/>
                    </a:lnTo>
                    <a:lnTo>
                      <a:pt x="111" y="21"/>
                    </a:lnTo>
                    <a:lnTo>
                      <a:pt x="109" y="22"/>
                    </a:lnTo>
                    <a:lnTo>
                      <a:pt x="105" y="23"/>
                    </a:lnTo>
                    <a:lnTo>
                      <a:pt x="102" y="24"/>
                    </a:lnTo>
                    <a:lnTo>
                      <a:pt x="99" y="25"/>
                    </a:lnTo>
                    <a:lnTo>
                      <a:pt x="94" y="26"/>
                    </a:lnTo>
                    <a:lnTo>
                      <a:pt x="91" y="27"/>
                    </a:lnTo>
                    <a:lnTo>
                      <a:pt x="85" y="28"/>
                    </a:lnTo>
                    <a:lnTo>
                      <a:pt x="80" y="28"/>
                    </a:lnTo>
                    <a:lnTo>
                      <a:pt x="75" y="29"/>
                    </a:lnTo>
                    <a:lnTo>
                      <a:pt x="69" y="29"/>
                    </a:lnTo>
                    <a:lnTo>
                      <a:pt x="63" y="29"/>
                    </a:lnTo>
                    <a:lnTo>
                      <a:pt x="55" y="29"/>
                    </a:lnTo>
                    <a:lnTo>
                      <a:pt x="47" y="29"/>
                    </a:lnTo>
                    <a:lnTo>
                      <a:pt x="40" y="29"/>
                    </a:lnTo>
                    <a:lnTo>
                      <a:pt x="34" y="28"/>
                    </a:lnTo>
                    <a:lnTo>
                      <a:pt x="28" y="27"/>
                    </a:lnTo>
                    <a:lnTo>
                      <a:pt x="24" y="27"/>
                    </a:lnTo>
                    <a:lnTo>
                      <a:pt x="19" y="26"/>
                    </a:lnTo>
                    <a:lnTo>
                      <a:pt x="15" y="25"/>
                    </a:lnTo>
                    <a:lnTo>
                      <a:pt x="11" y="24"/>
                    </a:lnTo>
                    <a:lnTo>
                      <a:pt x="7" y="22"/>
                    </a:lnTo>
                    <a:lnTo>
                      <a:pt x="5" y="21"/>
                    </a:lnTo>
                    <a:lnTo>
                      <a:pt x="3" y="20"/>
                    </a:lnTo>
                    <a:lnTo>
                      <a:pt x="2" y="19"/>
                    </a:lnTo>
                    <a:lnTo>
                      <a:pt x="1" y="18"/>
                    </a:lnTo>
                    <a:lnTo>
                      <a:pt x="0" y="16"/>
                    </a:lnTo>
                  </a:path>
                </a:pathLst>
              </a:custGeom>
              <a:solidFill>
                <a:srgbClr val="C0C0C0"/>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dirty="0">
                  <a:latin typeface="Book Antiqua"/>
                </a:endParaRPr>
              </a:p>
            </p:txBody>
          </p:sp>
        </p:grpSp>
        <p:grpSp>
          <p:nvGrpSpPr>
            <p:cNvPr id="26795" name="Group 272"/>
            <p:cNvGrpSpPr>
              <a:grpSpLocks/>
            </p:cNvGrpSpPr>
            <p:nvPr/>
          </p:nvGrpSpPr>
          <p:grpSpPr bwMode="auto">
            <a:xfrm>
              <a:off x="2369" y="892"/>
              <a:ext cx="262" cy="187"/>
              <a:chOff x="2369" y="892"/>
              <a:chExt cx="262" cy="187"/>
            </a:xfrm>
          </p:grpSpPr>
          <p:grpSp>
            <p:nvGrpSpPr>
              <p:cNvPr id="26798" name="Group 273"/>
              <p:cNvGrpSpPr>
                <a:grpSpLocks/>
              </p:cNvGrpSpPr>
              <p:nvPr/>
            </p:nvGrpSpPr>
            <p:grpSpPr bwMode="auto">
              <a:xfrm>
                <a:off x="2369" y="892"/>
                <a:ext cx="262" cy="187"/>
                <a:chOff x="2369" y="892"/>
                <a:chExt cx="262" cy="187"/>
              </a:xfrm>
            </p:grpSpPr>
            <p:sp>
              <p:nvSpPr>
                <p:cNvPr id="26898" name="AutoShape 274"/>
                <p:cNvSpPr>
                  <a:spLocks noChangeArrowheads="1"/>
                </p:cNvSpPr>
                <p:nvPr/>
              </p:nvSpPr>
              <p:spPr bwMode="auto">
                <a:xfrm>
                  <a:off x="2369" y="892"/>
                  <a:ext cx="262" cy="187"/>
                </a:xfrm>
                <a:prstGeom prst="roundRect">
                  <a:avLst>
                    <a:gd name="adj" fmla="val 12301"/>
                  </a:avLst>
                </a:prstGeom>
                <a:solidFill>
                  <a:srgbClr val="C0C0C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26899" name="AutoShape 275"/>
                <p:cNvSpPr>
                  <a:spLocks noChangeArrowheads="1"/>
                </p:cNvSpPr>
                <p:nvPr/>
              </p:nvSpPr>
              <p:spPr bwMode="auto">
                <a:xfrm>
                  <a:off x="2399" y="913"/>
                  <a:ext cx="202" cy="144"/>
                </a:xfrm>
                <a:prstGeom prst="roundRect">
                  <a:avLst>
                    <a:gd name="adj" fmla="val 12231"/>
                  </a:avLst>
                </a:prstGeom>
                <a:solidFill>
                  <a:srgbClr val="80808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sp>
              <p:nvSpPr>
                <p:cNvPr id="26900" name="AutoShape 276"/>
                <p:cNvSpPr>
                  <a:spLocks noChangeArrowheads="1"/>
                </p:cNvSpPr>
                <p:nvPr/>
              </p:nvSpPr>
              <p:spPr bwMode="auto">
                <a:xfrm>
                  <a:off x="2411" y="922"/>
                  <a:ext cx="178" cy="127"/>
                </a:xfrm>
                <a:prstGeom prst="roundRect">
                  <a:avLst>
                    <a:gd name="adj" fmla="val 12130"/>
                  </a:avLst>
                </a:prstGeom>
                <a:solidFill>
                  <a:srgbClr val="008000"/>
                </a:solidFill>
                <a:ln w="12700">
                  <a:solidFill>
                    <a:srgbClr val="000000"/>
                  </a:solidFill>
                  <a:round/>
                  <a:headEnd/>
                  <a:tailEnd/>
                </a:ln>
                <a:effectLst/>
              </p:spPr>
              <p:txBody>
                <a:bodyPr wrap="none" anchor="ctr">
                  <a:prstTxWarp prst="textNoShape">
                    <a:avLst/>
                  </a:prstTxWarp>
                </a:bodyPr>
                <a:lstStyle/>
                <a:p>
                  <a:endParaRPr lang="en-US" dirty="0">
                    <a:latin typeface="Book Antiqua"/>
                  </a:endParaRPr>
                </a:p>
              </p:txBody>
            </p:sp>
          </p:grpSp>
          <p:sp>
            <p:nvSpPr>
              <p:cNvPr id="26901" name="Rectangle 277"/>
              <p:cNvSpPr>
                <a:spLocks noChangeArrowheads="1"/>
              </p:cNvSpPr>
              <p:nvPr/>
            </p:nvSpPr>
            <p:spPr bwMode="auto">
              <a:xfrm>
                <a:off x="2594" y="1072"/>
                <a:ext cx="1" cy="2"/>
              </a:xfrm>
              <a:prstGeom prst="rect">
                <a:avLst/>
              </a:prstGeom>
              <a:solidFill>
                <a:srgbClr val="008000"/>
              </a:solidFill>
              <a:ln w="12700">
                <a:solidFill>
                  <a:srgbClr val="000000"/>
                </a:solidFill>
                <a:miter lim="800000"/>
                <a:headEnd/>
                <a:tailEnd/>
              </a:ln>
              <a:effectLst/>
            </p:spPr>
            <p:txBody>
              <a:bodyPr wrap="none" anchor="ctr">
                <a:prstTxWarp prst="textNoShape">
                  <a:avLst/>
                </a:prstTxWarp>
              </a:bodyPr>
              <a:lstStyle/>
              <a:p>
                <a:endParaRPr lang="en-US" dirty="0">
                  <a:latin typeface="Book Antiqua"/>
                </a:endParaRPr>
              </a:p>
            </p:txBody>
          </p:sp>
        </p:grpSp>
      </p:grpSp>
      <p:sp>
        <p:nvSpPr>
          <p:cNvPr id="26902" name="Rectangle 278"/>
          <p:cNvSpPr>
            <a:spLocks noChangeArrowheads="1"/>
          </p:cNvSpPr>
          <p:nvPr/>
        </p:nvSpPr>
        <p:spPr bwMode="auto">
          <a:xfrm>
            <a:off x="3162756" y="2763160"/>
            <a:ext cx="1112695" cy="527778"/>
          </a:xfrm>
          <a:prstGeom prst="rect">
            <a:avLst/>
          </a:prstGeom>
          <a:noFill/>
          <a:ln w="12700">
            <a:noFill/>
            <a:miter lim="800000"/>
            <a:headEnd/>
            <a:tailEnd/>
          </a:ln>
          <a:effectLst/>
        </p:spPr>
        <p:txBody>
          <a:bodyPr wrap="none" lIns="128692" tIns="63217" rIns="128692" bIns="63217">
            <a:prstTxWarp prst="textNoShape">
              <a:avLst/>
            </a:prstTxWarp>
            <a:spAutoFit/>
          </a:bodyPr>
          <a:lstStyle/>
          <a:p>
            <a:pPr algn="ctr"/>
            <a:r>
              <a:rPr lang="fr-FR" sz="2600" dirty="0">
                <a:solidFill>
                  <a:srgbClr val="000000"/>
                </a:solidFill>
                <a:latin typeface="Arial" charset="0"/>
              </a:rPr>
              <a:t>Client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128692" rIns="128692"/>
          <a:lstStyle/>
          <a:p>
            <a:r>
              <a:rPr lang="en-CA" smtClean="0"/>
              <a:t>Objectives of Data Servers</a:t>
            </a:r>
            <a:endParaRPr lang="en-CA"/>
          </a:p>
        </p:txBody>
      </p:sp>
      <p:sp>
        <p:nvSpPr>
          <p:cNvPr id="28675" name="Rectangle 3"/>
          <p:cNvSpPr>
            <a:spLocks noGrp="1" noChangeArrowheads="1"/>
          </p:cNvSpPr>
          <p:nvPr>
            <p:ph idx="1"/>
          </p:nvPr>
        </p:nvSpPr>
        <p:spPr>
          <a:noFill/>
          <a:ln/>
        </p:spPr>
        <p:txBody>
          <a:bodyPr lIns="128692" rIns="128692"/>
          <a:lstStyle/>
          <a:p>
            <a:pPr>
              <a:spcBef>
                <a:spcPct val="50000"/>
              </a:spcBef>
            </a:pPr>
            <a:r>
              <a:rPr lang="en-CA" dirty="0" smtClean="0"/>
              <a:t>Avoid the shortcomings of the traditional DBMS approach</a:t>
            </a:r>
          </a:p>
          <a:p>
            <a:pPr marL="1164995" lvl="1" indent="-487672">
              <a:spcBef>
                <a:spcPct val="50000"/>
              </a:spcBef>
            </a:pPr>
            <a:r>
              <a:rPr lang="en-CA" dirty="0" smtClean="0"/>
              <a:t>Centralization of data and application management</a:t>
            </a:r>
          </a:p>
          <a:p>
            <a:pPr marL="1164995" lvl="1" indent="-487672">
              <a:spcBef>
                <a:spcPct val="50000"/>
              </a:spcBef>
            </a:pPr>
            <a:r>
              <a:rPr lang="en-CA" dirty="0" smtClean="0"/>
              <a:t>General-purpose OS (not DB-oriented)</a:t>
            </a:r>
          </a:p>
          <a:p>
            <a:pPr>
              <a:spcBef>
                <a:spcPct val="50000"/>
              </a:spcBef>
            </a:pPr>
            <a:r>
              <a:rPr lang="en-CA" dirty="0" smtClean="0"/>
              <a:t>By separating the functions between</a:t>
            </a:r>
          </a:p>
          <a:p>
            <a:pPr marL="1164995" lvl="1" indent="-487672">
              <a:spcBef>
                <a:spcPct val="50000"/>
              </a:spcBef>
            </a:pPr>
            <a:r>
              <a:rPr lang="en-CA" dirty="0" smtClean="0">
                <a:solidFill>
                  <a:srgbClr val="009999"/>
                </a:solidFill>
              </a:rPr>
              <a:t>Application server</a:t>
            </a:r>
            <a:r>
              <a:rPr lang="en-CA" dirty="0" smtClean="0"/>
              <a:t>  (or host computer)</a:t>
            </a:r>
          </a:p>
          <a:p>
            <a:pPr marL="1164995" lvl="1" indent="-487672">
              <a:spcBef>
                <a:spcPct val="50000"/>
              </a:spcBef>
            </a:pPr>
            <a:r>
              <a:rPr lang="en-CA" dirty="0" smtClean="0">
                <a:solidFill>
                  <a:srgbClr val="009999"/>
                </a:solidFill>
              </a:rPr>
              <a:t>Data server</a:t>
            </a:r>
            <a:r>
              <a:rPr lang="en-CA" i="1" dirty="0" smtClean="0"/>
              <a:t> </a:t>
            </a:r>
            <a:r>
              <a:rPr lang="en-CA" dirty="0" smtClean="0"/>
              <a:t>(or database computer or back-end computer)</a:t>
            </a:r>
            <a:endParaRPr lang="en-CA"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128692" rIns="128692"/>
          <a:lstStyle/>
          <a:p>
            <a:r>
              <a:rPr lang="en-CA" smtClean="0"/>
              <a:t>Data Server Approach: Assessment</a:t>
            </a:r>
            <a:endParaRPr lang="en-CA"/>
          </a:p>
        </p:txBody>
      </p:sp>
      <p:sp>
        <p:nvSpPr>
          <p:cNvPr id="30723" name="Rectangle 3"/>
          <p:cNvSpPr>
            <a:spLocks noGrp="1" noChangeArrowheads="1"/>
          </p:cNvSpPr>
          <p:nvPr>
            <p:ph idx="1"/>
          </p:nvPr>
        </p:nvSpPr>
        <p:spPr>
          <a:noFill/>
          <a:ln/>
        </p:spPr>
        <p:txBody>
          <a:bodyPr lIns="128692" rIns="128692"/>
          <a:lstStyle/>
          <a:p>
            <a:pPr>
              <a:lnSpc>
                <a:spcPct val="100000"/>
              </a:lnSpc>
              <a:spcBef>
                <a:spcPct val="40000"/>
              </a:spcBef>
            </a:pPr>
            <a:r>
              <a:rPr lang="en-CA" smtClean="0"/>
              <a:t>Advantages</a:t>
            </a:r>
          </a:p>
          <a:p>
            <a:pPr lvl="1">
              <a:lnSpc>
                <a:spcPct val="100000"/>
              </a:lnSpc>
              <a:spcBef>
                <a:spcPct val="40000"/>
              </a:spcBef>
            </a:pPr>
            <a:r>
              <a:rPr lang="en-CA" smtClean="0"/>
              <a:t>Integrated data control by the server (black box)</a:t>
            </a:r>
          </a:p>
          <a:p>
            <a:pPr lvl="1">
              <a:lnSpc>
                <a:spcPct val="100000"/>
              </a:lnSpc>
              <a:spcBef>
                <a:spcPct val="40000"/>
              </a:spcBef>
            </a:pPr>
            <a:r>
              <a:rPr lang="en-CA" smtClean="0"/>
              <a:t>Increased performance by dedicated system</a:t>
            </a:r>
          </a:p>
          <a:p>
            <a:pPr lvl="1">
              <a:lnSpc>
                <a:spcPct val="100000"/>
              </a:lnSpc>
              <a:spcBef>
                <a:spcPct val="40000"/>
              </a:spcBef>
            </a:pPr>
            <a:r>
              <a:rPr lang="en-CA" smtClean="0"/>
              <a:t>Can better exploit parallelism</a:t>
            </a:r>
          </a:p>
          <a:p>
            <a:pPr lvl="1">
              <a:lnSpc>
                <a:spcPct val="100000"/>
              </a:lnSpc>
              <a:spcBef>
                <a:spcPct val="40000"/>
              </a:spcBef>
            </a:pPr>
            <a:r>
              <a:rPr lang="en-CA" smtClean="0"/>
              <a:t>Fits well in distributed environments</a:t>
            </a:r>
          </a:p>
          <a:p>
            <a:pPr>
              <a:lnSpc>
                <a:spcPct val="100000"/>
              </a:lnSpc>
              <a:spcBef>
                <a:spcPct val="40000"/>
              </a:spcBef>
            </a:pPr>
            <a:r>
              <a:rPr lang="en-CA" smtClean="0"/>
              <a:t>Potential problems</a:t>
            </a:r>
          </a:p>
          <a:p>
            <a:pPr lvl="1">
              <a:lnSpc>
                <a:spcPct val="100000"/>
              </a:lnSpc>
              <a:spcBef>
                <a:spcPct val="40000"/>
              </a:spcBef>
            </a:pPr>
            <a:r>
              <a:rPr lang="en-CA" smtClean="0"/>
              <a:t>Communication overhead between application and data server</a:t>
            </a:r>
          </a:p>
          <a:p>
            <a:pPr lvl="2">
              <a:lnSpc>
                <a:spcPct val="100000"/>
              </a:lnSpc>
              <a:spcBef>
                <a:spcPct val="40000"/>
              </a:spcBef>
            </a:pPr>
            <a:r>
              <a:rPr lang="en-CA" smtClean="0"/>
              <a:t>High-level interface</a:t>
            </a:r>
          </a:p>
          <a:p>
            <a:pPr lvl="1">
              <a:lnSpc>
                <a:spcPct val="100000"/>
              </a:lnSpc>
              <a:spcBef>
                <a:spcPct val="40000"/>
              </a:spcBef>
            </a:pPr>
            <a:r>
              <a:rPr lang="en-CA" smtClean="0"/>
              <a:t>High cost with mainframe servers</a:t>
            </a:r>
            <a:endParaRPr lang="en-CA"/>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noFill/>
          <a:ln/>
        </p:spPr>
        <p:txBody>
          <a:bodyPr lIns="128692" rIns="128692"/>
          <a:lstStyle/>
          <a:p>
            <a:r>
              <a:rPr lang="en-CA" smtClean="0"/>
              <a:t>Parallel Data Processing</a:t>
            </a:r>
            <a:endParaRPr lang="en-CA"/>
          </a:p>
        </p:txBody>
      </p:sp>
      <p:sp>
        <p:nvSpPr>
          <p:cNvPr id="32770" name="Rectangle 2"/>
          <p:cNvSpPr>
            <a:spLocks noGrp="1" noChangeArrowheads="1"/>
          </p:cNvSpPr>
          <p:nvPr>
            <p:ph idx="1"/>
          </p:nvPr>
        </p:nvSpPr>
        <p:spPr>
          <a:noFill/>
          <a:ln/>
        </p:spPr>
        <p:txBody>
          <a:bodyPr lIns="128692" rIns="128692"/>
          <a:lstStyle/>
          <a:p>
            <a:r>
              <a:rPr lang="en-CA" smtClean="0"/>
              <a:t>Three ways of exploiting high-performance multiprocessor systems:</a:t>
            </a:r>
          </a:p>
          <a:p>
            <a:pPr lvl="1">
              <a:buSzPct val="90000"/>
              <a:buFont typeface="Wingdings" pitchFamily="2" charset="2"/>
              <a:buChar char=""/>
            </a:pPr>
            <a:r>
              <a:rPr lang="en-CA" smtClean="0"/>
              <a:t>Automatically detect parallelism in sequential programs (e.g., Fortran, OPS5)</a:t>
            </a:r>
          </a:p>
          <a:p>
            <a:pPr lvl="1">
              <a:buSzPct val="90000"/>
              <a:buFont typeface="Wingdings" pitchFamily="2" charset="2"/>
              <a:buChar char=""/>
            </a:pPr>
            <a:r>
              <a:rPr lang="en-CA" smtClean="0"/>
              <a:t>Augment an existing language with parallel constructs (e.g., C*, Fortran90)</a:t>
            </a:r>
          </a:p>
          <a:p>
            <a:pPr lvl="1">
              <a:buSzPct val="90000"/>
              <a:buFont typeface="Wingdings" pitchFamily="2" charset="2"/>
              <a:buChar char=""/>
            </a:pPr>
            <a:r>
              <a:rPr lang="en-CA" smtClean="0"/>
              <a:t>Offer a new language in which parallelism can be expressed or automatically inferred</a:t>
            </a:r>
            <a:r>
              <a:rPr lang="en-CA" sz="2300" smtClean="0"/>
              <a:t>	</a:t>
            </a:r>
          </a:p>
          <a:p>
            <a:r>
              <a:rPr lang="en-CA" smtClean="0"/>
              <a:t>Critique</a:t>
            </a:r>
          </a:p>
          <a:p>
            <a:pPr lvl="1">
              <a:buSzPct val="90000"/>
              <a:buFont typeface="Wingdings" pitchFamily="2" charset="2"/>
              <a:buChar char=""/>
            </a:pPr>
            <a:r>
              <a:rPr lang="en-CA" smtClean="0"/>
              <a:t>Hard to develop parallelizing compilers, limited resulting speed-up</a:t>
            </a:r>
          </a:p>
          <a:p>
            <a:pPr lvl="1">
              <a:buSzPct val="90000"/>
              <a:buFont typeface="Wingdings" pitchFamily="2" charset="2"/>
              <a:buChar char=""/>
            </a:pPr>
            <a:r>
              <a:rPr lang="en-CA" smtClean="0"/>
              <a:t>Enables the programmer to express parallel computations but too low-level</a:t>
            </a:r>
          </a:p>
          <a:p>
            <a:pPr lvl="1">
              <a:buSzPct val="90000"/>
              <a:buFont typeface="Wingdings" pitchFamily="2" charset="2"/>
              <a:buChar char=""/>
            </a:pPr>
            <a:r>
              <a:rPr lang="en-CA" smtClean="0"/>
              <a:t>Can combine the advantages of both (1) and (2)</a:t>
            </a:r>
            <a:endParaRPr lang="en-CA" sz="23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55600" y="444500"/>
            <a:ext cx="8675093" cy="959350"/>
          </a:xfrm>
          <a:noFill/>
          <a:ln/>
        </p:spPr>
        <p:txBody>
          <a:bodyPr wrap="none" lIns="90310" tIns="36124" rIns="90310" bIns="36124" anchor="t">
            <a:spAutoFit/>
          </a:bodyPr>
          <a:lstStyle/>
          <a:p>
            <a:pPr defTabSz="1083716"/>
            <a:r>
              <a:rPr lang="en-US" smtClean="0"/>
              <a:t>Data-based Parallelism</a:t>
            </a:r>
            <a:endParaRPr lang="en-US"/>
          </a:p>
        </p:txBody>
      </p:sp>
      <p:sp>
        <p:nvSpPr>
          <p:cNvPr id="33795" name="Rectangle 3"/>
          <p:cNvSpPr>
            <a:spLocks noGrp="1" noChangeArrowheads="1"/>
          </p:cNvSpPr>
          <p:nvPr>
            <p:ph idx="1"/>
          </p:nvPr>
        </p:nvSpPr>
        <p:spPr>
          <a:xfrm>
            <a:off x="342900" y="2489200"/>
            <a:ext cx="12293600" cy="1057839"/>
          </a:xfrm>
          <a:noFill/>
          <a:ln/>
        </p:spPr>
        <p:txBody>
          <a:bodyPr wrap="square" lIns="90310" tIns="36124" rIns="90310" bIns="36124">
            <a:spAutoFit/>
          </a:bodyPr>
          <a:lstStyle/>
          <a:p>
            <a:pPr marL="325115" indent="-325115" defTabSz="216743">
              <a:tabLst>
                <a:tab pos="830849" algn="l"/>
                <a:tab pos="1372707" algn="l"/>
              </a:tabLst>
            </a:pPr>
            <a:r>
              <a:rPr lang="en-US" dirty="0" smtClean="0"/>
              <a:t>Inter-operation</a:t>
            </a:r>
          </a:p>
          <a:p>
            <a:pPr lvl="1" defTabSz="216743">
              <a:tabLst>
                <a:tab pos="830849" algn="l"/>
                <a:tab pos="1372707" algn="l"/>
              </a:tabLst>
            </a:pPr>
            <a:r>
              <a:rPr lang="en-US" dirty="0" smtClean="0"/>
              <a:t>p operations of the same query in parallel</a:t>
            </a:r>
            <a:endParaRPr lang="en-US" dirty="0"/>
          </a:p>
        </p:txBody>
      </p:sp>
      <p:sp>
        <p:nvSpPr>
          <p:cNvPr id="33796" name="Oval 4"/>
          <p:cNvSpPr>
            <a:spLocks noChangeArrowheads="1"/>
          </p:cNvSpPr>
          <p:nvPr/>
        </p:nvSpPr>
        <p:spPr bwMode="auto">
          <a:xfrm>
            <a:off x="4897121" y="4619413"/>
            <a:ext cx="1119858" cy="722489"/>
          </a:xfrm>
          <a:prstGeom prst="ellips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797" name="Rectangle 5"/>
          <p:cNvSpPr>
            <a:spLocks noChangeArrowheads="1"/>
          </p:cNvSpPr>
          <p:nvPr/>
        </p:nvSpPr>
        <p:spPr bwMode="auto">
          <a:xfrm>
            <a:off x="6070352" y="3684693"/>
            <a:ext cx="1000196" cy="517032"/>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smtClean="0">
                <a:solidFill>
                  <a:schemeClr val="tx2"/>
                </a:solidFill>
                <a:latin typeface="Arial" charset="0"/>
              </a:rPr>
              <a:t>op.3</a:t>
            </a:r>
            <a:endParaRPr lang="en-US" sz="2800" b="1">
              <a:solidFill>
                <a:schemeClr val="tx2"/>
              </a:solidFill>
              <a:latin typeface="Arial" charset="0"/>
            </a:endParaRPr>
          </a:p>
        </p:txBody>
      </p:sp>
      <p:sp>
        <p:nvSpPr>
          <p:cNvPr id="33798" name="Oval 6"/>
          <p:cNvSpPr>
            <a:spLocks noChangeArrowheads="1"/>
          </p:cNvSpPr>
          <p:nvPr/>
        </p:nvSpPr>
        <p:spPr bwMode="auto">
          <a:xfrm>
            <a:off x="5998344" y="3607929"/>
            <a:ext cx="1119858" cy="722489"/>
          </a:xfrm>
          <a:prstGeom prst="ellips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799" name="Rectangle 7"/>
          <p:cNvSpPr>
            <a:spLocks noChangeArrowheads="1"/>
          </p:cNvSpPr>
          <p:nvPr/>
        </p:nvSpPr>
        <p:spPr bwMode="auto">
          <a:xfrm>
            <a:off x="4985174" y="4750364"/>
            <a:ext cx="1000196" cy="517032"/>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smtClean="0">
                <a:solidFill>
                  <a:schemeClr val="tx2"/>
                </a:solidFill>
                <a:latin typeface="Arial" charset="0"/>
              </a:rPr>
              <a:t>op.1</a:t>
            </a:r>
            <a:endParaRPr lang="en-US" sz="2800" b="1">
              <a:solidFill>
                <a:schemeClr val="tx2"/>
              </a:solidFill>
              <a:latin typeface="Arial" charset="0"/>
            </a:endParaRPr>
          </a:p>
        </p:txBody>
      </p:sp>
      <p:sp>
        <p:nvSpPr>
          <p:cNvPr id="33800" name="Oval 8"/>
          <p:cNvSpPr>
            <a:spLocks noChangeArrowheads="1"/>
          </p:cNvSpPr>
          <p:nvPr/>
        </p:nvSpPr>
        <p:spPr bwMode="auto">
          <a:xfrm>
            <a:off x="7136836" y="4583289"/>
            <a:ext cx="1119858" cy="722489"/>
          </a:xfrm>
          <a:prstGeom prst="ellips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01" name="Rectangle 9"/>
          <p:cNvSpPr>
            <a:spLocks noChangeArrowheads="1"/>
          </p:cNvSpPr>
          <p:nvPr/>
        </p:nvSpPr>
        <p:spPr bwMode="auto">
          <a:xfrm>
            <a:off x="7224890" y="4714240"/>
            <a:ext cx="1000196" cy="517032"/>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smtClean="0">
                <a:solidFill>
                  <a:schemeClr val="tx2"/>
                </a:solidFill>
                <a:latin typeface="Arial" charset="0"/>
              </a:rPr>
              <a:t>op.2</a:t>
            </a:r>
            <a:endParaRPr lang="en-US" sz="2800" b="1">
              <a:solidFill>
                <a:schemeClr val="tx2"/>
              </a:solidFill>
              <a:latin typeface="Arial" charset="0"/>
            </a:endParaRPr>
          </a:p>
        </p:txBody>
      </p:sp>
      <p:sp>
        <p:nvSpPr>
          <p:cNvPr id="33802" name="Line 10"/>
          <p:cNvSpPr>
            <a:spLocks noChangeShapeType="1"/>
          </p:cNvSpPr>
          <p:nvPr/>
        </p:nvSpPr>
        <p:spPr bwMode="auto">
          <a:xfrm flipV="1">
            <a:off x="5691858" y="4240107"/>
            <a:ext cx="541867" cy="415431"/>
          </a:xfrm>
          <a:prstGeom prst="line">
            <a:avLst/>
          </a:prstGeom>
          <a:noFill/>
          <a:ln w="19050">
            <a:solidFill>
              <a:schemeClr val="tx1"/>
            </a:solidFill>
            <a:round/>
            <a:headEnd/>
            <a:tailEnd type="triangle" w="lg" len="lg"/>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03" name="Line 11"/>
          <p:cNvSpPr>
            <a:spLocks noChangeShapeType="1"/>
          </p:cNvSpPr>
          <p:nvPr/>
        </p:nvSpPr>
        <p:spPr bwMode="auto">
          <a:xfrm flipH="1" flipV="1">
            <a:off x="6902027" y="4312356"/>
            <a:ext cx="505742" cy="325120"/>
          </a:xfrm>
          <a:prstGeom prst="line">
            <a:avLst/>
          </a:prstGeom>
          <a:noFill/>
          <a:ln w="19050">
            <a:solidFill>
              <a:schemeClr val="tx1"/>
            </a:solidFill>
            <a:round/>
            <a:headEnd/>
            <a:tailEnd type="triangle" w="lg" len="lg"/>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04" name="Oval 12"/>
          <p:cNvSpPr>
            <a:spLocks noChangeArrowheads="1"/>
          </p:cNvSpPr>
          <p:nvPr/>
        </p:nvSpPr>
        <p:spPr bwMode="auto">
          <a:xfrm>
            <a:off x="2501618" y="7017173"/>
            <a:ext cx="1119858" cy="722489"/>
          </a:xfrm>
          <a:prstGeom prst="ellips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05" name="Rectangle 13"/>
          <p:cNvSpPr>
            <a:spLocks noChangeArrowheads="1"/>
          </p:cNvSpPr>
          <p:nvPr/>
        </p:nvSpPr>
        <p:spPr bwMode="auto">
          <a:xfrm>
            <a:off x="2661921" y="7112000"/>
            <a:ext cx="817316" cy="535094"/>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smtClean="0">
                <a:solidFill>
                  <a:schemeClr val="tx2"/>
                </a:solidFill>
                <a:latin typeface="Arial" charset="0"/>
              </a:rPr>
              <a:t>op.</a:t>
            </a:r>
            <a:endParaRPr lang="en-US" sz="2800" b="1">
              <a:solidFill>
                <a:schemeClr val="tx2"/>
              </a:solidFill>
              <a:latin typeface="Arial" charset="0"/>
            </a:endParaRPr>
          </a:p>
        </p:txBody>
      </p:sp>
      <p:sp>
        <p:nvSpPr>
          <p:cNvPr id="33806" name="Line 14"/>
          <p:cNvSpPr>
            <a:spLocks noChangeShapeType="1"/>
          </p:cNvSpPr>
          <p:nvPr/>
        </p:nvSpPr>
        <p:spPr bwMode="auto">
          <a:xfrm>
            <a:off x="3052516" y="7757725"/>
            <a:ext cx="0" cy="523804"/>
          </a:xfrm>
          <a:prstGeom prst="line">
            <a:avLst/>
          </a:prstGeom>
          <a:noFill/>
          <a:ln w="19050">
            <a:solidFill>
              <a:schemeClr val="tx1"/>
            </a:solidFill>
            <a:round/>
            <a:headEnd type="triangle" w="lg" len="lg"/>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07" name="Rectangle 15"/>
          <p:cNvSpPr>
            <a:spLocks noChangeArrowheads="1"/>
          </p:cNvSpPr>
          <p:nvPr/>
        </p:nvSpPr>
        <p:spPr bwMode="auto">
          <a:xfrm>
            <a:off x="2788357" y="8213796"/>
            <a:ext cx="537351" cy="535094"/>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i="1" smtClean="0">
                <a:solidFill>
                  <a:schemeClr val="tx2"/>
                </a:solidFill>
                <a:latin typeface="Arial" charset="0"/>
              </a:rPr>
              <a:t>R</a:t>
            </a:r>
            <a:endParaRPr lang="en-US" sz="2800" b="1" i="1">
              <a:solidFill>
                <a:schemeClr val="tx2"/>
              </a:solidFill>
              <a:latin typeface="Arial" charset="0"/>
            </a:endParaRPr>
          </a:p>
        </p:txBody>
      </p:sp>
      <p:sp>
        <p:nvSpPr>
          <p:cNvPr id="33809" name="Oval 17"/>
          <p:cNvSpPr>
            <a:spLocks noChangeArrowheads="1"/>
          </p:cNvSpPr>
          <p:nvPr/>
        </p:nvSpPr>
        <p:spPr bwMode="auto">
          <a:xfrm>
            <a:off x="5635413" y="6962987"/>
            <a:ext cx="1119858" cy="722489"/>
          </a:xfrm>
          <a:prstGeom prst="ellips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10" name="Rectangle 18"/>
          <p:cNvSpPr>
            <a:spLocks noChangeArrowheads="1"/>
          </p:cNvSpPr>
          <p:nvPr/>
        </p:nvSpPr>
        <p:spPr bwMode="auto">
          <a:xfrm>
            <a:off x="5795717" y="7057813"/>
            <a:ext cx="799253" cy="517032"/>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smtClean="0">
                <a:solidFill>
                  <a:schemeClr val="tx2"/>
                </a:solidFill>
                <a:latin typeface="Arial" charset="0"/>
              </a:rPr>
              <a:t>op.</a:t>
            </a:r>
            <a:endParaRPr lang="en-US" sz="2800" b="1">
              <a:solidFill>
                <a:schemeClr val="tx2"/>
              </a:solidFill>
              <a:latin typeface="Arial" charset="0"/>
            </a:endParaRPr>
          </a:p>
        </p:txBody>
      </p:sp>
      <p:sp>
        <p:nvSpPr>
          <p:cNvPr id="33811" name="Line 19"/>
          <p:cNvSpPr>
            <a:spLocks noChangeShapeType="1"/>
          </p:cNvSpPr>
          <p:nvPr/>
        </p:nvSpPr>
        <p:spPr bwMode="auto">
          <a:xfrm>
            <a:off x="6186311" y="7703538"/>
            <a:ext cx="0" cy="523804"/>
          </a:xfrm>
          <a:prstGeom prst="line">
            <a:avLst/>
          </a:prstGeom>
          <a:noFill/>
          <a:ln w="19050">
            <a:solidFill>
              <a:schemeClr val="tx1"/>
            </a:solidFill>
            <a:round/>
            <a:headEnd type="triangle" w="lg" len="lg"/>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12" name="Rectangle 20"/>
          <p:cNvSpPr>
            <a:spLocks noChangeArrowheads="1"/>
          </p:cNvSpPr>
          <p:nvPr/>
        </p:nvSpPr>
        <p:spPr bwMode="auto">
          <a:xfrm>
            <a:off x="5885960" y="8159609"/>
            <a:ext cx="652633" cy="515467"/>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i="1" smtClean="0">
                <a:solidFill>
                  <a:schemeClr val="tx2"/>
                </a:solidFill>
                <a:latin typeface="Arial" charset="0"/>
              </a:rPr>
              <a:t>R</a:t>
            </a:r>
            <a:r>
              <a:rPr lang="en-US" sz="2800" b="1" baseline="-25000" smtClean="0">
                <a:solidFill>
                  <a:schemeClr val="tx2"/>
                </a:solidFill>
                <a:latin typeface="Arial" charset="0"/>
              </a:rPr>
              <a:t>1</a:t>
            </a:r>
            <a:endParaRPr lang="en-US" sz="2800" b="1" baseline="-25000">
              <a:solidFill>
                <a:schemeClr val="tx2"/>
              </a:solidFill>
              <a:latin typeface="Arial" charset="0"/>
            </a:endParaRPr>
          </a:p>
        </p:txBody>
      </p:sp>
      <p:sp>
        <p:nvSpPr>
          <p:cNvPr id="33813" name="Oval 21"/>
          <p:cNvSpPr>
            <a:spLocks noChangeArrowheads="1"/>
          </p:cNvSpPr>
          <p:nvPr/>
        </p:nvSpPr>
        <p:spPr bwMode="auto">
          <a:xfrm>
            <a:off x="6926862" y="6962987"/>
            <a:ext cx="1119858" cy="722489"/>
          </a:xfrm>
          <a:prstGeom prst="ellips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14" name="Rectangle 22"/>
          <p:cNvSpPr>
            <a:spLocks noChangeArrowheads="1"/>
          </p:cNvSpPr>
          <p:nvPr/>
        </p:nvSpPr>
        <p:spPr bwMode="auto">
          <a:xfrm>
            <a:off x="7087166" y="7057813"/>
            <a:ext cx="817316" cy="535094"/>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smtClean="0">
                <a:solidFill>
                  <a:schemeClr val="tx2"/>
                </a:solidFill>
                <a:latin typeface="Arial" charset="0"/>
              </a:rPr>
              <a:t>op.</a:t>
            </a:r>
            <a:endParaRPr lang="en-US" sz="2800" b="1">
              <a:solidFill>
                <a:schemeClr val="tx2"/>
              </a:solidFill>
              <a:latin typeface="Arial" charset="0"/>
            </a:endParaRPr>
          </a:p>
        </p:txBody>
      </p:sp>
      <p:sp>
        <p:nvSpPr>
          <p:cNvPr id="33815" name="Line 23"/>
          <p:cNvSpPr>
            <a:spLocks noChangeShapeType="1"/>
          </p:cNvSpPr>
          <p:nvPr/>
        </p:nvSpPr>
        <p:spPr bwMode="auto">
          <a:xfrm>
            <a:off x="7477760" y="7703538"/>
            <a:ext cx="0" cy="523804"/>
          </a:xfrm>
          <a:prstGeom prst="line">
            <a:avLst/>
          </a:prstGeom>
          <a:noFill/>
          <a:ln w="19050">
            <a:solidFill>
              <a:schemeClr val="tx1"/>
            </a:solidFill>
            <a:round/>
            <a:headEnd type="triangle" w="lg" len="lg"/>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16" name="Rectangle 24"/>
          <p:cNvSpPr>
            <a:spLocks noChangeArrowheads="1"/>
          </p:cNvSpPr>
          <p:nvPr/>
        </p:nvSpPr>
        <p:spPr bwMode="auto">
          <a:xfrm>
            <a:off x="7186440" y="8159609"/>
            <a:ext cx="652633" cy="515467"/>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i="1" smtClean="0">
                <a:solidFill>
                  <a:schemeClr val="tx2"/>
                </a:solidFill>
                <a:latin typeface="Arial" charset="0"/>
              </a:rPr>
              <a:t>R</a:t>
            </a:r>
            <a:r>
              <a:rPr lang="en-US" sz="2800" b="1" baseline="-25000" smtClean="0">
                <a:solidFill>
                  <a:schemeClr val="tx2"/>
                </a:solidFill>
                <a:latin typeface="Arial" charset="0"/>
              </a:rPr>
              <a:t>2</a:t>
            </a:r>
            <a:endParaRPr lang="en-US" sz="2800" b="1" baseline="-25000">
              <a:solidFill>
                <a:schemeClr val="tx2"/>
              </a:solidFill>
              <a:latin typeface="Arial" charset="0"/>
            </a:endParaRPr>
          </a:p>
        </p:txBody>
      </p:sp>
      <p:sp>
        <p:nvSpPr>
          <p:cNvPr id="33817" name="Oval 25"/>
          <p:cNvSpPr>
            <a:spLocks noChangeArrowheads="1"/>
          </p:cNvSpPr>
          <p:nvPr/>
        </p:nvSpPr>
        <p:spPr bwMode="auto">
          <a:xfrm>
            <a:off x="8200249" y="6962987"/>
            <a:ext cx="1119858" cy="722489"/>
          </a:xfrm>
          <a:prstGeom prst="ellips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18" name="Rectangle 26"/>
          <p:cNvSpPr>
            <a:spLocks noChangeArrowheads="1"/>
          </p:cNvSpPr>
          <p:nvPr/>
        </p:nvSpPr>
        <p:spPr bwMode="auto">
          <a:xfrm>
            <a:off x="8360553" y="7057813"/>
            <a:ext cx="799253" cy="517032"/>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smtClean="0">
                <a:solidFill>
                  <a:schemeClr val="tx2"/>
                </a:solidFill>
                <a:latin typeface="Arial" charset="0"/>
              </a:rPr>
              <a:t>op.</a:t>
            </a:r>
            <a:endParaRPr lang="en-US" sz="2800" b="1">
              <a:solidFill>
                <a:schemeClr val="tx2"/>
              </a:solidFill>
              <a:latin typeface="Arial" charset="0"/>
            </a:endParaRPr>
          </a:p>
        </p:txBody>
      </p:sp>
      <p:sp>
        <p:nvSpPr>
          <p:cNvPr id="33819" name="Line 27"/>
          <p:cNvSpPr>
            <a:spLocks noChangeShapeType="1"/>
          </p:cNvSpPr>
          <p:nvPr/>
        </p:nvSpPr>
        <p:spPr bwMode="auto">
          <a:xfrm>
            <a:off x="8751147" y="7703538"/>
            <a:ext cx="0" cy="523804"/>
          </a:xfrm>
          <a:prstGeom prst="line">
            <a:avLst/>
          </a:prstGeom>
          <a:noFill/>
          <a:ln w="19050">
            <a:solidFill>
              <a:schemeClr val="tx1"/>
            </a:solidFill>
            <a:round/>
            <a:headEnd type="triangle" w="lg" len="lg"/>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20" name="Rectangle 28"/>
          <p:cNvSpPr>
            <a:spLocks noChangeArrowheads="1"/>
          </p:cNvSpPr>
          <p:nvPr/>
        </p:nvSpPr>
        <p:spPr bwMode="auto">
          <a:xfrm>
            <a:off x="8466599" y="8159609"/>
            <a:ext cx="652633" cy="515467"/>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i="1" smtClean="0">
                <a:solidFill>
                  <a:schemeClr val="tx2"/>
                </a:solidFill>
                <a:latin typeface="Arial" charset="0"/>
              </a:rPr>
              <a:t>R</a:t>
            </a:r>
            <a:r>
              <a:rPr lang="en-US" sz="2800" b="1" baseline="-25000" smtClean="0">
                <a:solidFill>
                  <a:schemeClr val="tx2"/>
                </a:solidFill>
                <a:latin typeface="Arial" charset="0"/>
              </a:rPr>
              <a:t>3</a:t>
            </a:r>
            <a:endParaRPr lang="en-US" sz="2800" b="1" baseline="-25000">
              <a:solidFill>
                <a:schemeClr val="tx2"/>
              </a:solidFill>
              <a:latin typeface="Arial" charset="0"/>
            </a:endParaRPr>
          </a:p>
        </p:txBody>
      </p:sp>
      <p:sp>
        <p:nvSpPr>
          <p:cNvPr id="33821" name="Oval 29"/>
          <p:cNvSpPr>
            <a:spLocks noChangeArrowheads="1"/>
          </p:cNvSpPr>
          <p:nvPr/>
        </p:nvSpPr>
        <p:spPr bwMode="auto">
          <a:xfrm>
            <a:off x="9500729" y="6962987"/>
            <a:ext cx="1119858" cy="722489"/>
          </a:xfrm>
          <a:prstGeom prst="ellipse">
            <a:avLst/>
          </a:prstGeom>
          <a:noFill/>
          <a:ln w="19050">
            <a:solidFill>
              <a:schemeClr val="tx2"/>
            </a:solidFill>
            <a:round/>
            <a:headEnd/>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22" name="Rectangle 30"/>
          <p:cNvSpPr>
            <a:spLocks noChangeArrowheads="1"/>
          </p:cNvSpPr>
          <p:nvPr/>
        </p:nvSpPr>
        <p:spPr bwMode="auto">
          <a:xfrm>
            <a:off x="9661033" y="7057813"/>
            <a:ext cx="799253" cy="517032"/>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smtClean="0">
                <a:solidFill>
                  <a:schemeClr val="tx2"/>
                </a:solidFill>
                <a:latin typeface="Arial" charset="0"/>
              </a:rPr>
              <a:t>op.</a:t>
            </a:r>
            <a:endParaRPr lang="en-US" sz="2800" b="1">
              <a:solidFill>
                <a:schemeClr val="tx2"/>
              </a:solidFill>
              <a:latin typeface="Arial" charset="0"/>
            </a:endParaRPr>
          </a:p>
        </p:txBody>
      </p:sp>
      <p:sp>
        <p:nvSpPr>
          <p:cNvPr id="33823" name="Line 31"/>
          <p:cNvSpPr>
            <a:spLocks noChangeShapeType="1"/>
          </p:cNvSpPr>
          <p:nvPr/>
        </p:nvSpPr>
        <p:spPr bwMode="auto">
          <a:xfrm>
            <a:off x="10051627" y="7703538"/>
            <a:ext cx="0" cy="523804"/>
          </a:xfrm>
          <a:prstGeom prst="line">
            <a:avLst/>
          </a:prstGeom>
          <a:noFill/>
          <a:ln w="19050">
            <a:solidFill>
              <a:schemeClr val="tx1"/>
            </a:solidFill>
            <a:round/>
            <a:headEnd type="triangle" w="lg" len="lg"/>
            <a:tailEnd/>
          </a:ln>
          <a:effectLst/>
        </p:spPr>
        <p:txBody>
          <a:bodyPr wrap="none" lIns="130046" tIns="65023" rIns="130046" bIns="65023" anchor="ctr">
            <a:prstTxWarp prst="textNoShape">
              <a:avLst/>
            </a:prstTxWarp>
          </a:bodyPr>
          <a:lstStyle/>
          <a:p>
            <a:endParaRPr lang="en-US" dirty="0">
              <a:solidFill>
                <a:schemeClr val="tx2"/>
              </a:solidFill>
              <a:latin typeface="Book Antiqua"/>
            </a:endParaRPr>
          </a:p>
        </p:txBody>
      </p:sp>
      <p:sp>
        <p:nvSpPr>
          <p:cNvPr id="33824" name="Rectangle 32"/>
          <p:cNvSpPr>
            <a:spLocks noChangeArrowheads="1"/>
          </p:cNvSpPr>
          <p:nvPr/>
        </p:nvSpPr>
        <p:spPr bwMode="auto">
          <a:xfrm>
            <a:off x="9767079" y="8159609"/>
            <a:ext cx="652633" cy="515467"/>
          </a:xfrm>
          <a:prstGeom prst="rect">
            <a:avLst/>
          </a:prstGeom>
          <a:noFill/>
          <a:ln w="12700">
            <a:noFill/>
            <a:miter lim="800000"/>
            <a:headEnd/>
            <a:tailEnd/>
          </a:ln>
          <a:effectLst/>
        </p:spPr>
        <p:txBody>
          <a:bodyPr wrap="none" lIns="128692" tIns="63217" rIns="128692" bIns="63217">
            <a:prstTxWarp prst="textNoShape">
              <a:avLst/>
            </a:prstTxWarp>
            <a:spAutoFit/>
          </a:bodyPr>
          <a:lstStyle/>
          <a:p>
            <a:pPr defTabSz="1083716">
              <a:lnSpc>
                <a:spcPct val="90000"/>
              </a:lnSpc>
            </a:pPr>
            <a:r>
              <a:rPr lang="en-US" sz="2800" b="1" i="1" smtClean="0">
                <a:solidFill>
                  <a:schemeClr val="tx2"/>
                </a:solidFill>
                <a:latin typeface="Arial" charset="0"/>
              </a:rPr>
              <a:t>R</a:t>
            </a:r>
            <a:r>
              <a:rPr lang="en-US" sz="2800" b="1" baseline="-25000" smtClean="0">
                <a:solidFill>
                  <a:schemeClr val="tx2"/>
                </a:solidFill>
                <a:latin typeface="Arial" charset="0"/>
              </a:rPr>
              <a:t>4</a:t>
            </a:r>
            <a:endParaRPr lang="en-US" sz="2800" b="1" baseline="-25000">
              <a:solidFill>
                <a:schemeClr val="tx2"/>
              </a:solidFill>
              <a:latin typeface="Arial" charset="0"/>
            </a:endParaRPr>
          </a:p>
        </p:txBody>
      </p:sp>
      <p:sp>
        <p:nvSpPr>
          <p:cNvPr id="34" name="Rectangle 3"/>
          <p:cNvSpPr txBox="1">
            <a:spLocks noChangeArrowheads="1"/>
          </p:cNvSpPr>
          <p:nvPr/>
        </p:nvSpPr>
        <p:spPr bwMode="auto">
          <a:xfrm>
            <a:off x="342900" y="5668888"/>
            <a:ext cx="10810240" cy="1057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90310" tIns="36124" rIns="90310" bIns="36124" numCol="1" anchor="t" anchorCtr="0" compatLnSpc="1">
            <a:prstTxWarp prst="textNoShape">
              <a:avLst/>
            </a:prstTxWarp>
            <a:spAutoFit/>
          </a:bodyPr>
          <a:lstStyle/>
          <a:p>
            <a:pPr marL="325115" marR="0" lvl="0" indent="-325115" algn="l" defTabSz="216743" rtl="0" eaLnBrk="1" fontAlgn="base" latinLnBrk="0" hangingPunct="1">
              <a:lnSpc>
                <a:spcPct val="100000"/>
              </a:lnSpc>
              <a:spcBef>
                <a:spcPts val="1200"/>
              </a:spcBef>
              <a:spcAft>
                <a:spcPct val="0"/>
              </a:spcAft>
              <a:buClr>
                <a:srgbClr val="4A71A9"/>
              </a:buClr>
              <a:buSzPct val="150000"/>
              <a:buFont typeface="Palatino" charset="0"/>
              <a:buChar char="•"/>
              <a:tabLst>
                <a:tab pos="830849" algn="l"/>
                <a:tab pos="1372707" algn="l"/>
              </a:tabLst>
              <a:defRPr/>
            </a:pPr>
            <a:r>
              <a:rPr kumimoji="0" lang="en-US" sz="2800" b="0" i="0" u="none" strike="noStrike" kern="0" cap="none" spc="0" normalizeH="0" baseline="0" dirty="0" smtClean="0">
                <a:ln>
                  <a:noFill/>
                </a:ln>
                <a:solidFill>
                  <a:srgbClr val="000000"/>
                </a:solidFill>
                <a:effectLst/>
                <a:uLnTx/>
                <a:uFillTx/>
                <a:latin typeface="Book Antiqua"/>
                <a:ea typeface="+mn-ea"/>
                <a:cs typeface="+mn-cs"/>
                <a:sym typeface="Palatino" charset="0"/>
              </a:rPr>
              <a:t>Intra-operation</a:t>
            </a:r>
          </a:p>
          <a:p>
            <a:pPr marL="762000" marR="0" lvl="1" indent="-368300" algn="l" defTabSz="216743" rtl="0" eaLnBrk="1" fontAlgn="base" latinLnBrk="0" hangingPunct="1">
              <a:lnSpc>
                <a:spcPct val="100000"/>
              </a:lnSpc>
              <a:spcBef>
                <a:spcPts val="1200"/>
              </a:spcBef>
              <a:spcAft>
                <a:spcPct val="0"/>
              </a:spcAft>
              <a:buClr>
                <a:srgbClr val="4A71A9"/>
              </a:buClr>
              <a:buSzPct val="85000"/>
              <a:buFont typeface="Zapf Dingbats" charset="0"/>
              <a:buChar char="➡"/>
              <a:tabLst>
                <a:tab pos="830849" algn="l"/>
                <a:tab pos="1372707" algn="l"/>
              </a:tabLst>
              <a:defRPr/>
            </a:pPr>
            <a:r>
              <a:rPr kumimoji="0" lang="en-US" sz="2600" b="0" i="0" u="none" strike="noStrike" kern="0" cap="none" spc="0" normalizeH="0" baseline="0" dirty="0" smtClean="0">
                <a:ln>
                  <a:noFill/>
                </a:ln>
                <a:solidFill>
                  <a:srgbClr val="000000"/>
                </a:solidFill>
                <a:effectLst/>
                <a:uLnTx/>
                <a:uFillTx/>
                <a:latin typeface="Book Antiqua"/>
                <a:ea typeface="+mn-ea"/>
                <a:cs typeface="+mn-cs"/>
                <a:sym typeface="Palatino" charset="0"/>
              </a:rPr>
              <a:t>The same op in parallel</a:t>
            </a:r>
            <a:endParaRPr kumimoji="0" lang="en-US" sz="2600" b="0" i="0" u="none" strike="noStrike" kern="0" cap="none" spc="0" normalizeH="0" baseline="0" dirty="0">
              <a:ln>
                <a:noFill/>
              </a:ln>
              <a:solidFill>
                <a:srgbClr val="000000"/>
              </a:solidFill>
              <a:effectLst/>
              <a:uLnTx/>
              <a:uFillTx/>
              <a:latin typeface="Book Antiqua"/>
              <a:ea typeface="+mn-ea"/>
              <a:cs typeface="+mn-cs"/>
              <a:sym typeface="Palatino" charset="0"/>
            </a:endParaRPr>
          </a:p>
        </p:txBody>
      </p:sp>
      <p:sp>
        <p:nvSpPr>
          <p:cNvPr id="35" name="Right Arrow 34"/>
          <p:cNvSpPr/>
          <p:nvPr/>
        </p:nvSpPr>
        <p:spPr bwMode="auto">
          <a:xfrm>
            <a:off x="4198144" y="7325072"/>
            <a:ext cx="978408" cy="484632"/>
          </a:xfrm>
          <a:prstGeom prst="rightArrow">
            <a:avLst/>
          </a:pr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a:ln>
                <a:noFill/>
              </a:ln>
              <a:solidFill>
                <a:schemeClr val="tx2"/>
              </a:solidFill>
              <a:effectLst/>
              <a:latin typeface="Book Antiqua"/>
              <a:ea typeface="ヒラギノ明朝 ProN W3" charset="0"/>
              <a:cs typeface="ヒラギノ明朝 ProN W3" charset="0"/>
              <a:sym typeface="Palatino"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5)Semantic">
  <a:themeElements>
    <a:clrScheme name="">
      <a:dk1>
        <a:srgbClr val="263750"/>
      </a:dk1>
      <a:lt1>
        <a:srgbClr val="D9C8AF"/>
      </a:lt1>
      <a:dk2>
        <a:srgbClr val="000000"/>
      </a:dk2>
      <a:lt2>
        <a:srgbClr val="808080"/>
      </a:lt2>
      <a:accent1>
        <a:srgbClr val="6682AA"/>
      </a:accent1>
      <a:accent2>
        <a:srgbClr val="333399"/>
      </a:accent2>
      <a:accent3>
        <a:srgbClr val="E9E0D4"/>
      </a:accent3>
      <a:accent4>
        <a:srgbClr val="1F2D43"/>
      </a:accent4>
      <a:accent5>
        <a:srgbClr val="B8C1D2"/>
      </a:accent5>
      <a:accent6>
        <a:srgbClr val="2D2D8A"/>
      </a:accent6>
      <a:hlink>
        <a:srgbClr val="009999"/>
      </a:hlink>
      <a:folHlink>
        <a:srgbClr val="99CC00"/>
      </a:folHlink>
    </a:clrScheme>
    <a:fontScheme name="Title &amp; Bullets">
      <a:majorFont>
        <a:latin typeface="Didot"/>
        <a:ea typeface="ヒラギノ明朝 ProN W3"/>
        <a:cs typeface="ヒラギノ明朝 ProN W3"/>
      </a:majorFont>
      <a:minorFont>
        <a:latin typeface="Palatino"/>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63750"/>
            </a:solidFill>
            <a:effectLst/>
            <a:latin typeface="Palatino" charset="0"/>
            <a:ea typeface="ヒラギノ明朝 ProN W3" charset="0"/>
            <a:cs typeface="ヒラギノ明朝 ProN W3" charset="0"/>
            <a:sym typeface="Palatino" charset="0"/>
          </a:defRPr>
        </a:defPPr>
      </a:lstStyle>
    </a:spDef>
    <a:lnDef>
      <a:spPr bwMode="auto">
        <a:xfrm>
          <a:off x="0" y="0"/>
          <a:ext cx="1" cy="1"/>
        </a:xfrm>
        <a:custGeom>
          <a:avLst/>
          <a:gdLst/>
          <a:ahLst/>
          <a:cxnLst/>
          <a:rect l="0" t="0" r="0" b="0"/>
          <a:pathLst/>
        </a:cu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63750"/>
            </a:solidFill>
            <a:effectLst/>
            <a:latin typeface="Palatino" charset="0"/>
            <a:ea typeface="ヒラギノ明朝 ProN W3" charset="0"/>
            <a:cs typeface="ヒラギノ明朝 ProN W3" charset="0"/>
            <a:sym typeface="Palatino"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(5)Semantic</Template>
  <TotalTime>130</TotalTime>
  <Pages>0</Pages>
  <Words>2450</Words>
  <Characters>0</Characters>
  <Application>Microsoft Macintosh PowerPoint</Application>
  <PresentationFormat>Custom</PresentationFormat>
  <Lines>0</Lines>
  <Paragraphs>530</Paragraphs>
  <Slides>48</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(5)Semantic</vt:lpstr>
      <vt:lpstr>Visio</vt:lpstr>
      <vt:lpstr>Outline</vt:lpstr>
      <vt:lpstr>The Database Problem</vt:lpstr>
      <vt:lpstr>The Solution</vt:lpstr>
      <vt:lpstr>Multiprocessor Objectives</vt:lpstr>
      <vt:lpstr>Data Server Architecture</vt:lpstr>
      <vt:lpstr>Objectives of Data Servers</vt:lpstr>
      <vt:lpstr>Data Server Approach: Assessment</vt:lpstr>
      <vt:lpstr>Parallel Data Processing</vt:lpstr>
      <vt:lpstr>Data-based Parallelism</vt:lpstr>
      <vt:lpstr>Parallel DBMS</vt:lpstr>
      <vt:lpstr>Parallel DBMS - Objectives</vt:lpstr>
      <vt:lpstr>Linear Speed-up</vt:lpstr>
      <vt:lpstr>Linear Scale-up</vt:lpstr>
      <vt:lpstr>Barriers to Parallelism</vt:lpstr>
      <vt:lpstr>Parallel DBMS – Functional Architecture </vt:lpstr>
      <vt:lpstr>Parallel DBMS Functions</vt:lpstr>
      <vt:lpstr>Parallel System Architectures</vt:lpstr>
      <vt:lpstr>Shared-Memory</vt:lpstr>
      <vt:lpstr>Shared-Disk</vt:lpstr>
      <vt:lpstr>Shared-Nothing</vt:lpstr>
      <vt:lpstr>Hybrid Architectures</vt:lpstr>
      <vt:lpstr>NUMA</vt:lpstr>
      <vt:lpstr>CC-NUMA</vt:lpstr>
      <vt:lpstr>Cluster</vt:lpstr>
      <vt:lpstr>SN cluster vs SD cluster</vt:lpstr>
      <vt:lpstr>Discussion</vt:lpstr>
      <vt:lpstr>Parallel DBMS Techniques</vt:lpstr>
      <vt:lpstr>Data Partitioning</vt:lpstr>
      <vt:lpstr>Partitioning Schemes</vt:lpstr>
      <vt:lpstr>Replicated Data Partitioning</vt:lpstr>
      <vt:lpstr>Interleaved Partitioning</vt:lpstr>
      <vt:lpstr>Chained Partitioning</vt:lpstr>
      <vt:lpstr>Placement Directory</vt:lpstr>
      <vt:lpstr>Join Processing</vt:lpstr>
      <vt:lpstr>Parallel Nested Loop Join</vt:lpstr>
      <vt:lpstr>Parallel Associative Join</vt:lpstr>
      <vt:lpstr>Parallel Hash Join</vt:lpstr>
      <vt:lpstr>Parallel Query Optimization</vt:lpstr>
      <vt:lpstr>Execution Plans as Operator Trees</vt:lpstr>
      <vt:lpstr>Equivalent Hash-Join Trees with Different Scheduling</vt:lpstr>
      <vt:lpstr>Load Balancing</vt:lpstr>
      <vt:lpstr>Data Skew Example</vt:lpstr>
      <vt:lpstr>Load Balancing in a DB Cluster</vt:lpstr>
      <vt:lpstr>Oracle Transparent Application Failover</vt:lpstr>
      <vt:lpstr>Microsoft Failover Cluster Topology</vt:lpstr>
      <vt:lpstr>Main Products</vt:lpstr>
      <vt:lpstr>The Exadata Database Machine</vt:lpstr>
      <vt:lpstr>Exadata Architecture</vt:lpstr>
    </vt:vector>
  </TitlesOfParts>
  <Company>SEMIR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subject/>
  <dc:creator>Patrick</dc:creator>
  <cp:keywords/>
  <dc:description/>
  <cp:lastModifiedBy>M. Tamer Özsu</cp:lastModifiedBy>
  <cp:revision>29</cp:revision>
  <dcterms:created xsi:type="dcterms:W3CDTF">2011-02-22T16:31:27Z</dcterms:created>
  <dcterms:modified xsi:type="dcterms:W3CDTF">2011-04-04T15:08:27Z</dcterms:modified>
</cp:coreProperties>
</file>