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</p:sldMasterIdLst>
  <p:sldIdLst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1A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440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98216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96241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5B45B-9E7D-A043-890F-6EE6D73FA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76194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2FE08-4163-9248-BE7A-2F6508413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3741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8B2F7-F711-B841-8E74-1FB5CA37C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67055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28321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0100" y="2984500"/>
            <a:ext cx="28321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BD84F-5BDE-2341-B914-3AB63FE24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78496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DB6D2-F68A-AB4A-A1F2-6E3C61EA6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67769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34D2D-0BCD-4349-85E2-09C22592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9807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AE526-F9E9-2043-ACBD-A8020AC05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06764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43466-7E2A-0744-8858-BA67B6941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22944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B0FB3-54DD-D341-B482-0F0C862E5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70282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9FD4D-D99E-4742-B6CF-45FEDC858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70836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05445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8050" y="444500"/>
            <a:ext cx="145415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421005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BDA89-5141-9544-9F92-5C30434EC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91150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F246B-23BA-DD44-9BD0-2779EC6F8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57042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6BF10-EAA3-0D49-A07B-A547A0D81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106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1FEAB-2F82-024E-AD78-E7432A661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8647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F564C-154D-3846-8391-0CBCCAE41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94614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9F4A2-E40A-D640-992A-140A5E0CB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394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150F5-43CB-4C4C-920F-6A481D1F4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6328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089E8-3151-134F-AD25-87CCC4C2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64071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19899-899D-2A41-8211-D5E0FB805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2372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8937E-0D5C-2042-B754-17DE7E5A9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366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DBE2A-BD32-CD44-8F17-B668B3071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44148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55953-53D1-3F41-8BCE-636700F6C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1142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9B871-EE73-D84B-BCCE-9FF9C85B8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71549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Text Box 10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6CC53-EBA3-6545-AE97-588656C19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51258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10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7E76B-2C85-074D-A195-CDB344E28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5378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Text Box 10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056DD-0BB5-744A-9F8A-0E666B527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71793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Box 10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A146C-4D68-5840-9122-B2AA5A064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47359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Text Box 10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B3743-94EA-8648-90F6-EC5DB53C9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36045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10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1FC4B-67BB-2842-9B5E-8C6BDCB86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80119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116E3-35C5-BF45-BE2C-8137945E3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38668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Text Box 10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1A9F-F379-464F-B4E9-39E082EAB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0930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5E313-2691-7240-BA3A-1FDFEDCA9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77604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Text Box 10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DD70D-CE59-AB45-9DBC-A63F59B63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99089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10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05B6-12F1-2247-879D-C5553B250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9546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2677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26770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10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3E84D-51FD-CA4E-BB8E-1CEDA51A7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78145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89B9E-1B13-4F46-A070-C8B63CB66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18723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138F9-A039-AD4E-BD66-863E26B4C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18804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44BF8-C310-FE47-A47A-5362C73A4C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54276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2AE1F-AC50-C041-B0B7-EC9051B7B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36652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28495-E098-9E42-81CB-011F88A7C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53474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ECC84-E267-9D4E-B619-0DB4AE674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491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76122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CFFEA-F5AC-F446-9A9A-E6670E335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85783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74A7-7430-FF4B-B2F9-B2BBA55DC2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19532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AB8BC-13CB-2145-9D06-BA3C1F62B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35588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EAF08-3CEE-6845-958C-5FAA96888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67783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2ECA4-1564-8746-8100-83EAD0D566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90919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22B47-0AD7-7D47-97D2-B2EBAA3EE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3461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8001000"/>
            <a:ext cx="60706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001000"/>
            <a:ext cx="60706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CB3C1-51B4-F844-8313-46D594D23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2047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90A4E-6363-904C-92C0-F93B4E44D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03674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CB132-01A6-1943-9D43-5F4A39D49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329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AD216-4F99-5848-8570-E9C3B739D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847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3049546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8E7D6-B6C0-3844-B2A7-7A44E8455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66457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4E138-A72A-B64D-AF77-709E471E1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60185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3D61C-A3EE-2445-BBFB-5195A7269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07479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6908800"/>
            <a:ext cx="3073400" cy="16002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6908800"/>
            <a:ext cx="9067800" cy="16002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BD393-9776-E349-B1F4-1F50F7190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56570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AA984-122F-694A-B38B-C26A7D115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27399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A2D60-422B-C34B-961C-784A28F5D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83531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6C07D-9925-9648-A420-391A560E5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23761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5410200"/>
            <a:ext cx="2832100" cy="166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0100" y="5410200"/>
            <a:ext cx="2832100" cy="166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CD62C-12BA-684D-9CE0-04C754778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3930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B7BE0-5876-EE49-AF8B-5228CC03E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88189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69C39-CC36-9641-9B7E-F2EA2883F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55779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58171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7CA85-523B-9647-9ECF-4D5B9F1A9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63723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4DF5B-9F05-CC4E-A994-9B7D92288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94070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C0E4E-9981-D844-9541-92EDB2CB6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5698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57B30-AB09-A648-8DFB-7FF572843F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28180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8050" y="1930400"/>
            <a:ext cx="1454150" cy="51435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1930400"/>
            <a:ext cx="4210050" cy="51435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6AC21-7C16-5E4D-8230-F10F2C292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9181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4C503-1D87-7E40-BEA1-90DB27A52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5593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923F-1A11-FF45-8EEA-63D5CBFFD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02909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B9595-13ED-4C41-97BF-899D09C25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02403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444500"/>
            <a:ext cx="6070600" cy="886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444500"/>
            <a:ext cx="6070600" cy="886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44328-95FE-FE45-A70E-7A5604D22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84552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57A69-376D-5648-B9DB-E2AC415D1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5511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39057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22534-ECCB-4C43-A506-563840055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31128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0753B-778C-4743-82BB-0E15F98A2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44837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752DE-B179-E941-9BFB-9C0FBBB8F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7710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20E73-E5B4-DC46-A6AB-2DBA06976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6220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F548C-36CB-274C-A911-9F5E9388D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84445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390525"/>
            <a:ext cx="3073400" cy="89185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390525"/>
            <a:ext cx="9067800" cy="891857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9E1CB-89AA-DA45-BB46-787AAB1C9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64593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4053E-8524-4549-BAA9-4718AFB2C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1388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16365-2D24-7747-A9C1-B48A9243B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70583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C1FA1-FA49-624C-8A33-4956711F3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86072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95B33-F50C-E444-868C-4343DA83C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0226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29868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B1AFE-CDC8-7141-8C4B-595935785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25426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9C97F-66D7-1244-A3E1-B2C1B3F54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6135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494B2-9EF0-474E-92C6-42DE0F373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5088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1BF98-7633-164B-B402-9D307D8D9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792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BC6A7-D401-674D-9CF4-0586D1159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91313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022CB-09F4-404E-B564-737216CA5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72316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276475"/>
            <a:ext cx="3073400" cy="64357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76475"/>
            <a:ext cx="906780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AB856-CDCB-DF4D-A419-125B4490C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94072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0F842-AE01-A448-BC1F-FDE655607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59055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AD25D-5A10-AA47-83FF-15CBEC8D1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76159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70CBF-6CBA-E140-8AF4-7D386C0AC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0997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137051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564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90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E081A-5B10-3F4D-B506-E83420E65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86784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6650F-EA5D-A248-B9CE-F7EC350B2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85134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DEDF9-3197-5B43-9D3A-108E1B23D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51470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058E6-FEA5-F140-A08F-BE105A346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8590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3B5C9-BE4B-624E-9971-82DBBDC9FD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81214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06AA9-6D44-0D4A-A03B-34A493EAB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66049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0C11A-4217-1D41-8270-CB5F31516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4187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9DEE-173A-8F44-B5B2-5D647BA4D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36680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9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75607-B2D3-C947-8371-7A69D99C4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75664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9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909C7-FB99-7441-A6B4-9DE3BADCC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302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744595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9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25A63-6E3A-344E-ACDC-009EC421A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26552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60706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984500"/>
            <a:ext cx="60706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9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99CEA-ADB5-4A42-A9A1-F2E3E3419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11988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9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1B555-9772-D643-AF75-2B8634F24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6955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9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CA399-A8B0-0845-8F49-14F8873E1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27993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A7406-F108-774F-BFD5-F9AC5C0AD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88770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9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AAE89-D0CB-D94D-94FE-118F1561E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78937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9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DF455-A742-AF40-83B1-AD80EF4D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9871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9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9ADBD-B511-D349-8FA7-39733A57B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09447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9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D9526-6A10-8943-931A-B37F245FA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21030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A3D51-77C3-0644-9ADB-DF948055F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7607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>
                <a:sym typeface="Palatino" charset="0"/>
              </a:rPr>
              <a:t>Drag picture to placeholder or click icon to add</a:t>
            </a:r>
            <a:endParaRPr lang="en-US" noProof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142964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83062-BE27-6543-9F58-33AF3ACCA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25274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482FC-4898-CD45-B1F0-4AC084B70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15748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70571-EB32-CD44-AAA7-B3C1A8BE4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35793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7811C-437C-1847-B639-6287A892C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59657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A2823-6208-BB42-939D-9D823F4B1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96272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C3E6C-EB7C-5246-8012-78499DB60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33232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23FF2-F915-9049-A235-3916A4494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78796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Palati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732E1-B0B1-104B-BA23-C69D2E298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44357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D627A-53DA-2F43-84A7-B9544A67B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32660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7F788-5F93-2246-A051-3A3489747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4849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1035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36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029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1033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34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030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</a:rPr>
              <a:t>Distributed DBMS</a:t>
            </a:r>
          </a:p>
        </p:txBody>
      </p:sp>
      <p:sp>
        <p:nvSpPr>
          <p:cNvPr id="1031" name="Rectangle 10"/>
          <p:cNvSpPr>
            <a:spLocks/>
          </p:cNvSpPr>
          <p:nvPr/>
        </p:nvSpPr>
        <p:spPr bwMode="auto">
          <a:xfrm>
            <a:off x="5590569" y="9521567"/>
            <a:ext cx="18617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</a:rPr>
              <a:t>©M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</a:rPr>
              <a:t>. T.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</a:rPr>
              <a:t>Özsu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</a:rPr>
              <a:t>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</a:endParaRPr>
          </a:p>
        </p:txBody>
      </p:sp>
      <p:sp>
        <p:nvSpPr>
          <p:cNvPr id="1032" name="Rectangle 10"/>
          <p:cNvSpPr>
            <a:spLocks/>
          </p:cNvSpPr>
          <p:nvPr/>
        </p:nvSpPr>
        <p:spPr bwMode="auto">
          <a:xfrm>
            <a:off x="11255375" y="9539288"/>
            <a:ext cx="14033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</a:rPr>
              <a:t>Ch.15/</a:t>
            </a:r>
            <a:fld id="{7FD9B308-1652-954A-BEEA-72E76E365DC5}" type="slidenum">
              <a:rPr lang="en-US" sz="1200">
                <a:latin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chemeClr val="tx2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chemeClr val="tx2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chemeClr val="tx2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chemeClr val="tx2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chemeClr val="tx2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5816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5816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406400" y="2565400"/>
            <a:ext cx="5689600" cy="50800"/>
            <a:chOff x="0" y="0"/>
            <a:chExt cx="3584" cy="32"/>
          </a:xfrm>
        </p:grpSpPr>
        <p:sp>
          <p:nvSpPr>
            <p:cNvPr id="10246" name="Line 4"/>
            <p:cNvSpPr>
              <a:spLocks noChangeShapeType="1"/>
            </p:cNvSpPr>
            <p:nvPr/>
          </p:nvSpPr>
          <p:spPr bwMode="auto">
            <a:xfrm>
              <a:off x="0" y="0"/>
              <a:ext cx="3584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247" name="Line 5"/>
            <p:cNvSpPr>
              <a:spLocks noChangeShapeType="1"/>
            </p:cNvSpPr>
            <p:nvPr/>
          </p:nvSpPr>
          <p:spPr bwMode="auto">
            <a:xfrm>
              <a:off x="0" y="32"/>
              <a:ext cx="3584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1270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FEFFFE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186BA61-E350-4749-B607-01AB0C6DC3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174D3957-95A6-2D49-A9BC-68C9EC67AE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12298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2299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2292" name="Rectangle 5"/>
          <p:cNvSpPr>
            <a:spLocks/>
          </p:cNvSpPr>
          <p:nvPr/>
        </p:nvSpPr>
        <p:spPr bwMode="auto">
          <a:xfrm>
            <a:off x="425590" y="95342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</a:rPr>
              <a:t>Distributed DBMS</a:t>
            </a:r>
          </a:p>
        </p:txBody>
      </p:sp>
      <p:sp>
        <p:nvSpPr>
          <p:cNvPr id="12293" name="Rectangle 6"/>
          <p:cNvSpPr>
            <a:spLocks/>
          </p:cNvSpPr>
          <p:nvPr/>
        </p:nvSpPr>
        <p:spPr bwMode="auto">
          <a:xfrm>
            <a:off x="5571370" y="9534267"/>
            <a:ext cx="19001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</a:rPr>
              <a:t>@ M. T. Özsu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</a:endParaRPr>
          </a:p>
        </p:txBody>
      </p:sp>
      <p:grpSp>
        <p:nvGrpSpPr>
          <p:cNvPr id="12294" name="Group 7"/>
          <p:cNvGrpSpPr>
            <a:grpSpLocks/>
          </p:cNvGrpSpPr>
          <p:nvPr/>
        </p:nvGrpSpPr>
        <p:grpSpPr bwMode="auto">
          <a:xfrm>
            <a:off x="404813" y="9321800"/>
            <a:ext cx="12193587" cy="50800"/>
            <a:chOff x="0" y="0"/>
            <a:chExt cx="7680" cy="32"/>
          </a:xfrm>
        </p:grpSpPr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3322" name="Text Box 10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82500" y="9474200"/>
            <a:ext cx="266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BF89361-223F-9849-BD1F-CC994AE391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Didot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E4AC7AAB-474D-5D4D-BEAE-BA8B2956DC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8001000"/>
            <a:ext cx="12293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6908800"/>
            <a:ext cx="122936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404813" y="8623300"/>
            <a:ext cx="12193587" cy="50800"/>
            <a:chOff x="0" y="0"/>
            <a:chExt cx="7680" cy="32"/>
          </a:xfrm>
        </p:grpSpPr>
        <p:sp>
          <p:nvSpPr>
            <p:cNvPr id="3078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3079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4102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6C25DBA-95F4-CC43-8426-A43335D371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42900" indent="-3429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1pPr>
      <a:lvl2pPr marL="742950" indent="-28575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2pPr>
      <a:lvl3pPr marL="1143000" indent="-2286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3pPr>
      <a:lvl4pPr marL="1600200" indent="-2286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4pPr>
      <a:lvl5pPr marL="2057400" indent="-2286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5pPr>
      <a:lvl6pPr marL="4572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5410200"/>
            <a:ext cx="58166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1930400"/>
            <a:ext cx="5816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406400" y="5270500"/>
            <a:ext cx="5689600" cy="50800"/>
            <a:chOff x="0" y="0"/>
            <a:chExt cx="3584" cy="32"/>
          </a:xfrm>
        </p:grpSpPr>
        <p:sp>
          <p:nvSpPr>
            <p:cNvPr id="4102" name="Line 4"/>
            <p:cNvSpPr>
              <a:spLocks noChangeShapeType="1"/>
            </p:cNvSpPr>
            <p:nvPr/>
          </p:nvSpPr>
          <p:spPr bwMode="auto">
            <a:xfrm>
              <a:off x="0" y="0"/>
              <a:ext cx="3584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4103" name="Line 5"/>
            <p:cNvSpPr>
              <a:spLocks noChangeShapeType="1"/>
            </p:cNvSpPr>
            <p:nvPr/>
          </p:nvSpPr>
          <p:spPr bwMode="auto">
            <a:xfrm>
              <a:off x="0" y="32"/>
              <a:ext cx="3584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512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FEFFFE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8C3320BF-F4E4-2E42-BCA8-95BA1D9515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1pPr>
      <a:lvl2pPr marL="742950" indent="-285750" algn="l" rtl="0" eaLnBrk="0" fontAlgn="base" hangingPunct="0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2pPr>
      <a:lvl3pPr marL="1143000" indent="-228600" algn="l" rtl="0" eaLnBrk="0" fontAlgn="base" hangingPunct="0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3pPr>
      <a:lvl4pPr marL="1600200" indent="-228600" algn="l" rtl="0" eaLnBrk="0" fontAlgn="base" hangingPunct="0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4pPr>
      <a:lvl5pPr marL="2057400" indent="-228600" algn="l" rtl="0" eaLnBrk="0" fontAlgn="base" hangingPunct="0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5pPr>
      <a:lvl6pPr marL="4572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444500"/>
            <a:ext cx="12293600" cy="886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5123" name="Group 2"/>
          <p:cNvGrpSpPr>
            <a:grpSpLocks/>
          </p:cNvGrpSpPr>
          <p:nvPr/>
        </p:nvGrpSpPr>
        <p:grpSpPr bwMode="auto">
          <a:xfrm>
            <a:off x="404813" y="9347200"/>
            <a:ext cx="12193587" cy="50800"/>
            <a:chOff x="0" y="0"/>
            <a:chExt cx="7680" cy="32"/>
          </a:xfrm>
        </p:grpSpPr>
        <p:sp>
          <p:nvSpPr>
            <p:cNvPr id="5125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126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149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E04700D-0E64-864D-A82B-049FA7D5AC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0" fontAlgn="base" hangingPunct="0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628900"/>
            <a:ext cx="12293600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6147" name="Group 2"/>
          <p:cNvGrpSpPr>
            <a:grpSpLocks/>
          </p:cNvGrpSpPr>
          <p:nvPr/>
        </p:nvGrpSpPr>
        <p:grpSpPr bwMode="auto">
          <a:xfrm>
            <a:off x="404813" y="4864100"/>
            <a:ext cx="12193587" cy="50800"/>
            <a:chOff x="0" y="0"/>
            <a:chExt cx="7680" cy="32"/>
          </a:xfrm>
        </p:grpSpPr>
        <p:sp>
          <p:nvSpPr>
            <p:cNvPr id="6149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150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7173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B4A9450D-A1CD-0A4D-972A-66765528B2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42900" indent="-3429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1pPr>
      <a:lvl2pPr marL="742950" indent="-28575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2pPr>
      <a:lvl3pPr marL="1143000" indent="-2286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3pPr>
      <a:lvl4pPr marL="1600200" indent="-2286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4pPr>
      <a:lvl5pPr marL="2057400" indent="-2286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5pPr>
      <a:lvl6pPr marL="4572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56400" y="2984500"/>
            <a:ext cx="5892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7174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175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198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6424E8A-4CD7-9E4D-BE83-236EE440FC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12293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8201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02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8197" name="Group 6"/>
          <p:cNvGrpSpPr>
            <a:grpSpLocks/>
          </p:cNvGrpSpPr>
          <p:nvPr/>
        </p:nvGrpSpPr>
        <p:grpSpPr bwMode="auto">
          <a:xfrm>
            <a:off x="404813" y="9385300"/>
            <a:ext cx="12193587" cy="50800"/>
            <a:chOff x="0" y="0"/>
            <a:chExt cx="7680" cy="32"/>
          </a:xfrm>
        </p:grpSpPr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225" name="Text Box 9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85B4E210-4AD8-6A4A-9F2B-F6D76FDD27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5892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922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2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>
              <a:solidFill>
                <a:srgbClr val="6682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024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9F9E1153-3D97-4542-81DF-B4664A5122E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0" fontAlgn="base" hangingPunct="0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2356520"/>
            <a:ext cx="12293600" cy="676875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600" dirty="0" smtClean="0"/>
              <a:t>Introduction</a:t>
            </a:r>
          </a:p>
          <a:p>
            <a:pPr>
              <a:defRPr/>
            </a:pPr>
            <a:r>
              <a:rPr lang="en-US" sz="2600" dirty="0" smtClean="0"/>
              <a:t>Background</a:t>
            </a:r>
            <a:endParaRPr lang="en-US" sz="2600" dirty="0"/>
          </a:p>
          <a:p>
            <a:pPr>
              <a:defRPr/>
            </a:pPr>
            <a:r>
              <a:rPr lang="en-US" sz="2600" dirty="0" smtClean="0"/>
              <a:t>Distributed Database Design</a:t>
            </a:r>
          </a:p>
          <a:p>
            <a:pPr>
              <a:defRPr/>
            </a:pPr>
            <a:r>
              <a:rPr lang="en-US" sz="2600" dirty="0" smtClean="0"/>
              <a:t>Database Integration</a:t>
            </a:r>
          </a:p>
          <a:p>
            <a:pPr>
              <a:defRPr/>
            </a:pPr>
            <a:r>
              <a:rPr lang="en-US" sz="2600" dirty="0" smtClean="0"/>
              <a:t>Semantic Data Control</a:t>
            </a:r>
          </a:p>
          <a:p>
            <a:pPr>
              <a:defRPr/>
            </a:pPr>
            <a:r>
              <a:rPr lang="en-US" sz="2600" dirty="0" smtClean="0"/>
              <a:t>Distributed Query Processing</a:t>
            </a:r>
          </a:p>
          <a:p>
            <a:pPr>
              <a:defRPr/>
            </a:pPr>
            <a:r>
              <a:rPr lang="en-US" sz="2600" dirty="0" smtClean="0"/>
              <a:t>Multimedia Query Processing</a:t>
            </a:r>
          </a:p>
          <a:p>
            <a:pPr>
              <a:defRPr/>
            </a:pPr>
            <a:r>
              <a:rPr lang="en-US" sz="2600" dirty="0" smtClean="0"/>
              <a:t>Distributed Transaction Management</a:t>
            </a:r>
          </a:p>
          <a:p>
            <a:pPr>
              <a:defRPr/>
            </a:pPr>
            <a:r>
              <a:rPr lang="en-US" sz="2600" dirty="0" smtClean="0"/>
              <a:t>Data Replication</a:t>
            </a:r>
          </a:p>
          <a:p>
            <a:pPr>
              <a:defRPr/>
            </a:pPr>
            <a:r>
              <a:rPr lang="en-US" sz="2600" dirty="0" smtClean="0"/>
              <a:t>Parallel Database Systems</a:t>
            </a:r>
          </a:p>
          <a:p>
            <a:pPr>
              <a:defRPr/>
            </a:pPr>
            <a:r>
              <a:rPr lang="en-US" sz="2600" dirty="0" smtClean="0">
                <a:solidFill>
                  <a:srgbClr val="1771A9"/>
                </a:solidFill>
              </a:rPr>
              <a:t>Distributed Object DBMS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1771A9"/>
                </a:solidFill>
              </a:rPr>
              <a:t>Object Models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1771A9"/>
                </a:solidFill>
              </a:rPr>
              <a:t>Object Distribution</a:t>
            </a:r>
          </a:p>
          <a:p>
            <a:pPr>
              <a:defRPr/>
            </a:pPr>
            <a:r>
              <a:rPr lang="en-US" sz="2600" dirty="0" smtClean="0"/>
              <a:t>Peer-to-Peer Data Management</a:t>
            </a:r>
          </a:p>
          <a:p>
            <a:pPr>
              <a:defRPr/>
            </a:pPr>
            <a:r>
              <a:rPr lang="en-US" sz="2600" dirty="0" smtClean="0"/>
              <a:t>Web Data Management </a:t>
            </a:r>
          </a:p>
          <a:p>
            <a:pPr>
              <a:defRPr/>
            </a:pPr>
            <a:r>
              <a:rPr lang="en-US" sz="2600" dirty="0" smtClean="0"/>
              <a:t>Current Issues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all of the objects forming a composite object into a partition</a:t>
            </a:r>
          </a:p>
          <a:p>
            <a:r>
              <a:rPr lang="en-US" dirty="0" smtClean="0"/>
              <a:t>Can be represented as a hierarchy of nodes forming a structural index</a:t>
            </a:r>
          </a:p>
          <a:p>
            <a:pPr lvl="1"/>
            <a:r>
              <a:rPr lang="en-US" dirty="0" smtClean="0"/>
              <a:t>Each node of the index points to objects of the domain class of the </a:t>
            </a:r>
            <a:r>
              <a:rPr lang="en-US" smtClean="0"/>
              <a:t>component 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490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Clients request “objects” from the server</a:t>
            </a:r>
          </a:p>
          <a:p>
            <a:pPr lvl="1"/>
            <a:r>
              <a:rPr lang="en-US" dirty="0" smtClean="0"/>
              <a:t>Single object or groups of objects can be returned</a:t>
            </a:r>
          </a:p>
          <a:p>
            <a:r>
              <a:rPr lang="en-US" dirty="0" smtClean="0"/>
              <a:t>Server undertakes most of the DBMS services</a:t>
            </a:r>
          </a:p>
          <a:p>
            <a:r>
              <a:rPr lang="en-US" dirty="0" smtClean="0"/>
              <a:t>Object manager duplicated</a:t>
            </a:r>
          </a:p>
          <a:p>
            <a:pPr lvl="1"/>
            <a:r>
              <a:rPr lang="en-US" dirty="0" smtClean="0"/>
              <a:t>Provides a context for method execution</a:t>
            </a:r>
          </a:p>
          <a:p>
            <a:pPr lvl="1"/>
            <a:r>
              <a:rPr lang="en-US" dirty="0" smtClean="0"/>
              <a:t>Implementation of object identifier</a:t>
            </a:r>
          </a:p>
          <a:p>
            <a:pPr lvl="1"/>
            <a:r>
              <a:rPr lang="en-US" dirty="0" smtClean="0"/>
              <a:t>Object clustering and access methods (at server)</a:t>
            </a:r>
          </a:p>
          <a:p>
            <a:pPr lvl="1"/>
            <a:r>
              <a:rPr lang="en-US" dirty="0" smtClean="0"/>
              <a:t>Implement an object cache</a:t>
            </a:r>
          </a:p>
          <a:p>
            <a:endParaRPr lang="en-US" dirty="0"/>
          </a:p>
        </p:txBody>
      </p:sp>
      <p:pic>
        <p:nvPicPr>
          <p:cNvPr id="7" name="Picture 6" descr="Fig-15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544" y="2500536"/>
            <a:ext cx="4330696" cy="66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461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Unit of transfer between clients and server is a physical unit of data</a:t>
            </a:r>
          </a:p>
          <a:p>
            <a:pPr lvl="1"/>
            <a:r>
              <a:rPr lang="en-US" dirty="0" smtClean="0"/>
              <a:t>E.g., page or segment</a:t>
            </a:r>
          </a:p>
          <a:p>
            <a:r>
              <a:rPr lang="en-US" dirty="0" smtClean="0"/>
              <a:t>DBMS services split between the client and the server</a:t>
            </a:r>
          </a:p>
          <a:p>
            <a:r>
              <a:rPr lang="en-US" dirty="0" smtClean="0"/>
              <a:t>Servers typically do not have the notion of “object”</a:t>
            </a:r>
          </a:p>
          <a:p>
            <a:r>
              <a:rPr lang="en-US" dirty="0" smtClean="0"/>
              <a:t>Clients have to do the conversion from an “object” to a physical unit and vice versa</a:t>
            </a:r>
          </a:p>
        </p:txBody>
      </p:sp>
      <p:pic>
        <p:nvPicPr>
          <p:cNvPr id="4" name="Picture 3" descr="Fig-15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560" y="2318656"/>
            <a:ext cx="4297968" cy="695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10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500536"/>
            <a:ext cx="12293600" cy="68407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Avoidance-based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Prevents access to stale cache data by ensuring that clients cannot update an object if it is being read by other clients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Object in cache is stale if it has already been updated and committed to the database by a different client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Stale data cannot exist in the cache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Detection-based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Detect stale object access at a validation step at commit time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Stale data is allowed to exist in the cache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Each can further classified based on when the client informs the server about writes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Synchronous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Asynchronous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Deferred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847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Cache Consistency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Avoidance-based synchronous</a:t>
            </a:r>
          </a:p>
          <a:p>
            <a:r>
              <a:rPr lang="en-US" dirty="0" smtClean="0"/>
              <a:t>Avoidance-based asynchronous</a:t>
            </a:r>
          </a:p>
          <a:p>
            <a:r>
              <a:rPr lang="en-US" dirty="0" smtClean="0"/>
              <a:t>Avoidance-based deferred</a:t>
            </a:r>
          </a:p>
          <a:p>
            <a:r>
              <a:rPr lang="en-US" dirty="0" smtClean="0"/>
              <a:t>Detection-based synchronous</a:t>
            </a:r>
          </a:p>
          <a:p>
            <a:r>
              <a:rPr lang="en-US" dirty="0" smtClean="0"/>
              <a:t>Detection-based asynchronous</a:t>
            </a:r>
          </a:p>
          <a:p>
            <a:r>
              <a:rPr lang="en-US" dirty="0" smtClean="0"/>
              <a:t>Detection-based deferred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854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Identifier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object identifier (POID)</a:t>
            </a:r>
          </a:p>
          <a:p>
            <a:pPr lvl="1"/>
            <a:r>
              <a:rPr lang="en-US" dirty="0" smtClean="0"/>
              <a:t>OID is equated with the physical address of the corresponding object</a:t>
            </a:r>
          </a:p>
          <a:p>
            <a:pPr lvl="1"/>
            <a:r>
              <a:rPr lang="en-US" dirty="0" smtClean="0"/>
              <a:t>Address can be disk page address and an offset from the base address </a:t>
            </a:r>
          </a:p>
          <a:p>
            <a:pPr lvl="1">
              <a:buFont typeface="Lucida Grande"/>
              <a:buChar char="+"/>
            </a:pPr>
            <a:r>
              <a:rPr lang="en-US" dirty="0" smtClean="0"/>
              <a:t>Object can be obtained directly from the OID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Parent object and all indexes need to be updated when object moves</a:t>
            </a:r>
          </a:p>
          <a:p>
            <a:r>
              <a:rPr lang="en-US" dirty="0" smtClean="0"/>
              <a:t>Logical identifier (LOID)</a:t>
            </a:r>
          </a:p>
          <a:p>
            <a:pPr lvl="1"/>
            <a:r>
              <a:rPr lang="en-US" dirty="0" smtClean="0"/>
              <a:t>System-wide unique</a:t>
            </a:r>
          </a:p>
          <a:p>
            <a:pPr lvl="1"/>
            <a:r>
              <a:rPr lang="en-US" dirty="0" smtClean="0"/>
              <a:t>A mapping has to occur to map it to the physical address</a:t>
            </a:r>
          </a:p>
          <a:p>
            <a:pPr lvl="1">
              <a:buFont typeface="Lucida Grande"/>
              <a:buChar char="+"/>
            </a:pPr>
            <a:r>
              <a:rPr lang="en-US" dirty="0"/>
              <a:t>Object can be </a:t>
            </a:r>
            <a:r>
              <a:rPr lang="en-US" dirty="0" smtClean="0"/>
              <a:t>easily moved</a:t>
            </a:r>
            <a:endParaRPr lang="en-US" dirty="0"/>
          </a:p>
          <a:p>
            <a:pPr lvl="1">
              <a:buFont typeface="Lucida Grande"/>
              <a:buChar char="-"/>
            </a:pPr>
            <a:r>
              <a:rPr lang="en-US" dirty="0" smtClean="0"/>
              <a:t>Indirection overhead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324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of migration</a:t>
            </a:r>
          </a:p>
          <a:p>
            <a:pPr lvl="1"/>
            <a:r>
              <a:rPr lang="en-US" dirty="0" smtClean="0"/>
              <a:t>Object state but not methods</a:t>
            </a:r>
          </a:p>
          <a:p>
            <a:pPr lvl="2"/>
            <a:r>
              <a:rPr lang="en-US" dirty="0" smtClean="0"/>
              <a:t>Requires invocation of remote procedures</a:t>
            </a:r>
          </a:p>
          <a:p>
            <a:pPr lvl="1"/>
            <a:r>
              <a:rPr lang="en-US" dirty="0" smtClean="0"/>
              <a:t>Individual objects</a:t>
            </a:r>
          </a:p>
          <a:p>
            <a:pPr lvl="2"/>
            <a:r>
              <a:rPr lang="en-US" dirty="0" smtClean="0"/>
              <a:t>Types may be accessed remotely or duplicated</a:t>
            </a:r>
          </a:p>
          <a:p>
            <a:r>
              <a:rPr lang="en-US" dirty="0" smtClean="0"/>
              <a:t>Tracking objects</a:t>
            </a:r>
          </a:p>
          <a:p>
            <a:pPr lvl="1"/>
            <a:r>
              <a:rPr lang="en-US" dirty="0" smtClean="0"/>
              <a:t>Surrogates or proxy objects</a:t>
            </a:r>
          </a:p>
          <a:p>
            <a:pPr lvl="1"/>
            <a:r>
              <a:rPr lang="en-US" dirty="0" smtClean="0"/>
              <a:t>Placeholders: accesses to proxy objects are directed transparently by the system to the objects themselves at the new sites</a:t>
            </a:r>
          </a:p>
        </p:txBody>
      </p:sp>
    </p:spTree>
    <p:extLst>
      <p:ext uri="{BB962C8B-B14F-4D97-AF65-F5344CB8AC3E}">
        <p14:creationId xmlns:p14="http://schemas.microsoft.com/office/powerpoint/2010/main" val="35815361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2" y="2356520"/>
            <a:ext cx="12293600" cy="6769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Object clustering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Decomposition storage model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Partition </a:t>
            </a:r>
            <a:r>
              <a:rPr lang="en-US" dirty="0" err="1" smtClean="0"/>
              <a:t>eachobject</a:t>
            </a:r>
            <a:r>
              <a:rPr lang="en-US" dirty="0" smtClean="0"/>
              <a:t> class into binary relations (OID, attribute)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Relies on LOID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Normalized storage model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Stores each class as a separate relation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Can use LOID or POID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Direct storage model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Multi-class clustering </a:t>
            </a:r>
            <a:r>
              <a:rPr lang="en-US" dirty="0" err="1" smtClean="0"/>
              <a:t>og</a:t>
            </a:r>
            <a:r>
              <a:rPr lang="en-US" dirty="0" smtClean="0"/>
              <a:t> objects based on the composition relationship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Distributed garbage collection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Reference counting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Tracing-based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Mark and sweep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Copy-based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535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approach to relational can be followed.</a:t>
            </a:r>
          </a:p>
          <a:p>
            <a:r>
              <a:rPr lang="en-US" dirty="0" smtClean="0"/>
              <a:t>Additional difficulties</a:t>
            </a:r>
          </a:p>
          <a:p>
            <a:pPr lvl="1"/>
            <a:r>
              <a:rPr lang="en-US" dirty="0" smtClean="0"/>
              <a:t>Complexity of the type system</a:t>
            </a:r>
          </a:p>
          <a:p>
            <a:pPr lvl="1"/>
            <a:r>
              <a:rPr lang="en-US" dirty="0" smtClean="0"/>
              <a:t>Encapsulation makes knowledge of physical organization and access methods difficult</a:t>
            </a:r>
          </a:p>
          <a:p>
            <a:pPr lvl="1"/>
            <a:r>
              <a:rPr lang="en-US" dirty="0" smtClean="0"/>
              <a:t>Object structures are complex requiring path expressions for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34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Difficulties resulting from the following </a:t>
            </a:r>
            <a:r>
              <a:rPr lang="en-US" dirty="0" err="1" smtClean="0"/>
              <a:t>requiremens</a:t>
            </a:r>
            <a:endParaRPr lang="en-US" dirty="0" smtClean="0"/>
          </a:p>
          <a:p>
            <a:pPr lvl="1"/>
            <a:r>
              <a:rPr lang="en-US" dirty="0" smtClean="0"/>
              <a:t>Operations are not simple Read and Write</a:t>
            </a:r>
          </a:p>
          <a:p>
            <a:pPr lvl="1"/>
            <a:r>
              <a:rPr lang="en-US" dirty="0" smtClean="0"/>
              <a:t>Objects are not “flat” but complex and composite</a:t>
            </a:r>
          </a:p>
          <a:p>
            <a:pPr lvl="1"/>
            <a:r>
              <a:rPr lang="en-US" dirty="0" smtClean="0"/>
              <a:t>Access patterns are not simple</a:t>
            </a:r>
          </a:p>
          <a:p>
            <a:pPr lvl="1"/>
            <a:r>
              <a:rPr lang="en-US" dirty="0" smtClean="0"/>
              <a:t>Long running activities need to be supported</a:t>
            </a:r>
          </a:p>
          <a:p>
            <a:pPr lvl="1"/>
            <a:r>
              <a:rPr lang="en-US" dirty="0" smtClean="0"/>
              <a:t>Active object capabilities are sometimes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591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Object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applications require </a:t>
            </a:r>
          </a:p>
          <a:p>
            <a:r>
              <a:rPr lang="en-US" dirty="0" smtClean="0"/>
              <a:t>storage and management of abstract data types (e.g., images, design documents)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ea typeface="Wingdings"/>
                <a:cs typeface="Book Antiqua"/>
                <a:sym typeface="Wingdings"/>
              </a:rPr>
              <a:t> </a:t>
            </a:r>
            <a:r>
              <a:rPr lang="en-US" dirty="0" smtClean="0"/>
              <a:t>rich type system supporting user-defined abstract types;</a:t>
            </a:r>
          </a:p>
          <a:p>
            <a:r>
              <a:rPr lang="en-US" dirty="0" smtClean="0"/>
              <a:t>need to explicitly represent </a:t>
            </a:r>
            <a:r>
              <a:rPr lang="en-US" dirty="0" smtClean="0">
                <a:solidFill>
                  <a:srgbClr val="FF0000"/>
                </a:solidFill>
              </a:rPr>
              <a:t>composite</a:t>
            </a:r>
            <a:r>
              <a:rPr lang="en-US" dirty="0" smtClean="0">
                <a:solidFill>
                  <a:srgbClr val="009999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complex </a:t>
            </a:r>
            <a:r>
              <a:rPr lang="en-US" dirty="0" smtClean="0"/>
              <a:t>objects without mapping to flat relational model;</a:t>
            </a:r>
          </a:p>
          <a:p>
            <a:r>
              <a:rPr lang="en-US" dirty="0" smtClean="0"/>
              <a:t>need more powerful languages without the </a:t>
            </a:r>
            <a:r>
              <a:rPr lang="en-US" dirty="0" smtClean="0">
                <a:solidFill>
                  <a:srgbClr val="FF0000"/>
                </a:solidFill>
              </a:rPr>
              <a:t>impedance mismatch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327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Commutativity</a:t>
            </a:r>
          </a:p>
          <a:p>
            <a:r>
              <a:rPr lang="en-US" dirty="0" smtClean="0"/>
              <a:t>Invalidation</a:t>
            </a:r>
          </a:p>
          <a:p>
            <a:r>
              <a:rPr lang="en-US" dirty="0" smtClean="0"/>
              <a:t>Recoverability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40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500188"/>
            <a:ext cx="12293600" cy="67691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2"/>
                </a:solidFill>
              </a:rPr>
              <a:t>Object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An entity in the system that is being modeled.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&lt;OID, state, interface&gt;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OID: object identifier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Immutable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State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Atomic or constructed value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Atomic values are </a:t>
            </a:r>
            <a:r>
              <a:rPr lang="en-US" dirty="0" smtClean="0">
                <a:solidFill>
                  <a:srgbClr val="FF0000"/>
                </a:solidFill>
              </a:rPr>
              <a:t>instance variables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rgbClr val="FF0000"/>
                </a:solidFill>
              </a:rPr>
              <a:t>attributes</a:t>
            </a:r>
            <a:r>
              <a:rPr lang="en-US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Constructed values can be set or tuple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Interface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State and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Behavior captured by methods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Object states may change, but OID remains identical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422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Concepts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Domain of objects</a:t>
            </a:r>
          </a:p>
          <a:p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Template for a group of objects defining a common type that conforms to the template</a:t>
            </a:r>
          </a:p>
          <a:p>
            <a:r>
              <a:rPr lang="en-US" dirty="0" smtClean="0"/>
              <a:t>Example</a:t>
            </a:r>
          </a:p>
          <a:p>
            <a:pPr marL="727075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/>
                <a:cs typeface="Courier New"/>
              </a:rPr>
              <a:t>type Car</a:t>
            </a:r>
          </a:p>
          <a:p>
            <a:pPr marL="727075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attributes</a:t>
            </a:r>
          </a:p>
          <a:p>
            <a:pPr marL="727075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 engine: Engine</a:t>
            </a:r>
          </a:p>
          <a:p>
            <a:pPr marL="727075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bumbers</a:t>
            </a:r>
            <a:r>
              <a:rPr lang="en-US" sz="2000" dirty="0" smtClean="0">
                <a:latin typeface="Courier New"/>
                <a:cs typeface="Courier New"/>
              </a:rPr>
              <a:t>: {Bumper}</a:t>
            </a:r>
          </a:p>
          <a:p>
            <a:pPr marL="727075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 tires: [lf: Tire, </a:t>
            </a:r>
            <a:r>
              <a:rPr lang="en-US" sz="2000" dirty="0" err="1" smtClean="0">
                <a:latin typeface="Courier New"/>
                <a:cs typeface="Courier New"/>
              </a:rPr>
              <a:t>rf</a:t>
            </a:r>
            <a:r>
              <a:rPr lang="en-US" sz="2000" dirty="0" smtClean="0">
                <a:latin typeface="Courier New"/>
                <a:cs typeface="Courier New"/>
              </a:rPr>
              <a:t>: Tire, </a:t>
            </a:r>
            <a:r>
              <a:rPr lang="en-US" sz="2000" dirty="0" err="1" smtClean="0">
                <a:latin typeface="Courier New"/>
                <a:cs typeface="Courier New"/>
              </a:rPr>
              <a:t>lr</a:t>
            </a:r>
            <a:r>
              <a:rPr lang="en-US" sz="2000" dirty="0" smtClean="0">
                <a:latin typeface="Courier New"/>
                <a:cs typeface="Courier New"/>
              </a:rPr>
              <a:t>: Tire, </a:t>
            </a:r>
            <a:r>
              <a:rPr lang="en-US" sz="2000" dirty="0" err="1" smtClean="0">
                <a:latin typeface="Courier New"/>
                <a:cs typeface="Courier New"/>
              </a:rPr>
              <a:t>rr</a:t>
            </a:r>
            <a:r>
              <a:rPr lang="en-US" sz="2000" dirty="0" smtClean="0">
                <a:latin typeface="Courier New"/>
                <a:cs typeface="Courier New"/>
              </a:rPr>
              <a:t>: Tire]</a:t>
            </a:r>
          </a:p>
          <a:p>
            <a:pPr marL="727075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 make: Manufacturer</a:t>
            </a:r>
          </a:p>
          <a:p>
            <a:pPr marL="727075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 model: String</a:t>
            </a:r>
          </a:p>
          <a:p>
            <a:pPr marL="727075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 year: Date</a:t>
            </a:r>
          </a:p>
          <a:p>
            <a:pPr marL="727075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serial_no</a:t>
            </a:r>
            <a:r>
              <a:rPr lang="en-US" sz="2000" dirty="0" smtClean="0">
                <a:latin typeface="Courier New"/>
                <a:cs typeface="Courier New"/>
              </a:rPr>
              <a:t>: String</a:t>
            </a:r>
          </a:p>
          <a:p>
            <a:pPr marL="727075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 capacity: Integer</a:t>
            </a:r>
          </a:p>
          <a:p>
            <a:pPr marL="727075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methods</a:t>
            </a:r>
          </a:p>
          <a:p>
            <a:pPr marL="727075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 age: Real</a:t>
            </a:r>
          </a:p>
          <a:p>
            <a:pPr marL="727075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replaceTire</a:t>
            </a:r>
            <a:r>
              <a:rPr lang="en-US" sz="2000" dirty="0" smtClean="0">
                <a:latin typeface="Courier New"/>
                <a:cs typeface="Courier New"/>
              </a:rPr>
              <a:t>(place, tire)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961340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Concepts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Composition (aggregation)</a:t>
            </a:r>
          </a:p>
          <a:p>
            <a:pPr lvl="1"/>
            <a:r>
              <a:rPr lang="en-US" dirty="0" smtClean="0"/>
              <a:t>Composite type (</a:t>
            </a:r>
            <a:r>
              <a:rPr lang="en-US" dirty="0" smtClean="0">
                <a:latin typeface="Courier New"/>
                <a:cs typeface="Courier New"/>
              </a:rPr>
              <a:t>Car</a:t>
            </a:r>
            <a:r>
              <a:rPr lang="en-US" dirty="0" smtClean="0"/>
              <a:t>) and composite object</a:t>
            </a:r>
          </a:p>
          <a:p>
            <a:pPr lvl="1"/>
            <a:r>
              <a:rPr lang="en-US" dirty="0" smtClean="0"/>
              <a:t>Allows referential sharing – objects refer to each other by their OIDs as values of object-based variables</a:t>
            </a:r>
          </a:p>
          <a:p>
            <a:pPr lvl="1"/>
            <a:r>
              <a:rPr lang="en-US" dirty="0" smtClean="0"/>
              <a:t>Composition relationships can be represented by </a:t>
            </a:r>
            <a:r>
              <a:rPr lang="en-US" dirty="0" smtClean="0">
                <a:solidFill>
                  <a:srgbClr val="FF0000"/>
                </a:solidFill>
              </a:rPr>
              <a:t>composition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aggregation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0000"/>
                </a:solidFill>
              </a:rPr>
              <a:t>graph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Subclassing</a:t>
            </a:r>
            <a:r>
              <a:rPr lang="en-US" dirty="0" smtClean="0">
                <a:solidFill>
                  <a:schemeClr val="tx2"/>
                </a:solidFill>
              </a:rPr>
              <a:t> and inheritance 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Subclassing</a:t>
            </a:r>
            <a:r>
              <a:rPr lang="en-US" dirty="0" smtClean="0">
                <a:solidFill>
                  <a:schemeClr val="tx2"/>
                </a:solidFill>
              </a:rPr>
              <a:t> is based on specialization: class A is a specialization of class B if A’s interface is a superset of B’s interface.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Inheritance: result of </a:t>
            </a:r>
            <a:r>
              <a:rPr lang="en-US" dirty="0" err="1" smtClean="0">
                <a:solidFill>
                  <a:schemeClr val="tx2"/>
                </a:solidFill>
              </a:rPr>
              <a:t>subclassing</a:t>
            </a:r>
            <a:r>
              <a:rPr lang="en-US" dirty="0" smtClean="0">
                <a:solidFill>
                  <a:schemeClr val="tx2"/>
                </a:solidFill>
              </a:rPr>
              <a:t> – class A’s properties consist of what is defined for it as well as the properties of class B that it inherits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774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problems due to encapsulation of methods together with object state.</a:t>
            </a:r>
          </a:p>
          <a:p>
            <a:r>
              <a:rPr lang="en-US" dirty="0" smtClean="0"/>
              <a:t>Fragmentation can be based on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Method definitions</a:t>
            </a:r>
          </a:p>
          <a:p>
            <a:pPr lvl="1"/>
            <a:r>
              <a:rPr lang="en-US" dirty="0" smtClean="0"/>
              <a:t>Method implementation</a:t>
            </a:r>
          </a:p>
          <a:p>
            <a:r>
              <a:rPr lang="en-US" dirty="0" smtClean="0"/>
              <a:t>Class extent can </a:t>
            </a:r>
            <a:r>
              <a:rPr lang="en-US" smtClean="0"/>
              <a:t>be fragmented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29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</a:t>
            </a:r>
          </a:p>
          <a:p>
            <a:pPr lvl="1"/>
            <a:r>
              <a:rPr lang="en-US" dirty="0" smtClean="0"/>
              <a:t>Primary</a:t>
            </a:r>
          </a:p>
          <a:p>
            <a:pPr lvl="1"/>
            <a:r>
              <a:rPr lang="en-US" dirty="0" smtClean="0"/>
              <a:t>Derived</a:t>
            </a:r>
          </a:p>
          <a:p>
            <a:pPr lvl="1"/>
            <a:r>
              <a:rPr lang="en-US" dirty="0" smtClean="0"/>
              <a:t>Associated</a:t>
            </a:r>
          </a:p>
          <a:p>
            <a:r>
              <a:rPr lang="en-US" dirty="0" smtClean="0"/>
              <a:t>Vertical</a:t>
            </a:r>
          </a:p>
          <a:p>
            <a:r>
              <a:rPr lang="en-US" dirty="0" smtClean="0"/>
              <a:t>Hybrid</a:t>
            </a:r>
          </a:p>
          <a:p>
            <a:r>
              <a:rPr lang="en-US" dirty="0" smtClean="0"/>
              <a:t>Path partitioning</a:t>
            </a:r>
          </a:p>
        </p:txBody>
      </p:sp>
    </p:spTree>
    <p:extLst>
      <p:ext uri="{BB962C8B-B14F-4D97-AF65-F5344CB8AC3E}">
        <p14:creationId xmlns:p14="http://schemas.microsoft.com/office/powerpoint/2010/main" val="5634613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</a:t>
            </a:r>
          </a:p>
          <a:p>
            <a:pPr lvl="1"/>
            <a:r>
              <a:rPr lang="en-US" dirty="0" smtClean="0"/>
              <a:t>Defined similar to the relational case</a:t>
            </a:r>
          </a:p>
          <a:p>
            <a:r>
              <a:rPr lang="en-US" dirty="0" smtClean="0"/>
              <a:t>Derived</a:t>
            </a:r>
          </a:p>
          <a:p>
            <a:pPr lvl="1"/>
            <a:r>
              <a:rPr lang="en-US" dirty="0" smtClean="0"/>
              <a:t>Due to the fragmentation of a subclass</a:t>
            </a:r>
          </a:p>
          <a:p>
            <a:pPr lvl="1"/>
            <a:r>
              <a:rPr lang="en-US" dirty="0" smtClean="0"/>
              <a:t>Due to fragmentation of a complex attribute</a:t>
            </a:r>
          </a:p>
          <a:p>
            <a:pPr lvl="1"/>
            <a:r>
              <a:rPr lang="en-US" dirty="0" smtClean="0"/>
              <a:t>Due to method invocation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689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class </a:t>
            </a:r>
            <a:r>
              <a:rPr lang="en-US" i="1" dirty="0" smtClean="0"/>
              <a:t>C</a:t>
            </a:r>
            <a:r>
              <a:rPr lang="en-US" dirty="0" smtClean="0"/>
              <a:t>, fragmenting it vertically into </a:t>
            </a:r>
            <a:r>
              <a:rPr lang="en-US" i="1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i="1" dirty="0" smtClean="0"/>
              <a:t>C</a:t>
            </a:r>
            <a:r>
              <a:rPr lang="en-US" i="1" baseline="-25000" dirty="0" smtClean="0"/>
              <a:t>m </a:t>
            </a:r>
            <a:r>
              <a:rPr lang="en-US" dirty="0" smtClean="0"/>
              <a:t>produces a number of classes, each of which contains some of the attributes and some of the methods.</a:t>
            </a:r>
          </a:p>
          <a:p>
            <a:pPr lvl="1"/>
            <a:r>
              <a:rPr lang="en-US" dirty="0" smtClean="0"/>
              <a:t>Each fragment is less defined than the original class</a:t>
            </a:r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Subtyping relationship between </a:t>
            </a:r>
            <a:r>
              <a:rPr lang="en-US" i="1" dirty="0" smtClean="0"/>
              <a:t>C</a:t>
            </a:r>
            <a:r>
              <a:rPr lang="en-US" dirty="0" smtClean="0"/>
              <a:t>’s </a:t>
            </a:r>
            <a:r>
              <a:rPr lang="en-US" dirty="0" err="1" smtClean="0"/>
              <a:t>superclasses</a:t>
            </a:r>
            <a:r>
              <a:rPr lang="en-US" dirty="0" smtClean="0"/>
              <a:t> and subclasses and the fragment classes</a:t>
            </a:r>
          </a:p>
          <a:p>
            <a:pPr lvl="1"/>
            <a:r>
              <a:rPr lang="en-US" dirty="0" smtClean="0"/>
              <a:t>Relationship of the fragment classes among themselves</a:t>
            </a:r>
          </a:p>
          <a:p>
            <a:pPr lvl="1"/>
            <a:r>
              <a:rPr lang="en-US" dirty="0" smtClean="0"/>
              <a:t>Location of the methods  when they are not simple methods</a:t>
            </a:r>
          </a:p>
        </p:txBody>
      </p:sp>
    </p:spTree>
    <p:extLst>
      <p:ext uri="{BB962C8B-B14F-4D97-AF65-F5344CB8AC3E}">
        <p14:creationId xmlns:p14="http://schemas.microsoft.com/office/powerpoint/2010/main" val="32883647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, Bullets &amp; Photo">
  <a:themeElements>
    <a:clrScheme name="">
      <a:dk1>
        <a:srgbClr val="263750"/>
      </a:dk1>
      <a:lt1>
        <a:srgbClr val="D9C8AF"/>
      </a:lt1>
      <a:dk2>
        <a:srgbClr val="000000"/>
      </a:dk2>
      <a:lt2>
        <a:srgbClr val="00000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2 Up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2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- Top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Horizontal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Vertical">
  <a:themeElements>
    <a:clrScheme name="">
      <a:dk1>
        <a:srgbClr val="263750"/>
      </a:dk1>
      <a:lt1>
        <a:srgbClr val="D9C8AF"/>
      </a:lt1>
      <a:dk2>
        <a:srgbClr val="000000"/>
      </a:dk2>
      <a:lt2>
        <a:srgbClr val="00000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llets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- Center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&amp; Bullets - Right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2 Column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Left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263</TotalTime>
  <Pages>0</Pages>
  <Words>1057</Words>
  <Characters>0</Characters>
  <Application>Microsoft Macintosh PowerPoint</Application>
  <PresentationFormat>Custom</PresentationFormat>
  <Lines>0</Lines>
  <Paragraphs>182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Book</vt:lpstr>
      <vt:lpstr>Blank</vt:lpstr>
      <vt:lpstr>Photo - Horizontal</vt:lpstr>
      <vt:lpstr>Photo - Vertical</vt:lpstr>
      <vt:lpstr>Bullets</vt:lpstr>
      <vt:lpstr>Title - Center</vt:lpstr>
      <vt:lpstr>Title &amp; Bullets - Right</vt:lpstr>
      <vt:lpstr>Title &amp; Bullets - 2 Column</vt:lpstr>
      <vt:lpstr>Title &amp; Bullets - Left</vt:lpstr>
      <vt:lpstr>Title, Bullets &amp; Photo</vt:lpstr>
      <vt:lpstr>Photo - 2 Up</vt:lpstr>
      <vt:lpstr>Title - Top</vt:lpstr>
      <vt:lpstr>Outline</vt:lpstr>
      <vt:lpstr>Why Object DBMS</vt:lpstr>
      <vt:lpstr>Fundamental Concepts</vt:lpstr>
      <vt:lpstr>Fundamental Concepts (cont’d)</vt:lpstr>
      <vt:lpstr>Fundamental Concepts (cont’d)</vt:lpstr>
      <vt:lpstr>Object Distribution</vt:lpstr>
      <vt:lpstr>Fragmentation Alternatives</vt:lpstr>
      <vt:lpstr>Horizontal Fragmentation</vt:lpstr>
      <vt:lpstr>Vertical Fragmentation</vt:lpstr>
      <vt:lpstr>Path Partitioning</vt:lpstr>
      <vt:lpstr>Object Server Architecture</vt:lpstr>
      <vt:lpstr>Page Server Architecture</vt:lpstr>
      <vt:lpstr>Cache Consistency</vt:lpstr>
      <vt:lpstr>Alternative Cache Consistency Algorithms</vt:lpstr>
      <vt:lpstr>Object Identifier Management</vt:lpstr>
      <vt:lpstr>Object Migration</vt:lpstr>
      <vt:lpstr>Distributed Object Storage</vt:lpstr>
      <vt:lpstr>Object Query Processing</vt:lpstr>
      <vt:lpstr>Transaction Management</vt:lpstr>
      <vt:lpstr>Correctness Criteria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M. Tamer Özsu</cp:lastModifiedBy>
  <cp:revision>24</cp:revision>
  <dcterms:modified xsi:type="dcterms:W3CDTF">2011-04-04T15:12:54Z</dcterms:modified>
</cp:coreProperties>
</file>