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16" y="8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1EEBE56-20E2-E74D-9035-27D8EAEB0526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AC742AA2-86C2-2445-8FBF-A051532B6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Ch.3/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8788"/>
            <a:ext cx="12293600" cy="7128792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>
                <a:solidFill>
                  <a:srgbClr val="1771A9"/>
                </a:solidFill>
              </a:rPr>
              <a:t>Distributed Database Design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Data distribution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Degree of Fragmentation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69952" y="7024827"/>
            <a:ext cx="8459894" cy="123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10" tIns="36124" rIns="90310" bIns="36124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Finding the suitable level of partitioning within this range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67289" y="4493107"/>
            <a:ext cx="5834098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6728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941944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97774" y="4818227"/>
            <a:ext cx="1699332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tuples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attributes</a:t>
            </a:r>
            <a:endParaRPr lang="en-US" sz="2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845988" y="4818227"/>
            <a:ext cx="1630087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319669" y="2948787"/>
            <a:ext cx="477863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finite number of alternatives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6070352" y="904147"/>
            <a:ext cx="792088" cy="5832648"/>
          </a:xfrm>
          <a:prstGeom prst="rightBrace">
            <a:avLst/>
          </a:prstGeom>
          <a:noFill/>
          <a:ln w="19050" cmpd="sng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</a:t>
            </a:r>
            <a:r>
              <a:rPr lang="en-US" dirty="0" smtClean="0"/>
              <a:t>∇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such </a:t>
            </a:r>
            <a:r>
              <a:rPr lang="en-US" dirty="0"/>
              <a:t>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600" i="1" dirty="0"/>
              <a:t>R = </a:t>
            </a:r>
            <a:r>
              <a:rPr lang="en-US" sz="2800" dirty="0"/>
              <a:t>∇</a:t>
            </a:r>
            <a:r>
              <a:rPr lang="en-US" sz="2600" baseline="-25000" dirty="0" smtClean="0"/>
              <a:t>1</a:t>
            </a:r>
            <a:r>
              <a:rPr lang="en-US" sz="2600" baseline="-25000" dirty="0"/>
              <a:t>≤</a:t>
            </a:r>
            <a:r>
              <a:rPr lang="en-US" sz="2600" i="1" baseline="-25000" dirty="0"/>
              <a:t>i</a:t>
            </a:r>
            <a:r>
              <a:rPr lang="en-US" sz="2600" baseline="-25000" dirty="0"/>
              <a:t>≤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R</a:t>
            </a:r>
            <a:r>
              <a:rPr lang="en-US" sz="2600" i="1" baseline="-25000" dirty="0" smtClean="0"/>
              <a:t>i</a:t>
            </a:r>
            <a:endParaRPr lang="en-US" sz="1700" i="1" baseline="-25000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Disjointness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>
              <a:lnSpc>
                <a:spcPct val="80000"/>
              </a:lnSpc>
            </a:pPr>
            <a:r>
              <a:rPr lang="en-US" dirty="0"/>
              <a:t>Rule of thumb: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73858"/>
              </p:ext>
            </p:extLst>
          </p:nvPr>
        </p:nvGraphicFramePr>
        <p:xfrm>
          <a:off x="1216025" y="5546725"/>
          <a:ext cx="7324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4" imgW="7315200" imgH="1092200" progId="Equation.3">
                  <p:embed/>
                </p:oleObj>
              </mc:Choice>
              <mc:Fallback>
                <p:oleObj name="Equation" r:id="rId4" imgW="7315200" imgH="1092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546725"/>
                        <a:ext cx="73247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9473636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91950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52046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210169" y="3033128"/>
            <a:ext cx="104941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183076" y="433360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183076" y="563408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155982" y="6934568"/>
            <a:ext cx="102232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101796" y="8235048"/>
            <a:ext cx="106025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105984" y="2500294"/>
            <a:ext cx="226637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Full-replication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746087" y="2500294"/>
            <a:ext cx="261029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Partial-replication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631390" y="2500294"/>
            <a:ext cx="182035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Partitioning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37844" y="3231813"/>
            <a:ext cx="2209203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QUERY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 PROCESSING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800880" y="3405663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284608" y="3276969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284608" y="4586480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194632" y="4586480"/>
            <a:ext cx="257559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DIRECTORY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MANAGEMENT 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263969" y="4586480"/>
            <a:ext cx="1952667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Easy or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Non-</a:t>
            </a:r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existant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151131" y="5859866"/>
            <a:ext cx="269646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CONCURRENCY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CONTROL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0102142" y="6033717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357212" y="6033717"/>
            <a:ext cx="139030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Difficult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461523" y="6033717"/>
            <a:ext cx="155981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Moderate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249210" y="7377094"/>
            <a:ext cx="20826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RELIABILITY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476695" y="7377094"/>
            <a:ext cx="152947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Very high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581451" y="7377094"/>
            <a:ext cx="93956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High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10119163" y="7377094"/>
            <a:ext cx="84706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Low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211537" y="8607583"/>
            <a:ext cx="1523525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REALITY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52068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72453" y="8607583"/>
            <a:ext cx="13553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Realistic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9653330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>
            <a:off x="10902810" y="359757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Arc 33"/>
          <p:cNvSpPr>
            <a:spLocks/>
          </p:cNvSpPr>
          <p:nvPr/>
        </p:nvSpPr>
        <p:spPr bwMode="auto">
          <a:xfrm>
            <a:off x="7495822" y="359757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40320" y="368336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Arc 35"/>
          <p:cNvSpPr>
            <a:spLocks/>
          </p:cNvSpPr>
          <p:nvPr/>
        </p:nvSpPr>
        <p:spPr bwMode="auto">
          <a:xfrm>
            <a:off x="10902810" y="489805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Arc 36"/>
          <p:cNvSpPr>
            <a:spLocks/>
          </p:cNvSpPr>
          <p:nvPr/>
        </p:nvSpPr>
        <p:spPr bwMode="auto">
          <a:xfrm>
            <a:off x="7495822" y="489805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7640320" y="498384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Replication Alternatives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Four categories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Database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Communication network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Computer system information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>
                <a:latin typeface="Book Antiqua"/>
                <a:cs typeface="Book Antiqua"/>
              </a:rPr>
              <a:t>PHF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868" y="2384425"/>
            <a:ext cx="10186988" cy="66643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Database Information</a:t>
            </a:r>
          </a:p>
          <a:p>
            <a:pPr marL="1056623" lvl="1">
              <a:lnSpc>
                <a:spcPct val="80000"/>
              </a:lnSpc>
            </a:pPr>
            <a:r>
              <a:rPr lang="en-US" dirty="0"/>
              <a:t>relationship</a:t>
            </a:r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78293" y="3910471"/>
            <a:ext cx="2095218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69952" y="5536071"/>
            <a:ext cx="3228680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16212" y="7161671"/>
            <a:ext cx="3382331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86310" y="5536071"/>
            <a:ext cx="4420546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262040" y="3902554"/>
            <a:ext cx="1859642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SAL</a:t>
            </a:r>
            <a:endParaRPr lang="en-US" sz="2400" u="sng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123516" y="3436640"/>
            <a:ext cx="112461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SKILL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69952" y="5524872"/>
            <a:ext cx="3272589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ENAME,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endParaRPr lang="en-US" sz="24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77280" y="5524872"/>
            <a:ext cx="442957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PNO,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PNAME, BUDGET, LOC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391827" y="7181056"/>
            <a:ext cx="347872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ENO, PNO,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 RESP, DUR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397944" y="5092824"/>
            <a:ext cx="924891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EMP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25280" y="5020816"/>
            <a:ext cx="995824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PROJ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317171" y="6719149"/>
            <a:ext cx="89573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ASG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270152" y="4444752"/>
            <a:ext cx="19626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4270152" y="6067070"/>
            <a:ext cx="1103360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6403058" y="6045861"/>
            <a:ext cx="1447200" cy="110880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213311" y="4748108"/>
            <a:ext cx="56089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Book Antiqua"/>
                <a:cs typeface="Book Antiqua"/>
              </a:rPr>
              <a:t>L</a:t>
            </a:r>
            <a:r>
              <a:rPr lang="en-US" sz="2400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 :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 err="1" smtClean="0">
                <a:cs typeface="Book Antiqua"/>
              </a:rPr>
              <a:t>θ</a:t>
            </a:r>
            <a:r>
              <a:rPr lang="en-US" sz="2800" i="1" dirty="0" err="1" smtClean="0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2400" dirty="0" err="1" smtClean="0">
                <a:cs typeface="Book Antiqua"/>
              </a:rPr>
              <a:t>θ</a:t>
            </a:r>
            <a:r>
              <a:rPr lang="en-US" sz="2400" i="1" dirty="0" smtClean="0">
                <a:cs typeface="Book Antiqua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dirty="0" smtClean="0"/>
              <a:t>{=,&lt;,</a:t>
            </a:r>
            <a:r>
              <a:rPr lang="en-US" dirty="0"/>
              <a:t>≤,&gt;,≥,≠}, </a:t>
            </a:r>
            <a:r>
              <a:rPr lang="en-US" i="1" dirty="0" smtClean="0"/>
              <a:t>Value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smtClean="0"/>
              <a:t>Pr </a:t>
            </a:r>
            <a:r>
              <a:rPr lang="en-US" dirty="0" smtClean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 smtClean="0"/>
              <a:t>M </a:t>
            </a:r>
            <a:r>
              <a:rPr lang="en-US" dirty="0" smtClean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Font typeface="Monotype Sorts" charset="0"/>
              <a:buNone/>
            </a:pPr>
            <a:r>
              <a:rPr lang="en-US" i="1" dirty="0"/>
              <a:t>			</a:t>
            </a:r>
            <a:r>
              <a:rPr lang="en-US" i="1" dirty="0" smtClean="0"/>
              <a:t>M </a:t>
            </a:r>
            <a:r>
              <a:rPr lang="en-US" dirty="0" smtClean="0"/>
              <a:t>= { </a:t>
            </a:r>
            <a:r>
              <a:rPr lang="en-US" i="1" dirty="0" smtClean="0"/>
              <a:t>m</a:t>
            </a:r>
            <a:r>
              <a:rPr lang="en-US" i="1" baseline="-25000" dirty="0" smtClean="0"/>
              <a:t>i </a:t>
            </a:r>
            <a:r>
              <a:rPr lang="en-US" dirty="0" smtClean="0"/>
              <a:t>|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 smtClean="0">
                <a:latin typeface="Symbol" charset="0"/>
                <a:sym typeface="Symbol"/>
              </a:rPr>
              <a:t>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30932" y="2489200"/>
            <a:ext cx="11560100" cy="6769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</a:t>
            </a:r>
            <a:r>
              <a:rPr lang="en-US" dirty="0" smtClean="0"/>
              <a:t>Information Requirements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minterm selectivitie</a:t>
            </a: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: </a:t>
            </a:r>
            <a:r>
              <a:rPr lang="en-US" i="1"/>
              <a:t>sel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access frequencies</a:t>
            </a:r>
            <a:r>
              <a:rPr lang="en-US"/>
              <a:t>: </a:t>
            </a:r>
            <a:r>
              <a:rPr lang="en-US" i="1"/>
              <a:t>acc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frequency with which a user application </a:t>
            </a:r>
            <a:r>
              <a:rPr lang="en-US" i="1"/>
              <a:t>qi</a:t>
            </a:r>
            <a:r>
              <a:rPr lang="en-US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Access frequency for a minterm predicate can also be defined.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the general setting :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  <a:buFont typeface="Monotype Sorts" charset="0"/>
              <a:buNone/>
            </a:pPr>
            <a:r>
              <a:rPr lang="en-US" dirty="0"/>
              <a:t>   Making decisions about the placement of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programs </a:t>
            </a:r>
            <a:r>
              <a:rPr lang="en-US" dirty="0"/>
              <a:t>across the sites of a computer network as well as possibly designing the network itself.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Distributed DBMS, the placement of applications entails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distributed DBMS software; and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applications that run on the database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7704" y="444500"/>
            <a:ext cx="12767096" cy="1612900"/>
          </a:xfrm>
          <a:noFill/>
          <a:ln/>
        </p:spPr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Horizontal Fragmentation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buNone/>
              <a:tabLst>
                <a:tab pos="4714166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4714166" algn="l"/>
              </a:tabLst>
            </a:pPr>
            <a:r>
              <a:rPr lang="en-US" sz="2600" i="1" dirty="0" err="1"/>
              <a:t>R</a:t>
            </a:r>
            <a:r>
              <a:rPr lang="en-US" sz="2600" i="1" baseline="-25000" dirty="0" err="1"/>
              <a:t>j</a:t>
            </a:r>
            <a:r>
              <a:rPr lang="en-US" sz="2600" dirty="0"/>
              <a:t> = </a:t>
            </a:r>
            <a:r>
              <a:rPr lang="en-US" sz="2600" dirty="0" smtClean="0">
                <a:latin typeface="Symbol" charset="0"/>
                <a:sym typeface="Symbol"/>
              </a:rPr>
              <a:t></a:t>
            </a:r>
            <a:r>
              <a:rPr lang="en-US" sz="2600" i="1" baseline="-25000" dirty="0" err="1" smtClean="0"/>
              <a:t>F</a:t>
            </a:r>
            <a:r>
              <a:rPr lang="en-US" sz="2600" i="1" baseline="-50000" dirty="0" err="1" smtClean="0"/>
              <a:t>j</a:t>
            </a:r>
            <a:r>
              <a:rPr lang="en-US" sz="2600" dirty="0" smtClean="0"/>
              <a:t>(</a:t>
            </a:r>
            <a:r>
              <a:rPr lang="en-US" sz="2600" i="1" dirty="0" smtClean="0"/>
              <a:t>R</a:t>
            </a:r>
            <a:r>
              <a:rPr lang="en-US" sz="2600" dirty="0" smtClean="0"/>
              <a:t>)</a:t>
            </a:r>
            <a:r>
              <a:rPr lang="en-US" sz="2600" dirty="0"/>
              <a:t>,  1 ≤ </a:t>
            </a:r>
            <a:r>
              <a:rPr lang="en-US" sz="2600" i="1" dirty="0"/>
              <a:t>j</a:t>
            </a:r>
            <a:r>
              <a:rPr lang="en-US" sz="2600" dirty="0"/>
              <a:t> ≤ </a:t>
            </a:r>
            <a:r>
              <a:rPr lang="en-US" sz="2600" i="1" dirty="0"/>
              <a:t>w</a:t>
            </a:r>
            <a:endParaRPr lang="en-US" sz="2600" dirty="0"/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/>
              <a:t>Therefore,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46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790700" indent="-1790700"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which </a:t>
            </a:r>
            <a:r>
              <a:rPr lang="en-US" dirty="0"/>
              <a:t>obey the fragmentation rules.</a:t>
            </a:r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r>
              <a:rPr lang="en-US" dirty="0"/>
              <a:t>Preliminaries :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9103218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9103218" algn="l"/>
              </a:tabLst>
            </a:pPr>
            <a:endParaRPr lang="en-US" dirty="0"/>
          </a:p>
          <a:p>
            <a:pPr>
              <a:tabLst>
                <a:tab pos="9103218" algn="l"/>
              </a:tabLst>
            </a:pPr>
            <a:r>
              <a:rPr lang="en-US" dirty="0"/>
              <a:t>Example :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the budgets of projects at each location.	(1)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projects with budgets less than $200000.	(2)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=“Paris”, BUDGET≤200000,BUDGET&gt;200000}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5805"/>
              </p:ext>
            </p:extLst>
          </p:nvPr>
        </p:nvGraphicFramePr>
        <p:xfrm>
          <a:off x="4198144" y="6172944"/>
          <a:ext cx="392043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244600" imgH="457200" progId="Equation.3">
                  <p:embed/>
                </p:oleObj>
              </mc:Choice>
              <mc:Fallback>
                <p:oleObj name="Equation" r:id="rId4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8144" y="6172944"/>
                        <a:ext cx="3920436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</a:t>
            </a:r>
            <a:r>
              <a:rPr lang="en-US" dirty="0" smtClean="0"/>
              <a:t>predicates 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Pr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        </a:t>
            </a:r>
            <a:endParaRPr lang="en-US" dirty="0"/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 smtClean="0">
                <a:latin typeface="Symbol" charset="0"/>
                <a:sym typeface="Symbol"/>
              </a:rPr>
              <a:t>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2600" i="1" dirty="0"/>
              <a:t>Pr'</a:t>
            </a:r>
            <a:r>
              <a:rPr lang="en-US" sz="2600" dirty="0"/>
              <a:t> </a:t>
            </a:r>
            <a:r>
              <a:rPr lang="en-US" sz="26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</a:t>
            </a:r>
            <a:r>
              <a:rPr lang="en-US" sz="2800" i="1" dirty="0" smtClean="0"/>
              <a:t>Pr</a:t>
            </a:r>
            <a:r>
              <a:rPr lang="en-US" sz="2800" dirty="0" smtClean="0"/>
              <a:t> – {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}</a:t>
            </a:r>
            <a:endParaRPr lang="en-US" sz="2600" i="1" dirty="0"/>
          </a:p>
          <a:p>
            <a:pPr lvl="3">
              <a:buFont typeface="Monotype Sorts" charset="0"/>
              <a:buNone/>
            </a:pPr>
            <a:r>
              <a:rPr lang="en-US" sz="2600" i="1" dirty="0"/>
              <a:t>F</a:t>
            </a:r>
            <a:r>
              <a:rPr lang="en-US" sz="2600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 </a:t>
            </a:r>
            <a:r>
              <a:rPr lang="en-US" sz="2600" i="1" dirty="0"/>
              <a:t>F</a:t>
            </a:r>
            <a:r>
              <a:rPr lang="en-US" sz="2600" dirty="0"/>
              <a:t> – </a:t>
            </a:r>
            <a:r>
              <a:rPr lang="en-US" sz="2800" dirty="0" smtClean="0">
                <a:sym typeface="Symbol"/>
              </a:rPr>
              <a:t>{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}</a:t>
            </a:r>
            <a:endParaRPr lang="en-US" sz="2600" i="1" baseline="-2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88132" indent="-1788132">
              <a:buNone/>
              <a:tabLst>
                <a:tab pos="650230" algn="l"/>
              </a:tabLst>
            </a:pPr>
            <a:r>
              <a:rPr lang="en-US" dirty="0"/>
              <a:t>Makes use of COM_MIN to perform fragmentation.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788132" indent="-1788132">
              <a:buNone/>
              <a:tabLst>
                <a:tab pos="650230" algn="l"/>
              </a:tabLst>
            </a:pPr>
            <a:endParaRPr lang="en-US" i="1" dirty="0"/>
          </a:p>
          <a:p>
            <a:pPr marL="447675" indent="-447675">
              <a:buSzPct val="95000"/>
              <a:buFont typeface="Wingdings" pitchFamily="2" charset="2"/>
              <a:buChar char=""/>
              <a:tabLst>
                <a:tab pos="650230" algn="l"/>
              </a:tabLst>
            </a:pPr>
            <a:r>
              <a:rPr lang="en-US" i="1" dirty="0" smtClean="0"/>
              <a:t>Pr</a:t>
            </a:r>
            <a:r>
              <a:rPr lang="en-US" dirty="0"/>
              <a:t>'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/>
              <a:t>COM_MIN </a:t>
            </a:r>
            <a:r>
              <a:rPr lang="en-US" dirty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Pr</a:t>
            </a:r>
            <a:r>
              <a:rPr lang="en-US" dirty="0" smtClean="0"/>
              <a:t>)</a:t>
            </a:r>
          </a:p>
          <a:p>
            <a:pPr marL="447675" indent="-447675">
              <a:buSzPct val="95000"/>
              <a:buFont typeface="Wingdings" pitchFamily="2" charset="2"/>
              <a:buChar char="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</a:t>
            </a:r>
            <a:r>
              <a:rPr lang="en-US" dirty="0" smtClean="0"/>
              <a:t>predicates</a:t>
            </a:r>
          </a:p>
          <a:p>
            <a:pPr marL="447675" indent="-447675">
              <a:buSzPct val="95000"/>
              <a:buFont typeface="Wingdings" pitchFamily="2" charset="2"/>
              <a:buChar char="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Pr</a:t>
            </a:r>
          </a:p>
          <a:p>
            <a:pPr marL="447675" indent="-447675">
              <a:buSzPct val="95000"/>
              <a:buFont typeface="Wingdings" pitchFamily="2" charset="2"/>
              <a:buChar char=""/>
              <a:tabLst>
                <a:tab pos="650230" algn="l"/>
              </a:tabLst>
            </a:pPr>
            <a:r>
              <a:rPr lang="en-US" dirty="0" smtClean="0"/>
              <a:t>eliminate </a:t>
            </a:r>
            <a:r>
              <a:rPr lang="en-US" dirty="0"/>
              <a:t>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Dimensions of the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92494" y="8055752"/>
            <a:ext cx="2567652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sharing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964324" y="5346418"/>
            <a:ext cx="3095779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knowledge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74507" y="2745458"/>
            <a:ext cx="372181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Access pattern behavior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671538" y="3576320"/>
            <a:ext cx="0" cy="19326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689600" y="5508978"/>
            <a:ext cx="328732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030329" y="48677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5030329" y="4867769"/>
            <a:ext cx="2691271" cy="1463040"/>
            <a:chOff x="2228" y="2156"/>
            <a:chExt cx="1192" cy="648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420" y="215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2228" y="2156"/>
              <a:ext cx="1184" cy="648"/>
              <a:chOff x="2228" y="2156"/>
              <a:chExt cx="1184" cy="648"/>
            </a:xfrm>
          </p:grpSpPr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2228" y="2156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2228" y="2804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11129" y="5508978"/>
            <a:ext cx="1896533" cy="22577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4334933" y="5671538"/>
            <a:ext cx="2711592" cy="1465298"/>
            <a:chOff x="1920" y="2512"/>
            <a:chExt cx="1201" cy="649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924" y="251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1920" y="2512"/>
              <a:ext cx="1201" cy="649"/>
            </a:xfrm>
            <a:custGeom>
              <a:avLst/>
              <a:gdLst>
                <a:gd name="T0" fmla="*/ 0 w 1201"/>
                <a:gd name="T1" fmla="*/ 0 h 649"/>
                <a:gd name="T2" fmla="*/ 1200 w 1201"/>
                <a:gd name="T3" fmla="*/ 0 h 649"/>
                <a:gd name="T4" fmla="*/ 1200 w 1201"/>
                <a:gd name="T5" fmla="*/ 648 h 649"/>
                <a:gd name="T6" fmla="*/ 0 w 1201"/>
                <a:gd name="T7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1" h="649">
                  <a:moveTo>
                    <a:pt x="0" y="0"/>
                  </a:moveTo>
                  <a:lnTo>
                    <a:pt x="1200" y="0"/>
                  </a:lnTo>
                  <a:lnTo>
                    <a:pt x="1200" y="648"/>
                  </a:lnTo>
                  <a:lnTo>
                    <a:pt x="0" y="6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10" name="Freeform 18"/>
          <p:cNvSpPr>
            <a:spLocks/>
          </p:cNvSpPr>
          <p:nvPr/>
        </p:nvSpPr>
        <p:spPr bwMode="auto">
          <a:xfrm>
            <a:off x="5689600" y="4045938"/>
            <a:ext cx="2711592" cy="1465298"/>
          </a:xfrm>
          <a:custGeom>
            <a:avLst/>
            <a:gdLst>
              <a:gd name="T0" fmla="*/ 0 w 1201"/>
              <a:gd name="T1" fmla="*/ 0 h 649"/>
              <a:gd name="T2" fmla="*/ 1200 w 1201"/>
              <a:gd name="T3" fmla="*/ 0 h 649"/>
              <a:gd name="T4" fmla="*/ 1200 w 1201"/>
              <a:gd name="T5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1" h="649">
                <a:moveTo>
                  <a:pt x="0" y="0"/>
                </a:moveTo>
                <a:lnTo>
                  <a:pt x="1200" y="0"/>
                </a:lnTo>
                <a:lnTo>
                  <a:pt x="1200" y="6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34933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7044267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7044267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689600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5689600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7053298" y="40549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698631" y="56805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8938542" y="4061743"/>
            <a:ext cx="2172369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partial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 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5825067" y="3495040"/>
            <a:ext cx="505742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4605867" y="4208498"/>
            <a:ext cx="1029547" cy="12101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7215858" y="4533618"/>
            <a:ext cx="1733973" cy="885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516338" y="5626382"/>
            <a:ext cx="433493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H="1" flipV="1">
            <a:off x="3666631" y="5508978"/>
            <a:ext cx="1264356" cy="75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 flipV="1">
            <a:off x="3702756" y="6592711"/>
            <a:ext cx="654756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24539" y="3174435"/>
            <a:ext cx="154914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dynamic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144830" y="3707271"/>
            <a:ext cx="103045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static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997015" y="5016782"/>
            <a:ext cx="9057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351576" y="5847645"/>
            <a:ext cx="1546380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 +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program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8789418" y="6001174"/>
            <a:ext cx="2018678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complete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377441" y="4319129"/>
            <a:ext cx="3314418" cy="1770098"/>
            <a:chOff x="1216" y="3232"/>
            <a:chExt cx="1468" cy="784"/>
          </a:xfrm>
          <a:noFill/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216" y="3232"/>
              <a:ext cx="1468" cy="7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216" y="3520"/>
              <a:ext cx="146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128" y="3240"/>
              <a:ext cx="0" cy="77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306" y="3262"/>
              <a:ext cx="49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242" y="3510"/>
              <a:ext cx="81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229" y="3750"/>
              <a:ext cx="911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214" y="3250"/>
              <a:ext cx="364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SAL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1" y="351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27000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191" y="375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24000</a:t>
              </a:r>
            </a:p>
          </p:txBody>
        </p:sp>
      </p:grp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3706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2474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2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7200054" y="4319129"/>
            <a:ext cx="3314418" cy="1770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200054" y="4969370"/>
            <a:ext cx="33144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9259147" y="4337192"/>
            <a:ext cx="0" cy="17520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364562" y="4386864"/>
            <a:ext cx="11882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234146" y="4946793"/>
            <a:ext cx="18102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217544" y="5488659"/>
            <a:ext cx="18254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9415268" y="4359771"/>
            <a:ext cx="8979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9362658" y="4946793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40000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9362658" y="5488659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34000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Fragmentation of relation PROJ </a:t>
            </a:r>
            <a:endParaRPr lang="en-US"/>
          </a:p>
          <a:p>
            <a:pPr marL="1056623" lvl="1">
              <a:lnSpc>
                <a:spcPct val="80000"/>
              </a:lnSpc>
            </a:pPr>
            <a:r>
              <a:rPr lang="en-US"/>
              <a:t>Applications: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Find the name and budget of projects given their no.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Issued at three sites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Access project information according to budget 	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one site accesses ≤200000 other accesses &gt;200000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Simple predicates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(1)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: LOC = “Montreal”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: LOC = “New York”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 : LOC = “Paris”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(2)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 : BUDGET ≤ 200000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 : BUDGET &gt; 200000</a:t>
            </a:r>
          </a:p>
          <a:p>
            <a:pPr marL="1056623" lvl="1">
              <a:lnSpc>
                <a:spcPct val="80000"/>
              </a:lnSpc>
            </a:pPr>
            <a:r>
              <a:rPr lang="en-US" i="1"/>
              <a:t>Pr</a:t>
            </a:r>
            <a:r>
              <a:rPr lang="en-US"/>
              <a:t> = </a:t>
            </a:r>
            <a:r>
              <a:rPr lang="en-US" i="1"/>
              <a:t>Pr'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61019" y="2880924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26063" y="3526649"/>
            <a:ext cx="6048345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27663" y="3662116"/>
            <a:ext cx="83763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89476" y="3662116"/>
            <a:ext cx="129370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822418" y="3662116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91574" y="3662116"/>
            <a:ext cx="80376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548836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788552" y="3558258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5244818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523805" y="4280747"/>
            <a:ext cx="60506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757530" y="3526649"/>
            <a:ext cx="5994399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22684" y="3635023"/>
            <a:ext cx="9150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7794349" y="3635023"/>
            <a:ext cx="137172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9991589" y="3635023"/>
            <a:ext cx="1483776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11630683" y="3635023"/>
            <a:ext cx="8810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789333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0049370" y="3531164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1383716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755271" y="4253653"/>
            <a:ext cx="59966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55506" y="440492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468287" y="4404926"/>
            <a:ext cx="237597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807712" y="440492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152249" y="4404926"/>
            <a:ext cx="149416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986315" y="439363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7893191" y="4219787"/>
            <a:ext cx="145626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Develop.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0039179" y="439363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11239055" y="4393636"/>
            <a:ext cx="158077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6865392" y="285383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714151" y="5373511"/>
            <a:ext cx="1170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7000859" y="537351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720" y="6073423"/>
            <a:ext cx="6194620" cy="1476587"/>
            <a:chOff x="523804" y="6073423"/>
            <a:chExt cx="6194620" cy="1476587"/>
          </a:xfrm>
          <a:noFill/>
        </p:grpSpPr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526106" y="6073423"/>
              <a:ext cx="6192318" cy="14765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3" name="Rectangle 35"/>
            <p:cNvSpPr>
              <a:spLocks noChangeArrowheads="1"/>
            </p:cNvSpPr>
            <p:nvPr/>
          </p:nvSpPr>
          <p:spPr bwMode="auto">
            <a:xfrm>
              <a:off x="629704" y="6208890"/>
              <a:ext cx="837994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615038" y="6208890"/>
              <a:ext cx="1293826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3905709" y="6208890"/>
              <a:ext cx="1406633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5510330" y="6208890"/>
              <a:ext cx="803461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573599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3868874" y="6105032"/>
              <a:ext cx="0" cy="144497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5360688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523804" y="6827521"/>
              <a:ext cx="61946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90187" y="6899770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439098" y="6899770"/>
            <a:ext cx="18229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3728846" y="6899770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5098219" y="6899770"/>
            <a:ext cx="158270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grpSp>
        <p:nvGrpSpPr>
          <p:cNvPr id="68665" name="Group 57"/>
          <p:cNvGrpSpPr>
            <a:grpSpLocks/>
          </p:cNvGrpSpPr>
          <p:nvPr/>
        </p:nvGrpSpPr>
        <p:grpSpPr bwMode="auto">
          <a:xfrm>
            <a:off x="6757530" y="6073423"/>
            <a:ext cx="5942471" cy="1476587"/>
            <a:chOff x="2993" y="2690"/>
            <a:chExt cx="2632" cy="654"/>
          </a:xfrm>
          <a:noFill/>
        </p:grpSpPr>
        <p:sp>
          <p:nvSpPr>
            <p:cNvPr id="68656" name="Rectangle 48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7" name="Rectangle 49"/>
            <p:cNvSpPr>
              <a:spLocks noChangeArrowheads="1"/>
            </p:cNvSpPr>
            <p:nvPr/>
          </p:nvSpPr>
          <p:spPr bwMode="auto">
            <a:xfrm>
              <a:off x="3039" y="2750"/>
              <a:ext cx="371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465" y="2750"/>
              <a:ext cx="57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59" name="Rectangle 51"/>
            <p:cNvSpPr>
              <a:spLocks noChangeArrowheads="1"/>
            </p:cNvSpPr>
            <p:nvPr/>
          </p:nvSpPr>
          <p:spPr bwMode="auto">
            <a:xfrm>
              <a:off x="4454" y="2750"/>
              <a:ext cx="62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60" name="Rectangle 52"/>
            <p:cNvSpPr>
              <a:spLocks noChangeArrowheads="1"/>
            </p:cNvSpPr>
            <p:nvPr/>
          </p:nvSpPr>
          <p:spPr bwMode="auto">
            <a:xfrm>
              <a:off x="5149" y="2750"/>
              <a:ext cx="35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7927986" y="6911059"/>
            <a:ext cx="194435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68667" name="Rectangle 59"/>
          <p:cNvSpPr>
            <a:spLocks noChangeArrowheads="1"/>
          </p:cNvSpPr>
          <p:nvPr/>
        </p:nvSpPr>
        <p:spPr bwMode="auto">
          <a:xfrm>
            <a:off x="6984674" y="6911059"/>
            <a:ext cx="59332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10203997" y="6911059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68669" name="Rectangle 61"/>
          <p:cNvSpPr>
            <a:spLocks noChangeArrowheads="1"/>
          </p:cNvSpPr>
          <p:nvPr/>
        </p:nvSpPr>
        <p:spPr bwMode="auto">
          <a:xfrm>
            <a:off x="11623800" y="6911059"/>
            <a:ext cx="91288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2600" i="1" dirty="0"/>
              <a:t>R</a:t>
            </a:r>
            <a:r>
              <a:rPr lang="en-US" sz="2600" dirty="0"/>
              <a:t>  =   </a:t>
            </a:r>
            <a:r>
              <a:rPr lang="en-US" sz="3600" dirty="0" smtClean="0">
                <a:latin typeface="Symbol" charset="0"/>
                <a:sym typeface="Symbol"/>
              </a:rPr>
              <a:t></a:t>
            </a:r>
            <a:r>
              <a:rPr lang="en-US" sz="2600" baseline="-25000" dirty="0" smtClean="0">
                <a:latin typeface="Symbol" charset="0"/>
                <a:sym typeface="Symbol"/>
              </a:rPr>
              <a:t></a:t>
            </a:r>
            <a:r>
              <a:rPr lang="en-US" sz="2600" i="1" baseline="-25000" dirty="0" err="1" smtClean="0"/>
              <a:t>R</a:t>
            </a:r>
            <a:r>
              <a:rPr lang="en-US" sz="2600" i="1" baseline="-50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en-US" sz="2600" baseline="-25000" dirty="0" smtClean="0">
                <a:latin typeface="Symbol" charset="0"/>
                <a:sym typeface="Symbol"/>
              </a:rPr>
              <a:t></a:t>
            </a:r>
            <a:r>
              <a:rPr lang="en-US" sz="2600" i="1" baseline="-25000" dirty="0" smtClean="0"/>
              <a:t>FR</a:t>
            </a:r>
            <a:r>
              <a:rPr lang="en-US" sz="2600" baseline="-25000" dirty="0" smtClean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i</a:t>
            </a:r>
            <a:r>
              <a:rPr lang="en-US" sz="2600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01848"/>
          </a:xfrm>
          <a:noFill/>
          <a:ln/>
        </p:spPr>
        <p:txBody>
          <a:bodyPr/>
          <a:lstStyle/>
          <a:p>
            <a:r>
              <a:rPr lang="en-US" dirty="0"/>
              <a:t>Defined on a member relation of a link according to a selection operation specified on its owner.</a:t>
            </a:r>
            <a:endParaRPr lang="en-US" sz="2600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359573" y="5030738"/>
            <a:ext cx="2095218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212819" y="6701085"/>
            <a:ext cx="2677724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497493" y="8326685"/>
            <a:ext cx="2926080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67591" y="6701085"/>
            <a:ext cx="3621476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439952" y="5092824"/>
            <a:ext cx="103810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239542" y="5092824"/>
            <a:ext cx="7506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276856" y="4666828"/>
            <a:ext cx="98049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SKILL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60360" y="6749008"/>
            <a:ext cx="27734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6223256" y="6749008"/>
            <a:ext cx="37665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PNAME, BUDGET, LOC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399580" y="8405192"/>
            <a:ext cx="15933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ENO, 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5833981" y="8405192"/>
            <a:ext cx="154229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RESP, DUR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290082" y="6292428"/>
            <a:ext cx="81405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266747" y="6292428"/>
            <a:ext cx="87544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36292" y="7918028"/>
            <a:ext cx="78976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ASG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273739" y="5913121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725294" y="7430348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423143" y="7448410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4342160" y="5554354"/>
            <a:ext cx="0" cy="11311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226560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6394027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487672" lvl="1" indent="-325115">
              <a:spcBef>
                <a:spcPct val="60000"/>
              </a:spcBef>
              <a:buNone/>
            </a:pPr>
            <a:r>
              <a:rPr lang="en-US" sz="3400" i="1" dirty="0"/>
              <a:t>		</a:t>
            </a:r>
            <a:r>
              <a:rPr lang="en-US" sz="3400" i="1" dirty="0" err="1"/>
              <a:t>R</a:t>
            </a:r>
            <a:r>
              <a:rPr lang="en-US" sz="3400" i="1" baseline="-25000" dirty="0" err="1"/>
              <a:t>i</a:t>
            </a:r>
            <a:r>
              <a:rPr lang="en-US" sz="3400" dirty="0"/>
              <a:t> = </a:t>
            </a:r>
            <a:r>
              <a:rPr lang="en-US" sz="3400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⋉</a:t>
            </a:r>
            <a:r>
              <a:rPr lang="en-US" sz="3400" i="1" baseline="-25000" dirty="0" smtClean="0"/>
              <a:t>F </a:t>
            </a:r>
            <a:r>
              <a:rPr lang="en-US" sz="3400" dirty="0" smtClean="0">
                <a:latin typeface="NSymbol" charset="0"/>
              </a:rPr>
              <a:t> </a:t>
            </a: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dirty="0"/>
              <a:t>, 1≤</a:t>
            </a:r>
            <a:r>
              <a:rPr lang="en-US" sz="3400" i="1" dirty="0"/>
              <a:t>i</a:t>
            </a:r>
            <a:r>
              <a:rPr lang="en-US" sz="3400" dirty="0"/>
              <a:t>≤</a:t>
            </a:r>
            <a:r>
              <a:rPr lang="en-US" sz="3400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97534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i="1" dirty="0"/>
              <a:t> </a:t>
            </a:r>
            <a:r>
              <a:rPr lang="en-US" sz="3400" dirty="0"/>
              <a:t>= </a:t>
            </a:r>
            <a:r>
              <a:rPr lang="en-US" sz="3400" dirty="0" smtClean="0">
                <a:latin typeface="Symbol" charset="0"/>
                <a:sym typeface="Symbol"/>
              </a:rPr>
              <a:t></a:t>
            </a:r>
            <a:r>
              <a:rPr lang="en-US" sz="3400" i="1" baseline="-25000" dirty="0" err="1" smtClean="0"/>
              <a:t>F</a:t>
            </a:r>
            <a:r>
              <a:rPr lang="en-US" sz="3400" i="1" baseline="-50000" dirty="0" err="1" smtClean="0"/>
              <a:t>i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dirty="0" smtClean="0"/>
              <a:t>(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28528"/>
            <a:ext cx="11270827" cy="3312368"/>
          </a:xfrm>
          <a:noFill/>
          <a:ln/>
        </p:spPr>
        <p:txBody>
          <a:bodyPr/>
          <a:lstStyle/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)=SKILL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2</a:t>
            </a:r>
            <a:endParaRPr lang="en-US" dirty="0"/>
          </a:p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</a:t>
            </a:r>
            <a:r>
              <a:rPr lang="en-US" baseline="-25000" dirty="0"/>
              <a:t>≤</a:t>
            </a:r>
            <a:r>
              <a:rPr lang="en-US" baseline="-25000" dirty="0" smtClean="0"/>
              <a:t>30000</a:t>
            </a:r>
            <a:r>
              <a:rPr lang="en-US" dirty="0" smtClean="0"/>
              <a:t>(SKILL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SAL&gt;30000</a:t>
            </a:r>
            <a:r>
              <a:rPr lang="en-US" dirty="0" smtClean="0"/>
              <a:t>(SKILL)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250811" y="5884912"/>
            <a:ext cx="4917439" cy="2571609"/>
            <a:chOff x="554" y="2526"/>
            <a:chExt cx="2178" cy="1139"/>
          </a:xfrm>
          <a:noFill/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92" y="2800"/>
              <a:ext cx="2140" cy="8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92" y="3088"/>
              <a:ext cx="21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52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744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596" y="2820"/>
              <a:ext cx="37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104" y="2820"/>
              <a:ext cx="574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2020" y="2820"/>
              <a:ext cx="44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649" y="310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E3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131" y="3108"/>
              <a:ext cx="45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A. Lee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924" y="310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648" y="328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E4</a:t>
              </a: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1122" y="3288"/>
              <a:ext cx="54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Miller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913" y="3288"/>
              <a:ext cx="81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648" y="346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E7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130" y="3468"/>
              <a:ext cx="56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R. Davis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924" y="346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554" y="2526"/>
              <a:ext cx="449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EMP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7324235" y="6503542"/>
            <a:ext cx="4533617" cy="27079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813703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992519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324235" y="7153783"/>
            <a:ext cx="4533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7333266" y="6548699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8480217" y="6548699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10548341" y="6548699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7452928" y="7123256"/>
            <a:ext cx="51025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8572786" y="7123256"/>
            <a:ext cx="95955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10342883" y="7123256"/>
            <a:ext cx="155335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7452928" y="7555304"/>
            <a:ext cx="4443306" cy="444782"/>
            <a:chOff x="3301" y="3276"/>
            <a:chExt cx="1968" cy="197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301" y="3276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72" y="3276"/>
              <a:ext cx="61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M. Smith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4575" y="3276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7452928" y="7957552"/>
            <a:ext cx="4443306" cy="444782"/>
            <a:chOff x="3301" y="3444"/>
            <a:chExt cx="1968" cy="197"/>
          </a:xfrm>
        </p:grpSpPr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3301" y="3444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796" y="3444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B. Casey</a:t>
              </a: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4575" y="3444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7238439" y="5884912"/>
            <a:ext cx="1013742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7452928" y="8336859"/>
            <a:ext cx="4443306" cy="444782"/>
            <a:chOff x="3301" y="3612"/>
            <a:chExt cx="1968" cy="197"/>
          </a:xfrm>
        </p:grpSpPr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3301" y="3612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E6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3776" y="3612"/>
              <a:ext cx="4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L. Chu</a:t>
              </a: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4581" y="3612"/>
              <a:ext cx="68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Elect. Eng.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7452928" y="8765232"/>
            <a:ext cx="4443306" cy="444782"/>
            <a:chOff x="3301" y="3780"/>
            <a:chExt cx="1968" cy="197"/>
          </a:xfrm>
        </p:grpSpPr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3301" y="3780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3813" y="3780"/>
              <a:ext cx="4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Jones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575" y="3780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member relation of a link whose owner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 smtClean="0"/>
              <a:t>] = </a:t>
            </a:r>
            <a:r>
              <a:rPr lang="en-US" sz="2800" i="1" dirty="0" smtClean="0"/>
              <a:t>t' </a:t>
            </a:r>
            <a:r>
              <a:rPr lang="en-US" sz="2800" dirty="0" smtClean="0"/>
              <a:t>[</a:t>
            </a:r>
            <a:r>
              <a:rPr lang="en-US" sz="2800" i="1" dirty="0"/>
              <a:t>A</a:t>
            </a:r>
            <a:r>
              <a:rPr lang="en-US" sz="2800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Top-down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designing systems from scratch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homogeneous systems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Bottom-up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when the databases already exist at a number of 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632108" cy="6769100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544296" lvl="2"/>
            <a:r>
              <a:rPr lang="en-US" dirty="0"/>
              <a:t>a measure that indicates how closely related the attributes are</a:t>
            </a:r>
          </a:p>
          <a:p>
            <a:pPr marL="1544296" lvl="2"/>
            <a:r>
              <a:rPr lang="en-US" dirty="0"/>
              <a:t>This is obtained from more primitive usage data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544296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r>
              <a:rPr lang="en-US" dirty="0"/>
              <a:t>	</a:t>
            </a:r>
          </a:p>
          <a:p>
            <a:pPr marL="1544296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22777" y="6825264"/>
            <a:ext cx="42500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980151" y="6807203"/>
            <a:ext cx="179271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latin typeface="Book Antiqua"/>
              </a:rPr>
              <a:t>q</a:t>
            </a:r>
            <a:r>
              <a:rPr lang="en-US" sz="2600" i="1" baseline="-25000" dirty="0" err="1">
                <a:latin typeface="Book Antiqua"/>
              </a:rPr>
              <a:t>i</a:t>
            </a:r>
            <a:r>
              <a:rPr lang="en-US" sz="2600" i="1" dirty="0" err="1">
                <a:latin typeface="Book Antiqua"/>
              </a:rPr>
              <a:t>,A</a:t>
            </a:r>
            <a:r>
              <a:rPr lang="en-US" sz="2600" i="1" baseline="-25000" dirty="0" err="1">
                <a:latin typeface="Book Antiqua"/>
              </a:rPr>
              <a:t>j</a:t>
            </a:r>
            <a:r>
              <a:rPr lang="en-US" sz="26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062240" y="6590456"/>
            <a:ext cx="612738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28638" y="7078136"/>
            <a:ext cx="1885193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662312" y="6554332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662312" y="7162816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1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BUDGET	</a:t>
            </a:r>
            <a:r>
              <a:rPr lang="en-US" sz="2600" i="1" dirty="0"/>
              <a:t>q</a:t>
            </a:r>
            <a:r>
              <a:rPr lang="en-US" sz="2600" baseline="-25000" dirty="0"/>
              <a:t>2</a:t>
            </a:r>
            <a:r>
              <a:rPr lang="en-US" sz="2600" dirty="0"/>
              <a:t>:	</a:t>
            </a:r>
            <a:r>
              <a:rPr lang="en-US" sz="2600" b="1" dirty="0"/>
              <a:t>SELECT</a:t>
            </a:r>
            <a:r>
              <a:rPr lang="en-US" sz="26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</a:t>
            </a:r>
            <a:r>
              <a:rPr lang="en-US" sz="26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3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PNAME	</a:t>
            </a:r>
            <a:r>
              <a:rPr lang="en-US" sz="2600" i="1" dirty="0"/>
              <a:t>q</a:t>
            </a:r>
            <a:r>
              <a:rPr lang="en-US" sz="2600" baseline="-25000" dirty="0"/>
              <a:t>4</a:t>
            </a:r>
            <a:r>
              <a:rPr lang="en-US" sz="2600" dirty="0"/>
              <a:t>:	</a:t>
            </a:r>
            <a:r>
              <a:rPr lang="en-US" sz="2600" b="1" dirty="0"/>
              <a:t>SELECT	SUM</a:t>
            </a:r>
            <a:r>
              <a:rPr lang="en-US" sz="26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	</a:t>
            </a:r>
            <a:r>
              <a:rPr lang="en-US" sz="26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LOC=Value		</a:t>
            </a:r>
            <a:r>
              <a:rPr lang="en-US" sz="2600" b="1" dirty="0"/>
              <a:t>WHERE</a:t>
            </a:r>
            <a:r>
              <a:rPr lang="en-US" sz="26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206726" y="6953350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206726" y="7567465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188664" y="8127394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204814" y="8741510"/>
            <a:ext cx="56052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4967111" y="7057208"/>
            <a:ext cx="255130" cy="2133601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519304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7965440" y="7057208"/>
            <a:ext cx="255130" cy="2133601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313737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0542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8670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7716012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2956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7340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60542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68670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295675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68490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0362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7716012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2776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60362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8490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77160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5940373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673736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7530793" y="6395409"/>
            <a:ext cx="65029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Affinity Measure </a:t>
            </a:r>
            <a:r>
              <a:rPr lang="en-US" i="1"/>
              <a:t>aff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12293600" cy="252028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34952" y="5093547"/>
            <a:ext cx="6085165" cy="1223413"/>
            <a:chOff x="1634952" y="5093547"/>
            <a:chExt cx="6085165" cy="1223413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27680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3680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8" y="5857860"/>
              <a:ext cx="441466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24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4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4851" y="7518405"/>
            <a:ext cx="9106738" cy="1201871"/>
            <a:chOff x="1664851" y="7518405"/>
            <a:chExt cx="9106738" cy="120187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0213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3110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08777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52693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2519641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2600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6350016" y="3652664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6512272" y="8045152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270934" y="54187"/>
            <a:ext cx="11732192" cy="16256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9317850" y="5784427"/>
            <a:ext cx="37704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74858" y="2932584"/>
            <a:ext cx="3245836" cy="2839742"/>
            <a:chOff x="9074858" y="3282809"/>
            <a:chExt cx="3245836" cy="283974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2" y="4610383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4" y="3878862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10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10298910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11039461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1852261" y="5630898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984443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0494673" y="6407573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1114491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1179515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10191609" y="6615284"/>
            <a:ext cx="2244230" cy="352214"/>
            <a:chOff x="4514" y="2930"/>
            <a:chExt cx="994" cy="156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9158068" y="691331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9140006" y="7364871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9103881" y="781642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9103881" y="830410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9500730" y="7121031"/>
            <a:ext cx="298026" cy="1724943"/>
            <a:chOff x="4208" y="3154"/>
            <a:chExt cx="132" cy="764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9852942" y="6935893"/>
            <a:ext cx="288996" cy="1914596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12101689" y="6908800"/>
            <a:ext cx="316089" cy="1923627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9872372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10642092" y="691331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11190914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11978697" y="6895253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0046039" y="7364871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10468425" y="732874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11364581" y="732874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11805030" y="7346809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9872372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10642092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11190914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11978697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10046039" y="828604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10468425" y="826798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11364581" y="8267982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11805030" y="8286044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2280357" y="6019808"/>
            <a:ext cx="8520853" cy="1253067"/>
            <a:chOff x="1010" y="3072"/>
            <a:chExt cx="3774" cy="555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5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8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763014" y="6066651"/>
            <a:ext cx="22380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516812" y="6046330"/>
            <a:ext cx="2946146" cy="5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817863" y="6519874"/>
            <a:ext cx="970025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054889" y="5596880"/>
            <a:ext cx="551060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3360820" y="5884912"/>
            <a:ext cx="1216888" cy="91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5100" dirty="0" smtClean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51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Consider the following </a:t>
            </a:r>
            <a:r>
              <a:rPr lang="en-US" i="1" dirty="0"/>
              <a:t>AA</a:t>
            </a:r>
            <a:r>
              <a:rPr lang="en-US" dirty="0"/>
              <a:t> matrix and the corresponding </a:t>
            </a:r>
            <a:r>
              <a:rPr lang="en-US" i="1" dirty="0"/>
              <a:t>CA</a:t>
            </a:r>
            <a:r>
              <a:rPr lang="en-US" dirty="0"/>
              <a:t> matrix 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have been placed.  Place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148608"/>
            <a:ext cx="7893191" cy="236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8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22680" y="2500536"/>
            <a:ext cx="2438400" cy="3257915"/>
            <a:chOff x="5761849" y="4511040"/>
            <a:chExt cx="2438400" cy="3257915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9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88566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018614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953232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083280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235420" y="6732873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8235420" y="8021430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8231849" y="7397080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8231849" y="8669502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8942000" y="6809637"/>
            <a:ext cx="270933" cy="24384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896143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896143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12814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04826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912814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904826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961167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977838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961167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9787414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969850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77838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969850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034874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1042862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10312620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10609245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1026191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1026191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1099898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1107886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10998984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1107886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1091215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1107886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1091215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11335244" y="6800606"/>
            <a:ext cx="207716" cy="2447431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14375" y="3545581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5338" y="3954238"/>
            <a:ext cx="217067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View Integration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559193" y="6040425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34845" y="207125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Analysis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953565" y="3073704"/>
            <a:ext cx="2068124" cy="38833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Objectives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4178" y="3940691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76445" y="3886505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View Design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03058" y="4956691"/>
            <a:ext cx="2068124" cy="55089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949" tIns="0" rIns="130949" bIns="0" anchor="ctr" anchorCtr="1"/>
          <a:lstStyle/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Information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9274951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ES’s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582898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GCS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34845" y="5891411"/>
            <a:ext cx="1905564" cy="55089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Design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34845" y="784213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953565" y="692095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LCS’s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4940018" y="8925865"/>
            <a:ext cx="2095218" cy="415431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LIS’s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987627" y="8402060"/>
            <a:ext cx="0" cy="50574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987627" y="7381544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987627" y="6460371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6096000" y="5512105"/>
            <a:ext cx="1345636" cy="36124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6935893" y="5539198"/>
            <a:ext cx="3386667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585351" y="5521136"/>
            <a:ext cx="1824284" cy="3522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3576320" y="3480105"/>
            <a:ext cx="1842347" cy="44252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673991" y="3480104"/>
            <a:ext cx="1905564" cy="38833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576320" y="4563838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7423573" y="4509651"/>
            <a:ext cx="921173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8922738" y="4509651"/>
            <a:ext cx="1309511" cy="52380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587804" y="4392247"/>
            <a:ext cx="3070578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4578774" y="3805225"/>
            <a:ext cx="839893" cy="19868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701084" y="3832318"/>
            <a:ext cx="957298" cy="14449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972018" y="6234593"/>
            <a:ext cx="3449884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906347" y="2640211"/>
            <a:ext cx="0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728" y="2348089"/>
            <a:ext cx="10629618" cy="2528711"/>
          </a:xfrm>
          <a:noFill/>
          <a:ln/>
        </p:spPr>
        <p:txBody>
          <a:bodyPr/>
          <a:lstStyle/>
          <a:p>
            <a:pPr marL="0" indent="225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978205" y="5524785"/>
            <a:ext cx="776675" cy="3416017"/>
            <a:chOff x="1762" y="2447"/>
            <a:chExt cx="344" cy="1513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970933" y="501904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544908" y="5073231"/>
            <a:ext cx="3966915" cy="489937"/>
            <a:chOff x="2013" y="2247"/>
            <a:chExt cx="1757" cy="217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4623929" y="5628641"/>
            <a:ext cx="2257778" cy="177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899769" y="5653476"/>
            <a:ext cx="1643662" cy="182428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623929" y="7416801"/>
            <a:ext cx="2257778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899769" y="7416801"/>
            <a:ext cx="1643662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8362809" y="5637672"/>
            <a:ext cx="171591" cy="32512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7405301" y="7945122"/>
            <a:ext cx="7229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500667" y="5019042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4020302" y="7999579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4002240" y="6337855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623929" y="5653476"/>
            <a:ext cx="2275840" cy="1788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4632960" y="5637672"/>
            <a:ext cx="144498" cy="32512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6890738" y="5366738"/>
            <a:ext cx="0" cy="363050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4127218" y="7443894"/>
            <a:ext cx="4587804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5349143" y="6301459"/>
            <a:ext cx="6989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6809458" y="7362614"/>
            <a:ext cx="198684" cy="16256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712" y="2481024"/>
            <a:ext cx="11440159" cy="585216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666657" y="7901136"/>
            <a:ext cx="2983679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800" baseline="30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800" baseline="30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A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Symbol" charset="0"/>
                <a:sym typeface="Symbol"/>
              </a:rPr>
              <a:t></a:t>
            </a:r>
            <a:r>
              <a:rPr lang="en-US" sz="2300" dirty="0" smtClean="0"/>
              <a:t> </a:t>
            </a:r>
            <a:r>
              <a:rPr lang="en-US" sz="2300" i="1" dirty="0" err="1"/>
              <a:t>A</a:t>
            </a:r>
            <a:r>
              <a:rPr lang="en-US" sz="2300" i="1" baseline="-25000" dirty="0" err="1"/>
              <a:t>R</a:t>
            </a:r>
            <a:r>
              <a:rPr lang="en-US" sz="2300" i="1" baseline="-50000" dirty="0" err="1"/>
              <a:t>i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R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MS PGothic"/>
                <a:ea typeface="MS PGothic"/>
              </a:rPr>
              <a:t>⋈</a:t>
            </a:r>
            <a:r>
              <a:rPr lang="en-US" sz="2300" b="1" dirty="0" smtClean="0">
                <a:latin typeface="NSymbol" charset="0"/>
              </a:rPr>
              <a:t></a:t>
            </a:r>
            <a:r>
              <a:rPr lang="en-US" sz="2300" i="1" baseline="-25000" dirty="0"/>
              <a:t>K</a:t>
            </a:r>
            <a:r>
              <a:rPr lang="en-US" sz="2600" dirty="0">
                <a:latin typeface="NSymbol" charset="0"/>
              </a:rPr>
              <a:t> 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i="1" dirty="0" smtClean="0"/>
              <a:t>, </a:t>
            </a:r>
            <a:r>
              <a:rPr lang="en-US" sz="2300" dirty="0" smtClean="0">
                <a:latin typeface="Symbol" charset="0"/>
                <a:sym typeface="Symbol"/>
              </a:rPr>
              <a:t>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dirty="0" smtClean="0"/>
              <a:t> </a:t>
            </a:r>
            <a:r>
              <a:rPr lang="en-US" sz="2300" dirty="0" smtClean="0">
                <a:latin typeface="Symbol" charset="0"/>
                <a:sym typeface="Symbol"/>
              </a:rPr>
              <a:t>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R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Fragmentation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151793" y="2625796"/>
            <a:ext cx="638639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7649482" y="3495040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69215" y="3467947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834448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8735823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78963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03276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74907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71228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737181" y="6305560"/>
            <a:ext cx="856450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80009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12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4772942" y="7400996"/>
            <a:ext cx="544125" cy="4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91337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21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8322232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22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0020081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23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4208739" y="3314418"/>
            <a:ext cx="2221653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6430392" y="3314418"/>
            <a:ext cx="2203591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8440315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3150776" y="5373511"/>
            <a:ext cx="975360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4127218" y="5373511"/>
            <a:ext cx="957298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7343616" y="5400605"/>
            <a:ext cx="146304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8812671" y="5414998"/>
            <a:ext cx="1417884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8796061" y="5400605"/>
            <a:ext cx="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Problem Statement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Given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F</a:t>
            </a:r>
            <a:r>
              <a:rPr lang="en-US" sz="2300"/>
              <a:t> = {</a:t>
            </a:r>
            <a:r>
              <a:rPr lang="en-US" sz="2300" i="1"/>
              <a:t>F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F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F</a:t>
            </a:r>
            <a:r>
              <a:rPr lang="en-US" sz="2300" i="1" baseline="-25000"/>
              <a:t>n</a:t>
            </a:r>
            <a:r>
              <a:rPr lang="en-US" sz="2300"/>
              <a:t>} 	fragments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S</a:t>
            </a:r>
            <a:r>
              <a:rPr lang="en-US" sz="2300"/>
              <a:t> ={</a:t>
            </a:r>
            <a:r>
              <a:rPr lang="en-US" sz="2300" i="1"/>
              <a:t>S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S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S</a:t>
            </a:r>
            <a:r>
              <a:rPr lang="en-US" sz="2300" i="1" baseline="-25000"/>
              <a:t>m</a:t>
            </a:r>
            <a:r>
              <a:rPr lang="en-US" sz="2300"/>
              <a:t>} 	network sites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Q</a:t>
            </a:r>
            <a:r>
              <a:rPr lang="en-US" sz="2300"/>
              <a:t> = {</a:t>
            </a:r>
            <a:r>
              <a:rPr lang="en-US" sz="2300" i="1"/>
              <a:t>q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q</a:t>
            </a:r>
            <a:r>
              <a:rPr lang="en-US" sz="2300" baseline="-25000"/>
              <a:t>2</a:t>
            </a:r>
            <a:r>
              <a:rPr lang="en-US" sz="2300"/>
              <a:t>,…, </a:t>
            </a:r>
            <a:r>
              <a:rPr lang="en-US" sz="2300" i="1"/>
              <a:t>q</a:t>
            </a:r>
            <a:r>
              <a:rPr lang="en-US" sz="2300" i="1" baseline="-25000"/>
              <a:t>q</a:t>
            </a:r>
            <a:r>
              <a:rPr lang="en-US" sz="2300"/>
              <a:t>}	applications 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Optimality</a:t>
            </a:r>
          </a:p>
          <a:p>
            <a:pPr lvl="1">
              <a:lnSpc>
                <a:spcPct val="80000"/>
              </a:lnSpc>
            </a:pPr>
            <a:r>
              <a:rPr lang="en-US"/>
              <a:t>Minimal cost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Communication + storage + processing (read &amp; update)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Cost in terms of time (usually)</a:t>
            </a:r>
          </a:p>
          <a:p>
            <a:pPr lvl="1">
              <a:lnSpc>
                <a:spcPct val="80000"/>
              </a:lnSpc>
            </a:pPr>
            <a:r>
              <a:rPr lang="en-US"/>
              <a:t>Performance</a:t>
            </a:r>
          </a:p>
          <a:p>
            <a:pPr lvl="2">
              <a:lnSpc>
                <a:spcPct val="80000"/>
              </a:lnSpc>
              <a:buFont typeface="Monotype Sorts" charset="0"/>
              <a:buNone/>
            </a:pPr>
            <a:r>
              <a:rPr lang="en-US" sz="2300"/>
              <a:t>Response time and/or throughput</a:t>
            </a:r>
          </a:p>
          <a:p>
            <a:pPr lvl="1">
              <a:lnSpc>
                <a:spcPct val="80000"/>
              </a:lnSpc>
            </a:pPr>
            <a:r>
              <a:rPr lang="en-US"/>
              <a:t>Constraints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Per site constraints (storage &amp; processing)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selectivity of fragments </a:t>
            </a:r>
          </a:p>
          <a:p>
            <a:pPr lvl="1">
              <a:lnSpc>
                <a:spcPct val="80000"/>
              </a:lnSpc>
            </a:pPr>
            <a:r>
              <a:rPr lang="en-US"/>
              <a:t>size of a fragment </a:t>
            </a:r>
          </a:p>
          <a:p>
            <a:pPr>
              <a:lnSpc>
                <a:spcPct val="80000"/>
              </a:lnSpc>
            </a:pPr>
            <a:r>
              <a:rPr lang="en-US"/>
              <a:t>Application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access types and numbers </a:t>
            </a:r>
          </a:p>
          <a:p>
            <a:pPr lvl="1">
              <a:lnSpc>
                <a:spcPct val="80000"/>
              </a:lnSpc>
            </a:pPr>
            <a:r>
              <a:rPr lang="en-US"/>
              <a:t>access localities </a:t>
            </a:r>
          </a:p>
          <a:p>
            <a:pPr>
              <a:lnSpc>
                <a:spcPct val="80000"/>
              </a:lnSpc>
            </a:pPr>
            <a:r>
              <a:rPr lang="en-US"/>
              <a:t>Communication network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storing data at a site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processing at a site </a:t>
            </a:r>
          </a:p>
          <a:p>
            <a:pPr>
              <a:lnSpc>
                <a:spcPct val="80000"/>
              </a:lnSpc>
            </a:pPr>
            <a:r>
              <a:rPr lang="en-US"/>
              <a:t>Computer system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bandwidth </a:t>
            </a:r>
          </a:p>
          <a:p>
            <a:pPr lvl="1">
              <a:lnSpc>
                <a:spcPct val="80000"/>
              </a:lnSpc>
            </a:pPr>
            <a:r>
              <a:rPr lang="en-US"/>
              <a:t>latency </a:t>
            </a:r>
          </a:p>
          <a:p>
            <a:pPr lvl="1">
              <a:lnSpc>
                <a:spcPct val="80000"/>
              </a:lnSpc>
            </a:pPr>
            <a:r>
              <a:rPr lang="en-US"/>
              <a:t>communication overhead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/>
              <a:t>File Allocation (FAP) vs Database Allocation (DAP):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Fragments are not individual files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relationships have to be maintained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Access to databases is more complicated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remote file access model not applicable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 between allocation and query processing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integrity enforcement should be considered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concurrency control should be considered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– Information Requirements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Database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selectivity of fragments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size of a fragment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read accesses of a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update accesses of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 matrix indicating which queries updates which fragments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similar matrix for retrievals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originating site of each query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Site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storing data at a site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processing at a site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Network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communication cost/frame between two sites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frame size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Monotype Sorts" charset="0"/>
              <a:buNone/>
            </a:pPr>
            <a:r>
              <a:rPr lang="en-US" dirty="0"/>
              <a:t>			min(Total Cost)</a:t>
            </a:r>
          </a:p>
          <a:p>
            <a:pPr>
              <a:buFont typeface="Monotype Sorts" charset="0"/>
              <a:buNone/>
            </a:pPr>
            <a:r>
              <a:rPr lang="en-US" dirty="0"/>
              <a:t>		subject to</a:t>
            </a:r>
          </a:p>
          <a:p>
            <a:pPr>
              <a:buFont typeface="Monotype Sorts" charset="0"/>
              <a:buNone/>
            </a:pPr>
            <a:r>
              <a:rPr lang="en-US" dirty="0"/>
              <a:t>			response time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storage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processing constraint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694976" y="8036651"/>
            <a:ext cx="85509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ij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endParaRPr lang="en-US" sz="2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883206" y="7796107"/>
            <a:ext cx="546095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1 if fragment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is stored at site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3206" y="8344747"/>
            <a:ext cx="20933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3550072" y="7829128"/>
            <a:ext cx="504056" cy="1080120"/>
          </a:xfrm>
          <a:prstGeom prst="leftBrace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Why fragment at all?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How much to fragment?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How to test correctness?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"/>
            </a:pPr>
            <a:r>
              <a:rPr lang="en-US" dirty="0"/>
              <a:t>How to allocate?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"/>
            </a:pPr>
            <a:r>
              <a:rPr lang="en-US" dirty="0"/>
              <a:t>Information requirements?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Total Cost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Storage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Query Processing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(for one query)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processing component + transmission component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370755" y="6285653"/>
            <a:ext cx="628322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(unit storage cost at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k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(size of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i="1" dirty="0" err="1" smtClean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Book Antiqua"/>
              </a:rPr>
              <a:t>jk</a:t>
            </a:r>
            <a:endParaRPr lang="en-US" sz="2600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8395422" y="682300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438" y="3220616"/>
            <a:ext cx="9985893" cy="2304256"/>
            <a:chOff x="1866438" y="3220616"/>
            <a:chExt cx="9985893" cy="2304256"/>
          </a:xfrm>
        </p:grpSpPr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308454" y="48090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3262040" y="3412527"/>
              <a:ext cx="3741408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processing cost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866438" y="3940696"/>
              <a:ext cx="158712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2131343" y="322061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615511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</a:t>
              </a: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5433211" y="4508782"/>
              <a:ext cx="514715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storing a fragment at a site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4027197" y="506577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80747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662884" y="5065772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71894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1592436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Processing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access cost + integrity enforcement cost + concurrency control cost</a:t>
            </a:r>
          </a:p>
          <a:p>
            <a:pPr lvl="1"/>
            <a:r>
              <a:rPr lang="en-US" dirty="0"/>
              <a:t>Access cost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Integrity enforcement and concurrency control costs</a:t>
            </a:r>
          </a:p>
          <a:p>
            <a:pPr lvl="2"/>
            <a:r>
              <a:rPr lang="en-US" dirty="0"/>
              <a:t>Can be similarly calculated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12694231" y="4619413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988240" y="5486400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                                    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6780" y="4452337"/>
            <a:ext cx="9814495" cy="1561841"/>
            <a:chOff x="1726780" y="4452337"/>
            <a:chExt cx="9814495" cy="1561841"/>
          </a:xfrm>
        </p:grpSpPr>
        <p:grpSp>
          <p:nvGrpSpPr>
            <p:cNvPr id="4" name="Group 3"/>
            <p:cNvGrpSpPr/>
            <p:nvPr/>
          </p:nvGrpSpPr>
          <p:grpSpPr>
            <a:xfrm>
              <a:off x="1726780" y="4452337"/>
              <a:ext cx="9814495" cy="1216551"/>
              <a:chOff x="1726780" y="4452337"/>
              <a:chExt cx="9814495" cy="1216551"/>
            </a:xfrm>
          </p:grpSpPr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4523329" y="4732784"/>
                <a:ext cx="7017946" cy="48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</a:rPr>
                  <a:t>(no</a:t>
                </a:r>
                <a:r>
                  <a:rPr lang="en-US" sz="2600" dirty="0">
                    <a:solidFill>
                      <a:srgbClr val="000000"/>
                    </a:solidFill>
                    <a:latin typeface="Book Antiqua"/>
                  </a:rPr>
                  <a:t>. of update accesses+ no. of read accesses)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  <a:sym typeface="Symbol"/>
                  </a:rPr>
                  <a:t></a:t>
                </a:r>
                <a:endParaRPr lang="en-US" sz="2600" dirty="0">
                  <a:solidFill>
                    <a:srgbClr val="000000"/>
                  </a:solidFill>
                  <a:latin typeface="Book Antiqua"/>
                </a:endParaRPr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3109155" y="5209788"/>
                <a:ext cx="1970941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fragments</a:t>
                </a:r>
              </a:p>
            </p:txBody>
          </p:sp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3458917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726780" y="5209788"/>
                <a:ext cx="1190980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sites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2013939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</p:grp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5932014" y="5486400"/>
              <a:ext cx="508285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 err="1" smtClean="0">
                  <a:solidFill>
                    <a:srgbClr val="000000"/>
                  </a:solidFill>
                  <a:latin typeface="Book Antiqua"/>
                </a:rPr>
                <a:t>x</a:t>
              </a:r>
              <a:r>
                <a:rPr lang="en-US" sz="2600" i="1" baseline="-25000" dirty="0" err="1" smtClean="0">
                  <a:solidFill>
                    <a:srgbClr val="000000"/>
                  </a:solidFill>
                  <a:latin typeface="Book Antiqua"/>
                </a:rPr>
                <a:t>ij</a:t>
              </a:r>
              <a:r>
                <a:rPr lang="en-US" sz="2600" i="1" dirty="0" smtClean="0">
                  <a:solidFill>
                    <a:srgbClr val="000000"/>
                  </a:solidFill>
                  <a:latin typeface="Symbol" charset="0"/>
                </a:rPr>
                <a:t> 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  <a:sym typeface="Symbol"/>
                </a:rPr>
                <a:t>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local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cost at a site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Transmission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cost of processing updates + cost of processing retrievals</a:t>
            </a:r>
          </a:p>
          <a:p>
            <a:pPr lvl="1"/>
            <a:r>
              <a:rPr lang="en-US" dirty="0"/>
              <a:t>Cost of updates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Retrieval Cost</a:t>
            </a:r>
          </a:p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30836" y="4551680"/>
            <a:ext cx="7303731" cy="2098170"/>
            <a:chOff x="2230836" y="4551680"/>
            <a:chExt cx="7303731" cy="209817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96792" y="594698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486176" y="4718756"/>
              <a:ext cx="3706142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update message cost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595149" y="5287639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946598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230836" y="5287639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19682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365093" y="56218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        </a:t>
              </a: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6059847" y="5621867"/>
              <a:ext cx="347472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acknowledgment cost   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4931753" y="6190750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5301264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567440" y="6190750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3856286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97336" y="7270046"/>
            <a:ext cx="8972782" cy="1634087"/>
            <a:chOff x="2097336" y="7270046"/>
            <a:chExt cx="8972782" cy="1634087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2805165" y="8376355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484294" y="7469088"/>
              <a:ext cx="787964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min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4102841" y="7679573"/>
              <a:ext cx="102294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2097336" y="804515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2628055" y="727004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5037467" y="7469088"/>
              <a:ext cx="4610386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(cost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of retrieval command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6253311" y="8117160"/>
              <a:ext cx="48168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sending back the result)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Response Time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execution time of query  ≤ max. allowable response time for that query		   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Storage Constraint (for a site)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Processing constraint (for a site)</a:t>
            </a:r>
          </a:p>
          <a:p>
            <a:endParaRPr 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868383" y="6371449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7770" y="4732784"/>
            <a:ext cx="9130995" cy="1267846"/>
            <a:chOff x="2167770" y="4732784"/>
            <a:chExt cx="9130995" cy="126784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550072" y="4899859"/>
              <a:ext cx="7748693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requirement of a fragment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2167770" y="5503629"/>
              <a:ext cx="2048095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52321" y="4732784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5125326" y="5308848"/>
              <a:ext cx="4250571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capacity at that site</a:t>
              </a:r>
            </a:p>
          </p:txBody>
        </p:sp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886445" y="8701475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0494" y="7595165"/>
            <a:ext cx="7759021" cy="1235020"/>
            <a:chOff x="2370494" y="7595165"/>
            <a:chExt cx="7759021" cy="1235020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3564515" y="7829128"/>
              <a:ext cx="610247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load of a query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2370494" y="8333184"/>
              <a:ext cx="1664276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670383" y="7595165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5362038" y="8261176"/>
              <a:ext cx="476747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capacity of that site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Solution Methods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FAP is NP-complete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DAP also NP-complete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Heuristics based on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single commodity warehouse location (for FAP)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knapsack problem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branch and bound techniques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network flow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/>
              <a:t>Attempts to reduce the solution space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assume all candidate partitionings known; select the “best” partitioning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ignore replication at first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sliding window on fragments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relations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locality </a:t>
            </a:r>
            <a:endParaRPr lang="en-US" dirty="0"/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696" y="2788568"/>
            <a:ext cx="7070725" cy="2573338"/>
          </a:xfrm>
          <a:noFill/>
          <a:ln/>
        </p:spPr>
        <p:txBody>
          <a:bodyPr/>
          <a:lstStyle/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62562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053298" y="6384996"/>
            <a:ext cx="5346418" cy="19507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7775787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9997440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7028791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8272132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9979892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11455576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200056" y="696975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806550" y="6969759"/>
            <a:ext cx="154206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0094526" y="696975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1137619" y="696975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7200056" y="745743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7806550" y="745743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10094527" y="745743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11162456" y="745743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7200056" y="79157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7806550" y="7915767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10094528" y="7915767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1162457" y="7915767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767644" y="6384995"/>
            <a:ext cx="5346418" cy="153528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785706" y="6917831"/>
            <a:ext cx="53283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40018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3138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1986479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169922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914401" y="6969759"/>
            <a:ext cx="5154506" cy="397369"/>
            <a:chOff x="405" y="3087"/>
            <a:chExt cx="2283" cy="176"/>
          </a:xfrm>
        </p:grpSpPr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05" y="3087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P1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631" y="3087"/>
              <a:ext cx="8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Instrumentation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1655" y="3087"/>
              <a:ext cx="49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150000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2147" y="3087"/>
              <a:ext cx="541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Montreal</a:t>
              </a:r>
            </a:p>
          </p:txBody>
        </p:sp>
      </p:grpSp>
      <p:grpSp>
        <p:nvGrpSpPr>
          <p:cNvPr id="17483" name="Group 75"/>
          <p:cNvGrpSpPr>
            <a:grpSpLocks/>
          </p:cNvGrpSpPr>
          <p:nvPr/>
        </p:nvGrpSpPr>
        <p:grpSpPr bwMode="auto">
          <a:xfrm>
            <a:off x="914401" y="7457439"/>
            <a:ext cx="5260622" cy="397369"/>
            <a:chOff x="405" y="3303"/>
            <a:chExt cx="2330" cy="176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405" y="3303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P2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651" y="3303"/>
              <a:ext cx="102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Database Develop.</a:t>
              </a: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687" y="3303"/>
              <a:ext cx="4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135000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149" y="3303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New York</a:t>
              </a:r>
            </a:p>
          </p:txBody>
        </p:sp>
      </p:grp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3694238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1490133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3711787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064588" y="6917831"/>
            <a:ext cx="531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11194062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7145299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1451455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1451455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012858" y="3447627"/>
            <a:ext cx="20294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426424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510512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8012858" y="3980463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012858" y="3727591"/>
            <a:ext cx="23644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0426424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8012858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0426424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1451455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8012858" y="4567485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0426424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1451455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978" y="2790825"/>
            <a:ext cx="6421438" cy="2736850"/>
          </a:xfrm>
          <a:noFill/>
          <a:ln/>
        </p:spPr>
        <p:txBody>
          <a:bodyPr/>
          <a:lstStyle/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934916" y="6644641"/>
            <a:ext cx="2174239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892347" y="6719147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716620" y="6719147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043826" y="7229405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842647" y="7229405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2043826" y="7789334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842647" y="7789334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043826" y="7500338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842647" y="7500338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043826" y="8060267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2842647" y="8060267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043826" y="8349263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842647" y="8349263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934916" y="7161671"/>
            <a:ext cx="21742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2623538" y="6642382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269853" y="6644640"/>
            <a:ext cx="4413956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6265337" y="6719146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477764" y="6719146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9624911" y="6719146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6416608" y="7229404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001005" y="7229404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9313338" y="7229404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6416608" y="778933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7001005" y="778933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9313338" y="7789333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416608" y="7500338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001005" y="7500338"/>
            <a:ext cx="2309707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9313338" y="7500338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6416608" y="80602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001005" y="8060267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9313338" y="8060267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6416608" y="8349262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001005" y="8349262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9313338" y="8349262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269853" y="7161671"/>
            <a:ext cx="44139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958475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9245604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1877904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6276055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11455971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11455971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66" name="Rectangle 110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19567" name="Rectangle 111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68" name="Rectangle 112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69" name="Rectangle 113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8153132" y="3447627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10437713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7527445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8153132" y="398046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79" name="Rectangle 123"/>
          <p:cNvSpPr>
            <a:spLocks noChangeArrowheads="1"/>
          </p:cNvSpPr>
          <p:nvPr/>
        </p:nvSpPr>
        <p:spPr bwMode="auto">
          <a:xfrm>
            <a:off x="8153132" y="3727591"/>
            <a:ext cx="230970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80" name="Rectangle 124"/>
          <p:cNvSpPr>
            <a:spLocks noChangeArrowheads="1"/>
          </p:cNvSpPr>
          <p:nvPr/>
        </p:nvSpPr>
        <p:spPr bwMode="auto">
          <a:xfrm>
            <a:off x="10437713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81" name="Rectangle 125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82" name="Rectangle 126"/>
          <p:cNvSpPr>
            <a:spLocks noChangeArrowheads="1"/>
          </p:cNvSpPr>
          <p:nvPr/>
        </p:nvSpPr>
        <p:spPr bwMode="auto">
          <a:xfrm>
            <a:off x="8153132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83" name="Rectangle 127"/>
          <p:cNvSpPr>
            <a:spLocks noChangeArrowheads="1"/>
          </p:cNvSpPr>
          <p:nvPr/>
        </p:nvSpPr>
        <p:spPr bwMode="auto">
          <a:xfrm>
            <a:off x="10437713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11480806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8153132" y="4567485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87" name="Rectangle 131"/>
          <p:cNvSpPr>
            <a:spLocks noChangeArrowheads="1"/>
          </p:cNvSpPr>
          <p:nvPr/>
        </p:nvSpPr>
        <p:spPr bwMode="auto">
          <a:xfrm>
            <a:off x="10437713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88" name="Rectangle 132"/>
          <p:cNvSpPr>
            <a:spLocks noChangeArrowheads="1"/>
          </p:cNvSpPr>
          <p:nvPr/>
        </p:nvSpPr>
        <p:spPr bwMode="auto">
          <a:xfrm>
            <a:off x="11480806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89" name="Line 133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0" name="Line 134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1" name="Line 135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457</TotalTime>
  <Pages>0</Pages>
  <Words>3484</Words>
  <Characters>0</Characters>
  <Application>Microsoft Macintosh PowerPoint</Application>
  <PresentationFormat>Custom</PresentationFormat>
  <Lines>0</Lines>
  <Paragraphs>1037</Paragraphs>
  <Slides>65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Book</vt:lpstr>
      <vt:lpstr>Equation</vt:lpstr>
      <vt:lpstr>Outline</vt:lpstr>
      <vt:lpstr>Design Problem</vt:lpstr>
      <vt:lpstr>Dimensions of the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Comparison of Replication Alternatives</vt:lpstr>
      <vt:lpstr>Information Requirements</vt:lpstr>
      <vt:lpstr>Fragmentation</vt:lpstr>
      <vt:lpstr>PHF – Information Requirements</vt:lpstr>
      <vt:lpstr>PHF - Information Requirements</vt:lpstr>
      <vt:lpstr>PHF – Information Requirements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DHF – Example</vt:lpstr>
      <vt:lpstr>DHF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Hybrid Fragmentation</vt:lpstr>
      <vt:lpstr>Fragment Allocation</vt:lpstr>
      <vt:lpstr>Information Requirements</vt:lpstr>
      <vt:lpstr>Allocation</vt:lpstr>
      <vt:lpstr>Allocation – Information Requirements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46</cp:revision>
  <dcterms:modified xsi:type="dcterms:W3CDTF">2011-04-04T12:40:28Z</dcterms:modified>
</cp:coreProperties>
</file>