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7"/>
  </p:notesMasterIdLst>
  <p:sldIdLst>
    <p:sldId id="257" r:id="rId2"/>
    <p:sldId id="259" r:id="rId3"/>
    <p:sldId id="260" r:id="rId4"/>
    <p:sldId id="261" r:id="rId5"/>
    <p:sldId id="262" r:id="rId6"/>
    <p:sldId id="35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1pPr>
    <a:lvl2pPr marL="4572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2pPr>
    <a:lvl3pPr marL="9144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3pPr>
    <a:lvl4pPr marL="13716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4pPr>
    <a:lvl5pPr marL="1828800" algn="ctr" rtl="0" fontAlgn="base">
      <a:spcBef>
        <a:spcPct val="0"/>
      </a:spcBef>
      <a:spcAft>
        <a:spcPct val="0"/>
      </a:spcAft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5pPr>
    <a:lvl6pPr marL="22860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6pPr>
    <a:lvl7pPr marL="27432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7pPr>
    <a:lvl8pPr marL="32004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8pPr>
    <a:lvl9pPr marL="3657600" algn="l" defTabSz="457200" rtl="0" eaLnBrk="1" latinLnBrk="0" hangingPunct="1">
      <a:defRPr sz="3000" kern="1200">
        <a:solidFill>
          <a:srgbClr val="263750"/>
        </a:solidFill>
        <a:latin typeface="Palatino" charset="0"/>
        <a:ea typeface="ヒラギノ明朝 ProN W3" charset="0"/>
        <a:cs typeface="ヒラギノ明朝 ProN W3" charset="0"/>
        <a:sym typeface="Palatino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7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4" autoAdjust="0"/>
    <p:restoredTop sz="86373" autoAdjust="0"/>
  </p:normalViewPr>
  <p:slideViewPr>
    <p:cSldViewPr>
      <p:cViewPr>
        <p:scale>
          <a:sx n="60" d="100"/>
          <a:sy n="60" d="100"/>
        </p:scale>
        <p:origin x="-1064" y="-80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1" Type="http://schemas.openxmlformats.org/officeDocument/2006/relationships/slide" Target="slides/slide11.xml"/><Relationship Id="rId12" Type="http://schemas.openxmlformats.org/officeDocument/2006/relationships/slide" Target="slides/slide12.xml"/><Relationship Id="rId13" Type="http://schemas.openxmlformats.org/officeDocument/2006/relationships/slide" Target="slides/slide13.xml"/><Relationship Id="rId14" Type="http://schemas.openxmlformats.org/officeDocument/2006/relationships/slide" Target="slides/slide14.xml"/><Relationship Id="rId15" Type="http://schemas.openxmlformats.org/officeDocument/2006/relationships/slide" Target="slides/slide15.xml"/><Relationship Id="rId1" Type="http://schemas.openxmlformats.org/officeDocument/2006/relationships/slide" Target="slides/slide1.xml"/><Relationship Id="rId2" Type="http://schemas.openxmlformats.org/officeDocument/2006/relationships/slide" Target="slides/slide2.xml"/><Relationship Id="rId3" Type="http://schemas.openxmlformats.org/officeDocument/2006/relationships/slide" Target="slides/slide3.xml"/><Relationship Id="rId4" Type="http://schemas.openxmlformats.org/officeDocument/2006/relationships/slide" Target="slides/slide4.xml"/><Relationship Id="rId5" Type="http://schemas.openxmlformats.org/officeDocument/2006/relationships/slide" Target="slides/slide5.xml"/><Relationship Id="rId6" Type="http://schemas.openxmlformats.org/officeDocument/2006/relationships/slide" Target="slides/slide6.xml"/><Relationship Id="rId7" Type="http://schemas.openxmlformats.org/officeDocument/2006/relationships/slide" Target="slides/slide7.xml"/><Relationship Id="rId8" Type="http://schemas.openxmlformats.org/officeDocument/2006/relationships/slide" Target="slides/slide8.xml"/><Relationship Id="rId9" Type="http://schemas.openxmlformats.org/officeDocument/2006/relationships/slide" Target="slides/slide9.xml"/><Relationship Id="rId10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5" Type="http://schemas.openxmlformats.org/officeDocument/2006/relationships/image" Target="../media/image6.wmf"/><Relationship Id="rId6" Type="http://schemas.openxmlformats.org/officeDocument/2006/relationships/image" Target="../media/image7.wmf"/><Relationship Id="rId7" Type="http://schemas.openxmlformats.org/officeDocument/2006/relationships/image" Target="../media/image8.wmf"/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 Antiqu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Book Antiqua"/>
              </a:defRPr>
            </a:lvl1pPr>
          </a:lstStyle>
          <a:p>
            <a:fld id="{E778284F-7361-964D-92DD-17429E9BCFDB}" type="datetimeFigureOut">
              <a:rPr lang="en-US" smtClean="0"/>
              <a:pPr/>
              <a:t>11-04-04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 Antiqu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Book Antiqua"/>
              </a:defRPr>
            </a:lvl1pPr>
          </a:lstStyle>
          <a:p>
            <a:fld id="{19D77F67-74EF-F540-A37E-3845DB1412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95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91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77F67-74EF-F540-A37E-3845DB1412F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758984" y="9499600"/>
            <a:ext cx="864816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latin typeface="Book Antiqua"/>
              </a:rPr>
              <a:t>Ch.x</a:t>
            </a:r>
            <a:r>
              <a:rPr lang="en-US" dirty="0" smtClean="0">
                <a:latin typeface="Book Antiqua"/>
              </a:rPr>
              <a:t>/</a:t>
            </a:r>
            <a:fld id="{B9BE72AF-AF1A-1E41-B881-D8119A052D15}" type="slidenum">
              <a:rPr lang="en-US" smtClean="0">
                <a:latin typeface="Book Antiqua"/>
              </a:rPr>
              <a:pPr/>
              <a:t>‹#›</a:t>
            </a:fld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131650208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FDF4A1D1-6440-3F47-BC8E-C1E8499F2E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1350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2625" y="444500"/>
            <a:ext cx="3076575" cy="88138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444500"/>
            <a:ext cx="9077325" cy="88138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2F3FA9A2-5116-5544-A00E-FC7EF820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36442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758984" y="9499600"/>
            <a:ext cx="864816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>
                <a:latin typeface="Book Antiqua"/>
              </a:rPr>
              <a:t>Ch.x</a:t>
            </a:r>
            <a:r>
              <a:rPr lang="en-US" dirty="0" smtClean="0">
                <a:latin typeface="Book Antiqua"/>
              </a:rPr>
              <a:t>/</a:t>
            </a:r>
            <a:fld id="{D01B99BC-F82C-D046-99BD-FBA1D66F1CB4}" type="slidenum">
              <a:rPr lang="en-US" smtClean="0">
                <a:latin typeface="Book Antiqua"/>
              </a:rPr>
              <a:pPr/>
              <a:t>‹#›</a:t>
            </a:fld>
            <a:endParaRPr lang="en-US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408700831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C12595A0-9662-7443-BA62-0D3B6483F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94658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5900" y="2489200"/>
            <a:ext cx="6070600" cy="6769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F0ED71BB-118A-9E4C-B08B-8FE12AFF2A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538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65069F6B-CB1A-844B-A44A-5B7ABA595A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5966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8801E1DC-9A09-2845-A773-BB78DAEA54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55150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E37D4F0C-152B-054F-ABE3-C9D6581630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337152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97C1C413-B9D3-E347-8928-0B2F534480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46226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7100" y="9499600"/>
            <a:ext cx="26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/>
              </a:defRPr>
            </a:lvl1pPr>
          </a:lstStyle>
          <a:p>
            <a:fld id="{B604E31D-27C9-7146-8686-2BC96041BB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91942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489200"/>
            <a:ext cx="12293600" cy="676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 smtClean="0">
                <a:sym typeface="Palatino" charset="0"/>
              </a:rPr>
              <a:t>Click to edit Master text styles</a:t>
            </a:r>
          </a:p>
          <a:p>
            <a:pPr lvl="1"/>
            <a:r>
              <a:rPr lang="en-CA" dirty="0" smtClean="0">
                <a:sym typeface="Palatino" charset="0"/>
              </a:rPr>
              <a:t>Second level</a:t>
            </a:r>
          </a:p>
          <a:p>
            <a:pPr lvl="2"/>
            <a:r>
              <a:rPr lang="en-CA" dirty="0" smtClean="0">
                <a:sym typeface="Palatino" charset="0"/>
              </a:rPr>
              <a:t>Third level</a:t>
            </a:r>
          </a:p>
          <a:p>
            <a:pPr lvl="3"/>
            <a:r>
              <a:rPr lang="en-CA" dirty="0" smtClean="0">
                <a:sym typeface="Palatino" charset="0"/>
              </a:rPr>
              <a:t>Fourth level</a:t>
            </a:r>
          </a:p>
          <a:p>
            <a:pPr lvl="4"/>
            <a:r>
              <a:rPr lang="en-CA" dirty="0" smtClean="0">
                <a:sym typeface="Palatino" charset="0"/>
              </a:rPr>
              <a:t>Fifth level</a:t>
            </a:r>
            <a:endParaRPr lang="en-US" dirty="0">
              <a:sym typeface="Palatino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444500"/>
            <a:ext cx="1229360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>
                <a:sym typeface="Didot" charset="0"/>
              </a:rPr>
              <a:t>Click to edit Master title style</a:t>
            </a:r>
            <a:endParaRPr lang="en-US">
              <a:sym typeface="Didot" charset="0"/>
            </a:endParaRPr>
          </a:p>
        </p:txBody>
      </p:sp>
      <p:grpSp>
        <p:nvGrpSpPr>
          <p:cNvPr id="2051" name="Group 3"/>
          <p:cNvGrpSpPr>
            <a:grpSpLocks/>
          </p:cNvGrpSpPr>
          <p:nvPr/>
        </p:nvGrpSpPr>
        <p:grpSpPr bwMode="auto">
          <a:xfrm>
            <a:off x="404813" y="2235200"/>
            <a:ext cx="12193587" cy="50800"/>
            <a:chOff x="0" y="0"/>
            <a:chExt cx="7680" cy="32"/>
          </a:xfrm>
        </p:grpSpPr>
        <p:sp>
          <p:nvSpPr>
            <p:cNvPr id="2052" name="Line 4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393700" y="9347200"/>
            <a:ext cx="12192000" cy="50800"/>
            <a:chOff x="0" y="0"/>
            <a:chExt cx="7680" cy="32"/>
          </a:xfrm>
        </p:grpSpPr>
        <p:sp>
          <p:nvSpPr>
            <p:cNvPr id="2055" name="Line 7"/>
            <p:cNvSpPr>
              <a:spLocks noChangeShapeType="1"/>
            </p:cNvSpPr>
            <p:nvPr/>
          </p:nvSpPr>
          <p:spPr bwMode="auto">
            <a:xfrm>
              <a:off x="0" y="0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  <p:sp>
          <p:nvSpPr>
            <p:cNvPr id="2056" name="Line 8"/>
            <p:cNvSpPr>
              <a:spLocks noChangeShapeType="1"/>
            </p:cNvSpPr>
            <p:nvPr/>
          </p:nvSpPr>
          <p:spPr bwMode="auto">
            <a:xfrm>
              <a:off x="0" y="32"/>
              <a:ext cx="7680" cy="0"/>
            </a:xfrm>
            <a:prstGeom prst="line">
              <a:avLst/>
            </a:prstGeom>
            <a:noFill/>
            <a:ln w="12700" cap="flat">
              <a:solidFill>
                <a:srgbClr val="6682AA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Book Antiqua"/>
              </a:endParaRPr>
            </a:p>
          </p:txBody>
        </p:sp>
      </p:grpSp>
      <p:sp>
        <p:nvSpPr>
          <p:cNvPr id="2057" name="Rectangle 9"/>
          <p:cNvSpPr>
            <a:spLocks/>
          </p:cNvSpPr>
          <p:nvPr/>
        </p:nvSpPr>
        <p:spPr bwMode="auto">
          <a:xfrm>
            <a:off x="425590" y="9521567"/>
            <a:ext cx="125860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Distributed DBMS</a:t>
            </a:r>
          </a:p>
        </p:txBody>
      </p:sp>
      <p:sp>
        <p:nvSpPr>
          <p:cNvPr id="2058" name="Rectangle 10"/>
          <p:cNvSpPr>
            <a:spLocks/>
          </p:cNvSpPr>
          <p:nvPr/>
        </p:nvSpPr>
        <p:spPr bwMode="auto">
          <a:xfrm>
            <a:off x="5571333" y="9521567"/>
            <a:ext cx="190023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© </a:t>
            </a:r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M. T.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Özsu</a:t>
            </a:r>
            <a:r>
              <a:rPr lang="en-US" sz="1200" dirty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 &amp; P. </a:t>
            </a:r>
            <a:r>
              <a:rPr lang="en-US" sz="1200" dirty="0" err="1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Valduriez</a:t>
            </a:r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  <p:sp>
        <p:nvSpPr>
          <p:cNvPr id="13" name="Rectangle 10"/>
          <p:cNvSpPr>
            <a:spLocks/>
          </p:cNvSpPr>
          <p:nvPr/>
        </p:nvSpPr>
        <p:spPr bwMode="auto">
          <a:xfrm>
            <a:off x="11254928" y="9538899"/>
            <a:ext cx="14038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1200" dirty="0" smtClean="0">
                <a:solidFill>
                  <a:schemeClr val="tx1"/>
                </a:solidFill>
                <a:latin typeface="Book Antiqua"/>
                <a:ea typeface="ＭＳ Ｐゴシック" charset="0"/>
                <a:cs typeface="Book Antiqua"/>
              </a:rPr>
              <a:t>Ch.6/</a:t>
            </a:r>
            <a:fld id="{5E48BB5D-946E-5F48-82DF-AC330131550D}" type="slidenum">
              <a:rPr lang="en-US" sz="1200" smtClean="0">
                <a:latin typeface="Book Antiqua"/>
              </a:rPr>
              <a:pPr algn="r"/>
              <a:t>‹#›</a:t>
            </a:fld>
            <a:endParaRPr lang="en-US" sz="1200" dirty="0">
              <a:solidFill>
                <a:schemeClr val="tx1"/>
              </a:solidFill>
              <a:latin typeface="Book Antiqua"/>
              <a:ea typeface="ＭＳ Ｐゴシック" charset="0"/>
              <a:cs typeface="Book Antiqu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 xmlns:p14="http://schemas.microsoft.com/office/powerpoint/2010/main"/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+mj-lt"/>
          <a:ea typeface="+mj-ea"/>
          <a:cs typeface="+mj-cs"/>
          <a:sym typeface="Didot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>
          <a:solidFill>
            <a:srgbClr val="253750"/>
          </a:solidFill>
          <a:latin typeface="Didot" charset="0"/>
          <a:ea typeface="ヒラギノ明朝 ProN W3" charset="0"/>
          <a:cs typeface="ヒラギノ明朝 ProN W3" charset="0"/>
          <a:sym typeface="Didot" charset="0"/>
        </a:defRPr>
      </a:lvl9pPr>
    </p:titleStyle>
    <p:bodyStyle>
      <a:lvl1pPr marL="368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150000"/>
        <a:buFont typeface="Palatino" charset="0"/>
        <a:buChar char="•"/>
        <a:defRPr sz="28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1pPr>
      <a:lvl2pPr marL="762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5000"/>
        <a:buFont typeface="Zapf Dingbats" charset="0"/>
        <a:buChar char="➡"/>
        <a:defRPr sz="26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2pPr>
      <a:lvl3pPr marL="1206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80000"/>
        <a:buFont typeface="Zapf Dingbats" charset="0"/>
        <a:buChar char="✦"/>
        <a:defRPr sz="24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3pPr>
      <a:lvl4pPr marL="16510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69000"/>
        <a:buFont typeface="Lucida Grande" charset="0"/>
        <a:buChar char="✓"/>
        <a:defRPr sz="2000"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4pPr>
      <a:lvl5pPr marL="20955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Book Antiqua"/>
          <a:ea typeface="+mn-ea"/>
          <a:cs typeface="+mn-cs"/>
          <a:sym typeface="Palatino" charset="0"/>
        </a:defRPr>
      </a:lvl5pPr>
      <a:lvl6pPr marL="25527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6pPr>
      <a:lvl7pPr marL="30099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7pPr>
      <a:lvl8pPr marL="34671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8pPr>
      <a:lvl9pPr marL="3924300" indent="-368300" algn="l" rtl="0" eaLnBrk="1" fontAlgn="base" hangingPunct="1">
        <a:spcBef>
          <a:spcPts val="1200"/>
        </a:spcBef>
        <a:spcAft>
          <a:spcPct val="0"/>
        </a:spcAft>
        <a:buClr>
          <a:srgbClr val="4A71A9"/>
        </a:buClr>
        <a:buSzPct val="50000"/>
        <a:buFont typeface="Zapf Dingbats" charset="0"/>
        <a:buChar char="✤"/>
        <a:defRPr>
          <a:solidFill>
            <a:srgbClr val="000000"/>
          </a:solidFill>
          <a:latin typeface="+mn-lt"/>
          <a:ea typeface="+mn-ea"/>
          <a:cs typeface="+mn-cs"/>
          <a:sym typeface="Palatino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6.wmf"/><Relationship Id="rId14" Type="http://schemas.openxmlformats.org/officeDocument/2006/relationships/oleObject" Target="../embeddings/oleObject6.bin"/><Relationship Id="rId15" Type="http://schemas.openxmlformats.org/officeDocument/2006/relationships/image" Target="../media/image7.wmf"/><Relationship Id="rId16" Type="http://schemas.openxmlformats.org/officeDocument/2006/relationships/oleObject" Target="../embeddings/oleObject7.bin"/><Relationship Id="rId17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4.wmf"/><Relationship Id="rId10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2900" y="2315244"/>
            <a:ext cx="12293600" cy="7095276"/>
          </a:xfrm>
          <a:ln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 dirty="0" smtClean="0"/>
              <a:t>Introduction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Background</a:t>
            </a:r>
            <a:endParaRPr lang="en-US" sz="2200" dirty="0"/>
          </a:p>
          <a:p>
            <a:pPr>
              <a:lnSpc>
                <a:spcPct val="80000"/>
              </a:lnSpc>
            </a:pPr>
            <a:r>
              <a:rPr lang="en-US" sz="2200" dirty="0" smtClean="0"/>
              <a:t>Distributed Database Design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Database Integration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Semantic Data Control</a:t>
            </a:r>
          </a:p>
          <a:p>
            <a:pPr>
              <a:lnSpc>
                <a:spcPct val="80000"/>
              </a:lnSpc>
            </a:pPr>
            <a:r>
              <a:rPr lang="en-US" sz="2200" dirty="0" smtClean="0">
                <a:solidFill>
                  <a:srgbClr val="1771A9"/>
                </a:solidFill>
              </a:rPr>
              <a:t>Distributed Query Processing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Overview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rgbClr val="1771A9"/>
                </a:solidFill>
              </a:rPr>
              <a:t>Query decomposition and localization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rgbClr val="1771A9"/>
                </a:solidFill>
              </a:rPr>
              <a:t>Distributed query optimization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Multidatabase Query Processing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Distributed Transaction Management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Data Replication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Parallel Database Systems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Distributed Object DBMS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Peer-to-Peer Data Management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Web Data Management 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Current Issues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6124">
              <a:spcAft>
                <a:spcPts val="18"/>
              </a:spcAft>
              <a:tabLst>
                <a:tab pos="0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</a:tabLst>
            </a:pPr>
            <a:r>
              <a:rPr lang="en-US" dirty="0"/>
              <a:t>Query Optimization Issues – Optimization Granularity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487672" indent="-487672">
              <a:lnSpc>
                <a:spcPts val="4124"/>
              </a:lnSpc>
              <a:spcAft>
                <a:spcPts val="2418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</a:tabLst>
            </a:pPr>
            <a:r>
              <a:rPr lang="en-US" dirty="0">
                <a:solidFill>
                  <a:srgbClr val="0000D4"/>
                </a:solidFill>
              </a:rPr>
              <a:t>Single query at a time</a:t>
            </a:r>
          </a:p>
          <a:p>
            <a:pPr marL="1144676" lvl="1" indent="-494446">
              <a:lnSpc>
                <a:spcPts val="3413"/>
              </a:lnSpc>
              <a:spcAft>
                <a:spcPts val="1991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</a:tabLst>
            </a:pPr>
            <a:r>
              <a:rPr lang="en-US" sz="2800" dirty="0"/>
              <a:t>Cannot use common intermediate results</a:t>
            </a:r>
          </a:p>
          <a:p>
            <a:pPr marL="487672" indent="-487672">
              <a:lnSpc>
                <a:spcPts val="4124"/>
              </a:lnSpc>
              <a:spcAft>
                <a:spcPts val="2418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</a:tabLst>
            </a:pPr>
            <a:r>
              <a:rPr lang="en-US" dirty="0">
                <a:solidFill>
                  <a:srgbClr val="0000D4"/>
                </a:solidFill>
              </a:rPr>
              <a:t>Multiple queries at a time</a:t>
            </a:r>
          </a:p>
          <a:p>
            <a:pPr marL="1144676" lvl="1" indent="-494446">
              <a:lnSpc>
                <a:spcPts val="3413"/>
              </a:lnSpc>
              <a:spcAft>
                <a:spcPts val="1991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</a:tabLst>
            </a:pPr>
            <a:r>
              <a:rPr lang="en-US" sz="2800" dirty="0"/>
              <a:t>Efficient if many similar queries</a:t>
            </a:r>
          </a:p>
          <a:p>
            <a:pPr marL="1144676" lvl="1" indent="-494446">
              <a:lnSpc>
                <a:spcPts val="3413"/>
              </a:lnSpc>
              <a:spcAft>
                <a:spcPts val="18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</a:tabLst>
            </a:pPr>
            <a:r>
              <a:rPr lang="en-US" sz="2800" dirty="0"/>
              <a:t>Decision space is much larger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Optimization Issues – Optimization Timing</a:t>
            </a:r>
          </a:p>
        </p:txBody>
      </p:sp>
      <p:sp>
        <p:nvSpPr>
          <p:cNvPr id="19047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Static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smtClean="0"/>
              <a:t>Compilation </a:t>
            </a:r>
            <a:r>
              <a:rPr lang="en-US" sz="280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smtClean="0"/>
              <a:t> </a:t>
            </a:r>
            <a:r>
              <a:rPr lang="en-US" sz="2800" dirty="0" smtClean="0"/>
              <a:t>optimize </a:t>
            </a:r>
            <a:r>
              <a:rPr lang="en-US" sz="2800" dirty="0"/>
              <a:t>prior to the execution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/>
              <a:t>Difficult to estimate the size of the intermediate results</a:t>
            </a:r>
            <a:r>
              <a:rPr lang="en-US" sz="2800" dirty="0">
                <a:latin typeface="Symbol" charset="2"/>
                <a:cs typeface="Symbol" charset="2"/>
                <a:sym typeface="Symbol" charset="2"/>
              </a:rPr>
              <a:t>⇒</a:t>
            </a:r>
            <a:r>
              <a:rPr lang="en-US" sz="2800" dirty="0"/>
              <a:t>error propagation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/>
              <a:t>Can amortize over many executions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/>
              <a:t>R*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Dynamic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/>
              <a:t>Run time optimization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/>
              <a:t>Exact information on the intermediate relation sizes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/>
              <a:t>Have to </a:t>
            </a:r>
            <a:r>
              <a:rPr lang="en-US" sz="2800" dirty="0" err="1"/>
              <a:t>reoptimize</a:t>
            </a:r>
            <a:r>
              <a:rPr lang="en-US" sz="2800" dirty="0"/>
              <a:t> for multiple executions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/>
              <a:t>Distributed INGRES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Hybrid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/>
              <a:t>Compile using a static algorithm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/>
              <a:t>If the error in estimate sizes &gt; threshold, </a:t>
            </a:r>
            <a:r>
              <a:rPr lang="en-US" sz="2800" dirty="0" err="1"/>
              <a:t>reoptimize</a:t>
            </a:r>
            <a:r>
              <a:rPr lang="en-US" sz="2800" dirty="0"/>
              <a:t> at run time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sz="2800" dirty="0"/>
              <a:t>Mermaid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Optimization Issues – Statistics</a:t>
            </a:r>
          </a:p>
        </p:txBody>
      </p:sp>
      <p:sp>
        <p:nvSpPr>
          <p:cNvPr id="1914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</a:t>
            </a:r>
          </a:p>
          <a:p>
            <a:pPr lvl="1"/>
            <a:r>
              <a:rPr lang="en-US" sz="2800" dirty="0"/>
              <a:t>Cardinality</a:t>
            </a:r>
          </a:p>
          <a:p>
            <a:pPr lvl="1"/>
            <a:r>
              <a:rPr lang="en-US" sz="2800" dirty="0"/>
              <a:t>Size of a </a:t>
            </a:r>
            <a:r>
              <a:rPr lang="en-US" sz="2800" dirty="0" err="1"/>
              <a:t>tuple</a:t>
            </a:r>
            <a:endParaRPr lang="en-US" sz="2800" dirty="0"/>
          </a:p>
          <a:p>
            <a:pPr lvl="1"/>
            <a:r>
              <a:rPr lang="en-US" sz="2800" dirty="0"/>
              <a:t>Fraction of tuples participating in a join with another relation</a:t>
            </a:r>
          </a:p>
          <a:p>
            <a:r>
              <a:rPr lang="en-US" dirty="0"/>
              <a:t>Attribute</a:t>
            </a:r>
          </a:p>
          <a:p>
            <a:pPr lvl="1"/>
            <a:r>
              <a:rPr lang="en-US" sz="2800" dirty="0"/>
              <a:t>Cardinality of domain</a:t>
            </a:r>
          </a:p>
          <a:p>
            <a:pPr lvl="1"/>
            <a:r>
              <a:rPr lang="en-US" sz="2800" dirty="0"/>
              <a:t>Actual number of distinct values</a:t>
            </a:r>
          </a:p>
          <a:p>
            <a:r>
              <a:rPr lang="en-US" dirty="0"/>
              <a:t>Common assumptions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Independence </a:t>
            </a:r>
            <a:r>
              <a:rPr lang="en-US" sz="2800" dirty="0"/>
              <a:t>between different attribute values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Uniform distribution </a:t>
            </a:r>
            <a:r>
              <a:rPr lang="en-US" sz="2800" dirty="0"/>
              <a:t>of attribute values within their domain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Optimization Issues – Decision Sites</a:t>
            </a:r>
          </a:p>
        </p:txBody>
      </p:sp>
      <p:sp>
        <p:nvSpPr>
          <p:cNvPr id="1925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Centralized</a:t>
            </a:r>
          </a:p>
          <a:p>
            <a:pPr lvl="1"/>
            <a:r>
              <a:rPr lang="en-US" dirty="0"/>
              <a:t>Single site determines the “best” schedule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Need knowledge about the entire distributed database</a:t>
            </a:r>
          </a:p>
          <a:p>
            <a:r>
              <a:rPr lang="en-US" dirty="0"/>
              <a:t>Distributed</a:t>
            </a:r>
          </a:p>
          <a:p>
            <a:pPr lvl="1"/>
            <a:r>
              <a:rPr lang="en-US" dirty="0"/>
              <a:t>Cooperation among sites to determine the schedule</a:t>
            </a:r>
          </a:p>
          <a:p>
            <a:pPr lvl="1"/>
            <a:r>
              <a:rPr lang="en-US" dirty="0"/>
              <a:t>Need only local information</a:t>
            </a:r>
          </a:p>
          <a:p>
            <a:pPr lvl="1"/>
            <a:r>
              <a:rPr lang="en-US" dirty="0"/>
              <a:t>Cost of cooperation</a:t>
            </a:r>
          </a:p>
          <a:p>
            <a:r>
              <a:rPr lang="en-US" dirty="0"/>
              <a:t>Hybrid</a:t>
            </a:r>
          </a:p>
          <a:p>
            <a:pPr lvl="1"/>
            <a:r>
              <a:rPr lang="en-US" dirty="0"/>
              <a:t>One site determines the global schedule</a:t>
            </a:r>
          </a:p>
          <a:p>
            <a:pPr lvl="1"/>
            <a:r>
              <a:rPr lang="en-US" dirty="0"/>
              <a:t>Each site optimizes the local subqueries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8"/>
              </a:spcAft>
            </a:pPr>
            <a:r>
              <a:rPr lang="en-US" dirty="0"/>
              <a:t>Query Optimization Issues – Network Topology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487672" indent="-487672">
              <a:lnSpc>
                <a:spcPts val="3271"/>
              </a:lnSpc>
              <a:spcAft>
                <a:spcPts val="0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>
                <a:solidFill>
                  <a:srgbClr val="0000D4"/>
                </a:solidFill>
              </a:rPr>
              <a:t>Wide area networks </a:t>
            </a:r>
            <a:r>
              <a:rPr lang="en-US" dirty="0"/>
              <a:t>(WAN) – point-to-point</a:t>
            </a:r>
          </a:p>
          <a:p>
            <a:pPr marL="1144676" lvl="1" indent="-494446">
              <a:lnSpc>
                <a:spcPts val="2702"/>
              </a:lnSpc>
              <a:spcAft>
                <a:spcPts val="0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/>
              <a:t>Characteristics</a:t>
            </a:r>
          </a:p>
          <a:p>
            <a:pPr marL="1788132" lvl="2" indent="-487672">
              <a:lnSpc>
                <a:spcPts val="2418"/>
              </a:lnSpc>
              <a:spcAft>
                <a:spcPts val="0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/>
              <a:t>Low bandwidth</a:t>
            </a:r>
          </a:p>
          <a:p>
            <a:pPr marL="1788132" lvl="2" indent="-487672">
              <a:lnSpc>
                <a:spcPts val="2418"/>
              </a:lnSpc>
              <a:spcAft>
                <a:spcPts val="0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/>
              <a:t>Low speed</a:t>
            </a:r>
          </a:p>
          <a:p>
            <a:pPr marL="1788132" lvl="2" indent="-487672">
              <a:lnSpc>
                <a:spcPts val="2418"/>
              </a:lnSpc>
              <a:spcAft>
                <a:spcPts val="0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/>
              <a:t>High protocol overhead</a:t>
            </a:r>
          </a:p>
          <a:p>
            <a:pPr marL="1144676" lvl="1" indent="-494446">
              <a:lnSpc>
                <a:spcPts val="2702"/>
              </a:lnSpc>
              <a:spcAft>
                <a:spcPts val="0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/>
              <a:t>Communication cost will dominate; ignore all other cost factors</a:t>
            </a:r>
          </a:p>
          <a:p>
            <a:pPr marL="1144676" lvl="1" indent="-494446">
              <a:lnSpc>
                <a:spcPts val="2702"/>
              </a:lnSpc>
              <a:spcAft>
                <a:spcPts val="0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/>
              <a:t>Global schedule to minimize communication cost</a:t>
            </a:r>
          </a:p>
          <a:p>
            <a:pPr marL="1144676" lvl="1" indent="-494446">
              <a:lnSpc>
                <a:spcPts val="2702"/>
              </a:lnSpc>
              <a:spcAft>
                <a:spcPts val="0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/>
              <a:t>Local schedules according to centralized query optimization</a:t>
            </a:r>
          </a:p>
          <a:p>
            <a:pPr marL="487672" indent="-487672">
              <a:lnSpc>
                <a:spcPts val="3271"/>
              </a:lnSpc>
              <a:spcAft>
                <a:spcPts val="0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>
                <a:solidFill>
                  <a:srgbClr val="0000D4"/>
                </a:solidFill>
              </a:rPr>
              <a:t>Local area networks </a:t>
            </a:r>
            <a:r>
              <a:rPr lang="en-US" dirty="0"/>
              <a:t>(LAN)</a:t>
            </a:r>
          </a:p>
          <a:p>
            <a:pPr marL="1144676" lvl="1" indent="-494446">
              <a:lnSpc>
                <a:spcPts val="2702"/>
              </a:lnSpc>
              <a:spcAft>
                <a:spcPts val="0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/>
              <a:t>Communication cost not that dominant</a:t>
            </a:r>
          </a:p>
          <a:p>
            <a:pPr marL="1144676" lvl="1" indent="-494446">
              <a:lnSpc>
                <a:spcPts val="2702"/>
              </a:lnSpc>
              <a:spcAft>
                <a:spcPts val="0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/>
              <a:t>Total cost function should be considered</a:t>
            </a:r>
          </a:p>
          <a:p>
            <a:pPr marL="1144676" lvl="1" indent="-494446">
              <a:lnSpc>
                <a:spcPts val="2702"/>
              </a:lnSpc>
              <a:spcAft>
                <a:spcPts val="0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/>
              <a:t>Broadcasting can be exploited (joins)</a:t>
            </a:r>
          </a:p>
          <a:p>
            <a:pPr marL="1144676" lvl="1" indent="-494446">
              <a:lnSpc>
                <a:spcPts val="2702"/>
              </a:lnSpc>
              <a:spcAft>
                <a:spcPts val="0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  <a:tab pos="1625575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/>
              <a:t>Special algorithms exist for star networks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Query Processing Methodology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054128" y="2356520"/>
            <a:ext cx="5211222" cy="37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28691" tIns="63217" rIns="128691" bIns="63217">
            <a:prstTxWarp prst="textNoShape">
              <a:avLst/>
            </a:prstTxWarp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2000" dirty="0">
                <a:solidFill>
                  <a:srgbClr val="000000"/>
                </a:solidFill>
                <a:latin typeface="Book Antiqua"/>
              </a:rPr>
              <a:t>Calculus Query on </a:t>
            </a:r>
            <a:r>
              <a:rPr lang="en-US" sz="2000" dirty="0" smtClean="0">
                <a:solidFill>
                  <a:srgbClr val="000000"/>
                </a:solidFill>
                <a:latin typeface="Book Antiqua"/>
              </a:rPr>
              <a:t>Distributed Relations</a:t>
            </a:r>
            <a:endParaRPr lang="en-US" sz="2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2318739" y="4608699"/>
            <a:ext cx="1587217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CONTROL</a:t>
            </a:r>
          </a:p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SITE</a:t>
            </a:r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2288393" y="8130832"/>
            <a:ext cx="1146682" cy="7432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LOCAL</a:t>
            </a:r>
          </a:p>
          <a:p>
            <a:r>
              <a:rPr lang="en-US" sz="2000" dirty="0">
                <a:solidFill>
                  <a:srgbClr val="000000"/>
                </a:solidFill>
                <a:latin typeface="Book Antiqua"/>
              </a:rPr>
              <a:t>SITES</a:t>
            </a:r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5172570" y="3129854"/>
            <a:ext cx="2384213" cy="52380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28691" tIns="63217" rIns="128691" bIns="63217" anchor="ctr" anchorCtr="1">
            <a:prstTxWarp prst="textNoShape">
              <a:avLst/>
            </a:prstTxWarp>
          </a:bodyPr>
          <a:lstStyle/>
          <a:p>
            <a:pPr>
              <a:lnSpc>
                <a:spcPct val="75000"/>
              </a:lnSpc>
            </a:pPr>
            <a:r>
              <a:rPr lang="en-US" sz="2000" b="1" dirty="0">
                <a:latin typeface="Book Antiqua"/>
              </a:rPr>
              <a:t>Query</a:t>
            </a:r>
          </a:p>
          <a:p>
            <a:pPr>
              <a:lnSpc>
                <a:spcPct val="75000"/>
              </a:lnSpc>
            </a:pPr>
            <a:r>
              <a:rPr lang="en-US" sz="2000" b="1" dirty="0">
                <a:latin typeface="Book Antiqua"/>
              </a:rPr>
              <a:t>Decomposition</a:t>
            </a:r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5172570" y="4863828"/>
            <a:ext cx="2384213" cy="52380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28691" tIns="63217" rIns="128691" bIns="63217" anchor="ctr" anchorCtr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>
                <a:latin typeface="Book Antiqua"/>
              </a:rPr>
              <a:t>Data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latin typeface="Book Antiqua"/>
              </a:rPr>
              <a:t>Localization</a:t>
            </a:r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4430847" y="3951686"/>
            <a:ext cx="3865400" cy="6021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2000" dirty="0">
                <a:solidFill>
                  <a:srgbClr val="000000"/>
                </a:solidFill>
                <a:latin typeface="Book Antiqua"/>
              </a:rPr>
              <a:t>Algebraic Query on Distributed</a:t>
            </a:r>
          </a:p>
          <a:p>
            <a:pPr algn="ctr">
              <a:lnSpc>
                <a:spcPct val="75000"/>
              </a:lnSpc>
            </a:pPr>
            <a:r>
              <a:rPr lang="en-US" sz="2000" dirty="0">
                <a:solidFill>
                  <a:srgbClr val="000000"/>
                </a:solidFill>
                <a:latin typeface="Book Antiqua"/>
              </a:rPr>
              <a:t>Relations</a:t>
            </a:r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5172570" y="6344930"/>
            <a:ext cx="2384213" cy="52380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28691" tIns="63217" rIns="128691" bIns="63217" anchor="ctr" anchorCtr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>
                <a:latin typeface="Book Antiqua"/>
              </a:rPr>
              <a:t>Global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latin typeface="Book Antiqua"/>
              </a:rPr>
              <a:t>Optimization</a:t>
            </a:r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5285751" y="5647278"/>
            <a:ext cx="2157851" cy="4354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Book Antiqua"/>
              </a:rPr>
              <a:t>Fragment Query</a:t>
            </a:r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5172570" y="8151152"/>
            <a:ext cx="2384213" cy="52380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28691" tIns="63217" rIns="128691" bIns="63217" anchor="ctr" anchorCtr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>
                <a:latin typeface="Book Antiqua"/>
              </a:rPr>
              <a:t>Local</a:t>
            </a:r>
          </a:p>
          <a:p>
            <a:pPr algn="ctr">
              <a:lnSpc>
                <a:spcPct val="80000"/>
              </a:lnSpc>
            </a:pPr>
            <a:r>
              <a:rPr lang="en-US" sz="2000" b="1" dirty="0">
                <a:latin typeface="Book Antiqua"/>
              </a:rPr>
              <a:t>Optimization</a:t>
            </a:r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4357139" y="7239010"/>
            <a:ext cx="4017334" cy="6021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2000" dirty="0">
                <a:solidFill>
                  <a:srgbClr val="000000"/>
                </a:solidFill>
                <a:latin typeface="Book Antiqua"/>
              </a:rPr>
              <a:t>Optimized Fragment Query</a:t>
            </a:r>
          </a:p>
          <a:p>
            <a:pPr algn="ctr">
              <a:lnSpc>
                <a:spcPct val="75000"/>
              </a:lnSpc>
            </a:pPr>
            <a:r>
              <a:rPr lang="en-US" sz="2000" dirty="0">
                <a:solidFill>
                  <a:srgbClr val="000000"/>
                </a:solidFill>
                <a:latin typeface="Book Antiqua"/>
              </a:rPr>
              <a:t>with Communication Operations</a:t>
            </a:r>
          </a:p>
        </p:txBody>
      </p:sp>
      <p:sp>
        <p:nvSpPr>
          <p:cNvPr id="27679" name="Rectangle 31"/>
          <p:cNvSpPr>
            <a:spLocks noChangeArrowheads="1"/>
          </p:cNvSpPr>
          <p:nvPr/>
        </p:nvSpPr>
        <p:spPr bwMode="auto">
          <a:xfrm>
            <a:off x="4702200" y="9053264"/>
            <a:ext cx="3400485" cy="37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28691" tIns="63217" rIns="128691" bIns="63217">
            <a:prstTxWarp prst="textNoShape">
              <a:avLst/>
            </a:prstTxWarp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2000" dirty="0">
                <a:solidFill>
                  <a:srgbClr val="000000"/>
                </a:solidFill>
                <a:latin typeface="Book Antiqua"/>
              </a:rPr>
              <a:t>Optimized </a:t>
            </a:r>
            <a:r>
              <a:rPr lang="en-US" sz="2000" dirty="0" smtClean="0">
                <a:solidFill>
                  <a:srgbClr val="000000"/>
                </a:solidFill>
                <a:latin typeface="Book Antiqua"/>
              </a:rPr>
              <a:t>Local Queries</a:t>
            </a:r>
            <a:endParaRPr lang="en-US" sz="2000" dirty="0">
              <a:solidFill>
                <a:srgbClr val="000000"/>
              </a:solidFill>
              <a:latin typeface="Book Antiqua"/>
            </a:endParaRPr>
          </a:p>
        </p:txBody>
      </p:sp>
      <p:sp>
        <p:nvSpPr>
          <p:cNvPr id="27680" name="Line 32"/>
          <p:cNvSpPr>
            <a:spLocks noChangeShapeType="1"/>
          </p:cNvSpPr>
          <p:nvPr/>
        </p:nvSpPr>
        <p:spPr bwMode="auto">
          <a:xfrm flipV="1">
            <a:off x="6364676" y="8711081"/>
            <a:ext cx="0" cy="3793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7681" name="Line 33"/>
          <p:cNvSpPr>
            <a:spLocks noChangeShapeType="1"/>
          </p:cNvSpPr>
          <p:nvPr/>
        </p:nvSpPr>
        <p:spPr bwMode="auto">
          <a:xfrm flipV="1">
            <a:off x="6364676" y="7762814"/>
            <a:ext cx="0" cy="3793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7682" name="Line 34"/>
          <p:cNvSpPr>
            <a:spLocks noChangeShapeType="1"/>
          </p:cNvSpPr>
          <p:nvPr/>
        </p:nvSpPr>
        <p:spPr bwMode="auto">
          <a:xfrm flipV="1">
            <a:off x="6364676" y="6922921"/>
            <a:ext cx="0" cy="3793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7683" name="Line 35"/>
          <p:cNvSpPr>
            <a:spLocks noChangeShapeType="1"/>
          </p:cNvSpPr>
          <p:nvPr/>
        </p:nvSpPr>
        <p:spPr bwMode="auto">
          <a:xfrm flipV="1">
            <a:off x="6364676" y="5983685"/>
            <a:ext cx="0" cy="3793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7684" name="Line 36"/>
          <p:cNvSpPr>
            <a:spLocks noChangeShapeType="1"/>
          </p:cNvSpPr>
          <p:nvPr/>
        </p:nvSpPr>
        <p:spPr bwMode="auto">
          <a:xfrm flipV="1">
            <a:off x="6364676" y="5405694"/>
            <a:ext cx="0" cy="3793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7685" name="Line 37"/>
          <p:cNvSpPr>
            <a:spLocks noChangeShapeType="1"/>
          </p:cNvSpPr>
          <p:nvPr/>
        </p:nvSpPr>
        <p:spPr bwMode="auto">
          <a:xfrm flipV="1">
            <a:off x="6364676" y="4448396"/>
            <a:ext cx="0" cy="3793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7686" name="Line 38"/>
          <p:cNvSpPr>
            <a:spLocks noChangeShapeType="1"/>
          </p:cNvSpPr>
          <p:nvPr/>
        </p:nvSpPr>
        <p:spPr bwMode="auto">
          <a:xfrm flipV="1">
            <a:off x="6364676" y="3671721"/>
            <a:ext cx="0" cy="3793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7687" name="Line 39"/>
          <p:cNvSpPr>
            <a:spLocks noChangeShapeType="1"/>
          </p:cNvSpPr>
          <p:nvPr/>
        </p:nvSpPr>
        <p:spPr bwMode="auto">
          <a:xfrm flipV="1">
            <a:off x="6364676" y="2750547"/>
            <a:ext cx="0" cy="3793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7688" name="Oval 40"/>
          <p:cNvSpPr>
            <a:spLocks noChangeArrowheads="1"/>
          </p:cNvSpPr>
          <p:nvPr/>
        </p:nvSpPr>
        <p:spPr bwMode="auto">
          <a:xfrm>
            <a:off x="9293014" y="3030512"/>
            <a:ext cx="2059093" cy="722489"/>
          </a:xfrm>
          <a:prstGeom prst="ellipse">
            <a:avLst/>
          </a:prstGeom>
          <a:solidFill>
            <a:srgbClr val="037C03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37C03">
                <a:alpha val="74998"/>
              </a:srgbClr>
            </a:outerShdw>
          </a:effectLst>
        </p:spPr>
        <p:txBody>
          <a:bodyPr wrap="none" lIns="128691" tIns="63217" rIns="128691" bIns="63217" anchor="ctr">
            <a:prstTxWarp prst="textNoShape">
              <a:avLst/>
            </a:prstTxWarp>
          </a:bodyPr>
          <a:lstStyle/>
          <a:p>
            <a:pPr algn="ctr"/>
            <a:r>
              <a:rPr lang="en-US" sz="1700" b="1" dirty="0">
                <a:solidFill>
                  <a:schemeClr val="bg1"/>
                </a:solidFill>
                <a:latin typeface="Book Antiqua"/>
              </a:rPr>
              <a:t>GLOBAL</a:t>
            </a:r>
          </a:p>
          <a:p>
            <a:pPr algn="ctr"/>
            <a:r>
              <a:rPr lang="en-US" sz="1700" b="1" dirty="0">
                <a:solidFill>
                  <a:schemeClr val="bg1"/>
                </a:solidFill>
                <a:latin typeface="Book Antiqua"/>
              </a:rPr>
              <a:t>SCHEMA</a:t>
            </a:r>
          </a:p>
        </p:txBody>
      </p:sp>
      <p:sp>
        <p:nvSpPr>
          <p:cNvPr id="27689" name="Oval 41"/>
          <p:cNvSpPr>
            <a:spLocks noChangeArrowheads="1"/>
          </p:cNvSpPr>
          <p:nvPr/>
        </p:nvSpPr>
        <p:spPr bwMode="auto">
          <a:xfrm>
            <a:off x="9293014" y="4764485"/>
            <a:ext cx="2059093" cy="722489"/>
          </a:xfrm>
          <a:prstGeom prst="ellipse">
            <a:avLst/>
          </a:prstGeom>
          <a:solidFill>
            <a:srgbClr val="037C03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37C03">
                <a:alpha val="74998"/>
              </a:srgbClr>
            </a:outerShdw>
          </a:effectLst>
        </p:spPr>
        <p:txBody>
          <a:bodyPr wrap="none" lIns="128691" tIns="63217" rIns="128691" bIns="63217" anchor="ctr">
            <a:prstTxWarp prst="textNoShape">
              <a:avLst/>
            </a:prstTxWarp>
          </a:bodyPr>
          <a:lstStyle/>
          <a:p>
            <a:pPr algn="ctr"/>
            <a:r>
              <a:rPr lang="en-US" sz="1700" b="1" dirty="0">
                <a:solidFill>
                  <a:schemeClr val="bg1"/>
                </a:solidFill>
                <a:latin typeface="Book Antiqua"/>
              </a:rPr>
              <a:t>FRAGMENT</a:t>
            </a:r>
          </a:p>
          <a:p>
            <a:pPr algn="ctr"/>
            <a:r>
              <a:rPr lang="en-US" sz="1700" b="1" dirty="0">
                <a:solidFill>
                  <a:schemeClr val="bg1"/>
                </a:solidFill>
                <a:latin typeface="Book Antiqua"/>
              </a:rPr>
              <a:t>SCHEMA</a:t>
            </a:r>
          </a:p>
        </p:txBody>
      </p:sp>
      <p:sp>
        <p:nvSpPr>
          <p:cNvPr id="27690" name="Oval 42"/>
          <p:cNvSpPr>
            <a:spLocks noChangeArrowheads="1"/>
          </p:cNvSpPr>
          <p:nvPr/>
        </p:nvSpPr>
        <p:spPr bwMode="auto">
          <a:xfrm>
            <a:off x="9293014" y="6245587"/>
            <a:ext cx="2059093" cy="722489"/>
          </a:xfrm>
          <a:prstGeom prst="ellipse">
            <a:avLst/>
          </a:prstGeom>
          <a:solidFill>
            <a:srgbClr val="037C03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37C03">
                <a:alpha val="74998"/>
              </a:srgbClr>
            </a:outerShdw>
          </a:effectLst>
        </p:spPr>
        <p:txBody>
          <a:bodyPr wrap="none" lIns="128691" tIns="63217" rIns="128691" bIns="63217" anchor="ctr">
            <a:prstTxWarp prst="textNoShape">
              <a:avLst/>
            </a:prstTxWarp>
          </a:bodyPr>
          <a:lstStyle/>
          <a:p>
            <a:pPr algn="ctr"/>
            <a:r>
              <a:rPr lang="en-US" sz="1700" b="1" dirty="0">
                <a:solidFill>
                  <a:schemeClr val="bg1"/>
                </a:solidFill>
                <a:latin typeface="Book Antiqua"/>
              </a:rPr>
              <a:t>STATS ON</a:t>
            </a:r>
          </a:p>
          <a:p>
            <a:pPr algn="ctr"/>
            <a:r>
              <a:rPr lang="en-US" sz="1700" b="1" dirty="0">
                <a:solidFill>
                  <a:schemeClr val="bg1"/>
                </a:solidFill>
                <a:latin typeface="Book Antiqua"/>
              </a:rPr>
              <a:t>FRAGMENTS</a:t>
            </a:r>
          </a:p>
        </p:txBody>
      </p:sp>
      <p:sp>
        <p:nvSpPr>
          <p:cNvPr id="27691" name="Oval 43"/>
          <p:cNvSpPr>
            <a:spLocks noChangeArrowheads="1"/>
          </p:cNvSpPr>
          <p:nvPr/>
        </p:nvSpPr>
        <p:spPr bwMode="auto">
          <a:xfrm>
            <a:off x="9293014" y="8051810"/>
            <a:ext cx="2059093" cy="722489"/>
          </a:xfrm>
          <a:prstGeom prst="ellipse">
            <a:avLst/>
          </a:prstGeom>
          <a:solidFill>
            <a:srgbClr val="037C03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37C03">
                <a:alpha val="74998"/>
              </a:srgbClr>
            </a:outerShdw>
          </a:effectLst>
        </p:spPr>
        <p:txBody>
          <a:bodyPr wrap="none" lIns="128691" tIns="63217" rIns="128691" bIns="63217" anchor="ctr">
            <a:prstTxWarp prst="textNoShape">
              <a:avLst/>
            </a:prstTxWarp>
          </a:bodyPr>
          <a:lstStyle/>
          <a:p>
            <a:pPr algn="ctr"/>
            <a:r>
              <a:rPr lang="en-US" sz="1700" b="1" dirty="0">
                <a:solidFill>
                  <a:schemeClr val="bg1"/>
                </a:solidFill>
                <a:latin typeface="Book Antiqua"/>
              </a:rPr>
              <a:t>LOCAL</a:t>
            </a:r>
          </a:p>
          <a:p>
            <a:pPr algn="ctr"/>
            <a:r>
              <a:rPr lang="en-US" sz="1700" b="1" dirty="0">
                <a:solidFill>
                  <a:schemeClr val="bg1"/>
                </a:solidFill>
                <a:latin typeface="Book Antiqua"/>
              </a:rPr>
              <a:t>SCHEMAS</a:t>
            </a:r>
          </a:p>
        </p:txBody>
      </p:sp>
      <p:sp>
        <p:nvSpPr>
          <p:cNvPr id="27692" name="Line 44"/>
          <p:cNvSpPr>
            <a:spLocks noChangeShapeType="1"/>
          </p:cNvSpPr>
          <p:nvPr/>
        </p:nvSpPr>
        <p:spPr bwMode="auto">
          <a:xfrm flipH="1">
            <a:off x="7586133" y="3382725"/>
            <a:ext cx="169784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7693" name="Line 45"/>
          <p:cNvSpPr>
            <a:spLocks noChangeShapeType="1"/>
          </p:cNvSpPr>
          <p:nvPr/>
        </p:nvSpPr>
        <p:spPr bwMode="auto">
          <a:xfrm flipH="1">
            <a:off x="7586133" y="5134761"/>
            <a:ext cx="169784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7694" name="Line 46"/>
          <p:cNvSpPr>
            <a:spLocks noChangeShapeType="1"/>
          </p:cNvSpPr>
          <p:nvPr/>
        </p:nvSpPr>
        <p:spPr bwMode="auto">
          <a:xfrm flipH="1">
            <a:off x="7586133" y="6597801"/>
            <a:ext cx="169784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7695" name="Line 47"/>
          <p:cNvSpPr>
            <a:spLocks noChangeShapeType="1"/>
          </p:cNvSpPr>
          <p:nvPr/>
        </p:nvSpPr>
        <p:spPr bwMode="auto">
          <a:xfrm flipH="1">
            <a:off x="7568071" y="8422085"/>
            <a:ext cx="169784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7696" name="AutoShape 48"/>
          <p:cNvSpPr>
            <a:spLocks/>
          </p:cNvSpPr>
          <p:nvPr/>
        </p:nvSpPr>
        <p:spPr bwMode="auto">
          <a:xfrm>
            <a:off x="4009813" y="2967294"/>
            <a:ext cx="541867" cy="4009813"/>
          </a:xfrm>
          <a:prstGeom prst="leftBrace">
            <a:avLst>
              <a:gd name="adj1" fmla="val 6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27697" name="AutoShape 49"/>
          <p:cNvSpPr>
            <a:spLocks/>
          </p:cNvSpPr>
          <p:nvPr/>
        </p:nvSpPr>
        <p:spPr bwMode="auto">
          <a:xfrm>
            <a:off x="4118187" y="7952468"/>
            <a:ext cx="433493" cy="1083733"/>
          </a:xfrm>
          <a:prstGeom prst="leftBrace">
            <a:avLst>
              <a:gd name="adj1" fmla="val 20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Query Processing in a DDBMS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497380" y="2655147"/>
            <a:ext cx="3757172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Book Antiqua"/>
              </a:rPr>
              <a:t>high level user query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5431842" y="4434275"/>
            <a:ext cx="2143291" cy="1282418"/>
          </a:xfrm>
          <a:prstGeom prst="rect">
            <a:avLst/>
          </a:prstGeom>
          <a:solidFill>
            <a:schemeClr val="accent4">
              <a:lumMod val="90000"/>
              <a:lumOff val="10000"/>
            </a:schemeClr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5578555" y="4516760"/>
            <a:ext cx="1849864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Book Antiqua"/>
              </a:rPr>
              <a:t>query</a:t>
            </a:r>
          </a:p>
          <a:p>
            <a:r>
              <a:rPr 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Book Antiqua"/>
              </a:rPr>
              <a:t>processor 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Book Antiqua"/>
            </a:endParaRPr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6477565" y="3178951"/>
            <a:ext cx="0" cy="125532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6477565" y="5725725"/>
            <a:ext cx="0" cy="139079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3875557" y="7335522"/>
            <a:ext cx="5210839" cy="10546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Book Antiqua"/>
              </a:rPr>
              <a:t>Low-level data manipulation</a:t>
            </a:r>
          </a:p>
          <a:p>
            <a:r>
              <a:rPr lang="en-US" dirty="0">
                <a:solidFill>
                  <a:schemeClr val="tx2"/>
                </a:solidFill>
                <a:latin typeface="Book Antiqua"/>
              </a:rPr>
              <a:t> commands for D-DBMS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Query Processing Components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80000"/>
              </a:spcBef>
            </a:pPr>
            <a:r>
              <a:rPr lang="en-US" dirty="0"/>
              <a:t>Query language that is used</a:t>
            </a:r>
          </a:p>
          <a:p>
            <a:pPr lvl="1">
              <a:lnSpc>
                <a:spcPct val="100000"/>
              </a:lnSpc>
              <a:spcBef>
                <a:spcPct val="80000"/>
              </a:spcBef>
            </a:pPr>
            <a:r>
              <a:rPr lang="en-US" dirty="0"/>
              <a:t>SQL: “intergalactic </a:t>
            </a:r>
            <a:r>
              <a:rPr lang="en-US" dirty="0" err="1"/>
              <a:t>dataspeak</a:t>
            </a:r>
            <a:r>
              <a:rPr lang="en-US" dirty="0"/>
              <a:t>”</a:t>
            </a:r>
          </a:p>
          <a:p>
            <a:pPr>
              <a:lnSpc>
                <a:spcPct val="100000"/>
              </a:lnSpc>
              <a:spcBef>
                <a:spcPct val="80000"/>
              </a:spcBef>
            </a:pPr>
            <a:r>
              <a:rPr lang="en-US" dirty="0"/>
              <a:t>Query execution methodology</a:t>
            </a:r>
          </a:p>
          <a:p>
            <a:pPr lvl="1">
              <a:lnSpc>
                <a:spcPct val="100000"/>
              </a:lnSpc>
              <a:spcBef>
                <a:spcPct val="80000"/>
              </a:spcBef>
            </a:pPr>
            <a:r>
              <a:rPr lang="en-US" dirty="0"/>
              <a:t>The steps that one goes through in executing high-level (declarative) user queries.</a:t>
            </a:r>
          </a:p>
          <a:p>
            <a:pPr>
              <a:lnSpc>
                <a:spcPct val="100000"/>
              </a:lnSpc>
              <a:spcBef>
                <a:spcPct val="80000"/>
              </a:spcBef>
            </a:pPr>
            <a:r>
              <a:rPr lang="en-US" dirty="0"/>
              <a:t>Query optimization</a:t>
            </a:r>
          </a:p>
          <a:p>
            <a:pPr lvl="1">
              <a:lnSpc>
                <a:spcPct val="100000"/>
              </a:lnSpc>
              <a:spcBef>
                <a:spcPct val="80000"/>
              </a:spcBef>
            </a:pPr>
            <a:r>
              <a:rPr lang="en-US" dirty="0"/>
              <a:t>How do we determine the “best” execution plan?</a:t>
            </a:r>
          </a:p>
          <a:p>
            <a:pPr>
              <a:lnSpc>
                <a:spcPct val="100000"/>
              </a:lnSpc>
              <a:spcBef>
                <a:spcPct val="80000"/>
              </a:spcBef>
            </a:pPr>
            <a:r>
              <a:rPr lang="en-US" dirty="0"/>
              <a:t>We assume a homogeneous D-DBMS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idx="1"/>
          </p:nvPr>
        </p:nvSpPr>
        <p:spPr>
          <a:xfrm>
            <a:off x="1245816" y="2500536"/>
            <a:ext cx="11017224" cy="6769100"/>
          </a:xfrm>
          <a:noFill/>
        </p:spPr>
        <p:txBody>
          <a:bodyPr/>
          <a:lstStyle/>
          <a:p>
            <a:pPr marL="1031789">
              <a:spcBef>
                <a:spcPct val="0"/>
              </a:spcBef>
              <a:spcAft>
                <a:spcPct val="5000"/>
              </a:spcAft>
              <a:buNone/>
              <a:tabLst>
                <a:tab pos="1300460" algn="l"/>
                <a:tab pos="17813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</a:tabLst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ENAME</a:t>
            </a:r>
          </a:p>
          <a:p>
            <a:pPr marL="1031789">
              <a:spcBef>
                <a:spcPct val="0"/>
              </a:spcBef>
              <a:spcAft>
                <a:spcPct val="5000"/>
              </a:spcAft>
              <a:buNone/>
              <a:tabLst>
                <a:tab pos="1300460" algn="l"/>
                <a:tab pos="17813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</a:tabLst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EMP,ASG</a:t>
            </a:r>
          </a:p>
          <a:p>
            <a:pPr marL="1031789">
              <a:spcBef>
                <a:spcPct val="0"/>
              </a:spcBef>
              <a:spcAft>
                <a:spcPct val="5000"/>
              </a:spcAft>
              <a:buNone/>
              <a:tabLst>
                <a:tab pos="1300460" algn="l"/>
                <a:tab pos="17813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</a:tabLst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EMP.ENO = ASG.ENO </a:t>
            </a:r>
          </a:p>
          <a:p>
            <a:pPr marL="1031789">
              <a:spcBef>
                <a:spcPct val="0"/>
              </a:spcBef>
              <a:spcAft>
                <a:spcPct val="5000"/>
              </a:spcAft>
              <a:buNone/>
              <a:tabLst>
                <a:tab pos="1300460" algn="l"/>
                <a:tab pos="17813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</a:tabLst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AND		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RESP 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= "Manager"</a:t>
            </a:r>
          </a:p>
          <a:p>
            <a:pPr>
              <a:tabLst>
                <a:tab pos="1300460" algn="l"/>
                <a:tab pos="1788132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</a:tabLst>
            </a:pPr>
            <a:endParaRPr lang="en-US" dirty="0">
              <a:solidFill>
                <a:schemeClr val="tx2"/>
              </a:solidFill>
            </a:endParaRPr>
          </a:p>
          <a:p>
            <a:pPr>
              <a:buNone/>
              <a:tabLst>
                <a:tab pos="1300460" algn="l"/>
                <a:tab pos="1788132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</a:tabLst>
            </a:pPr>
            <a:r>
              <a:rPr lang="en-US" dirty="0" smtClean="0">
                <a:solidFill>
                  <a:schemeClr val="tx2"/>
                </a:solidFill>
              </a:rPr>
              <a:t>Strategy 1</a:t>
            </a:r>
          </a:p>
          <a:p>
            <a:pPr>
              <a:buNone/>
              <a:tabLst>
                <a:tab pos="1300460" algn="l"/>
                <a:tab pos="1788132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</a:tabLst>
            </a:pPr>
            <a:r>
              <a:rPr lang="en-US" dirty="0" smtClean="0">
                <a:solidFill>
                  <a:schemeClr val="tx2"/>
                </a:solidFill>
                <a:latin typeface="Symbol" charset="2"/>
                <a:sym typeface="Symbol"/>
              </a:rPr>
              <a:t>	</a:t>
            </a:r>
            <a:r>
              <a:rPr lang="en-US" baseline="-25000" dirty="0" smtClean="0">
                <a:solidFill>
                  <a:schemeClr val="tx2"/>
                </a:solidFill>
              </a:rPr>
              <a:t>ENAME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smtClean="0">
                <a:solidFill>
                  <a:schemeClr val="tx2"/>
                </a:solidFill>
                <a:latin typeface="Symbol" charset="2"/>
                <a:sym typeface="Symbol"/>
              </a:rPr>
              <a:t></a:t>
            </a:r>
            <a:r>
              <a:rPr lang="en-US" baseline="-25000" dirty="0" smtClean="0">
                <a:solidFill>
                  <a:schemeClr val="tx2"/>
                </a:solidFill>
              </a:rPr>
              <a:t>RESP=“Manager”</a:t>
            </a:r>
            <a:r>
              <a:rPr lang="en-US" baseline="-25000" dirty="0" smtClean="0">
                <a:solidFill>
                  <a:schemeClr val="tx2"/>
                </a:solidFill>
                <a:latin typeface="Symbol" charset="2"/>
                <a:sym typeface="Symbol"/>
              </a:rPr>
              <a:t></a:t>
            </a:r>
            <a:r>
              <a:rPr lang="en-US" baseline="-25000" dirty="0" smtClean="0">
                <a:solidFill>
                  <a:schemeClr val="tx2"/>
                </a:solidFill>
              </a:rPr>
              <a:t>EMP.ENO=ASG.ENO</a:t>
            </a:r>
            <a:r>
              <a:rPr lang="en-US" dirty="0" smtClean="0">
                <a:solidFill>
                  <a:schemeClr val="tx2"/>
                </a:solidFill>
              </a:rPr>
              <a:t>(EMP×ASG))</a:t>
            </a:r>
          </a:p>
          <a:p>
            <a:pPr>
              <a:buNone/>
              <a:tabLst>
                <a:tab pos="1300460" algn="l"/>
                <a:tab pos="1788132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</a:tabLst>
            </a:pPr>
            <a:r>
              <a:rPr lang="en-US" dirty="0" smtClean="0">
                <a:solidFill>
                  <a:schemeClr val="tx2"/>
                </a:solidFill>
              </a:rPr>
              <a:t>Strategy 2</a:t>
            </a:r>
          </a:p>
          <a:p>
            <a:pPr>
              <a:lnSpc>
                <a:spcPts val="4267"/>
              </a:lnSpc>
              <a:spcAft>
                <a:spcPts val="1422"/>
              </a:spcAft>
              <a:buNone/>
              <a:tabLst>
                <a:tab pos="1300460" algn="l"/>
                <a:tab pos="1788132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</a:tabLst>
            </a:pPr>
            <a:r>
              <a:rPr lang="en-US" dirty="0" smtClean="0">
                <a:solidFill>
                  <a:schemeClr val="tx2"/>
                </a:solidFill>
                <a:latin typeface="Symbol" charset="2"/>
                <a:sym typeface="Symbol"/>
              </a:rPr>
              <a:t>	 </a:t>
            </a:r>
            <a:r>
              <a:rPr lang="en-US" baseline="-25000" dirty="0" smtClean="0">
                <a:solidFill>
                  <a:schemeClr val="tx2"/>
                </a:solidFill>
              </a:rPr>
              <a:t>ENAME</a:t>
            </a:r>
            <a:r>
              <a:rPr lang="en-US" dirty="0" smtClean="0">
                <a:solidFill>
                  <a:schemeClr val="tx2"/>
                </a:solidFill>
              </a:rPr>
              <a:t>(EMP</a:t>
            </a:r>
            <a:r>
              <a:rPr lang="en-US" baseline="-25000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⋈</a:t>
            </a:r>
            <a:r>
              <a:rPr lang="en-US" baseline="-25000" dirty="0" smtClean="0">
                <a:solidFill>
                  <a:schemeClr val="tx2"/>
                </a:solidFill>
              </a:rPr>
              <a:t>ENO</a:t>
            </a:r>
            <a:r>
              <a:rPr lang="en-US" dirty="0" smtClean="0">
                <a:solidFill>
                  <a:schemeClr val="tx2"/>
                </a:solidFill>
              </a:rPr>
              <a:t> (</a:t>
            </a:r>
            <a:r>
              <a:rPr lang="en-US" dirty="0" smtClean="0">
                <a:solidFill>
                  <a:schemeClr val="tx2"/>
                </a:solidFill>
                <a:latin typeface="Symbol" charset="2"/>
                <a:sym typeface="Symbol"/>
              </a:rPr>
              <a:t></a:t>
            </a:r>
            <a:r>
              <a:rPr lang="en-US" baseline="-25000" dirty="0" smtClean="0">
                <a:solidFill>
                  <a:schemeClr val="tx2"/>
                </a:solidFill>
              </a:rPr>
              <a:t>RESP=“Manager” </a:t>
            </a:r>
            <a:r>
              <a:rPr lang="en-US" dirty="0" smtClean="0">
                <a:solidFill>
                  <a:schemeClr val="tx2"/>
                </a:solidFill>
              </a:rPr>
              <a:t>(ASG))</a:t>
            </a:r>
          </a:p>
          <a:p>
            <a:pPr>
              <a:spcAft>
                <a:spcPts val="18"/>
              </a:spcAft>
              <a:buNone/>
              <a:tabLst>
                <a:tab pos="1300460" algn="l"/>
                <a:tab pos="1788132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0403677" algn="l"/>
                <a:tab pos="1137902" algn="l"/>
                <a:tab pos="1300460" algn="l"/>
                <a:tab pos="2600919" algn="l"/>
                <a:tab pos="3901379" algn="l"/>
                <a:tab pos="5201839" algn="l"/>
              </a:tabLst>
            </a:pPr>
            <a:r>
              <a:rPr lang="en-US" dirty="0" smtClean="0">
                <a:solidFill>
                  <a:schemeClr val="tx2"/>
                </a:solidFill>
              </a:rPr>
              <a:t>Strategy 2 avoids Cartesian product, so may be “better”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8"/>
              </a:spcAft>
            </a:pPr>
            <a:r>
              <a:rPr lang="en-US" dirty="0"/>
              <a:t>Selecting Alternatives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1037489" y="2486812"/>
            <a:ext cx="973023" cy="52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4124"/>
              </a:lnSpc>
              <a:tabLst>
                <a:tab pos="0" algn="l"/>
                <a:tab pos="1300460" algn="l"/>
              </a:tabLst>
            </a:pPr>
            <a:r>
              <a:rPr lang="en-US" sz="3200" u="sng" dirty="0">
                <a:solidFill>
                  <a:schemeClr val="tx2"/>
                </a:solidFill>
                <a:latin typeface="Book Antiqua"/>
              </a:rPr>
              <a:t>Site 1</a:t>
            </a:r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3990663" y="2486812"/>
            <a:ext cx="973023" cy="52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4124"/>
              </a:lnSpc>
              <a:tabLst>
                <a:tab pos="0" algn="l"/>
                <a:tab pos="1300460" algn="l"/>
              </a:tabLst>
            </a:pPr>
            <a:r>
              <a:rPr lang="en-US" sz="3200" u="sng" dirty="0">
                <a:solidFill>
                  <a:schemeClr val="tx2"/>
                </a:solidFill>
                <a:latin typeface="Book Antiqua"/>
              </a:rPr>
              <a:t>Site 2</a:t>
            </a:r>
          </a:p>
        </p:txBody>
      </p:sp>
      <p:sp>
        <p:nvSpPr>
          <p:cNvPr id="53" name="Text Box 5"/>
          <p:cNvSpPr txBox="1">
            <a:spLocks noChangeArrowheads="1"/>
          </p:cNvSpPr>
          <p:nvPr/>
        </p:nvSpPr>
        <p:spPr bwMode="auto">
          <a:xfrm>
            <a:off x="6508084" y="2486812"/>
            <a:ext cx="973023" cy="52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4124"/>
              </a:lnSpc>
              <a:tabLst>
                <a:tab pos="0" algn="l"/>
                <a:tab pos="1300460" algn="l"/>
              </a:tabLst>
            </a:pPr>
            <a:r>
              <a:rPr lang="en-US" sz="3200" u="sng" dirty="0">
                <a:solidFill>
                  <a:schemeClr val="tx2"/>
                </a:solidFill>
                <a:latin typeface="Book Antiqua"/>
              </a:rPr>
              <a:t>Site 3</a:t>
            </a:r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9013415" y="2486812"/>
            <a:ext cx="974626" cy="52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4124"/>
              </a:lnSpc>
              <a:tabLst>
                <a:tab pos="0" algn="l"/>
                <a:tab pos="1300460" algn="l"/>
              </a:tabLst>
            </a:pPr>
            <a:r>
              <a:rPr lang="en-US" sz="3200" u="sng" dirty="0">
                <a:solidFill>
                  <a:schemeClr val="tx2"/>
                </a:solidFill>
                <a:latin typeface="Book Antiqua"/>
              </a:rPr>
              <a:t>Site 4</a:t>
            </a:r>
          </a:p>
        </p:txBody>
      </p:sp>
      <p:sp>
        <p:nvSpPr>
          <p:cNvPr id="55" name="Text Box 7"/>
          <p:cNvSpPr txBox="1">
            <a:spLocks noChangeArrowheads="1"/>
          </p:cNvSpPr>
          <p:nvPr/>
        </p:nvSpPr>
        <p:spPr bwMode="auto">
          <a:xfrm>
            <a:off x="11441329" y="2486812"/>
            <a:ext cx="973023" cy="52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4124"/>
              </a:lnSpc>
              <a:tabLst>
                <a:tab pos="0" algn="l"/>
                <a:tab pos="1300460" algn="l"/>
              </a:tabLst>
            </a:pPr>
            <a:r>
              <a:rPr lang="en-US" sz="3200" u="sng" dirty="0">
                <a:solidFill>
                  <a:schemeClr val="tx2"/>
                </a:solidFill>
                <a:latin typeface="Book Antiqua"/>
              </a:rPr>
              <a:t>Site 5</a:t>
            </a:r>
          </a:p>
        </p:txBody>
      </p:sp>
      <p:sp>
        <p:nvSpPr>
          <p:cNvPr id="56" name="Text Box 8"/>
          <p:cNvSpPr txBox="1">
            <a:spLocks noChangeArrowheads="1"/>
          </p:cNvSpPr>
          <p:nvPr/>
        </p:nvSpPr>
        <p:spPr bwMode="auto">
          <a:xfrm>
            <a:off x="5563165" y="3256714"/>
            <a:ext cx="2768048" cy="3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418"/>
              </a:lnSpc>
              <a:tabLst>
                <a:tab pos="0" algn="l"/>
                <a:tab pos="1300460" algn="l"/>
                <a:tab pos="2600919" algn="l"/>
              </a:tabLst>
            </a:pPr>
            <a:r>
              <a:rPr lang="en-US" sz="1700" dirty="0">
                <a:solidFill>
                  <a:schemeClr val="tx2"/>
                </a:solidFill>
                <a:latin typeface="Arial" charset="0"/>
              </a:rPr>
              <a:t>EMP</a:t>
            </a:r>
            <a:r>
              <a:rPr lang="en-US" sz="2700" baseline="-25000" dirty="0">
                <a:solidFill>
                  <a:schemeClr val="tx2"/>
                </a:solidFill>
                <a:latin typeface="Arial" charset="0"/>
              </a:rPr>
              <a:t>1</a:t>
            </a:r>
            <a:r>
              <a:rPr lang="en-US" sz="1700" dirty="0">
                <a:solidFill>
                  <a:schemeClr val="tx2"/>
                </a:solidFill>
                <a:latin typeface="Arial" charset="0"/>
              </a:rPr>
              <a:t>=</a:t>
            </a:r>
            <a:r>
              <a:rPr lang="en-US" sz="1700" dirty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Symbol" charset="2"/>
                <a:sym typeface="Symbol"/>
              </a:rPr>
              <a:t>σ</a:t>
            </a:r>
            <a:r>
              <a:rPr lang="en-US" sz="27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r>
              <a:rPr lang="en-US" sz="2700" baseline="-25000" dirty="0">
                <a:solidFill>
                  <a:schemeClr val="tx2"/>
                </a:solidFill>
                <a:latin typeface="Arial" charset="0"/>
              </a:rPr>
              <a:t>≤“E3”</a:t>
            </a:r>
            <a:r>
              <a:rPr lang="en-US" sz="1700" dirty="0">
                <a:solidFill>
                  <a:schemeClr val="tx2"/>
                </a:solidFill>
                <a:latin typeface="Arial" charset="0"/>
              </a:rPr>
              <a:t>(EMP)</a:t>
            </a:r>
          </a:p>
        </p:txBody>
      </p:sp>
      <p:sp>
        <p:nvSpPr>
          <p:cNvPr id="57" name="Text Box 9"/>
          <p:cNvSpPr txBox="1">
            <a:spLocks noChangeArrowheads="1"/>
          </p:cNvSpPr>
          <p:nvPr/>
        </p:nvSpPr>
        <p:spPr bwMode="auto">
          <a:xfrm>
            <a:off x="8380871" y="3256714"/>
            <a:ext cx="2693561" cy="3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algn="l">
              <a:lnSpc>
                <a:spcPts val="2418"/>
              </a:lnSpc>
              <a:tabLst>
                <a:tab pos="0" algn="l"/>
                <a:tab pos="1300460" algn="l"/>
                <a:tab pos="2600919" algn="l"/>
              </a:tabLst>
            </a:pPr>
            <a:r>
              <a:rPr lang="en-US" sz="1700" dirty="0">
                <a:solidFill>
                  <a:schemeClr val="tx2"/>
                </a:solidFill>
                <a:latin typeface="Arial" charset="0"/>
              </a:rPr>
              <a:t>EMP</a:t>
            </a:r>
            <a:r>
              <a:rPr lang="en-US" sz="2700" baseline="-25000" dirty="0">
                <a:solidFill>
                  <a:schemeClr val="tx2"/>
                </a:solidFill>
                <a:latin typeface="Arial" charset="0"/>
              </a:rPr>
              <a:t>2</a:t>
            </a:r>
            <a:r>
              <a:rPr lang="en-US" sz="1700" dirty="0">
                <a:solidFill>
                  <a:schemeClr val="tx2"/>
                </a:solidFill>
                <a:latin typeface="Arial" charset="0"/>
              </a:rPr>
              <a:t>=</a:t>
            </a:r>
            <a:r>
              <a:rPr lang="en-US" sz="1700" dirty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Symbol" charset="2"/>
                <a:sym typeface="Symbol"/>
              </a:rPr>
              <a:t>σ</a:t>
            </a:r>
            <a:r>
              <a:rPr lang="en-US" sz="2700" baseline="-25000" dirty="0" err="1" smtClean="0">
                <a:solidFill>
                  <a:schemeClr val="tx2"/>
                </a:solidFill>
                <a:latin typeface="Arial" charset="0"/>
              </a:rPr>
              <a:t>ENO</a:t>
            </a:r>
            <a:r>
              <a:rPr lang="en-US" sz="2700" baseline="-25000" dirty="0">
                <a:solidFill>
                  <a:schemeClr val="tx2"/>
                </a:solidFill>
                <a:latin typeface="Arial" charset="0"/>
              </a:rPr>
              <a:t>&gt;“E3”</a:t>
            </a:r>
            <a:r>
              <a:rPr lang="en-US" sz="1700" dirty="0">
                <a:solidFill>
                  <a:schemeClr val="tx2"/>
                </a:solidFill>
                <a:latin typeface="Arial" charset="0"/>
              </a:rPr>
              <a:t>(EMP)</a:t>
            </a:r>
          </a:p>
        </p:txBody>
      </p:sp>
      <p:sp>
        <p:nvSpPr>
          <p:cNvPr id="58" name="Text Box 10"/>
          <p:cNvSpPr txBox="1">
            <a:spLocks noChangeArrowheads="1"/>
          </p:cNvSpPr>
          <p:nvPr/>
        </p:nvSpPr>
        <p:spPr bwMode="auto">
          <a:xfrm>
            <a:off x="2853831" y="3252198"/>
            <a:ext cx="2734162" cy="3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418"/>
              </a:lnSpc>
              <a:tabLst>
                <a:tab pos="0" algn="l"/>
                <a:tab pos="1300460" algn="l"/>
                <a:tab pos="2600919" algn="l"/>
              </a:tabLst>
            </a:pPr>
            <a:r>
              <a:rPr lang="en-US" sz="1700" dirty="0">
                <a:solidFill>
                  <a:schemeClr val="tx2"/>
                </a:solidFill>
                <a:latin typeface="Arial" charset="0"/>
              </a:rPr>
              <a:t>ASG</a:t>
            </a:r>
            <a:r>
              <a:rPr lang="en-US" sz="2700" baseline="-25000" dirty="0">
                <a:solidFill>
                  <a:schemeClr val="tx2"/>
                </a:solidFill>
                <a:latin typeface="Arial" charset="0"/>
              </a:rPr>
              <a:t>2</a:t>
            </a:r>
            <a:r>
              <a:rPr lang="en-US" sz="1700" dirty="0">
                <a:solidFill>
                  <a:schemeClr val="tx2"/>
                </a:solidFill>
                <a:latin typeface="Courier New"/>
              </a:rPr>
              <a:t>=</a:t>
            </a:r>
            <a:r>
              <a:rPr lang="en-US" sz="1700" dirty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Symbol" charset="2"/>
                <a:sym typeface="Symbol"/>
              </a:rPr>
              <a:t>σ</a:t>
            </a:r>
            <a:r>
              <a:rPr lang="en-US" sz="2700" baseline="-25000" dirty="0" err="1" smtClean="0">
                <a:solidFill>
                  <a:schemeClr val="tx2"/>
                </a:solidFill>
                <a:latin typeface="Arial" charset="0"/>
              </a:rPr>
              <a:t>ENO</a:t>
            </a:r>
            <a:r>
              <a:rPr lang="en-US" sz="2700" baseline="-25000" dirty="0">
                <a:solidFill>
                  <a:schemeClr val="tx2"/>
                </a:solidFill>
                <a:latin typeface="Arial" charset="0"/>
              </a:rPr>
              <a:t>&gt;“E3”</a:t>
            </a:r>
            <a:r>
              <a:rPr lang="en-US" sz="1700" dirty="0">
                <a:solidFill>
                  <a:schemeClr val="tx2"/>
                </a:solidFill>
                <a:latin typeface="Arial" charset="0"/>
              </a:rPr>
              <a:t>(ASG)</a:t>
            </a:r>
          </a:p>
        </p:txBody>
      </p: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144499" y="3256715"/>
            <a:ext cx="2616765" cy="3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418"/>
              </a:lnSpc>
              <a:tabLst>
                <a:tab pos="0" algn="l"/>
                <a:tab pos="1300460" algn="l"/>
                <a:tab pos="2600919" algn="l"/>
              </a:tabLst>
            </a:pPr>
            <a:r>
              <a:rPr lang="en-US" sz="1700" dirty="0">
                <a:solidFill>
                  <a:schemeClr val="tx2"/>
                </a:solidFill>
                <a:latin typeface="Arial" charset="0"/>
              </a:rPr>
              <a:t>ASG</a:t>
            </a:r>
            <a:r>
              <a:rPr lang="en-US" sz="2700" baseline="-25000" dirty="0">
                <a:solidFill>
                  <a:schemeClr val="tx2"/>
                </a:solidFill>
                <a:latin typeface="Arial" charset="0"/>
              </a:rPr>
              <a:t>1</a:t>
            </a:r>
            <a:r>
              <a:rPr lang="en-US" sz="1700" dirty="0" smtClean="0">
                <a:solidFill>
                  <a:schemeClr val="tx2"/>
                </a:solidFill>
                <a:latin typeface="Arial" charset="0"/>
              </a:rPr>
              <a:t>=</a:t>
            </a:r>
            <a:r>
              <a:rPr lang="en-US" sz="2000" dirty="0">
                <a:solidFill>
                  <a:schemeClr val="tx2"/>
                </a:solidFill>
                <a:latin typeface="Symbol" charset="2"/>
                <a:sym typeface="Symbol"/>
              </a:rPr>
              <a:t>σ</a:t>
            </a:r>
            <a:r>
              <a:rPr lang="en-US" sz="2700" baseline="-25000" dirty="0" smtClean="0">
                <a:solidFill>
                  <a:schemeClr val="tx2"/>
                </a:solidFill>
                <a:latin typeface="Arial" charset="0"/>
              </a:rPr>
              <a:t>ENO</a:t>
            </a:r>
            <a:r>
              <a:rPr lang="en-US" sz="2700" baseline="-25000" dirty="0">
                <a:solidFill>
                  <a:schemeClr val="tx2"/>
                </a:solidFill>
                <a:latin typeface="Arial" charset="0"/>
              </a:rPr>
              <a:t>≤“E3”</a:t>
            </a:r>
            <a:r>
              <a:rPr lang="en-US" sz="1700" dirty="0">
                <a:solidFill>
                  <a:schemeClr val="tx2"/>
                </a:solidFill>
                <a:latin typeface="Arial" charset="0"/>
              </a:rPr>
              <a:t>(ASG)</a:t>
            </a:r>
          </a:p>
        </p:txBody>
      </p:sp>
      <p:sp>
        <p:nvSpPr>
          <p:cNvPr id="60" name="Text Box 12"/>
          <p:cNvSpPr txBox="1">
            <a:spLocks noChangeArrowheads="1"/>
          </p:cNvSpPr>
          <p:nvPr/>
        </p:nvSpPr>
        <p:spPr bwMode="auto">
          <a:xfrm>
            <a:off x="11520659" y="3254457"/>
            <a:ext cx="617939" cy="302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418"/>
              </a:lnSpc>
              <a:tabLst>
                <a:tab pos="0" algn="l"/>
              </a:tabLst>
            </a:pPr>
            <a:r>
              <a:rPr lang="en-US" sz="1700">
                <a:solidFill>
                  <a:schemeClr val="tx2"/>
                </a:solidFill>
                <a:latin typeface="Arial" charset="0"/>
              </a:rPr>
              <a:t>Result</a:t>
            </a: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7537338" y="4740074"/>
            <a:ext cx="729767" cy="319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418"/>
              </a:lnSpc>
              <a:tabLst>
                <a:tab pos="0" algn="l"/>
              </a:tabLst>
            </a:pPr>
            <a:r>
              <a:rPr lang="en-US" sz="2400" dirty="0">
                <a:solidFill>
                  <a:schemeClr val="tx2"/>
                </a:solidFill>
                <a:latin typeface="Book Antiqua"/>
              </a:rPr>
              <a:t>Site 5</a:t>
            </a:r>
          </a:p>
        </p:txBody>
      </p:sp>
      <p:sp>
        <p:nvSpPr>
          <p:cNvPr id="62" name="Text Box 15"/>
          <p:cNvSpPr txBox="1">
            <a:spLocks noChangeArrowheads="1"/>
          </p:cNvSpPr>
          <p:nvPr/>
        </p:nvSpPr>
        <p:spPr bwMode="auto">
          <a:xfrm>
            <a:off x="7749569" y="6681763"/>
            <a:ext cx="729767" cy="319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418"/>
              </a:lnSpc>
              <a:tabLst>
                <a:tab pos="0" algn="l"/>
              </a:tabLst>
            </a:pPr>
            <a:r>
              <a:rPr lang="en-US" sz="2400" dirty="0">
                <a:solidFill>
                  <a:schemeClr val="tx2"/>
                </a:solidFill>
                <a:latin typeface="Book Antiqua"/>
              </a:rPr>
              <a:t>Site 1</a:t>
            </a:r>
          </a:p>
        </p:txBody>
      </p:sp>
      <p:sp>
        <p:nvSpPr>
          <p:cNvPr id="63" name="Text Box 16"/>
          <p:cNvSpPr txBox="1">
            <a:spLocks noChangeArrowheads="1"/>
          </p:cNvSpPr>
          <p:nvPr/>
        </p:nvSpPr>
        <p:spPr bwMode="auto">
          <a:xfrm>
            <a:off x="8762183" y="6681763"/>
            <a:ext cx="729767" cy="319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418"/>
              </a:lnSpc>
              <a:tabLst>
                <a:tab pos="0" algn="l"/>
              </a:tabLst>
            </a:pPr>
            <a:r>
              <a:rPr lang="en-US" sz="2400" dirty="0">
                <a:solidFill>
                  <a:schemeClr val="tx2"/>
                </a:solidFill>
                <a:latin typeface="Book Antiqua"/>
              </a:rPr>
              <a:t>Site 2</a:t>
            </a:r>
          </a:p>
        </p:txBody>
      </p:sp>
      <p:sp>
        <p:nvSpPr>
          <p:cNvPr id="64" name="Text Box 17"/>
          <p:cNvSpPr txBox="1">
            <a:spLocks noChangeArrowheads="1"/>
          </p:cNvSpPr>
          <p:nvPr/>
        </p:nvSpPr>
        <p:spPr bwMode="auto">
          <a:xfrm>
            <a:off x="10774991" y="6681763"/>
            <a:ext cx="729767" cy="319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418"/>
              </a:lnSpc>
              <a:tabLst>
                <a:tab pos="0" algn="l"/>
              </a:tabLst>
            </a:pPr>
            <a:r>
              <a:rPr lang="en-US" sz="2400" dirty="0">
                <a:solidFill>
                  <a:schemeClr val="tx2"/>
                </a:solidFill>
                <a:latin typeface="Book Antiqua"/>
              </a:rPr>
              <a:t>Site 3</a:t>
            </a:r>
          </a:p>
        </p:txBody>
      </p:sp>
      <p:sp>
        <p:nvSpPr>
          <p:cNvPr id="65" name="Text Box 18"/>
          <p:cNvSpPr txBox="1">
            <a:spLocks noChangeArrowheads="1"/>
          </p:cNvSpPr>
          <p:nvPr/>
        </p:nvSpPr>
        <p:spPr bwMode="auto">
          <a:xfrm>
            <a:off x="11930372" y="6681763"/>
            <a:ext cx="730969" cy="319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418"/>
              </a:lnSpc>
              <a:tabLst>
                <a:tab pos="0" algn="l"/>
              </a:tabLst>
            </a:pPr>
            <a:r>
              <a:rPr lang="en-US" sz="2400" dirty="0">
                <a:solidFill>
                  <a:schemeClr val="tx2"/>
                </a:solidFill>
                <a:latin typeface="Book Antiqua"/>
              </a:rPr>
              <a:t>Site 4</a:t>
            </a:r>
          </a:p>
        </p:txBody>
      </p:sp>
      <p:sp>
        <p:nvSpPr>
          <p:cNvPr id="66" name="Text Box 19"/>
          <p:cNvSpPr txBox="1">
            <a:spLocks noChangeArrowheads="1"/>
          </p:cNvSpPr>
          <p:nvPr/>
        </p:nvSpPr>
        <p:spPr bwMode="auto">
          <a:xfrm>
            <a:off x="7672377" y="6029265"/>
            <a:ext cx="649558" cy="3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418"/>
              </a:lnSpc>
              <a:tabLst>
                <a:tab pos="0" algn="l"/>
              </a:tabLst>
            </a:pPr>
            <a:r>
              <a:rPr lang="en-US" sz="2000" dirty="0">
                <a:solidFill>
                  <a:schemeClr val="tx2"/>
                </a:solidFill>
                <a:latin typeface="Arial" charset="0"/>
              </a:rPr>
              <a:t>ASG</a:t>
            </a:r>
            <a:r>
              <a:rPr lang="en-US" sz="2000" baseline="-25000" dirty="0">
                <a:solidFill>
                  <a:schemeClr val="tx2"/>
                </a:solidFill>
                <a:latin typeface="Arial" charset="0"/>
              </a:rPr>
              <a:t>1</a:t>
            </a:r>
          </a:p>
        </p:txBody>
      </p:sp>
      <p:sp>
        <p:nvSpPr>
          <p:cNvPr id="67" name="Text Box 20"/>
          <p:cNvSpPr txBox="1">
            <a:spLocks noChangeArrowheads="1"/>
          </p:cNvSpPr>
          <p:nvPr/>
        </p:nvSpPr>
        <p:spPr bwMode="auto">
          <a:xfrm>
            <a:off x="10969277" y="6029265"/>
            <a:ext cx="650886" cy="3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418"/>
              </a:lnSpc>
              <a:tabLst>
                <a:tab pos="0" algn="l"/>
              </a:tabLst>
            </a:pPr>
            <a:r>
              <a:rPr lang="en-US" sz="2000">
                <a:solidFill>
                  <a:schemeClr val="tx2"/>
                </a:solidFill>
                <a:latin typeface="Arial" charset="0"/>
              </a:rPr>
              <a:t>EMP</a:t>
            </a:r>
            <a:r>
              <a:rPr lang="en-US" sz="2000" baseline="-25000">
                <a:solidFill>
                  <a:schemeClr val="tx2"/>
                </a:solidFill>
                <a:latin typeface="Arial" charset="0"/>
              </a:rPr>
              <a:t>1</a:t>
            </a:r>
          </a:p>
        </p:txBody>
      </p:sp>
      <p:sp>
        <p:nvSpPr>
          <p:cNvPr id="68" name="Text Box 21"/>
          <p:cNvSpPr txBox="1">
            <a:spLocks noChangeArrowheads="1"/>
          </p:cNvSpPr>
          <p:nvPr/>
        </p:nvSpPr>
        <p:spPr bwMode="auto">
          <a:xfrm>
            <a:off x="12192993" y="6029265"/>
            <a:ext cx="650886" cy="3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418"/>
              </a:lnSpc>
              <a:tabLst>
                <a:tab pos="0" algn="l"/>
              </a:tabLst>
            </a:pPr>
            <a:r>
              <a:rPr lang="en-US" sz="2000">
                <a:solidFill>
                  <a:schemeClr val="tx2"/>
                </a:solidFill>
                <a:latin typeface="Arial" charset="0"/>
              </a:rPr>
              <a:t>EMP</a:t>
            </a:r>
            <a:r>
              <a:rPr lang="en-US" sz="2000" baseline="-25000">
                <a:solidFill>
                  <a:schemeClr val="tx2"/>
                </a:solidFill>
                <a:latin typeface="Arial" charset="0"/>
              </a:rPr>
              <a:t>2</a:t>
            </a:r>
          </a:p>
        </p:txBody>
      </p:sp>
      <p:sp>
        <p:nvSpPr>
          <p:cNvPr id="69" name="Text Box 22"/>
          <p:cNvSpPr txBox="1">
            <a:spLocks noChangeArrowheads="1"/>
          </p:cNvSpPr>
          <p:nvPr/>
        </p:nvSpPr>
        <p:spPr bwMode="auto">
          <a:xfrm>
            <a:off x="8590632" y="6029265"/>
            <a:ext cx="649558" cy="3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418"/>
              </a:lnSpc>
              <a:tabLst>
                <a:tab pos="0" algn="l"/>
              </a:tabLst>
            </a:pPr>
            <a:r>
              <a:rPr lang="en-US" sz="2000" dirty="0">
                <a:solidFill>
                  <a:schemeClr val="tx2"/>
                </a:solidFill>
                <a:latin typeface="Arial" charset="0"/>
              </a:rPr>
              <a:t>ASG</a:t>
            </a:r>
            <a:r>
              <a:rPr lang="en-US" sz="2000" baseline="-25000" dirty="0">
                <a:solidFill>
                  <a:schemeClr val="tx2"/>
                </a:solidFill>
                <a:latin typeface="Arial" charset="0"/>
              </a:rPr>
              <a:t>2</a:t>
            </a:r>
          </a:p>
        </p:txBody>
      </p:sp>
      <p:sp>
        <p:nvSpPr>
          <p:cNvPr id="70" name="Line 24"/>
          <p:cNvSpPr>
            <a:spLocks noChangeShapeType="1"/>
          </p:cNvSpPr>
          <p:nvPr/>
        </p:nvSpPr>
        <p:spPr bwMode="auto">
          <a:xfrm rot="10800000" flipH="1">
            <a:off x="8146062" y="5794456"/>
            <a:ext cx="559929" cy="8669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1" name="Line 25"/>
          <p:cNvSpPr>
            <a:spLocks noChangeShapeType="1"/>
          </p:cNvSpPr>
          <p:nvPr/>
        </p:nvSpPr>
        <p:spPr bwMode="auto">
          <a:xfrm rot="10800000" flipH="1">
            <a:off x="9085298" y="5794456"/>
            <a:ext cx="559929" cy="8669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2" name="Line 26"/>
          <p:cNvSpPr>
            <a:spLocks noChangeShapeType="1"/>
          </p:cNvSpPr>
          <p:nvPr/>
        </p:nvSpPr>
        <p:spPr bwMode="auto">
          <a:xfrm rot="10800000">
            <a:off x="10512213" y="5794456"/>
            <a:ext cx="577991" cy="8669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3" name="Line 27"/>
          <p:cNvSpPr>
            <a:spLocks noChangeShapeType="1"/>
          </p:cNvSpPr>
          <p:nvPr/>
        </p:nvSpPr>
        <p:spPr bwMode="auto">
          <a:xfrm rot="10800000">
            <a:off x="11787859" y="5794456"/>
            <a:ext cx="577991" cy="8669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4" name="Text Box 32"/>
          <p:cNvSpPr txBox="1">
            <a:spLocks noChangeArrowheads="1"/>
          </p:cNvSpPr>
          <p:nvPr/>
        </p:nvSpPr>
        <p:spPr bwMode="auto">
          <a:xfrm>
            <a:off x="4192969" y="6099257"/>
            <a:ext cx="730969" cy="319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418"/>
              </a:lnSpc>
              <a:tabLst>
                <a:tab pos="0" algn="l"/>
              </a:tabLst>
            </a:pPr>
            <a:r>
              <a:rPr lang="en-US" sz="2400" dirty="0">
                <a:solidFill>
                  <a:schemeClr val="tx2"/>
                </a:solidFill>
                <a:latin typeface="Book Antiqua"/>
              </a:rPr>
              <a:t>Site 4</a:t>
            </a:r>
          </a:p>
        </p:txBody>
      </p:sp>
      <p:sp>
        <p:nvSpPr>
          <p:cNvPr id="75" name="Text Box 34"/>
          <p:cNvSpPr txBox="1">
            <a:spLocks noChangeArrowheads="1"/>
          </p:cNvSpPr>
          <p:nvPr/>
        </p:nvSpPr>
        <p:spPr bwMode="auto">
          <a:xfrm>
            <a:off x="643429" y="6099257"/>
            <a:ext cx="729767" cy="319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418"/>
              </a:lnSpc>
              <a:tabLst>
                <a:tab pos="0" algn="l"/>
              </a:tabLst>
            </a:pPr>
            <a:r>
              <a:rPr lang="en-US" sz="2400" dirty="0">
                <a:solidFill>
                  <a:schemeClr val="tx2"/>
                </a:solidFill>
                <a:latin typeface="Book Antiqua"/>
              </a:rPr>
              <a:t>Site 3</a:t>
            </a:r>
          </a:p>
        </p:txBody>
      </p:sp>
      <p:sp>
        <p:nvSpPr>
          <p:cNvPr id="76" name="Text Box 35"/>
          <p:cNvSpPr txBox="1">
            <a:spLocks noChangeArrowheads="1"/>
          </p:cNvSpPr>
          <p:nvPr/>
        </p:nvSpPr>
        <p:spPr bwMode="auto">
          <a:xfrm>
            <a:off x="976236" y="7724857"/>
            <a:ext cx="729767" cy="319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418"/>
              </a:lnSpc>
              <a:tabLst>
                <a:tab pos="0" algn="l"/>
              </a:tabLst>
            </a:pPr>
            <a:r>
              <a:rPr lang="en-US" sz="2400" dirty="0">
                <a:solidFill>
                  <a:schemeClr val="tx2"/>
                </a:solidFill>
                <a:latin typeface="Book Antiqua"/>
              </a:rPr>
              <a:t>Site 1</a:t>
            </a:r>
          </a:p>
        </p:txBody>
      </p:sp>
      <p:sp>
        <p:nvSpPr>
          <p:cNvPr id="77" name="Text Box 36"/>
          <p:cNvSpPr txBox="1">
            <a:spLocks noChangeArrowheads="1"/>
          </p:cNvSpPr>
          <p:nvPr/>
        </p:nvSpPr>
        <p:spPr bwMode="auto">
          <a:xfrm>
            <a:off x="4338067" y="7724857"/>
            <a:ext cx="729767" cy="319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418"/>
              </a:lnSpc>
              <a:tabLst>
                <a:tab pos="0" algn="l"/>
              </a:tabLst>
            </a:pPr>
            <a:r>
              <a:rPr lang="en-US" sz="2400" dirty="0">
                <a:solidFill>
                  <a:schemeClr val="tx2"/>
                </a:solidFill>
                <a:latin typeface="Book Antiqua"/>
              </a:rPr>
              <a:t>Site 2</a:t>
            </a:r>
          </a:p>
        </p:txBody>
      </p:sp>
      <p:sp>
        <p:nvSpPr>
          <p:cNvPr id="78" name="Line 41"/>
          <p:cNvSpPr>
            <a:spLocks noChangeShapeType="1"/>
          </p:cNvSpPr>
          <p:nvPr/>
        </p:nvSpPr>
        <p:spPr bwMode="auto">
          <a:xfrm rot="10800000" flipH="1">
            <a:off x="2210365" y="7022687"/>
            <a:ext cx="18062" cy="102954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9" name="Line 42"/>
          <p:cNvSpPr>
            <a:spLocks noChangeShapeType="1"/>
          </p:cNvSpPr>
          <p:nvPr/>
        </p:nvSpPr>
        <p:spPr bwMode="auto">
          <a:xfrm rot="10800000" flipH="1">
            <a:off x="5791201" y="7004625"/>
            <a:ext cx="18062" cy="102954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0" name="Text Box 43"/>
          <p:cNvSpPr txBox="1">
            <a:spLocks noChangeArrowheads="1"/>
          </p:cNvSpPr>
          <p:nvPr/>
        </p:nvSpPr>
        <p:spPr bwMode="auto">
          <a:xfrm>
            <a:off x="2586032" y="4764909"/>
            <a:ext cx="729767" cy="319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418"/>
              </a:lnSpc>
              <a:tabLst>
                <a:tab pos="0" algn="l"/>
              </a:tabLst>
            </a:pPr>
            <a:r>
              <a:rPr lang="en-US" sz="2400" dirty="0">
                <a:solidFill>
                  <a:schemeClr val="tx2"/>
                </a:solidFill>
                <a:latin typeface="Book Antiqua"/>
              </a:rPr>
              <a:t>Site 5</a:t>
            </a:r>
          </a:p>
        </p:txBody>
      </p:sp>
      <p:sp>
        <p:nvSpPr>
          <p:cNvPr id="81" name="Line 44"/>
          <p:cNvSpPr>
            <a:spLocks noChangeShapeType="1"/>
          </p:cNvSpPr>
          <p:nvPr/>
        </p:nvSpPr>
        <p:spPr bwMode="auto">
          <a:xfrm rot="10800000" flipH="1">
            <a:off x="2167468" y="5686083"/>
            <a:ext cx="1415627" cy="75861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2" name="Line 45"/>
          <p:cNvSpPr>
            <a:spLocks noChangeShapeType="1"/>
          </p:cNvSpPr>
          <p:nvPr/>
        </p:nvSpPr>
        <p:spPr bwMode="auto">
          <a:xfrm rot="10800000">
            <a:off x="3901440" y="5686083"/>
            <a:ext cx="1842347" cy="75861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4" name="Freeform 29"/>
          <p:cNvSpPr>
            <a:spLocks/>
          </p:cNvSpPr>
          <p:nvPr/>
        </p:nvSpPr>
        <p:spPr bwMode="auto">
          <a:xfrm>
            <a:off x="541867" y="6459049"/>
            <a:ext cx="3307645" cy="57799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0" y="0"/>
              </a:cxn>
              <a:cxn ang="0">
                <a:pos x="10000" y="10000"/>
              </a:cxn>
              <a:cxn ang="0">
                <a:pos x="0" y="10000"/>
              </a:cxn>
              <a:cxn ang="0">
                <a:pos x="0" y="0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2"/>
                </a:solidFill>
                <a:latin typeface="Arial"/>
              </a:rPr>
              <a:t>EMP</a:t>
            </a:r>
            <a:r>
              <a:rPr lang="en-US" sz="2000" baseline="30000" dirty="0">
                <a:solidFill>
                  <a:schemeClr val="tx2"/>
                </a:solidFill>
                <a:latin typeface="Arial"/>
              </a:rPr>
              <a:t>’</a:t>
            </a:r>
            <a:r>
              <a:rPr lang="en-US" sz="2000" baseline="-25000" dirty="0">
                <a:solidFill>
                  <a:schemeClr val="tx2"/>
                </a:solidFill>
                <a:latin typeface="Arial"/>
              </a:rPr>
              <a:t>1</a:t>
            </a:r>
            <a:r>
              <a:rPr lang="en-US" sz="2000" dirty="0">
                <a:solidFill>
                  <a:schemeClr val="tx2"/>
                </a:solidFill>
                <a:latin typeface="Arial"/>
              </a:rPr>
              <a:t>=EMP</a:t>
            </a:r>
            <a:r>
              <a:rPr lang="en-US" sz="2000" baseline="-25000" dirty="0">
                <a:solidFill>
                  <a:schemeClr val="tx2"/>
                </a:solidFill>
                <a:latin typeface="Arial"/>
              </a:rPr>
              <a:t>1</a:t>
            </a:r>
            <a:r>
              <a:rPr lang="en-US" sz="2000" dirty="0">
                <a:solidFill>
                  <a:schemeClr val="tx2"/>
                </a:solidFill>
                <a:latin typeface="Arial"/>
              </a:rPr>
              <a:t> </a:t>
            </a:r>
            <a:r>
              <a:rPr lang="en-US" sz="2000" dirty="0" smtClean="0">
                <a:latin typeface="Book Antiqua"/>
              </a:rPr>
              <a:t>⋈</a:t>
            </a:r>
            <a:r>
              <a:rPr lang="en-US" sz="2000" baseline="-25000" dirty="0" smtClean="0">
                <a:solidFill>
                  <a:schemeClr val="tx2"/>
                </a:solidFill>
                <a:latin typeface="Arial"/>
                <a:ea typeface="MS PGothic"/>
                <a:cs typeface="Arial"/>
              </a:rPr>
              <a:t>ENO</a:t>
            </a:r>
            <a:r>
              <a:rPr lang="en-US" sz="2000" dirty="0" smtClean="0">
                <a:solidFill>
                  <a:schemeClr val="tx2"/>
                </a:solidFill>
                <a:latin typeface="Arial"/>
                <a:ea typeface="MS PGothic"/>
                <a:cs typeface="Arial"/>
              </a:rPr>
              <a:t>  </a:t>
            </a:r>
            <a:r>
              <a:rPr lang="en-US" sz="2000" dirty="0">
                <a:solidFill>
                  <a:schemeClr val="tx2"/>
                </a:solidFill>
                <a:latin typeface="Arial"/>
                <a:ea typeface="MS PGothic"/>
                <a:cs typeface="Arial"/>
              </a:rPr>
              <a:t>ASG</a:t>
            </a:r>
            <a:r>
              <a:rPr lang="en-US" sz="2000" baseline="30000" dirty="0">
                <a:solidFill>
                  <a:schemeClr val="tx2"/>
                </a:solidFill>
                <a:latin typeface="Arial"/>
                <a:ea typeface="MS PGothic"/>
                <a:cs typeface="Arial"/>
              </a:rPr>
              <a:t>’</a:t>
            </a:r>
            <a:r>
              <a:rPr lang="en-US" sz="2000" baseline="-25000" dirty="0">
                <a:solidFill>
                  <a:schemeClr val="tx2"/>
                </a:solidFill>
                <a:latin typeface="Arial"/>
                <a:ea typeface="MS PGothic"/>
                <a:cs typeface="Arial"/>
              </a:rPr>
              <a:t>1</a:t>
            </a:r>
            <a:endParaRPr lang="en-US" sz="2000" baseline="-250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88" name="Freeform 28"/>
          <p:cNvSpPr>
            <a:spLocks/>
          </p:cNvSpPr>
          <p:nvPr/>
        </p:nvSpPr>
        <p:spPr bwMode="auto">
          <a:xfrm>
            <a:off x="2384213" y="5117123"/>
            <a:ext cx="2709333" cy="55992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0" y="0"/>
              </a:cxn>
              <a:cxn ang="0">
                <a:pos x="10000" y="10000"/>
              </a:cxn>
              <a:cxn ang="0">
                <a:pos x="0" y="10000"/>
              </a:cxn>
              <a:cxn ang="0">
                <a:pos x="0" y="0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graphicFrame>
        <p:nvGraphicFramePr>
          <p:cNvPr id="89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100277"/>
              </p:ext>
            </p:extLst>
          </p:nvPr>
        </p:nvGraphicFramePr>
        <p:xfrm>
          <a:off x="2438400" y="5191631"/>
          <a:ext cx="2600960" cy="410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" name="Equation" r:id="rId4" imgW="1447387" imgH="228738" progId="Equation.3">
                  <p:embed/>
                </p:oleObj>
              </mc:Choice>
              <mc:Fallback>
                <p:oleObj name="Equation" r:id="rId4" imgW="1447387" imgH="228738" progId="Equation.3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191631"/>
                        <a:ext cx="2600960" cy="4109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" name="Group 72"/>
          <p:cNvGrpSpPr>
            <a:grpSpLocks/>
          </p:cNvGrpSpPr>
          <p:nvPr/>
        </p:nvGrpSpPr>
        <p:grpSpPr bwMode="auto">
          <a:xfrm>
            <a:off x="812801" y="8061265"/>
            <a:ext cx="2797387" cy="559929"/>
            <a:chOff x="360" y="3308"/>
            <a:chExt cx="1239" cy="248"/>
          </a:xfrm>
        </p:grpSpPr>
        <p:sp>
          <p:nvSpPr>
            <p:cNvPr id="96" name="Freeform 30"/>
            <p:cNvSpPr>
              <a:spLocks/>
            </p:cNvSpPr>
            <p:nvPr/>
          </p:nvSpPr>
          <p:spPr bwMode="auto">
            <a:xfrm>
              <a:off x="360" y="3308"/>
              <a:ext cx="1239" cy="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0" y="0"/>
                </a:cxn>
                <a:cxn ang="0">
                  <a:pos x="10000" y="10000"/>
                </a:cxn>
                <a:cxn ang="0">
                  <a:pos x="0" y="10000"/>
                </a:cxn>
                <a:cxn ang="0">
                  <a:pos x="0" y="0"/>
                </a:cxn>
              </a:cxnLst>
              <a:rect l="0" t="0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graphicFrame>
          <p:nvGraphicFramePr>
            <p:cNvPr id="97" name="Object 68"/>
            <p:cNvGraphicFramePr>
              <a:graphicFrameLocks noChangeAspect="1"/>
            </p:cNvGraphicFramePr>
            <p:nvPr/>
          </p:nvGraphicFramePr>
          <p:xfrm>
            <a:off x="369" y="3344"/>
            <a:ext cx="1221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1" name="Equation" r:id="rId6" imgW="1752187" imgH="254092" progId="Equation.3">
                    <p:embed/>
                  </p:oleObj>
                </mc:Choice>
                <mc:Fallback>
                  <p:oleObj name="Equation" r:id="rId6" imgW="1752187" imgH="254092" progId="Equation.3">
                    <p:embed/>
                    <p:pic>
                      <p:nvPicPr>
                        <p:cNvPr id="0" name="Picture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" y="3344"/>
                          <a:ext cx="1221" cy="1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8" name="Group 71"/>
          <p:cNvGrpSpPr>
            <a:grpSpLocks/>
          </p:cNvGrpSpPr>
          <p:nvPr/>
        </p:nvGrpSpPr>
        <p:grpSpPr bwMode="auto">
          <a:xfrm>
            <a:off x="4389121" y="8061286"/>
            <a:ext cx="2815450" cy="559930"/>
            <a:chOff x="1916" y="3360"/>
            <a:chExt cx="1247" cy="248"/>
          </a:xfrm>
        </p:grpSpPr>
        <p:sp>
          <p:nvSpPr>
            <p:cNvPr id="99" name="Freeform 69"/>
            <p:cNvSpPr>
              <a:spLocks/>
            </p:cNvSpPr>
            <p:nvPr/>
          </p:nvSpPr>
          <p:spPr bwMode="auto">
            <a:xfrm>
              <a:off x="1920" y="3360"/>
              <a:ext cx="1239" cy="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0" y="0"/>
                </a:cxn>
                <a:cxn ang="0">
                  <a:pos x="10000" y="10000"/>
                </a:cxn>
                <a:cxn ang="0">
                  <a:pos x="0" y="10000"/>
                </a:cxn>
                <a:cxn ang="0">
                  <a:pos x="0" y="0"/>
                </a:cxn>
              </a:cxnLst>
              <a:rect l="0" t="0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  <a:latin typeface="Arial"/>
              </a:endParaRPr>
            </a:p>
          </p:txBody>
        </p:sp>
        <p:graphicFrame>
          <p:nvGraphicFramePr>
            <p:cNvPr id="100" name="Object 70"/>
            <p:cNvGraphicFramePr>
              <a:graphicFrameLocks noChangeAspect="1"/>
            </p:cNvGraphicFramePr>
            <p:nvPr/>
          </p:nvGraphicFramePr>
          <p:xfrm>
            <a:off x="1916" y="3396"/>
            <a:ext cx="1247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2" name="Equation" r:id="rId8" imgW="1790218" imgH="254092" progId="Equation.3">
                    <p:embed/>
                  </p:oleObj>
                </mc:Choice>
                <mc:Fallback>
                  <p:oleObj name="Equation" r:id="rId8" imgW="1790218" imgH="254092" progId="Equation.3">
                    <p:embed/>
                    <p:pic>
                      <p:nvPicPr>
                        <p:cNvPr id="0" name="Picture 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6" y="3396"/>
                          <a:ext cx="1247" cy="1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1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205510"/>
              </p:ext>
            </p:extLst>
          </p:nvPr>
        </p:nvGraphicFramePr>
        <p:xfrm>
          <a:off x="2275840" y="7311683"/>
          <a:ext cx="65024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" name="Equation" r:id="rId10" imgW="405972" imgH="228600" progId="Equation.3">
                  <p:embed/>
                </p:oleObj>
              </mc:Choice>
              <mc:Fallback>
                <p:oleObj name="Equation" r:id="rId10" imgW="405972" imgH="228600" progId="Equation.3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5840" y="7311683"/>
                        <a:ext cx="650240" cy="365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472273"/>
              </p:ext>
            </p:extLst>
          </p:nvPr>
        </p:nvGraphicFramePr>
        <p:xfrm>
          <a:off x="5940215" y="7311683"/>
          <a:ext cx="69088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Equation" r:id="rId12" imgW="431570" imgH="228738" progId="Equation.3">
                  <p:embed/>
                </p:oleObj>
              </mc:Choice>
              <mc:Fallback>
                <p:oleObj name="Equation" r:id="rId12" imgW="431570" imgH="228738" progId="Equation.3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215" y="7311683"/>
                        <a:ext cx="690880" cy="365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316419"/>
              </p:ext>
            </p:extLst>
          </p:nvPr>
        </p:nvGraphicFramePr>
        <p:xfrm>
          <a:off x="2068125" y="5794457"/>
          <a:ext cx="629921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name="Equation" r:id="rId14" imgW="393302" imgH="228600" progId="Equation.3">
                  <p:embed/>
                </p:oleObj>
              </mc:Choice>
              <mc:Fallback>
                <p:oleObj name="Equation" r:id="rId14" imgW="393302" imgH="228600" progId="Equation.3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125" y="5794457"/>
                        <a:ext cx="629921" cy="365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292656"/>
              </p:ext>
            </p:extLst>
          </p:nvPr>
        </p:nvGraphicFramePr>
        <p:xfrm>
          <a:off x="4876800" y="5794457"/>
          <a:ext cx="65024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" name="Equation" r:id="rId16" imgW="405972" imgH="228600" progId="Equation.3">
                  <p:embed/>
                </p:oleObj>
              </mc:Choice>
              <mc:Fallback>
                <p:oleObj name="Equation" r:id="rId16" imgW="405972" imgH="228600" progId="Equation.3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794457"/>
                        <a:ext cx="650240" cy="365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Freeform 13"/>
          <p:cNvSpPr>
            <a:spLocks/>
          </p:cNvSpPr>
          <p:nvPr/>
        </p:nvSpPr>
        <p:spPr bwMode="auto">
          <a:xfrm>
            <a:off x="7044267" y="5117123"/>
            <a:ext cx="5908605" cy="67733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0" y="0"/>
              </a:cxn>
              <a:cxn ang="0">
                <a:pos x="10000" y="10000"/>
              </a:cxn>
              <a:cxn ang="0">
                <a:pos x="0" y="10000"/>
              </a:cxn>
              <a:cxn ang="0">
                <a:pos x="0" y="0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9" name="Text Box 81"/>
          <p:cNvSpPr txBox="1">
            <a:spLocks noChangeArrowheads="1"/>
          </p:cNvSpPr>
          <p:nvPr/>
        </p:nvSpPr>
        <p:spPr bwMode="auto">
          <a:xfrm>
            <a:off x="7078464" y="5261008"/>
            <a:ext cx="5743787" cy="304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ts val="2418"/>
              </a:lnSpc>
              <a:tabLst>
                <a:tab pos="0" algn="l"/>
                <a:tab pos="1300460" algn="l"/>
                <a:tab pos="2600919" algn="l"/>
              </a:tabLst>
            </a:pPr>
            <a:r>
              <a:rPr lang="en-US" sz="1700" dirty="0">
                <a:solidFill>
                  <a:schemeClr val="tx2"/>
                </a:solidFill>
                <a:latin typeface="Arial" charset="0"/>
              </a:rPr>
              <a:t>result= (</a:t>
            </a:r>
            <a:r>
              <a:rPr lang="en-US" sz="1700" dirty="0" smtClean="0">
                <a:solidFill>
                  <a:schemeClr val="tx2"/>
                </a:solidFill>
                <a:latin typeface="Arial" charset="0"/>
              </a:rPr>
              <a:t>EMP</a:t>
            </a:r>
            <a:r>
              <a:rPr lang="en-US" sz="1700" baseline="-25000" dirty="0" smtClean="0">
                <a:solidFill>
                  <a:schemeClr val="tx2"/>
                </a:solidFill>
                <a:latin typeface="Arial" charset="0"/>
              </a:rPr>
              <a:t>1</a:t>
            </a:r>
            <a:r>
              <a:rPr lang="en-US" sz="17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 × </a:t>
            </a:r>
            <a:r>
              <a:rPr lang="en-US" sz="1700" dirty="0" smtClean="0">
                <a:solidFill>
                  <a:schemeClr val="tx2"/>
                </a:solidFill>
                <a:latin typeface="Arial" charset="0"/>
                <a:sym typeface="Symbol" charset="2"/>
              </a:rPr>
              <a:t>EMP</a:t>
            </a:r>
            <a:r>
              <a:rPr lang="en-US" sz="1700" baseline="-25000" dirty="0" smtClean="0">
                <a:solidFill>
                  <a:schemeClr val="tx2"/>
                </a:solidFill>
                <a:latin typeface="Arial" charset="0"/>
                <a:sym typeface="Symbol" charset="2"/>
              </a:rPr>
              <a:t>2</a:t>
            </a:r>
            <a:r>
              <a:rPr lang="en-US" sz="1700" dirty="0" smtClean="0">
                <a:solidFill>
                  <a:schemeClr val="tx2"/>
                </a:solidFill>
                <a:latin typeface="Arial" charset="0"/>
                <a:sym typeface="Symbol" charset="2"/>
              </a:rPr>
              <a:t>)</a:t>
            </a:r>
            <a:r>
              <a:rPr lang="en-US" sz="1800" dirty="0" smtClean="0">
                <a:latin typeface="Book Antiqua"/>
              </a:rPr>
              <a:t>⋈</a:t>
            </a:r>
            <a:r>
              <a:rPr lang="en-US" sz="1700" baseline="-25000" dirty="0" err="1" smtClean="0">
                <a:solidFill>
                  <a:schemeClr val="tx2"/>
                </a:solidFill>
                <a:latin typeface="Arial" charset="0"/>
                <a:sym typeface="Symbol" charset="2"/>
              </a:rPr>
              <a:t>ENO</a:t>
            </a:r>
            <a:r>
              <a:rPr lang="en-US" sz="1700" dirty="0" err="1" smtClean="0">
                <a:solidFill>
                  <a:schemeClr val="tx2"/>
                </a:solidFill>
                <a:latin typeface="Arial" charset="0"/>
              </a:rPr>
              <a:t>σ</a:t>
            </a:r>
            <a:r>
              <a:rPr lang="en-US" sz="1700" baseline="-25000" dirty="0" err="1" smtClean="0">
                <a:solidFill>
                  <a:schemeClr val="tx2"/>
                </a:solidFill>
                <a:latin typeface="Arial" charset="0"/>
              </a:rPr>
              <a:t>RESP</a:t>
            </a:r>
            <a:r>
              <a:rPr lang="en-US" sz="1700" baseline="-25000" dirty="0">
                <a:solidFill>
                  <a:schemeClr val="tx2"/>
                </a:solidFill>
                <a:latin typeface="Arial" charset="0"/>
              </a:rPr>
              <a:t>=“Manager”</a:t>
            </a:r>
            <a:r>
              <a:rPr lang="en-US" sz="1700" dirty="0">
                <a:solidFill>
                  <a:schemeClr val="tx2"/>
                </a:solidFill>
                <a:latin typeface="Arial" charset="0"/>
              </a:rPr>
              <a:t>(</a:t>
            </a:r>
            <a:r>
              <a:rPr lang="en-US" sz="1700" dirty="0" smtClean="0">
                <a:solidFill>
                  <a:schemeClr val="tx2"/>
                </a:solidFill>
                <a:latin typeface="Arial" charset="0"/>
              </a:rPr>
              <a:t>ASG</a:t>
            </a:r>
            <a:r>
              <a:rPr lang="en-US" sz="1700" baseline="-25000" dirty="0" smtClean="0">
                <a:solidFill>
                  <a:schemeClr val="tx2"/>
                </a:solidFill>
                <a:latin typeface="Arial" charset="0"/>
              </a:rPr>
              <a:t>1</a:t>
            </a:r>
            <a:r>
              <a:rPr lang="en-US" sz="1800" dirty="0">
                <a:solidFill>
                  <a:schemeClr val="tx2"/>
                </a:solidFill>
                <a:latin typeface="Book Antiqua"/>
              </a:rPr>
              <a:t>×</a:t>
            </a:r>
            <a:r>
              <a:rPr lang="en-US" sz="1700" dirty="0" smtClean="0">
                <a:solidFill>
                  <a:schemeClr val="tx2"/>
                </a:solidFill>
                <a:latin typeface="Symbol" charset="2"/>
                <a:cs typeface="Symbol" charset="2"/>
                <a:sym typeface="Symbol"/>
              </a:rPr>
              <a:t> </a:t>
            </a:r>
            <a:r>
              <a:rPr lang="en-US" sz="1700" dirty="0" smtClean="0">
                <a:solidFill>
                  <a:schemeClr val="tx2"/>
                </a:solidFill>
                <a:latin typeface="Arial" charset="0"/>
                <a:sym typeface="Symbol" charset="2"/>
              </a:rPr>
              <a:t>ASG</a:t>
            </a:r>
            <a:r>
              <a:rPr lang="en-US" sz="1700" baseline="-25000" dirty="0" smtClean="0">
                <a:solidFill>
                  <a:schemeClr val="tx2"/>
                </a:solidFill>
                <a:latin typeface="Arial" charset="0"/>
                <a:sym typeface="Symbol" charset="2"/>
              </a:rPr>
              <a:t>2</a:t>
            </a:r>
            <a:r>
              <a:rPr lang="en-US" sz="1700" dirty="0">
                <a:solidFill>
                  <a:schemeClr val="tx2"/>
                </a:solidFill>
                <a:latin typeface="Arial" charset="0"/>
              </a:rPr>
              <a:t>)</a:t>
            </a:r>
          </a:p>
        </p:txBody>
      </p:sp>
      <p:sp>
        <p:nvSpPr>
          <p:cNvPr id="105" name="Freeform 29"/>
          <p:cNvSpPr>
            <a:spLocks/>
          </p:cNvSpPr>
          <p:nvPr/>
        </p:nvSpPr>
        <p:spPr bwMode="auto">
          <a:xfrm>
            <a:off x="4118187" y="6444696"/>
            <a:ext cx="3307645" cy="57799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0" y="0"/>
              </a:cxn>
              <a:cxn ang="0">
                <a:pos x="10000" y="10000"/>
              </a:cxn>
              <a:cxn ang="0">
                <a:pos x="0" y="10000"/>
              </a:cxn>
              <a:cxn ang="0">
                <a:pos x="0" y="0"/>
              </a:cxn>
            </a:cxnLst>
            <a:rect l="0" t="0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2"/>
                </a:solidFill>
                <a:latin typeface="Arial"/>
              </a:rPr>
              <a:t>EMP</a:t>
            </a:r>
            <a:r>
              <a:rPr lang="en-US" sz="2000" baseline="30000" dirty="0">
                <a:solidFill>
                  <a:schemeClr val="tx2"/>
                </a:solidFill>
                <a:latin typeface="Arial"/>
              </a:rPr>
              <a:t>’</a:t>
            </a:r>
            <a:r>
              <a:rPr lang="en-US" sz="2000" baseline="-25000" dirty="0">
                <a:solidFill>
                  <a:schemeClr val="tx2"/>
                </a:solidFill>
                <a:latin typeface="Arial"/>
              </a:rPr>
              <a:t>2</a:t>
            </a:r>
            <a:r>
              <a:rPr lang="en-US" sz="2000" dirty="0">
                <a:solidFill>
                  <a:schemeClr val="tx2"/>
                </a:solidFill>
                <a:latin typeface="Arial"/>
              </a:rPr>
              <a:t>=EMP</a:t>
            </a:r>
            <a:r>
              <a:rPr lang="en-US" sz="2000" baseline="-25000" dirty="0">
                <a:solidFill>
                  <a:schemeClr val="tx2"/>
                </a:solidFill>
                <a:latin typeface="Arial"/>
              </a:rPr>
              <a:t>2</a:t>
            </a:r>
            <a:r>
              <a:rPr lang="en-US" sz="2000" dirty="0">
                <a:solidFill>
                  <a:schemeClr val="tx2"/>
                </a:solidFill>
                <a:latin typeface="Arial"/>
              </a:rPr>
              <a:t> </a:t>
            </a:r>
            <a:r>
              <a:rPr lang="en-US" sz="2000" dirty="0" smtClean="0">
                <a:latin typeface="Book Antiqua"/>
              </a:rPr>
              <a:t>⋈</a:t>
            </a:r>
            <a:r>
              <a:rPr lang="en-US" sz="2000" baseline="-25000" dirty="0" smtClean="0">
                <a:solidFill>
                  <a:schemeClr val="tx2"/>
                </a:solidFill>
                <a:latin typeface="Arial"/>
                <a:ea typeface="MS PGothic"/>
                <a:cs typeface="Arial"/>
              </a:rPr>
              <a:t>ENO</a:t>
            </a:r>
            <a:r>
              <a:rPr lang="en-US" sz="2000" dirty="0" smtClean="0">
                <a:solidFill>
                  <a:schemeClr val="tx2"/>
                </a:solidFill>
                <a:latin typeface="Arial"/>
                <a:ea typeface="MS PGothic"/>
                <a:cs typeface="Arial"/>
              </a:rPr>
              <a:t>  </a:t>
            </a:r>
            <a:r>
              <a:rPr lang="en-US" sz="2000" dirty="0">
                <a:solidFill>
                  <a:schemeClr val="tx2"/>
                </a:solidFill>
                <a:latin typeface="Arial"/>
                <a:ea typeface="MS PGothic"/>
                <a:cs typeface="Arial"/>
              </a:rPr>
              <a:t>ASG</a:t>
            </a:r>
            <a:r>
              <a:rPr lang="en-US" sz="2000" baseline="30000" dirty="0">
                <a:solidFill>
                  <a:schemeClr val="tx2"/>
                </a:solidFill>
                <a:latin typeface="Arial"/>
                <a:ea typeface="MS PGothic"/>
                <a:cs typeface="Arial"/>
              </a:rPr>
              <a:t>’</a:t>
            </a:r>
            <a:r>
              <a:rPr lang="en-US" sz="2000" baseline="-25000" dirty="0">
                <a:solidFill>
                  <a:schemeClr val="tx2"/>
                </a:solidFill>
                <a:latin typeface="Arial"/>
                <a:ea typeface="MS PGothic"/>
                <a:cs typeface="Arial"/>
              </a:rPr>
              <a:t>2</a:t>
            </a:r>
            <a:endParaRPr lang="en-US" sz="2000" baseline="-25000" dirty="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284512"/>
            <a:ext cx="12293600" cy="7068120"/>
          </a:xfrm>
        </p:spPr>
        <p:txBody>
          <a:bodyPr/>
          <a:lstStyle/>
          <a:p>
            <a:r>
              <a:rPr lang="en-US" dirty="0" smtClean="0"/>
              <a:t>Assume</a:t>
            </a:r>
          </a:p>
          <a:p>
            <a:pPr lvl="1"/>
            <a:r>
              <a:rPr lang="en-US" i="1" dirty="0">
                <a:ea typeface="ＭＳ Ｐゴシック" charset="-128"/>
              </a:rPr>
              <a:t>size</a:t>
            </a:r>
            <a:r>
              <a:rPr lang="en-US" dirty="0">
                <a:ea typeface="ＭＳ Ｐゴシック" charset="-128"/>
              </a:rPr>
              <a:t>(EMP) = 400, </a:t>
            </a:r>
            <a:r>
              <a:rPr lang="en-US" i="1" dirty="0">
                <a:ea typeface="ＭＳ Ｐゴシック" charset="-128"/>
              </a:rPr>
              <a:t>size</a:t>
            </a:r>
            <a:r>
              <a:rPr lang="en-US" dirty="0">
                <a:ea typeface="ＭＳ Ｐゴシック" charset="-128"/>
              </a:rPr>
              <a:t>(ASG) = </a:t>
            </a:r>
            <a:r>
              <a:rPr lang="en-US" dirty="0" smtClean="0">
                <a:ea typeface="ＭＳ Ｐゴシック" charset="-128"/>
              </a:rPr>
              <a:t>1000</a:t>
            </a:r>
          </a:p>
          <a:p>
            <a:pPr lvl="1"/>
            <a:r>
              <a:rPr lang="en-US" dirty="0">
                <a:ea typeface="ＭＳ Ｐゴシック" charset="-128"/>
              </a:rPr>
              <a:t>tuple access cost = 1 unit; tuple transfer cost = 10 </a:t>
            </a:r>
            <a:r>
              <a:rPr lang="en-US" dirty="0" smtClean="0">
                <a:ea typeface="ＭＳ Ｐゴシック" charset="-128"/>
              </a:rPr>
              <a:t>units</a:t>
            </a:r>
          </a:p>
          <a:p>
            <a:r>
              <a:rPr lang="en-US" dirty="0" smtClean="0">
                <a:ea typeface="ＭＳ Ｐゴシック" charset="-128"/>
              </a:rPr>
              <a:t>Strategy 1</a:t>
            </a:r>
          </a:p>
          <a:p>
            <a:pPr lvl="1">
              <a:tabLst>
                <a:tab pos="12022138" algn="r"/>
              </a:tabLst>
            </a:pPr>
            <a:r>
              <a:rPr lang="en-US" sz="2400" dirty="0" smtClean="0">
                <a:ea typeface="ＭＳ Ｐゴシック" charset="-128"/>
              </a:rPr>
              <a:t>produce ASG': (10+10) </a:t>
            </a:r>
            <a:r>
              <a:rPr lang="en-US" sz="2400" dirty="0" smtClean="0">
                <a:ea typeface="ＭＳ Ｐゴシック" charset="-128"/>
                <a:sym typeface="Symbol"/>
              </a:rPr>
              <a:t> </a:t>
            </a:r>
            <a:r>
              <a:rPr lang="en-US" sz="2400" dirty="0" err="1" smtClean="0">
                <a:ea typeface="ＭＳ Ｐゴシック" charset="-128"/>
              </a:rPr>
              <a:t>tuple</a:t>
            </a:r>
            <a:r>
              <a:rPr lang="en-US" sz="2400" dirty="0" smtClean="0">
                <a:ea typeface="ＭＳ Ｐゴシック" charset="-128"/>
              </a:rPr>
              <a:t> access cost	20</a:t>
            </a:r>
          </a:p>
          <a:p>
            <a:pPr lvl="1">
              <a:spcBef>
                <a:spcPts val="0"/>
              </a:spcBef>
              <a:tabLst>
                <a:tab pos="12022138" algn="r"/>
              </a:tabLst>
            </a:pPr>
            <a:r>
              <a:rPr lang="en-US" sz="2400" dirty="0" smtClean="0">
                <a:ea typeface="ＭＳ Ｐゴシック" charset="-128"/>
              </a:rPr>
              <a:t>transfer ASG' to the sites of EMP: (10+10) </a:t>
            </a:r>
            <a:r>
              <a:rPr lang="en-US" sz="2400" dirty="0" smtClean="0">
                <a:ea typeface="ＭＳ Ｐゴシック" charset="-128"/>
                <a:sym typeface="Symbol"/>
              </a:rPr>
              <a:t> </a:t>
            </a:r>
            <a:r>
              <a:rPr lang="en-US" sz="2400" dirty="0" err="1" smtClean="0">
                <a:ea typeface="ＭＳ Ｐゴシック" charset="-128"/>
              </a:rPr>
              <a:t>tuple</a:t>
            </a:r>
            <a:r>
              <a:rPr lang="en-US" sz="2400" dirty="0" smtClean="0">
                <a:ea typeface="ＭＳ Ｐゴシック" charset="-128"/>
              </a:rPr>
              <a:t> transfer cost	200</a:t>
            </a:r>
          </a:p>
          <a:p>
            <a:pPr lvl="1">
              <a:spcBef>
                <a:spcPts val="0"/>
              </a:spcBef>
              <a:tabLst>
                <a:tab pos="12022138" algn="r"/>
              </a:tabLst>
            </a:pPr>
            <a:r>
              <a:rPr lang="en-US" sz="2400" dirty="0" smtClean="0">
                <a:ea typeface="ＭＳ Ｐゴシック" charset="-128"/>
              </a:rPr>
              <a:t>produce EMP': (10+10) </a:t>
            </a:r>
            <a:r>
              <a:rPr lang="en-US" sz="2400" dirty="0" smtClean="0">
                <a:ea typeface="ＭＳ Ｐゴシック" charset="-128"/>
                <a:sym typeface="Symbol"/>
              </a:rPr>
              <a:t> </a:t>
            </a:r>
            <a:r>
              <a:rPr lang="en-US" sz="2400" dirty="0" err="1" smtClean="0">
                <a:ea typeface="ＭＳ Ｐゴシック" charset="-128"/>
              </a:rPr>
              <a:t>tuple</a:t>
            </a:r>
            <a:r>
              <a:rPr lang="en-US" sz="2400" dirty="0" smtClean="0">
                <a:ea typeface="ＭＳ Ｐゴシック" charset="-128"/>
              </a:rPr>
              <a:t> access cost </a:t>
            </a:r>
            <a:r>
              <a:rPr lang="en-US" sz="2400" dirty="0" smtClean="0">
                <a:ea typeface="ＭＳ Ｐゴシック" charset="-128"/>
                <a:sym typeface="Symbol"/>
              </a:rPr>
              <a:t> </a:t>
            </a:r>
            <a:r>
              <a:rPr lang="en-US" sz="2400" dirty="0" smtClean="0">
                <a:ea typeface="ＭＳ Ｐゴシック" charset="-128"/>
              </a:rPr>
              <a:t>2	40</a:t>
            </a:r>
          </a:p>
          <a:p>
            <a:pPr lvl="1">
              <a:spcBef>
                <a:spcPts val="0"/>
              </a:spcBef>
              <a:tabLst>
                <a:tab pos="12022138" algn="r"/>
              </a:tabLst>
            </a:pPr>
            <a:r>
              <a:rPr lang="en-US" sz="2400" dirty="0" smtClean="0">
                <a:ea typeface="ＭＳ Ｐゴシック" charset="-128"/>
              </a:rPr>
              <a:t>transfer EMP' to result site: (10+10) </a:t>
            </a:r>
            <a:r>
              <a:rPr lang="en-US" sz="2400" dirty="0" smtClean="0">
                <a:ea typeface="ＭＳ Ｐゴシック" charset="-128"/>
                <a:sym typeface="Symbol"/>
              </a:rPr>
              <a:t> </a:t>
            </a:r>
            <a:r>
              <a:rPr lang="en-US" sz="2400" dirty="0" err="1" smtClean="0">
                <a:ea typeface="ＭＳ Ｐゴシック" charset="-128"/>
              </a:rPr>
              <a:t>tuple</a:t>
            </a:r>
            <a:r>
              <a:rPr lang="en-US" sz="2400" dirty="0" smtClean="0">
                <a:ea typeface="ＭＳ Ｐゴシック" charset="-128"/>
              </a:rPr>
              <a:t> transfer cost	</a:t>
            </a:r>
            <a:r>
              <a:rPr lang="en-US" sz="2400" u="sng" dirty="0" smtClean="0">
                <a:ea typeface="ＭＳ Ｐゴシック" charset="-128"/>
              </a:rPr>
              <a:t>       200</a:t>
            </a:r>
          </a:p>
          <a:p>
            <a:pPr marL="1282700" lvl="3" indent="0">
              <a:buNone/>
              <a:tabLst>
                <a:tab pos="12022138" algn="r"/>
              </a:tabLst>
            </a:pPr>
            <a:r>
              <a:rPr lang="en-US" sz="2400" dirty="0" smtClean="0">
                <a:solidFill>
                  <a:srgbClr val="FF0000"/>
                </a:solidFill>
                <a:ea typeface="ＭＳ Ｐゴシック" charset="-128"/>
              </a:rPr>
              <a:t>Total Cost	460</a:t>
            </a:r>
          </a:p>
          <a:p>
            <a:r>
              <a:rPr lang="en-US" dirty="0" smtClean="0"/>
              <a:t>Strategy 2</a:t>
            </a:r>
          </a:p>
          <a:p>
            <a:pPr lvl="1">
              <a:tabLst>
                <a:tab pos="12022138" algn="r"/>
              </a:tabLst>
            </a:pPr>
            <a:r>
              <a:rPr lang="en-US" sz="2400" dirty="0">
                <a:ea typeface="ＭＳ Ｐゴシック" charset="-128"/>
              </a:rPr>
              <a:t>transfer EMP to site 5: 400 </a:t>
            </a:r>
            <a:r>
              <a:rPr lang="en-US" sz="2400" dirty="0" smtClean="0">
                <a:ea typeface="ＭＳ Ｐゴシック" charset="-128"/>
                <a:sym typeface="Symbol"/>
              </a:rPr>
              <a:t> </a:t>
            </a:r>
            <a:r>
              <a:rPr lang="en-US" sz="2400" dirty="0" err="1" smtClean="0">
                <a:ea typeface="ＭＳ Ｐゴシック" charset="-128"/>
              </a:rPr>
              <a:t>tuple</a:t>
            </a:r>
            <a:r>
              <a:rPr lang="en-US" sz="2400" dirty="0" smtClean="0">
                <a:ea typeface="ＭＳ Ｐゴシック" charset="-128"/>
              </a:rPr>
              <a:t> </a:t>
            </a:r>
            <a:r>
              <a:rPr lang="en-US" sz="2400" dirty="0">
                <a:ea typeface="ＭＳ Ｐゴシック" charset="-128"/>
              </a:rPr>
              <a:t>transfer </a:t>
            </a:r>
            <a:r>
              <a:rPr lang="en-US" sz="2400" dirty="0" smtClean="0">
                <a:ea typeface="ＭＳ Ｐゴシック" charset="-128"/>
              </a:rPr>
              <a:t>cost	4,000</a:t>
            </a:r>
          </a:p>
          <a:p>
            <a:pPr lvl="1">
              <a:spcBef>
                <a:spcPts val="0"/>
              </a:spcBef>
              <a:tabLst>
                <a:tab pos="12022138" algn="r"/>
              </a:tabLst>
            </a:pPr>
            <a:r>
              <a:rPr lang="en-US" sz="2400" dirty="0">
                <a:ea typeface="ＭＳ Ｐゴシック" charset="-128"/>
              </a:rPr>
              <a:t>transfer ASG to site 5: 1000 </a:t>
            </a:r>
            <a:r>
              <a:rPr lang="en-US" sz="2400" dirty="0" smtClean="0">
                <a:ea typeface="ＭＳ Ｐゴシック" charset="-128"/>
                <a:sym typeface="Symbol"/>
              </a:rPr>
              <a:t> </a:t>
            </a:r>
            <a:r>
              <a:rPr lang="en-US" sz="2400" dirty="0" err="1" smtClean="0">
                <a:ea typeface="ＭＳ Ｐゴシック" charset="-128"/>
              </a:rPr>
              <a:t>tuple</a:t>
            </a:r>
            <a:r>
              <a:rPr lang="en-US" sz="2400" dirty="0" smtClean="0">
                <a:ea typeface="ＭＳ Ｐゴシック" charset="-128"/>
              </a:rPr>
              <a:t> </a:t>
            </a:r>
            <a:r>
              <a:rPr lang="en-US" sz="2400" dirty="0">
                <a:ea typeface="ＭＳ Ｐゴシック" charset="-128"/>
              </a:rPr>
              <a:t>transfer </a:t>
            </a:r>
            <a:r>
              <a:rPr lang="en-US" sz="2400" dirty="0" smtClean="0">
                <a:ea typeface="ＭＳ Ｐゴシック" charset="-128"/>
              </a:rPr>
              <a:t>cost	10,000</a:t>
            </a:r>
          </a:p>
          <a:p>
            <a:pPr lvl="1">
              <a:spcBef>
                <a:spcPts val="0"/>
              </a:spcBef>
              <a:tabLst>
                <a:tab pos="12022138" algn="r"/>
              </a:tabLst>
            </a:pPr>
            <a:r>
              <a:rPr lang="en-US" sz="2400" dirty="0">
                <a:ea typeface="ＭＳ Ｐゴシック" charset="-128"/>
              </a:rPr>
              <a:t>produce ASG': 1000 </a:t>
            </a:r>
            <a:r>
              <a:rPr lang="en-US" sz="2400" dirty="0" smtClean="0">
                <a:ea typeface="ＭＳ Ｐゴシック" charset="-128"/>
                <a:sym typeface="Symbol"/>
              </a:rPr>
              <a:t> </a:t>
            </a:r>
            <a:r>
              <a:rPr lang="en-US" sz="2400" dirty="0" err="1" smtClean="0">
                <a:ea typeface="ＭＳ Ｐゴシック" charset="-128"/>
              </a:rPr>
              <a:t>tuple</a:t>
            </a:r>
            <a:r>
              <a:rPr lang="en-US" sz="2400" dirty="0" smtClean="0">
                <a:ea typeface="ＭＳ Ｐゴシック" charset="-128"/>
              </a:rPr>
              <a:t> </a:t>
            </a:r>
            <a:r>
              <a:rPr lang="en-US" sz="2400" dirty="0">
                <a:ea typeface="ＭＳ Ｐゴシック" charset="-128"/>
              </a:rPr>
              <a:t>access </a:t>
            </a:r>
            <a:r>
              <a:rPr lang="en-US" sz="2400" dirty="0" smtClean="0">
                <a:ea typeface="ＭＳ Ｐゴシック" charset="-128"/>
              </a:rPr>
              <a:t>cost	1,000</a:t>
            </a:r>
          </a:p>
          <a:p>
            <a:pPr lvl="1">
              <a:spcBef>
                <a:spcPts val="0"/>
              </a:spcBef>
              <a:tabLst>
                <a:tab pos="12022138" algn="r"/>
              </a:tabLst>
            </a:pPr>
            <a:r>
              <a:rPr lang="en-US" sz="2400" dirty="0">
                <a:ea typeface="ＭＳ Ｐゴシック" charset="-128"/>
              </a:rPr>
              <a:t>join EMP and </a:t>
            </a:r>
            <a:r>
              <a:rPr lang="en-US" sz="2400" dirty="0" smtClean="0">
                <a:ea typeface="ＭＳ Ｐゴシック" charset="-128"/>
              </a:rPr>
              <a:t>ASG': 400</a:t>
            </a:r>
            <a:r>
              <a:rPr lang="en-US" sz="2400" dirty="0" smtClean="0">
                <a:latin typeface="Symbol" charset="2"/>
                <a:ea typeface="ＭＳ Ｐゴシック" charset="-128"/>
                <a:sym typeface="Symbol"/>
              </a:rPr>
              <a:t> </a:t>
            </a:r>
            <a:r>
              <a:rPr lang="en-US" sz="2400" dirty="0" smtClean="0">
                <a:ea typeface="ＭＳ Ｐゴシック" charset="-128"/>
                <a:sym typeface="Symbol"/>
              </a:rPr>
              <a:t> </a:t>
            </a:r>
            <a:r>
              <a:rPr lang="en-US" sz="2400" dirty="0" smtClean="0">
                <a:ea typeface="ＭＳ Ｐゴシック" charset="-128"/>
              </a:rPr>
              <a:t>20</a:t>
            </a:r>
            <a:r>
              <a:rPr lang="en-US" sz="2400" dirty="0" smtClean="0">
                <a:latin typeface="Symbol" charset="2"/>
                <a:ea typeface="ＭＳ Ｐゴシック" charset="-128"/>
                <a:sym typeface="Symbol"/>
              </a:rPr>
              <a:t> </a:t>
            </a:r>
            <a:r>
              <a:rPr lang="en-US" sz="2400" dirty="0" smtClean="0">
                <a:ea typeface="ＭＳ Ｐゴシック" charset="-128"/>
                <a:sym typeface="Symbol"/>
              </a:rPr>
              <a:t> </a:t>
            </a:r>
            <a:r>
              <a:rPr lang="en-US" sz="2400" dirty="0" err="1" smtClean="0">
                <a:ea typeface="ＭＳ Ｐゴシック" charset="-128"/>
              </a:rPr>
              <a:t>tuple</a:t>
            </a:r>
            <a:r>
              <a:rPr lang="en-US" sz="2400" dirty="0" smtClean="0">
                <a:ea typeface="ＭＳ Ｐゴシック" charset="-128"/>
              </a:rPr>
              <a:t> </a:t>
            </a:r>
            <a:r>
              <a:rPr lang="en-US" sz="2400" dirty="0">
                <a:ea typeface="ＭＳ Ｐゴシック" charset="-128"/>
              </a:rPr>
              <a:t>access cost	</a:t>
            </a:r>
            <a:r>
              <a:rPr lang="en-US" sz="2400" u="sng" dirty="0">
                <a:ea typeface="ＭＳ Ｐゴシック" charset="-128"/>
              </a:rPr>
              <a:t>       </a:t>
            </a:r>
            <a:r>
              <a:rPr lang="en-US" sz="2400" u="sng" dirty="0" smtClean="0">
                <a:ea typeface="ＭＳ Ｐゴシック" charset="-128"/>
              </a:rPr>
              <a:t>8,000</a:t>
            </a:r>
            <a:endParaRPr lang="en-US" sz="2400" u="sng" dirty="0">
              <a:ea typeface="ＭＳ Ｐゴシック" charset="-128"/>
            </a:endParaRPr>
          </a:p>
          <a:p>
            <a:pPr marL="1282700" lvl="3" indent="0">
              <a:buNone/>
              <a:tabLst>
                <a:tab pos="12022138" algn="r"/>
              </a:tabLst>
            </a:pPr>
            <a:r>
              <a:rPr lang="en-US" sz="2400" dirty="0">
                <a:solidFill>
                  <a:srgbClr val="FF0000"/>
                </a:solidFill>
                <a:ea typeface="ＭＳ Ｐゴシック" charset="-128"/>
              </a:rPr>
              <a:t>Total Cost	</a:t>
            </a:r>
            <a:r>
              <a:rPr lang="en-US" sz="2400" dirty="0" smtClean="0">
                <a:solidFill>
                  <a:srgbClr val="FF0000"/>
                </a:solidFill>
                <a:ea typeface="ＭＳ Ｐゴシック" charset="-128"/>
              </a:rPr>
              <a:t>23,000</a:t>
            </a:r>
            <a:endParaRPr lang="en-US" sz="2400" dirty="0">
              <a:solidFill>
                <a:srgbClr val="FF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81754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Query Optimization Objectives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Minimize a cost function</a:t>
            </a:r>
          </a:p>
          <a:p>
            <a:pPr lvl="1">
              <a:spcBef>
                <a:spcPct val="25000"/>
              </a:spcBef>
              <a:buFont typeface="Century Schoolbook" charset="0"/>
              <a:buNone/>
            </a:pPr>
            <a:r>
              <a:rPr lang="en-US" dirty="0">
                <a:solidFill>
                  <a:schemeClr val="tx2"/>
                </a:solidFill>
              </a:rPr>
              <a:t>		I/O cost + CPU cost + communication cost</a:t>
            </a:r>
          </a:p>
          <a:p>
            <a:pPr marL="0" indent="0">
              <a:spcBef>
                <a:spcPct val="25000"/>
              </a:spcBef>
              <a:buNone/>
            </a:pPr>
            <a:r>
              <a:rPr lang="en-US" dirty="0">
                <a:solidFill>
                  <a:schemeClr val="tx2"/>
                </a:solidFill>
              </a:rPr>
              <a:t>These might have different weights in different distributed environments</a:t>
            </a:r>
          </a:p>
          <a:p>
            <a:pPr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Wide area networks </a:t>
            </a:r>
          </a:p>
          <a:p>
            <a:pPr lvl="1"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communication cost may dominate or vary much</a:t>
            </a:r>
          </a:p>
          <a:p>
            <a:pPr lvl="2"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bandwidth</a:t>
            </a:r>
          </a:p>
          <a:p>
            <a:pPr lvl="2"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speed</a:t>
            </a:r>
          </a:p>
          <a:p>
            <a:pPr lvl="2"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high protocol overhead</a:t>
            </a:r>
          </a:p>
          <a:p>
            <a:pPr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Local area networks</a:t>
            </a:r>
          </a:p>
          <a:p>
            <a:pPr lvl="1"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communication cost not that dominant</a:t>
            </a:r>
          </a:p>
          <a:p>
            <a:pPr lvl="1"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total cost function should be considered</a:t>
            </a:r>
          </a:p>
          <a:p>
            <a:pPr>
              <a:spcBef>
                <a:spcPct val="25000"/>
              </a:spcBef>
            </a:pPr>
            <a:r>
              <a:rPr lang="en-US" dirty="0">
                <a:solidFill>
                  <a:schemeClr val="tx2"/>
                </a:solidFill>
              </a:rPr>
              <a:t>Can also maximize throughput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Complexity of Relational Operations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209748" y="3738563"/>
            <a:ext cx="5716588" cy="2249487"/>
          </a:xfrm>
          <a:noFill/>
          <a:ln/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Assume 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relations of cardinality </a:t>
            </a:r>
            <a:r>
              <a:rPr lang="en-US" i="1" dirty="0">
                <a:solidFill>
                  <a:schemeClr val="tx2"/>
                </a:solidFill>
              </a:rPr>
              <a:t>n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sequential scan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123093" y="2678022"/>
            <a:ext cx="6484338" cy="615921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10376747" y="2678022"/>
            <a:ext cx="0" cy="615921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6123093" y="3328262"/>
            <a:ext cx="64843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6123093" y="3490822"/>
            <a:ext cx="64843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6123093" y="4791302"/>
            <a:ext cx="64843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6123093" y="6091782"/>
            <a:ext cx="64843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6123093" y="8205062"/>
            <a:ext cx="64843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 dirty="0">
              <a:latin typeface="Book Antiqua"/>
            </a:endParaRP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6887361" y="2682537"/>
            <a:ext cx="1957476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Book Antiqua"/>
              </a:rPr>
              <a:t>Operation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10343455" y="2682537"/>
            <a:ext cx="2197927" cy="5585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Book Antiqua"/>
              </a:rPr>
              <a:t>Complexity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670099" y="3526947"/>
            <a:ext cx="1010239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Select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648815" y="3852067"/>
            <a:ext cx="1147634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Project</a:t>
            </a:r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6068833" y="4177187"/>
            <a:ext cx="4354522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(without duplicate elimination)</a:t>
            </a: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11096377" y="3852067"/>
            <a:ext cx="865931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O(</a:t>
            </a:r>
            <a:r>
              <a:rPr lang="en-US" sz="2300" i="1" dirty="0">
                <a:solidFill>
                  <a:srgbClr val="000000"/>
                </a:solidFill>
                <a:latin typeface="Book Antiqua"/>
              </a:rPr>
              <a:t>n</a:t>
            </a:r>
            <a:r>
              <a:rPr lang="en-US" sz="2300" dirty="0">
                <a:solidFill>
                  <a:srgbClr val="000000"/>
                </a:solidFill>
                <a:latin typeface="Book Antiqua"/>
              </a:rPr>
              <a:t>)</a:t>
            </a: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6648815" y="4827427"/>
            <a:ext cx="1147634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Project</a:t>
            </a: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6188602" y="5152547"/>
            <a:ext cx="3919439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(with duplicate elimination)</a:t>
            </a:r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6616597" y="5477667"/>
            <a:ext cx="1117245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Group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10755763" y="5125454"/>
            <a:ext cx="1806794" cy="4970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 smtClean="0">
                <a:solidFill>
                  <a:srgbClr val="000000"/>
                </a:solidFill>
                <a:latin typeface="Book Antiqua"/>
              </a:rPr>
              <a:t>O(</a:t>
            </a:r>
            <a:r>
              <a:rPr lang="en-US" sz="2300" i="1" dirty="0" smtClean="0">
                <a:solidFill>
                  <a:srgbClr val="000000"/>
                </a:solidFill>
                <a:latin typeface="Book Antiqua"/>
              </a:rPr>
              <a:t>n </a:t>
            </a:r>
            <a:r>
              <a:rPr lang="en-US" sz="2400" dirty="0" smtClean="0">
                <a:solidFill>
                  <a:srgbClr val="000000"/>
                </a:solidFill>
                <a:latin typeface="Book Antiqua"/>
                <a:sym typeface="Symbol"/>
              </a:rPr>
              <a:t> </a:t>
            </a:r>
            <a:r>
              <a:rPr lang="en-US" sz="2300" dirty="0" smtClean="0">
                <a:solidFill>
                  <a:srgbClr val="000000"/>
                </a:solidFill>
                <a:latin typeface="Book Antiqua"/>
              </a:rPr>
              <a:t>log </a:t>
            </a:r>
            <a:r>
              <a:rPr lang="en-US" sz="2300" i="1" dirty="0">
                <a:solidFill>
                  <a:srgbClr val="000000"/>
                </a:solidFill>
                <a:latin typeface="Book Antiqua"/>
              </a:rPr>
              <a:t>n</a:t>
            </a:r>
            <a:r>
              <a:rPr lang="en-US" sz="2300" dirty="0">
                <a:solidFill>
                  <a:srgbClr val="000000"/>
                </a:solidFill>
                <a:latin typeface="Book Antiqua"/>
              </a:rPr>
              <a:t>)</a:t>
            </a:r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6637440" y="6127907"/>
            <a:ext cx="800108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Join</a:t>
            </a:r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6630006" y="6615587"/>
            <a:ext cx="1487796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Semi-join</a:t>
            </a:r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6591819" y="7103267"/>
            <a:ext cx="1370000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Division</a:t>
            </a:r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6654629" y="7590947"/>
            <a:ext cx="2039116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Set Operators</a:t>
            </a:r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10794023" y="6723961"/>
            <a:ext cx="1728966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 smtClean="0">
                <a:solidFill>
                  <a:srgbClr val="000000"/>
                </a:solidFill>
                <a:latin typeface="Book Antiqua"/>
              </a:rPr>
              <a:t>O(</a:t>
            </a:r>
            <a:r>
              <a:rPr lang="en-US" sz="2300" i="1" dirty="0" smtClean="0">
                <a:solidFill>
                  <a:srgbClr val="000000"/>
                </a:solidFill>
                <a:latin typeface="Book Antiqua"/>
              </a:rPr>
              <a:t>n</a:t>
            </a:r>
            <a:r>
              <a:rPr lang="en-US" sz="2000" dirty="0" smtClean="0">
                <a:solidFill>
                  <a:srgbClr val="000000"/>
                </a:solidFill>
                <a:latin typeface="Book Antiqua"/>
                <a:sym typeface="Symbol"/>
              </a:rPr>
              <a:t>  </a:t>
            </a:r>
            <a:r>
              <a:rPr lang="en-US" sz="2300" dirty="0" smtClean="0">
                <a:solidFill>
                  <a:srgbClr val="000000"/>
                </a:solidFill>
                <a:latin typeface="Book Antiqua"/>
              </a:rPr>
              <a:t>log </a:t>
            </a:r>
            <a:r>
              <a:rPr lang="en-US" sz="2300" i="1" dirty="0">
                <a:solidFill>
                  <a:srgbClr val="000000"/>
                </a:solidFill>
                <a:latin typeface="Book Antiqua"/>
              </a:rPr>
              <a:t>n</a:t>
            </a:r>
            <a:r>
              <a:rPr lang="en-US" sz="2300" dirty="0">
                <a:solidFill>
                  <a:srgbClr val="000000"/>
                </a:solidFill>
                <a:latin typeface="Book Antiqua"/>
              </a:rPr>
              <a:t>)</a:t>
            </a:r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6621162" y="8241187"/>
            <a:ext cx="2616310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Cartesian Product</a:t>
            </a:r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11040569" y="8241187"/>
            <a:ext cx="975290" cy="481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8691" tIns="63217" rIns="128691" bIns="63217">
            <a:prstTxWarp prst="textNoShape">
              <a:avLst/>
            </a:prstTxWarp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Book Antiqua"/>
              </a:rPr>
              <a:t>O(</a:t>
            </a:r>
            <a:r>
              <a:rPr lang="en-US" sz="2300" i="1" dirty="0">
                <a:solidFill>
                  <a:srgbClr val="000000"/>
                </a:solidFill>
                <a:latin typeface="Book Antiqua"/>
              </a:rPr>
              <a:t>n</a:t>
            </a:r>
            <a:r>
              <a:rPr lang="en-US" sz="2300" baseline="30000" dirty="0">
                <a:solidFill>
                  <a:srgbClr val="000000"/>
                </a:solidFill>
                <a:latin typeface="Book Antiqua"/>
              </a:rPr>
              <a:t>2</a:t>
            </a:r>
            <a:r>
              <a:rPr lang="en-US" sz="2300" dirty="0">
                <a:solidFill>
                  <a:srgbClr val="000000"/>
                </a:solidFill>
                <a:latin typeface="Book Antiqua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spcAft>
                <a:spcPts val="18"/>
              </a:spcAft>
            </a:pPr>
            <a:r>
              <a:rPr lang="en-US" dirty="0"/>
              <a:t>Query Optimization Issues – Types Of Optimizers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 marL="505734" indent="-505734">
              <a:spcAft>
                <a:spcPts val="853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>
                <a:solidFill>
                  <a:srgbClr val="0000D4"/>
                </a:solidFill>
              </a:rPr>
              <a:t>Exhaustive search</a:t>
            </a:r>
          </a:p>
          <a:p>
            <a:pPr marL="1174026" lvl="1" indent="-523796">
              <a:spcAft>
                <a:spcPts val="853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sz="2800" dirty="0"/>
              <a:t>Cost-based</a:t>
            </a:r>
          </a:p>
          <a:p>
            <a:pPr marL="1174026" lvl="1" indent="-523796">
              <a:spcAft>
                <a:spcPts val="853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sz="2800" dirty="0"/>
              <a:t>Optimal</a:t>
            </a:r>
          </a:p>
          <a:p>
            <a:pPr marL="1174026" lvl="1" indent="-523796">
              <a:spcAft>
                <a:spcPts val="853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sz="2800" dirty="0"/>
              <a:t>Combinatorial complexity in the number of relations</a:t>
            </a:r>
          </a:p>
          <a:p>
            <a:pPr marL="505734" indent="-505734">
              <a:spcAft>
                <a:spcPts val="853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dirty="0">
                <a:solidFill>
                  <a:srgbClr val="0000D4"/>
                </a:solidFill>
              </a:rPr>
              <a:t>Heuristics</a:t>
            </a:r>
          </a:p>
          <a:p>
            <a:pPr marL="1174026" lvl="1" indent="-523796">
              <a:spcAft>
                <a:spcPts val="853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sz="2800" dirty="0"/>
              <a:t>Not optimal</a:t>
            </a:r>
          </a:p>
          <a:p>
            <a:pPr marL="1174026" lvl="1" indent="-523796">
              <a:spcAft>
                <a:spcPts val="853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sz="2800" dirty="0"/>
              <a:t>Regroup common sub-expressions</a:t>
            </a:r>
          </a:p>
          <a:p>
            <a:pPr marL="1174026" lvl="1" indent="-523796">
              <a:spcAft>
                <a:spcPts val="853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sz="2800" dirty="0"/>
              <a:t>Perform selection, projection first</a:t>
            </a:r>
          </a:p>
          <a:p>
            <a:pPr marL="1174026" lvl="1" indent="-523796">
              <a:spcAft>
                <a:spcPts val="853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sz="2800" dirty="0"/>
              <a:t>Replace a join by a series of </a:t>
            </a:r>
            <a:r>
              <a:rPr lang="en-US" sz="2800" dirty="0" err="1"/>
              <a:t>semijoins</a:t>
            </a:r>
            <a:endParaRPr lang="en-US" sz="2800" dirty="0"/>
          </a:p>
          <a:p>
            <a:pPr marL="1174026" lvl="1" indent="-523796">
              <a:spcAft>
                <a:spcPts val="853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sz="2800" dirty="0"/>
              <a:t>Reorder operations to reduce intermediate relation size</a:t>
            </a:r>
          </a:p>
          <a:p>
            <a:pPr marL="1174026" lvl="1" indent="-523796">
              <a:spcAft>
                <a:spcPts val="853"/>
              </a:spcAft>
              <a:tabLst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137902" algn="l"/>
                <a:tab pos="1300460" algn="l"/>
                <a:tab pos="2600919" algn="l"/>
                <a:tab pos="3901379" algn="l"/>
                <a:tab pos="5201839" algn="l"/>
                <a:tab pos="6502298" algn="l"/>
                <a:tab pos="7802758" algn="l"/>
                <a:tab pos="9103218" algn="l"/>
                <a:tab pos="1300460" algn="l"/>
              </a:tabLst>
            </a:pPr>
            <a:r>
              <a:rPr lang="en-US" sz="2800" dirty="0"/>
              <a:t>Optimize individual operations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ook">
  <a:themeElements>
    <a:clrScheme name="">
      <a:dk1>
        <a:srgbClr val="263750"/>
      </a:dk1>
      <a:lt1>
        <a:srgbClr val="D9C8AF"/>
      </a:lt1>
      <a:dk2>
        <a:srgbClr val="000000"/>
      </a:dk2>
      <a:lt2>
        <a:srgbClr val="808080"/>
      </a:lt2>
      <a:accent1>
        <a:srgbClr val="6682AA"/>
      </a:accent1>
      <a:accent2>
        <a:srgbClr val="333399"/>
      </a:accent2>
      <a:accent3>
        <a:srgbClr val="E9E0D4"/>
      </a:accent3>
      <a:accent4>
        <a:srgbClr val="1F2D43"/>
      </a:accent4>
      <a:accent5>
        <a:srgbClr val="B8C1D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Didot"/>
        <a:ea typeface="ヒラギノ明朝 ProN W3"/>
        <a:cs typeface="ヒラギノ明朝 ProN W3"/>
      </a:majorFont>
      <a:minorFont>
        <a:latin typeface="Palatino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82A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>
            <a:ln>
              <a:noFill/>
            </a:ln>
            <a:solidFill>
              <a:srgbClr val="263750"/>
            </a:solidFill>
            <a:effectLst/>
            <a:latin typeface="Palatino" charset="0"/>
            <a:ea typeface="ヒラギノ明朝 ProN W3" charset="0"/>
            <a:cs typeface="ヒラギノ明朝 ProN W3" charset="0"/>
            <a:sym typeface="Palatino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Book.potx</Template>
  <TotalTime>103</TotalTime>
  <Pages>0</Pages>
  <Words>742</Words>
  <Characters>0</Characters>
  <Application>Microsoft Macintosh PowerPoint</Application>
  <PresentationFormat>Custom</PresentationFormat>
  <Lines>0</Lines>
  <Paragraphs>231</Paragraphs>
  <Slides>15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Book</vt:lpstr>
      <vt:lpstr>Equation</vt:lpstr>
      <vt:lpstr>Outline</vt:lpstr>
      <vt:lpstr>Query Processing in a DDBMS</vt:lpstr>
      <vt:lpstr>Query Processing Components</vt:lpstr>
      <vt:lpstr>Selecting Alternatives</vt:lpstr>
      <vt:lpstr>What is the Problem?</vt:lpstr>
      <vt:lpstr>Cost of Alternatives</vt:lpstr>
      <vt:lpstr>Query Optimization Objectives</vt:lpstr>
      <vt:lpstr>Complexity of Relational Operations</vt:lpstr>
      <vt:lpstr>Query Optimization Issues – Types Of Optimizers</vt:lpstr>
      <vt:lpstr>Query Optimization Issues – Optimization Granularity</vt:lpstr>
      <vt:lpstr>Query Optimization Issues – Optimization Timing</vt:lpstr>
      <vt:lpstr>Query Optimization Issues – Statistics</vt:lpstr>
      <vt:lpstr>Query Optimization Issues – Decision Sites</vt:lpstr>
      <vt:lpstr>Query Optimization Issues – Network Topology</vt:lpstr>
      <vt:lpstr>Distributed Query Processing Methodology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subject/>
  <dc:creator/>
  <cp:keywords/>
  <dc:description/>
  <cp:lastModifiedBy>M. Tamer Özsu</cp:lastModifiedBy>
  <cp:revision>31</cp:revision>
  <dcterms:modified xsi:type="dcterms:W3CDTF">2011-04-04T12:41:57Z</dcterms:modified>
</cp:coreProperties>
</file>