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</p:sldMasterIdLst>
  <p:notesMasterIdLst>
    <p:notesMasterId r:id="rId40"/>
  </p:notesMasterIdLst>
  <p:sldIdLst>
    <p:sldId id="257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1A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216" y="20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E778284F-7361-964D-92DD-17429E9BCFDB}" type="datetimeFigureOut">
              <a:rPr lang="en-US" smtClean="0"/>
              <a:pPr/>
              <a:t>11-04-04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19D77F67-74EF-F540-A37E-3845DB1412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9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51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020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3502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59EAE-0552-744D-84DF-B1E6AA9442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54234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1511E0-7C7E-3A4C-9C68-ABD85E5951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4314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6749A7-914D-EE43-9996-8B390CD150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77021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55F67D-0EBC-B348-9D45-3360E21F8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7083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28321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0100" y="2984500"/>
            <a:ext cx="28321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78505A-7AD0-7C47-AFED-600B3A2FCD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6189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AA5113-2A5C-1741-BC7F-816F09ACA1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5260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52A37D-49A8-E14C-9068-614A972C9C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1309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916E23-29CC-8241-A8B4-8DBCD9F51C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71369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125C4B-1E83-C348-A109-BD89A031DB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40664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A176AD-C6DF-094F-95A9-6F44824A2C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07328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4424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05DAAF-590F-4742-A78D-BC8BC9C35D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88136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8050" y="444500"/>
            <a:ext cx="145415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421005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B79B18-8FEA-5F40-88AF-55046A2C88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12663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9CCDB8-1B01-814D-8D00-9B583EBA5A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7927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5F3484-453F-C54E-9B6C-E895D13F00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00962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A0654C-38F8-804A-AC9E-A187F26DCE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86504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FB848C-6132-A84E-A22C-C3435B696D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06406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3CD11B-6D31-7940-AE2A-29A7CFB050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93413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BC7562-2916-0142-94B6-FB5CA34763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5648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C04A3-1CAB-A741-BBA7-70F6121750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24271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A1805F-9654-BD46-B2A7-117803BA2B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94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4" y="162560"/>
            <a:ext cx="10187093" cy="162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73387" y="2384213"/>
            <a:ext cx="4985173" cy="5852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75307" y="2384213"/>
            <a:ext cx="4985173" cy="2817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75307" y="5418667"/>
            <a:ext cx="4985173" cy="2817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FFD4B-88A6-8B45-90F2-56A94F3CBC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00079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E31D22-7C1E-C147-9FAA-5E45DEF423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91397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D38B7F-8344-0D40-8EF1-3862A8DF4A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120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75CAA-4AFC-DC44-8D5C-DCF80609D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7360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2973E5-7442-F145-AB15-60E558D7A4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58859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243DCD-C84D-0445-B3D7-8A972AED47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86204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A95CD1-F463-1542-BCB5-23E0572F6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4423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CC9AB5-8FF0-EF41-9F61-5F12FB0F72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37326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402762-10AC-5D4B-B6F4-43056D5EED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86679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D03A96-4872-6543-8AFD-1096345C93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3080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4BEE10-C28D-F444-9256-6B2F5EE4C7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6177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E9424A-0FF6-5240-8C28-D18651801F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4889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3DA9B7-2107-7E4F-8645-73E42F5B8F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5003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F5DD54-8E1D-9E4E-B4A2-EAA4F6A419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0907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2677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26770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D8D565-96DE-954E-B657-F0BFB8DF83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51469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9CA74D-6C18-D145-B192-057659BCCA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34640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8F4648-5D0A-9041-9D7A-AC273F1415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441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9CA013-7E71-494B-863E-11AC7C918B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55698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9E54A1-05A9-5445-A118-6D991B214D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52104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818369-3219-6A44-BC88-523AA9DFEB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23559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E4E61A-E2CD-354B-BD6F-3FB452046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9144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8311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DF5EFC-2493-FB43-816A-B6F3C19CF8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3637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917239-FC49-5942-8B7E-EBA1EF7844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08546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39504E-9DE5-354B-8400-AEDA8DB9CF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2994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938872-F20F-2446-B1FA-D99240F9CB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71754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F9654-861B-BE4F-8A8C-C0CAEB6651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3599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CB8A46-561E-9C46-9DFF-DE881E54ED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6965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F809DB-D184-F249-A2FB-931AFD41E2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47939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8001000"/>
            <a:ext cx="60706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001000"/>
            <a:ext cx="60706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458AFC-ABC7-BC4B-BF57-02A2BAB5F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34834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2C9AE8-3CAC-0F4E-ADE6-36E7B1650A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9795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6EC680-B2A4-FB4D-81DC-B9B95D6304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21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C12595A0-9662-7443-BA62-0D3B6483F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94658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B944D4-2D04-6C43-AF08-EB82B6891C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88086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4F4FFE-1C95-5049-BC81-073636EF17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61947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2E6A67-5E79-2245-9872-F72824568E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48320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1F77FD-0C6C-1D48-9295-DFB741FB6C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2504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6908800"/>
            <a:ext cx="3073400" cy="16002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6908800"/>
            <a:ext cx="9067800" cy="16002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632CE0-D81F-5E4B-829E-026AD25E29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4922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87482B-BE6D-ED43-9325-C585F53848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2901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A2D78D-0443-7547-91E9-D146A4038B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56006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A63134-53D5-2343-8564-4A4EB506A2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5624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5410200"/>
            <a:ext cx="2832100" cy="166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0100" y="5410200"/>
            <a:ext cx="2832100" cy="166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FF316E-4796-394B-ACA9-6C6629697A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6979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5BFDDC-83C4-C343-AE44-519A165823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7589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53843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CDC652-6158-C84B-9E42-8566CBB8C4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219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98B99B-877B-BC42-A56F-7AD90AEE28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82888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96D625-5F87-DD4D-B272-F630100E91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75087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2EA784-DE0C-B246-9D34-46E6ABFF4C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1811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2640AD-21B4-B84D-80AB-6565C483FD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8692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8050" y="1930400"/>
            <a:ext cx="1454150" cy="51435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1930400"/>
            <a:ext cx="4210050" cy="51435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C724A2-7856-5D4F-9EB6-8437CFC501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03002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660549-5405-4743-A0FF-629ECC22F8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93512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0D1B1B-264F-924C-91BA-EBEA0D44F8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9717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F04281-95B3-194C-8E62-8211045C5F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9245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444500"/>
            <a:ext cx="6070600" cy="886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444500"/>
            <a:ext cx="6070600" cy="886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163CA6-D1C7-9642-8E50-6860EE17D2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08664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9668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2ECE17-90A4-0D4A-9E39-E7BF6A94D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80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0A29D1-5A94-D442-9D9A-20D4DDA80E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51761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88FC87-B6F8-904A-9C09-02EDB66BE2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18523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2A07B0-FE6D-D74A-91D5-2CD762FB15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7201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C7DE1F-97BA-CA46-9084-4EECB3DF07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0163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8B5090-08BA-C846-8817-FB5E0C2BA7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96643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390525"/>
            <a:ext cx="3073400" cy="89185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390525"/>
            <a:ext cx="9067800" cy="891857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9BDF4C-D254-2D4C-B4A7-4F32A4D930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8884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C4B8FF-471E-F241-8AF3-AA6655DF17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5868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4C8DEF-60FB-5341-8F58-B6DC1D0035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94780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2D54BE-95A5-8445-AB37-AE4B6BDFDA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2515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5150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90434B-828B-024C-93ED-0FD4C4035E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78508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43B2DE-296A-A948-ABE7-595443CA27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0945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41E7D0-2783-0E4B-9EA1-3F1FDFA957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1531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26C373-72A2-E644-97F9-66A461C72D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26628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0741E7-582E-4A43-B8F1-9FAC3F979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70000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13FF87-A8AB-F94A-9745-EEBDC6E4CC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5746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47B6D4-513A-2547-ADCE-3011454916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5333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276475"/>
            <a:ext cx="3073400" cy="64357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76475"/>
            <a:ext cx="906780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8D2845-8EC9-5D47-B948-BE3217F2E7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23036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79E84F-F43C-ED42-9341-A6CE5032AB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6143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D7FEA8-0F51-3E42-A795-68ACEDB40C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66082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337152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283FB0-1B9E-0B46-9C24-7B01D463FF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46062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564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90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965C4F-42A7-7849-9A95-DFF463CC3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108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075A29-F351-094E-A93C-658E19AFD9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18438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0D57EE-652A-7C4D-8502-AB6A367B3B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68518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423FF2-2C77-1743-88E0-99B723794B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0422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BEF0F4-D48A-9C4E-AE64-E14A4A6F99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3753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FB7412-2CDC-C646-AE18-277E614BFF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5238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2C8DEE-2D0E-AA42-AD3F-B929A45E2F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4378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297EAA-ABEC-BF4E-A199-2E62640F9D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91925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9A6BD2-6FBC-BE4B-BD11-2615E176E9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5238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646226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27ACAD-666F-3E4C-8612-C1285E9E41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97065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547B9A-23A3-9B4E-BFF5-61DC261E4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6970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60706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984500"/>
            <a:ext cx="60706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B26A74-DCBA-1846-B311-21482EECF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23233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9870F9-1B6F-9246-B69F-F72717E6C6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37506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D3A116-C1A3-2F4E-9764-798D0778C2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7089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BACC65-79E8-274B-AC28-0626682BAF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61383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5EBD0D-C01D-DA4E-BCBF-C669F7C749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57277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F0AA41-46B6-0E4C-BA22-C4EA47640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61642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F70A7-257A-E34E-8FD3-E0A1EB61E2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45321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E0CE9A-3047-124D-A834-D8386FCF25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54467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4691942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CE946-9AF6-4946-8605-8DC5DDF4C4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9046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AEF24F-F2B8-1840-818F-E436CDBAB6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99977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2CF0ED-C798-684B-AE75-90B10F5617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31898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76A60D-1CA9-F944-BF2A-FDD0D2228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06121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362B5F-6A83-9748-8CEB-2DC1F53864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16436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6B732D-809A-DE40-B580-15508D8BEA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03761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2E4879-1431-8545-95E1-4D27BD83C9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23741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192D3F-84E7-1D47-BFCB-DF4DB5FC92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9368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833D5F-D110-5B42-846D-EDE2D5739A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98824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85AC4-BE4D-D046-A5F8-890C677F5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5229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79.xml"/><Relationship Id="rId2" Type="http://schemas.openxmlformats.org/officeDocument/2006/relationships/slideLayout" Target="../slideLayouts/slideLayout80.xml"/><Relationship Id="rId3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5.xml"/><Relationship Id="rId8" Type="http://schemas.openxmlformats.org/officeDocument/2006/relationships/slideLayout" Target="../slideLayouts/slideLayout86.xml"/><Relationship Id="rId9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90.xml"/><Relationship Id="rId2" Type="http://schemas.openxmlformats.org/officeDocument/2006/relationships/slideLayout" Target="../slideLayouts/slideLayout91.xml"/><Relationship Id="rId3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3.xml"/><Relationship Id="rId5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6.xml"/><Relationship Id="rId8" Type="http://schemas.openxmlformats.org/officeDocument/2006/relationships/slideLayout" Target="../slideLayouts/slideLayout97.xml"/><Relationship Id="rId9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11482" y="9461500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 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M. T.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Özsu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3" name="Rectangle 10"/>
          <p:cNvSpPr>
            <a:spLocks/>
          </p:cNvSpPr>
          <p:nvPr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Ch.7/</a:t>
            </a:r>
            <a:fld id="{5E48BB5D-946E-5F48-82DF-AC330131550D}" type="slidenum">
              <a:rPr lang="en-US" sz="1200" smtClean="0">
                <a:latin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804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5816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5816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406400" y="2565400"/>
            <a:ext cx="5689600" cy="50800"/>
            <a:chOff x="0" y="0"/>
            <a:chExt cx="3584" cy="32"/>
          </a:xfrm>
        </p:grpSpPr>
        <p:sp>
          <p:nvSpPr>
            <p:cNvPr id="11268" name="Line 4"/>
            <p:cNvSpPr>
              <a:spLocks noChangeShapeType="1"/>
            </p:cNvSpPr>
            <p:nvPr/>
          </p:nvSpPr>
          <p:spPr bwMode="auto">
            <a:xfrm>
              <a:off x="0" y="0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0" y="32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1270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FEFFFE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B09F51DE-F6F2-4B4B-BEC9-8FB11D13C6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75F37172-CEB0-4745-BCB3-D0358C7CA5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13315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316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3317" name="Rectangle 5"/>
          <p:cNvSpPr>
            <a:spLocks/>
          </p:cNvSpPr>
          <p:nvPr/>
        </p:nvSpPr>
        <p:spPr bwMode="auto">
          <a:xfrm>
            <a:off x="425590" y="95342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5571370" y="9534267"/>
            <a:ext cx="19001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@ M. T. Özsu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404813" y="9321800"/>
            <a:ext cx="12193587" cy="50800"/>
            <a:chOff x="0" y="0"/>
            <a:chExt cx="7680" cy="32"/>
          </a:xfrm>
        </p:grpSpPr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3322" name="Text Box 10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82500" y="9474200"/>
            <a:ext cx="266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1B295316-976D-E649-99B3-47A3EDC3A1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A3E233E8-6698-A346-B25E-A5013C545E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8001000"/>
            <a:ext cx="12293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6908800"/>
            <a:ext cx="122936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404813" y="8623300"/>
            <a:ext cx="12193587" cy="50800"/>
            <a:chOff x="0" y="0"/>
            <a:chExt cx="7680" cy="32"/>
          </a:xfrm>
        </p:grpSpPr>
        <p:sp>
          <p:nvSpPr>
            <p:cNvPr id="4100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4102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608DE3A9-FD7A-B642-887D-773ACB2373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1pPr>
      <a:lvl2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2pPr>
      <a:lvl3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3pPr>
      <a:lvl4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4pPr>
      <a:lvl5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5pPr>
      <a:lvl6pPr marL="4572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5410200"/>
            <a:ext cx="58166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1930400"/>
            <a:ext cx="5816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406400" y="5270500"/>
            <a:ext cx="5689600" cy="50800"/>
            <a:chOff x="0" y="0"/>
            <a:chExt cx="3584" cy="32"/>
          </a:xfrm>
        </p:grpSpPr>
        <p:sp>
          <p:nvSpPr>
            <p:cNvPr id="5124" name="Line 4"/>
            <p:cNvSpPr>
              <a:spLocks noChangeShapeType="1"/>
            </p:cNvSpPr>
            <p:nvPr/>
          </p:nvSpPr>
          <p:spPr bwMode="auto">
            <a:xfrm>
              <a:off x="0" y="0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0" y="32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512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FEFFFE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2AE07ACE-F893-3F4E-998C-C44EF6B539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1pPr>
      <a:lvl2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2pPr>
      <a:lvl3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3pPr>
      <a:lvl4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4pPr>
      <a:lvl5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5pPr>
      <a:lvl6pPr marL="4572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444500"/>
            <a:ext cx="12293600" cy="886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404813" y="9347200"/>
            <a:ext cx="12193587" cy="50800"/>
            <a:chOff x="0" y="0"/>
            <a:chExt cx="7680" cy="32"/>
          </a:xfrm>
        </p:grpSpPr>
        <p:sp>
          <p:nvSpPr>
            <p:cNvPr id="6147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148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149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D15D30D1-B43D-B346-92FF-BF7C4B87D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628900"/>
            <a:ext cx="12293600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404813" y="4864100"/>
            <a:ext cx="12193587" cy="50800"/>
            <a:chOff x="0" y="0"/>
            <a:chExt cx="7680" cy="32"/>
          </a:xfrm>
        </p:grpSpPr>
        <p:sp>
          <p:nvSpPr>
            <p:cNvPr id="7171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172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7173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472F327D-6A86-2641-98C1-53DB6CEAB7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1pPr>
      <a:lvl2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2pPr>
      <a:lvl3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3pPr>
      <a:lvl4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4pPr>
      <a:lvl5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5pPr>
      <a:lvl6pPr marL="4572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56400" y="2984500"/>
            <a:ext cx="5892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8196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198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13A05355-D0BA-124D-B21B-12D8991DF1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12293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9220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404813" y="9385300"/>
            <a:ext cx="12193587" cy="50800"/>
            <a:chOff x="0" y="0"/>
            <a:chExt cx="7680" cy="32"/>
          </a:xfrm>
        </p:grpSpPr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225" name="Text Box 9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025AAAB6-C066-5142-89C6-952D56FC4E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5892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10244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024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9CFF26FA-D9D8-BB43-9CDA-4D79E1FA32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2295500"/>
            <a:ext cx="12293600" cy="7117804"/>
          </a:xfrm>
          <a:ln/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  <a:endParaRPr lang="en-US" dirty="0"/>
          </a:p>
          <a:p>
            <a:r>
              <a:rPr lang="en-US" dirty="0" smtClean="0"/>
              <a:t>Distributed Database Design</a:t>
            </a:r>
          </a:p>
          <a:p>
            <a:r>
              <a:rPr lang="en-US" dirty="0" smtClean="0"/>
              <a:t>Database Integration</a:t>
            </a:r>
          </a:p>
          <a:p>
            <a:r>
              <a:rPr lang="en-US" dirty="0" smtClean="0"/>
              <a:t>Semantic Data Control</a:t>
            </a:r>
          </a:p>
          <a:p>
            <a:r>
              <a:rPr lang="en-US" dirty="0">
                <a:solidFill>
                  <a:srgbClr val="1771A9"/>
                </a:solidFill>
              </a:rPr>
              <a:t>Distributed Query Processing</a:t>
            </a:r>
          </a:p>
          <a:p>
            <a:pPr lvl="1"/>
            <a:r>
              <a:rPr lang="en-US" dirty="0">
                <a:solidFill>
                  <a:srgbClr val="1771A9"/>
                </a:solidFill>
              </a:rPr>
              <a:t>Overview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Query decomposition and localization</a:t>
            </a:r>
          </a:p>
          <a:p>
            <a:pPr lvl="1"/>
            <a:r>
              <a:rPr lang="en-US" dirty="0">
                <a:solidFill>
                  <a:srgbClr val="1771A9"/>
                </a:solidFill>
              </a:rPr>
              <a:t>Distributed query optimization</a:t>
            </a:r>
          </a:p>
          <a:p>
            <a:r>
              <a:rPr lang="en-US" dirty="0" smtClean="0"/>
              <a:t>Multidatabase query processing</a:t>
            </a:r>
          </a:p>
          <a:p>
            <a:r>
              <a:rPr lang="en-US" dirty="0" smtClean="0"/>
              <a:t>Distributed Transaction Management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Parallel Database Systems</a:t>
            </a:r>
          </a:p>
          <a:p>
            <a:r>
              <a:rPr lang="en-US" dirty="0" smtClean="0"/>
              <a:t>Distributed Object DBMS</a:t>
            </a:r>
          </a:p>
          <a:p>
            <a:r>
              <a:rPr lang="en-US" dirty="0" smtClean="0"/>
              <a:t>Peer-to-Peer Data Management</a:t>
            </a:r>
          </a:p>
          <a:p>
            <a:r>
              <a:rPr lang="en-US" dirty="0" smtClean="0"/>
              <a:t>Web Data Management </a:t>
            </a:r>
          </a:p>
          <a:p>
            <a:r>
              <a:rPr lang="en-US" dirty="0" smtClean="0"/>
              <a:t>Current Issues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Restructuring –Transformation Rules</a:t>
            </a:r>
          </a:p>
        </p:txBody>
      </p:sp>
      <p:sp>
        <p:nvSpPr>
          <p:cNvPr id="203778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140496"/>
            <a:ext cx="12293600" cy="7056784"/>
          </a:xfrm>
          <a:noFill/>
        </p:spPr>
        <p:txBody>
          <a:bodyPr/>
          <a:lstStyle/>
          <a:p>
            <a:pPr marL="487672" indent="-487672">
              <a:lnSpc>
                <a:spcPts val="4124"/>
              </a:lnSpc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/>
              <a:t>Commutativity of binary operations</a:t>
            </a:r>
          </a:p>
          <a:p>
            <a:pPr marL="1625575" lvl="1">
              <a:lnSpc>
                <a:spcPts val="3413"/>
              </a:lnSpc>
              <a:spcBef>
                <a:spcPts val="600"/>
              </a:spcBef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i="1" dirty="0" smtClean="0"/>
              <a:t>R </a:t>
            </a:r>
            <a:r>
              <a:rPr lang="en-US" sz="2800" dirty="0">
                <a:sym typeface="Symbol"/>
              </a:rPr>
              <a:t>×</a:t>
            </a:r>
            <a:r>
              <a:rPr lang="en-US" dirty="0" smtClean="0">
                <a:latin typeface="Symbol" charset="2"/>
                <a:cs typeface="Symbol" charset="2"/>
              </a:rPr>
              <a:t> </a:t>
            </a:r>
            <a:r>
              <a:rPr lang="en-US" i="1" dirty="0" smtClean="0"/>
              <a:t>S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S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× </a:t>
            </a:r>
            <a:r>
              <a:rPr lang="en-US" i="1" dirty="0" smtClean="0"/>
              <a:t>R</a:t>
            </a:r>
            <a:endParaRPr lang="en-US" i="1" dirty="0"/>
          </a:p>
          <a:p>
            <a:pPr marL="1625575" lvl="1">
              <a:lnSpc>
                <a:spcPts val="3413"/>
              </a:lnSpc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i="1" dirty="0"/>
              <a:t>R </a:t>
            </a:r>
            <a:r>
              <a:rPr lang="en-US" dirty="0" smtClean="0"/>
              <a:t>⋈</a:t>
            </a:r>
            <a:r>
              <a:rPr lang="en-US" i="1" dirty="0" smtClean="0"/>
              <a:t>S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S </a:t>
            </a:r>
            <a:r>
              <a:rPr lang="en-US" dirty="0" smtClean="0"/>
              <a:t>⋈</a:t>
            </a:r>
            <a:r>
              <a:rPr lang="en-US" i="1" dirty="0" smtClean="0"/>
              <a:t>R</a:t>
            </a:r>
            <a:endParaRPr lang="en-US" i="1" dirty="0"/>
          </a:p>
          <a:p>
            <a:pPr marL="1625575" lvl="1">
              <a:lnSpc>
                <a:spcPts val="3413"/>
              </a:lnSpc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i="1" dirty="0" smtClean="0"/>
              <a:t>R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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S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S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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R</a:t>
            </a:r>
            <a:endParaRPr lang="en-US" dirty="0"/>
          </a:p>
          <a:p>
            <a:pPr marL="487672" indent="-487672">
              <a:lnSpc>
                <a:spcPts val="4124"/>
              </a:lnSpc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/>
              <a:t>Associativity of binary operations</a:t>
            </a:r>
          </a:p>
          <a:p>
            <a:pPr marL="1625575" lvl="1">
              <a:lnSpc>
                <a:spcPts val="3413"/>
              </a:lnSpc>
              <a:spcBef>
                <a:spcPts val="600"/>
              </a:spcBef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/>
              <a:t>( </a:t>
            </a:r>
            <a:r>
              <a:rPr lang="en-US" i="1" dirty="0" smtClean="0"/>
              <a:t>R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×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× </a:t>
            </a:r>
            <a:r>
              <a:rPr lang="en-US" i="1" dirty="0" smtClean="0"/>
              <a:t>T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R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× 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× </a:t>
            </a:r>
            <a:r>
              <a:rPr lang="en-US" i="1" dirty="0" smtClean="0"/>
              <a:t>T</a:t>
            </a:r>
            <a:r>
              <a:rPr lang="en-US" dirty="0"/>
              <a:t>)</a:t>
            </a:r>
          </a:p>
          <a:p>
            <a:pPr marL="1625575" lvl="1">
              <a:lnSpc>
                <a:spcPts val="3413"/>
              </a:lnSpc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 smtClean="0"/>
              <a:t>(</a:t>
            </a:r>
            <a:r>
              <a:rPr lang="en-US" i="1" dirty="0" smtClean="0"/>
              <a:t>R </a:t>
            </a:r>
            <a:r>
              <a:rPr lang="en-US" dirty="0" smtClean="0"/>
              <a:t>⋈</a:t>
            </a:r>
            <a:r>
              <a:rPr lang="en-US" i="1" dirty="0" smtClean="0"/>
              <a:t>S</a:t>
            </a:r>
            <a:r>
              <a:rPr lang="en-US" dirty="0" smtClean="0"/>
              <a:t>) ⋈</a:t>
            </a:r>
            <a:r>
              <a:rPr lang="en-US" i="1" dirty="0" smtClean="0"/>
              <a:t>T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R</a:t>
            </a:r>
            <a:r>
              <a:rPr lang="en-US" dirty="0" smtClean="0"/>
              <a:t> ⋈ (</a:t>
            </a:r>
            <a:r>
              <a:rPr lang="en-US" i="1" dirty="0" smtClean="0"/>
              <a:t>S </a:t>
            </a:r>
            <a:r>
              <a:rPr lang="en-US" dirty="0" smtClean="0"/>
              <a:t>⋈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  <a:endParaRPr lang="en-US" dirty="0"/>
          </a:p>
          <a:p>
            <a:pPr marL="487672" indent="-487672">
              <a:lnSpc>
                <a:spcPts val="4124"/>
              </a:lnSpc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 err="1"/>
              <a:t>Idempotence</a:t>
            </a:r>
            <a:r>
              <a:rPr lang="en-US" dirty="0"/>
              <a:t> of unary operations</a:t>
            </a:r>
            <a:endParaRPr lang="en-US" dirty="0" smtClean="0"/>
          </a:p>
          <a:p>
            <a:pPr marL="1625575" lvl="1">
              <a:lnSpc>
                <a:spcPts val="3413"/>
              </a:lnSpc>
              <a:spcBef>
                <a:spcPts val="600"/>
              </a:spcBef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baseline="-25000" dirty="0" smtClean="0"/>
              <a:t>’</a:t>
            </a:r>
            <a:r>
              <a:rPr lang="en-US" dirty="0" smtClean="0"/>
              <a:t>(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 </a:t>
            </a:r>
            <a:r>
              <a:rPr lang="en-US" i="1" baseline="-25000" dirty="0" smtClean="0"/>
              <a:t>A</a:t>
            </a:r>
            <a:r>
              <a:rPr lang="en-US" baseline="-25000" dirty="0" smtClean="0"/>
              <a:t>’</a:t>
            </a:r>
            <a:r>
              <a:rPr lang="en-US" dirty="0" smtClean="0"/>
              <a:t>(</a:t>
            </a:r>
            <a:r>
              <a:rPr lang="en-US" i="1" dirty="0"/>
              <a:t>R</a:t>
            </a:r>
            <a:r>
              <a:rPr lang="en-US" dirty="0" smtClean="0"/>
              <a:t>))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 </a:t>
            </a:r>
            <a:r>
              <a:rPr lang="en-US" i="1" baseline="-25000" dirty="0" smtClean="0"/>
              <a:t>A</a:t>
            </a:r>
            <a:r>
              <a:rPr lang="en-US" baseline="-25000" dirty="0"/>
              <a:t>’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</a:t>
            </a:r>
          </a:p>
          <a:p>
            <a:pPr marL="1625575" lvl="1">
              <a:lnSpc>
                <a:spcPts val="3413"/>
              </a:lnSpc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50000" dirty="0" smtClean="0"/>
              <a:t>1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baseline="-50000" dirty="0" smtClean="0"/>
              <a:t>1</a:t>
            </a:r>
            <a:r>
              <a:rPr lang="en-US" baseline="-25000" dirty="0" smtClean="0"/>
              <a:t>)</a:t>
            </a:r>
            <a:r>
              <a:rPr lang="en-US" dirty="0" smtClean="0"/>
              <a:t>(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50000" dirty="0" smtClean="0"/>
              <a:t>2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baseline="-50000" dirty="0" smtClean="0"/>
              <a:t>2</a:t>
            </a:r>
            <a:r>
              <a:rPr lang="en-US" baseline="-25000" dirty="0"/>
              <a:t>)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 smtClean="0"/>
              <a:t>))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50000" dirty="0" smtClean="0"/>
              <a:t>1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baseline="-50000" dirty="0" smtClean="0"/>
              <a:t>1</a:t>
            </a:r>
            <a:r>
              <a:rPr lang="en-US" baseline="-25000" dirty="0" smtClean="0"/>
              <a:t>)</a:t>
            </a:r>
            <a:r>
              <a:rPr lang="en-US" sz="2000" baseline="-250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i="1" baseline="-25000" dirty="0" smtClean="0"/>
              <a:t>p</a:t>
            </a:r>
            <a:r>
              <a:rPr lang="en-US" baseline="-50000" dirty="0" smtClean="0"/>
              <a:t>2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baseline="-50000" dirty="0" smtClean="0"/>
              <a:t>2</a:t>
            </a:r>
            <a:r>
              <a:rPr lang="en-US" baseline="-25000" dirty="0"/>
              <a:t>)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</a:t>
            </a:r>
          </a:p>
          <a:p>
            <a:pPr marL="1625575" lvl="1">
              <a:spcBef>
                <a:spcPct val="40000"/>
              </a:spcBef>
              <a:buNone/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/>
              <a:t>where</a:t>
            </a:r>
            <a:r>
              <a:rPr lang="en-US" i="1" dirty="0"/>
              <a:t> 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dirty="0"/>
              <a:t>] and </a:t>
            </a:r>
            <a:r>
              <a:rPr lang="en-US" i="1" dirty="0" smtClean="0"/>
              <a:t>A'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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A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dirty="0" smtClean="0"/>
              <a:t>"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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A </a:t>
            </a:r>
            <a:r>
              <a:rPr lang="en-US" dirty="0" smtClean="0"/>
              <a:t>and </a:t>
            </a:r>
            <a:r>
              <a:rPr lang="en-US" i="1" dirty="0" smtClean="0"/>
              <a:t>A'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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 dirty="0" smtClean="0"/>
              <a:t>A</a:t>
            </a:r>
            <a:r>
              <a:rPr lang="en-US" i="1" dirty="0"/>
              <a:t>" </a:t>
            </a:r>
          </a:p>
          <a:p>
            <a:pPr marL="487672" indent="-487672">
              <a:lnSpc>
                <a:spcPts val="4124"/>
              </a:lnSpc>
              <a:spcAft>
                <a:spcPts val="18"/>
              </a:spcAft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/>
              <a:t>Commuting selection with projection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Restructuring – Transformation Rules</a:t>
            </a:r>
          </a:p>
        </p:txBody>
      </p:sp>
      <p:sp>
        <p:nvSpPr>
          <p:cNvPr id="204802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284512"/>
            <a:ext cx="12293600" cy="6769100"/>
          </a:xfrm>
          <a:noFill/>
        </p:spPr>
        <p:txBody>
          <a:bodyPr/>
          <a:lstStyle/>
          <a:p>
            <a:pPr marL="487672" indent="-487672"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/>
              <a:t>Commuting selection with binary operations</a:t>
            </a:r>
          </a:p>
          <a:p>
            <a:pPr marL="1788132" lvl="1">
              <a:spcBef>
                <a:spcPts val="600"/>
              </a:spcBef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baseline="-25000" dirty="0"/>
              <a:t>)</a:t>
            </a:r>
            <a:r>
              <a:rPr lang="en-US" dirty="0"/>
              <a:t>(</a:t>
            </a:r>
            <a:r>
              <a:rPr lang="en-US" i="1" dirty="0" smtClean="0"/>
              <a:t>R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×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baseline="-25000" dirty="0"/>
              <a:t>) 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 smtClean="0"/>
              <a:t>))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× </a:t>
            </a:r>
            <a:r>
              <a:rPr lang="en-US" i="1" dirty="0" smtClean="0"/>
              <a:t>S</a:t>
            </a:r>
          </a:p>
          <a:p>
            <a:pPr marL="1788132" lvl="1"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sz="3300" i="1" baseline="-50000" dirty="0" smtClean="0"/>
              <a:t>i</a:t>
            </a:r>
            <a:r>
              <a:rPr lang="en-US" baseline="-25000" dirty="0"/>
              <a:t>)</a:t>
            </a:r>
            <a:r>
              <a:rPr lang="en-US" dirty="0"/>
              <a:t>(</a:t>
            </a:r>
            <a:r>
              <a:rPr lang="en-US" i="1" dirty="0" smtClean="0"/>
              <a:t>R </a:t>
            </a:r>
            <a:r>
              <a:rPr lang="en-US" dirty="0" smtClean="0"/>
              <a:t>⋈</a:t>
            </a:r>
            <a:r>
              <a:rPr lang="en-US" baseline="-25000" dirty="0" smtClean="0"/>
              <a:t>(</a:t>
            </a:r>
            <a:r>
              <a:rPr lang="en-US" i="1" baseline="-25000" dirty="0" err="1"/>
              <a:t>A</a:t>
            </a:r>
            <a:r>
              <a:rPr lang="en-US" sz="3300" i="1" baseline="-50000" dirty="0" err="1"/>
              <a:t>j</a:t>
            </a:r>
            <a:r>
              <a:rPr lang="en-US" i="1" baseline="-25000" dirty="0" err="1"/>
              <a:t>,B</a:t>
            </a:r>
            <a:r>
              <a:rPr lang="en-US" sz="3300" i="1" baseline="-50000" dirty="0" err="1"/>
              <a:t>k</a:t>
            </a:r>
            <a:r>
              <a:rPr lang="en-US" baseline="-25000" dirty="0"/>
              <a:t>)</a:t>
            </a:r>
            <a:r>
              <a:rPr lang="en-US" i="1" dirty="0"/>
              <a:t>S</a:t>
            </a:r>
            <a:r>
              <a:rPr lang="en-US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 dirty="0" smtClean="0"/>
              <a:t>(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sz="3300" i="1" baseline="-50000" dirty="0" smtClean="0"/>
              <a:t>i</a:t>
            </a:r>
            <a:r>
              <a:rPr lang="en-US" baseline="-25000" dirty="0"/>
              <a:t>) 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)) </a:t>
            </a:r>
            <a:r>
              <a:rPr lang="en-US" dirty="0" smtClean="0"/>
              <a:t>⋈</a:t>
            </a:r>
            <a:r>
              <a:rPr lang="en-US" baseline="-25000" dirty="0" smtClean="0"/>
              <a:t>(</a:t>
            </a:r>
            <a:r>
              <a:rPr lang="en-US" i="1" baseline="-25000" dirty="0" err="1"/>
              <a:t>A</a:t>
            </a:r>
            <a:r>
              <a:rPr lang="en-US" sz="3300" i="1" baseline="-50000" dirty="0" err="1"/>
              <a:t>j</a:t>
            </a:r>
            <a:r>
              <a:rPr lang="en-US" i="1" baseline="-25000" dirty="0" err="1"/>
              <a:t>,B</a:t>
            </a:r>
            <a:r>
              <a:rPr lang="en-US" sz="3300" i="1" baseline="-50000" dirty="0" err="1"/>
              <a:t>k</a:t>
            </a:r>
            <a:r>
              <a:rPr lang="en-US" baseline="-25000" dirty="0"/>
              <a:t>)</a:t>
            </a:r>
            <a:r>
              <a:rPr lang="en-US" i="1" dirty="0"/>
              <a:t>S</a:t>
            </a:r>
            <a:endParaRPr lang="en-US" i="1" dirty="0" smtClean="0"/>
          </a:p>
          <a:p>
            <a:pPr marL="1788132" lvl="1"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sz="3300" i="1" baseline="-50000" dirty="0" smtClean="0"/>
              <a:t>i</a:t>
            </a:r>
            <a:r>
              <a:rPr lang="en-US" baseline="-25000" dirty="0"/>
              <a:t>)</a:t>
            </a:r>
            <a:r>
              <a:rPr lang="en-US" dirty="0"/>
              <a:t>(</a:t>
            </a:r>
            <a:r>
              <a:rPr lang="en-US" i="1" dirty="0" smtClean="0"/>
              <a:t>R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sz="3300" i="1" baseline="-50000" dirty="0" smtClean="0"/>
              <a:t>i</a:t>
            </a:r>
            <a:r>
              <a:rPr lang="en-US" baseline="-25000" dirty="0"/>
              <a:t>) 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 smtClean="0"/>
              <a:t>)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 dirty="0" smtClean="0"/>
              <a:t>p</a:t>
            </a:r>
            <a:r>
              <a:rPr lang="en-US" baseline="-25000" dirty="0" smtClean="0"/>
              <a:t>(</a:t>
            </a:r>
            <a:r>
              <a:rPr lang="en-US" i="1" baseline="-25000" dirty="0" smtClean="0"/>
              <a:t>A</a:t>
            </a:r>
            <a:r>
              <a:rPr lang="en-US" sz="3300" i="1" baseline="-50000" dirty="0" smtClean="0"/>
              <a:t>i</a:t>
            </a:r>
            <a:r>
              <a:rPr lang="en-US" baseline="-25000" dirty="0"/>
              <a:t>) 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pPr marL="1788132" lvl="1" indent="-487672">
              <a:spcBef>
                <a:spcPts val="600"/>
              </a:spcBef>
              <a:spcAft>
                <a:spcPts val="507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/>
              <a:t>where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 belongs to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T</a:t>
            </a:r>
          </a:p>
          <a:p>
            <a:pPr marL="487672" indent="-487672"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/>
              <a:t>Commuting projection with binary operations</a:t>
            </a:r>
            <a:endParaRPr lang="en-US" dirty="0" smtClean="0"/>
          </a:p>
          <a:p>
            <a:pPr marL="1788132" lvl="1">
              <a:spcBef>
                <a:spcPts val="600"/>
              </a:spcBef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</a:t>
            </a:r>
            <a:r>
              <a:rPr lang="en-US" i="1" baseline="-25000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×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baseline="-25000" dirty="0"/>
              <a:t>’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 </a:t>
            </a:r>
            <a:r>
              <a:rPr lang="en-US" dirty="0">
                <a:solidFill>
                  <a:schemeClr val="tx2"/>
                </a:solidFill>
              </a:rPr>
              <a:t>×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B</a:t>
            </a:r>
            <a:r>
              <a:rPr lang="en-US" baseline="-25000" dirty="0"/>
              <a:t>’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</a:t>
            </a:r>
            <a:endParaRPr lang="en-US" dirty="0" smtClean="0"/>
          </a:p>
          <a:p>
            <a:pPr marL="1788132" lvl="1"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R </a:t>
            </a:r>
            <a:r>
              <a:rPr lang="en-US" dirty="0" smtClean="0"/>
              <a:t>⋈</a:t>
            </a:r>
            <a:r>
              <a:rPr lang="en-US" baseline="-25000" dirty="0" smtClean="0"/>
              <a:t>(</a:t>
            </a:r>
            <a:r>
              <a:rPr lang="en-US" i="1" baseline="-25000" dirty="0" err="1"/>
              <a:t>A</a:t>
            </a:r>
            <a:r>
              <a:rPr lang="en-US" sz="3300" i="1" baseline="-50000" dirty="0" err="1"/>
              <a:t>j</a:t>
            </a:r>
            <a:r>
              <a:rPr lang="en-US" i="1" baseline="-25000" dirty="0" err="1"/>
              <a:t>,B</a:t>
            </a:r>
            <a:r>
              <a:rPr lang="en-US" sz="3300" i="1" baseline="-50000" dirty="0" err="1"/>
              <a:t>k</a:t>
            </a:r>
            <a:r>
              <a:rPr lang="en-US" baseline="-25000" dirty="0"/>
              <a:t>)</a:t>
            </a:r>
            <a:r>
              <a:rPr lang="en-US" i="1" dirty="0"/>
              <a:t>S</a:t>
            </a:r>
            <a:r>
              <a:rPr lang="en-US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baseline="-25000" dirty="0"/>
              <a:t>’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 </a:t>
            </a:r>
            <a:r>
              <a:rPr lang="en-US" dirty="0" smtClean="0"/>
              <a:t>⋈</a:t>
            </a:r>
            <a:r>
              <a:rPr lang="en-US" baseline="-25000" dirty="0" smtClean="0"/>
              <a:t>(</a:t>
            </a:r>
            <a:r>
              <a:rPr lang="en-US" i="1" baseline="-25000" dirty="0" err="1"/>
              <a:t>A</a:t>
            </a:r>
            <a:r>
              <a:rPr lang="en-US" sz="3300" i="1" baseline="-50000" dirty="0" err="1"/>
              <a:t>j</a:t>
            </a:r>
            <a:r>
              <a:rPr lang="en-US" i="1" baseline="-25000" dirty="0" err="1"/>
              <a:t>,B</a:t>
            </a:r>
            <a:r>
              <a:rPr lang="en-US" sz="3300" i="1" baseline="-50000" dirty="0" err="1"/>
              <a:t>k</a:t>
            </a:r>
            <a:r>
              <a:rPr lang="en-US" baseline="-25000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</a:t>
            </a:r>
            <a:r>
              <a:rPr lang="en-US" i="1" baseline="-25000" dirty="0" smtClean="0"/>
              <a:t>B</a:t>
            </a:r>
            <a:r>
              <a:rPr lang="en-US" baseline="-25000" dirty="0"/>
              <a:t>’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</a:t>
            </a:r>
            <a:endParaRPr lang="en-US" dirty="0" smtClean="0"/>
          </a:p>
          <a:p>
            <a:pPr marL="1788132" lvl="1">
              <a:spcAft>
                <a:spcPts val="1707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R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/>
              <a:t>)</a:t>
            </a:r>
          </a:p>
          <a:p>
            <a:pPr marL="1788132" lvl="1">
              <a:spcAft>
                <a:spcPts val="1707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dirty="0"/>
              <a:t>where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dirty="0"/>
              <a:t>] and </a:t>
            </a:r>
            <a:r>
              <a:rPr lang="en-US" i="1" dirty="0"/>
              <a:t>S</a:t>
            </a:r>
            <a:r>
              <a:rPr lang="en-US" dirty="0"/>
              <a:t>[</a:t>
            </a:r>
            <a:r>
              <a:rPr lang="en-US" i="1" dirty="0"/>
              <a:t>B</a:t>
            </a:r>
            <a:r>
              <a:rPr lang="en-US" dirty="0"/>
              <a:t>];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'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i="1" dirty="0" smtClean="0"/>
              <a:t>B</a:t>
            </a:r>
            <a:r>
              <a:rPr lang="en-US" dirty="0"/>
              <a:t>' where  </a:t>
            </a:r>
            <a:r>
              <a:rPr lang="en-US" i="1" dirty="0" smtClean="0"/>
              <a:t>A'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 </a:t>
            </a:r>
            <a:r>
              <a:rPr lang="en-US" i="1" dirty="0" smtClean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i="1" dirty="0" smtClean="0"/>
              <a:t>'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 </a:t>
            </a:r>
            <a:r>
              <a:rPr lang="en-US" i="1" dirty="0" smtClean="0"/>
              <a:t>B</a:t>
            </a:r>
            <a:endParaRPr lang="en-US" i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6159500" cy="67691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Recall the previous example:</a:t>
            </a:r>
          </a:p>
          <a:p>
            <a:pPr marL="650230" lvl="1" indent="0">
              <a:buNone/>
            </a:pPr>
            <a:r>
              <a:rPr lang="en-US" dirty="0"/>
              <a:t>Find the names of employees other than J. Doe who worked on the CAD/CAM project for either one or two years.</a:t>
            </a:r>
          </a:p>
          <a:p>
            <a:pPr marL="650230" lvl="1" indent="0">
              <a:buNone/>
            </a:pPr>
            <a:endParaRPr lang="en-US" dirty="0"/>
          </a:p>
          <a:p>
            <a:pPr marL="650230" lvl="1" indent="0">
              <a:buNone/>
            </a:pPr>
            <a:r>
              <a:rPr lang="en-US" b="1" dirty="0" smtClean="0">
                <a:latin typeface="Courier New"/>
              </a:rPr>
              <a:t>SELECT </a:t>
            </a:r>
            <a:r>
              <a:rPr lang="en-US" dirty="0" smtClean="0">
                <a:latin typeface="Courier New"/>
              </a:rPr>
              <a:t>ENAME</a:t>
            </a:r>
            <a:endParaRPr lang="en-US" dirty="0">
              <a:latin typeface="Courier New"/>
            </a:endParaRPr>
          </a:p>
          <a:p>
            <a:pPr marL="650230" lvl="1" indent="0">
              <a:buNone/>
            </a:pPr>
            <a:r>
              <a:rPr lang="en-US" b="1" dirty="0">
                <a:latin typeface="Courier New"/>
              </a:rPr>
              <a:t>FROM	</a:t>
            </a:r>
            <a:r>
              <a:rPr lang="en-US" dirty="0">
                <a:latin typeface="Courier New"/>
              </a:rPr>
              <a:t>PROJ, ASG, EMP</a:t>
            </a:r>
          </a:p>
          <a:p>
            <a:pPr marL="650230" lvl="1" indent="0">
              <a:buNone/>
            </a:pPr>
            <a:r>
              <a:rPr lang="en-US" b="1" dirty="0">
                <a:latin typeface="Courier New"/>
              </a:rPr>
              <a:t>WHERE	</a:t>
            </a:r>
            <a:r>
              <a:rPr lang="en-US" dirty="0">
                <a:latin typeface="Courier New"/>
              </a:rPr>
              <a:t>ASG.ENO=EMP.ENO</a:t>
            </a:r>
          </a:p>
          <a:p>
            <a:pPr marL="650230" lvl="1" indent="0">
              <a:buNone/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ASG.PNO=PROJ.PNO</a:t>
            </a:r>
          </a:p>
          <a:p>
            <a:pPr marL="650230" lvl="1" indent="0">
              <a:buNone/>
            </a:pPr>
            <a:r>
              <a:rPr lang="en-US" b="1" dirty="0">
                <a:latin typeface="Courier New"/>
              </a:rPr>
              <a:t>AND	</a:t>
            </a:r>
            <a:r>
              <a:rPr lang="en-US" dirty="0" smtClean="0">
                <a:latin typeface="Courier New"/>
              </a:rPr>
              <a:t>ENAME ≠ "</a:t>
            </a:r>
            <a:r>
              <a:rPr lang="en-US" dirty="0">
                <a:latin typeface="Courier New"/>
              </a:rPr>
              <a:t>J. Doe"</a:t>
            </a:r>
          </a:p>
          <a:p>
            <a:pPr marL="650230" lvl="1" indent="0">
              <a:buNone/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PROJ.PNAME="CAD/CAM"</a:t>
            </a:r>
          </a:p>
          <a:p>
            <a:pPr marL="650230" lvl="1" indent="0">
              <a:buNone/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(DUR=12 </a:t>
            </a:r>
            <a:r>
              <a:rPr lang="en-US" b="1" dirty="0">
                <a:latin typeface="Courier New"/>
              </a:rPr>
              <a:t>OR</a:t>
            </a:r>
            <a:r>
              <a:rPr lang="en-US" dirty="0">
                <a:latin typeface="Courier New"/>
              </a:rPr>
              <a:t> DUR=24)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646416" y="2361784"/>
            <a:ext cx="6186811" cy="6763488"/>
            <a:chOff x="4735626" y="1371600"/>
            <a:chExt cx="4350102" cy="4755578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5508508" y="1371600"/>
              <a:ext cx="1047087" cy="369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</a:tabLst>
              </a:pPr>
              <a:r>
                <a:rPr lang="en-US" sz="3400" dirty="0" smtClean="0">
                  <a:solidFill>
                    <a:schemeClr val="tx2"/>
                  </a:solidFill>
                  <a:latin typeface="Symbol" charset="2"/>
                  <a:cs typeface="Symbol" charset="2"/>
                  <a:sym typeface="Symbol"/>
                </a:rPr>
                <a:t>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ENAME</a:t>
              </a:r>
              <a:endParaRPr lang="en-US" sz="38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059060" y="2143125"/>
              <a:ext cx="2211393" cy="369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  <a:tab pos="2600919" algn="l"/>
                </a:tabLst>
              </a:pPr>
              <a:r>
                <a:rPr lang="en-US" sz="3400" dirty="0" smtClean="0">
                  <a:solidFill>
                    <a:schemeClr val="tx2"/>
                  </a:solidFill>
                  <a:latin typeface="Symbol" charset="2"/>
                  <a:cs typeface="Symbol" charset="2"/>
                  <a:sym typeface="Symbol"/>
                </a:rPr>
                <a:t>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DUR=12 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ＭＳ ゴシック"/>
                  <a:ea typeface="ＭＳ ゴシック"/>
                  <a:cs typeface="ＭＳ ゴシック"/>
                  <a:sym typeface="Symbol"/>
                </a:rPr>
                <a:t>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  <a:sym typeface="Symbol"/>
                </a:rPr>
                <a:t> </a:t>
              </a:r>
              <a:r>
                <a:rPr lang="en-US" sz="3800" baseline="-25000" dirty="0">
                  <a:solidFill>
                    <a:schemeClr val="tx2"/>
                  </a:solidFill>
                  <a:latin typeface="Arial" charset="0"/>
                </a:rPr>
                <a:t>DUR=24</a:t>
              </a: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5166751" y="2957513"/>
              <a:ext cx="2336087" cy="371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</a:tabLst>
              </a:pPr>
              <a:r>
                <a:rPr lang="en-US" sz="3400" dirty="0" smtClean="0">
                  <a:solidFill>
                    <a:schemeClr val="tx2"/>
                  </a:solidFill>
                  <a:latin typeface="Symbol" charset="2"/>
                  <a:cs typeface="Symbol" charset="2"/>
                  <a:sym typeface="Symbol"/>
                </a:rPr>
                <a:t>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PNAME</a:t>
              </a:r>
              <a:r>
                <a:rPr lang="en-US" sz="3800" baseline="-25000" dirty="0">
                  <a:solidFill>
                    <a:schemeClr val="tx2"/>
                  </a:solidFill>
                  <a:latin typeface="Arial" charset="0"/>
                </a:rPr>
                <a:t>=“CAD/CAM”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5222215" y="3706813"/>
              <a:ext cx="2010845" cy="371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</a:tabLst>
              </a:pPr>
              <a:r>
                <a:rPr lang="en-US" sz="3400" dirty="0" smtClean="0">
                  <a:solidFill>
                    <a:schemeClr val="tx2"/>
                  </a:solidFill>
                  <a:latin typeface="Symbol" charset="2"/>
                  <a:cs typeface="Symbol" charset="2"/>
                  <a:sym typeface="Symbol"/>
                </a:rPr>
                <a:t>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ENAME</a:t>
              </a:r>
              <a:r>
                <a:rPr lang="en-US" sz="3800" baseline="-25000" dirty="0">
                  <a:solidFill>
                    <a:schemeClr val="tx2"/>
                  </a:solidFill>
                  <a:latin typeface="Arial" charset="0"/>
                </a:rPr>
                <a:t>≠“J. DOE”</a:t>
              </a: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4735626" y="5845175"/>
              <a:ext cx="625248" cy="28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PROJ</a:t>
              </a: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5894745" y="5845175"/>
              <a:ext cx="504110" cy="28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ASG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7666554" y="5845175"/>
              <a:ext cx="503793" cy="28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EMP</a:t>
              </a:r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 rot="10800000" flipH="1">
              <a:off x="6267450" y="5589240"/>
              <a:ext cx="752822" cy="2654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 rot="10800000">
              <a:off x="7380312" y="5589240"/>
              <a:ext cx="519088" cy="2654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rot="10800000" flipH="1">
              <a:off x="5054600" y="4864100"/>
              <a:ext cx="857250" cy="9652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 rot="10800000">
              <a:off x="6108700" y="4864100"/>
              <a:ext cx="850900" cy="342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rot="10800000" flipH="1">
              <a:off x="5975350" y="4114800"/>
              <a:ext cx="12700" cy="4572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rot="10800000" flipH="1">
              <a:off x="5975350" y="3352800"/>
              <a:ext cx="12700" cy="508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 rot="10800000" flipH="1">
              <a:off x="5975350" y="2590800"/>
              <a:ext cx="12700" cy="5207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rot="10800000" flipH="1">
              <a:off x="5975350" y="1816100"/>
              <a:ext cx="12700" cy="5715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8440272" y="1612900"/>
              <a:ext cx="645456" cy="244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702"/>
                </a:lnSpc>
                <a:tabLst>
                  <a:tab pos="0" algn="l"/>
                </a:tabLst>
              </a:pPr>
              <a:r>
                <a:rPr lang="en-US" sz="2300" dirty="0">
                  <a:solidFill>
                    <a:schemeClr val="tx2"/>
                  </a:solidFill>
                  <a:latin typeface="Arial" charset="0"/>
                </a:rPr>
                <a:t>Project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8442710" y="3124200"/>
              <a:ext cx="577081" cy="244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702"/>
                </a:lnSpc>
                <a:tabLst>
                  <a:tab pos="0" algn="l"/>
                </a:tabLst>
              </a:pPr>
              <a:r>
                <a:rPr lang="en-US" sz="2300">
                  <a:solidFill>
                    <a:schemeClr val="tx2"/>
                  </a:solidFill>
                  <a:latin typeface="Arial" charset="0"/>
                </a:rPr>
                <a:t>Select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8574363" y="5251450"/>
              <a:ext cx="380448" cy="244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702"/>
                </a:lnSpc>
                <a:tabLst>
                  <a:tab pos="0" algn="l"/>
                </a:tabLst>
              </a:pPr>
              <a:r>
                <a:rPr lang="en-US" sz="2300">
                  <a:solidFill>
                    <a:schemeClr val="tx2"/>
                  </a:solidFill>
                  <a:latin typeface="Arial" charset="0"/>
                </a:rPr>
                <a:t>Join</a:t>
              </a:r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8001000" y="2438400"/>
              <a:ext cx="304800" cy="160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8077200" y="4648200"/>
              <a:ext cx="304800" cy="1447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8001000" y="1524000"/>
              <a:ext cx="228600" cy="457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53" name="Text Box 26"/>
            <p:cNvSpPr txBox="1">
              <a:spLocks noChangeArrowheads="1"/>
            </p:cNvSpPr>
            <p:nvPr/>
          </p:nvSpPr>
          <p:spPr bwMode="auto">
            <a:xfrm>
              <a:off x="5591418" y="4513263"/>
              <a:ext cx="773609" cy="307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4000" dirty="0" smtClean="0">
                  <a:solidFill>
                    <a:schemeClr val="tx2"/>
                  </a:solidFill>
                  <a:latin typeface="Book Antiqua"/>
                </a:rPr>
                <a:t>⋈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PNO</a:t>
              </a:r>
              <a:endParaRPr lang="en-US" sz="38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6743546" y="5235103"/>
              <a:ext cx="773609" cy="307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4000" dirty="0" smtClean="0">
                  <a:solidFill>
                    <a:schemeClr val="tx2"/>
                  </a:solidFill>
                  <a:latin typeface="Book Antiqua"/>
                </a:rPr>
                <a:t>⋈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ENO</a:t>
              </a:r>
              <a:endParaRPr lang="en-US" sz="38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Equivalent Query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5863450" y="2442582"/>
            <a:ext cx="1663064" cy="52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34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ENAME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408854" y="4176555"/>
            <a:ext cx="10187093" cy="53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</a:tabLst>
            </a:pPr>
            <a:r>
              <a:rPr lang="en-US" sz="36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3600" baseline="-25000" dirty="0" smtClean="0">
                <a:solidFill>
                  <a:schemeClr val="tx2"/>
                </a:solidFill>
                <a:latin typeface="Arial" charset="0"/>
              </a:rPr>
              <a:t>PNAME</a:t>
            </a:r>
            <a:r>
              <a:rPr lang="en-US" sz="3600" baseline="-25000" dirty="0">
                <a:solidFill>
                  <a:schemeClr val="tx2"/>
                </a:solidFill>
                <a:latin typeface="Arial" charset="0"/>
              </a:rPr>
              <a:t>=“CAD/CAM</a:t>
            </a:r>
            <a:r>
              <a:rPr lang="en-US" sz="3600" baseline="-25000" dirty="0" smtClean="0">
                <a:solidFill>
                  <a:schemeClr val="tx2"/>
                </a:solidFill>
                <a:latin typeface="Arial" charset="0"/>
              </a:rPr>
              <a:t>”</a:t>
            </a:r>
            <a:r>
              <a:rPr lang="en-US" sz="3600" baseline="-25000" dirty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3600" baseline="-250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3600" baseline="-250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3600" baseline="-25000" dirty="0">
                <a:solidFill>
                  <a:schemeClr val="tx2"/>
                </a:solidFill>
                <a:latin typeface="Arial" charset="0"/>
              </a:rPr>
              <a:t>(</a:t>
            </a:r>
            <a:r>
              <a:rPr lang="en-US" sz="3600" baseline="-25000" dirty="0" smtClean="0">
                <a:solidFill>
                  <a:schemeClr val="tx2"/>
                </a:solidFill>
                <a:latin typeface="Arial" charset="0"/>
              </a:rPr>
              <a:t>DUR=12 </a:t>
            </a:r>
            <a:r>
              <a:rPr lang="en-US" sz="3600" baseline="-250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 </a:t>
            </a:r>
            <a:r>
              <a:rPr lang="en-US" sz="3600" baseline="-25000" dirty="0" smtClean="0">
                <a:solidFill>
                  <a:schemeClr val="tx2"/>
                </a:solidFill>
                <a:latin typeface="Arial" charset="0"/>
              </a:rPr>
              <a:t>DUR</a:t>
            </a:r>
            <a:r>
              <a:rPr lang="en-US" sz="3600" baseline="-25000" dirty="0">
                <a:solidFill>
                  <a:schemeClr val="tx2"/>
                </a:solidFill>
                <a:latin typeface="Arial" charset="0"/>
              </a:rPr>
              <a:t>=24</a:t>
            </a:r>
            <a:r>
              <a:rPr lang="en-US" sz="3600" baseline="-25000" dirty="0" smtClean="0">
                <a:solidFill>
                  <a:schemeClr val="tx2"/>
                </a:solidFill>
                <a:latin typeface="Arial" charset="0"/>
              </a:rPr>
              <a:t>)</a:t>
            </a:r>
            <a:r>
              <a:rPr lang="en-US" sz="3600" baseline="-25000" dirty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3600" baseline="-250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</a:t>
            </a:r>
            <a:r>
              <a:rPr lang="en-US" sz="3600" baseline="-25000" dirty="0" smtClean="0">
                <a:solidFill>
                  <a:schemeClr val="tx2"/>
                </a:solidFill>
                <a:latin typeface="Arial" charset="0"/>
              </a:rPr>
              <a:t>ENAME</a:t>
            </a:r>
            <a:r>
              <a:rPr lang="en-US" sz="3600" baseline="-25000" dirty="0">
                <a:solidFill>
                  <a:schemeClr val="tx2"/>
                </a:solidFill>
                <a:latin typeface="Arial" charset="0"/>
              </a:rPr>
              <a:t>≠“J. Doe”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5350272" y="7519367"/>
            <a:ext cx="279749" cy="53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</a:tabLst>
            </a:pPr>
            <a:r>
              <a:rPr lang="en-US" sz="3600" dirty="0">
                <a:solidFill>
                  <a:schemeClr val="tx2"/>
                </a:solidFill>
                <a:latin typeface="Book Antiqua"/>
              </a:rPr>
              <a:t>× </a:t>
            </a:r>
            <a:endParaRPr lang="en-US" sz="3400" dirty="0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274526" y="8868217"/>
            <a:ext cx="889241" cy="40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600">
                <a:solidFill>
                  <a:schemeClr val="tx2"/>
                </a:solidFill>
                <a:latin typeface="Arial" charset="0"/>
              </a:rPr>
              <a:t>PROJ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8401700" y="8836608"/>
            <a:ext cx="716956" cy="40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600">
                <a:solidFill>
                  <a:schemeClr val="tx2"/>
                </a:solidFill>
                <a:latin typeface="Arial" charset="0"/>
              </a:rPr>
              <a:t>ASG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3895401" y="8868217"/>
            <a:ext cx="716505" cy="40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600">
                <a:solidFill>
                  <a:schemeClr val="tx2"/>
                </a:solidFill>
                <a:latin typeface="Arial" charset="0"/>
              </a:rPr>
              <a:t>EMP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rot="10800000" flipH="1">
            <a:off x="4253653" y="7969622"/>
            <a:ext cx="1119858" cy="8669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 rot="10800000">
            <a:off x="5545102" y="7942528"/>
            <a:ext cx="1137920" cy="8669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6859" name="Line 11"/>
          <p:cNvSpPr>
            <a:spLocks noChangeShapeType="1"/>
          </p:cNvSpPr>
          <p:nvPr/>
        </p:nvSpPr>
        <p:spPr bwMode="auto">
          <a:xfrm rot="10800000" flipH="1">
            <a:off x="5527040" y="6398208"/>
            <a:ext cx="993422" cy="11379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rot="10800000">
            <a:off x="6800427" y="6425302"/>
            <a:ext cx="1869440" cy="230293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 rot="10800000" flipH="1">
            <a:off x="6574649" y="4935168"/>
            <a:ext cx="18062" cy="9753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 rot="10800000" flipH="1">
            <a:off x="6547556" y="3147008"/>
            <a:ext cx="18062" cy="94826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6864" name="Text Box 16"/>
          <p:cNvSpPr txBox="1">
            <a:spLocks noChangeArrowheads="1"/>
          </p:cNvSpPr>
          <p:nvPr/>
        </p:nvSpPr>
        <p:spPr bwMode="auto">
          <a:xfrm>
            <a:off x="5683110" y="5766384"/>
            <a:ext cx="2106560" cy="54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PNO,ENO 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9869481" y="8796209"/>
            <a:ext cx="716505" cy="40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600">
                <a:solidFill>
                  <a:schemeClr val="tx2"/>
                </a:solidFill>
                <a:latin typeface="Arial" charset="0"/>
              </a:rPr>
              <a:t>EMP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5418667" y="2314129"/>
            <a:ext cx="1625600" cy="40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ENAME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9153109" y="7545401"/>
            <a:ext cx="2843934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ENAME </a:t>
            </a:r>
            <a:r>
              <a:rPr lang="en-US" sz="2600" baseline="-25000" dirty="0">
                <a:solidFill>
                  <a:schemeClr val="tx2"/>
                </a:solidFill>
                <a:latin typeface="Arial"/>
              </a:rPr>
              <a:t>≠</a:t>
            </a:r>
            <a:r>
              <a:rPr lang="en-US" sz="3800" baseline="-25000" dirty="0">
                <a:solidFill>
                  <a:schemeClr val="tx2"/>
                </a:solidFill>
                <a:latin typeface="Arial" charset="0"/>
              </a:rPr>
              <a:t> "J. Doe"</a:t>
            </a:r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6437433" y="8796209"/>
            <a:ext cx="716956" cy="40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600">
                <a:solidFill>
                  <a:schemeClr val="tx2"/>
                </a:solidFill>
                <a:latin typeface="Arial" charset="0"/>
              </a:rPr>
              <a:t>ASG</a:t>
            </a:r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2616926" y="8796209"/>
            <a:ext cx="889241" cy="40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600">
                <a:solidFill>
                  <a:schemeClr val="tx2"/>
                </a:solidFill>
                <a:latin typeface="Arial" charset="0"/>
              </a:rPr>
              <a:t>PROJ</a:t>
            </a:r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9331396" y="6432316"/>
            <a:ext cx="2481297" cy="40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PNO,ENAME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7880" name="Line 8"/>
          <p:cNvSpPr>
            <a:spLocks noChangeShapeType="1"/>
          </p:cNvSpPr>
          <p:nvPr/>
        </p:nvSpPr>
        <p:spPr bwMode="auto">
          <a:xfrm rot="10800000" flipH="1">
            <a:off x="10218702" y="8019533"/>
            <a:ext cx="18062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81" name="Line 9"/>
          <p:cNvSpPr>
            <a:spLocks noChangeShapeType="1"/>
          </p:cNvSpPr>
          <p:nvPr/>
        </p:nvSpPr>
        <p:spPr bwMode="auto">
          <a:xfrm rot="10800000" flipH="1">
            <a:off x="10218702" y="6962893"/>
            <a:ext cx="18062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82" name="Text Box 10"/>
          <p:cNvSpPr txBox="1">
            <a:spLocks noChangeArrowheads="1"/>
          </p:cNvSpPr>
          <p:nvPr/>
        </p:nvSpPr>
        <p:spPr bwMode="auto">
          <a:xfrm>
            <a:off x="1781938" y="7545401"/>
            <a:ext cx="3411889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PNAME </a:t>
            </a:r>
            <a:r>
              <a:rPr lang="en-US" baseline="-25000" dirty="0">
                <a:solidFill>
                  <a:schemeClr val="tx2"/>
                </a:solidFill>
                <a:latin typeface="Arial" charset="0"/>
              </a:rPr>
              <a:t>= </a:t>
            </a:r>
            <a:r>
              <a:rPr lang="en-US" sz="3800" baseline="-25000" dirty="0">
                <a:solidFill>
                  <a:schemeClr val="tx2"/>
                </a:solidFill>
                <a:latin typeface="Arial" charset="0"/>
              </a:rPr>
              <a:t>"CAD/CAM"</a:t>
            </a:r>
          </a:p>
        </p:txBody>
      </p: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2578383" y="6432316"/>
            <a:ext cx="982134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7884" name="Line 12"/>
          <p:cNvSpPr>
            <a:spLocks noChangeShapeType="1"/>
          </p:cNvSpPr>
          <p:nvPr/>
        </p:nvSpPr>
        <p:spPr bwMode="auto">
          <a:xfrm rot="10800000" flipH="1">
            <a:off x="3052516" y="8046627"/>
            <a:ext cx="18062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85" name="Line 13"/>
          <p:cNvSpPr>
            <a:spLocks noChangeShapeType="1"/>
          </p:cNvSpPr>
          <p:nvPr/>
        </p:nvSpPr>
        <p:spPr bwMode="auto">
          <a:xfrm rot="10800000" flipH="1">
            <a:off x="3052516" y="6962893"/>
            <a:ext cx="18062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86" name="Text Box 14"/>
          <p:cNvSpPr txBox="1">
            <a:spLocks noChangeArrowheads="1"/>
          </p:cNvSpPr>
          <p:nvPr/>
        </p:nvSpPr>
        <p:spPr bwMode="auto">
          <a:xfrm>
            <a:off x="5651219" y="7545401"/>
            <a:ext cx="3047664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DUR </a:t>
            </a:r>
            <a:r>
              <a:rPr lang="en-US" baseline="-25000" dirty="0">
                <a:solidFill>
                  <a:schemeClr val="tx2"/>
                </a:solidFill>
                <a:latin typeface="Arial" charset="0"/>
              </a:rPr>
              <a:t>=</a:t>
            </a:r>
            <a:r>
              <a:rPr lang="en-US" baseline="-25000" dirty="0" smtClean="0">
                <a:solidFill>
                  <a:schemeClr val="tx2"/>
                </a:solidFill>
                <a:latin typeface="Arial" charset="0"/>
              </a:rPr>
              <a:t>12</a:t>
            </a:r>
            <a:r>
              <a:rPr lang="en-US" sz="3400" baseline="-25000" dirty="0" smtClean="0">
                <a:solidFill>
                  <a:schemeClr val="tx2"/>
                </a:solidFill>
                <a:latin typeface="Symbol" charset="2"/>
                <a:sym typeface="Symbol"/>
              </a:rPr>
              <a:t>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</a:rPr>
              <a:t>DUR=24</a:t>
            </a:r>
            <a:endParaRPr lang="en-US" sz="34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7887" name="Line 15"/>
          <p:cNvSpPr>
            <a:spLocks noChangeShapeType="1"/>
          </p:cNvSpPr>
          <p:nvPr/>
        </p:nvSpPr>
        <p:spPr bwMode="auto">
          <a:xfrm rot="10800000" flipH="1">
            <a:off x="6775592" y="8073720"/>
            <a:ext cx="18062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88" name="Line 16"/>
          <p:cNvSpPr>
            <a:spLocks noChangeShapeType="1"/>
          </p:cNvSpPr>
          <p:nvPr/>
        </p:nvSpPr>
        <p:spPr bwMode="auto">
          <a:xfrm rot="10800000" flipH="1">
            <a:off x="6775592" y="6962893"/>
            <a:ext cx="18062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89" name="Text Box 17"/>
          <p:cNvSpPr txBox="1">
            <a:spLocks noChangeArrowheads="1"/>
          </p:cNvSpPr>
          <p:nvPr/>
        </p:nvSpPr>
        <p:spPr bwMode="auto">
          <a:xfrm>
            <a:off x="6035041" y="6432316"/>
            <a:ext cx="1798707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PNO,ENO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7890" name="Line 18"/>
          <p:cNvSpPr>
            <a:spLocks noChangeShapeType="1"/>
          </p:cNvSpPr>
          <p:nvPr/>
        </p:nvSpPr>
        <p:spPr bwMode="auto">
          <a:xfrm rot="10800000" flipH="1">
            <a:off x="6827520" y="5608227"/>
            <a:ext cx="1309511" cy="8669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91" name="Line 19"/>
          <p:cNvSpPr>
            <a:spLocks noChangeShapeType="1"/>
          </p:cNvSpPr>
          <p:nvPr/>
        </p:nvSpPr>
        <p:spPr bwMode="auto">
          <a:xfrm rot="10800000">
            <a:off x="8769209" y="5635320"/>
            <a:ext cx="1463040" cy="8669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92" name="Text Box 20"/>
          <p:cNvSpPr txBox="1">
            <a:spLocks noChangeArrowheads="1"/>
          </p:cNvSpPr>
          <p:nvPr/>
        </p:nvSpPr>
        <p:spPr bwMode="auto">
          <a:xfrm>
            <a:off x="7507112" y="3998431"/>
            <a:ext cx="2272452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PNO,ENAME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7893" name="Line 21"/>
          <p:cNvSpPr>
            <a:spLocks noChangeShapeType="1"/>
          </p:cNvSpPr>
          <p:nvPr/>
        </p:nvSpPr>
        <p:spPr bwMode="auto">
          <a:xfrm rot="10800000" flipH="1">
            <a:off x="8349262" y="4497400"/>
            <a:ext cx="18062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94" name="Line 22"/>
          <p:cNvSpPr>
            <a:spLocks noChangeShapeType="1"/>
          </p:cNvSpPr>
          <p:nvPr/>
        </p:nvSpPr>
        <p:spPr bwMode="auto">
          <a:xfrm rot="10800000">
            <a:off x="6601742" y="3738787"/>
            <a:ext cx="1273387" cy="27093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95" name="Line 23"/>
          <p:cNvSpPr>
            <a:spLocks noChangeShapeType="1"/>
          </p:cNvSpPr>
          <p:nvPr/>
        </p:nvSpPr>
        <p:spPr bwMode="auto">
          <a:xfrm rot="10800000" flipH="1">
            <a:off x="6102774" y="2763427"/>
            <a:ext cx="18062" cy="59605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96" name="Line 24"/>
          <p:cNvSpPr>
            <a:spLocks noChangeShapeType="1"/>
          </p:cNvSpPr>
          <p:nvPr/>
        </p:nvSpPr>
        <p:spPr bwMode="auto">
          <a:xfrm rot="10800000" flipH="1">
            <a:off x="3034454" y="3820067"/>
            <a:ext cx="2555804" cy="26009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7897" name="Rectangle 25"/>
          <p:cNvSpPr>
            <a:spLocks noGrp="1" noChangeArrowheads="1"/>
          </p:cNvSpPr>
          <p:nvPr>
            <p:ph type="title"/>
          </p:nvPr>
        </p:nvSpPr>
        <p:spPr>
          <a:xfrm>
            <a:off x="355600" y="555519"/>
            <a:ext cx="12293600" cy="1612900"/>
          </a:xfrm>
        </p:spPr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Restructuring</a:t>
            </a:r>
          </a:p>
        </p:txBody>
      </p:sp>
      <p:sp>
        <p:nvSpPr>
          <p:cNvPr id="207899" name="Text Box 27"/>
          <p:cNvSpPr txBox="1">
            <a:spLocks noChangeArrowheads="1"/>
          </p:cNvSpPr>
          <p:nvPr/>
        </p:nvSpPr>
        <p:spPr bwMode="auto">
          <a:xfrm>
            <a:off x="5497824" y="3390842"/>
            <a:ext cx="1100244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7902" name="Text Box 30"/>
          <p:cNvSpPr txBox="1">
            <a:spLocks noChangeArrowheads="1"/>
          </p:cNvSpPr>
          <p:nvPr/>
        </p:nvSpPr>
        <p:spPr bwMode="auto">
          <a:xfrm>
            <a:off x="7731337" y="5197312"/>
            <a:ext cx="1229184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Step 2 – Data Localization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dirty="0">
                <a:solidFill>
                  <a:schemeClr val="hlink"/>
                </a:solidFill>
              </a:rPr>
              <a:t>Input:  </a:t>
            </a:r>
            <a:r>
              <a:rPr lang="en-US" dirty="0"/>
              <a:t>Algebraic query on distributed relations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Determine which fragments are involved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rgbClr val="008080"/>
                </a:solidFill>
              </a:rPr>
              <a:t>Localization program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substitute for each global query its materialization program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optimize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 dirty="0"/>
              <a:t>Example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212504"/>
            <a:ext cx="6951588" cy="7128792"/>
          </a:xfrm>
          <a:noFill/>
        </p:spPr>
        <p:txBody>
          <a:bodyPr/>
          <a:lstStyle/>
          <a:p>
            <a:pPr>
              <a:lnSpc>
                <a:spcPts val="3413"/>
              </a:lnSpc>
              <a:spcAft>
                <a:spcPts val="853"/>
              </a:spcAft>
              <a:buNone/>
              <a:tabLst>
                <a:tab pos="406394" algn="l"/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dirty="0"/>
              <a:t>Assume </a:t>
            </a:r>
          </a:p>
          <a:p>
            <a:pPr marL="1092747" lvl="1" indent="-523796">
              <a:spcAft>
                <a:spcPts val="711"/>
              </a:spcAft>
              <a:tabLst>
                <a:tab pos="406394" algn="l"/>
                <a:tab pos="505734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dirty="0"/>
              <a:t>EMP is fragmented into </a:t>
            </a:r>
            <a:r>
              <a:rPr lang="en-US" sz="2800" dirty="0"/>
              <a:t>EMP</a:t>
            </a:r>
            <a:r>
              <a:rPr lang="en-US" sz="2800" baseline="-25000" dirty="0"/>
              <a:t>1</a:t>
            </a:r>
            <a:r>
              <a:rPr lang="en-US" dirty="0"/>
              <a:t>, </a:t>
            </a:r>
            <a:r>
              <a:rPr lang="en-US" sz="2800" dirty="0"/>
              <a:t>EMP</a:t>
            </a:r>
            <a:r>
              <a:rPr lang="en-US" sz="2800" baseline="-25000" dirty="0"/>
              <a:t>2</a:t>
            </a:r>
            <a:r>
              <a:rPr lang="en-US" dirty="0"/>
              <a:t>, </a:t>
            </a:r>
            <a:r>
              <a:rPr lang="en-US" sz="2800" dirty="0"/>
              <a:t>EMP</a:t>
            </a:r>
            <a:r>
              <a:rPr lang="en-US" sz="2800" baseline="-25000" dirty="0"/>
              <a:t>3</a:t>
            </a:r>
            <a:r>
              <a:rPr lang="en-US" dirty="0"/>
              <a:t> as follows:</a:t>
            </a:r>
          </a:p>
          <a:p>
            <a:pPr marL="1706853" lvl="2" indent="-487672">
              <a:lnSpc>
                <a:spcPts val="3129"/>
              </a:lnSpc>
              <a:spcAft>
                <a:spcPts val="711"/>
              </a:spcAft>
              <a:tabLst>
                <a:tab pos="406394" algn="l"/>
                <a:tab pos="505734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sz="2800" dirty="0"/>
              <a:t>EMP</a:t>
            </a:r>
            <a:r>
              <a:rPr lang="en-US" sz="2800" baseline="-25000" dirty="0"/>
              <a:t>1</a:t>
            </a:r>
            <a:r>
              <a:rPr lang="en-US" dirty="0" smtClean="0"/>
              <a:t>=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ENO</a:t>
            </a:r>
            <a:r>
              <a:rPr lang="en-US" sz="2800" baseline="-25000" dirty="0"/>
              <a:t>≤“E3”</a:t>
            </a:r>
            <a:r>
              <a:rPr lang="en-US" dirty="0"/>
              <a:t>(EMP)</a:t>
            </a:r>
          </a:p>
          <a:p>
            <a:pPr marL="1706853" lvl="2" indent="-487672">
              <a:lnSpc>
                <a:spcPts val="3129"/>
              </a:lnSpc>
              <a:spcAft>
                <a:spcPts val="711"/>
              </a:spcAft>
              <a:tabLst>
                <a:tab pos="406394" algn="l"/>
                <a:tab pos="505734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sz="2800" dirty="0"/>
              <a:t>EMP</a:t>
            </a:r>
            <a:r>
              <a:rPr lang="en-US" sz="2800" baseline="-25000" dirty="0"/>
              <a:t>2</a:t>
            </a:r>
            <a:r>
              <a:rPr lang="en-US" dirty="0" smtClean="0"/>
              <a:t>=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“</a:t>
            </a:r>
            <a:r>
              <a:rPr lang="en-US" sz="2800" baseline="-25000" dirty="0"/>
              <a:t>E3”&lt;ENO≤“E6”</a:t>
            </a:r>
            <a:r>
              <a:rPr lang="en-US" dirty="0"/>
              <a:t>(EMP)</a:t>
            </a:r>
          </a:p>
          <a:p>
            <a:pPr marL="1706853" lvl="2" indent="-487672">
              <a:lnSpc>
                <a:spcPts val="3129"/>
              </a:lnSpc>
              <a:spcAft>
                <a:spcPts val="711"/>
              </a:spcAft>
              <a:tabLst>
                <a:tab pos="406394" algn="l"/>
                <a:tab pos="505734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sz="2800" dirty="0"/>
              <a:t>EMP</a:t>
            </a:r>
            <a:r>
              <a:rPr lang="en-US" sz="2800" baseline="-25000" dirty="0"/>
              <a:t>3</a:t>
            </a:r>
            <a:r>
              <a:rPr lang="en-US" dirty="0" smtClean="0"/>
              <a:t>=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ENO</a:t>
            </a:r>
            <a:r>
              <a:rPr lang="en-US" sz="2800" baseline="-25000" dirty="0"/>
              <a:t>≥“E6</a:t>
            </a:r>
            <a:r>
              <a:rPr lang="en-US" sz="4000" baseline="-25000" dirty="0"/>
              <a:t>”</a:t>
            </a:r>
            <a:r>
              <a:rPr lang="en-US" dirty="0"/>
              <a:t>(EMP)</a:t>
            </a:r>
          </a:p>
          <a:p>
            <a:pPr marL="1092747" lvl="1" indent="-523796">
              <a:spcAft>
                <a:spcPts val="711"/>
              </a:spcAft>
              <a:tabLst>
                <a:tab pos="406394" algn="l"/>
                <a:tab pos="505734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dirty="0"/>
              <a:t>ASG fragmented into </a:t>
            </a:r>
            <a:r>
              <a:rPr lang="en-US" sz="2800" dirty="0"/>
              <a:t>ASG</a:t>
            </a:r>
            <a:r>
              <a:rPr lang="en-US" sz="2800" baseline="-25000" dirty="0"/>
              <a:t>1</a:t>
            </a:r>
            <a:r>
              <a:rPr lang="en-US" dirty="0"/>
              <a:t> and </a:t>
            </a:r>
            <a:r>
              <a:rPr lang="en-US" sz="2800" dirty="0"/>
              <a:t>ASG</a:t>
            </a:r>
            <a:r>
              <a:rPr lang="en-US" sz="2800" baseline="-25000" dirty="0"/>
              <a:t>2</a:t>
            </a:r>
            <a:r>
              <a:rPr lang="en-US" dirty="0"/>
              <a:t> as follows:</a:t>
            </a:r>
          </a:p>
          <a:p>
            <a:pPr marL="1706853" lvl="2" indent="-487672">
              <a:lnSpc>
                <a:spcPts val="3129"/>
              </a:lnSpc>
              <a:spcAft>
                <a:spcPts val="711"/>
              </a:spcAft>
              <a:tabLst>
                <a:tab pos="406394" algn="l"/>
                <a:tab pos="505734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sz="2800" dirty="0"/>
              <a:t>ASG</a:t>
            </a:r>
            <a:r>
              <a:rPr lang="en-US" sz="2800" baseline="-25000" dirty="0"/>
              <a:t>1</a:t>
            </a:r>
            <a:r>
              <a:rPr lang="en-US" dirty="0" smtClean="0"/>
              <a:t>=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ENO</a:t>
            </a:r>
            <a:r>
              <a:rPr lang="en-US" sz="2800" baseline="-25000" dirty="0"/>
              <a:t>≤“E3”</a:t>
            </a:r>
            <a:r>
              <a:rPr lang="en-US" dirty="0"/>
              <a:t>(ASG)</a:t>
            </a:r>
          </a:p>
          <a:p>
            <a:pPr marL="1706853" lvl="2" indent="-487672">
              <a:lnSpc>
                <a:spcPts val="3129"/>
              </a:lnSpc>
              <a:spcAft>
                <a:spcPts val="711"/>
              </a:spcAft>
              <a:tabLst>
                <a:tab pos="406394" algn="l"/>
                <a:tab pos="505734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sz="2800" dirty="0"/>
              <a:t>ASG</a:t>
            </a:r>
            <a:r>
              <a:rPr lang="en-US" sz="2800" baseline="-25000" dirty="0"/>
              <a:t>2</a:t>
            </a:r>
            <a:r>
              <a:rPr lang="en-US" dirty="0" smtClean="0"/>
              <a:t>=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ENO</a:t>
            </a:r>
            <a:r>
              <a:rPr lang="en-US" sz="2800" baseline="-25000" dirty="0"/>
              <a:t>&gt;“E3”</a:t>
            </a:r>
            <a:r>
              <a:rPr lang="en-US" dirty="0"/>
              <a:t>(ASG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ts val="3129"/>
              </a:lnSpc>
              <a:spcAft>
                <a:spcPts val="18"/>
              </a:spcAft>
              <a:buNone/>
              <a:tabLst>
                <a:tab pos="406394" algn="l"/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dirty="0"/>
              <a:t>Replace EMP by (</a:t>
            </a:r>
            <a:r>
              <a:rPr lang="en-US" dirty="0" smtClean="0"/>
              <a:t>EMP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dirty="0" smtClean="0"/>
              <a:t>EMP</a:t>
            </a:r>
            <a:r>
              <a:rPr lang="en-US" baseline="-25000" dirty="0" smtClean="0"/>
              <a:t>2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dirty="0" smtClean="0"/>
              <a:t>EMP</a:t>
            </a:r>
            <a:r>
              <a:rPr lang="en-US" baseline="-25000" dirty="0" smtClean="0"/>
              <a:t>3</a:t>
            </a:r>
            <a:r>
              <a:rPr lang="en-US" dirty="0"/>
              <a:t>)  </a:t>
            </a:r>
          </a:p>
          <a:p>
            <a:pPr>
              <a:lnSpc>
                <a:spcPts val="3129"/>
              </a:lnSpc>
              <a:spcAft>
                <a:spcPts val="18"/>
              </a:spcAft>
              <a:buNone/>
              <a:tabLst>
                <a:tab pos="406394" algn="l"/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517203" algn="l"/>
                <a:tab pos="1544296" algn="l"/>
                <a:tab pos="2022937" algn="l"/>
                <a:tab pos="2528672" algn="l"/>
              </a:tabLst>
            </a:pPr>
            <a:r>
              <a:rPr lang="en-US" dirty="0"/>
              <a:t>and ASG by (</a:t>
            </a:r>
            <a:r>
              <a:rPr lang="en-US" dirty="0" smtClean="0"/>
              <a:t>ASG</a:t>
            </a:r>
            <a:r>
              <a:rPr lang="en-US" baseline="-25000" dirty="0" smtClean="0"/>
              <a:t>1</a:t>
            </a:r>
            <a:r>
              <a:rPr lang="en-US" dirty="0">
                <a:latin typeface="Symbol" charset="2"/>
                <a:sym typeface="Symbol"/>
              </a:rPr>
              <a:t> 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dirty="0"/>
              <a:t>ASG</a:t>
            </a:r>
            <a:r>
              <a:rPr lang="en-US" baseline="-25000" dirty="0"/>
              <a:t>2</a:t>
            </a:r>
            <a:r>
              <a:rPr lang="en-US" dirty="0"/>
              <a:t>) in any query 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426028" y="2164501"/>
            <a:ext cx="1487876" cy="52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ENAME</a:t>
            </a:r>
            <a:endParaRPr lang="en-US" sz="2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9925" name="Line 5"/>
          <p:cNvSpPr>
            <a:spLocks noChangeShapeType="1"/>
          </p:cNvSpPr>
          <p:nvPr/>
        </p:nvSpPr>
        <p:spPr bwMode="auto">
          <a:xfrm>
            <a:off x="9067236" y="2706367"/>
            <a:ext cx="18062" cy="50574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7852537" y="2996115"/>
            <a:ext cx="2276264" cy="52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  <a:tab pos="2600919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DUR=12 </a:t>
            </a:r>
            <a:r>
              <a:rPr lang="en-US" sz="2800" baseline="-25000" dirty="0" smtClean="0">
                <a:solidFill>
                  <a:schemeClr val="tx2"/>
                </a:solidFill>
                <a:latin typeface="ＭＳ ゴシック"/>
                <a:ea typeface="ＭＳ ゴシック"/>
                <a:cs typeface="ＭＳ ゴシック"/>
                <a:sym typeface="Symbol"/>
              </a:rPr>
              <a:t>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DUR=24</a:t>
            </a:r>
            <a:endParaRPr lang="en-US" sz="2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9927" name="Line 7"/>
          <p:cNvSpPr>
            <a:spLocks noChangeShapeType="1"/>
          </p:cNvSpPr>
          <p:nvPr/>
        </p:nvSpPr>
        <p:spPr bwMode="auto">
          <a:xfrm>
            <a:off x="9085298" y="3669040"/>
            <a:ext cx="18062" cy="48768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7827717" y="3908214"/>
            <a:ext cx="3334737" cy="52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  <a:tab pos="2600919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PNAME</a:t>
            </a:r>
            <a:r>
              <a:rPr lang="en-US" sz="2800" baseline="-25000" dirty="0">
                <a:solidFill>
                  <a:schemeClr val="tx2"/>
                </a:solidFill>
                <a:latin typeface="Arial" charset="0"/>
              </a:rPr>
              <a:t>=“CAD/CAM”</a:t>
            </a: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7955269" y="4919699"/>
            <a:ext cx="2131994" cy="52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ENAME</a:t>
            </a:r>
            <a:r>
              <a:rPr lang="en-US" sz="2800" baseline="-25000" dirty="0">
                <a:solidFill>
                  <a:schemeClr val="tx2"/>
                </a:solidFill>
                <a:latin typeface="Arial" charset="0"/>
              </a:rPr>
              <a:t>≠“J. DOE”</a:t>
            </a:r>
          </a:p>
        </p:txBody>
      </p:sp>
      <p:sp>
        <p:nvSpPr>
          <p:cNvPr id="209930" name="Line 10"/>
          <p:cNvSpPr>
            <a:spLocks noChangeShapeType="1"/>
          </p:cNvSpPr>
          <p:nvPr/>
        </p:nvSpPr>
        <p:spPr bwMode="auto">
          <a:xfrm>
            <a:off x="9085298" y="4533618"/>
            <a:ext cx="18062" cy="50574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31" name="Line 11"/>
          <p:cNvSpPr>
            <a:spLocks noChangeShapeType="1"/>
          </p:cNvSpPr>
          <p:nvPr/>
        </p:nvSpPr>
        <p:spPr bwMode="auto">
          <a:xfrm>
            <a:off x="9085298" y="5545102"/>
            <a:ext cx="18062" cy="46961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32" name="Line 12"/>
          <p:cNvSpPr>
            <a:spLocks noChangeShapeType="1"/>
          </p:cNvSpPr>
          <p:nvPr/>
        </p:nvSpPr>
        <p:spPr bwMode="auto">
          <a:xfrm>
            <a:off x="9401387" y="6538525"/>
            <a:ext cx="794738" cy="4334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33" name="Line 13"/>
          <p:cNvSpPr>
            <a:spLocks noChangeShapeType="1"/>
          </p:cNvSpPr>
          <p:nvPr/>
        </p:nvSpPr>
        <p:spPr bwMode="auto">
          <a:xfrm>
            <a:off x="10792178" y="7423574"/>
            <a:ext cx="794738" cy="4334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34" name="Line 14"/>
          <p:cNvSpPr>
            <a:spLocks noChangeShapeType="1"/>
          </p:cNvSpPr>
          <p:nvPr/>
        </p:nvSpPr>
        <p:spPr bwMode="auto">
          <a:xfrm flipH="1">
            <a:off x="9356231" y="7423574"/>
            <a:ext cx="812800" cy="4334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35" name="Text Box 15"/>
          <p:cNvSpPr txBox="1">
            <a:spLocks noChangeArrowheads="1"/>
          </p:cNvSpPr>
          <p:nvPr/>
        </p:nvSpPr>
        <p:spPr bwMode="auto">
          <a:xfrm>
            <a:off x="7080392" y="7846731"/>
            <a:ext cx="972844" cy="36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702"/>
              </a:lnSpc>
              <a:tabLst>
                <a:tab pos="0" algn="l"/>
              </a:tabLst>
            </a:pPr>
            <a:r>
              <a:rPr lang="en-US" sz="2800" dirty="0">
                <a:solidFill>
                  <a:schemeClr val="tx2"/>
                </a:solidFill>
                <a:latin typeface="Arial" charset="0"/>
              </a:rPr>
              <a:t>PROJ</a:t>
            </a:r>
          </a:p>
        </p:txBody>
      </p:sp>
      <p:sp>
        <p:nvSpPr>
          <p:cNvPr id="209936" name="Line 16"/>
          <p:cNvSpPr>
            <a:spLocks noChangeShapeType="1"/>
          </p:cNvSpPr>
          <p:nvPr/>
        </p:nvSpPr>
        <p:spPr bwMode="auto">
          <a:xfrm flipH="1">
            <a:off x="7613227" y="6484338"/>
            <a:ext cx="1146951" cy="130951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37" name="Text Box 17"/>
          <p:cNvSpPr txBox="1">
            <a:spLocks noChangeArrowheads="1"/>
          </p:cNvSpPr>
          <p:nvPr/>
        </p:nvSpPr>
        <p:spPr bwMode="auto">
          <a:xfrm>
            <a:off x="9194349" y="7848036"/>
            <a:ext cx="275792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  <a:endParaRPr lang="en-US" sz="2800" dirty="0">
              <a:solidFill>
                <a:schemeClr val="tx2"/>
              </a:solidFill>
              <a:latin typeface="Symbol" charset="2"/>
              <a:cs typeface="Symbol" charset="2"/>
              <a:sym typeface="Symbol" charset="2"/>
            </a:endParaRPr>
          </a:p>
        </p:txBody>
      </p:sp>
      <p:sp>
        <p:nvSpPr>
          <p:cNvPr id="209938" name="Text Box 18"/>
          <p:cNvSpPr txBox="1">
            <a:spLocks noChangeArrowheads="1"/>
          </p:cNvSpPr>
          <p:nvPr/>
        </p:nvSpPr>
        <p:spPr bwMode="auto">
          <a:xfrm>
            <a:off x="11549811" y="7884161"/>
            <a:ext cx="275792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  <a:endParaRPr lang="en-US" sz="2800" dirty="0">
              <a:solidFill>
                <a:schemeClr val="tx2"/>
              </a:solidFill>
              <a:latin typeface="Symbol" charset="2"/>
              <a:sym typeface="Symbol" charset="2"/>
            </a:endParaRPr>
          </a:p>
        </p:txBody>
      </p:sp>
      <p:sp>
        <p:nvSpPr>
          <p:cNvPr id="209939" name="Line 19"/>
          <p:cNvSpPr>
            <a:spLocks noChangeShapeType="1"/>
          </p:cNvSpPr>
          <p:nvPr/>
        </p:nvSpPr>
        <p:spPr bwMode="auto">
          <a:xfrm>
            <a:off x="9302045" y="8308622"/>
            <a:ext cx="18062" cy="37930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40" name="Line 20"/>
          <p:cNvSpPr>
            <a:spLocks noChangeShapeType="1"/>
          </p:cNvSpPr>
          <p:nvPr/>
        </p:nvSpPr>
        <p:spPr bwMode="auto">
          <a:xfrm flipH="1">
            <a:off x="8507307" y="8308622"/>
            <a:ext cx="415431" cy="4154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41" name="Line 21"/>
          <p:cNvSpPr>
            <a:spLocks noChangeShapeType="1"/>
          </p:cNvSpPr>
          <p:nvPr/>
        </p:nvSpPr>
        <p:spPr bwMode="auto">
          <a:xfrm>
            <a:off x="9645227" y="8308622"/>
            <a:ext cx="397369" cy="4154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42" name="Line 22"/>
          <p:cNvSpPr>
            <a:spLocks noChangeShapeType="1"/>
          </p:cNvSpPr>
          <p:nvPr/>
        </p:nvSpPr>
        <p:spPr bwMode="auto">
          <a:xfrm>
            <a:off x="11921067" y="8308622"/>
            <a:ext cx="397369" cy="4154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43" name="Line 23"/>
          <p:cNvSpPr>
            <a:spLocks noChangeShapeType="1"/>
          </p:cNvSpPr>
          <p:nvPr/>
        </p:nvSpPr>
        <p:spPr bwMode="auto">
          <a:xfrm flipH="1">
            <a:off x="11162453" y="8308622"/>
            <a:ext cx="415431" cy="4154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sz="280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09944" name="Text Box 24"/>
          <p:cNvSpPr txBox="1">
            <a:spLocks noChangeArrowheads="1"/>
          </p:cNvSpPr>
          <p:nvPr/>
        </p:nvSpPr>
        <p:spPr bwMode="auto">
          <a:xfrm>
            <a:off x="7947378" y="8855005"/>
            <a:ext cx="925705" cy="36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702"/>
              </a:lnSpc>
              <a:tabLst>
                <a:tab pos="0" algn="l"/>
              </a:tabLst>
            </a:pPr>
            <a:r>
              <a:rPr lang="en-US" sz="280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800" baseline="-2500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209945" name="Text Box 25"/>
          <p:cNvSpPr txBox="1">
            <a:spLocks noChangeArrowheads="1"/>
          </p:cNvSpPr>
          <p:nvPr/>
        </p:nvSpPr>
        <p:spPr bwMode="auto">
          <a:xfrm>
            <a:off x="8848232" y="8855005"/>
            <a:ext cx="925705" cy="36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702"/>
              </a:lnSpc>
              <a:tabLst>
                <a:tab pos="0" algn="l"/>
              </a:tabLst>
            </a:pPr>
            <a:r>
              <a:rPr lang="en-US" sz="280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800" baseline="-25000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209946" name="Text Box 26"/>
          <p:cNvSpPr txBox="1">
            <a:spLocks noChangeArrowheads="1"/>
          </p:cNvSpPr>
          <p:nvPr/>
        </p:nvSpPr>
        <p:spPr bwMode="auto">
          <a:xfrm>
            <a:off x="9803255" y="8855005"/>
            <a:ext cx="925705" cy="36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702"/>
              </a:lnSpc>
              <a:tabLst>
                <a:tab pos="0" algn="l"/>
              </a:tabLst>
            </a:pPr>
            <a:r>
              <a:rPr lang="en-US" sz="2800" dirty="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800" baseline="-25000" dirty="0">
                <a:solidFill>
                  <a:schemeClr val="tx2"/>
                </a:solidFill>
                <a:latin typeface="Arial" charset="0"/>
              </a:rPr>
              <a:t>3</a:t>
            </a:r>
          </a:p>
        </p:txBody>
      </p:sp>
      <p:sp>
        <p:nvSpPr>
          <p:cNvPr id="209947" name="Text Box 27"/>
          <p:cNvSpPr txBox="1">
            <a:spLocks noChangeArrowheads="1"/>
          </p:cNvSpPr>
          <p:nvPr/>
        </p:nvSpPr>
        <p:spPr bwMode="auto">
          <a:xfrm>
            <a:off x="10780504" y="8855005"/>
            <a:ext cx="923816" cy="36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702"/>
              </a:lnSpc>
              <a:tabLst>
                <a:tab pos="0" algn="l"/>
              </a:tabLst>
            </a:pPr>
            <a:r>
              <a:rPr lang="en-US" sz="2800" dirty="0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2800" baseline="-25000" dirty="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209948" name="Text Box 28"/>
          <p:cNvSpPr txBox="1">
            <a:spLocks noChangeArrowheads="1"/>
          </p:cNvSpPr>
          <p:nvPr/>
        </p:nvSpPr>
        <p:spPr bwMode="auto">
          <a:xfrm>
            <a:off x="11966222" y="8855005"/>
            <a:ext cx="923816" cy="36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702"/>
              </a:lnSpc>
              <a:tabLst>
                <a:tab pos="0" algn="l"/>
              </a:tabLst>
            </a:pPr>
            <a:r>
              <a:rPr lang="en-US" sz="2800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2800" baseline="-25000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209950" name="Text Box 30"/>
          <p:cNvSpPr txBox="1">
            <a:spLocks noChangeArrowheads="1"/>
          </p:cNvSpPr>
          <p:nvPr/>
        </p:nvSpPr>
        <p:spPr bwMode="auto">
          <a:xfrm>
            <a:off x="8653039" y="5960534"/>
            <a:ext cx="896020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800" dirty="0" smtClean="0">
                <a:latin typeface="Book Antiqua"/>
              </a:rPr>
              <a:t>⋈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PNO</a:t>
            </a:r>
            <a:endParaRPr lang="en-US" sz="2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9953" name="Text Box 33"/>
          <p:cNvSpPr txBox="1">
            <a:spLocks noChangeArrowheads="1"/>
          </p:cNvSpPr>
          <p:nvPr/>
        </p:nvSpPr>
        <p:spPr bwMode="auto">
          <a:xfrm>
            <a:off x="10145739" y="6935893"/>
            <a:ext cx="948948" cy="40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28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Provides Parallellism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6430806" y="7256499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8494161" y="7256499"/>
            <a:ext cx="12278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ASG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 flipV="1">
            <a:off x="7179733" y="6664960"/>
            <a:ext cx="596053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 flipH="1" flipV="1">
            <a:off x="8543431" y="6664960"/>
            <a:ext cx="614116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3251855" y="7256499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5315210" y="7256499"/>
            <a:ext cx="12278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ASG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 flipV="1">
            <a:off x="4000782" y="6664960"/>
            <a:ext cx="596053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 flipH="1" flipV="1">
            <a:off x="5364480" y="6664960"/>
            <a:ext cx="614116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-71594" y="7256499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991761" y="7256499"/>
            <a:ext cx="12278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ASG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V="1">
            <a:off x="677334" y="6664960"/>
            <a:ext cx="596053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H="1" flipV="1">
            <a:off x="2041031" y="6664960"/>
            <a:ext cx="614116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6293209" y="3745654"/>
            <a:ext cx="614485" cy="681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  <a:endParaRPr lang="en-US" sz="3400" dirty="0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 flipV="1">
            <a:off x="1544320" y="4343965"/>
            <a:ext cx="4479431" cy="166172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H="1" flipV="1">
            <a:off x="6827520" y="4443307"/>
            <a:ext cx="1426916" cy="15714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9718130" y="7256499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11781486" y="7256499"/>
            <a:ext cx="12278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ASG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V="1">
            <a:off x="10467058" y="6664960"/>
            <a:ext cx="596053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 flipH="1" flipV="1">
            <a:off x="11812693" y="6664960"/>
            <a:ext cx="632178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 flipV="1">
            <a:off x="4940018" y="4425244"/>
            <a:ext cx="1463040" cy="162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 flipH="1" flipV="1">
            <a:off x="7134578" y="4343965"/>
            <a:ext cx="4407182" cy="166172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V="1">
            <a:off x="6600451" y="3160889"/>
            <a:ext cx="0" cy="5599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pic>
        <p:nvPicPr>
          <p:cNvPr id="50205" name="Picture 29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0487" y="2655147"/>
            <a:ext cx="559929" cy="343182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</p:pic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1177009" y="6041814"/>
            <a:ext cx="1207206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4249352" y="6041814"/>
            <a:ext cx="1331346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7510497" y="6041814"/>
            <a:ext cx="1347365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10906091" y="6041814"/>
            <a:ext cx="1224951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Eliminates Unnecessary Work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735215" y="7328747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798571" y="7328747"/>
            <a:ext cx="12278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ASG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 flipV="1">
            <a:off x="5463822" y="6737209"/>
            <a:ext cx="596053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H="1" flipV="1">
            <a:off x="6827520" y="6737209"/>
            <a:ext cx="614116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1411767" y="7328747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3475122" y="7328747"/>
            <a:ext cx="12278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ASG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 flipV="1">
            <a:off x="2140374" y="6737209"/>
            <a:ext cx="596053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 flipH="1" flipV="1">
            <a:off x="3504071" y="6737209"/>
            <a:ext cx="614116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V="1">
            <a:off x="3007360" y="4443307"/>
            <a:ext cx="2980267" cy="16436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H="1" flipV="1">
            <a:off x="6899769" y="4461369"/>
            <a:ext cx="2817707" cy="162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8076727" y="7328747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10140082" y="7328747"/>
            <a:ext cx="1227821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ASG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 flipV="1">
            <a:off x="8805334" y="6737209"/>
            <a:ext cx="596053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H="1" flipV="1">
            <a:off x="10150969" y="6737209"/>
            <a:ext cx="632178" cy="632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6345381" y="4569742"/>
            <a:ext cx="0" cy="153528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6350316" y="3115733"/>
            <a:ext cx="0" cy="62314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pic>
        <p:nvPicPr>
          <p:cNvPr id="52247" name="Picture 2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352" y="2673209"/>
            <a:ext cx="559929" cy="343182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</p:pic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6173022" y="3784036"/>
            <a:ext cx="354589" cy="53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</a:tabLst>
            </a:pPr>
            <a:r>
              <a:rPr lang="en-US" sz="36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  <a:endParaRPr lang="en-US" sz="3400" dirty="0">
              <a:solidFill>
                <a:schemeClr val="tx2"/>
              </a:solidFill>
              <a:latin typeface="Symbol" charset="2"/>
              <a:sym typeface="Symbol" charset="2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2405946" y="6177281"/>
            <a:ext cx="1228935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5887933" y="6177281"/>
            <a:ext cx="1228935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9165097" y="6216544"/>
            <a:ext cx="1331346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Reduction for PHF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60000"/>
              </a:spcBef>
              <a:tabLst>
                <a:tab pos="3251149" algn="l"/>
              </a:tabLst>
            </a:pPr>
            <a:r>
              <a:rPr lang="en-US" dirty="0"/>
              <a:t>Reduction with selection</a:t>
            </a:r>
          </a:p>
          <a:p>
            <a:pPr marL="1056623" lvl="1">
              <a:spcBef>
                <a:spcPct val="60000"/>
              </a:spcBef>
              <a:tabLst>
                <a:tab pos="3251149" algn="l"/>
              </a:tabLst>
            </a:pPr>
            <a:r>
              <a:rPr lang="en-US" dirty="0"/>
              <a:t>Relation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i="1" baseline="-25000" dirty="0"/>
              <a:t>R</a:t>
            </a:r>
            <a:r>
              <a:rPr lang="en-US" dirty="0"/>
              <a:t>={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i="1" baseline="-25000" dirty="0" err="1"/>
              <a:t>w</a:t>
            </a:r>
            <a:r>
              <a:rPr lang="en-US" dirty="0"/>
              <a:t>} where </a:t>
            </a:r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r>
              <a:rPr lang="en-US" dirty="0" smtClean="0"/>
              <a:t>=</a:t>
            </a:r>
            <a:r>
              <a:rPr lang="en-US" dirty="0" smtClean="0">
                <a:latin typeface="Symbol" charset="2"/>
                <a:sym typeface="Symbol"/>
              </a:rPr>
              <a:t></a:t>
            </a:r>
            <a:r>
              <a:rPr lang="en-US" i="1" baseline="-25000" dirty="0" err="1" smtClean="0"/>
              <a:t>p</a:t>
            </a:r>
            <a:r>
              <a:rPr lang="en-US" i="1" baseline="-50000" dirty="0" err="1" smtClean="0"/>
              <a:t>j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/>
              <a:t>)</a:t>
            </a:r>
            <a:endParaRPr lang="en-US" dirty="0" smtClean="0"/>
          </a:p>
          <a:p>
            <a:pPr marL="1544296" lvl="2">
              <a:spcBef>
                <a:spcPct val="60000"/>
              </a:spcBef>
              <a:buNone/>
              <a:tabLst>
                <a:tab pos="3251149" algn="l"/>
              </a:tabLst>
            </a:pPr>
            <a:r>
              <a:rPr lang="en-US" sz="2800" dirty="0" smtClean="0">
                <a:latin typeface="Symbol" charset="2"/>
                <a:sym typeface="Symbol"/>
              </a:rPr>
              <a:t></a:t>
            </a:r>
            <a:r>
              <a:rPr lang="en-US" sz="2800" i="1" baseline="-25000" dirty="0" smtClean="0"/>
              <a:t>p</a:t>
            </a:r>
            <a:r>
              <a:rPr lang="en-US" sz="2800" i="1" baseline="-50000" dirty="0" smtClean="0"/>
              <a:t>i</a:t>
            </a:r>
            <a:r>
              <a:rPr lang="en-US" sz="2800" dirty="0" smtClean="0"/>
              <a:t>(</a:t>
            </a:r>
            <a:r>
              <a:rPr lang="en-US" sz="2800" i="1" dirty="0" err="1" smtClean="0"/>
              <a:t>R</a:t>
            </a:r>
            <a:r>
              <a:rPr lang="en-US" sz="2800" i="1" baseline="-25000" dirty="0" err="1" smtClean="0"/>
              <a:t>j</a:t>
            </a:r>
            <a:r>
              <a:rPr lang="en-US" sz="2800" dirty="0" smtClean="0"/>
              <a:t>)=</a:t>
            </a:r>
            <a:r>
              <a:rPr lang="en-US" sz="2800" dirty="0" smtClean="0">
                <a:latin typeface="Symbol" charset="2"/>
                <a:sym typeface="Symbol"/>
              </a:rPr>
              <a:t>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Symbol" charset="2"/>
                <a:sym typeface="Symbol"/>
              </a:rPr>
              <a:t> </a:t>
            </a:r>
            <a:r>
              <a:rPr lang="en-US" sz="2800" dirty="0"/>
              <a:t>if</a:t>
            </a:r>
            <a:r>
              <a:rPr lang="en-US" sz="2800" dirty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</a:t>
            </a:r>
            <a:r>
              <a:rPr lang="en-US" sz="2800" i="1" dirty="0" smtClean="0"/>
              <a:t>x </a:t>
            </a:r>
            <a:r>
              <a:rPr lang="en-US" sz="2800" dirty="0"/>
              <a:t>in </a:t>
            </a:r>
            <a:r>
              <a:rPr lang="en-US" sz="2800" i="1" dirty="0"/>
              <a:t>R</a:t>
            </a:r>
            <a:r>
              <a:rPr lang="en-US" sz="2800" dirty="0"/>
              <a:t>: ¬(</a:t>
            </a:r>
            <a:r>
              <a:rPr lang="en-US" sz="2800" i="1" dirty="0"/>
              <a:t>p</a:t>
            </a:r>
            <a:r>
              <a:rPr lang="en-US" sz="2800" i="1" baseline="-25000" dirty="0"/>
              <a:t>i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 smtClean="0"/>
              <a:t>)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i="1" dirty="0" err="1"/>
              <a:t>p</a:t>
            </a:r>
            <a:r>
              <a:rPr lang="en-US" sz="2800" i="1" baseline="-25000" dirty="0" err="1"/>
              <a:t>j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))</a:t>
            </a:r>
            <a:endParaRPr lang="en-US" sz="3400" dirty="0"/>
          </a:p>
          <a:p>
            <a:pPr marL="1056623" lvl="1">
              <a:spcBef>
                <a:spcPct val="60000"/>
              </a:spcBef>
              <a:tabLst>
                <a:tab pos="3251149" algn="l"/>
              </a:tabLst>
            </a:pPr>
            <a:r>
              <a:rPr lang="en-US" dirty="0"/>
              <a:t>Example</a:t>
            </a:r>
          </a:p>
          <a:p>
            <a:pPr>
              <a:spcBef>
                <a:spcPct val="10000"/>
              </a:spcBef>
              <a:buNone/>
              <a:tabLst>
                <a:tab pos="3251149" algn="l"/>
              </a:tabLst>
            </a:pPr>
            <a:r>
              <a:rPr lang="en-US" sz="2600" b="1" dirty="0">
                <a:latin typeface="Courier New"/>
              </a:rPr>
              <a:t>			SELECT</a:t>
            </a:r>
            <a:r>
              <a:rPr lang="en-US" sz="2600" dirty="0">
                <a:latin typeface="Courier New"/>
              </a:rPr>
              <a:t>	*</a:t>
            </a:r>
          </a:p>
          <a:p>
            <a:pPr>
              <a:spcBef>
                <a:spcPct val="10000"/>
              </a:spcBef>
              <a:buNone/>
              <a:tabLst>
                <a:tab pos="3251149" algn="l"/>
              </a:tabLst>
            </a:pPr>
            <a:r>
              <a:rPr lang="en-US" sz="2600" b="1" dirty="0">
                <a:latin typeface="Courier New"/>
              </a:rPr>
              <a:t>			FROM</a:t>
            </a:r>
            <a:r>
              <a:rPr lang="en-US" sz="2600" dirty="0">
                <a:latin typeface="Courier New"/>
              </a:rPr>
              <a:t>	</a:t>
            </a:r>
            <a:r>
              <a:rPr lang="en-US" sz="2600" dirty="0" smtClean="0">
                <a:latin typeface="Courier New"/>
              </a:rPr>
              <a:t>	EMP</a:t>
            </a:r>
            <a:endParaRPr lang="en-US" sz="2600" dirty="0">
              <a:latin typeface="Courier New"/>
            </a:endParaRPr>
          </a:p>
          <a:p>
            <a:pPr>
              <a:spcBef>
                <a:spcPct val="10000"/>
              </a:spcBef>
              <a:buNone/>
              <a:tabLst>
                <a:tab pos="3251149" algn="l"/>
              </a:tabLst>
            </a:pPr>
            <a:r>
              <a:rPr lang="en-US" sz="2600" b="1" dirty="0">
                <a:latin typeface="Courier New"/>
              </a:rPr>
              <a:t>			WHERE</a:t>
            </a:r>
            <a:r>
              <a:rPr lang="en-US" sz="2600" dirty="0">
                <a:latin typeface="Courier New"/>
              </a:rPr>
              <a:t>	ENO="E5"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216822" y="6265334"/>
            <a:ext cx="1712930" cy="6508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4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baseline="-25000" dirty="0" smtClean="0">
                <a:solidFill>
                  <a:schemeClr val="tx2"/>
                </a:solidFill>
                <a:latin typeface="Arial"/>
              </a:rPr>
              <a:t>ENO</a:t>
            </a:r>
            <a:r>
              <a:rPr lang="en-US" baseline="-25000" dirty="0">
                <a:solidFill>
                  <a:schemeClr val="tx2"/>
                </a:solidFill>
                <a:latin typeface="Arial"/>
              </a:rPr>
              <a:t>=“E5” 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2095873" y="8620196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4118187" y="6890738"/>
            <a:ext cx="0" cy="76764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563428" y="8620196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130326" y="8620196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V="1">
            <a:off x="4118187" y="8073814"/>
            <a:ext cx="0" cy="51477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V="1">
            <a:off x="2664178" y="8073813"/>
            <a:ext cx="1255324" cy="59605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H="1" flipV="1">
            <a:off x="4389120" y="8073813"/>
            <a:ext cx="1273387" cy="59605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8898558" y="8620196"/>
            <a:ext cx="1236224" cy="5893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EMP</a:t>
            </a:r>
            <a:r>
              <a:rPr lang="en-US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8581302" y="6265334"/>
            <a:ext cx="1712930" cy="6508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4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baseline="-25000" dirty="0" smtClean="0">
                <a:solidFill>
                  <a:schemeClr val="tx2"/>
                </a:solidFill>
                <a:latin typeface="Arial"/>
              </a:rPr>
              <a:t>ENO</a:t>
            </a:r>
            <a:r>
              <a:rPr lang="en-US" baseline="-25000" dirty="0">
                <a:solidFill>
                  <a:schemeClr val="tx2"/>
                </a:solidFill>
                <a:latin typeface="Arial"/>
              </a:rPr>
              <a:t>=“E5” </a:t>
            </a: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 flipV="1">
            <a:off x="9509760" y="6908800"/>
            <a:ext cx="0" cy="173397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940835" y="7537965"/>
            <a:ext cx="354589" cy="53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</a:tabLst>
            </a:pPr>
            <a:r>
              <a:rPr lang="en-US" sz="3600" dirty="0" smtClean="0">
                <a:latin typeface="Symbol" charset="2"/>
                <a:cs typeface="Symbol" charset="2"/>
                <a:sym typeface="Symbol" charset="2"/>
              </a:rPr>
              <a:t></a:t>
            </a:r>
            <a:endParaRPr lang="en-US" sz="3400" dirty="0">
              <a:latin typeface="Symbol" charset="2"/>
              <a:sym typeface="Symbol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Step 1 – Query Decomposition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 dirty="0">
                <a:solidFill>
                  <a:srgbClr val="FF0000"/>
                </a:solidFill>
              </a:rPr>
              <a:t>Input :  </a:t>
            </a:r>
            <a:r>
              <a:rPr lang="en-US" dirty="0"/>
              <a:t>Calculus query on global relations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Normalization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manipulate query quantifiers and qualification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Analysis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detect and reject “incorrect” queries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possible for only a subset of relational calculus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Simplification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eliminate redundant predicates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Restructuring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calculus </a:t>
            </a:r>
            <a:r>
              <a:rPr lang="en-US" dirty="0" smtClean="0"/>
              <a:t>query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latin typeface="Symbol" charset="2"/>
              </a:rPr>
              <a:t> </a:t>
            </a:r>
            <a:r>
              <a:rPr lang="en-US" dirty="0" smtClean="0"/>
              <a:t>algebraic </a:t>
            </a:r>
            <a:r>
              <a:rPr lang="en-US" dirty="0"/>
              <a:t>query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more than one translation is possible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use transformation rules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Reduction for PHF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87672" indent="-487672">
              <a:lnSpc>
                <a:spcPts val="4124"/>
              </a:lnSpc>
              <a:spcAft>
                <a:spcPts val="2418"/>
              </a:spcAft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dirty="0"/>
              <a:t>Reduction with join</a:t>
            </a:r>
          </a:p>
          <a:p>
            <a:pPr marL="1063397" lvl="1" indent="-494446">
              <a:lnSpc>
                <a:spcPts val="3413"/>
              </a:lnSpc>
              <a:spcAft>
                <a:spcPts val="1991"/>
              </a:spcAft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sz="2800" dirty="0"/>
              <a:t>Possible if fragmentation is done on join attribute</a:t>
            </a:r>
          </a:p>
          <a:p>
            <a:pPr marL="1063397" lvl="1" indent="-494446">
              <a:lnSpc>
                <a:spcPts val="3413"/>
              </a:lnSpc>
              <a:spcAft>
                <a:spcPts val="1991"/>
              </a:spcAft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sz="2800" dirty="0"/>
              <a:t>Distribute join over union</a:t>
            </a:r>
          </a:p>
          <a:p>
            <a:pPr marL="2763477" lvl="2">
              <a:lnSpc>
                <a:spcPts val="3413"/>
              </a:lnSpc>
              <a:spcAft>
                <a:spcPts val="1991"/>
              </a:spcAft>
              <a:buNone/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sz="2800" dirty="0"/>
              <a:t>(</a:t>
            </a:r>
            <a:r>
              <a:rPr lang="en-US" sz="2800" i="1" dirty="0" smtClean="0"/>
              <a:t>R</a:t>
            </a:r>
            <a:r>
              <a:rPr lang="en-US" sz="2800" baseline="-25000" dirty="0" smtClean="0"/>
              <a:t>1</a:t>
            </a:r>
            <a:r>
              <a:rPr lang="en-US" sz="2800" dirty="0" smtClean="0">
                <a:latin typeface="Symbol" charset="2"/>
                <a:sym typeface="Symbol"/>
              </a:rPr>
              <a:t>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r>
              <a:rPr lang="en-US" sz="3200" dirty="0" smtClean="0">
                <a:solidFill>
                  <a:schemeClr val="tx2"/>
                </a:solidFill>
              </a:rPr>
              <a:t>⋈</a:t>
            </a:r>
            <a:r>
              <a:rPr lang="en-US" sz="2800" i="1" dirty="0" smtClean="0"/>
              <a:t>S 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 sz="2800" dirty="0" smtClean="0"/>
              <a:t>(</a:t>
            </a:r>
            <a:r>
              <a:rPr lang="en-US" sz="2800" i="1" dirty="0" smtClean="0"/>
              <a:t>R</a:t>
            </a:r>
            <a:r>
              <a:rPr lang="en-US" sz="2800" baseline="-25000" dirty="0" smtClean="0"/>
              <a:t>1</a:t>
            </a:r>
            <a:r>
              <a:rPr lang="en-US" sz="3200" dirty="0" smtClean="0">
                <a:solidFill>
                  <a:schemeClr val="tx2"/>
                </a:solidFill>
              </a:rPr>
              <a:t>⋈</a:t>
            </a:r>
            <a:r>
              <a:rPr lang="en-US" sz="2800" i="1" dirty="0" smtClean="0"/>
              <a:t>S</a:t>
            </a:r>
            <a:r>
              <a:rPr lang="en-US" sz="2800" dirty="0"/>
              <a:t>) </a:t>
            </a:r>
            <a:r>
              <a:rPr lang="en-US" sz="2800" dirty="0" smtClean="0">
                <a:latin typeface="Symbol" charset="2"/>
                <a:sym typeface="Symbol" charset="2"/>
              </a:rPr>
              <a:t> </a:t>
            </a:r>
            <a:r>
              <a:rPr lang="en-US" sz="2800" dirty="0" smtClean="0"/>
              <a:t>(</a:t>
            </a:r>
            <a:r>
              <a:rPr lang="en-US" sz="2800" i="1" dirty="0" smtClean="0"/>
              <a:t>R</a:t>
            </a:r>
            <a:r>
              <a:rPr lang="en-US" sz="2800" baseline="-25000" dirty="0" smtClean="0"/>
              <a:t>2</a:t>
            </a:r>
            <a:r>
              <a:rPr lang="en-US" sz="3200" dirty="0" smtClean="0">
                <a:solidFill>
                  <a:schemeClr val="tx2"/>
                </a:solidFill>
              </a:rPr>
              <a:t>⋈</a:t>
            </a:r>
            <a:r>
              <a:rPr lang="en-US" sz="2800" i="1" dirty="0" smtClean="0"/>
              <a:t>S</a:t>
            </a:r>
            <a:r>
              <a:rPr lang="en-US" sz="2800" dirty="0"/>
              <a:t>)</a:t>
            </a:r>
          </a:p>
          <a:p>
            <a:pPr marL="1063397" lvl="1" indent="-494446">
              <a:lnSpc>
                <a:spcPts val="3413"/>
              </a:lnSpc>
              <a:spcAft>
                <a:spcPts val="1991"/>
              </a:spcAft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sz="2800" dirty="0"/>
              <a:t>Given 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i</a:t>
            </a:r>
            <a:r>
              <a:rPr lang="en-US" sz="2800" dirty="0"/>
              <a:t> 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i="1" baseline="-25000" dirty="0" smtClean="0"/>
              <a:t>p</a:t>
            </a:r>
            <a:r>
              <a:rPr lang="en-US" sz="2800" i="1" baseline="-50000" dirty="0" smtClean="0"/>
              <a:t>i</a:t>
            </a:r>
            <a:r>
              <a:rPr lang="en-US" sz="2800" dirty="0" smtClean="0"/>
              <a:t>(</a:t>
            </a:r>
            <a:r>
              <a:rPr lang="en-US" sz="2800" i="1" dirty="0" smtClean="0"/>
              <a:t>R</a:t>
            </a:r>
            <a:r>
              <a:rPr lang="en-US" sz="2800" dirty="0"/>
              <a:t>) and 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j</a:t>
            </a:r>
            <a:r>
              <a:rPr lang="en-US" sz="2800" dirty="0"/>
              <a:t> =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i="1" baseline="-25000" dirty="0" err="1" smtClean="0"/>
              <a:t>p</a:t>
            </a:r>
            <a:r>
              <a:rPr lang="en-US" sz="2800" i="1" baseline="-50000" dirty="0" err="1" smtClean="0"/>
              <a:t>j</a:t>
            </a:r>
            <a:r>
              <a:rPr lang="en-US" sz="2800" dirty="0" smtClean="0"/>
              <a:t>(</a:t>
            </a:r>
            <a:r>
              <a:rPr lang="en-US" sz="2800" i="1" dirty="0" smtClean="0"/>
              <a:t>R</a:t>
            </a:r>
            <a:r>
              <a:rPr lang="en-US" sz="2800" dirty="0"/>
              <a:t>)</a:t>
            </a:r>
          </a:p>
          <a:p>
            <a:pPr marL="2763477" lvl="2">
              <a:lnSpc>
                <a:spcPts val="4124"/>
              </a:lnSpc>
              <a:spcAft>
                <a:spcPts val="18"/>
              </a:spcAft>
              <a:buNone/>
              <a:tabLst>
                <a:tab pos="505734" algn="l"/>
                <a:tab pos="1011469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  <a:tab pos="3540140" algn="l"/>
                <a:tab pos="4045875" algn="l"/>
                <a:tab pos="4551609" algn="l"/>
                <a:tab pos="5057343" algn="l"/>
                <a:tab pos="5563078" algn="l"/>
                <a:tab pos="6068812" algn="l"/>
                <a:tab pos="505734" algn="l"/>
                <a:tab pos="1011469" algn="l"/>
                <a:tab pos="1056623" algn="l"/>
                <a:tab pos="1517203" algn="l"/>
                <a:tab pos="2022937" algn="l"/>
                <a:tab pos="2528672" algn="l"/>
                <a:tab pos="3034406" algn="l"/>
              </a:tabLst>
            </a:pPr>
            <a:r>
              <a:rPr lang="en-US" sz="2800" i="1" dirty="0" err="1"/>
              <a:t>R</a:t>
            </a:r>
            <a:r>
              <a:rPr lang="en-US" sz="2800" i="1" baseline="-25000" dirty="0" err="1"/>
              <a:t>i</a:t>
            </a:r>
            <a:r>
              <a:rPr lang="en-US" sz="2800" spc="-427" dirty="0">
                <a:latin typeface="MS PGothic"/>
                <a:ea typeface="MS PGothic"/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⋈</a:t>
            </a:r>
            <a:r>
              <a:rPr lang="en-US" sz="2800" i="1" dirty="0" err="1" smtClean="0"/>
              <a:t>R</a:t>
            </a:r>
            <a:r>
              <a:rPr lang="en-US" sz="2800" i="1" baseline="-25000" dirty="0" err="1" smtClean="0"/>
              <a:t>j</a:t>
            </a:r>
            <a:r>
              <a:rPr lang="en-US" sz="2800" dirty="0" smtClean="0"/>
              <a:t> =</a:t>
            </a:r>
            <a:r>
              <a:rPr lang="en-US" sz="2800" dirty="0" smtClean="0">
                <a:latin typeface="Symbol" charset="2"/>
                <a:sym typeface="Symbol"/>
              </a:rPr>
              <a:t></a:t>
            </a:r>
            <a:r>
              <a:rPr lang="en-US" sz="2800" dirty="0" smtClean="0"/>
              <a:t> </a:t>
            </a:r>
            <a:r>
              <a:rPr lang="en-US" sz="2800" dirty="0"/>
              <a:t>if 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</a:t>
            </a:r>
            <a:r>
              <a:rPr lang="en-US" sz="2800" i="1" dirty="0" smtClean="0"/>
              <a:t>x </a:t>
            </a:r>
            <a:r>
              <a:rPr lang="en-US" sz="2800" dirty="0"/>
              <a:t>in </a:t>
            </a:r>
            <a:r>
              <a:rPr lang="en-US" sz="2800" i="1" dirty="0" err="1"/>
              <a:t>R</a:t>
            </a:r>
            <a:r>
              <a:rPr lang="en-US" sz="4300" i="1" baseline="-25000" dirty="0" err="1"/>
              <a:t>i</a:t>
            </a:r>
            <a:r>
              <a:rPr lang="en-US" sz="2800" i="1" dirty="0" smtClean="0"/>
              <a:t>,</a:t>
            </a:r>
            <a:r>
              <a:rPr lang="en-US" sz="2800" dirty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</a:t>
            </a:r>
            <a:r>
              <a:rPr lang="en-US" sz="2800" i="1" dirty="0" smtClean="0"/>
              <a:t>y </a:t>
            </a:r>
            <a:r>
              <a:rPr lang="en-US" sz="2800" dirty="0"/>
              <a:t>in </a:t>
            </a:r>
            <a:r>
              <a:rPr lang="en-US" sz="2800" i="1" dirty="0" err="1"/>
              <a:t>R</a:t>
            </a:r>
            <a:r>
              <a:rPr lang="en-US" sz="4300" i="1" baseline="-25000" dirty="0" err="1"/>
              <a:t>j</a:t>
            </a:r>
            <a:r>
              <a:rPr lang="en-US" sz="2800" dirty="0"/>
              <a:t>: ¬(</a:t>
            </a:r>
            <a:r>
              <a:rPr lang="en-US" sz="2800" i="1" dirty="0"/>
              <a:t>p</a:t>
            </a:r>
            <a:r>
              <a:rPr lang="en-US" sz="4300" i="1" baseline="-25000" dirty="0"/>
              <a:t>i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 smtClean="0"/>
              <a:t>)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800" i="1" dirty="0" err="1"/>
              <a:t>p</a:t>
            </a:r>
            <a:r>
              <a:rPr lang="en-US" sz="4300" i="1" baseline="-25000" dirty="0" err="1"/>
              <a:t>j</a:t>
            </a:r>
            <a:r>
              <a:rPr lang="en-US" sz="2800" dirty="0"/>
              <a:t>(</a:t>
            </a:r>
            <a:r>
              <a:rPr lang="en-US" sz="2800" i="1" dirty="0"/>
              <a:t>y</a:t>
            </a:r>
            <a:r>
              <a:rPr lang="en-US" sz="2800" dirty="0"/>
              <a:t>))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 for PHF</a:t>
            </a:r>
          </a:p>
        </p:txBody>
      </p:sp>
      <p:sp>
        <p:nvSpPr>
          <p:cNvPr id="289797" name="Rectangle 5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6303516" cy="6769100"/>
          </a:xfrm>
        </p:spPr>
        <p:txBody>
          <a:bodyPr/>
          <a:lstStyle/>
          <a:p>
            <a:r>
              <a:rPr lang="en-US" dirty="0" smtClean="0"/>
              <a:t>Assume EMP is fragmented as before and</a:t>
            </a:r>
          </a:p>
          <a:p>
            <a:pPr lvl="1"/>
            <a:r>
              <a:rPr lang="en-US" sz="2800" dirty="0"/>
              <a:t>ASG</a:t>
            </a:r>
            <a:r>
              <a:rPr lang="en-US" sz="2800" baseline="-25000" dirty="0"/>
              <a:t>1</a:t>
            </a:r>
            <a:r>
              <a:rPr lang="en-US" sz="2800" dirty="0"/>
              <a:t>: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ENO </a:t>
            </a:r>
            <a:r>
              <a:rPr lang="en-US" sz="2800" baseline="-25000" dirty="0"/>
              <a:t>≤ "E3"</a:t>
            </a:r>
            <a:r>
              <a:rPr lang="en-US" sz="2800" dirty="0"/>
              <a:t>(ASG)</a:t>
            </a:r>
          </a:p>
          <a:p>
            <a:pPr lvl="1"/>
            <a:r>
              <a:rPr lang="en-US" sz="2800" dirty="0"/>
              <a:t>ASG</a:t>
            </a:r>
            <a:r>
              <a:rPr lang="en-US" sz="2800" baseline="-25000" dirty="0"/>
              <a:t>2</a:t>
            </a:r>
            <a:r>
              <a:rPr lang="en-US" sz="2800" dirty="0"/>
              <a:t>: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ENO </a:t>
            </a:r>
            <a:r>
              <a:rPr lang="en-US" sz="2800" baseline="-25000" dirty="0"/>
              <a:t>&gt; "E3"</a:t>
            </a:r>
            <a:r>
              <a:rPr lang="en-US" sz="2800" dirty="0"/>
              <a:t>(ASG</a:t>
            </a:r>
            <a:r>
              <a:rPr lang="en-US" sz="2800" dirty="0" smtClean="0"/>
              <a:t>)</a:t>
            </a:r>
          </a:p>
          <a:p>
            <a:r>
              <a:rPr lang="en-US" dirty="0" smtClean="0"/>
              <a:t>Consider the query</a:t>
            </a:r>
          </a:p>
          <a:p>
            <a:pPr>
              <a:lnSpc>
                <a:spcPct val="90000"/>
              </a:lnSpc>
              <a:spcAft>
                <a:spcPts val="569"/>
              </a:spcAft>
              <a:buNone/>
            </a:pPr>
            <a:r>
              <a:rPr lang="en-US" b="1" dirty="0">
                <a:latin typeface="Courier New"/>
              </a:rPr>
              <a:t>		SELECT	</a:t>
            </a:r>
            <a:r>
              <a:rPr lang="en-US" dirty="0">
                <a:latin typeface="Courier New"/>
              </a:rPr>
              <a:t>*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569"/>
              </a:spcAft>
              <a:buNone/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</a:t>
            </a:r>
            <a:r>
              <a:rPr lang="en-US" dirty="0" smtClean="0">
                <a:latin typeface="Courier New"/>
              </a:rPr>
              <a:t>	EMP</a:t>
            </a:r>
            <a:r>
              <a:rPr lang="en-US" dirty="0">
                <a:latin typeface="Courier New"/>
              </a:rPr>
              <a:t>,ASG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"/>
              </a:spcAft>
              <a:buNone/>
            </a:pPr>
            <a:r>
              <a:rPr lang="en-US" b="1" dirty="0">
                <a:latin typeface="Courier New"/>
              </a:rPr>
              <a:t>		WHERE</a:t>
            </a:r>
            <a:r>
              <a:rPr lang="en-US" dirty="0">
                <a:latin typeface="Courier New"/>
              </a:rPr>
              <a:t>	EMP.ENO=ASG.ENO</a:t>
            </a:r>
          </a:p>
          <a:p>
            <a:r>
              <a:rPr lang="en-US" dirty="0" smtClean="0"/>
              <a:t>Distribute join over unions</a:t>
            </a:r>
          </a:p>
          <a:p>
            <a:r>
              <a:rPr lang="en-US" dirty="0" smtClean="0"/>
              <a:t>Apply the reduction rule</a:t>
            </a:r>
            <a:endParaRPr lang="en-US" dirty="0"/>
          </a:p>
          <a:p>
            <a:pPr lvl="1"/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6385004" y="2472080"/>
            <a:ext cx="6407579" cy="2677726"/>
            <a:chOff x="6385004" y="2472080"/>
            <a:chExt cx="6407579" cy="2677726"/>
          </a:xfrm>
        </p:grpSpPr>
        <p:sp>
          <p:nvSpPr>
            <p:cNvPr id="289801" name="Text Box 9"/>
            <p:cNvSpPr txBox="1">
              <a:spLocks noChangeArrowheads="1"/>
            </p:cNvSpPr>
            <p:nvPr/>
          </p:nvSpPr>
          <p:spPr bwMode="auto">
            <a:xfrm>
              <a:off x="7583714" y="3555814"/>
              <a:ext cx="275792" cy="436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413"/>
                </a:lnSpc>
                <a:tabLst>
                  <a:tab pos="0" algn="l"/>
                </a:tabLst>
              </a:pPr>
              <a:r>
                <a:rPr lang="en-US" sz="2800" dirty="0" smtClean="0">
                  <a:solidFill>
                    <a:schemeClr val="tx2"/>
                  </a:solidFill>
                  <a:latin typeface="Symbol" charset="2"/>
                  <a:sym typeface="Symbol" charset="2"/>
                </a:rPr>
                <a:t></a:t>
              </a:r>
              <a:endParaRPr lang="en-US" sz="2800" dirty="0">
                <a:solidFill>
                  <a:schemeClr val="tx2"/>
                </a:solidFill>
                <a:latin typeface="Symbol" charset="2"/>
                <a:sym typeface="Symbol" charset="2"/>
              </a:endParaRPr>
            </a:p>
          </p:txBody>
        </p:sp>
        <p:sp>
          <p:nvSpPr>
            <p:cNvPr id="289802" name="Text Box 10"/>
            <p:cNvSpPr txBox="1">
              <a:spLocks noChangeArrowheads="1"/>
            </p:cNvSpPr>
            <p:nvPr/>
          </p:nvSpPr>
          <p:spPr bwMode="auto">
            <a:xfrm>
              <a:off x="11119397" y="3555814"/>
              <a:ext cx="275792" cy="436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413"/>
                </a:lnSpc>
                <a:tabLst>
                  <a:tab pos="0" algn="l"/>
                </a:tabLst>
              </a:pPr>
              <a:r>
                <a:rPr lang="en-US" sz="2800" dirty="0" smtClean="0">
                  <a:solidFill>
                    <a:schemeClr val="tx2"/>
                  </a:solidFill>
                  <a:latin typeface="Symbol" charset="2"/>
                  <a:sym typeface="Symbol" charset="2"/>
                </a:rPr>
                <a:t></a:t>
              </a:r>
              <a:endParaRPr lang="en-US" sz="2800" dirty="0">
                <a:solidFill>
                  <a:schemeClr val="tx2"/>
                </a:solidFill>
                <a:latin typeface="Symbol" charset="2"/>
                <a:sym typeface="Symbol" charset="2"/>
              </a:endParaRPr>
            </a:p>
          </p:txBody>
        </p:sp>
        <p:sp>
          <p:nvSpPr>
            <p:cNvPr id="289803" name="Text Box 11"/>
            <p:cNvSpPr txBox="1">
              <a:spLocks noChangeArrowheads="1"/>
            </p:cNvSpPr>
            <p:nvPr/>
          </p:nvSpPr>
          <p:spPr bwMode="auto">
            <a:xfrm>
              <a:off x="6385004" y="4750179"/>
              <a:ext cx="885050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04" name="Text Box 12"/>
            <p:cNvSpPr txBox="1">
              <a:spLocks noChangeArrowheads="1"/>
            </p:cNvSpPr>
            <p:nvPr/>
          </p:nvSpPr>
          <p:spPr bwMode="auto">
            <a:xfrm>
              <a:off x="7480027" y="4750179"/>
              <a:ext cx="885050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2600" dirty="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sz="3400" baseline="-25000" dirty="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05" name="Text Box 13"/>
            <p:cNvSpPr txBox="1">
              <a:spLocks noChangeArrowheads="1"/>
            </p:cNvSpPr>
            <p:nvPr/>
          </p:nvSpPr>
          <p:spPr bwMode="auto">
            <a:xfrm>
              <a:off x="8559246" y="4750179"/>
              <a:ext cx="885050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89806" name="Text Box 14"/>
            <p:cNvSpPr txBox="1">
              <a:spLocks noChangeArrowheads="1"/>
            </p:cNvSpPr>
            <p:nvPr/>
          </p:nvSpPr>
          <p:spPr bwMode="auto">
            <a:xfrm>
              <a:off x="9880047" y="4750179"/>
              <a:ext cx="878276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07" name="Text Box 15"/>
            <p:cNvSpPr txBox="1">
              <a:spLocks noChangeArrowheads="1"/>
            </p:cNvSpPr>
            <p:nvPr/>
          </p:nvSpPr>
          <p:spPr bwMode="auto">
            <a:xfrm>
              <a:off x="11914307" y="4750179"/>
              <a:ext cx="878276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08" name="Line 16"/>
            <p:cNvSpPr>
              <a:spLocks noChangeShapeType="1"/>
            </p:cNvSpPr>
            <p:nvPr/>
          </p:nvSpPr>
          <p:spPr bwMode="auto">
            <a:xfrm rot="10800000" flipH="1">
              <a:off x="7744187" y="3993823"/>
              <a:ext cx="11289" cy="74055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09" name="Line 17"/>
            <p:cNvSpPr>
              <a:spLocks noChangeShapeType="1"/>
            </p:cNvSpPr>
            <p:nvPr/>
          </p:nvSpPr>
          <p:spPr bwMode="auto">
            <a:xfrm rot="10800000" flipH="1">
              <a:off x="6658195" y="4016401"/>
              <a:ext cx="943752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0" name="Line 18"/>
            <p:cNvSpPr>
              <a:spLocks noChangeShapeType="1"/>
            </p:cNvSpPr>
            <p:nvPr/>
          </p:nvSpPr>
          <p:spPr bwMode="auto">
            <a:xfrm rot="10800000">
              <a:off x="7890943" y="4034463"/>
              <a:ext cx="955041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1" name="Line 19"/>
            <p:cNvSpPr>
              <a:spLocks noChangeShapeType="1"/>
            </p:cNvSpPr>
            <p:nvPr/>
          </p:nvSpPr>
          <p:spPr bwMode="auto">
            <a:xfrm rot="10800000" flipH="1">
              <a:off x="10198394" y="3993823"/>
              <a:ext cx="941494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2" name="Line 20"/>
            <p:cNvSpPr>
              <a:spLocks noChangeShapeType="1"/>
            </p:cNvSpPr>
            <p:nvPr/>
          </p:nvSpPr>
          <p:spPr bwMode="auto">
            <a:xfrm rot="10800000">
              <a:off x="11286644" y="4011885"/>
              <a:ext cx="955041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3" name="Line 21"/>
            <p:cNvSpPr>
              <a:spLocks noChangeShapeType="1"/>
            </p:cNvSpPr>
            <p:nvPr/>
          </p:nvSpPr>
          <p:spPr bwMode="auto">
            <a:xfrm rot="10800000" flipH="1">
              <a:off x="7737414" y="2962018"/>
              <a:ext cx="1684304" cy="67281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4" name="Line 22"/>
            <p:cNvSpPr>
              <a:spLocks noChangeShapeType="1"/>
            </p:cNvSpPr>
            <p:nvPr/>
          </p:nvSpPr>
          <p:spPr bwMode="auto">
            <a:xfrm rot="10800000">
              <a:off x="9516545" y="2984596"/>
              <a:ext cx="1697850" cy="67281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6" name="Text Box 24"/>
            <p:cNvSpPr txBox="1">
              <a:spLocks noChangeArrowheads="1"/>
            </p:cNvSpPr>
            <p:nvPr/>
          </p:nvSpPr>
          <p:spPr bwMode="auto">
            <a:xfrm>
              <a:off x="9062731" y="2472080"/>
              <a:ext cx="1126632" cy="426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3600" dirty="0" smtClean="0">
                  <a:solidFill>
                    <a:schemeClr val="tx2"/>
                  </a:solidFill>
                  <a:latin typeface="Book Antiqua"/>
                </a:rPr>
                <a:t>⋈</a:t>
              </a:r>
              <a:r>
                <a:rPr lang="en-US" sz="3400" baseline="-25000" dirty="0" smtClean="0">
                  <a:solidFill>
                    <a:schemeClr val="tx2"/>
                  </a:solidFill>
                  <a:latin typeface="Arial" charset="0"/>
                </a:rPr>
                <a:t>ENO</a:t>
              </a:r>
              <a:endParaRPr lang="en-US" sz="34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77281" y="5976152"/>
            <a:ext cx="6613031" cy="3005104"/>
            <a:chOff x="6177281" y="5976152"/>
            <a:chExt cx="6613031" cy="3005104"/>
          </a:xfrm>
        </p:grpSpPr>
        <p:sp>
          <p:nvSpPr>
            <p:cNvPr id="289819" name="Text Box 27"/>
            <p:cNvSpPr txBox="1">
              <a:spLocks noChangeArrowheads="1"/>
            </p:cNvSpPr>
            <p:nvPr/>
          </p:nvSpPr>
          <p:spPr bwMode="auto">
            <a:xfrm>
              <a:off x="9078525" y="5976152"/>
              <a:ext cx="279964" cy="532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</a:tabLst>
              </a:pPr>
              <a:r>
                <a:rPr lang="en-US" sz="3600" dirty="0" smtClean="0">
                  <a:solidFill>
                    <a:schemeClr val="tx2"/>
                  </a:solidFill>
                  <a:latin typeface="Symbol" charset="2"/>
                  <a:sym typeface="Symbol" charset="2"/>
                </a:rPr>
                <a:t></a:t>
              </a:r>
              <a:endParaRPr lang="en-US" sz="3400" dirty="0">
                <a:solidFill>
                  <a:schemeClr val="tx2"/>
                </a:solidFill>
                <a:latin typeface="Symbol" charset="2"/>
                <a:sym typeface="Symbol" charset="2"/>
              </a:endParaRPr>
            </a:p>
          </p:txBody>
        </p:sp>
        <p:sp>
          <p:nvSpPr>
            <p:cNvPr id="289820" name="Line 28"/>
            <p:cNvSpPr>
              <a:spLocks noChangeShapeType="1"/>
            </p:cNvSpPr>
            <p:nvPr/>
          </p:nvSpPr>
          <p:spPr bwMode="auto">
            <a:xfrm rot="10800000" flipH="1">
              <a:off x="7123290" y="6443512"/>
              <a:ext cx="1941689" cy="94600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1" name="Text Box 29"/>
            <p:cNvSpPr txBox="1">
              <a:spLocks noChangeArrowheads="1"/>
            </p:cNvSpPr>
            <p:nvPr/>
          </p:nvSpPr>
          <p:spPr bwMode="auto">
            <a:xfrm>
              <a:off x="6177281" y="8577114"/>
              <a:ext cx="885049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22" name="Text Box 30"/>
            <p:cNvSpPr txBox="1">
              <a:spLocks noChangeArrowheads="1"/>
            </p:cNvSpPr>
            <p:nvPr/>
          </p:nvSpPr>
          <p:spPr bwMode="auto">
            <a:xfrm>
              <a:off x="7432605" y="8577114"/>
              <a:ext cx="866987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23" name="Line 31"/>
            <p:cNvSpPr>
              <a:spLocks noChangeShapeType="1"/>
            </p:cNvSpPr>
            <p:nvPr/>
          </p:nvSpPr>
          <p:spPr bwMode="auto">
            <a:xfrm rot="10800000" flipH="1">
              <a:off x="6457245" y="7872686"/>
              <a:ext cx="553156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4" name="Line 32"/>
            <p:cNvSpPr>
              <a:spLocks noChangeShapeType="1"/>
            </p:cNvSpPr>
            <p:nvPr/>
          </p:nvSpPr>
          <p:spPr bwMode="auto">
            <a:xfrm rot="10800000">
              <a:off x="7102970" y="7872686"/>
              <a:ext cx="562187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5" name="Text Box 33"/>
            <p:cNvSpPr txBox="1">
              <a:spLocks noChangeArrowheads="1"/>
            </p:cNvSpPr>
            <p:nvPr/>
          </p:nvSpPr>
          <p:spPr bwMode="auto">
            <a:xfrm>
              <a:off x="8324428" y="8577114"/>
              <a:ext cx="885049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26" name="Text Box 34"/>
            <p:cNvSpPr txBox="1">
              <a:spLocks noChangeArrowheads="1"/>
            </p:cNvSpPr>
            <p:nvPr/>
          </p:nvSpPr>
          <p:spPr bwMode="auto">
            <a:xfrm>
              <a:off x="9582010" y="8577114"/>
              <a:ext cx="866987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27" name="Line 35"/>
            <p:cNvSpPr>
              <a:spLocks noChangeShapeType="1"/>
            </p:cNvSpPr>
            <p:nvPr/>
          </p:nvSpPr>
          <p:spPr bwMode="auto">
            <a:xfrm rot="10800000" flipH="1">
              <a:off x="8606650" y="7872686"/>
              <a:ext cx="550898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8" name="Line 36"/>
            <p:cNvSpPr>
              <a:spLocks noChangeShapeType="1"/>
            </p:cNvSpPr>
            <p:nvPr/>
          </p:nvSpPr>
          <p:spPr bwMode="auto">
            <a:xfrm rot="10800000">
              <a:off x="9252374" y="7872686"/>
              <a:ext cx="559929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9" name="Text Box 37"/>
            <p:cNvSpPr txBox="1">
              <a:spLocks noChangeArrowheads="1"/>
            </p:cNvSpPr>
            <p:nvPr/>
          </p:nvSpPr>
          <p:spPr bwMode="auto">
            <a:xfrm>
              <a:off x="10670259" y="8577114"/>
              <a:ext cx="885049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89830" name="Text Box 38"/>
            <p:cNvSpPr txBox="1">
              <a:spLocks noChangeArrowheads="1"/>
            </p:cNvSpPr>
            <p:nvPr/>
          </p:nvSpPr>
          <p:spPr bwMode="auto">
            <a:xfrm>
              <a:off x="11912036" y="8581629"/>
              <a:ext cx="878276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sz="3400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31" name="Line 39"/>
            <p:cNvSpPr>
              <a:spLocks noChangeShapeType="1"/>
            </p:cNvSpPr>
            <p:nvPr/>
          </p:nvSpPr>
          <p:spPr bwMode="auto">
            <a:xfrm rot="10800000" flipH="1">
              <a:off x="10950223" y="7872686"/>
              <a:ext cx="553156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2" name="Line 40"/>
            <p:cNvSpPr>
              <a:spLocks noChangeShapeType="1"/>
            </p:cNvSpPr>
            <p:nvPr/>
          </p:nvSpPr>
          <p:spPr bwMode="auto">
            <a:xfrm rot="10800000">
              <a:off x="11595948" y="7872686"/>
              <a:ext cx="562187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3" name="Line 41"/>
            <p:cNvSpPr>
              <a:spLocks noChangeShapeType="1"/>
            </p:cNvSpPr>
            <p:nvPr/>
          </p:nvSpPr>
          <p:spPr bwMode="auto">
            <a:xfrm rot="10800000">
              <a:off x="9437512" y="6443512"/>
              <a:ext cx="1952978" cy="94600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4" name="Line 42"/>
            <p:cNvSpPr>
              <a:spLocks noChangeShapeType="1"/>
            </p:cNvSpPr>
            <p:nvPr/>
          </p:nvSpPr>
          <p:spPr bwMode="auto">
            <a:xfrm rot="10800000" flipH="1">
              <a:off x="9227539" y="6443512"/>
              <a:ext cx="9031" cy="100922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6" name="Text Box 44"/>
            <p:cNvSpPr txBox="1">
              <a:spLocks noChangeArrowheads="1"/>
            </p:cNvSpPr>
            <p:nvPr/>
          </p:nvSpPr>
          <p:spPr bwMode="auto">
            <a:xfrm>
              <a:off x="6604001" y="7348882"/>
              <a:ext cx="1198880" cy="426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3600" dirty="0" smtClean="0">
                  <a:solidFill>
                    <a:schemeClr val="tx2"/>
                  </a:solidFill>
                  <a:latin typeface="Book Antiqua"/>
                </a:rPr>
                <a:t>⋈</a:t>
              </a:r>
              <a:r>
                <a:rPr lang="en-US" sz="3400" baseline="-25000" dirty="0" smtClean="0">
                  <a:solidFill>
                    <a:schemeClr val="tx2"/>
                  </a:solidFill>
                  <a:latin typeface="Arial" charset="0"/>
                </a:rPr>
                <a:t>ENO</a:t>
              </a:r>
              <a:endParaRPr lang="en-US" sz="34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89846" name="Text Box 54"/>
            <p:cNvSpPr txBox="1">
              <a:spLocks noChangeArrowheads="1"/>
            </p:cNvSpPr>
            <p:nvPr/>
          </p:nvSpPr>
          <p:spPr bwMode="auto">
            <a:xfrm>
              <a:off x="8654063" y="7348882"/>
              <a:ext cx="1115342" cy="426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3600" dirty="0" smtClean="0">
                  <a:solidFill>
                    <a:schemeClr val="tx2"/>
                  </a:solidFill>
                  <a:latin typeface="Book Antiqua"/>
                </a:rPr>
                <a:t>⋈</a:t>
              </a:r>
              <a:r>
                <a:rPr lang="en-US" sz="3400" baseline="-25000" dirty="0" smtClean="0">
                  <a:solidFill>
                    <a:schemeClr val="tx2"/>
                  </a:solidFill>
                  <a:latin typeface="Arial" charset="0"/>
                </a:rPr>
                <a:t>ENO</a:t>
              </a:r>
              <a:endParaRPr lang="en-US" sz="34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89849" name="Text Box 57"/>
            <p:cNvSpPr txBox="1">
              <a:spLocks noChangeArrowheads="1"/>
            </p:cNvSpPr>
            <p:nvPr/>
          </p:nvSpPr>
          <p:spPr bwMode="auto">
            <a:xfrm>
              <a:off x="11008925" y="7348882"/>
              <a:ext cx="1126631" cy="426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3600" dirty="0" smtClean="0">
                  <a:solidFill>
                    <a:schemeClr val="tx2"/>
                  </a:solidFill>
                  <a:latin typeface="Book Antiqua"/>
                </a:rPr>
                <a:t>⋈</a:t>
              </a:r>
              <a:r>
                <a:rPr lang="en-US" sz="3400" baseline="-25000" dirty="0" smtClean="0">
                  <a:solidFill>
                    <a:schemeClr val="tx2"/>
                  </a:solidFill>
                  <a:latin typeface="Arial" charset="0"/>
                </a:rPr>
                <a:t>ENO</a:t>
              </a:r>
              <a:endParaRPr lang="en-US" sz="34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Reduction for VF</a:t>
            </a:r>
          </a:p>
        </p:txBody>
      </p:sp>
      <p:sp>
        <p:nvSpPr>
          <p:cNvPr id="217090" name="Rectangle 2"/>
          <p:cNvSpPr>
            <a:spLocks noGrp="1" noChangeArrowheads="1"/>
          </p:cNvSpPr>
          <p:nvPr>
            <p:ph idx="1"/>
          </p:nvPr>
        </p:nvSpPr>
        <p:spPr>
          <a:xfrm>
            <a:off x="381720" y="2284512"/>
            <a:ext cx="12293600" cy="3971776"/>
          </a:xfrm>
          <a:noFill/>
        </p:spPr>
        <p:txBody>
          <a:bodyPr/>
          <a:lstStyle/>
          <a:p>
            <a:pPr marL="487672" indent="-487672">
              <a:lnSpc>
                <a:spcPts val="4124"/>
              </a:lnSpc>
              <a:spcAft>
                <a:spcPts val="996"/>
              </a:spcAft>
              <a:tabLst>
                <a:tab pos="1219181" algn="l"/>
                <a:tab pos="2031968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</a:tabLst>
            </a:pPr>
            <a:r>
              <a:rPr lang="en-US" dirty="0"/>
              <a:t>Find useless (not empty) intermediate relations</a:t>
            </a:r>
          </a:p>
          <a:p>
            <a:pPr marL="1463017" lvl="1" indent="0">
              <a:lnSpc>
                <a:spcPts val="3413"/>
              </a:lnSpc>
              <a:spcAft>
                <a:spcPts val="853"/>
              </a:spcAft>
              <a:buNone/>
              <a:tabLst>
                <a:tab pos="1219181" algn="l"/>
                <a:tab pos="2031968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</a:tabLst>
            </a:pPr>
            <a:r>
              <a:rPr lang="en-US" dirty="0"/>
              <a:t>Relation </a:t>
            </a:r>
            <a:r>
              <a:rPr lang="en-US" i="1" dirty="0"/>
              <a:t>R</a:t>
            </a:r>
            <a:r>
              <a:rPr lang="en-US" dirty="0"/>
              <a:t> defined over attributes </a:t>
            </a:r>
            <a:r>
              <a:rPr lang="en-US" i="1" dirty="0"/>
              <a:t>A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vertically fragmented as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0000"/>
                </a:solidFill>
                <a:latin typeface="Symbol" charset="2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baseline="-25000" dirty="0"/>
              <a:t>'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 where </a:t>
            </a:r>
            <a:r>
              <a:rPr lang="en-US" i="1" dirty="0"/>
              <a:t>A</a:t>
            </a:r>
            <a:r>
              <a:rPr lang="en-US" dirty="0" smtClean="0"/>
              <a:t>'</a:t>
            </a:r>
            <a:r>
              <a:rPr lang="en-US" dirty="0" smtClean="0">
                <a:latin typeface="Symbol" charset="2"/>
                <a:cs typeface="Symbol" charset="2"/>
                <a:sym typeface="Symbol" charset="2"/>
              </a:rPr>
              <a:t>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i="1" dirty="0" smtClean="0"/>
              <a:t>A</a:t>
            </a:r>
            <a:r>
              <a:rPr lang="en-US" dirty="0"/>
              <a:t>:</a:t>
            </a:r>
          </a:p>
          <a:p>
            <a:pPr marL="1463017" lvl="1" indent="0">
              <a:spcBef>
                <a:spcPct val="0"/>
              </a:spcBef>
              <a:buNone/>
              <a:tabLst>
                <a:tab pos="1219181" algn="l"/>
                <a:tab pos="2031968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</a:tabLst>
            </a:pPr>
            <a:r>
              <a:rPr lang="en-US" dirty="0" smtClean="0">
                <a:solidFill>
                  <a:srgbClr val="000000"/>
                </a:solidFill>
                <a:latin typeface="Symbol" charset="2"/>
                <a:sym typeface="Symbol"/>
              </a:rPr>
              <a:t></a:t>
            </a:r>
            <a:r>
              <a:rPr lang="en-US" sz="3300" i="1" baseline="-25000" dirty="0" smtClean="0"/>
              <a:t>D,K</a:t>
            </a:r>
            <a:r>
              <a:rPr lang="en-US" sz="2300" dirty="0" smtClean="0"/>
              <a:t>(</a:t>
            </a:r>
            <a:r>
              <a:rPr lang="en-US" sz="2300" i="1" dirty="0" err="1" smtClean="0"/>
              <a:t>R</a:t>
            </a:r>
            <a:r>
              <a:rPr lang="en-US" sz="3300" i="1" baseline="-25000" dirty="0" err="1" smtClean="0"/>
              <a:t>i</a:t>
            </a:r>
            <a:r>
              <a:rPr lang="en-US" sz="2300" dirty="0"/>
              <a:t>) is useless if the set of projection attributes </a:t>
            </a:r>
            <a:r>
              <a:rPr lang="en-US" sz="2300" i="1" dirty="0"/>
              <a:t>D</a:t>
            </a:r>
            <a:r>
              <a:rPr lang="en-US" sz="2300" dirty="0"/>
              <a:t> is not in </a:t>
            </a:r>
            <a:r>
              <a:rPr lang="en-US" sz="2300" i="1" dirty="0"/>
              <a:t>A</a:t>
            </a:r>
            <a:r>
              <a:rPr lang="en-US" sz="2300" dirty="0"/>
              <a:t>'</a:t>
            </a:r>
          </a:p>
          <a:p>
            <a:pPr marL="1463017" lvl="1" indent="0">
              <a:lnSpc>
                <a:spcPts val="3413"/>
              </a:lnSpc>
              <a:spcAft>
                <a:spcPts val="853"/>
              </a:spcAft>
              <a:buNone/>
              <a:tabLst>
                <a:tab pos="1219181" algn="l"/>
                <a:tab pos="2031968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</a:tabLst>
            </a:pPr>
            <a:r>
              <a:rPr lang="en-US" dirty="0"/>
              <a:t>Example: EMP</a:t>
            </a:r>
            <a:r>
              <a:rPr lang="en-US" baseline="-25000" dirty="0"/>
              <a:t>1</a:t>
            </a:r>
            <a:r>
              <a:rPr lang="en-US" dirty="0" smtClean="0"/>
              <a:t>=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baseline="-25000" dirty="0" smtClean="0"/>
              <a:t>ENO,ENAME </a:t>
            </a:r>
            <a:r>
              <a:rPr lang="en-US" dirty="0"/>
              <a:t>(EMP); EMP</a:t>
            </a:r>
            <a:r>
              <a:rPr lang="en-US" baseline="-25000" dirty="0"/>
              <a:t>2</a:t>
            </a:r>
            <a:r>
              <a:rPr lang="en-US" dirty="0" smtClean="0"/>
              <a:t>=</a:t>
            </a:r>
            <a:r>
              <a:rPr lang="en-US" dirty="0" smtClean="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baseline="-25000" dirty="0" smtClean="0"/>
              <a:t>ENO,TITLE </a:t>
            </a:r>
            <a:r>
              <a:rPr lang="en-US" dirty="0"/>
              <a:t>(EMP)</a:t>
            </a:r>
          </a:p>
          <a:p>
            <a:pPr marL="1463017" lvl="1" indent="0">
              <a:buNone/>
              <a:tabLst>
                <a:tab pos="1219181" algn="l"/>
                <a:tab pos="2031968" algn="l"/>
                <a:tab pos="3443058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</a:tabLst>
            </a:pPr>
            <a:r>
              <a:rPr lang="en-US" b="1" dirty="0">
                <a:latin typeface="Courier New"/>
              </a:rPr>
              <a:t>	SELECT</a:t>
            </a:r>
            <a:r>
              <a:rPr lang="en-US" dirty="0" smtClean="0">
                <a:latin typeface="Courier New"/>
              </a:rPr>
              <a:t>	ENAME</a:t>
            </a:r>
            <a:endParaRPr lang="en-US" dirty="0">
              <a:latin typeface="Courier New"/>
            </a:endParaRPr>
          </a:p>
          <a:p>
            <a:pPr marL="1463017" lvl="1" indent="0">
              <a:spcBef>
                <a:spcPct val="0"/>
              </a:spcBef>
              <a:buNone/>
              <a:tabLst>
                <a:tab pos="1219181" algn="l"/>
                <a:tab pos="2031968" algn="l"/>
                <a:tab pos="3443058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704137" algn="l"/>
                <a:tab pos="13004597" algn="l"/>
                <a:tab pos="14305056" algn="l"/>
                <a:tab pos="15605516" algn="l"/>
                <a:tab pos="731509" algn="l"/>
                <a:tab pos="1219181" algn="l"/>
                <a:tab pos="2842499" algn="l"/>
                <a:tab pos="3901379" algn="l"/>
                <a:tab pos="5201839" algn="l"/>
                <a:tab pos="6502298" algn="l"/>
                <a:tab pos="7802758" algn="l"/>
              </a:tabLst>
            </a:pPr>
            <a:r>
              <a:rPr lang="en-US" b="1" dirty="0">
                <a:latin typeface="Courier New"/>
              </a:rPr>
              <a:t>	FROM</a:t>
            </a:r>
            <a:r>
              <a:rPr lang="en-US" dirty="0" smtClean="0">
                <a:latin typeface="Courier New"/>
              </a:rPr>
              <a:t>		EMP</a:t>
            </a:r>
            <a:endParaRPr lang="en-US" dirty="0">
              <a:latin typeface="Courier New"/>
            </a:endParaRP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8983699" y="8736693"/>
            <a:ext cx="914399" cy="43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413"/>
              </a:lnSpc>
              <a:tabLst>
                <a:tab pos="0" algn="l"/>
              </a:tabLst>
            </a:pPr>
            <a:r>
              <a:rPr lang="en-US" sz="280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800" baseline="-2500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217094" name="Line 6"/>
          <p:cNvSpPr>
            <a:spLocks noChangeShapeType="1"/>
          </p:cNvSpPr>
          <p:nvPr/>
        </p:nvSpPr>
        <p:spPr bwMode="auto">
          <a:xfrm rot="10800000" flipH="1">
            <a:off x="9530081" y="6831129"/>
            <a:ext cx="15804" cy="184234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2560320" y="8763787"/>
            <a:ext cx="914401" cy="43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413"/>
              </a:lnSpc>
              <a:tabLst>
                <a:tab pos="0" algn="l"/>
              </a:tabLst>
            </a:pPr>
            <a:r>
              <a:rPr lang="en-US" sz="280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800" baseline="-2500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217096" name="Text Box 8"/>
          <p:cNvSpPr txBox="1">
            <a:spLocks noChangeArrowheads="1"/>
          </p:cNvSpPr>
          <p:nvPr/>
        </p:nvSpPr>
        <p:spPr bwMode="auto">
          <a:xfrm>
            <a:off x="5378027" y="8763787"/>
            <a:ext cx="914401" cy="43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413"/>
              </a:lnSpc>
              <a:tabLst>
                <a:tab pos="0" algn="l"/>
              </a:tabLst>
            </a:pPr>
            <a:r>
              <a:rPr lang="en-US" sz="280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800" baseline="-25000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217097" name="Text Box 9"/>
          <p:cNvSpPr txBox="1">
            <a:spLocks noChangeArrowheads="1"/>
          </p:cNvSpPr>
          <p:nvPr/>
        </p:nvSpPr>
        <p:spPr bwMode="auto">
          <a:xfrm>
            <a:off x="3953976" y="6180889"/>
            <a:ext cx="1368965" cy="52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3400" dirty="0" smtClean="0">
                <a:solidFill>
                  <a:schemeClr val="tx2"/>
                </a:solidFill>
                <a:latin typeface="Symbol" charset="2"/>
                <a:sym typeface="Symbol"/>
              </a:rPr>
              <a:t>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  <a:sym typeface="Symbol" charset="2"/>
              </a:rPr>
              <a:t>ENAME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17098" name="Line 10"/>
          <p:cNvSpPr>
            <a:spLocks noChangeShapeType="1"/>
          </p:cNvSpPr>
          <p:nvPr/>
        </p:nvSpPr>
        <p:spPr bwMode="auto">
          <a:xfrm rot="10800000" flipH="1">
            <a:off x="3151858" y="8050329"/>
            <a:ext cx="1038578" cy="70442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17099" name="Line 11"/>
          <p:cNvSpPr>
            <a:spLocks noChangeShapeType="1"/>
          </p:cNvSpPr>
          <p:nvPr/>
        </p:nvSpPr>
        <p:spPr bwMode="auto">
          <a:xfrm rot="10800000">
            <a:off x="4795520" y="8050329"/>
            <a:ext cx="1056640" cy="70442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17100" name="Line 12"/>
          <p:cNvSpPr>
            <a:spLocks noChangeShapeType="1"/>
          </p:cNvSpPr>
          <p:nvPr/>
        </p:nvSpPr>
        <p:spPr bwMode="auto">
          <a:xfrm rot="10800000" flipH="1">
            <a:off x="4596836" y="6885315"/>
            <a:ext cx="18062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17103" name="Text Box 15"/>
          <p:cNvSpPr txBox="1">
            <a:spLocks noChangeArrowheads="1"/>
          </p:cNvSpPr>
          <p:nvPr/>
        </p:nvSpPr>
        <p:spPr bwMode="auto">
          <a:xfrm>
            <a:off x="3942116" y="7508463"/>
            <a:ext cx="1151433" cy="426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36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4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17105" name="Text Box 17"/>
          <p:cNvSpPr txBox="1">
            <a:spLocks noChangeArrowheads="1"/>
          </p:cNvSpPr>
          <p:nvPr/>
        </p:nvSpPr>
        <p:spPr bwMode="auto">
          <a:xfrm>
            <a:off x="8778847" y="6180889"/>
            <a:ext cx="1368965" cy="52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3400" dirty="0" smtClean="0">
                <a:solidFill>
                  <a:schemeClr val="tx2"/>
                </a:solidFill>
                <a:latin typeface="Symbol" charset="2"/>
                <a:sym typeface="Symbol"/>
              </a:rPr>
              <a:t>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  <a:sym typeface="Symbol" charset="2"/>
              </a:rPr>
              <a:t>ENAME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6934448" y="7109048"/>
            <a:ext cx="792088" cy="720080"/>
          </a:xfrm>
          <a:prstGeom prst="rightArrow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263750"/>
              </a:solidFill>
              <a:effectLst/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 for DHF</a:t>
            </a:r>
          </a:p>
        </p:txBody>
      </p:sp>
      <p:sp>
        <p:nvSpPr>
          <p:cNvPr id="218123" name="Rectangle 11"/>
          <p:cNvSpPr>
            <a:spLocks noGrp="1" noChangeArrowheads="1"/>
          </p:cNvSpPr>
          <p:nvPr>
            <p:ph idx="1"/>
          </p:nvPr>
        </p:nvSpPr>
        <p:spPr>
          <a:xfrm>
            <a:off x="342900" y="2212504"/>
            <a:ext cx="12293600" cy="7416824"/>
          </a:xfrm>
        </p:spPr>
        <p:txBody>
          <a:bodyPr/>
          <a:lstStyle/>
          <a:p>
            <a:r>
              <a:rPr lang="en-US" dirty="0"/>
              <a:t>Rule :</a:t>
            </a:r>
          </a:p>
          <a:p>
            <a:pPr lvl="1"/>
            <a:r>
              <a:rPr lang="en-US" sz="2800" dirty="0"/>
              <a:t>Distribute joins over unions</a:t>
            </a:r>
          </a:p>
          <a:p>
            <a:pPr lvl="1"/>
            <a:r>
              <a:rPr lang="en-US" sz="2800" dirty="0"/>
              <a:t>Apply the join reduction for horizontal fragmentation</a:t>
            </a:r>
          </a:p>
          <a:p>
            <a:r>
              <a:rPr lang="en-US" dirty="0"/>
              <a:t>Example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dirty="0"/>
              <a:t>	ASG</a:t>
            </a:r>
            <a:r>
              <a:rPr lang="en-US" sz="2800" baseline="-25000" dirty="0"/>
              <a:t>1</a:t>
            </a:r>
            <a:r>
              <a:rPr lang="en-US" sz="2800" dirty="0"/>
              <a:t>: ASG </a:t>
            </a:r>
            <a:r>
              <a:rPr lang="en-US" sz="4000" dirty="0">
                <a:latin typeface="MS PGothic"/>
                <a:ea typeface="MS PGothic"/>
              </a:rPr>
              <a:t>⋉</a:t>
            </a:r>
            <a:r>
              <a:rPr lang="en-US" sz="2800" baseline="-25000" dirty="0"/>
              <a:t>ENO</a:t>
            </a:r>
            <a:r>
              <a:rPr lang="en-US" sz="2800" dirty="0"/>
              <a:t> EMP</a:t>
            </a:r>
            <a:r>
              <a:rPr lang="en-US" sz="2800" baseline="-25000" dirty="0"/>
              <a:t>1</a:t>
            </a:r>
          </a:p>
          <a:p>
            <a:pPr marL="1144405" lvl="1">
              <a:spcBef>
                <a:spcPts val="0"/>
              </a:spcBef>
              <a:buNone/>
            </a:pPr>
            <a:r>
              <a:rPr lang="en-US" sz="2800" dirty="0" smtClean="0"/>
              <a:t>ASG</a:t>
            </a:r>
            <a:r>
              <a:rPr lang="en-US" sz="2800" baseline="-25000" dirty="0" smtClean="0"/>
              <a:t>2</a:t>
            </a:r>
            <a:r>
              <a:rPr lang="en-US" sz="2800" dirty="0"/>
              <a:t>: ASG </a:t>
            </a:r>
            <a:r>
              <a:rPr lang="en-US" sz="4000" dirty="0">
                <a:latin typeface="MS PGothic"/>
                <a:ea typeface="MS PGothic"/>
              </a:rPr>
              <a:t>⋉</a:t>
            </a:r>
            <a:r>
              <a:rPr lang="en-US" sz="2800" baseline="-25000" dirty="0"/>
              <a:t>ENO</a:t>
            </a:r>
            <a:r>
              <a:rPr lang="en-US" sz="2800" dirty="0"/>
              <a:t> EMP</a:t>
            </a:r>
            <a:r>
              <a:rPr lang="en-US" sz="2800" baseline="-25000" dirty="0"/>
              <a:t>2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EMP</a:t>
            </a:r>
            <a:r>
              <a:rPr lang="en-US" sz="2800" baseline="-25000" dirty="0"/>
              <a:t>1</a:t>
            </a:r>
            <a:r>
              <a:rPr lang="en-US" sz="2800" dirty="0"/>
              <a:t>: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TITLE</a:t>
            </a:r>
            <a:r>
              <a:rPr lang="en-US" sz="2800" baseline="-25000" dirty="0"/>
              <a:t>=“Programmer”</a:t>
            </a:r>
            <a:r>
              <a:rPr lang="en-US" sz="2800" dirty="0"/>
              <a:t> (EMP) </a:t>
            </a:r>
          </a:p>
          <a:p>
            <a:pPr lvl="1">
              <a:buNone/>
            </a:pPr>
            <a:r>
              <a:rPr lang="en-US" sz="2800" dirty="0"/>
              <a:t>	EMP</a:t>
            </a:r>
            <a:r>
              <a:rPr lang="en-US" sz="2800" baseline="-25000" dirty="0"/>
              <a:t>2</a:t>
            </a:r>
            <a:r>
              <a:rPr lang="en-US" sz="2800" dirty="0" smtClean="0"/>
              <a:t>: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800" baseline="-25000" dirty="0" smtClean="0"/>
              <a:t>TITLE</a:t>
            </a:r>
            <a:r>
              <a:rPr lang="en-US" sz="2800" baseline="-25000" dirty="0"/>
              <a:t>=“Programmer”</a:t>
            </a:r>
            <a:r>
              <a:rPr lang="en-US" sz="2800" dirty="0"/>
              <a:t> (EMP)</a:t>
            </a:r>
          </a:p>
          <a:p>
            <a:r>
              <a:rPr lang="en-US" dirty="0"/>
              <a:t>Query</a:t>
            </a:r>
          </a:p>
          <a:p>
            <a:pPr lvl="1">
              <a:spcBef>
                <a:spcPts val="0"/>
              </a:spcBef>
              <a:buFont typeface="Wingdings" charset="2"/>
              <a:buNone/>
            </a:pPr>
            <a:r>
              <a:rPr lang="en-US" sz="2800" b="1" dirty="0" smtClean="0">
                <a:latin typeface="Courier New"/>
              </a:rPr>
              <a:t>	SELECT</a:t>
            </a:r>
            <a:r>
              <a:rPr lang="en-US" sz="2800" dirty="0" smtClean="0">
                <a:latin typeface="Courier New"/>
              </a:rPr>
              <a:t> </a:t>
            </a:r>
            <a:r>
              <a:rPr lang="en-US" sz="2800" dirty="0">
                <a:latin typeface="Courier New"/>
              </a:rPr>
              <a:t>	*</a:t>
            </a:r>
          </a:p>
          <a:p>
            <a:pPr lvl="1">
              <a:spcBef>
                <a:spcPts val="0"/>
              </a:spcBef>
              <a:buFont typeface="Wingdings" charset="2"/>
              <a:buNone/>
            </a:pPr>
            <a:r>
              <a:rPr lang="en-US" sz="2800" b="1" dirty="0" smtClean="0">
                <a:latin typeface="Courier New"/>
              </a:rPr>
              <a:t>	FROM</a:t>
            </a:r>
            <a:r>
              <a:rPr lang="en-US" sz="2800" dirty="0">
                <a:latin typeface="Courier New"/>
              </a:rPr>
              <a:t>	</a:t>
            </a:r>
            <a:r>
              <a:rPr lang="en-US" sz="2800" dirty="0" smtClean="0">
                <a:latin typeface="Courier New"/>
              </a:rPr>
              <a:t>	EMP</a:t>
            </a:r>
            <a:r>
              <a:rPr lang="en-US" sz="2800" dirty="0">
                <a:latin typeface="Courier New"/>
              </a:rPr>
              <a:t>, ASG</a:t>
            </a:r>
          </a:p>
          <a:p>
            <a:pPr lvl="1">
              <a:spcBef>
                <a:spcPts val="0"/>
              </a:spcBef>
              <a:buFont typeface="Wingdings" charset="2"/>
              <a:buNone/>
            </a:pPr>
            <a:r>
              <a:rPr lang="en-US" sz="2800" b="1" dirty="0" smtClean="0">
                <a:latin typeface="Courier New"/>
              </a:rPr>
              <a:t>	WHERE	</a:t>
            </a:r>
            <a:r>
              <a:rPr lang="en-US" sz="2800" dirty="0" smtClean="0">
                <a:latin typeface="Courier New"/>
              </a:rPr>
              <a:t>ASG.ENO </a:t>
            </a:r>
            <a:r>
              <a:rPr lang="en-US" sz="2800" dirty="0">
                <a:latin typeface="Courier New"/>
              </a:rPr>
              <a:t>= EMP.ENO</a:t>
            </a:r>
          </a:p>
          <a:p>
            <a:pPr lvl="1">
              <a:spcBef>
                <a:spcPts val="0"/>
              </a:spcBef>
              <a:buFont typeface="Wingdings" charset="2"/>
              <a:buNone/>
            </a:pPr>
            <a:r>
              <a:rPr lang="en-US" sz="2800" b="1" dirty="0" smtClean="0">
                <a:latin typeface="Courier New"/>
              </a:rPr>
              <a:t>	AND</a:t>
            </a:r>
            <a:r>
              <a:rPr lang="en-US" sz="2800" dirty="0">
                <a:latin typeface="Courier New"/>
              </a:rPr>
              <a:t>	</a:t>
            </a:r>
            <a:r>
              <a:rPr lang="en-US" sz="2800" dirty="0" smtClean="0">
                <a:latin typeface="Courier New"/>
              </a:rPr>
              <a:t>	EMP.TITLE </a:t>
            </a:r>
            <a:r>
              <a:rPr lang="en-US" sz="2800" dirty="0">
                <a:latin typeface="Courier New"/>
              </a:rPr>
              <a:t>= "Mech. Eng."</a:t>
            </a:r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11148907" y="650240"/>
            <a:ext cx="13547" cy="155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525736" y="2102204"/>
            <a:ext cx="3440853" cy="6863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</a:bodyPr>
          <a:lstStyle/>
          <a:p>
            <a:pPr algn="l">
              <a:lnSpc>
                <a:spcPct val="130000"/>
              </a:lnSpc>
              <a:spcBef>
                <a:spcPct val="39000"/>
              </a:spcBef>
              <a:tabLst>
                <a:tab pos="288991" algn="l"/>
                <a:tab pos="650230" algn="l"/>
                <a:tab pos="2131309" algn="l"/>
                <a:tab pos="2781539" algn="l"/>
                <a:tab pos="3251149" algn="l"/>
                <a:tab pos="3756884" algn="l"/>
              </a:tabLst>
            </a:pPr>
            <a:r>
              <a:rPr lang="en-US" sz="2800" dirty="0">
                <a:latin typeface="Book Antiqua"/>
              </a:rPr>
              <a:t>Generic query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597985" y="5990636"/>
            <a:ext cx="3440853" cy="6863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</a:bodyPr>
          <a:lstStyle/>
          <a:p>
            <a:pPr algn="l">
              <a:lnSpc>
                <a:spcPct val="130000"/>
              </a:lnSpc>
              <a:spcBef>
                <a:spcPct val="39000"/>
              </a:spcBef>
              <a:tabLst>
                <a:tab pos="288991" algn="l"/>
                <a:tab pos="650230" algn="l"/>
                <a:tab pos="2131309" algn="l"/>
                <a:tab pos="2781539" algn="l"/>
                <a:tab pos="3251149" algn="l"/>
                <a:tab pos="3756884" algn="l"/>
              </a:tabLst>
            </a:pPr>
            <a:r>
              <a:rPr lang="en-US" sz="2800" dirty="0">
                <a:latin typeface="Book Antiqua"/>
              </a:rPr>
              <a:t>Selections first</a:t>
            </a:r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Reduction for DHF</a:t>
            </a:r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3456362" y="4133419"/>
            <a:ext cx="535687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Symbol" charset="2"/>
                <a:sym typeface="Symbol" charset="2"/>
              </a:rPr>
              <a:t></a:t>
            </a:r>
            <a:endParaRPr lang="en-US" sz="2800" dirty="0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9489144" y="4142450"/>
            <a:ext cx="535687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Symbol" charset="2"/>
                <a:sym typeface="Symbol" charset="2"/>
              </a:rPr>
              <a:t></a:t>
            </a:r>
            <a:endParaRPr lang="en-US" sz="2800" dirty="0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auto">
          <a:xfrm>
            <a:off x="1932191" y="5357134"/>
            <a:ext cx="110047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auto">
          <a:xfrm>
            <a:off x="7384804" y="3056460"/>
            <a:ext cx="2684623" cy="6508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400" dirty="0" smtClean="0">
                <a:solidFill>
                  <a:srgbClr val="000000"/>
                </a:solidFill>
                <a:latin typeface="Symbol" charset="2"/>
                <a:sym typeface="Symbol"/>
              </a:rPr>
              <a:t></a:t>
            </a:r>
            <a:r>
              <a:rPr lang="en-US" sz="2800" baseline="-25000" dirty="0" smtClean="0">
                <a:solidFill>
                  <a:srgbClr val="000000"/>
                </a:solidFill>
                <a:latin typeface="Arial" charset="0"/>
              </a:rPr>
              <a:t>TITLE</a:t>
            </a:r>
            <a:r>
              <a:rPr lang="en-US" sz="2800" baseline="-25000" dirty="0">
                <a:solidFill>
                  <a:srgbClr val="000000"/>
                </a:solidFill>
                <a:latin typeface="Arial" charset="0"/>
              </a:rPr>
              <a:t>=“Mech. Eng.”</a:t>
            </a:r>
          </a:p>
        </p:txBody>
      </p:sp>
      <p:sp>
        <p:nvSpPr>
          <p:cNvPr id="291849" name="Rectangle 9"/>
          <p:cNvSpPr>
            <a:spLocks noChangeArrowheads="1"/>
          </p:cNvSpPr>
          <p:nvPr/>
        </p:nvSpPr>
        <p:spPr bwMode="auto">
          <a:xfrm>
            <a:off x="4560244" y="5357134"/>
            <a:ext cx="110047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1850" name="Rectangle 10"/>
          <p:cNvSpPr>
            <a:spLocks noChangeArrowheads="1"/>
          </p:cNvSpPr>
          <p:nvPr/>
        </p:nvSpPr>
        <p:spPr bwMode="auto">
          <a:xfrm>
            <a:off x="8007343" y="5357134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91851" name="Rectangle 11"/>
          <p:cNvSpPr>
            <a:spLocks noChangeArrowheads="1"/>
          </p:cNvSpPr>
          <p:nvPr/>
        </p:nvSpPr>
        <p:spPr bwMode="auto">
          <a:xfrm>
            <a:off x="10581209" y="5357134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1852" name="Line 12"/>
          <p:cNvSpPr>
            <a:spLocks noChangeShapeType="1"/>
          </p:cNvSpPr>
          <p:nvPr/>
        </p:nvSpPr>
        <p:spPr bwMode="auto">
          <a:xfrm flipV="1">
            <a:off x="2528711" y="4530788"/>
            <a:ext cx="1038578" cy="8398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53" name="Line 13"/>
          <p:cNvSpPr>
            <a:spLocks noChangeShapeType="1"/>
          </p:cNvSpPr>
          <p:nvPr/>
        </p:nvSpPr>
        <p:spPr bwMode="auto">
          <a:xfrm flipH="1" flipV="1">
            <a:off x="3955627" y="4530788"/>
            <a:ext cx="1056640" cy="8398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54" name="Line 14"/>
          <p:cNvSpPr>
            <a:spLocks noChangeShapeType="1"/>
          </p:cNvSpPr>
          <p:nvPr/>
        </p:nvSpPr>
        <p:spPr bwMode="auto">
          <a:xfrm flipV="1">
            <a:off x="8516338" y="4557881"/>
            <a:ext cx="1038578" cy="8398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55" name="Line 15"/>
          <p:cNvSpPr>
            <a:spLocks noChangeShapeType="1"/>
          </p:cNvSpPr>
          <p:nvPr/>
        </p:nvSpPr>
        <p:spPr bwMode="auto">
          <a:xfrm flipH="1" flipV="1">
            <a:off x="9943253" y="4557881"/>
            <a:ext cx="1056640" cy="8398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56" name="Line 16"/>
          <p:cNvSpPr>
            <a:spLocks noChangeShapeType="1"/>
          </p:cNvSpPr>
          <p:nvPr/>
        </p:nvSpPr>
        <p:spPr bwMode="auto">
          <a:xfrm flipH="1" flipV="1">
            <a:off x="8588587" y="3663801"/>
            <a:ext cx="1083733" cy="48768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57" name="Line 17"/>
          <p:cNvSpPr>
            <a:spLocks noChangeShapeType="1"/>
          </p:cNvSpPr>
          <p:nvPr/>
        </p:nvSpPr>
        <p:spPr bwMode="auto">
          <a:xfrm flipH="1" flipV="1">
            <a:off x="6990080" y="2823908"/>
            <a:ext cx="1083733" cy="48768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58" name="Line 18"/>
          <p:cNvSpPr>
            <a:spLocks noChangeShapeType="1"/>
          </p:cNvSpPr>
          <p:nvPr/>
        </p:nvSpPr>
        <p:spPr bwMode="auto">
          <a:xfrm flipV="1">
            <a:off x="3720818" y="2688441"/>
            <a:ext cx="2095218" cy="151722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59" name="Rectangle 19"/>
          <p:cNvSpPr>
            <a:spLocks noChangeArrowheads="1"/>
          </p:cNvSpPr>
          <p:nvPr/>
        </p:nvSpPr>
        <p:spPr bwMode="auto">
          <a:xfrm>
            <a:off x="3618922" y="7524327"/>
            <a:ext cx="535687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Symbol" charset="2"/>
                <a:sym typeface="Symbol" charset="2"/>
              </a:rPr>
              <a:t></a:t>
            </a:r>
            <a:endParaRPr lang="en-US" sz="2800" dirty="0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291860" name="Rectangle 20"/>
          <p:cNvSpPr>
            <a:spLocks noChangeArrowheads="1"/>
          </p:cNvSpPr>
          <p:nvPr/>
        </p:nvSpPr>
        <p:spPr bwMode="auto">
          <a:xfrm>
            <a:off x="2040564" y="8813518"/>
            <a:ext cx="110047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91861" name="Rectangle 21"/>
          <p:cNvSpPr>
            <a:spLocks noChangeArrowheads="1"/>
          </p:cNvSpPr>
          <p:nvPr/>
        </p:nvSpPr>
        <p:spPr bwMode="auto">
          <a:xfrm>
            <a:off x="4668617" y="8813518"/>
            <a:ext cx="110047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1862" name="Line 22"/>
          <p:cNvSpPr>
            <a:spLocks noChangeShapeType="1"/>
          </p:cNvSpPr>
          <p:nvPr/>
        </p:nvSpPr>
        <p:spPr bwMode="auto">
          <a:xfrm flipV="1">
            <a:off x="2691271" y="7987171"/>
            <a:ext cx="1038578" cy="8398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63" name="Line 23"/>
          <p:cNvSpPr>
            <a:spLocks noChangeShapeType="1"/>
          </p:cNvSpPr>
          <p:nvPr/>
        </p:nvSpPr>
        <p:spPr bwMode="auto">
          <a:xfrm flipH="1" flipV="1">
            <a:off x="4118187" y="7987171"/>
            <a:ext cx="1056640" cy="8398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64" name="Rectangle 24"/>
          <p:cNvSpPr>
            <a:spLocks noChangeArrowheads="1"/>
          </p:cNvSpPr>
          <p:nvPr/>
        </p:nvSpPr>
        <p:spPr bwMode="auto">
          <a:xfrm>
            <a:off x="8603396" y="8813518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1865" name="Rectangle 25"/>
          <p:cNvSpPr>
            <a:spLocks noChangeArrowheads="1"/>
          </p:cNvSpPr>
          <p:nvPr/>
        </p:nvSpPr>
        <p:spPr bwMode="auto">
          <a:xfrm>
            <a:off x="7926671" y="7481429"/>
            <a:ext cx="2684623" cy="6508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400" dirty="0" smtClean="0">
                <a:solidFill>
                  <a:srgbClr val="000000"/>
                </a:solidFill>
                <a:latin typeface="Symbol" charset="2"/>
                <a:sym typeface="Symbol"/>
              </a:rPr>
              <a:t></a:t>
            </a:r>
            <a:r>
              <a:rPr lang="en-US" sz="2800" baseline="-25000" dirty="0" smtClean="0">
                <a:solidFill>
                  <a:srgbClr val="000000"/>
                </a:solidFill>
                <a:latin typeface="Arial" charset="0"/>
              </a:rPr>
              <a:t>TITLE</a:t>
            </a:r>
            <a:r>
              <a:rPr lang="en-US" sz="2800" baseline="-25000" dirty="0">
                <a:solidFill>
                  <a:srgbClr val="000000"/>
                </a:solidFill>
                <a:latin typeface="Arial" charset="0"/>
              </a:rPr>
              <a:t>=“Mech. Eng.”</a:t>
            </a:r>
          </a:p>
        </p:txBody>
      </p:sp>
      <p:sp>
        <p:nvSpPr>
          <p:cNvPr id="291866" name="Line 26"/>
          <p:cNvSpPr>
            <a:spLocks noChangeShapeType="1"/>
          </p:cNvSpPr>
          <p:nvPr/>
        </p:nvSpPr>
        <p:spPr bwMode="auto">
          <a:xfrm flipV="1">
            <a:off x="3883378" y="6632504"/>
            <a:ext cx="1986844" cy="9753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67" name="Line 27"/>
          <p:cNvSpPr>
            <a:spLocks noChangeShapeType="1"/>
          </p:cNvSpPr>
          <p:nvPr/>
        </p:nvSpPr>
        <p:spPr bwMode="auto">
          <a:xfrm flipH="1" flipV="1">
            <a:off x="7125547" y="6713784"/>
            <a:ext cx="1896533" cy="97536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68" name="Line 28"/>
          <p:cNvSpPr>
            <a:spLocks noChangeShapeType="1"/>
          </p:cNvSpPr>
          <p:nvPr/>
        </p:nvSpPr>
        <p:spPr bwMode="auto">
          <a:xfrm flipV="1">
            <a:off x="9157547" y="8095544"/>
            <a:ext cx="0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1873" name="Rectangle 33"/>
          <p:cNvSpPr>
            <a:spLocks noChangeArrowheads="1"/>
          </p:cNvSpPr>
          <p:nvPr/>
        </p:nvSpPr>
        <p:spPr bwMode="auto">
          <a:xfrm>
            <a:off x="5887932" y="6096066"/>
            <a:ext cx="1433758" cy="681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4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5785522" y="2135780"/>
            <a:ext cx="1433758" cy="681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4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309712" y="2356520"/>
            <a:ext cx="4118187" cy="6863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</a:bodyPr>
          <a:lstStyle/>
          <a:p>
            <a:pPr algn="l">
              <a:lnSpc>
                <a:spcPct val="130000"/>
              </a:lnSpc>
              <a:spcBef>
                <a:spcPct val="39000"/>
              </a:spcBef>
              <a:tabLst>
                <a:tab pos="288991" algn="l"/>
                <a:tab pos="650230" algn="l"/>
                <a:tab pos="2131309" algn="l"/>
                <a:tab pos="2781539" algn="l"/>
                <a:tab pos="3251149" algn="l"/>
                <a:tab pos="3756884" algn="l"/>
              </a:tabLst>
            </a:pPr>
            <a:r>
              <a:rPr lang="en-US" sz="2800" dirty="0">
                <a:latin typeface="Book Antiqua"/>
                <a:cs typeface="Book Antiqua"/>
              </a:rPr>
              <a:t>Joins over unions</a:t>
            </a:r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Reduction for DHF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9712" y="5817840"/>
            <a:ext cx="10188575" cy="1219200"/>
          </a:xfrm>
          <a:noFill/>
          <a:ln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dirty="0"/>
              <a:t>Elimination of the empty intermediate relations </a:t>
            </a:r>
          </a:p>
          <a:p>
            <a:pPr>
              <a:buFont typeface="Wingdings" charset="2"/>
              <a:buNone/>
            </a:pPr>
            <a:r>
              <a:rPr lang="en-US" dirty="0"/>
              <a:t>(left sub-tree)</a:t>
            </a: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6226655" y="2164877"/>
            <a:ext cx="535687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Symbol" charset="2"/>
                <a:sym typeface="Symbol" charset="2"/>
              </a:rPr>
              <a:t></a:t>
            </a:r>
            <a:endParaRPr lang="en-US" sz="2800" dirty="0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2148937" y="5285126"/>
            <a:ext cx="110047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4835164" y="5285126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2872" name="Line 8"/>
          <p:cNvSpPr>
            <a:spLocks noChangeShapeType="1"/>
          </p:cNvSpPr>
          <p:nvPr/>
        </p:nvSpPr>
        <p:spPr bwMode="auto">
          <a:xfrm flipV="1">
            <a:off x="2743201" y="3808539"/>
            <a:ext cx="878275" cy="14630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9833884" y="5285126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9098670" y="4291704"/>
            <a:ext cx="2483810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ymbol" charset="2"/>
                <a:sym typeface="Symbol"/>
              </a:rPr>
              <a:t>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TITLE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=“Mech. Eng.”</a:t>
            </a:r>
          </a:p>
        </p:txBody>
      </p:sp>
      <p:sp>
        <p:nvSpPr>
          <p:cNvPr id="292875" name="Line 11"/>
          <p:cNvSpPr>
            <a:spLocks noChangeShapeType="1"/>
          </p:cNvSpPr>
          <p:nvPr/>
        </p:nvSpPr>
        <p:spPr bwMode="auto">
          <a:xfrm flipV="1">
            <a:off x="4045939" y="2697712"/>
            <a:ext cx="2201334" cy="78570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 flipH="1" flipV="1">
            <a:off x="6798170" y="2724806"/>
            <a:ext cx="2007164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7161204" y="5285126"/>
            <a:ext cx="110047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4145049" y="4291704"/>
            <a:ext cx="2483810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ymbol" charset="2"/>
                <a:sym typeface="Symbol"/>
              </a:rPr>
              <a:t>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TITLE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=“Mech. Eng.”</a:t>
            </a:r>
          </a:p>
        </p:txBody>
      </p:sp>
      <p:sp>
        <p:nvSpPr>
          <p:cNvPr id="292879" name="Line 15"/>
          <p:cNvSpPr>
            <a:spLocks noChangeShapeType="1"/>
          </p:cNvSpPr>
          <p:nvPr/>
        </p:nvSpPr>
        <p:spPr bwMode="auto">
          <a:xfrm flipV="1">
            <a:off x="5362223" y="4865179"/>
            <a:ext cx="0" cy="4334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80" name="Line 16"/>
          <p:cNvSpPr>
            <a:spLocks noChangeShapeType="1"/>
          </p:cNvSpPr>
          <p:nvPr/>
        </p:nvSpPr>
        <p:spPr bwMode="auto">
          <a:xfrm flipH="1" flipV="1">
            <a:off x="4605867" y="3889819"/>
            <a:ext cx="704427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81" name="Line 17"/>
          <p:cNvSpPr>
            <a:spLocks noChangeShapeType="1"/>
          </p:cNvSpPr>
          <p:nvPr/>
        </p:nvSpPr>
        <p:spPr bwMode="auto">
          <a:xfrm flipV="1">
            <a:off x="7755468" y="3808539"/>
            <a:ext cx="878275" cy="14630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82" name="Line 18"/>
          <p:cNvSpPr>
            <a:spLocks noChangeShapeType="1"/>
          </p:cNvSpPr>
          <p:nvPr/>
        </p:nvSpPr>
        <p:spPr bwMode="auto">
          <a:xfrm flipH="1" flipV="1">
            <a:off x="9672320" y="3889819"/>
            <a:ext cx="704427" cy="65024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83" name="Line 19"/>
          <p:cNvSpPr>
            <a:spLocks noChangeShapeType="1"/>
          </p:cNvSpPr>
          <p:nvPr/>
        </p:nvSpPr>
        <p:spPr bwMode="auto">
          <a:xfrm flipV="1">
            <a:off x="10374490" y="4919366"/>
            <a:ext cx="0" cy="4334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84" name="Rectangle 20"/>
          <p:cNvSpPr>
            <a:spLocks noChangeArrowheads="1"/>
          </p:cNvSpPr>
          <p:nvPr/>
        </p:nvSpPr>
        <p:spPr bwMode="auto">
          <a:xfrm>
            <a:off x="3882911" y="8813518"/>
            <a:ext cx="1100474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2885" name="Rectangle 21"/>
          <p:cNvSpPr>
            <a:spLocks noChangeArrowheads="1"/>
          </p:cNvSpPr>
          <p:nvPr/>
        </p:nvSpPr>
        <p:spPr bwMode="auto">
          <a:xfrm>
            <a:off x="7828977" y="8813518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2886" name="Rectangle 22"/>
          <p:cNvSpPr>
            <a:spLocks noChangeArrowheads="1"/>
          </p:cNvSpPr>
          <p:nvPr/>
        </p:nvSpPr>
        <p:spPr bwMode="auto">
          <a:xfrm>
            <a:off x="7220142" y="7467882"/>
            <a:ext cx="2483810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ymbol" charset="2"/>
                <a:sym typeface="Symbol"/>
              </a:rPr>
              <a:t>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TITLE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=“Mech. Eng.”</a:t>
            </a:r>
          </a:p>
        </p:txBody>
      </p:sp>
      <p:sp>
        <p:nvSpPr>
          <p:cNvPr id="292887" name="Line 23"/>
          <p:cNvSpPr>
            <a:spLocks noChangeShapeType="1"/>
          </p:cNvSpPr>
          <p:nvPr/>
        </p:nvSpPr>
        <p:spPr bwMode="auto">
          <a:xfrm flipV="1">
            <a:off x="4533618" y="6876344"/>
            <a:ext cx="1499164" cy="19507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88" name="Line 24"/>
          <p:cNvSpPr>
            <a:spLocks noChangeShapeType="1"/>
          </p:cNvSpPr>
          <p:nvPr/>
        </p:nvSpPr>
        <p:spPr bwMode="auto">
          <a:xfrm flipH="1" flipV="1">
            <a:off x="6827520" y="6984717"/>
            <a:ext cx="1544320" cy="73152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2889" name="Line 25"/>
          <p:cNvSpPr>
            <a:spLocks noChangeShapeType="1"/>
          </p:cNvSpPr>
          <p:nvPr/>
        </p:nvSpPr>
        <p:spPr bwMode="auto">
          <a:xfrm flipV="1">
            <a:off x="8398933" y="8068450"/>
            <a:ext cx="0" cy="78570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5887932" y="6326962"/>
            <a:ext cx="1433758" cy="681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4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3430059" y="3265614"/>
            <a:ext cx="1433758" cy="681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4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8550630" y="3265614"/>
            <a:ext cx="1433758" cy="6816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4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4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xfrm>
            <a:off x="355600" y="444500"/>
            <a:ext cx="12483504" cy="1612900"/>
          </a:xfrm>
          <a:noFill/>
          <a:ln/>
        </p:spPr>
        <p:txBody>
          <a:bodyPr/>
          <a:lstStyle/>
          <a:p>
            <a:r>
              <a:rPr lang="en-US" dirty="0"/>
              <a:t>Reduction for Hybrid Fragmentation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dirty="0"/>
              <a:t>Combine the rules already specified:</a:t>
            </a:r>
          </a:p>
          <a:p>
            <a:pPr lvl="1">
              <a:lnSpc>
                <a:spcPct val="100000"/>
              </a:lnSpc>
              <a:spcBef>
                <a:spcPct val="70000"/>
              </a:spcBef>
            </a:pPr>
            <a:r>
              <a:rPr lang="en-US" dirty="0"/>
              <a:t>Remove </a:t>
            </a:r>
            <a:r>
              <a:rPr lang="en-US" dirty="0">
                <a:solidFill>
                  <a:schemeClr val="hlink"/>
                </a:solidFill>
              </a:rPr>
              <a:t>empty relations </a:t>
            </a:r>
            <a:r>
              <a:rPr lang="en-US" dirty="0"/>
              <a:t>generated by contradicting selections on horizontal fragments;</a:t>
            </a:r>
          </a:p>
          <a:p>
            <a:pPr lvl="1">
              <a:lnSpc>
                <a:spcPct val="100000"/>
              </a:lnSpc>
              <a:spcBef>
                <a:spcPct val="70000"/>
              </a:spcBef>
            </a:pPr>
            <a:r>
              <a:rPr lang="en-US" dirty="0"/>
              <a:t>Remove </a:t>
            </a:r>
            <a:r>
              <a:rPr lang="en-US" dirty="0">
                <a:solidFill>
                  <a:schemeClr val="hlink"/>
                </a:solidFill>
              </a:rPr>
              <a:t>useless relations </a:t>
            </a:r>
            <a:r>
              <a:rPr lang="en-US" dirty="0"/>
              <a:t>generated by projections on vertical fragments;</a:t>
            </a:r>
          </a:p>
          <a:p>
            <a:pPr lvl="1">
              <a:lnSpc>
                <a:spcPct val="100000"/>
              </a:lnSpc>
              <a:spcBef>
                <a:spcPct val="70000"/>
              </a:spcBef>
            </a:pPr>
            <a:r>
              <a:rPr lang="en-US" dirty="0"/>
              <a:t>Distribute </a:t>
            </a:r>
            <a:r>
              <a:rPr lang="en-US" dirty="0">
                <a:solidFill>
                  <a:schemeClr val="hlink"/>
                </a:solidFill>
              </a:rPr>
              <a:t>joins over unions </a:t>
            </a:r>
            <a:r>
              <a:rPr lang="en-US" dirty="0"/>
              <a:t>in order to isolate and remove useless joins.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Reduction for HF</a:t>
            </a:r>
          </a:p>
        </p:txBody>
      </p:sp>
      <p:sp>
        <p:nvSpPr>
          <p:cNvPr id="29389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44016" y="2460699"/>
            <a:ext cx="6502400" cy="6232525"/>
          </a:xfrm>
          <a:noFill/>
          <a:ln/>
        </p:spPr>
        <p:txBody>
          <a:bodyPr/>
          <a:lstStyle/>
          <a:p>
            <a:pPr marL="0" indent="0">
              <a:spcBef>
                <a:spcPct val="65000"/>
              </a:spcBef>
              <a:buNone/>
            </a:pPr>
            <a:r>
              <a:rPr lang="en-US" dirty="0"/>
              <a:t>Example</a:t>
            </a:r>
          </a:p>
          <a:p>
            <a:pPr marL="325115" lvl="1" indent="0">
              <a:spcBef>
                <a:spcPct val="65000"/>
              </a:spcBef>
              <a:buNone/>
            </a:pPr>
            <a:r>
              <a:rPr lang="en-US" dirty="0"/>
              <a:t>Consider the following hybrid fragmentation:</a:t>
            </a:r>
          </a:p>
          <a:p>
            <a:pPr marL="650230" lvl="2" indent="0">
              <a:spcBef>
                <a:spcPct val="65000"/>
              </a:spcBef>
              <a:buNone/>
            </a:pPr>
            <a:r>
              <a:rPr lang="en-US" dirty="0"/>
              <a:t>EMP</a:t>
            </a:r>
            <a:r>
              <a:rPr lang="en-US" baseline="-25000" dirty="0"/>
              <a:t>1</a:t>
            </a:r>
            <a:r>
              <a:rPr lang="en-US" dirty="0" smtClean="0"/>
              <a:t>= </a:t>
            </a:r>
            <a:r>
              <a:rPr lang="en-US" sz="2800" dirty="0" smtClean="0">
                <a:latin typeface="Symbol" charset="2"/>
                <a:sym typeface="Symbol"/>
              </a:rPr>
              <a:t></a:t>
            </a:r>
            <a:r>
              <a:rPr lang="en-US" baseline="-25000" dirty="0" smtClean="0"/>
              <a:t>ENO</a:t>
            </a:r>
            <a:r>
              <a:rPr lang="en-US" baseline="-25000" dirty="0"/>
              <a:t>≤"E4" </a:t>
            </a:r>
            <a:r>
              <a:rPr lang="en-US" dirty="0" smtClean="0"/>
              <a:t>(</a:t>
            </a:r>
            <a:r>
              <a:rPr lang="en-US" sz="2800" dirty="0" smtClean="0">
                <a:latin typeface="Symbol" charset="2"/>
                <a:sym typeface="Symbol"/>
              </a:rPr>
              <a:t></a:t>
            </a:r>
            <a:r>
              <a:rPr lang="en-US" baseline="-25000" dirty="0" smtClean="0"/>
              <a:t>ENO,ENAME </a:t>
            </a:r>
            <a:r>
              <a:rPr lang="en-US" dirty="0"/>
              <a:t>(EMP))</a:t>
            </a:r>
          </a:p>
          <a:p>
            <a:pPr marL="650230" lvl="2" indent="0">
              <a:spcBef>
                <a:spcPct val="65000"/>
              </a:spcBef>
              <a:buNone/>
            </a:pPr>
            <a:r>
              <a:rPr lang="en-US" dirty="0"/>
              <a:t>EMP</a:t>
            </a:r>
            <a:r>
              <a:rPr lang="en-US" baseline="-25000" dirty="0"/>
              <a:t>2</a:t>
            </a:r>
            <a:r>
              <a:rPr lang="en-US" dirty="0" smtClean="0"/>
              <a:t>= </a:t>
            </a:r>
            <a:r>
              <a:rPr lang="en-US" sz="2800" dirty="0" smtClean="0">
                <a:latin typeface="Symbol" charset="2"/>
                <a:sym typeface="Symbol"/>
              </a:rPr>
              <a:t></a:t>
            </a:r>
            <a:r>
              <a:rPr lang="en-US" baseline="-25000" dirty="0" smtClean="0"/>
              <a:t>ENO</a:t>
            </a:r>
            <a:r>
              <a:rPr lang="en-US" baseline="-25000" dirty="0"/>
              <a:t>&gt;"E4" </a:t>
            </a:r>
            <a:r>
              <a:rPr lang="en-US" dirty="0" smtClean="0"/>
              <a:t>(</a:t>
            </a:r>
            <a:r>
              <a:rPr lang="en-US" sz="2800" dirty="0" smtClean="0">
                <a:latin typeface="Symbol" charset="2"/>
                <a:sym typeface="Symbol"/>
              </a:rPr>
              <a:t></a:t>
            </a:r>
            <a:r>
              <a:rPr lang="en-US" baseline="-25000" dirty="0" smtClean="0"/>
              <a:t>ENO,ENAME </a:t>
            </a:r>
            <a:r>
              <a:rPr lang="en-US" dirty="0"/>
              <a:t>(EMP))</a:t>
            </a:r>
          </a:p>
          <a:p>
            <a:pPr marL="650230" lvl="2" indent="0">
              <a:spcBef>
                <a:spcPct val="65000"/>
              </a:spcBef>
              <a:buNone/>
            </a:pPr>
            <a:r>
              <a:rPr lang="en-US" dirty="0"/>
              <a:t>EMP</a:t>
            </a:r>
            <a:r>
              <a:rPr lang="en-US" baseline="-25000" dirty="0"/>
              <a:t>3</a:t>
            </a:r>
            <a:r>
              <a:rPr lang="en-US" dirty="0" smtClean="0"/>
              <a:t>=</a:t>
            </a:r>
            <a:r>
              <a:rPr lang="en-US" dirty="0" smtClean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sym typeface="Symbol"/>
              </a:rPr>
              <a:t></a:t>
            </a:r>
            <a:r>
              <a:rPr lang="en-US" baseline="-25000" dirty="0" smtClean="0"/>
              <a:t>ENO,TITLE </a:t>
            </a:r>
            <a:r>
              <a:rPr lang="en-US" dirty="0"/>
              <a:t>(EMP)</a:t>
            </a:r>
          </a:p>
          <a:p>
            <a:pPr marL="325115" lvl="1" indent="0">
              <a:spcBef>
                <a:spcPct val="65000"/>
              </a:spcBef>
              <a:buNone/>
            </a:pPr>
            <a:r>
              <a:rPr lang="en-US" dirty="0"/>
              <a:t>and the query</a:t>
            </a:r>
          </a:p>
          <a:p>
            <a:pPr marL="650230" lvl="2" indent="0">
              <a:spcBef>
                <a:spcPct val="65000"/>
              </a:spcBef>
              <a:buNone/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ENAME</a:t>
            </a:r>
          </a:p>
          <a:p>
            <a:pPr marL="650230" lvl="2" indent="0">
              <a:spcBef>
                <a:spcPct val="20000"/>
              </a:spcBef>
              <a:buNone/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</a:t>
            </a:r>
          </a:p>
          <a:p>
            <a:pPr marL="650230" lvl="2" indent="0">
              <a:spcBef>
                <a:spcPct val="20000"/>
              </a:spcBef>
              <a:buNone/>
            </a:pPr>
            <a:r>
              <a:rPr lang="en-US" b="1" dirty="0">
                <a:latin typeface="Courier New"/>
              </a:rPr>
              <a:t>WHERE	</a:t>
            </a:r>
            <a:r>
              <a:rPr lang="en-US" dirty="0">
                <a:latin typeface="Courier New"/>
              </a:rPr>
              <a:t>ENO</a:t>
            </a:r>
            <a:r>
              <a:rPr lang="en-US" dirty="0" smtClean="0">
                <a:latin typeface="Courier New"/>
              </a:rPr>
              <a:t>="E5"</a:t>
            </a:r>
            <a:endParaRPr lang="en-US" dirty="0">
              <a:latin typeface="Courier New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6490116" y="7762240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7600943" y="7762240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7314904" y="6403058"/>
            <a:ext cx="535687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Symbol" charset="2"/>
                <a:sym typeface="Symbol" charset="2"/>
              </a:rPr>
              <a:t></a:t>
            </a:r>
            <a:endParaRPr lang="en-US" sz="2800" dirty="0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 flipV="1">
            <a:off x="7057814" y="6881707"/>
            <a:ext cx="442524" cy="89408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896" name="Line 8"/>
          <p:cNvSpPr>
            <a:spLocks noChangeShapeType="1"/>
          </p:cNvSpPr>
          <p:nvPr/>
        </p:nvSpPr>
        <p:spPr bwMode="auto">
          <a:xfrm flipH="1" flipV="1">
            <a:off x="7671929" y="6881707"/>
            <a:ext cx="460587" cy="89408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897" name="Line 9"/>
          <p:cNvSpPr>
            <a:spLocks noChangeShapeType="1"/>
          </p:cNvSpPr>
          <p:nvPr/>
        </p:nvSpPr>
        <p:spPr bwMode="auto">
          <a:xfrm flipV="1">
            <a:off x="7599680" y="5716694"/>
            <a:ext cx="388338" cy="75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>
            <a:off x="8522116" y="7762240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293899" name="Line 11"/>
          <p:cNvSpPr>
            <a:spLocks noChangeShapeType="1"/>
          </p:cNvSpPr>
          <p:nvPr/>
        </p:nvSpPr>
        <p:spPr bwMode="auto">
          <a:xfrm flipH="1" flipV="1">
            <a:off x="8186702" y="5770880"/>
            <a:ext cx="812800" cy="200490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900" name="Rectangle 12"/>
          <p:cNvSpPr>
            <a:spLocks noChangeArrowheads="1"/>
          </p:cNvSpPr>
          <p:nvPr/>
        </p:nvSpPr>
        <p:spPr bwMode="auto">
          <a:xfrm>
            <a:off x="7200708" y="4005299"/>
            <a:ext cx="1507849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ENO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=“E5”</a:t>
            </a:r>
          </a:p>
        </p:txBody>
      </p:sp>
      <p:sp>
        <p:nvSpPr>
          <p:cNvPr id="293901" name="Line 13"/>
          <p:cNvSpPr>
            <a:spLocks noChangeShapeType="1"/>
          </p:cNvSpPr>
          <p:nvPr/>
        </p:nvSpPr>
        <p:spPr bwMode="auto">
          <a:xfrm flipV="1">
            <a:off x="7997049" y="4660053"/>
            <a:ext cx="0" cy="70442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902" name="Line 14"/>
          <p:cNvSpPr>
            <a:spLocks noChangeShapeType="1"/>
          </p:cNvSpPr>
          <p:nvPr/>
        </p:nvSpPr>
        <p:spPr bwMode="auto">
          <a:xfrm flipV="1">
            <a:off x="7997049" y="3522133"/>
            <a:ext cx="0" cy="70442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7321068" y="2734170"/>
            <a:ext cx="1385257" cy="6508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400" dirty="0" smtClean="0">
                <a:solidFill>
                  <a:srgbClr val="000000"/>
                </a:solidFill>
                <a:latin typeface="Symbol" charset="2"/>
                <a:sym typeface="Symbol"/>
              </a:rPr>
              <a:t>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ENAME</a:t>
            </a:r>
            <a:endParaRPr lang="en-US" sz="260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3904" name="Rectangle 16"/>
          <p:cNvSpPr>
            <a:spLocks noChangeArrowheads="1"/>
          </p:cNvSpPr>
          <p:nvPr/>
        </p:nvSpPr>
        <p:spPr bwMode="auto">
          <a:xfrm>
            <a:off x="11290151" y="6651413"/>
            <a:ext cx="1106047" cy="527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60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3905" name="Rectangle 17"/>
          <p:cNvSpPr>
            <a:spLocks noChangeArrowheads="1"/>
          </p:cNvSpPr>
          <p:nvPr/>
        </p:nvSpPr>
        <p:spPr bwMode="auto">
          <a:xfrm>
            <a:off x="10973453" y="4924215"/>
            <a:ext cx="1507849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ENO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=“E5”</a:t>
            </a:r>
          </a:p>
        </p:txBody>
      </p:sp>
      <p:sp>
        <p:nvSpPr>
          <p:cNvPr id="293906" name="Rectangle 18"/>
          <p:cNvSpPr>
            <a:spLocks noChangeArrowheads="1"/>
          </p:cNvSpPr>
          <p:nvPr/>
        </p:nvSpPr>
        <p:spPr bwMode="auto">
          <a:xfrm>
            <a:off x="11143485" y="3303130"/>
            <a:ext cx="1385257" cy="6508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3400" dirty="0" smtClean="0">
                <a:solidFill>
                  <a:srgbClr val="000000"/>
                </a:solidFill>
                <a:latin typeface="Symbol" charset="2"/>
                <a:sym typeface="Symbol"/>
              </a:rPr>
              <a:t>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ENAME</a:t>
            </a:r>
            <a:endParaRPr lang="en-US" sz="260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3907" name="Line 19"/>
          <p:cNvSpPr>
            <a:spLocks noChangeShapeType="1"/>
          </p:cNvSpPr>
          <p:nvPr/>
        </p:nvSpPr>
        <p:spPr bwMode="auto">
          <a:xfrm flipV="1">
            <a:off x="11837530" y="5581227"/>
            <a:ext cx="0" cy="11379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908" name="Line 20"/>
          <p:cNvSpPr>
            <a:spLocks noChangeShapeType="1"/>
          </p:cNvSpPr>
          <p:nvPr/>
        </p:nvSpPr>
        <p:spPr bwMode="auto">
          <a:xfrm flipV="1">
            <a:off x="11837530" y="4009813"/>
            <a:ext cx="0" cy="11379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9441904" y="4669085"/>
            <a:ext cx="866976" cy="912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5100" dirty="0">
                <a:latin typeface="Monotype Sorts" charset="2"/>
                <a:sym typeface="Symbol"/>
              </a:rPr>
              <a:t></a:t>
            </a:r>
            <a:endParaRPr lang="en-US" sz="5100" dirty="0">
              <a:latin typeface="Monotype Sorts" charset="2"/>
            </a:endParaRP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7526516" y="5184035"/>
            <a:ext cx="1126524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2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28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Normalization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505734" indent="-505734">
              <a:lnSpc>
                <a:spcPts val="3413"/>
              </a:lnSpc>
              <a:spcAft>
                <a:spcPts val="996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Lexical and syntactic analysis</a:t>
            </a:r>
          </a:p>
          <a:p>
            <a:pPr marL="1174026" lvl="1" indent="-523796">
              <a:lnSpc>
                <a:spcPct val="90000"/>
              </a:lnSpc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check validity (similar to compilers)</a:t>
            </a:r>
          </a:p>
          <a:p>
            <a:pPr marL="1174026" lvl="1" indent="-523796">
              <a:lnSpc>
                <a:spcPct val="90000"/>
              </a:lnSpc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check for attributes and relations</a:t>
            </a:r>
          </a:p>
          <a:p>
            <a:pPr marL="1174026" lvl="1" indent="-523796">
              <a:lnSpc>
                <a:spcPct val="90000"/>
              </a:lnSpc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type checking on the qualification</a:t>
            </a:r>
          </a:p>
          <a:p>
            <a:pPr marL="505734" indent="-505734">
              <a:lnSpc>
                <a:spcPts val="3413"/>
              </a:lnSpc>
              <a:spcAft>
                <a:spcPts val="996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Put into </a:t>
            </a:r>
            <a:r>
              <a:rPr lang="en-US" dirty="0">
                <a:solidFill>
                  <a:srgbClr val="DD0806"/>
                </a:solidFill>
              </a:rPr>
              <a:t>normal form</a:t>
            </a:r>
          </a:p>
          <a:p>
            <a:pPr marL="1174026" lvl="1" indent="-523796">
              <a:lnSpc>
                <a:spcPct val="90000"/>
              </a:lnSpc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Conjunctive normal form</a:t>
            </a:r>
          </a:p>
          <a:p>
            <a:pPr marL="2926034" lvl="2">
              <a:lnSpc>
                <a:spcPts val="3129"/>
              </a:lnSpc>
              <a:spcAft>
                <a:spcPts val="853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(</a:t>
            </a:r>
            <a:r>
              <a:rPr lang="en-US" sz="2800" i="1" dirty="0" smtClean="0"/>
              <a:t>p</a:t>
            </a:r>
            <a:r>
              <a:rPr lang="en-US" sz="2800" baseline="-25000" dirty="0" smtClean="0"/>
              <a:t>11</a:t>
            </a:r>
            <a:r>
              <a:rPr lang="en-US" sz="2800" dirty="0" smtClean="0">
                <a:latin typeface="Symbol" charset="2"/>
                <a:sym typeface="Symbol"/>
              </a:rPr>
              <a:t>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i="1" dirty="0"/>
              <a:t>p</a:t>
            </a:r>
            <a:r>
              <a:rPr lang="en-US" sz="2800" baseline="-25000" dirty="0"/>
              <a:t>12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sym typeface="Symbol"/>
              </a:rPr>
              <a:t>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dirty="0"/>
              <a:t>… </a:t>
            </a:r>
            <a:r>
              <a:rPr lang="en-US" sz="2800" dirty="0" smtClean="0">
                <a:latin typeface="Symbol" charset="2"/>
                <a:sym typeface="Symbol"/>
              </a:rPr>
              <a:t> </a:t>
            </a:r>
            <a:r>
              <a:rPr lang="en-US" sz="2800" i="1" dirty="0"/>
              <a:t>p</a:t>
            </a:r>
            <a:r>
              <a:rPr lang="en-US" sz="2800" baseline="-25000" dirty="0"/>
              <a:t>1</a:t>
            </a:r>
            <a:r>
              <a:rPr lang="en-US" sz="2800" i="1" baseline="-25000" dirty="0"/>
              <a:t>n</a:t>
            </a:r>
            <a:r>
              <a:rPr lang="en-US" sz="2800" dirty="0" smtClean="0"/>
              <a:t>)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dirty="0"/>
              <a:t>…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dirty="0"/>
              <a:t>(</a:t>
            </a:r>
            <a:r>
              <a:rPr lang="en-US" sz="2800" i="1" dirty="0"/>
              <a:t>p</a:t>
            </a:r>
            <a:r>
              <a:rPr lang="en-US" sz="2800" i="1" baseline="-25000" dirty="0"/>
              <a:t>m</a:t>
            </a:r>
            <a:r>
              <a:rPr lang="en-US" sz="2800" baseline="-25000" dirty="0"/>
              <a:t>1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sym typeface="Symbol"/>
              </a:rPr>
              <a:t>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i="1" dirty="0"/>
              <a:t>p</a:t>
            </a:r>
            <a:r>
              <a:rPr lang="en-US" sz="2800" i="1" baseline="-25000" dirty="0"/>
              <a:t>m</a:t>
            </a:r>
            <a:r>
              <a:rPr lang="en-US" sz="2800" baseline="-25000" dirty="0"/>
              <a:t>2 </a:t>
            </a:r>
            <a:r>
              <a:rPr lang="en-US" sz="2800" dirty="0" smtClean="0">
                <a:latin typeface="Symbol" charset="2"/>
                <a:sym typeface="Symbol"/>
              </a:rPr>
              <a:t>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dirty="0"/>
              <a:t>… </a:t>
            </a:r>
            <a:r>
              <a:rPr lang="en-US" sz="2800" dirty="0" smtClean="0">
                <a:latin typeface="Symbol" charset="2"/>
                <a:sym typeface="Symbol"/>
              </a:rPr>
              <a:t>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i="1" dirty="0" err="1"/>
              <a:t>p</a:t>
            </a:r>
            <a:r>
              <a:rPr lang="en-US" sz="2800" i="1" baseline="-25000" dirty="0" err="1"/>
              <a:t>mn</a:t>
            </a:r>
            <a:r>
              <a:rPr lang="en-US" sz="2800" dirty="0"/>
              <a:t>)</a:t>
            </a:r>
          </a:p>
          <a:p>
            <a:pPr marL="1174026" lvl="1" indent="-523796">
              <a:lnSpc>
                <a:spcPct val="90000"/>
              </a:lnSpc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Disjunctive normal form</a:t>
            </a:r>
          </a:p>
          <a:p>
            <a:pPr marL="2926034" lvl="2">
              <a:lnSpc>
                <a:spcPts val="3129"/>
              </a:lnSpc>
              <a:spcAft>
                <a:spcPts val="853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(</a:t>
            </a:r>
            <a:r>
              <a:rPr lang="en-US" sz="2800" i="1" dirty="0"/>
              <a:t>p</a:t>
            </a:r>
            <a:r>
              <a:rPr lang="en-US" sz="2800" baseline="-25000" dirty="0"/>
              <a:t>11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 </a:t>
            </a:r>
            <a:r>
              <a:rPr lang="en-US" sz="2800" i="1" dirty="0"/>
              <a:t>p</a:t>
            </a:r>
            <a:r>
              <a:rPr lang="en-US" sz="2800" baseline="-25000" dirty="0"/>
              <a:t>12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800" dirty="0" smtClean="0"/>
              <a:t>…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800" i="1" dirty="0" smtClean="0"/>
              <a:t>p</a:t>
            </a:r>
            <a:r>
              <a:rPr lang="en-US" sz="2800" baseline="-25000" dirty="0" smtClean="0"/>
              <a:t>1</a:t>
            </a:r>
            <a:r>
              <a:rPr lang="en-US" sz="2800" i="1" baseline="-25000" dirty="0" smtClean="0"/>
              <a:t>n</a:t>
            </a:r>
            <a:r>
              <a:rPr lang="en-US" sz="2800" dirty="0"/>
              <a:t>)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sym typeface="Symbol"/>
              </a:rPr>
              <a:t>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dirty="0" smtClean="0"/>
              <a:t>… </a:t>
            </a:r>
            <a:r>
              <a:rPr lang="en-US" sz="2800" dirty="0" smtClean="0">
                <a:latin typeface="Symbol" charset="2"/>
                <a:sym typeface="Symbol"/>
              </a:rPr>
              <a:t></a:t>
            </a:r>
            <a:r>
              <a:rPr lang="en-US" sz="2800" dirty="0" smtClean="0">
                <a:latin typeface="Symbol" charset="2"/>
                <a:sym typeface="Symbol" charset="2"/>
              </a:rPr>
              <a:t> </a:t>
            </a:r>
            <a:r>
              <a:rPr lang="en-US" sz="2800" dirty="0" smtClean="0"/>
              <a:t>(</a:t>
            </a:r>
            <a:r>
              <a:rPr lang="en-US" sz="2800" i="1" dirty="0"/>
              <a:t>p</a:t>
            </a:r>
            <a:r>
              <a:rPr lang="en-US" sz="2800" i="1" baseline="-25000" dirty="0"/>
              <a:t>m</a:t>
            </a:r>
            <a:r>
              <a:rPr lang="en-US" sz="2800" baseline="-25000" dirty="0"/>
              <a:t>1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m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800" dirty="0" smtClean="0"/>
              <a:t>…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800" i="1" dirty="0" err="1" smtClean="0"/>
              <a:t>p</a:t>
            </a:r>
            <a:r>
              <a:rPr lang="en-US" sz="2800" i="1" baseline="-25000" dirty="0" err="1" smtClean="0"/>
              <a:t>mn</a:t>
            </a:r>
            <a:r>
              <a:rPr lang="en-US" sz="2800" dirty="0"/>
              <a:t>)</a:t>
            </a:r>
          </a:p>
          <a:p>
            <a:pPr marL="1174026" lvl="1" indent="-523796">
              <a:lnSpc>
                <a:spcPct val="90000"/>
              </a:lnSpc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OR's mapped into union</a:t>
            </a:r>
          </a:p>
          <a:p>
            <a:pPr marL="1174026" lvl="1" indent="-523796">
              <a:lnSpc>
                <a:spcPct val="90000"/>
              </a:lnSpc>
              <a:spcAft>
                <a:spcPts val="18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 err="1"/>
              <a:t>AND's</a:t>
            </a:r>
            <a:r>
              <a:rPr lang="en-US" dirty="0"/>
              <a:t> mapped into join or selection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/>
              <a:t>Refute incorrect queries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>
                <a:solidFill>
                  <a:schemeClr val="tx2"/>
                </a:solidFill>
              </a:rPr>
              <a:t>Type incorrect</a:t>
            </a:r>
            <a:endParaRPr lang="en-US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/>
              <a:t>If any of its attribute or relation names are not defined in the global schema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/>
              <a:t>If operations are applied to attributes of the wrong type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>
                <a:solidFill>
                  <a:schemeClr val="tx2"/>
                </a:solidFill>
              </a:rPr>
              <a:t>Semantically incorrect</a:t>
            </a:r>
            <a:endParaRPr lang="en-US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/>
              <a:t>Components do not contribute in any way to the generation of the result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/>
              <a:t>Only a subset of relational calculus queries can be tested for correctness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/>
              <a:t>Those that do not contain disjunction and negation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/>
              <a:t>To detect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/>
              <a:t>connection graph (query graph)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/>
              <a:t>join graph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2530970" y="7978988"/>
            <a:ext cx="650240" cy="47413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Analysis –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253928" y="2335138"/>
            <a:ext cx="8374608" cy="3333750"/>
          </a:xfrm>
          <a:noFill/>
          <a:ln/>
        </p:spPr>
        <p:txBody>
          <a:bodyPr/>
          <a:lstStyle/>
          <a:p>
            <a:pPr marL="1544296" lvl="2">
              <a:spcBef>
                <a:spcPct val="15000"/>
              </a:spcBef>
              <a:buNone/>
              <a:tabLst>
                <a:tab pos="2687638" algn="l"/>
              </a:tabLst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ENAME,RESP</a:t>
            </a:r>
          </a:p>
          <a:p>
            <a:pPr marL="1544296" lvl="2">
              <a:spcBef>
                <a:spcPct val="15000"/>
              </a:spcBef>
              <a:buNone/>
              <a:tabLst>
                <a:tab pos="2687638" algn="l"/>
              </a:tabLst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EMP, ASG, PROJ</a:t>
            </a:r>
          </a:p>
          <a:p>
            <a:pPr marL="1544296" lvl="2">
              <a:spcBef>
                <a:spcPct val="15000"/>
              </a:spcBef>
              <a:buNone/>
              <a:tabLst>
                <a:tab pos="2687638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 = ASG.ENO </a:t>
            </a:r>
          </a:p>
          <a:p>
            <a:pPr marL="1544296" lvl="2">
              <a:spcBef>
                <a:spcPct val="15000"/>
              </a:spcBef>
              <a:buNone/>
              <a:tabLst>
                <a:tab pos="2687638" algn="l"/>
              </a:tabLst>
            </a:pPr>
            <a:r>
              <a:rPr lang="en-US" b="1" dirty="0">
                <a:latin typeface="Courier New"/>
              </a:rPr>
              <a:t>AND 	</a:t>
            </a:r>
            <a:r>
              <a:rPr lang="en-US" dirty="0">
                <a:latin typeface="Courier New"/>
              </a:rPr>
              <a:t>ASG.PNO = PROJ.PNO </a:t>
            </a:r>
          </a:p>
          <a:p>
            <a:pPr marL="1544296" lvl="2">
              <a:spcBef>
                <a:spcPct val="15000"/>
              </a:spcBef>
              <a:buNone/>
              <a:tabLst>
                <a:tab pos="2687638" algn="l"/>
              </a:tabLst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PNAME = "CAD/CAM"</a:t>
            </a:r>
          </a:p>
          <a:p>
            <a:pPr marL="1544296" lvl="2">
              <a:spcBef>
                <a:spcPct val="15000"/>
              </a:spcBef>
              <a:buNone/>
              <a:tabLst>
                <a:tab pos="2687638" algn="l"/>
              </a:tabLst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DUR ≥ 36</a:t>
            </a:r>
          </a:p>
          <a:p>
            <a:pPr marL="1544296" lvl="2">
              <a:spcBef>
                <a:spcPct val="15000"/>
              </a:spcBef>
              <a:buNone/>
              <a:tabLst>
                <a:tab pos="2687638" algn="l"/>
              </a:tabLst>
            </a:pPr>
            <a:r>
              <a:rPr lang="en-US" b="1" dirty="0">
                <a:latin typeface="Courier New"/>
              </a:rPr>
              <a:t>AND</a:t>
            </a:r>
            <a:r>
              <a:rPr lang="en-US" dirty="0">
                <a:latin typeface="Courier New"/>
              </a:rPr>
              <a:t>	TITLE = "Programmer"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525784" y="5734756"/>
            <a:ext cx="2469856" cy="47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10" tIns="36124" rIns="90310" bIns="36124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hlink"/>
                </a:solidFill>
                <a:latin typeface="Arial"/>
              </a:rPr>
              <a:t>Query graph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769504" y="5770880"/>
            <a:ext cx="2148818" cy="476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10" tIns="36124" rIns="90310" bIns="36124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hlink"/>
                </a:solidFill>
                <a:latin typeface="Arial"/>
              </a:rPr>
              <a:t>Join graph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151858" y="6220179"/>
            <a:ext cx="1097628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DUR≥36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4768427" y="8561493"/>
            <a:ext cx="2321040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PNAME=“CAD/CAM”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842347" y="8225085"/>
            <a:ext cx="1038211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ENAME</a:t>
            </a: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4198144" y="7053657"/>
            <a:ext cx="975360" cy="41543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471877" y="6915574"/>
            <a:ext cx="2366138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EMP.ENO=ASG.ENO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362027" y="6906543"/>
            <a:ext cx="2522021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ASG.PNO=PROJ.PNO</a:t>
            </a:r>
          </a:p>
        </p:txBody>
      </p:sp>
      <p:sp>
        <p:nvSpPr>
          <p:cNvPr id="33813" name="Oval 21"/>
          <p:cNvSpPr>
            <a:spLocks noChangeArrowheads="1"/>
          </p:cNvSpPr>
          <p:nvPr/>
        </p:nvSpPr>
        <p:spPr bwMode="auto">
          <a:xfrm>
            <a:off x="3050259" y="8315396"/>
            <a:ext cx="1499164" cy="4876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3102792" y="8322170"/>
            <a:ext cx="1396356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Arial"/>
              </a:rPr>
              <a:t>RESULT</a:t>
            </a: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216747" y="7403254"/>
            <a:ext cx="1621810" cy="652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TITLE =</a:t>
            </a:r>
          </a:p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“Programmer”</a:t>
            </a:r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3804356" y="7075876"/>
            <a:ext cx="0" cy="1219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3729850" y="7574845"/>
            <a:ext cx="851941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RESP</a:t>
            </a: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10518987" y="6874934"/>
            <a:ext cx="2522021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ASG.PNO=PROJ.PNO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6827521" y="6856872"/>
            <a:ext cx="2366138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EMP.ENO=ASG.ENO</a:t>
            </a:r>
          </a:p>
        </p:txBody>
      </p:sp>
      <p:sp>
        <p:nvSpPr>
          <p:cNvPr id="33828" name="Line 36"/>
          <p:cNvSpPr>
            <a:spLocks noChangeShapeType="1"/>
          </p:cNvSpPr>
          <p:nvPr/>
        </p:nvSpPr>
        <p:spPr bwMode="auto">
          <a:xfrm flipH="1">
            <a:off x="8290560" y="7090022"/>
            <a:ext cx="1228231" cy="30705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10178062" y="7090022"/>
            <a:ext cx="1192107" cy="30705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grpSp>
        <p:nvGrpSpPr>
          <p:cNvPr id="33837" name="Group 45"/>
          <p:cNvGrpSpPr>
            <a:grpSpLocks/>
          </p:cNvGrpSpPr>
          <p:nvPr/>
        </p:nvGrpSpPr>
        <p:grpSpPr bwMode="auto">
          <a:xfrm>
            <a:off x="3072836" y="6594970"/>
            <a:ext cx="1499164" cy="487680"/>
            <a:chOff x="1488" y="2968"/>
            <a:chExt cx="664" cy="216"/>
          </a:xfrm>
        </p:grpSpPr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1641" y="2971"/>
              <a:ext cx="363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ASG</a:t>
              </a:r>
            </a:p>
          </p:txBody>
        </p:sp>
        <p:sp>
          <p:nvSpPr>
            <p:cNvPr id="33832" name="Oval 40"/>
            <p:cNvSpPr>
              <a:spLocks noChangeArrowheads="1"/>
            </p:cNvSpPr>
            <p:nvPr/>
          </p:nvSpPr>
          <p:spPr bwMode="auto">
            <a:xfrm>
              <a:off x="1488" y="2968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grpSp>
        <p:nvGrpSpPr>
          <p:cNvPr id="33836" name="Group 44"/>
          <p:cNvGrpSpPr>
            <a:grpSpLocks/>
          </p:cNvGrpSpPr>
          <p:nvPr/>
        </p:nvGrpSpPr>
        <p:grpSpPr bwMode="auto">
          <a:xfrm>
            <a:off x="4716499" y="7452360"/>
            <a:ext cx="1499164" cy="487680"/>
            <a:chOff x="2216" y="3275"/>
            <a:chExt cx="664" cy="216"/>
          </a:xfrm>
        </p:grpSpPr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2336" y="3278"/>
              <a:ext cx="429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PROJ</a:t>
              </a:r>
            </a:p>
          </p:txBody>
        </p:sp>
        <p:sp>
          <p:nvSpPr>
            <p:cNvPr id="33833" name="Oval 41"/>
            <p:cNvSpPr>
              <a:spLocks noChangeArrowheads="1"/>
            </p:cNvSpPr>
            <p:nvPr/>
          </p:nvSpPr>
          <p:spPr bwMode="auto">
            <a:xfrm>
              <a:off x="2216" y="3275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grpSp>
        <p:nvGrpSpPr>
          <p:cNvPr id="33835" name="Group 43"/>
          <p:cNvGrpSpPr>
            <a:grpSpLocks/>
          </p:cNvGrpSpPr>
          <p:nvPr/>
        </p:nvGrpSpPr>
        <p:grpSpPr bwMode="auto">
          <a:xfrm>
            <a:off x="1772356" y="7477760"/>
            <a:ext cx="1499164" cy="487680"/>
            <a:chOff x="912" y="3312"/>
            <a:chExt cx="664" cy="216"/>
          </a:xfrm>
        </p:grpSpPr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1063" y="3315"/>
              <a:ext cx="362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EMP</a:t>
              </a:r>
            </a:p>
          </p:txBody>
        </p:sp>
        <p:sp>
          <p:nvSpPr>
            <p:cNvPr id="33834" name="Oval 42"/>
            <p:cNvSpPr>
              <a:spLocks noChangeArrowheads="1"/>
            </p:cNvSpPr>
            <p:nvPr/>
          </p:nvSpPr>
          <p:spPr bwMode="auto">
            <a:xfrm>
              <a:off x="912" y="3312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sp>
        <p:nvSpPr>
          <p:cNvPr id="33839" name="Line 47"/>
          <p:cNvSpPr>
            <a:spLocks noChangeShapeType="1"/>
          </p:cNvSpPr>
          <p:nvPr/>
        </p:nvSpPr>
        <p:spPr bwMode="auto">
          <a:xfrm flipH="1">
            <a:off x="2530970" y="7053657"/>
            <a:ext cx="975360" cy="41543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3843" name="Freeform 51"/>
          <p:cNvSpPr>
            <a:spLocks/>
          </p:cNvSpPr>
          <p:nvPr/>
        </p:nvSpPr>
        <p:spPr bwMode="auto">
          <a:xfrm>
            <a:off x="5136445" y="7949072"/>
            <a:ext cx="451556" cy="474133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" y="104"/>
              </a:cxn>
              <a:cxn ang="0">
                <a:pos x="24" y="184"/>
              </a:cxn>
              <a:cxn ang="0">
                <a:pos x="110" y="210"/>
              </a:cxn>
              <a:cxn ang="0">
                <a:pos x="170" y="184"/>
              </a:cxn>
              <a:cxn ang="0">
                <a:pos x="196" y="104"/>
              </a:cxn>
              <a:cxn ang="0">
                <a:pos x="142" y="0"/>
              </a:cxn>
            </a:cxnLst>
            <a:rect l="0" t="0" r="r" b="b"/>
            <a:pathLst>
              <a:path w="200" h="210">
                <a:moveTo>
                  <a:pt x="46" y="0"/>
                </a:moveTo>
                <a:cubicBezTo>
                  <a:pt x="38" y="17"/>
                  <a:pt x="7" y="73"/>
                  <a:pt x="4" y="104"/>
                </a:cubicBezTo>
                <a:cubicBezTo>
                  <a:pt x="0" y="134"/>
                  <a:pt x="6" y="166"/>
                  <a:pt x="24" y="184"/>
                </a:cubicBezTo>
                <a:cubicBezTo>
                  <a:pt x="41" y="201"/>
                  <a:pt x="85" y="210"/>
                  <a:pt x="110" y="210"/>
                </a:cubicBezTo>
                <a:cubicBezTo>
                  <a:pt x="134" y="210"/>
                  <a:pt x="155" y="201"/>
                  <a:pt x="170" y="184"/>
                </a:cubicBezTo>
                <a:cubicBezTo>
                  <a:pt x="184" y="166"/>
                  <a:pt x="200" y="134"/>
                  <a:pt x="196" y="104"/>
                </a:cubicBezTo>
                <a:cubicBezTo>
                  <a:pt x="191" y="73"/>
                  <a:pt x="153" y="21"/>
                  <a:pt x="142" y="0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grpSp>
        <p:nvGrpSpPr>
          <p:cNvPr id="33849" name="Group 57"/>
          <p:cNvGrpSpPr>
            <a:grpSpLocks/>
          </p:cNvGrpSpPr>
          <p:nvPr/>
        </p:nvGrpSpPr>
        <p:grpSpPr bwMode="auto">
          <a:xfrm>
            <a:off x="7586134" y="7396480"/>
            <a:ext cx="1499164" cy="487680"/>
            <a:chOff x="3360" y="3262"/>
            <a:chExt cx="664" cy="216"/>
          </a:xfrm>
        </p:grpSpPr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>
              <a:off x="3511" y="3265"/>
              <a:ext cx="362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EMP</a:t>
              </a:r>
            </a:p>
          </p:txBody>
        </p:sp>
        <p:sp>
          <p:nvSpPr>
            <p:cNvPr id="33844" name="Oval 52"/>
            <p:cNvSpPr>
              <a:spLocks noChangeArrowheads="1"/>
            </p:cNvSpPr>
            <p:nvPr/>
          </p:nvSpPr>
          <p:spPr bwMode="auto">
            <a:xfrm>
              <a:off x="3360" y="3262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grpSp>
        <p:nvGrpSpPr>
          <p:cNvPr id="33848" name="Group 56"/>
          <p:cNvGrpSpPr>
            <a:grpSpLocks/>
          </p:cNvGrpSpPr>
          <p:nvPr/>
        </p:nvGrpSpPr>
        <p:grpSpPr bwMode="auto">
          <a:xfrm>
            <a:off x="10649939" y="7385192"/>
            <a:ext cx="1499164" cy="487680"/>
            <a:chOff x="4944" y="3219"/>
            <a:chExt cx="664" cy="216"/>
          </a:xfrm>
        </p:grpSpPr>
        <p:sp>
          <p:nvSpPr>
            <p:cNvPr id="33827" name="Rectangle 35"/>
            <p:cNvSpPr>
              <a:spLocks noChangeArrowheads="1"/>
            </p:cNvSpPr>
            <p:nvPr/>
          </p:nvSpPr>
          <p:spPr bwMode="auto">
            <a:xfrm>
              <a:off x="5064" y="3222"/>
              <a:ext cx="429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PROJ</a:t>
              </a:r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auto">
            <a:xfrm>
              <a:off x="4944" y="3219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grpSp>
        <p:nvGrpSpPr>
          <p:cNvPr id="33847" name="Group 55"/>
          <p:cNvGrpSpPr>
            <a:grpSpLocks/>
          </p:cNvGrpSpPr>
          <p:nvPr/>
        </p:nvGrpSpPr>
        <p:grpSpPr bwMode="auto">
          <a:xfrm>
            <a:off x="9103360" y="6610773"/>
            <a:ext cx="1499164" cy="487680"/>
            <a:chOff x="4080" y="2959"/>
            <a:chExt cx="664" cy="216"/>
          </a:xfrm>
        </p:grpSpPr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4233" y="2962"/>
              <a:ext cx="363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ASG</a:t>
              </a:r>
            </a:p>
          </p:txBody>
        </p:sp>
        <p:sp>
          <p:nvSpPr>
            <p:cNvPr id="33846" name="Oval 54"/>
            <p:cNvSpPr>
              <a:spLocks noChangeArrowheads="1"/>
            </p:cNvSpPr>
            <p:nvPr/>
          </p:nvSpPr>
          <p:spPr bwMode="auto">
            <a:xfrm>
              <a:off x="4080" y="2959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597744" y="2572544"/>
            <a:ext cx="10186988" cy="42545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If the query graph is not connected, the query may be wrong or use Cartesian product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ENAME,RESP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EMP, ASG, PROJ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 = ASG.ENO 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PNAME = "CAD/CAM" 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DUR &gt; 36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b="1" dirty="0">
                <a:latin typeface="Courier New"/>
              </a:rPr>
              <a:t>AND</a:t>
            </a:r>
            <a:r>
              <a:rPr lang="en-US" dirty="0">
                <a:latin typeface="Courier New"/>
              </a:rPr>
              <a:t>	TITLE = "Programmer"</a:t>
            </a:r>
          </a:p>
        </p:txBody>
      </p:sp>
      <p:sp>
        <p:nvSpPr>
          <p:cNvPr id="34860" name="Line 44"/>
          <p:cNvSpPr>
            <a:spLocks noChangeShapeType="1"/>
          </p:cNvSpPr>
          <p:nvPr/>
        </p:nvSpPr>
        <p:spPr bwMode="auto">
          <a:xfrm>
            <a:off x="5104836" y="8152460"/>
            <a:ext cx="650240" cy="47413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4861" name="Rectangle 45"/>
          <p:cNvSpPr>
            <a:spLocks noChangeArrowheads="1"/>
          </p:cNvSpPr>
          <p:nvPr/>
        </p:nvSpPr>
        <p:spPr bwMode="auto">
          <a:xfrm>
            <a:off x="7342294" y="8734966"/>
            <a:ext cx="2321040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PNAME=“CAD/CAM”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4416213" y="8398557"/>
            <a:ext cx="1038211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ENAME</a:t>
            </a:r>
          </a:p>
        </p:txBody>
      </p:sp>
      <p:sp>
        <p:nvSpPr>
          <p:cNvPr id="34865" name="Oval 49"/>
          <p:cNvSpPr>
            <a:spLocks noChangeArrowheads="1"/>
          </p:cNvSpPr>
          <p:nvPr/>
        </p:nvSpPr>
        <p:spPr bwMode="auto">
          <a:xfrm>
            <a:off x="5624125" y="8488868"/>
            <a:ext cx="1499164" cy="4876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4866" name="Rectangle 50"/>
          <p:cNvSpPr>
            <a:spLocks noChangeArrowheads="1"/>
          </p:cNvSpPr>
          <p:nvPr/>
        </p:nvSpPr>
        <p:spPr bwMode="auto">
          <a:xfrm>
            <a:off x="5676659" y="8495643"/>
            <a:ext cx="1396356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Arial"/>
              </a:rPr>
              <a:t>RESULT</a:t>
            </a:r>
          </a:p>
        </p:txBody>
      </p:sp>
      <p:sp>
        <p:nvSpPr>
          <p:cNvPr id="34867" name="Line 51"/>
          <p:cNvSpPr>
            <a:spLocks noChangeShapeType="1"/>
          </p:cNvSpPr>
          <p:nvPr/>
        </p:nvSpPr>
        <p:spPr bwMode="auto">
          <a:xfrm>
            <a:off x="6378223" y="7249348"/>
            <a:ext cx="0" cy="1219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303716" y="7748317"/>
            <a:ext cx="851941" cy="3903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</a:rPr>
              <a:t>RESP</a:t>
            </a:r>
          </a:p>
        </p:txBody>
      </p:sp>
      <p:grpSp>
        <p:nvGrpSpPr>
          <p:cNvPr id="34869" name="Group 53"/>
          <p:cNvGrpSpPr>
            <a:grpSpLocks/>
          </p:cNvGrpSpPr>
          <p:nvPr/>
        </p:nvGrpSpPr>
        <p:grpSpPr bwMode="auto">
          <a:xfrm>
            <a:off x="5646703" y="6768441"/>
            <a:ext cx="1499164" cy="487680"/>
            <a:chOff x="1488" y="2968"/>
            <a:chExt cx="664" cy="216"/>
          </a:xfrm>
        </p:grpSpPr>
        <p:sp>
          <p:nvSpPr>
            <p:cNvPr id="34870" name="Rectangle 54"/>
            <p:cNvSpPr>
              <a:spLocks noChangeArrowheads="1"/>
            </p:cNvSpPr>
            <p:nvPr/>
          </p:nvSpPr>
          <p:spPr bwMode="auto">
            <a:xfrm>
              <a:off x="1641" y="2971"/>
              <a:ext cx="363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ASG</a:t>
              </a:r>
            </a:p>
          </p:txBody>
        </p:sp>
        <p:sp>
          <p:nvSpPr>
            <p:cNvPr id="34871" name="Oval 55"/>
            <p:cNvSpPr>
              <a:spLocks noChangeArrowheads="1"/>
            </p:cNvSpPr>
            <p:nvPr/>
          </p:nvSpPr>
          <p:spPr bwMode="auto">
            <a:xfrm>
              <a:off x="1488" y="2968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grpSp>
        <p:nvGrpSpPr>
          <p:cNvPr id="34872" name="Group 56"/>
          <p:cNvGrpSpPr>
            <a:grpSpLocks/>
          </p:cNvGrpSpPr>
          <p:nvPr/>
        </p:nvGrpSpPr>
        <p:grpSpPr bwMode="auto">
          <a:xfrm>
            <a:off x="7290365" y="7651233"/>
            <a:ext cx="1499164" cy="487680"/>
            <a:chOff x="2216" y="3275"/>
            <a:chExt cx="664" cy="216"/>
          </a:xfrm>
        </p:grpSpPr>
        <p:sp>
          <p:nvSpPr>
            <p:cNvPr id="34873" name="Rectangle 57"/>
            <p:cNvSpPr>
              <a:spLocks noChangeArrowheads="1"/>
            </p:cNvSpPr>
            <p:nvPr/>
          </p:nvSpPr>
          <p:spPr bwMode="auto">
            <a:xfrm>
              <a:off x="2336" y="3278"/>
              <a:ext cx="429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PROJ</a:t>
              </a:r>
            </a:p>
          </p:txBody>
        </p:sp>
        <p:sp>
          <p:nvSpPr>
            <p:cNvPr id="34874" name="Oval 58"/>
            <p:cNvSpPr>
              <a:spLocks noChangeArrowheads="1"/>
            </p:cNvSpPr>
            <p:nvPr/>
          </p:nvSpPr>
          <p:spPr bwMode="auto">
            <a:xfrm>
              <a:off x="2216" y="3275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grpSp>
        <p:nvGrpSpPr>
          <p:cNvPr id="34875" name="Group 59"/>
          <p:cNvGrpSpPr>
            <a:grpSpLocks/>
          </p:cNvGrpSpPr>
          <p:nvPr/>
        </p:nvGrpSpPr>
        <p:grpSpPr bwMode="auto">
          <a:xfrm>
            <a:off x="4346223" y="7651233"/>
            <a:ext cx="1499164" cy="487680"/>
            <a:chOff x="912" y="3312"/>
            <a:chExt cx="664" cy="216"/>
          </a:xfrm>
        </p:grpSpPr>
        <p:sp>
          <p:nvSpPr>
            <p:cNvPr id="34876" name="Rectangle 60"/>
            <p:cNvSpPr>
              <a:spLocks noChangeArrowheads="1"/>
            </p:cNvSpPr>
            <p:nvPr/>
          </p:nvSpPr>
          <p:spPr bwMode="auto">
            <a:xfrm>
              <a:off x="1063" y="3315"/>
              <a:ext cx="362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/>
                </a:rPr>
                <a:t>EMP</a:t>
              </a:r>
            </a:p>
          </p:txBody>
        </p:sp>
        <p:sp>
          <p:nvSpPr>
            <p:cNvPr id="34877" name="Oval 61"/>
            <p:cNvSpPr>
              <a:spLocks noChangeArrowheads="1"/>
            </p:cNvSpPr>
            <p:nvPr/>
          </p:nvSpPr>
          <p:spPr bwMode="auto">
            <a:xfrm>
              <a:off x="912" y="3312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sp>
        <p:nvSpPr>
          <p:cNvPr id="34878" name="Line 62"/>
          <p:cNvSpPr>
            <a:spLocks noChangeShapeType="1"/>
          </p:cNvSpPr>
          <p:nvPr/>
        </p:nvSpPr>
        <p:spPr bwMode="auto">
          <a:xfrm flipH="1">
            <a:off x="4985173" y="7217740"/>
            <a:ext cx="975360" cy="41543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4879" name="Freeform 63"/>
          <p:cNvSpPr>
            <a:spLocks/>
          </p:cNvSpPr>
          <p:nvPr/>
        </p:nvSpPr>
        <p:spPr bwMode="auto">
          <a:xfrm>
            <a:off x="7710312" y="8147945"/>
            <a:ext cx="451556" cy="474133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" y="104"/>
              </a:cxn>
              <a:cxn ang="0">
                <a:pos x="24" y="184"/>
              </a:cxn>
              <a:cxn ang="0">
                <a:pos x="110" y="210"/>
              </a:cxn>
              <a:cxn ang="0">
                <a:pos x="170" y="184"/>
              </a:cxn>
              <a:cxn ang="0">
                <a:pos x="196" y="104"/>
              </a:cxn>
              <a:cxn ang="0">
                <a:pos x="142" y="0"/>
              </a:cxn>
            </a:cxnLst>
            <a:rect l="0" t="0" r="r" b="b"/>
            <a:pathLst>
              <a:path w="200" h="210">
                <a:moveTo>
                  <a:pt x="46" y="0"/>
                </a:moveTo>
                <a:cubicBezTo>
                  <a:pt x="38" y="17"/>
                  <a:pt x="7" y="73"/>
                  <a:pt x="4" y="104"/>
                </a:cubicBezTo>
                <a:cubicBezTo>
                  <a:pt x="0" y="134"/>
                  <a:pt x="6" y="166"/>
                  <a:pt x="24" y="184"/>
                </a:cubicBezTo>
                <a:cubicBezTo>
                  <a:pt x="41" y="201"/>
                  <a:pt x="85" y="210"/>
                  <a:pt x="110" y="210"/>
                </a:cubicBezTo>
                <a:cubicBezTo>
                  <a:pt x="134" y="210"/>
                  <a:pt x="155" y="201"/>
                  <a:pt x="170" y="184"/>
                </a:cubicBezTo>
                <a:cubicBezTo>
                  <a:pt x="184" y="166"/>
                  <a:pt x="200" y="134"/>
                  <a:pt x="196" y="104"/>
                </a:cubicBezTo>
                <a:cubicBezTo>
                  <a:pt x="191" y="73"/>
                  <a:pt x="153" y="21"/>
                  <a:pt x="142" y="0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/>
              <a:t>Simplification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505734" indent="-505734">
              <a:lnSpc>
                <a:spcPts val="3413"/>
              </a:lnSpc>
              <a:spcAft>
                <a:spcPts val="1138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dirty="0"/>
              <a:t>Why simplify?</a:t>
            </a:r>
          </a:p>
          <a:p>
            <a:pPr marL="1174026" lvl="1" indent="-523796"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dirty="0"/>
              <a:t>Remember the example</a:t>
            </a:r>
          </a:p>
          <a:p>
            <a:pPr marL="505734" indent="-505734">
              <a:lnSpc>
                <a:spcPts val="3413"/>
              </a:lnSpc>
              <a:spcAft>
                <a:spcPts val="1138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dirty="0"/>
              <a:t>How? Use transformation rules</a:t>
            </a:r>
          </a:p>
          <a:p>
            <a:pPr marL="1174026" lvl="1" indent="-523796"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dirty="0"/>
              <a:t>Elimination of redundancy</a:t>
            </a:r>
          </a:p>
          <a:p>
            <a:pPr marL="1788132" lvl="2" indent="-487672"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dirty="0" err="1"/>
              <a:t>idempotency</a:t>
            </a:r>
            <a:r>
              <a:rPr lang="en-US" sz="2800" dirty="0"/>
              <a:t> rules</a:t>
            </a:r>
          </a:p>
          <a:p>
            <a:pPr marL="4145215" lvl="3">
              <a:lnSpc>
                <a:spcPts val="2418"/>
              </a:lnSpc>
              <a:spcAft>
                <a:spcPts val="853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i="1" dirty="0"/>
              <a:t>p</a:t>
            </a:r>
            <a:r>
              <a:rPr lang="en-US" sz="2800" baseline="-25000" dirty="0"/>
              <a:t>1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sym typeface="Symbol"/>
              </a:rPr>
              <a:t>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dirty="0"/>
              <a:t>¬( </a:t>
            </a:r>
            <a:r>
              <a:rPr lang="en-US" sz="2800" i="1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)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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dirty="0" smtClean="0"/>
              <a:t>false </a:t>
            </a:r>
            <a:endParaRPr lang="en-US" sz="2800" dirty="0"/>
          </a:p>
          <a:p>
            <a:pPr marL="4145215" lvl="3">
              <a:lnSpc>
                <a:spcPts val="2418"/>
              </a:lnSpc>
              <a:spcAft>
                <a:spcPts val="853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i="1" dirty="0"/>
              <a:t>p</a:t>
            </a:r>
            <a:r>
              <a:rPr lang="en-US" sz="2800" baseline="-25000" dirty="0"/>
              <a:t>1</a:t>
            </a:r>
            <a:r>
              <a:rPr lang="en-US" sz="2800" dirty="0">
                <a:latin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sym typeface="Symbol"/>
              </a:rPr>
              <a:t>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dirty="0"/>
              <a:t>(</a:t>
            </a:r>
            <a:r>
              <a:rPr lang="en-US" sz="2800" i="1" dirty="0"/>
              <a:t>p</a:t>
            </a:r>
            <a:r>
              <a:rPr lang="en-US" sz="2800" baseline="-25000" dirty="0"/>
              <a:t>1</a:t>
            </a:r>
            <a:r>
              <a:rPr lang="en-US" sz="2800" dirty="0">
                <a:latin typeface="Symbol" charset="2"/>
                <a:cs typeface="Symbol" charset="2"/>
                <a:sym typeface="Symbol" charset="2"/>
              </a:rPr>
              <a:t>∨ </a:t>
            </a:r>
            <a:r>
              <a:rPr lang="en-US" sz="2800" i="1" dirty="0"/>
              <a:t>p</a:t>
            </a:r>
            <a:r>
              <a:rPr lang="en-US" sz="2800" baseline="-25000" dirty="0"/>
              <a:t>2</a:t>
            </a:r>
            <a:r>
              <a:rPr lang="en-US" sz="2800" dirty="0"/>
              <a:t>)</a:t>
            </a:r>
            <a:r>
              <a:rPr lang="en-US" sz="2800" dirty="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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i="1" dirty="0" smtClean="0"/>
              <a:t>p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  <a:p>
            <a:pPr marL="4145215" lvl="3">
              <a:lnSpc>
                <a:spcPts val="2418"/>
              </a:lnSpc>
              <a:spcAft>
                <a:spcPts val="853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i="1" dirty="0"/>
              <a:t>p</a:t>
            </a:r>
            <a:r>
              <a:rPr lang="en-US" sz="2800" baseline="-25000" dirty="0"/>
              <a:t>1 </a:t>
            </a:r>
            <a:r>
              <a:rPr lang="en-US" sz="2800" dirty="0" smtClean="0">
                <a:latin typeface="Symbol" charset="2"/>
                <a:sym typeface="Symbol"/>
              </a:rPr>
              <a:t>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 </a:t>
            </a:r>
            <a:r>
              <a:rPr lang="en-US" sz="2800" dirty="0"/>
              <a:t>false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</a:t>
            </a:r>
            <a:r>
              <a:rPr lang="en-US" sz="2800" dirty="0" smtClean="0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800" i="1" dirty="0" smtClean="0"/>
              <a:t>p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  <a:p>
            <a:pPr marL="4145215" lvl="3">
              <a:lnSpc>
                <a:spcPts val="2418"/>
              </a:lnSpc>
              <a:spcAft>
                <a:spcPts val="853"/>
              </a:spcAft>
              <a:buNone/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dirty="0"/>
              <a:t>…</a:t>
            </a:r>
          </a:p>
          <a:p>
            <a:pPr marL="1174026" lvl="1" indent="-523796"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dirty="0"/>
              <a:t>Application of transitivity</a:t>
            </a:r>
          </a:p>
          <a:p>
            <a:pPr marL="1174026" lvl="1" indent="-523796">
              <a:spcAft>
                <a:spcPts val="18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</a:tabLst>
            </a:pPr>
            <a:r>
              <a:rPr lang="en-US" sz="2800" dirty="0"/>
              <a:t>Use of integrity rules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Simplification – Example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33848" y="2384425"/>
            <a:ext cx="10539412" cy="6452815"/>
          </a:xfrm>
          <a:noFill/>
          <a:ln/>
        </p:spPr>
        <p:txBody>
          <a:bodyPr/>
          <a:lstStyle/>
          <a:p>
            <a:pPr marL="1056623" lvl="1"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SELECT</a:t>
            </a:r>
            <a:r>
              <a:rPr lang="en-US" dirty="0" smtClean="0">
                <a:latin typeface="Courier New"/>
              </a:rPr>
              <a:t>	TITLE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FROM</a:t>
            </a:r>
            <a:r>
              <a:rPr lang="en-US" dirty="0" smtClean="0">
                <a:latin typeface="Courier New"/>
              </a:rPr>
              <a:t>	EMP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WHERE</a:t>
            </a:r>
            <a:r>
              <a:rPr lang="en-US" dirty="0" smtClean="0">
                <a:latin typeface="Courier New"/>
              </a:rPr>
              <a:t>	EMP.ENAME = "J. Doe"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OR	</a:t>
            </a:r>
            <a:r>
              <a:rPr lang="en-US" dirty="0" smtClean="0">
                <a:latin typeface="Courier New"/>
              </a:rPr>
              <a:t>(</a:t>
            </a:r>
            <a:r>
              <a:rPr lang="en-US" b="1" dirty="0" smtClean="0">
                <a:latin typeface="Courier New"/>
              </a:rPr>
              <a:t>NOT</a:t>
            </a:r>
            <a:r>
              <a:rPr lang="en-US" dirty="0" smtClean="0">
                <a:latin typeface="Courier New"/>
              </a:rPr>
              <a:t>(EMP.TITLE = "Programmer")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AND	</a:t>
            </a:r>
            <a:r>
              <a:rPr lang="en-US" dirty="0" smtClean="0">
                <a:latin typeface="Courier New"/>
              </a:rPr>
              <a:t>(EMP.TITLE = "Programmer" 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OR	</a:t>
            </a:r>
            <a:r>
              <a:rPr lang="en-US" dirty="0" smtClean="0">
                <a:latin typeface="Courier New"/>
              </a:rPr>
              <a:t>EMP.TITLE = "Elect. Eng.") 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AND	NOT</a:t>
            </a:r>
            <a:r>
              <a:rPr lang="en-US" dirty="0" smtClean="0">
                <a:latin typeface="Courier New"/>
              </a:rPr>
              <a:t>(EMP.TITLE = "Elect. Eng."))</a:t>
            </a:r>
          </a:p>
          <a:p>
            <a:pPr marL="2357083" lvl="4">
              <a:buNone/>
              <a:tabLst>
                <a:tab pos="3413707" algn="l"/>
              </a:tabLst>
            </a:pPr>
            <a:r>
              <a:rPr lang="en-US" sz="5100" dirty="0" smtClean="0">
                <a:latin typeface="Symbol" charset="2"/>
              </a:rPr>
              <a:t>	</a:t>
            </a:r>
            <a:r>
              <a:rPr lang="en-US" sz="5100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sz="5100" dirty="0" smtClean="0">
              <a:latin typeface="Symbol" charset="2"/>
            </a:endParaRPr>
          </a:p>
          <a:p>
            <a:pPr marL="1056623" lvl="1"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SELECT</a:t>
            </a:r>
            <a:r>
              <a:rPr lang="en-US" dirty="0" smtClean="0">
                <a:latin typeface="Courier New"/>
              </a:rPr>
              <a:t>	TITLE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FROM</a:t>
            </a:r>
            <a:r>
              <a:rPr lang="en-US" dirty="0" smtClean="0">
                <a:latin typeface="Courier New"/>
              </a:rPr>
              <a:t>	EMP</a:t>
            </a:r>
          </a:p>
          <a:p>
            <a:pPr marL="1056623" lvl="1">
              <a:spcBef>
                <a:spcPts val="600"/>
              </a:spcBef>
              <a:buNone/>
              <a:tabLst>
                <a:tab pos="2751138" algn="l"/>
              </a:tabLst>
            </a:pPr>
            <a:r>
              <a:rPr lang="en-US" b="1" dirty="0" smtClean="0">
                <a:latin typeface="Courier New"/>
              </a:rPr>
              <a:t>WHERE</a:t>
            </a:r>
            <a:r>
              <a:rPr lang="en-US" dirty="0" smtClean="0">
                <a:latin typeface="Courier New"/>
              </a:rPr>
              <a:t>	EMP.ENAME = "J. Doe"</a:t>
            </a:r>
            <a:endParaRPr lang="en-US" dirty="0">
              <a:latin typeface="Courier New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Restructuring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6735564" cy="6769100"/>
          </a:xfrm>
          <a:noFill/>
          <a:ln/>
        </p:spPr>
        <p:txBody>
          <a:bodyPr/>
          <a:lstStyle/>
          <a:p>
            <a:pPr>
              <a:spcBef>
                <a:spcPct val="20000"/>
              </a:spcBef>
              <a:tabLst>
                <a:tab pos="2194526" algn="l"/>
              </a:tabLst>
            </a:pPr>
            <a:r>
              <a:rPr lang="en-US" dirty="0"/>
              <a:t>Convert relational calculus to relational algebra</a:t>
            </a:r>
          </a:p>
          <a:p>
            <a:pPr>
              <a:spcBef>
                <a:spcPct val="20000"/>
              </a:spcBef>
              <a:tabLst>
                <a:tab pos="2194526" algn="l"/>
              </a:tabLst>
            </a:pPr>
            <a:r>
              <a:rPr lang="en-US" dirty="0"/>
              <a:t>Make use of query trees</a:t>
            </a:r>
          </a:p>
          <a:p>
            <a:pPr>
              <a:spcBef>
                <a:spcPct val="20000"/>
              </a:spcBef>
              <a:tabLst>
                <a:tab pos="2194526" algn="l"/>
              </a:tabLst>
            </a:pPr>
            <a:r>
              <a:rPr lang="en-US" dirty="0"/>
              <a:t>Example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dirty="0"/>
              <a:t>Find the names of employees other than J. Doe who worked on the CAD/CAM project for either 1 or 2 years.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ENAME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EMP, ASG, PROJ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 = ASG.ENO 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ASG.PNO = PROJ.PNO 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ENAME</a:t>
            </a:r>
            <a:r>
              <a:rPr lang="en-US" dirty="0" smtClean="0">
                <a:latin typeface="Courier New"/>
              </a:rPr>
              <a:t>≠ "</a:t>
            </a:r>
            <a:r>
              <a:rPr lang="en-US" dirty="0">
                <a:latin typeface="Courier New"/>
              </a:rPr>
              <a:t>J. Doe"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PNAME = "CAD/CAM" </a:t>
            </a:r>
          </a:p>
          <a:p>
            <a:pPr marL="650230" lvl="1" indent="0">
              <a:spcBef>
                <a:spcPct val="20000"/>
              </a:spcBef>
              <a:buNone/>
              <a:tabLst>
                <a:tab pos="2194526" algn="l"/>
              </a:tabLst>
            </a:pPr>
            <a:r>
              <a:rPr lang="en-US" b="1" dirty="0">
                <a:latin typeface="Courier New"/>
              </a:rPr>
              <a:t>AND	</a:t>
            </a:r>
            <a:r>
              <a:rPr lang="en-US" dirty="0">
                <a:latin typeface="Courier New"/>
              </a:rPr>
              <a:t>(DUR = 12 </a:t>
            </a:r>
            <a:r>
              <a:rPr lang="en-US" b="1" dirty="0">
                <a:latin typeface="Courier New"/>
              </a:rPr>
              <a:t>OR </a:t>
            </a:r>
            <a:r>
              <a:rPr lang="en-US" dirty="0">
                <a:latin typeface="Courier New"/>
              </a:rPr>
              <a:t>DUR = 24)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240855" y="2334543"/>
            <a:ext cx="5579470" cy="6790582"/>
            <a:chOff x="5091226" y="1641475"/>
            <a:chExt cx="3923065" cy="4774628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5564730" y="1641475"/>
              <a:ext cx="1061644" cy="374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</a:tabLst>
              </a:pPr>
              <a:r>
                <a:rPr lang="en-US" sz="3600" dirty="0" smtClean="0">
                  <a:solidFill>
                    <a:schemeClr val="tx2"/>
                  </a:solidFill>
                  <a:latin typeface="Symbol" charset="2"/>
                  <a:cs typeface="Symbol" charset="2"/>
                  <a:sym typeface="Symbol"/>
                </a:rPr>
                <a:t>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ENAME</a:t>
              </a:r>
              <a:endParaRPr lang="en-US" sz="3800" baseline="-25000" dirty="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104893" y="2413000"/>
              <a:ext cx="2434653" cy="374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  <a:tab pos="2600919" algn="l"/>
                </a:tabLst>
              </a:pPr>
              <a:r>
                <a:rPr lang="en-US" sz="3600" dirty="0" err="1" smtClean="0">
                  <a:solidFill>
                    <a:schemeClr val="tx2"/>
                  </a:solidFill>
                  <a:latin typeface="Σψμβολ" pitchFamily="34" charset="0"/>
                </a:rPr>
                <a:t>σ</a:t>
              </a:r>
              <a:r>
                <a:rPr lang="en-US" sz="3800" baseline="-25000" dirty="0" err="1" smtClean="0">
                  <a:solidFill>
                    <a:schemeClr val="tx2"/>
                  </a:solidFill>
                  <a:latin typeface="Arial" charset="0"/>
                </a:rPr>
                <a:t>DUR</a:t>
              </a:r>
              <a:r>
                <a:rPr lang="en-US" sz="3800" baseline="-25000" dirty="0" smtClean="0">
                  <a:solidFill>
                    <a:schemeClr val="tx2"/>
                  </a:solidFill>
                  <a:latin typeface="Arial" charset="0"/>
                </a:rPr>
                <a:t>=12 </a:t>
              </a:r>
              <a:r>
                <a:rPr lang="en-US" sz="3800" baseline="-25000" dirty="0">
                  <a:solidFill>
                    <a:schemeClr val="tx2"/>
                  </a:solidFill>
                  <a:latin typeface="Arial" charset="0"/>
                </a:rPr>
                <a:t>OR DUR=24</a:t>
              </a: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5222516" y="3227388"/>
              <a:ext cx="2351558" cy="374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</a:tabLst>
              </a:pPr>
              <a:r>
                <a:rPr lang="en-US" sz="3600" dirty="0" err="1">
                  <a:solidFill>
                    <a:schemeClr val="tx2"/>
                  </a:solidFill>
                  <a:latin typeface="Σψμβολ" pitchFamily="34" charset="0"/>
                </a:rPr>
                <a:t>σ</a:t>
              </a:r>
              <a:r>
                <a:rPr lang="en-US" sz="3800" baseline="-25000" dirty="0" err="1" smtClean="0">
                  <a:solidFill>
                    <a:schemeClr val="tx2"/>
                  </a:solidFill>
                  <a:latin typeface="Arial" charset="0"/>
                </a:rPr>
                <a:t>PNAME</a:t>
              </a:r>
              <a:r>
                <a:rPr lang="en-US" sz="3800" baseline="-25000" dirty="0">
                  <a:solidFill>
                    <a:schemeClr val="tx2"/>
                  </a:solidFill>
                  <a:latin typeface="Arial" charset="0"/>
                </a:rPr>
                <a:t>=“CAD/CAM”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5277980" y="4014788"/>
              <a:ext cx="2026316" cy="374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4124"/>
                </a:lnSpc>
                <a:tabLst>
                  <a:tab pos="0" algn="l"/>
                  <a:tab pos="1300460" algn="l"/>
                </a:tabLst>
              </a:pPr>
              <a:r>
                <a:rPr lang="en-US" sz="3600" dirty="0" err="1">
                  <a:solidFill>
                    <a:schemeClr val="tx2"/>
                  </a:solidFill>
                  <a:latin typeface="Σψμβολ" pitchFamily="34" charset="0"/>
                </a:rPr>
                <a:t>σ</a:t>
              </a:r>
              <a:r>
                <a:rPr lang="en-US" sz="3800" baseline="-25000" dirty="0" err="1" smtClean="0">
                  <a:solidFill>
                    <a:schemeClr val="tx2"/>
                  </a:solidFill>
                  <a:latin typeface="Arial" charset="0"/>
                </a:rPr>
                <a:t>ENAME</a:t>
              </a:r>
              <a:r>
                <a:rPr lang="en-US" sz="3800" baseline="-25000" dirty="0">
                  <a:solidFill>
                    <a:schemeClr val="tx2"/>
                  </a:solidFill>
                  <a:latin typeface="Arial" charset="0"/>
                </a:rPr>
                <a:t>≠“J. DOE”</a:t>
              </a: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5091226" y="6134100"/>
              <a:ext cx="625248" cy="28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PROJ</a:t>
              </a: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6079689" y="6134100"/>
              <a:ext cx="504110" cy="28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ASG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7685604" y="6134100"/>
              <a:ext cx="503793" cy="28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3129"/>
                </a:lnSpc>
                <a:tabLst>
                  <a:tab pos="0" algn="l"/>
                </a:tabLst>
              </a:pPr>
              <a:r>
                <a:rPr lang="en-US" sz="2600">
                  <a:solidFill>
                    <a:schemeClr val="tx2"/>
                  </a:solidFill>
                  <a:latin typeface="Arial" charset="0"/>
                </a:rPr>
                <a:t>EMP</a:t>
              </a: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8368835" y="1882775"/>
              <a:ext cx="645456" cy="244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702"/>
                </a:lnSpc>
                <a:tabLst>
                  <a:tab pos="0" algn="l"/>
                </a:tabLst>
              </a:pPr>
              <a:r>
                <a:rPr lang="en-US" sz="2300">
                  <a:solidFill>
                    <a:schemeClr val="tx2"/>
                  </a:solidFill>
                  <a:latin typeface="Arial" charset="0"/>
                </a:rPr>
                <a:t>Project</a:t>
              </a: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8395878" y="3394075"/>
              <a:ext cx="577081" cy="244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702"/>
                </a:lnSpc>
                <a:tabLst>
                  <a:tab pos="0" algn="l"/>
                </a:tabLst>
              </a:pPr>
              <a:r>
                <a:rPr lang="en-US" sz="2300">
                  <a:solidFill>
                    <a:schemeClr val="tx2"/>
                  </a:solidFill>
                  <a:latin typeface="Arial" charset="0"/>
                </a:rPr>
                <a:t>Select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8502926" y="5521325"/>
              <a:ext cx="380448" cy="244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702"/>
                </a:lnSpc>
                <a:tabLst>
                  <a:tab pos="0" algn="l"/>
                </a:tabLst>
              </a:pPr>
              <a:r>
                <a:rPr lang="en-US" sz="2300">
                  <a:solidFill>
                    <a:schemeClr val="tx2"/>
                  </a:solidFill>
                  <a:latin typeface="Arial" charset="0"/>
                </a:rPr>
                <a:t>Join</a:t>
              </a:r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 rot="10800000" flipH="1">
              <a:off x="6330950" y="5743575"/>
              <a:ext cx="685800" cy="381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rot="10800000">
              <a:off x="7264400" y="5743575"/>
              <a:ext cx="698500" cy="381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rot="10800000" flipH="1">
              <a:off x="5391150" y="5114925"/>
              <a:ext cx="584200" cy="102235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 rot="10800000">
              <a:off x="6172200" y="5133975"/>
              <a:ext cx="850900" cy="342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rot="10800000" flipH="1">
              <a:off x="6038850" y="4384675"/>
              <a:ext cx="12700" cy="457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rot="10800000" flipH="1">
              <a:off x="6038850" y="3622675"/>
              <a:ext cx="12700" cy="508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 rot="10800000" flipH="1">
              <a:off x="6038850" y="2860675"/>
              <a:ext cx="12700" cy="5207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 rot="10800000" flipH="1">
              <a:off x="6038850" y="2085975"/>
              <a:ext cx="12700" cy="5715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8051800" y="2708275"/>
              <a:ext cx="304800" cy="160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8128000" y="4918075"/>
              <a:ext cx="304800" cy="1447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8051800" y="1793875"/>
              <a:ext cx="228600" cy="457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</p:grp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8157061" y="6831012"/>
            <a:ext cx="1100244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PNO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9693232" y="7713332"/>
            <a:ext cx="1100244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3129"/>
              </a:lnSpc>
              <a:tabLst>
                <a:tab pos="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38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endParaRPr lang="en-US" sz="3800" baseline="-250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, Bullets &amp; Photo">
  <a:themeElements>
    <a:clrScheme name="">
      <a:dk1>
        <a:srgbClr val="263750"/>
      </a:dk1>
      <a:lt1>
        <a:srgbClr val="D9C8AF"/>
      </a:lt1>
      <a:dk2>
        <a:srgbClr val="000000"/>
      </a:dk2>
      <a:lt2>
        <a:srgbClr val="00000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2 Up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2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- Top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Horizontal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Vertical">
  <a:themeElements>
    <a:clrScheme name="">
      <a:dk1>
        <a:srgbClr val="263750"/>
      </a:dk1>
      <a:lt1>
        <a:srgbClr val="D9C8AF"/>
      </a:lt1>
      <a:dk2>
        <a:srgbClr val="000000"/>
      </a:dk2>
      <a:lt2>
        <a:srgbClr val="00000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llets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- Center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&amp; Bullets - Right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2 Column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Left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281</TotalTime>
  <Pages>0</Pages>
  <Words>1728</Words>
  <Characters>0</Characters>
  <Application>Microsoft Macintosh PowerPoint</Application>
  <PresentationFormat>Custom</PresentationFormat>
  <Lines>0</Lines>
  <Paragraphs>429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Book</vt:lpstr>
      <vt:lpstr>Blank</vt:lpstr>
      <vt:lpstr>Photo - Horizontal</vt:lpstr>
      <vt:lpstr>Photo - Vertical</vt:lpstr>
      <vt:lpstr>Bullets</vt:lpstr>
      <vt:lpstr>Title - Center</vt:lpstr>
      <vt:lpstr>Title &amp; Bullets - Right</vt:lpstr>
      <vt:lpstr>Title &amp; Bullets - 2 Column</vt:lpstr>
      <vt:lpstr>Title &amp; Bullets - Left</vt:lpstr>
      <vt:lpstr>Title, Bullets &amp; Photo</vt:lpstr>
      <vt:lpstr>Photo - 2 Up</vt:lpstr>
      <vt:lpstr>Title - Top</vt:lpstr>
      <vt:lpstr>Outline</vt:lpstr>
      <vt:lpstr>Step 1 – Query Decomposition</vt:lpstr>
      <vt:lpstr>Normalization</vt:lpstr>
      <vt:lpstr>Analysis</vt:lpstr>
      <vt:lpstr>Analysis – Example</vt:lpstr>
      <vt:lpstr>Analysis</vt:lpstr>
      <vt:lpstr>Simplification</vt:lpstr>
      <vt:lpstr>Simplification – Example</vt:lpstr>
      <vt:lpstr>Restructuring</vt:lpstr>
      <vt:lpstr>Restructuring –Transformation Rules</vt:lpstr>
      <vt:lpstr>Restructuring – Transformation Rules</vt:lpstr>
      <vt:lpstr>Example</vt:lpstr>
      <vt:lpstr>Equivalent Query</vt:lpstr>
      <vt:lpstr>Restructuring</vt:lpstr>
      <vt:lpstr>Step 2 – Data Localization</vt:lpstr>
      <vt:lpstr>Example</vt:lpstr>
      <vt:lpstr>Provides Parallellism</vt:lpstr>
      <vt:lpstr>Eliminates Unnecessary Work</vt:lpstr>
      <vt:lpstr>Reduction for PHF</vt:lpstr>
      <vt:lpstr>Reduction for PHF</vt:lpstr>
      <vt:lpstr>Reduction for PHF</vt:lpstr>
      <vt:lpstr>Reduction for VF</vt:lpstr>
      <vt:lpstr>Reduction for DHF</vt:lpstr>
      <vt:lpstr>Reduction for DHF</vt:lpstr>
      <vt:lpstr>Reduction for DHF</vt:lpstr>
      <vt:lpstr>Reduction for Hybrid Fragmentation</vt:lpstr>
      <vt:lpstr>Reduction for HF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M. Tamer Özsu</cp:lastModifiedBy>
  <cp:revision>83</cp:revision>
  <dcterms:modified xsi:type="dcterms:W3CDTF">2011-04-04T12:48:14Z</dcterms:modified>
</cp:coreProperties>
</file>