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55"/>
  </p:notesMasterIdLst>
  <p:sldIdLst>
    <p:sldId id="257" r:id="rId2"/>
    <p:sldId id="299" r:id="rId3"/>
    <p:sldId id="300" r:id="rId4"/>
    <p:sldId id="301" r:id="rId5"/>
    <p:sldId id="351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4" r:id="rId48"/>
    <p:sldId id="345" r:id="rId49"/>
    <p:sldId id="346" r:id="rId50"/>
    <p:sldId id="347" r:id="rId51"/>
    <p:sldId id="348" r:id="rId52"/>
    <p:sldId id="349" r:id="rId53"/>
    <p:sldId id="352" r:id="rId54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1pPr>
    <a:lvl2pPr marL="4572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2pPr>
    <a:lvl3pPr marL="9144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3pPr>
    <a:lvl4pPr marL="13716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4pPr>
    <a:lvl5pPr marL="18288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5pPr>
    <a:lvl6pPr marL="22860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6pPr>
    <a:lvl7pPr marL="27432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7pPr>
    <a:lvl8pPr marL="32004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8pPr>
    <a:lvl9pPr marL="36576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7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4" autoAdjust="0"/>
    <p:restoredTop sz="86373" autoAdjust="0"/>
  </p:normalViewPr>
  <p:slideViewPr>
    <p:cSldViewPr>
      <p:cViewPr>
        <p:scale>
          <a:sx n="51" d="100"/>
          <a:sy n="51" d="100"/>
        </p:scale>
        <p:origin x="-1504" y="-208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3.xml"/><Relationship Id="rId14" Type="http://schemas.openxmlformats.org/officeDocument/2006/relationships/slide" Target="slides/slide14.xml"/><Relationship Id="rId15" Type="http://schemas.openxmlformats.org/officeDocument/2006/relationships/slide" Target="slides/slide15.xml"/><Relationship Id="rId16" Type="http://schemas.openxmlformats.org/officeDocument/2006/relationships/slide" Target="slides/slide16.xml"/><Relationship Id="rId17" Type="http://schemas.openxmlformats.org/officeDocument/2006/relationships/slide" Target="slides/slide17.xml"/><Relationship Id="rId18" Type="http://schemas.openxmlformats.org/officeDocument/2006/relationships/slide" Target="slides/slide18.xml"/><Relationship Id="rId19" Type="http://schemas.openxmlformats.org/officeDocument/2006/relationships/slide" Target="slides/slide19.xml"/><Relationship Id="rId50" Type="http://schemas.openxmlformats.org/officeDocument/2006/relationships/slide" Target="slides/slide50.xml"/><Relationship Id="rId51" Type="http://schemas.openxmlformats.org/officeDocument/2006/relationships/slide" Target="slides/slide51.xml"/><Relationship Id="rId52" Type="http://schemas.openxmlformats.org/officeDocument/2006/relationships/slide" Target="slides/slide52.xml"/><Relationship Id="rId53" Type="http://schemas.openxmlformats.org/officeDocument/2006/relationships/slide" Target="slides/slide53.xml"/><Relationship Id="rId40" Type="http://schemas.openxmlformats.org/officeDocument/2006/relationships/slide" Target="slides/slide40.xml"/><Relationship Id="rId41" Type="http://schemas.openxmlformats.org/officeDocument/2006/relationships/slide" Target="slides/slide41.xml"/><Relationship Id="rId42" Type="http://schemas.openxmlformats.org/officeDocument/2006/relationships/slide" Target="slides/slide42.xml"/><Relationship Id="rId43" Type="http://schemas.openxmlformats.org/officeDocument/2006/relationships/slide" Target="slides/slide43.xml"/><Relationship Id="rId44" Type="http://schemas.openxmlformats.org/officeDocument/2006/relationships/slide" Target="slides/slide44.xml"/><Relationship Id="rId45" Type="http://schemas.openxmlformats.org/officeDocument/2006/relationships/slide" Target="slides/slide45.xml"/><Relationship Id="rId46" Type="http://schemas.openxmlformats.org/officeDocument/2006/relationships/slide" Target="slides/slide46.xml"/><Relationship Id="rId47" Type="http://schemas.openxmlformats.org/officeDocument/2006/relationships/slide" Target="slides/slide47.xml"/><Relationship Id="rId48" Type="http://schemas.openxmlformats.org/officeDocument/2006/relationships/slide" Target="slides/slide48.xml"/><Relationship Id="rId49" Type="http://schemas.openxmlformats.org/officeDocument/2006/relationships/slide" Target="slides/slide49.xml"/><Relationship Id="rId1" Type="http://schemas.openxmlformats.org/officeDocument/2006/relationships/slide" Target="slides/slide1.xml"/><Relationship Id="rId2" Type="http://schemas.openxmlformats.org/officeDocument/2006/relationships/slide" Target="slides/slide2.xml"/><Relationship Id="rId3" Type="http://schemas.openxmlformats.org/officeDocument/2006/relationships/slide" Target="slides/slide3.xml"/><Relationship Id="rId4" Type="http://schemas.openxmlformats.org/officeDocument/2006/relationships/slide" Target="slides/slide4.xml"/><Relationship Id="rId5" Type="http://schemas.openxmlformats.org/officeDocument/2006/relationships/slide" Target="slides/slide5.xml"/><Relationship Id="rId6" Type="http://schemas.openxmlformats.org/officeDocument/2006/relationships/slide" Target="slides/slide6.xml"/><Relationship Id="rId7" Type="http://schemas.openxmlformats.org/officeDocument/2006/relationships/slide" Target="slides/slide7.xml"/><Relationship Id="rId8" Type="http://schemas.openxmlformats.org/officeDocument/2006/relationships/slide" Target="slides/slide8.xml"/><Relationship Id="rId9" Type="http://schemas.openxmlformats.org/officeDocument/2006/relationships/slide" Target="slides/slide9.xml"/><Relationship Id="rId30" Type="http://schemas.openxmlformats.org/officeDocument/2006/relationships/slide" Target="slides/slide30.xml"/><Relationship Id="rId31" Type="http://schemas.openxmlformats.org/officeDocument/2006/relationships/slide" Target="slides/slide31.xml"/><Relationship Id="rId32" Type="http://schemas.openxmlformats.org/officeDocument/2006/relationships/slide" Target="slides/slide32.xml"/><Relationship Id="rId33" Type="http://schemas.openxmlformats.org/officeDocument/2006/relationships/slide" Target="slides/slide33.xml"/><Relationship Id="rId34" Type="http://schemas.openxmlformats.org/officeDocument/2006/relationships/slide" Target="slides/slide34.xml"/><Relationship Id="rId35" Type="http://schemas.openxmlformats.org/officeDocument/2006/relationships/slide" Target="slides/slide35.xml"/><Relationship Id="rId36" Type="http://schemas.openxmlformats.org/officeDocument/2006/relationships/slide" Target="slides/slide36.xml"/><Relationship Id="rId37" Type="http://schemas.openxmlformats.org/officeDocument/2006/relationships/slide" Target="slides/slide37.xml"/><Relationship Id="rId38" Type="http://schemas.openxmlformats.org/officeDocument/2006/relationships/slide" Target="slides/slide38.xml"/><Relationship Id="rId39" Type="http://schemas.openxmlformats.org/officeDocument/2006/relationships/slide" Target="slides/slide39.xml"/><Relationship Id="rId20" Type="http://schemas.openxmlformats.org/officeDocument/2006/relationships/slide" Target="slides/slide20.xml"/><Relationship Id="rId21" Type="http://schemas.openxmlformats.org/officeDocument/2006/relationships/slide" Target="slides/slide21.xml"/><Relationship Id="rId22" Type="http://schemas.openxmlformats.org/officeDocument/2006/relationships/slide" Target="slides/slide22.xml"/><Relationship Id="rId23" Type="http://schemas.openxmlformats.org/officeDocument/2006/relationships/slide" Target="slides/slide23.xml"/><Relationship Id="rId24" Type="http://schemas.openxmlformats.org/officeDocument/2006/relationships/slide" Target="slides/slide24.xml"/><Relationship Id="rId25" Type="http://schemas.openxmlformats.org/officeDocument/2006/relationships/slide" Target="slides/slide25.xml"/><Relationship Id="rId26" Type="http://schemas.openxmlformats.org/officeDocument/2006/relationships/slide" Target="slides/slide26.xml"/><Relationship Id="rId27" Type="http://schemas.openxmlformats.org/officeDocument/2006/relationships/slide" Target="slides/slide27.xml"/><Relationship Id="rId28" Type="http://schemas.openxmlformats.org/officeDocument/2006/relationships/slide" Target="slides/slide28.xml"/><Relationship Id="rId29" Type="http://schemas.openxmlformats.org/officeDocument/2006/relationships/slide" Target="slides/slide29.xml"/><Relationship Id="rId10" Type="http://schemas.openxmlformats.org/officeDocument/2006/relationships/slide" Target="slides/slide10.xml"/><Relationship Id="rId11" Type="http://schemas.openxmlformats.org/officeDocument/2006/relationships/slide" Target="slides/slide11.xml"/><Relationship Id="rId12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 Antiqu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Book Antiqua"/>
              </a:defRPr>
            </a:lvl1pPr>
          </a:lstStyle>
          <a:p>
            <a:fld id="{E778284F-7361-964D-92DD-17429E9BCFDB}" type="datetimeFigureOut">
              <a:rPr lang="en-US" smtClean="0"/>
              <a:pPr/>
              <a:t>11-04-04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 Antiqu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Book Antiqua"/>
              </a:defRPr>
            </a:lvl1pPr>
          </a:lstStyle>
          <a:p>
            <a:fld id="{19D77F67-74EF-F540-A37E-3845DB1412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95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36513"/>
            <a:ext cx="4514850" cy="3386138"/>
          </a:xfrm>
          <a:ln cap="flat"/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36513"/>
            <a:ext cx="4514850" cy="3386138"/>
          </a:xfrm>
          <a:ln cap="flat"/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36513"/>
            <a:ext cx="4514850" cy="3386138"/>
          </a:xfrm>
          <a:ln cap="flat"/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50208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1350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2625" y="444500"/>
            <a:ext cx="3076575" cy="88138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44500"/>
            <a:ext cx="9077325" cy="88138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64424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34" y="162560"/>
            <a:ext cx="10187093" cy="1625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73388" y="2384214"/>
            <a:ext cx="11374684" cy="32873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3388" y="5888284"/>
            <a:ext cx="11374684" cy="32895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34" y="162560"/>
            <a:ext cx="10187093" cy="1625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73387" y="2384213"/>
            <a:ext cx="5578970" cy="67936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7069103" y="2384213"/>
            <a:ext cx="5578968" cy="6793654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34" y="162560"/>
            <a:ext cx="10187093" cy="1625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73387" y="2384213"/>
            <a:ext cx="5578970" cy="67936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69103" y="2384213"/>
            <a:ext cx="5578968" cy="67936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0831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0794658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489200"/>
            <a:ext cx="60706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5900" y="2489200"/>
            <a:ext cx="60706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5384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5966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55150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337152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646226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4691942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>
                <a:sym typeface="Palatino" charset="0"/>
              </a:rPr>
              <a:t>Click to edit Master text styles</a:t>
            </a:r>
          </a:p>
          <a:p>
            <a:pPr lvl="1"/>
            <a:r>
              <a:rPr lang="en-CA" dirty="0" smtClean="0">
                <a:sym typeface="Palatino" charset="0"/>
              </a:rPr>
              <a:t>Second level</a:t>
            </a:r>
          </a:p>
          <a:p>
            <a:pPr lvl="2"/>
            <a:r>
              <a:rPr lang="en-CA" dirty="0" smtClean="0">
                <a:sym typeface="Palatino" charset="0"/>
              </a:rPr>
              <a:t>Third level</a:t>
            </a:r>
          </a:p>
          <a:p>
            <a:pPr lvl="3"/>
            <a:r>
              <a:rPr lang="en-CA" dirty="0" smtClean="0">
                <a:sym typeface="Palatino" charset="0"/>
              </a:rPr>
              <a:t>Fourth level</a:t>
            </a:r>
          </a:p>
          <a:p>
            <a:pPr lvl="4"/>
            <a:r>
              <a:rPr lang="en-CA" dirty="0" smtClean="0">
                <a:sym typeface="Palatino" charset="0"/>
              </a:rPr>
              <a:t>Fifth level</a:t>
            </a:r>
            <a:endParaRPr lang="en-US" dirty="0">
              <a:sym typeface="Palatino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>
                <a:sym typeface="Didot" charset="0"/>
              </a:rPr>
              <a:t>Click to edit Master title style</a:t>
            </a:r>
            <a:endParaRPr lang="en-US">
              <a:sym typeface="Didot" charset="0"/>
            </a:endParaRPr>
          </a:p>
        </p:txBody>
      </p:sp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404813" y="2235200"/>
            <a:ext cx="12193587" cy="50800"/>
            <a:chOff x="0" y="0"/>
            <a:chExt cx="7680" cy="32"/>
          </a:xfrm>
        </p:grpSpPr>
        <p:sp>
          <p:nvSpPr>
            <p:cNvPr id="2052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53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393700" y="9347200"/>
            <a:ext cx="12192000" cy="50800"/>
            <a:chOff x="0" y="0"/>
            <a:chExt cx="7680" cy="32"/>
          </a:xfrm>
        </p:grpSpPr>
        <p:sp>
          <p:nvSpPr>
            <p:cNvPr id="2055" name="Line 7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56" name="Line 8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2057" name="Rectangle 9"/>
          <p:cNvSpPr>
            <a:spLocks/>
          </p:cNvSpPr>
          <p:nvPr/>
        </p:nvSpPr>
        <p:spPr bwMode="auto">
          <a:xfrm>
            <a:off x="425590" y="9521567"/>
            <a:ext cx="125860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Distributed DBMS</a:t>
            </a:r>
          </a:p>
        </p:txBody>
      </p:sp>
      <p:sp>
        <p:nvSpPr>
          <p:cNvPr id="2058" name="Rectangle 10"/>
          <p:cNvSpPr>
            <a:spLocks/>
          </p:cNvSpPr>
          <p:nvPr/>
        </p:nvSpPr>
        <p:spPr bwMode="auto">
          <a:xfrm>
            <a:off x="5571333" y="9521567"/>
            <a:ext cx="190023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© </a:t>
            </a:r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M. T. </a:t>
            </a:r>
            <a:r>
              <a:rPr lang="en-US" sz="1200" dirty="0" err="1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Özsu</a:t>
            </a:r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 &amp; P. </a:t>
            </a:r>
            <a:r>
              <a:rPr lang="en-US" sz="1200" dirty="0" err="1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Valduriez</a:t>
            </a:r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  <p:sp>
        <p:nvSpPr>
          <p:cNvPr id="13" name="Rectangle 10"/>
          <p:cNvSpPr>
            <a:spLocks/>
          </p:cNvSpPr>
          <p:nvPr/>
        </p:nvSpPr>
        <p:spPr bwMode="auto">
          <a:xfrm>
            <a:off x="11254928" y="9538899"/>
            <a:ext cx="14038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1200" dirty="0" smtClean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Ch.8/</a:t>
            </a:r>
            <a:fld id="{5E48BB5D-946E-5F48-82DF-AC330131550D}" type="slidenum">
              <a:rPr lang="en-US" sz="1200" smtClean="0">
                <a:latin typeface="Book Antiqua"/>
              </a:rPr>
              <a:pPr algn="r"/>
              <a:t>‹#›</a:t>
            </a:fld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805" r:id="rId12"/>
    <p:sldLayoutId id="2147483806" r:id="rId13"/>
    <p:sldLayoutId id="2147483807" r:id="rId14"/>
  </p:sldLayoutIdLst>
  <p:transition xmlns:p14="http://schemas.microsoft.com/office/powerpoint/2010/main"/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150000"/>
        <a:buFont typeface="Palatino" charset="0"/>
        <a:buChar char="•"/>
        <a:defRPr sz="2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5000"/>
        <a:buFont typeface="Zapf Dingbats" charset="0"/>
        <a:buChar char="➡"/>
        <a:defRPr sz="26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0000"/>
        <a:buFont typeface="Zapf Dingbats" charset="0"/>
        <a:buChar char="✦"/>
        <a:defRPr sz="24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69000"/>
        <a:buFont typeface="Lucida Grande" charset="0"/>
        <a:buChar char="✓"/>
        <a:defRPr sz="2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342900" y="2305032"/>
            <a:ext cx="12293600" cy="7264400"/>
          </a:xfrm>
          <a:ln/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  <a:endParaRPr lang="en-US" dirty="0"/>
          </a:p>
          <a:p>
            <a:r>
              <a:rPr lang="en-US" dirty="0" smtClean="0"/>
              <a:t>Distributed Database Design</a:t>
            </a:r>
          </a:p>
          <a:p>
            <a:r>
              <a:rPr lang="en-US" dirty="0" smtClean="0"/>
              <a:t>Database Integration</a:t>
            </a:r>
          </a:p>
          <a:p>
            <a:r>
              <a:rPr lang="en-US" dirty="0" smtClean="0"/>
              <a:t>Semantic Data Control</a:t>
            </a:r>
          </a:p>
          <a:p>
            <a:r>
              <a:rPr lang="en-US" dirty="0" smtClean="0">
                <a:solidFill>
                  <a:srgbClr val="1771A9"/>
                </a:solidFill>
              </a:rPr>
              <a:t>Distributed Query Processing</a:t>
            </a:r>
          </a:p>
          <a:p>
            <a:pPr lvl="1"/>
            <a:r>
              <a:rPr lang="en-US" dirty="0" smtClean="0">
                <a:solidFill>
                  <a:srgbClr val="1771A9"/>
                </a:solidFill>
              </a:rPr>
              <a:t>Overview</a:t>
            </a:r>
          </a:p>
          <a:p>
            <a:pPr lvl="1"/>
            <a:r>
              <a:rPr lang="en-US" dirty="0" smtClean="0">
                <a:solidFill>
                  <a:srgbClr val="1771A9"/>
                </a:solidFill>
              </a:rPr>
              <a:t>Query </a:t>
            </a:r>
            <a:r>
              <a:rPr lang="en-US" dirty="0">
                <a:solidFill>
                  <a:srgbClr val="1771A9"/>
                </a:solidFill>
              </a:rPr>
              <a:t>decomposition and localization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Distributed query optimization</a:t>
            </a:r>
          </a:p>
          <a:p>
            <a:r>
              <a:rPr lang="en-US" dirty="0" smtClean="0"/>
              <a:t>Multidatabase Query Processing</a:t>
            </a:r>
          </a:p>
          <a:p>
            <a:r>
              <a:rPr lang="en-US" dirty="0" smtClean="0"/>
              <a:t>Distributed Transaction Management</a:t>
            </a:r>
          </a:p>
          <a:p>
            <a:r>
              <a:rPr lang="en-US" dirty="0" smtClean="0"/>
              <a:t>Data Replication</a:t>
            </a:r>
          </a:p>
          <a:p>
            <a:r>
              <a:rPr lang="en-US" dirty="0" smtClean="0"/>
              <a:t>Parallel Database Systems</a:t>
            </a:r>
          </a:p>
          <a:p>
            <a:r>
              <a:rPr lang="en-US" dirty="0" smtClean="0"/>
              <a:t>Distributed Object DBMS</a:t>
            </a:r>
          </a:p>
          <a:p>
            <a:r>
              <a:rPr lang="en-US" dirty="0" smtClean="0"/>
              <a:t>Peer-to-Peer Data Management</a:t>
            </a:r>
          </a:p>
          <a:p>
            <a:r>
              <a:rPr lang="en-US" dirty="0" smtClean="0"/>
              <a:t>Web Data Management </a:t>
            </a:r>
          </a:p>
          <a:p>
            <a:r>
              <a:rPr lang="en-US" dirty="0" smtClean="0"/>
              <a:t>Current Issues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Total Cost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idx="1"/>
          </p:nvPr>
        </p:nvSpPr>
        <p:spPr>
          <a:xfrm>
            <a:off x="774948" y="2489200"/>
            <a:ext cx="11416084" cy="6769100"/>
          </a:xfrm>
          <a:noFill/>
          <a:ln/>
        </p:spPr>
        <p:txBody>
          <a:bodyPr/>
          <a:lstStyle/>
          <a:p>
            <a:pPr>
              <a:buNone/>
              <a:tabLst>
                <a:tab pos="2357083" algn="l"/>
              </a:tabLst>
            </a:pPr>
            <a:r>
              <a:rPr lang="en-US" dirty="0"/>
              <a:t>Summation of all cost factors</a:t>
            </a:r>
          </a:p>
          <a:p>
            <a:pPr>
              <a:buNone/>
              <a:tabLst>
                <a:tab pos="2357083" algn="l"/>
              </a:tabLst>
            </a:pPr>
            <a:endParaRPr lang="en-US" dirty="0"/>
          </a:p>
          <a:p>
            <a:pPr lvl="1">
              <a:buNone/>
              <a:tabLst>
                <a:tab pos="2357083" algn="l"/>
              </a:tabLst>
            </a:pPr>
            <a:r>
              <a:rPr lang="en-US" dirty="0"/>
              <a:t>Total cost	= CPU cost + I/O cost + communication cost</a:t>
            </a:r>
          </a:p>
          <a:p>
            <a:pPr lvl="1">
              <a:buNone/>
              <a:tabLst>
                <a:tab pos="2357083" algn="l"/>
              </a:tabLst>
            </a:pPr>
            <a:endParaRPr lang="en-US" dirty="0"/>
          </a:p>
          <a:p>
            <a:pPr lvl="1">
              <a:buNone/>
              <a:tabLst>
                <a:tab pos="2357083" algn="l"/>
              </a:tabLst>
            </a:pPr>
            <a:r>
              <a:rPr lang="en-US" dirty="0"/>
              <a:t>CPU cost	= unit instruction </a:t>
            </a:r>
            <a:r>
              <a:rPr lang="en-US" dirty="0" smtClean="0"/>
              <a:t>cost 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* </a:t>
            </a:r>
            <a:r>
              <a:rPr lang="en-US" dirty="0" err="1" smtClean="0"/>
              <a:t>no.of</a:t>
            </a:r>
            <a:r>
              <a:rPr lang="en-US" dirty="0" smtClean="0"/>
              <a:t> instructions</a:t>
            </a:r>
            <a:endParaRPr lang="en-US" dirty="0"/>
          </a:p>
          <a:p>
            <a:pPr lvl="1">
              <a:buNone/>
              <a:tabLst>
                <a:tab pos="2357083" algn="l"/>
              </a:tabLst>
            </a:pPr>
            <a:endParaRPr lang="en-US" dirty="0"/>
          </a:p>
          <a:p>
            <a:pPr lvl="1">
              <a:buNone/>
              <a:tabLst>
                <a:tab pos="2357083" algn="l"/>
              </a:tabLst>
            </a:pPr>
            <a:r>
              <a:rPr lang="en-US" dirty="0"/>
              <a:t>I/O cost 	= unit disk I/O </a:t>
            </a:r>
            <a:r>
              <a:rPr lang="en-US" dirty="0" smtClean="0"/>
              <a:t>cost 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* </a:t>
            </a:r>
            <a:r>
              <a:rPr lang="en-US" dirty="0" smtClean="0"/>
              <a:t>no</a:t>
            </a:r>
            <a:r>
              <a:rPr lang="en-US" dirty="0"/>
              <a:t>. of disk I/Os</a:t>
            </a:r>
          </a:p>
          <a:p>
            <a:pPr lvl="1">
              <a:buNone/>
              <a:tabLst>
                <a:tab pos="2357083" algn="l"/>
              </a:tabLst>
            </a:pPr>
            <a:endParaRPr lang="en-US" dirty="0"/>
          </a:p>
          <a:p>
            <a:pPr lvl="1">
              <a:buNone/>
              <a:tabLst>
                <a:tab pos="2357083" algn="l"/>
              </a:tabLst>
            </a:pPr>
            <a:r>
              <a:rPr lang="en-US" dirty="0"/>
              <a:t>communication cost = message initiation + transmission</a:t>
            </a:r>
          </a:p>
          <a:p>
            <a:pPr>
              <a:tabLst>
                <a:tab pos="2357083" algn="l"/>
              </a:tabLst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Total Cost Factors</a:t>
            </a:r>
          </a:p>
        </p:txBody>
      </p:sp>
      <p:sp>
        <p:nvSpPr>
          <p:cNvPr id="30515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dirty="0"/>
              <a:t>Wide area network </a:t>
            </a:r>
          </a:p>
          <a:p>
            <a:pPr lvl="1">
              <a:spcBef>
                <a:spcPct val="60000"/>
              </a:spcBef>
            </a:pPr>
            <a:r>
              <a:rPr lang="en-US" sz="2800" dirty="0"/>
              <a:t>Message initiation and transmission costs high</a:t>
            </a:r>
          </a:p>
          <a:p>
            <a:pPr lvl="1">
              <a:spcBef>
                <a:spcPct val="60000"/>
              </a:spcBef>
            </a:pPr>
            <a:r>
              <a:rPr lang="en-US" sz="2800" dirty="0"/>
              <a:t>Local processing cost is low (fast mainframes or minicomputers)</a:t>
            </a:r>
          </a:p>
          <a:p>
            <a:pPr lvl="1">
              <a:spcBef>
                <a:spcPct val="60000"/>
              </a:spcBef>
            </a:pPr>
            <a:r>
              <a:rPr lang="en-US" sz="2800" dirty="0"/>
              <a:t>Ratio of communication to I/O costs = 20:1</a:t>
            </a:r>
          </a:p>
          <a:p>
            <a:pPr>
              <a:spcBef>
                <a:spcPct val="60000"/>
              </a:spcBef>
            </a:pPr>
            <a:r>
              <a:rPr lang="en-US" dirty="0"/>
              <a:t>Local area networks</a:t>
            </a:r>
          </a:p>
          <a:p>
            <a:pPr lvl="1">
              <a:spcBef>
                <a:spcPct val="60000"/>
              </a:spcBef>
            </a:pPr>
            <a:r>
              <a:rPr lang="en-US" sz="2800" dirty="0"/>
              <a:t>Communication and local processing costs are more or less equal</a:t>
            </a:r>
          </a:p>
          <a:p>
            <a:pPr lvl="1">
              <a:spcBef>
                <a:spcPct val="60000"/>
              </a:spcBef>
            </a:pPr>
            <a:r>
              <a:rPr lang="en-US" sz="2800" dirty="0"/>
              <a:t>Ratio = 1:1.6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Response Time</a:t>
            </a:r>
          </a:p>
        </p:txBody>
      </p:sp>
      <p:sp>
        <p:nvSpPr>
          <p:cNvPr id="30617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10000"/>
              </a:lnSpc>
              <a:spcBef>
                <a:spcPct val="60000"/>
              </a:spcBef>
              <a:buNone/>
              <a:tabLst>
                <a:tab pos="3251149" algn="l"/>
              </a:tabLst>
            </a:pPr>
            <a:r>
              <a:rPr lang="en-US" dirty="0"/>
              <a:t>Elapsed time between the initiation and the completion of a query</a:t>
            </a:r>
          </a:p>
          <a:p>
            <a:pPr>
              <a:lnSpc>
                <a:spcPct val="110000"/>
              </a:lnSpc>
              <a:spcBef>
                <a:spcPct val="60000"/>
              </a:spcBef>
              <a:buNone/>
              <a:tabLst>
                <a:tab pos="3251149" algn="l"/>
              </a:tabLst>
            </a:pPr>
            <a:endParaRPr lang="en-US" dirty="0"/>
          </a:p>
          <a:p>
            <a:pPr marL="3576264" lvl="1" indent="-2844756">
              <a:lnSpc>
                <a:spcPct val="110000"/>
              </a:lnSpc>
              <a:spcBef>
                <a:spcPct val="60000"/>
              </a:spcBef>
              <a:buNone/>
              <a:tabLst>
                <a:tab pos="3251149" algn="l"/>
              </a:tabLst>
            </a:pPr>
            <a:r>
              <a:rPr lang="en-US" sz="2800" dirty="0"/>
              <a:t>Response time	= CPU time + I/O time + communication time</a:t>
            </a:r>
          </a:p>
          <a:p>
            <a:pPr marL="3576264" lvl="1" indent="-2844756">
              <a:lnSpc>
                <a:spcPct val="110000"/>
              </a:lnSpc>
              <a:spcBef>
                <a:spcPct val="60000"/>
              </a:spcBef>
              <a:buNone/>
              <a:tabLst>
                <a:tab pos="3251149" algn="l"/>
              </a:tabLst>
            </a:pPr>
            <a:r>
              <a:rPr lang="en-US" sz="2800" dirty="0"/>
              <a:t>CPU time	= unit instruction time </a:t>
            </a:r>
            <a:r>
              <a:rPr lang="en-US" sz="2800" dirty="0" smtClean="0">
                <a:cs typeface="Book Antiqua"/>
                <a:sym typeface="Symbol"/>
              </a:rPr>
              <a:t>* </a:t>
            </a:r>
            <a:r>
              <a:rPr lang="en-US" sz="2800" dirty="0" smtClean="0"/>
              <a:t>no</a:t>
            </a:r>
            <a:r>
              <a:rPr lang="en-US" sz="2800" dirty="0"/>
              <a:t>. of </a:t>
            </a:r>
            <a:r>
              <a:rPr lang="en-US" sz="2800" dirty="0">
                <a:solidFill>
                  <a:schemeClr val="hlink"/>
                </a:solidFill>
              </a:rPr>
              <a:t>sequential </a:t>
            </a:r>
            <a:r>
              <a:rPr lang="en-US" sz="2800" dirty="0"/>
              <a:t>instructions</a:t>
            </a:r>
          </a:p>
          <a:p>
            <a:pPr marL="3576264" lvl="1" indent="-2844756">
              <a:lnSpc>
                <a:spcPct val="110000"/>
              </a:lnSpc>
              <a:spcBef>
                <a:spcPct val="60000"/>
              </a:spcBef>
              <a:buNone/>
              <a:tabLst>
                <a:tab pos="3251149" algn="l"/>
              </a:tabLst>
            </a:pPr>
            <a:r>
              <a:rPr lang="en-US" sz="2800" dirty="0"/>
              <a:t>I/O time	= unit I/O time</a:t>
            </a:r>
            <a:r>
              <a:rPr lang="en-US" dirty="0" smtClean="0">
                <a:latin typeface="Symbol" charset="2"/>
                <a:sym typeface="Symbol"/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* </a:t>
            </a:r>
            <a:r>
              <a:rPr lang="en-US" sz="2800" dirty="0" smtClean="0"/>
              <a:t>no</a:t>
            </a:r>
            <a:r>
              <a:rPr lang="en-US" sz="2800" dirty="0"/>
              <a:t>. of </a:t>
            </a:r>
            <a:r>
              <a:rPr lang="en-US" sz="2800" dirty="0">
                <a:solidFill>
                  <a:schemeClr val="hlink"/>
                </a:solidFill>
              </a:rPr>
              <a:t>sequential</a:t>
            </a:r>
            <a:r>
              <a:rPr lang="en-US" sz="2800" dirty="0"/>
              <a:t> I/Os</a:t>
            </a:r>
          </a:p>
          <a:p>
            <a:pPr marL="3576264" lvl="1" indent="-2844756">
              <a:lnSpc>
                <a:spcPct val="110000"/>
              </a:lnSpc>
              <a:spcBef>
                <a:spcPct val="60000"/>
              </a:spcBef>
              <a:buNone/>
              <a:tabLst>
                <a:tab pos="3251149" algn="l"/>
              </a:tabLst>
            </a:pPr>
            <a:r>
              <a:rPr lang="en-US" sz="2800" dirty="0"/>
              <a:t>communication time = unit </a:t>
            </a:r>
            <a:r>
              <a:rPr lang="en-US" sz="2800" dirty="0" err="1"/>
              <a:t>msg</a:t>
            </a:r>
            <a:r>
              <a:rPr lang="en-US" sz="2800" dirty="0"/>
              <a:t> initiation </a:t>
            </a:r>
            <a:r>
              <a:rPr lang="en-US" sz="2800" dirty="0" smtClean="0"/>
              <a:t>time</a:t>
            </a:r>
            <a:r>
              <a:rPr lang="en-US" dirty="0" smtClean="0">
                <a:latin typeface="Symbol" charset="2"/>
                <a:sym typeface="Symbol"/>
              </a:rPr>
              <a:t> </a:t>
            </a:r>
            <a:r>
              <a:rPr lang="en-US" sz="2400" dirty="0" smtClean="0">
                <a:cs typeface="Book Antiqua"/>
                <a:sym typeface="Symbol"/>
              </a:rPr>
              <a:t>* </a:t>
            </a:r>
            <a:r>
              <a:rPr lang="en-US" sz="2800" dirty="0" smtClean="0"/>
              <a:t>no</a:t>
            </a:r>
            <a:r>
              <a:rPr lang="en-US" sz="2800" dirty="0"/>
              <a:t>. of </a:t>
            </a:r>
            <a:r>
              <a:rPr lang="en-US" sz="2800" dirty="0">
                <a:solidFill>
                  <a:schemeClr val="hlink"/>
                </a:solidFill>
              </a:rPr>
              <a:t>sequential </a:t>
            </a:r>
            <a:r>
              <a:rPr lang="en-US" sz="2800" dirty="0" err="1"/>
              <a:t>msg</a:t>
            </a:r>
            <a:r>
              <a:rPr lang="en-US" sz="2800" dirty="0"/>
              <a:t> </a:t>
            </a:r>
            <a:endParaRPr lang="en-US" sz="2800" dirty="0" smtClean="0"/>
          </a:p>
          <a:p>
            <a:pPr marL="3576264" lvl="1" indent="-2844756">
              <a:lnSpc>
                <a:spcPct val="50000"/>
              </a:lnSpc>
              <a:spcBef>
                <a:spcPct val="60000"/>
              </a:spcBef>
              <a:buNone/>
              <a:tabLst>
                <a:tab pos="3251149" algn="l"/>
              </a:tabLst>
            </a:pPr>
            <a:r>
              <a:rPr lang="en-US" sz="2800" dirty="0"/>
              <a:t>	</a:t>
            </a:r>
            <a:r>
              <a:rPr lang="en-US" sz="2800" dirty="0" smtClean="0"/>
              <a:t>	+ </a:t>
            </a:r>
            <a:r>
              <a:rPr lang="en-US" sz="2800" dirty="0"/>
              <a:t>unit transmission time</a:t>
            </a:r>
            <a:r>
              <a:rPr lang="en-US" dirty="0" smtClean="0">
                <a:latin typeface="Symbol" charset="2"/>
                <a:sym typeface="Symbol"/>
              </a:rPr>
              <a:t> </a:t>
            </a:r>
            <a:r>
              <a:rPr lang="en-US" sz="2400" dirty="0" smtClean="0">
                <a:cs typeface="Book Antiqua"/>
                <a:sym typeface="Symbol"/>
              </a:rPr>
              <a:t>*</a:t>
            </a:r>
            <a:r>
              <a:rPr lang="en-US" sz="2400" dirty="0" smtClean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2800" dirty="0" smtClean="0"/>
              <a:t>no</a:t>
            </a:r>
            <a:r>
              <a:rPr lang="en-US" sz="2800" dirty="0"/>
              <a:t>. of </a:t>
            </a:r>
            <a:r>
              <a:rPr lang="en-US" sz="2800" dirty="0">
                <a:solidFill>
                  <a:schemeClr val="hlink"/>
                </a:solidFill>
              </a:rPr>
              <a:t>sequential</a:t>
            </a:r>
            <a:r>
              <a:rPr lang="en-US" sz="2800" dirty="0"/>
              <a:t> bytes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6394027" y="5290545"/>
            <a:ext cx="198684" cy="903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309712" y="5380856"/>
            <a:ext cx="12293600" cy="3816424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dirty="0"/>
              <a:t>Assume that only the communication cost is considered</a:t>
            </a:r>
          </a:p>
          <a:p>
            <a:pPr marL="0" indent="0">
              <a:buNone/>
            </a:pPr>
            <a:r>
              <a:rPr lang="en-US" dirty="0"/>
              <a:t>Total time = 2</a:t>
            </a:r>
            <a:r>
              <a:rPr lang="en-US" dirty="0">
                <a:latin typeface="Symbol" charset="2"/>
                <a:sym typeface="Symbol"/>
              </a:rPr>
              <a:t> 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× </a:t>
            </a:r>
            <a:r>
              <a:rPr lang="en-US" dirty="0" smtClean="0"/>
              <a:t>message </a:t>
            </a:r>
            <a:r>
              <a:rPr lang="en-US" dirty="0"/>
              <a:t>initialization time + unit transmission time</a:t>
            </a:r>
            <a:r>
              <a:rPr lang="en-US" dirty="0">
                <a:latin typeface="Symbol" charset="2"/>
                <a:sym typeface="Symbol"/>
              </a:rPr>
              <a:t> </a:t>
            </a:r>
            <a:r>
              <a:rPr lang="en-US" dirty="0" smtClean="0">
                <a:cs typeface="Symbol" charset="2"/>
                <a:sym typeface="Symbol"/>
              </a:rPr>
              <a:t>*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dirty="0" smtClean="0">
                <a:solidFill>
                  <a:schemeClr val="hlink"/>
                </a:solidFill>
              </a:rPr>
              <a:t>(</a:t>
            </a:r>
            <a:r>
              <a:rPr lang="en-US" i="1" dirty="0" err="1">
                <a:solidFill>
                  <a:schemeClr val="hlink"/>
                </a:solidFill>
              </a:rPr>
              <a:t>x+y</a:t>
            </a:r>
            <a:r>
              <a:rPr lang="en-US" dirty="0">
                <a:solidFill>
                  <a:schemeClr val="hlink"/>
                </a:solidFill>
              </a:rPr>
              <a:t>)</a:t>
            </a:r>
            <a:endParaRPr lang="en-US" dirty="0">
              <a:solidFill>
                <a:srgbClr val="FF5008"/>
              </a:solidFill>
            </a:endParaRPr>
          </a:p>
          <a:p>
            <a:pPr marL="0" indent="0">
              <a:buNone/>
            </a:pPr>
            <a:r>
              <a:rPr lang="en-US" dirty="0"/>
              <a:t>Response time </a:t>
            </a:r>
            <a:r>
              <a:rPr lang="en-US" dirty="0" smtClean="0"/>
              <a:t>= </a:t>
            </a:r>
            <a:r>
              <a:rPr lang="en-US" dirty="0">
                <a:solidFill>
                  <a:schemeClr val="hlink"/>
                </a:solidFill>
              </a:rPr>
              <a:t>max</a:t>
            </a:r>
            <a:r>
              <a:rPr lang="en-US" dirty="0"/>
              <a:t> {time to send </a:t>
            </a:r>
            <a:r>
              <a:rPr lang="en-US" i="1" dirty="0"/>
              <a:t>x</a:t>
            </a:r>
            <a:r>
              <a:rPr lang="en-US" dirty="0"/>
              <a:t> from 1 to 3, time to send </a:t>
            </a:r>
            <a:r>
              <a:rPr lang="en-US" i="1" dirty="0"/>
              <a:t>y</a:t>
            </a:r>
            <a:r>
              <a:rPr lang="en-US" dirty="0"/>
              <a:t> from 2 to 3}</a:t>
            </a:r>
            <a:endParaRPr lang="en-US" dirty="0">
              <a:solidFill>
                <a:srgbClr val="183400"/>
              </a:solidFill>
            </a:endParaRPr>
          </a:p>
          <a:p>
            <a:pPr marL="0" indent="0">
              <a:buNone/>
            </a:pPr>
            <a:r>
              <a:rPr lang="en-US" dirty="0"/>
              <a:t>time to send </a:t>
            </a:r>
            <a:r>
              <a:rPr lang="en-US" i="1" dirty="0"/>
              <a:t>x</a:t>
            </a:r>
            <a:r>
              <a:rPr lang="en-US" dirty="0"/>
              <a:t> from 1 to 3 = message initialization time </a:t>
            </a:r>
            <a:endParaRPr lang="en-US" dirty="0" smtClean="0"/>
          </a:p>
          <a:p>
            <a:pPr marL="0" indent="0">
              <a:lnSpc>
                <a:spcPct val="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			+ </a:t>
            </a:r>
            <a:r>
              <a:rPr lang="en-US" dirty="0"/>
              <a:t>unit transmission time</a:t>
            </a:r>
            <a:r>
              <a:rPr lang="en-US" dirty="0">
                <a:latin typeface="Symbol" charset="2"/>
                <a:sym typeface="Symbol"/>
              </a:rPr>
              <a:t> </a:t>
            </a:r>
            <a:r>
              <a:rPr lang="en-US" dirty="0" smtClean="0">
                <a:cs typeface="Symbol" charset="2"/>
                <a:sym typeface="Symbol"/>
              </a:rPr>
              <a:t>*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i="1" dirty="0" smtClean="0"/>
              <a:t>x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time to send </a:t>
            </a:r>
            <a:r>
              <a:rPr lang="en-US" i="1" dirty="0"/>
              <a:t>y</a:t>
            </a:r>
            <a:r>
              <a:rPr lang="en-US" dirty="0"/>
              <a:t> from 2 to 3 = message initialization time </a:t>
            </a:r>
            <a:endParaRPr lang="en-US" dirty="0" smtClean="0"/>
          </a:p>
          <a:p>
            <a:pPr marL="0" indent="0">
              <a:lnSpc>
                <a:spcPct val="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			+ </a:t>
            </a:r>
            <a:r>
              <a:rPr lang="en-US" dirty="0"/>
              <a:t>unit transmission time</a:t>
            </a:r>
            <a:r>
              <a:rPr lang="en-US" dirty="0">
                <a:latin typeface="Symbol" charset="2"/>
                <a:sym typeface="Symbol"/>
              </a:rPr>
              <a:t> </a:t>
            </a:r>
            <a:r>
              <a:rPr lang="en-US" dirty="0" smtClean="0">
                <a:cs typeface="Symbol" charset="2"/>
                <a:sym typeface="Symbol"/>
              </a:rPr>
              <a:t>*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72709" name="Oval 5"/>
          <p:cNvSpPr>
            <a:spLocks noChangeArrowheads="1"/>
          </p:cNvSpPr>
          <p:nvPr/>
        </p:nvSpPr>
        <p:spPr bwMode="auto">
          <a:xfrm>
            <a:off x="3883379" y="2481870"/>
            <a:ext cx="1250808" cy="616374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3881121" y="2522510"/>
            <a:ext cx="1255324" cy="5508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</a:rPr>
              <a:t>Site 1</a:t>
            </a:r>
          </a:p>
        </p:txBody>
      </p:sp>
      <p:sp>
        <p:nvSpPr>
          <p:cNvPr id="72712" name="Oval 8"/>
          <p:cNvSpPr>
            <a:spLocks noChangeArrowheads="1"/>
          </p:cNvSpPr>
          <p:nvPr/>
        </p:nvSpPr>
        <p:spPr bwMode="auto">
          <a:xfrm>
            <a:off x="3917246" y="4378403"/>
            <a:ext cx="1250809" cy="616374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3955628" y="4419043"/>
            <a:ext cx="1167271" cy="5508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Site 2</a:t>
            </a:r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5784645" y="2730226"/>
            <a:ext cx="1390833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i="1" dirty="0" err="1">
                <a:solidFill>
                  <a:srgbClr val="000000"/>
                </a:solidFill>
                <a:latin typeface="Arial"/>
              </a:rPr>
              <a:t>x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units</a:t>
            </a:r>
          </a:p>
        </p:txBody>
      </p:sp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5782320" y="4300736"/>
            <a:ext cx="1390833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i="1" dirty="0" err="1">
                <a:solidFill>
                  <a:srgbClr val="000000"/>
                </a:solidFill>
                <a:latin typeface="Arial"/>
              </a:rPr>
              <a:t>y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units</a:t>
            </a:r>
          </a:p>
        </p:txBody>
      </p:sp>
      <p:sp>
        <p:nvSpPr>
          <p:cNvPr id="72717" name="Oval 13"/>
          <p:cNvSpPr>
            <a:spLocks noChangeArrowheads="1"/>
          </p:cNvSpPr>
          <p:nvPr/>
        </p:nvSpPr>
        <p:spPr bwMode="auto">
          <a:xfrm>
            <a:off x="7872872" y="3432214"/>
            <a:ext cx="1250809" cy="616374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72718" name="Rectangle 14"/>
          <p:cNvSpPr>
            <a:spLocks noChangeArrowheads="1"/>
          </p:cNvSpPr>
          <p:nvPr/>
        </p:nvSpPr>
        <p:spPr bwMode="auto">
          <a:xfrm>
            <a:off x="7911254" y="3497870"/>
            <a:ext cx="1167271" cy="5508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Site 3</a:t>
            </a:r>
          </a:p>
        </p:txBody>
      </p:sp>
      <p:sp>
        <p:nvSpPr>
          <p:cNvPr id="72720" name="Line 16"/>
          <p:cNvSpPr>
            <a:spLocks noChangeShapeType="1"/>
          </p:cNvSpPr>
          <p:nvPr/>
        </p:nvSpPr>
        <p:spPr bwMode="auto">
          <a:xfrm>
            <a:off x="5129671" y="2861177"/>
            <a:ext cx="2745458" cy="8489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72721" name="Line 17"/>
          <p:cNvSpPr>
            <a:spLocks noChangeShapeType="1"/>
          </p:cNvSpPr>
          <p:nvPr/>
        </p:nvSpPr>
        <p:spPr bwMode="auto">
          <a:xfrm flipV="1">
            <a:off x="5129671" y="3827505"/>
            <a:ext cx="2745458" cy="866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Optimization Statistics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Primary cost factor: </a:t>
            </a:r>
            <a:r>
              <a:rPr lang="en-US" dirty="0">
                <a:solidFill>
                  <a:schemeClr val="hlink"/>
                </a:solidFill>
              </a:rPr>
              <a:t>size of intermediate relations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Need to estimate their sizes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Make them </a:t>
            </a:r>
            <a:r>
              <a:rPr lang="en-US" dirty="0" smtClean="0"/>
              <a:t>precise </a:t>
            </a:r>
            <a:r>
              <a:rPr lang="en-US" dirty="0" smtClean="0">
                <a:latin typeface="Symbol" charset="2"/>
                <a:sym typeface="Symbol"/>
              </a:rPr>
              <a:t> </a:t>
            </a:r>
            <a:r>
              <a:rPr lang="en-US" dirty="0" smtClean="0"/>
              <a:t>more </a:t>
            </a:r>
            <a:r>
              <a:rPr lang="en-US" dirty="0"/>
              <a:t>costly to maintain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Simplifying assumption: uniform distribution of attribute values in a relation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152578" name="Rectangle 2"/>
          <p:cNvSpPr>
            <a:spLocks noGrp="1" noChangeArrowheads="1"/>
          </p:cNvSpPr>
          <p:nvPr>
            <p:ph idx="1"/>
          </p:nvPr>
        </p:nvSpPr>
        <p:spPr>
          <a:xfrm>
            <a:off x="342900" y="2489200"/>
            <a:ext cx="11704116" cy="4763864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For each relation </a:t>
            </a:r>
            <a:r>
              <a:rPr lang="en-US" i="1" dirty="0"/>
              <a:t>R</a:t>
            </a:r>
            <a:r>
              <a:rPr lang="en-US" dirty="0"/>
              <a:t>[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] fragmented </a:t>
            </a:r>
            <a:r>
              <a:rPr lang="en-US" dirty="0" smtClean="0"/>
              <a:t>as </a:t>
            </a:r>
            <a:r>
              <a:rPr lang="en-US" i="1" dirty="0" smtClean="0"/>
              <a:t>R</a:t>
            </a:r>
            <a:r>
              <a:rPr lang="en-US" baseline="-25000" dirty="0" smtClean="0"/>
              <a:t>1</a:t>
            </a:r>
            <a:r>
              <a:rPr lang="en-US" dirty="0"/>
              <a:t>, …, </a:t>
            </a:r>
            <a:r>
              <a:rPr lang="en-US" i="1" dirty="0" err="1"/>
              <a:t>R</a:t>
            </a:r>
            <a:r>
              <a:rPr lang="en-US" i="1" baseline="-25000" dirty="0" err="1"/>
              <a:t>r</a:t>
            </a:r>
            <a:endParaRPr lang="en-US" i="1" dirty="0"/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length of each attribute: </a:t>
            </a:r>
            <a:r>
              <a:rPr lang="en-US" i="1" dirty="0" err="1"/>
              <a:t>length</a:t>
            </a:r>
            <a:r>
              <a:rPr lang="en-US" dirty="0" err="1"/>
              <a:t>(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dirty="0"/>
              <a:t>) 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the number of distinct values for each attribute in each fragment: </a:t>
            </a:r>
            <a:r>
              <a:rPr lang="en-US" i="1" dirty="0"/>
              <a:t>card</a:t>
            </a:r>
            <a:r>
              <a:rPr lang="en-US" dirty="0" smtClean="0"/>
              <a:t>(</a:t>
            </a:r>
            <a:r>
              <a:rPr lang="en-US" dirty="0" smtClean="0">
                <a:sym typeface="Symbol"/>
              </a:rPr>
              <a:t></a:t>
            </a:r>
            <a:r>
              <a:rPr lang="en-US" i="1" baseline="-25000" dirty="0" err="1" smtClean="0"/>
              <a:t>A</a:t>
            </a:r>
            <a:r>
              <a:rPr lang="en-US" i="1" baseline="-50000" dirty="0" err="1" smtClean="0"/>
              <a:t>i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j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maximum and minimum values in the domain of each attribute: </a:t>
            </a:r>
            <a:r>
              <a:rPr lang="en-US" i="1" dirty="0" err="1"/>
              <a:t>min</a:t>
            </a:r>
            <a:r>
              <a:rPr lang="en-US" dirty="0" err="1"/>
              <a:t>(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dirty="0"/>
              <a:t>), </a:t>
            </a:r>
            <a:r>
              <a:rPr lang="en-US" i="1" dirty="0" err="1"/>
              <a:t>ma</a:t>
            </a:r>
            <a:r>
              <a:rPr lang="en-US" dirty="0" err="1"/>
              <a:t>x(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the cardinalities of each domain: </a:t>
            </a:r>
            <a:r>
              <a:rPr lang="en-US" i="1" dirty="0" err="1"/>
              <a:t>card</a:t>
            </a:r>
            <a:r>
              <a:rPr lang="en-US" dirty="0" err="1"/>
              <a:t>(</a:t>
            </a:r>
            <a:r>
              <a:rPr lang="en-US" i="1" dirty="0" err="1"/>
              <a:t>dom</a:t>
            </a:r>
            <a:r>
              <a:rPr lang="en-US" dirty="0" err="1"/>
              <a:t>[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dirty="0"/>
              <a:t>])</a:t>
            </a:r>
            <a:endParaRPr lang="en-US" dirty="0" smtClean="0"/>
          </a:p>
          <a:p>
            <a:pPr>
              <a:spcBef>
                <a:spcPct val="25000"/>
              </a:spcBef>
            </a:pPr>
            <a:r>
              <a:rPr lang="en-US" dirty="0" smtClean="0"/>
              <a:t>The </a:t>
            </a:r>
            <a:r>
              <a:rPr lang="en-US" dirty="0"/>
              <a:t>cardinalities of each fragment: </a:t>
            </a:r>
            <a:r>
              <a:rPr lang="en-US" i="1" dirty="0" err="1"/>
              <a:t>card</a:t>
            </a:r>
            <a:r>
              <a:rPr lang="en-US" dirty="0" err="1"/>
              <a:t>(</a:t>
            </a:r>
            <a:r>
              <a:rPr lang="en-US" i="1" dirty="0" err="1"/>
              <a:t>R</a:t>
            </a:r>
            <a:r>
              <a:rPr lang="en-US" i="1" baseline="-25000" dirty="0" err="1"/>
              <a:t>j</a:t>
            </a:r>
            <a:r>
              <a:rPr lang="en-US" dirty="0" smtClean="0"/>
              <a:t>) Selectivity factor of each operation for relations</a:t>
            </a:r>
          </a:p>
          <a:p>
            <a:pPr lvl="1">
              <a:spcBef>
                <a:spcPct val="25000"/>
              </a:spcBef>
            </a:pPr>
            <a:r>
              <a:rPr lang="en-US" sz="3100" dirty="0"/>
              <a:t>For joins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endParaRPr lang="en-US" dirty="0" smtClean="0"/>
          </a:p>
          <a:p>
            <a:endParaRPr lang="en-US" sz="2600" dirty="0"/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4044684" y="8423771"/>
            <a:ext cx="259895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endParaRPr dirty="0">
              <a:latin typeface="Book Antiqua"/>
            </a:endParaRP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4044684" y="8423771"/>
            <a:ext cx="259895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endParaRPr dirty="0">
              <a:latin typeface="Book Antiqua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700110" y="6893024"/>
            <a:ext cx="4751097" cy="1224137"/>
            <a:chOff x="2700110" y="6893024"/>
            <a:chExt cx="4751097" cy="1224137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700110" y="7329256"/>
              <a:ext cx="1878189" cy="5514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SF</a:t>
              </a:r>
              <a:r>
                <a:rPr lang="en-US" spc="-427" dirty="0">
                  <a:latin typeface="MS PGothic"/>
                  <a:ea typeface="MS PGothic"/>
                </a:rPr>
                <a:t> </a:t>
              </a:r>
              <a:r>
                <a:rPr lang="en-US" sz="4000" baseline="-25000" dirty="0">
                  <a:solidFill>
                    <a:schemeClr val="tx2"/>
                  </a:solidFill>
                  <a:latin typeface="MS PGothic"/>
                  <a:ea typeface="MS PGothic"/>
                </a:rPr>
                <a:t>⋈</a:t>
              </a:r>
              <a:r>
                <a:rPr lang="en-US" spc="-427" dirty="0">
                  <a:solidFill>
                    <a:schemeClr val="tx2"/>
                  </a:solidFill>
                  <a:latin typeface="MS PGothic"/>
                  <a:ea typeface="MS PGothic"/>
                </a:rPr>
                <a:t> 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(</a:t>
              </a:r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R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,</a:t>
              </a:r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S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) =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107508" y="6893024"/>
              <a:ext cx="2160240" cy="6437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card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(</a:t>
              </a:r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R</a:t>
              </a:r>
              <a:r>
                <a:rPr lang="en-US" spc="-427" dirty="0">
                  <a:latin typeface="MS PGothic"/>
                  <a:ea typeface="MS PGothic"/>
                </a:rPr>
                <a:t> </a:t>
              </a:r>
              <a:r>
                <a:rPr lang="en-US" sz="3600" dirty="0" smtClean="0">
                  <a:solidFill>
                    <a:schemeClr val="tx2"/>
                  </a:solidFill>
                  <a:latin typeface="MS PGothic"/>
                  <a:ea typeface="MS PGothic"/>
                </a:rPr>
                <a:t>⋈</a:t>
              </a:r>
              <a:r>
                <a:rPr lang="en-US" sz="2600" i="1" dirty="0" smtClean="0">
                  <a:solidFill>
                    <a:srgbClr val="000000"/>
                  </a:solidFill>
                  <a:latin typeface="Book Antiqua"/>
                </a:rPr>
                <a:t>S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)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924048" y="7627283"/>
              <a:ext cx="2527159" cy="4898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card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(</a:t>
              </a:r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R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) </a:t>
              </a:r>
              <a:r>
                <a:rPr lang="en-US" sz="2600" dirty="0" smtClean="0">
                  <a:solidFill>
                    <a:srgbClr val="000000"/>
                  </a:solidFill>
                  <a:latin typeface="Symbol" charset="2"/>
                  <a:sym typeface="Symbol"/>
                </a:rPr>
                <a:t>* </a:t>
              </a:r>
              <a:r>
                <a:rPr lang="en-US" sz="2600" i="1" dirty="0" smtClean="0">
                  <a:solidFill>
                    <a:srgbClr val="000000"/>
                  </a:solidFill>
                  <a:latin typeface="Book Antiqua"/>
                </a:rPr>
                <a:t>card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(</a:t>
              </a:r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S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)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4968428" y="7595674"/>
              <a:ext cx="2438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Intermediate Relation Sizes</a:t>
            </a:r>
          </a:p>
        </p:txBody>
      </p:sp>
      <p:sp>
        <p:nvSpPr>
          <p:cNvPr id="30925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381720" y="2500536"/>
            <a:ext cx="10186988" cy="193675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dirty="0">
                <a:solidFill>
                  <a:schemeClr val="hlink"/>
                </a:solidFill>
              </a:rPr>
              <a:t>Selection</a:t>
            </a:r>
            <a:endParaRPr lang="en-US" dirty="0"/>
          </a:p>
          <a:p>
            <a:pPr lvl="2">
              <a:lnSpc>
                <a:spcPct val="80000"/>
              </a:lnSpc>
              <a:buFont typeface="Wingdings" charset="2"/>
              <a:buNone/>
            </a:pPr>
            <a:r>
              <a:rPr lang="en-US" sz="2800" i="1" dirty="0"/>
              <a:t>size</a:t>
            </a:r>
            <a:r>
              <a:rPr lang="en-US" sz="2800" dirty="0"/>
              <a:t>(</a:t>
            </a:r>
            <a:r>
              <a:rPr lang="en-US" sz="2800" i="1" dirty="0"/>
              <a:t>R</a:t>
            </a:r>
            <a:r>
              <a:rPr lang="en-US" sz="2800" dirty="0"/>
              <a:t>) = </a:t>
            </a:r>
            <a:r>
              <a:rPr lang="en-US" sz="2800" i="1" dirty="0"/>
              <a:t>card</a:t>
            </a:r>
            <a:r>
              <a:rPr lang="en-US" sz="2800" dirty="0"/>
              <a:t>(</a:t>
            </a:r>
            <a:r>
              <a:rPr lang="en-US" sz="2800" i="1" dirty="0"/>
              <a:t>R</a:t>
            </a:r>
            <a:r>
              <a:rPr lang="en-US" sz="2800" dirty="0"/>
              <a:t>)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×</a:t>
            </a:r>
            <a:r>
              <a:rPr lang="en-US" sz="2800" dirty="0" smtClean="0">
                <a:latin typeface="Symbol" charset="2"/>
                <a:cs typeface="Symbol" charset="2"/>
              </a:rPr>
              <a:t> </a:t>
            </a:r>
            <a:r>
              <a:rPr lang="en-US" sz="2800" i="1" dirty="0" smtClean="0"/>
              <a:t>length</a:t>
            </a:r>
            <a:r>
              <a:rPr lang="en-US" sz="2800" dirty="0"/>
              <a:t>(</a:t>
            </a:r>
            <a:r>
              <a:rPr lang="en-US" sz="2800" i="1" dirty="0"/>
              <a:t>R</a:t>
            </a:r>
            <a:r>
              <a:rPr lang="en-US" sz="2800" dirty="0"/>
              <a:t>)</a:t>
            </a:r>
          </a:p>
          <a:p>
            <a:pPr lvl="2">
              <a:lnSpc>
                <a:spcPct val="80000"/>
              </a:lnSpc>
              <a:buFont typeface="Wingdings" charset="2"/>
              <a:buNone/>
            </a:pPr>
            <a:r>
              <a:rPr lang="en-US" sz="2800" i="1" dirty="0"/>
              <a:t>card</a:t>
            </a:r>
            <a:r>
              <a:rPr lang="en-US" sz="2800" dirty="0"/>
              <a:t>(</a:t>
            </a:r>
            <a:r>
              <a:rPr lang="en-US" sz="2800" dirty="0">
                <a:latin typeface="Symbol" charset="2"/>
                <a:sym typeface="Symbol"/>
              </a:rPr>
              <a:t></a:t>
            </a:r>
            <a:r>
              <a:rPr lang="en-US" sz="2800" i="1" baseline="-25000" dirty="0"/>
              <a:t>F</a:t>
            </a:r>
            <a:r>
              <a:rPr lang="en-US" sz="2800" dirty="0"/>
              <a:t>(</a:t>
            </a:r>
            <a:r>
              <a:rPr lang="en-US" sz="2800" i="1" dirty="0"/>
              <a:t>R</a:t>
            </a:r>
            <a:r>
              <a:rPr lang="en-US" sz="2800" dirty="0"/>
              <a:t>)) = </a:t>
            </a:r>
            <a:r>
              <a:rPr lang="en-US" sz="2800" i="1" dirty="0"/>
              <a:t>SF</a:t>
            </a:r>
            <a:r>
              <a:rPr lang="en-US" sz="2800" baseline="-25000" dirty="0">
                <a:latin typeface="Symbol" charset="2"/>
                <a:sym typeface="Symbol"/>
              </a:rPr>
              <a:t></a:t>
            </a:r>
            <a:r>
              <a:rPr lang="en-US" sz="2800" dirty="0"/>
              <a:t>(</a:t>
            </a:r>
            <a:r>
              <a:rPr lang="en-US" sz="2800" i="1" dirty="0"/>
              <a:t>F</a:t>
            </a:r>
            <a:r>
              <a:rPr lang="en-US" sz="2800" dirty="0"/>
              <a:t>) </a:t>
            </a:r>
            <a:r>
              <a:rPr lang="en-US" sz="2800" dirty="0" smtClean="0">
                <a:latin typeface="Symbol" charset="2"/>
                <a:sym typeface="Symbol"/>
              </a:rPr>
              <a:t>×</a:t>
            </a:r>
            <a:r>
              <a:rPr lang="en-US" sz="2800" dirty="0" smtClean="0">
                <a:latin typeface="Symbol" charset="2"/>
              </a:rPr>
              <a:t> </a:t>
            </a:r>
            <a:r>
              <a:rPr lang="en-US" sz="2800" i="1" dirty="0"/>
              <a:t>card</a:t>
            </a:r>
            <a:r>
              <a:rPr lang="en-US" sz="2800" dirty="0"/>
              <a:t>(</a:t>
            </a:r>
            <a:r>
              <a:rPr lang="en-US" sz="2800" i="1" dirty="0"/>
              <a:t>R</a:t>
            </a:r>
            <a:r>
              <a:rPr lang="en-US" sz="2800" dirty="0"/>
              <a:t>)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sz="2800" dirty="0"/>
              <a:t>where</a:t>
            </a:r>
          </a:p>
        </p:txBody>
      </p:sp>
      <p:sp>
        <p:nvSpPr>
          <p:cNvPr id="309252" name="Rectangle 4"/>
          <p:cNvSpPr>
            <a:spLocks noChangeArrowheads="1"/>
          </p:cNvSpPr>
          <p:nvPr/>
        </p:nvSpPr>
        <p:spPr bwMode="auto">
          <a:xfrm>
            <a:off x="8318658" y="3639538"/>
            <a:ext cx="259895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endParaRPr dirty="0">
              <a:latin typeface="Book Antiqua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348995" y="4302389"/>
            <a:ext cx="4623929" cy="1004711"/>
            <a:chOff x="1074" y="1769"/>
            <a:chExt cx="2048" cy="445"/>
          </a:xfrm>
        </p:grpSpPr>
        <p:sp>
          <p:nvSpPr>
            <p:cNvPr id="309254" name="Rectangle 6"/>
            <p:cNvSpPr>
              <a:spLocks noChangeArrowheads="1"/>
            </p:cNvSpPr>
            <p:nvPr/>
          </p:nvSpPr>
          <p:spPr bwMode="auto">
            <a:xfrm>
              <a:off x="1074" y="1857"/>
              <a:ext cx="1171" cy="2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S F</a:t>
              </a:r>
              <a:r>
                <a:rPr lang="en-US" sz="2600" baseline="-25000" dirty="0">
                  <a:latin typeface="Symbol" charset="2"/>
                  <a:sym typeface="Symbol"/>
                </a:rPr>
                <a:t>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(</a:t>
              </a:r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 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= </a:t>
              </a:r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value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) = </a:t>
              </a:r>
            </a:p>
          </p:txBody>
        </p:sp>
        <p:sp>
          <p:nvSpPr>
            <p:cNvPr id="309255" name="Line 7"/>
            <p:cNvSpPr>
              <a:spLocks noChangeShapeType="1"/>
            </p:cNvSpPr>
            <p:nvPr/>
          </p:nvSpPr>
          <p:spPr bwMode="auto">
            <a:xfrm>
              <a:off x="2288" y="1983"/>
              <a:ext cx="7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09256" name="Rectangle 8"/>
            <p:cNvSpPr>
              <a:spLocks noChangeArrowheads="1"/>
            </p:cNvSpPr>
            <p:nvPr/>
          </p:nvSpPr>
          <p:spPr bwMode="auto">
            <a:xfrm>
              <a:off x="2277" y="1997"/>
              <a:ext cx="845" cy="2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card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(∏</a:t>
              </a:r>
              <a:r>
                <a:rPr lang="en-US" sz="2600" i="1" baseline="-25000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(</a:t>
              </a:r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R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))</a:t>
              </a:r>
            </a:p>
          </p:txBody>
        </p:sp>
        <p:sp>
          <p:nvSpPr>
            <p:cNvPr id="309257" name="Rectangle 9"/>
            <p:cNvSpPr>
              <a:spLocks noChangeArrowheads="1"/>
            </p:cNvSpPr>
            <p:nvPr/>
          </p:nvSpPr>
          <p:spPr bwMode="auto">
            <a:xfrm>
              <a:off x="2586" y="1769"/>
              <a:ext cx="155" cy="2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1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348995" y="5264203"/>
            <a:ext cx="5188375" cy="955040"/>
            <a:chOff x="1074" y="2195"/>
            <a:chExt cx="2298" cy="423"/>
          </a:xfrm>
        </p:grpSpPr>
        <p:sp>
          <p:nvSpPr>
            <p:cNvPr id="309259" name="Rectangle 11"/>
            <p:cNvSpPr>
              <a:spLocks noChangeArrowheads="1"/>
            </p:cNvSpPr>
            <p:nvPr/>
          </p:nvSpPr>
          <p:spPr bwMode="auto">
            <a:xfrm>
              <a:off x="1074" y="2283"/>
              <a:ext cx="1134" cy="2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S F</a:t>
              </a:r>
              <a:r>
                <a:rPr lang="en-US" sz="2600" baseline="-25000" dirty="0">
                  <a:latin typeface="Symbol" charset="2"/>
                  <a:sym typeface="Symbol"/>
                </a:rPr>
                <a:t>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(</a:t>
              </a:r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 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&gt;</a:t>
              </a:r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value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) = </a:t>
              </a:r>
            </a:p>
          </p:txBody>
        </p:sp>
        <p:sp>
          <p:nvSpPr>
            <p:cNvPr id="309260" name="Line 12"/>
            <p:cNvSpPr>
              <a:spLocks noChangeShapeType="1"/>
            </p:cNvSpPr>
            <p:nvPr/>
          </p:nvSpPr>
          <p:spPr bwMode="auto">
            <a:xfrm>
              <a:off x="2207" y="2409"/>
              <a:ext cx="11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09261" name="Rectangle 13"/>
            <p:cNvSpPr>
              <a:spLocks noChangeArrowheads="1"/>
            </p:cNvSpPr>
            <p:nvPr/>
          </p:nvSpPr>
          <p:spPr bwMode="auto">
            <a:xfrm>
              <a:off x="2204" y="2401"/>
              <a:ext cx="1168" cy="2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max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(</a:t>
              </a:r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) – </a:t>
              </a:r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min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(</a:t>
              </a:r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) </a:t>
              </a:r>
            </a:p>
          </p:txBody>
        </p:sp>
        <p:sp>
          <p:nvSpPr>
            <p:cNvPr id="309262" name="Rectangle 14"/>
            <p:cNvSpPr>
              <a:spLocks noChangeArrowheads="1"/>
            </p:cNvSpPr>
            <p:nvPr/>
          </p:nvSpPr>
          <p:spPr bwMode="auto">
            <a:xfrm>
              <a:off x="2272" y="2195"/>
              <a:ext cx="1037" cy="2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max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(</a:t>
              </a:r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) – </a:t>
              </a:r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value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348995" y="6226016"/>
            <a:ext cx="5188375" cy="955040"/>
            <a:chOff x="1074" y="2621"/>
            <a:chExt cx="2298" cy="423"/>
          </a:xfrm>
        </p:grpSpPr>
        <p:sp>
          <p:nvSpPr>
            <p:cNvPr id="309264" name="Rectangle 16"/>
            <p:cNvSpPr>
              <a:spLocks noChangeArrowheads="1"/>
            </p:cNvSpPr>
            <p:nvPr/>
          </p:nvSpPr>
          <p:spPr bwMode="auto">
            <a:xfrm>
              <a:off x="1074" y="2709"/>
              <a:ext cx="1134" cy="2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S F</a:t>
              </a:r>
              <a:r>
                <a:rPr lang="en-US" sz="2600" baseline="-25000" dirty="0">
                  <a:latin typeface="Symbol" charset="2"/>
                  <a:sym typeface="Symbol"/>
                </a:rPr>
                <a:t>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(</a:t>
              </a:r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 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&lt;</a:t>
              </a:r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value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) = </a:t>
              </a:r>
            </a:p>
          </p:txBody>
        </p:sp>
        <p:sp>
          <p:nvSpPr>
            <p:cNvPr id="309265" name="Line 17"/>
            <p:cNvSpPr>
              <a:spLocks noChangeShapeType="1"/>
            </p:cNvSpPr>
            <p:nvPr/>
          </p:nvSpPr>
          <p:spPr bwMode="auto">
            <a:xfrm>
              <a:off x="2207" y="2835"/>
              <a:ext cx="11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09266" name="Rectangle 18"/>
            <p:cNvSpPr>
              <a:spLocks noChangeArrowheads="1"/>
            </p:cNvSpPr>
            <p:nvPr/>
          </p:nvSpPr>
          <p:spPr bwMode="auto">
            <a:xfrm>
              <a:off x="2204" y="2827"/>
              <a:ext cx="1168" cy="2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max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(</a:t>
              </a:r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) – </a:t>
              </a:r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min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(</a:t>
              </a:r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) </a:t>
              </a:r>
            </a:p>
          </p:txBody>
        </p:sp>
        <p:sp>
          <p:nvSpPr>
            <p:cNvPr id="309267" name="Rectangle 19"/>
            <p:cNvSpPr>
              <a:spLocks noChangeArrowheads="1"/>
            </p:cNvSpPr>
            <p:nvPr/>
          </p:nvSpPr>
          <p:spPr bwMode="auto">
            <a:xfrm>
              <a:off x="2267" y="2621"/>
              <a:ext cx="1049" cy="2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value  – max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(</a:t>
              </a:r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)</a:t>
              </a:r>
            </a:p>
          </p:txBody>
        </p:sp>
      </p:grpSp>
      <p:sp>
        <p:nvSpPr>
          <p:cNvPr id="309268" name="Rectangle 20"/>
          <p:cNvSpPr>
            <a:spLocks noChangeArrowheads="1"/>
          </p:cNvSpPr>
          <p:nvPr/>
        </p:nvSpPr>
        <p:spPr bwMode="auto">
          <a:xfrm>
            <a:off x="741760" y="7253064"/>
            <a:ext cx="10376798" cy="18050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600" i="1" dirty="0">
                <a:solidFill>
                  <a:schemeClr val="tx2"/>
                </a:solidFill>
                <a:latin typeface="Book Antiqua"/>
              </a:rPr>
              <a:t>SF</a:t>
            </a:r>
            <a:r>
              <a:rPr lang="en-US" sz="2600" baseline="-25000" dirty="0">
                <a:solidFill>
                  <a:schemeClr val="tx2"/>
                </a:solidFill>
                <a:latin typeface="Symbol" charset="2"/>
                <a:sym typeface="Symbol"/>
              </a:rPr>
              <a:t></a:t>
            </a:r>
            <a:r>
              <a:rPr lang="en-US" sz="2600" dirty="0">
                <a:solidFill>
                  <a:schemeClr val="tx2"/>
                </a:solidFill>
                <a:latin typeface="Book Antiqua"/>
              </a:rPr>
              <a:t>(</a:t>
            </a:r>
            <a:r>
              <a:rPr lang="en-US" sz="2600" i="1" dirty="0">
                <a:solidFill>
                  <a:schemeClr val="tx2"/>
                </a:solidFill>
                <a:latin typeface="Book Antiqua"/>
              </a:rPr>
              <a:t>p</a:t>
            </a:r>
            <a:r>
              <a:rPr lang="en-US" sz="2600" dirty="0">
                <a:solidFill>
                  <a:schemeClr val="tx2"/>
                </a:solidFill>
                <a:latin typeface="Book Antiqua"/>
              </a:rPr>
              <a:t>(</a:t>
            </a:r>
            <a:r>
              <a:rPr lang="en-US" sz="2600" i="1" dirty="0">
                <a:solidFill>
                  <a:schemeClr val="tx2"/>
                </a:solidFill>
                <a:latin typeface="Book Antiqua"/>
              </a:rPr>
              <a:t>A</a:t>
            </a:r>
            <a:r>
              <a:rPr lang="en-US" sz="2600" i="1" baseline="-25000" dirty="0">
                <a:solidFill>
                  <a:schemeClr val="tx2"/>
                </a:solidFill>
                <a:latin typeface="Book Antiqua"/>
              </a:rPr>
              <a:t>i</a:t>
            </a:r>
            <a:r>
              <a:rPr lang="en-US" sz="2600" dirty="0">
                <a:solidFill>
                  <a:schemeClr val="tx2"/>
                </a:solidFill>
                <a:latin typeface="Book Antiqua"/>
              </a:rPr>
              <a:t>)</a:t>
            </a:r>
            <a:r>
              <a:rPr lang="en-US" sz="2800" dirty="0">
                <a:solidFill>
                  <a:schemeClr val="tx2"/>
                </a:solidFill>
                <a:latin typeface="Symbol" charset="2"/>
                <a:sym typeface="Symbol"/>
              </a:rPr>
              <a:t></a:t>
            </a:r>
            <a:r>
              <a:rPr lang="en-US" sz="2800" dirty="0">
                <a:solidFill>
                  <a:schemeClr val="tx2"/>
                </a:solidFill>
                <a:latin typeface="Symbol" charset="2"/>
              </a:rPr>
              <a:t> </a:t>
            </a:r>
            <a:r>
              <a:rPr lang="en-US" sz="2600" i="1" dirty="0">
                <a:solidFill>
                  <a:schemeClr val="tx2"/>
                </a:solidFill>
                <a:latin typeface="Book Antiqua"/>
              </a:rPr>
              <a:t>p</a:t>
            </a:r>
            <a:r>
              <a:rPr lang="en-US" sz="2600" dirty="0">
                <a:solidFill>
                  <a:schemeClr val="tx2"/>
                </a:solidFill>
                <a:latin typeface="Book Antiqua"/>
              </a:rPr>
              <a:t>(</a:t>
            </a:r>
            <a:r>
              <a:rPr lang="en-US" sz="2600" i="1" dirty="0" err="1">
                <a:solidFill>
                  <a:schemeClr val="tx2"/>
                </a:solidFill>
                <a:latin typeface="Book Antiqua"/>
              </a:rPr>
              <a:t>A</a:t>
            </a:r>
            <a:r>
              <a:rPr lang="en-US" sz="2600" i="1" baseline="-25000" dirty="0" err="1">
                <a:solidFill>
                  <a:schemeClr val="tx2"/>
                </a:solidFill>
                <a:latin typeface="Book Antiqua"/>
              </a:rPr>
              <a:t>j</a:t>
            </a:r>
            <a:r>
              <a:rPr lang="en-US" sz="2600" dirty="0">
                <a:solidFill>
                  <a:schemeClr val="tx2"/>
                </a:solidFill>
                <a:latin typeface="Book Antiqua"/>
              </a:rPr>
              <a:t>)) = </a:t>
            </a:r>
            <a:r>
              <a:rPr lang="en-US" sz="2600" i="1" dirty="0">
                <a:solidFill>
                  <a:schemeClr val="tx2"/>
                </a:solidFill>
                <a:latin typeface="Book Antiqua"/>
              </a:rPr>
              <a:t>SF</a:t>
            </a:r>
            <a:r>
              <a:rPr lang="en-US" sz="2600" baseline="-25000" dirty="0">
                <a:solidFill>
                  <a:schemeClr val="tx2"/>
                </a:solidFill>
                <a:latin typeface="Symbol" charset="2"/>
                <a:sym typeface="Symbol"/>
              </a:rPr>
              <a:t></a:t>
            </a:r>
            <a:r>
              <a:rPr lang="en-US" sz="2600" dirty="0">
                <a:solidFill>
                  <a:schemeClr val="tx2"/>
                </a:solidFill>
                <a:latin typeface="Book Antiqua"/>
              </a:rPr>
              <a:t>(</a:t>
            </a:r>
            <a:r>
              <a:rPr lang="en-US" sz="2600" i="1" dirty="0">
                <a:solidFill>
                  <a:schemeClr val="tx2"/>
                </a:solidFill>
                <a:latin typeface="Book Antiqua"/>
              </a:rPr>
              <a:t>p</a:t>
            </a:r>
            <a:r>
              <a:rPr lang="en-US" sz="2600" dirty="0">
                <a:solidFill>
                  <a:schemeClr val="tx2"/>
                </a:solidFill>
                <a:latin typeface="Book Antiqua"/>
              </a:rPr>
              <a:t>(</a:t>
            </a:r>
            <a:r>
              <a:rPr lang="en-US" sz="2600" i="1" dirty="0">
                <a:solidFill>
                  <a:schemeClr val="tx2"/>
                </a:solidFill>
                <a:latin typeface="Book Antiqua"/>
              </a:rPr>
              <a:t>A</a:t>
            </a:r>
            <a:r>
              <a:rPr lang="en-US" sz="2600" i="1" baseline="-25000" dirty="0">
                <a:solidFill>
                  <a:schemeClr val="tx2"/>
                </a:solidFill>
                <a:latin typeface="Book Antiqua"/>
              </a:rPr>
              <a:t>i</a:t>
            </a:r>
            <a:r>
              <a:rPr lang="en-US" sz="2600" dirty="0">
                <a:solidFill>
                  <a:schemeClr val="tx2"/>
                </a:solidFill>
                <a:latin typeface="Book Antiqua"/>
              </a:rPr>
              <a:t>)) </a:t>
            </a:r>
            <a:r>
              <a:rPr lang="en-US" sz="2600" dirty="0" smtClean="0">
                <a:solidFill>
                  <a:schemeClr val="tx2"/>
                </a:solidFill>
                <a:latin typeface="Symbol" charset="2"/>
                <a:sym typeface="Symbol"/>
              </a:rPr>
              <a:t>×</a:t>
            </a:r>
            <a:r>
              <a:rPr lang="en-US" sz="2600" dirty="0" smtClean="0">
                <a:solidFill>
                  <a:schemeClr val="tx2"/>
                </a:solidFill>
                <a:latin typeface="Symbol" charset="2"/>
              </a:rPr>
              <a:t> </a:t>
            </a:r>
            <a:r>
              <a:rPr lang="en-US" sz="2600" i="1" dirty="0">
                <a:solidFill>
                  <a:schemeClr val="tx2"/>
                </a:solidFill>
                <a:latin typeface="Book Antiqua"/>
              </a:rPr>
              <a:t>SF</a:t>
            </a:r>
            <a:r>
              <a:rPr lang="en-US" sz="2600" baseline="-25000" dirty="0">
                <a:solidFill>
                  <a:schemeClr val="tx2"/>
                </a:solidFill>
                <a:latin typeface="Symbol" charset="2"/>
                <a:sym typeface="Symbol"/>
              </a:rPr>
              <a:t></a:t>
            </a:r>
            <a:r>
              <a:rPr lang="en-US" sz="2600" dirty="0">
                <a:solidFill>
                  <a:schemeClr val="tx2"/>
                </a:solidFill>
                <a:latin typeface="Book Antiqua"/>
              </a:rPr>
              <a:t>(</a:t>
            </a:r>
            <a:r>
              <a:rPr lang="en-US" sz="2600" i="1" dirty="0">
                <a:solidFill>
                  <a:schemeClr val="tx2"/>
                </a:solidFill>
                <a:latin typeface="Book Antiqua"/>
              </a:rPr>
              <a:t>p</a:t>
            </a:r>
            <a:r>
              <a:rPr lang="en-US" sz="2600" dirty="0">
                <a:solidFill>
                  <a:schemeClr val="tx2"/>
                </a:solidFill>
                <a:latin typeface="Book Antiqua"/>
              </a:rPr>
              <a:t>(</a:t>
            </a:r>
            <a:r>
              <a:rPr lang="en-US" sz="2600" i="1" dirty="0" err="1">
                <a:solidFill>
                  <a:schemeClr val="tx2"/>
                </a:solidFill>
                <a:latin typeface="Book Antiqua"/>
              </a:rPr>
              <a:t>A</a:t>
            </a:r>
            <a:r>
              <a:rPr lang="en-US" sz="2600" i="1" baseline="-25000" dirty="0" err="1">
                <a:solidFill>
                  <a:schemeClr val="tx2"/>
                </a:solidFill>
                <a:latin typeface="Book Antiqua"/>
              </a:rPr>
              <a:t>j</a:t>
            </a:r>
            <a:r>
              <a:rPr lang="en-US" sz="2600" dirty="0">
                <a:solidFill>
                  <a:schemeClr val="tx2"/>
                </a:solidFill>
                <a:latin typeface="Book Antiqua"/>
              </a:rPr>
              <a:t>))</a:t>
            </a:r>
          </a:p>
          <a:p>
            <a:pPr algn="l">
              <a:spcBef>
                <a:spcPct val="50000"/>
              </a:spcBef>
            </a:pPr>
            <a:r>
              <a:rPr lang="en-US" sz="2600" i="1" dirty="0">
                <a:solidFill>
                  <a:schemeClr val="tx2"/>
                </a:solidFill>
                <a:latin typeface="Book Antiqua"/>
              </a:rPr>
              <a:t>SF</a:t>
            </a:r>
            <a:r>
              <a:rPr lang="en-US" sz="2600" baseline="-25000" dirty="0">
                <a:solidFill>
                  <a:schemeClr val="tx2"/>
                </a:solidFill>
                <a:latin typeface="Symbol" charset="2"/>
                <a:sym typeface="Symbol"/>
              </a:rPr>
              <a:t></a:t>
            </a:r>
            <a:r>
              <a:rPr lang="en-US" sz="2600" dirty="0">
                <a:solidFill>
                  <a:schemeClr val="tx2"/>
                </a:solidFill>
                <a:latin typeface="Book Antiqua"/>
              </a:rPr>
              <a:t>(</a:t>
            </a:r>
            <a:r>
              <a:rPr lang="en-US" sz="2600" i="1" dirty="0">
                <a:solidFill>
                  <a:schemeClr val="tx2"/>
                </a:solidFill>
                <a:latin typeface="Book Antiqua"/>
              </a:rPr>
              <a:t>p</a:t>
            </a:r>
            <a:r>
              <a:rPr lang="en-US" sz="2600" dirty="0">
                <a:solidFill>
                  <a:schemeClr val="tx2"/>
                </a:solidFill>
                <a:latin typeface="Book Antiqua"/>
              </a:rPr>
              <a:t>(</a:t>
            </a:r>
            <a:r>
              <a:rPr lang="en-US" sz="2600" i="1" dirty="0">
                <a:solidFill>
                  <a:schemeClr val="tx2"/>
                </a:solidFill>
                <a:latin typeface="Book Antiqua"/>
              </a:rPr>
              <a:t>A</a:t>
            </a:r>
            <a:r>
              <a:rPr lang="en-US" sz="2600" i="1" baseline="-25000" dirty="0">
                <a:solidFill>
                  <a:schemeClr val="tx2"/>
                </a:solidFill>
                <a:latin typeface="Book Antiqua"/>
              </a:rPr>
              <a:t>i</a:t>
            </a:r>
            <a:r>
              <a:rPr lang="en-US" sz="2600" dirty="0">
                <a:solidFill>
                  <a:schemeClr val="tx2"/>
                </a:solidFill>
                <a:latin typeface="Book Antiqua"/>
              </a:rPr>
              <a:t>) </a:t>
            </a:r>
            <a:r>
              <a:rPr lang="en-US" sz="2800" dirty="0">
                <a:solidFill>
                  <a:schemeClr val="tx2"/>
                </a:solidFill>
                <a:latin typeface="Symbol" charset="2"/>
                <a:sym typeface="Symbol"/>
              </a:rPr>
              <a:t></a:t>
            </a:r>
            <a:r>
              <a:rPr lang="en-US" sz="2800" dirty="0">
                <a:solidFill>
                  <a:schemeClr val="tx2"/>
                </a:solidFill>
                <a:latin typeface="Symbol" charset="2"/>
              </a:rPr>
              <a:t> </a:t>
            </a:r>
            <a:r>
              <a:rPr lang="en-US" sz="2600" i="1" dirty="0">
                <a:solidFill>
                  <a:schemeClr val="tx2"/>
                </a:solidFill>
                <a:latin typeface="Book Antiqua"/>
              </a:rPr>
              <a:t>p</a:t>
            </a:r>
            <a:r>
              <a:rPr lang="en-US" sz="2600" dirty="0">
                <a:solidFill>
                  <a:schemeClr val="tx2"/>
                </a:solidFill>
                <a:latin typeface="Book Antiqua"/>
              </a:rPr>
              <a:t>(</a:t>
            </a:r>
            <a:r>
              <a:rPr lang="en-US" sz="2600" i="1" dirty="0" err="1">
                <a:solidFill>
                  <a:schemeClr val="tx2"/>
                </a:solidFill>
                <a:latin typeface="Book Antiqua"/>
              </a:rPr>
              <a:t>A</a:t>
            </a:r>
            <a:r>
              <a:rPr lang="en-US" sz="2600" i="1" baseline="-25000" dirty="0" err="1">
                <a:solidFill>
                  <a:schemeClr val="tx2"/>
                </a:solidFill>
                <a:latin typeface="Book Antiqua"/>
              </a:rPr>
              <a:t>j</a:t>
            </a:r>
            <a:r>
              <a:rPr lang="en-US" sz="2600" dirty="0">
                <a:solidFill>
                  <a:schemeClr val="tx2"/>
                </a:solidFill>
                <a:latin typeface="Book Antiqua"/>
              </a:rPr>
              <a:t>)) = </a:t>
            </a:r>
            <a:r>
              <a:rPr lang="en-US" sz="2600" i="1" dirty="0">
                <a:solidFill>
                  <a:schemeClr val="tx2"/>
                </a:solidFill>
                <a:latin typeface="Book Antiqua"/>
              </a:rPr>
              <a:t>SF</a:t>
            </a:r>
            <a:r>
              <a:rPr lang="en-US" baseline="-25000" dirty="0" smtClean="0">
                <a:solidFill>
                  <a:schemeClr val="tx2"/>
                </a:solidFill>
                <a:latin typeface="Symbol" charset="2"/>
                <a:sym typeface="Symbol"/>
              </a:rPr>
              <a:t></a:t>
            </a:r>
            <a:r>
              <a:rPr lang="en-US" sz="2600" dirty="0">
                <a:solidFill>
                  <a:schemeClr val="tx2"/>
                </a:solidFill>
                <a:latin typeface="Book Antiqua"/>
              </a:rPr>
              <a:t>(</a:t>
            </a:r>
            <a:r>
              <a:rPr lang="en-US" sz="2600" i="1" dirty="0">
                <a:solidFill>
                  <a:schemeClr val="tx2"/>
                </a:solidFill>
                <a:latin typeface="Book Antiqua"/>
              </a:rPr>
              <a:t>p</a:t>
            </a:r>
            <a:r>
              <a:rPr lang="en-US" sz="2600" dirty="0">
                <a:solidFill>
                  <a:schemeClr val="tx2"/>
                </a:solidFill>
                <a:latin typeface="Book Antiqua"/>
              </a:rPr>
              <a:t>(</a:t>
            </a:r>
            <a:r>
              <a:rPr lang="en-US" sz="2600" i="1" dirty="0">
                <a:solidFill>
                  <a:schemeClr val="tx2"/>
                </a:solidFill>
                <a:latin typeface="Book Antiqua"/>
              </a:rPr>
              <a:t>A</a:t>
            </a:r>
            <a:r>
              <a:rPr lang="en-US" sz="2600" i="1" baseline="-25000" dirty="0">
                <a:solidFill>
                  <a:schemeClr val="tx2"/>
                </a:solidFill>
                <a:latin typeface="Book Antiqua"/>
              </a:rPr>
              <a:t>i</a:t>
            </a:r>
            <a:r>
              <a:rPr lang="en-US" sz="2600" dirty="0">
                <a:solidFill>
                  <a:schemeClr val="tx2"/>
                </a:solidFill>
                <a:latin typeface="Book Antiqua"/>
              </a:rPr>
              <a:t>)) + </a:t>
            </a:r>
            <a:r>
              <a:rPr lang="en-US" sz="2600" i="1" dirty="0">
                <a:solidFill>
                  <a:schemeClr val="tx2"/>
                </a:solidFill>
                <a:latin typeface="Book Antiqua"/>
              </a:rPr>
              <a:t>SF</a:t>
            </a:r>
            <a:r>
              <a:rPr lang="en-US" baseline="-25000" dirty="0" smtClean="0">
                <a:solidFill>
                  <a:schemeClr val="tx2"/>
                </a:solidFill>
                <a:latin typeface="Symbol" charset="2"/>
                <a:sym typeface="Symbol"/>
              </a:rPr>
              <a:t></a:t>
            </a:r>
            <a:r>
              <a:rPr lang="en-US" sz="2600" dirty="0">
                <a:solidFill>
                  <a:schemeClr val="tx2"/>
                </a:solidFill>
                <a:latin typeface="Book Antiqua"/>
              </a:rPr>
              <a:t>(</a:t>
            </a:r>
            <a:r>
              <a:rPr lang="en-US" sz="2600" i="1" dirty="0">
                <a:solidFill>
                  <a:schemeClr val="tx2"/>
                </a:solidFill>
                <a:latin typeface="Book Antiqua"/>
              </a:rPr>
              <a:t>p</a:t>
            </a:r>
            <a:r>
              <a:rPr lang="en-US" sz="2600" dirty="0">
                <a:solidFill>
                  <a:schemeClr val="tx2"/>
                </a:solidFill>
                <a:latin typeface="Book Antiqua"/>
              </a:rPr>
              <a:t>(</a:t>
            </a:r>
            <a:r>
              <a:rPr lang="en-US" sz="2600" i="1" dirty="0" err="1">
                <a:solidFill>
                  <a:schemeClr val="tx2"/>
                </a:solidFill>
                <a:latin typeface="Book Antiqua"/>
              </a:rPr>
              <a:t>A</a:t>
            </a:r>
            <a:r>
              <a:rPr lang="en-US" sz="2600" i="1" baseline="-25000" dirty="0" err="1">
                <a:solidFill>
                  <a:schemeClr val="tx2"/>
                </a:solidFill>
                <a:latin typeface="Book Antiqua"/>
              </a:rPr>
              <a:t>j</a:t>
            </a:r>
            <a:r>
              <a:rPr lang="en-US" sz="2600" dirty="0">
                <a:solidFill>
                  <a:schemeClr val="tx2"/>
                </a:solidFill>
                <a:latin typeface="Book Antiqua"/>
              </a:rPr>
              <a:t>)) – (</a:t>
            </a:r>
            <a:r>
              <a:rPr lang="en-US" sz="2600" i="1" dirty="0">
                <a:solidFill>
                  <a:schemeClr val="tx2"/>
                </a:solidFill>
                <a:latin typeface="Book Antiqua"/>
              </a:rPr>
              <a:t>SF</a:t>
            </a:r>
            <a:r>
              <a:rPr lang="en-US" baseline="-25000" dirty="0" smtClean="0">
                <a:solidFill>
                  <a:schemeClr val="tx2"/>
                </a:solidFill>
                <a:latin typeface="Symbol" charset="2"/>
                <a:sym typeface="Symbol"/>
              </a:rPr>
              <a:t></a:t>
            </a:r>
            <a:r>
              <a:rPr lang="en-US" sz="2600" dirty="0">
                <a:solidFill>
                  <a:schemeClr val="tx2"/>
                </a:solidFill>
                <a:latin typeface="Book Antiqua"/>
              </a:rPr>
              <a:t>(</a:t>
            </a:r>
            <a:r>
              <a:rPr lang="en-US" sz="2600" i="1" dirty="0">
                <a:solidFill>
                  <a:schemeClr val="tx2"/>
                </a:solidFill>
                <a:latin typeface="Book Antiqua"/>
              </a:rPr>
              <a:t>p</a:t>
            </a:r>
            <a:r>
              <a:rPr lang="en-US" sz="2600" dirty="0">
                <a:solidFill>
                  <a:schemeClr val="tx2"/>
                </a:solidFill>
                <a:latin typeface="Book Antiqua"/>
              </a:rPr>
              <a:t>(</a:t>
            </a:r>
            <a:r>
              <a:rPr lang="en-US" sz="2600" i="1" dirty="0">
                <a:solidFill>
                  <a:schemeClr val="tx2"/>
                </a:solidFill>
                <a:latin typeface="Book Antiqua"/>
              </a:rPr>
              <a:t>A</a:t>
            </a:r>
            <a:r>
              <a:rPr lang="en-US" sz="2600" i="1" baseline="-25000" dirty="0">
                <a:solidFill>
                  <a:schemeClr val="tx2"/>
                </a:solidFill>
                <a:latin typeface="Book Antiqua"/>
              </a:rPr>
              <a:t>i</a:t>
            </a:r>
            <a:r>
              <a:rPr lang="en-US" sz="2600" dirty="0">
                <a:solidFill>
                  <a:schemeClr val="tx2"/>
                </a:solidFill>
                <a:latin typeface="Book Antiqua"/>
              </a:rPr>
              <a:t>)) </a:t>
            </a:r>
            <a:r>
              <a:rPr lang="en-US" sz="2600" dirty="0" smtClean="0">
                <a:solidFill>
                  <a:schemeClr val="tx2"/>
                </a:solidFill>
                <a:latin typeface="Symbol" charset="2"/>
                <a:sym typeface="Symbol"/>
              </a:rPr>
              <a:t>×</a:t>
            </a:r>
            <a:r>
              <a:rPr lang="en-US" sz="2600" dirty="0" smtClean="0">
                <a:solidFill>
                  <a:schemeClr val="tx2"/>
                </a:solidFill>
                <a:latin typeface="Symbol" charset="2"/>
              </a:rPr>
              <a:t> </a:t>
            </a:r>
            <a:r>
              <a:rPr lang="en-US" sz="2600" i="1" dirty="0">
                <a:solidFill>
                  <a:schemeClr val="tx2"/>
                </a:solidFill>
                <a:latin typeface="Book Antiqua"/>
              </a:rPr>
              <a:t>SF</a:t>
            </a:r>
            <a:r>
              <a:rPr lang="en-US" baseline="-25000" dirty="0" smtClean="0">
                <a:solidFill>
                  <a:schemeClr val="tx2"/>
                </a:solidFill>
                <a:latin typeface="Symbol" charset="2"/>
                <a:sym typeface="Symbol"/>
              </a:rPr>
              <a:t></a:t>
            </a:r>
            <a:r>
              <a:rPr lang="en-US" sz="2600" dirty="0">
                <a:solidFill>
                  <a:schemeClr val="tx2"/>
                </a:solidFill>
                <a:latin typeface="Book Antiqua"/>
              </a:rPr>
              <a:t>(</a:t>
            </a:r>
            <a:r>
              <a:rPr lang="en-US" sz="2600" i="1" dirty="0">
                <a:solidFill>
                  <a:schemeClr val="tx2"/>
                </a:solidFill>
                <a:latin typeface="Book Antiqua"/>
              </a:rPr>
              <a:t>p</a:t>
            </a:r>
            <a:r>
              <a:rPr lang="en-US" sz="2600" dirty="0">
                <a:solidFill>
                  <a:schemeClr val="tx2"/>
                </a:solidFill>
                <a:latin typeface="Book Antiqua"/>
              </a:rPr>
              <a:t>(</a:t>
            </a:r>
            <a:r>
              <a:rPr lang="en-US" sz="2600" i="1" dirty="0" err="1">
                <a:solidFill>
                  <a:schemeClr val="tx2"/>
                </a:solidFill>
                <a:latin typeface="Book Antiqua"/>
              </a:rPr>
              <a:t>A</a:t>
            </a:r>
            <a:r>
              <a:rPr lang="en-US" sz="2600" i="1" baseline="-25000" dirty="0" err="1">
                <a:solidFill>
                  <a:schemeClr val="tx2"/>
                </a:solidFill>
                <a:latin typeface="Book Antiqua"/>
              </a:rPr>
              <a:t>j</a:t>
            </a:r>
            <a:r>
              <a:rPr lang="en-US" sz="2600" dirty="0">
                <a:solidFill>
                  <a:schemeClr val="tx2"/>
                </a:solidFill>
                <a:latin typeface="Book Antiqua"/>
              </a:rPr>
              <a:t>)))</a:t>
            </a:r>
          </a:p>
          <a:p>
            <a:pPr algn="l">
              <a:spcBef>
                <a:spcPct val="50000"/>
              </a:spcBef>
            </a:pPr>
            <a:r>
              <a:rPr lang="en-US" sz="2600" i="1" dirty="0">
                <a:solidFill>
                  <a:schemeClr val="tx2"/>
                </a:solidFill>
                <a:latin typeface="Book Antiqua"/>
              </a:rPr>
              <a:t>SF</a:t>
            </a:r>
            <a:r>
              <a:rPr lang="en-US" sz="2600" baseline="-25000" dirty="0">
                <a:solidFill>
                  <a:schemeClr val="tx2"/>
                </a:solidFill>
                <a:latin typeface="Symbol" charset="2"/>
                <a:sym typeface="Symbol"/>
              </a:rPr>
              <a:t></a:t>
            </a:r>
            <a:r>
              <a:rPr lang="en-US" sz="2600" dirty="0">
                <a:solidFill>
                  <a:schemeClr val="tx2"/>
                </a:solidFill>
                <a:latin typeface="Book Antiqua"/>
              </a:rPr>
              <a:t>(</a:t>
            </a:r>
            <a:r>
              <a:rPr lang="en-US" sz="2600" i="1" dirty="0">
                <a:solidFill>
                  <a:schemeClr val="tx2"/>
                </a:solidFill>
                <a:latin typeface="Book Antiqua"/>
              </a:rPr>
              <a:t>A</a:t>
            </a:r>
            <a:r>
              <a:rPr lang="en-US" sz="2600" dirty="0">
                <a:solidFill>
                  <a:schemeClr val="tx2"/>
                </a:solidFill>
                <a:latin typeface="Symbol" charset="2"/>
                <a:sym typeface="Symbol"/>
              </a:rPr>
              <a:t>{</a:t>
            </a:r>
            <a:r>
              <a:rPr lang="en-US" sz="2600" i="1" dirty="0">
                <a:solidFill>
                  <a:schemeClr val="tx2"/>
                </a:solidFill>
                <a:latin typeface="Book Antiqua"/>
              </a:rPr>
              <a:t>value</a:t>
            </a:r>
            <a:r>
              <a:rPr lang="en-US" sz="2600" dirty="0">
                <a:solidFill>
                  <a:schemeClr val="tx2"/>
                </a:solidFill>
                <a:latin typeface="Book Antiqua"/>
              </a:rPr>
              <a:t>}) = </a:t>
            </a:r>
            <a:r>
              <a:rPr lang="en-US" sz="2600" i="1" dirty="0">
                <a:solidFill>
                  <a:schemeClr val="tx2"/>
                </a:solidFill>
                <a:latin typeface="Book Antiqua"/>
              </a:rPr>
              <a:t>SF</a:t>
            </a:r>
            <a:r>
              <a:rPr lang="en-US" sz="2600" baseline="-25000" dirty="0">
                <a:solidFill>
                  <a:schemeClr val="tx2"/>
                </a:solidFill>
                <a:latin typeface="Symbol" charset="2"/>
                <a:sym typeface="Symbol"/>
              </a:rPr>
              <a:t></a:t>
            </a:r>
            <a:r>
              <a:rPr lang="en-US" sz="2600" dirty="0">
                <a:solidFill>
                  <a:schemeClr val="tx2"/>
                </a:solidFill>
                <a:latin typeface="Book Antiqua"/>
              </a:rPr>
              <a:t>(</a:t>
            </a:r>
            <a:r>
              <a:rPr lang="en-US" sz="2600" i="1" dirty="0">
                <a:solidFill>
                  <a:schemeClr val="tx2"/>
                </a:solidFill>
                <a:latin typeface="Book Antiqua"/>
              </a:rPr>
              <a:t>A</a:t>
            </a:r>
            <a:r>
              <a:rPr lang="en-US" sz="2600" dirty="0">
                <a:solidFill>
                  <a:schemeClr val="tx2"/>
                </a:solidFill>
                <a:latin typeface="Book Antiqua"/>
              </a:rPr>
              <a:t>= </a:t>
            </a:r>
            <a:r>
              <a:rPr lang="en-US" sz="2600" i="1" dirty="0">
                <a:solidFill>
                  <a:schemeClr val="tx2"/>
                </a:solidFill>
                <a:latin typeface="Book Antiqua"/>
              </a:rPr>
              <a:t>value</a:t>
            </a:r>
            <a:r>
              <a:rPr lang="en-US" sz="2600" dirty="0">
                <a:solidFill>
                  <a:schemeClr val="tx2"/>
                </a:solidFill>
                <a:latin typeface="Book Antiqua"/>
              </a:rPr>
              <a:t>) </a:t>
            </a:r>
            <a:r>
              <a:rPr lang="en-US" sz="2600" dirty="0" smtClean="0">
                <a:solidFill>
                  <a:schemeClr val="tx2"/>
                </a:solidFill>
                <a:latin typeface="Book Antiqua"/>
                <a:sym typeface="Symbol"/>
              </a:rPr>
              <a:t>*</a:t>
            </a:r>
            <a:r>
              <a:rPr lang="en-US" sz="2600" dirty="0" smtClean="0">
                <a:solidFill>
                  <a:schemeClr val="tx2"/>
                </a:solidFill>
                <a:latin typeface="Symbol" charset="2"/>
              </a:rPr>
              <a:t> </a:t>
            </a:r>
            <a:r>
              <a:rPr lang="en-US" sz="2600" i="1" dirty="0">
                <a:solidFill>
                  <a:schemeClr val="tx2"/>
                </a:solidFill>
                <a:latin typeface="Book Antiqua"/>
              </a:rPr>
              <a:t>card</a:t>
            </a:r>
            <a:r>
              <a:rPr lang="en-US" sz="2600" dirty="0">
                <a:solidFill>
                  <a:schemeClr val="tx2"/>
                </a:solidFill>
                <a:latin typeface="Book Antiqua"/>
              </a:rPr>
              <a:t>({</a:t>
            </a:r>
            <a:r>
              <a:rPr lang="en-US" sz="2600" i="1" dirty="0">
                <a:solidFill>
                  <a:schemeClr val="tx2"/>
                </a:solidFill>
                <a:latin typeface="Book Antiqua"/>
              </a:rPr>
              <a:t>values</a:t>
            </a:r>
            <a:r>
              <a:rPr lang="en-US" sz="2600" dirty="0">
                <a:solidFill>
                  <a:schemeClr val="tx2"/>
                </a:solidFill>
                <a:latin typeface="Book Antiqua"/>
              </a:rPr>
              <a:t>})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Intermediate Relation Sizes</a:t>
            </a:r>
          </a:p>
        </p:txBody>
      </p:sp>
      <p:sp>
        <p:nvSpPr>
          <p:cNvPr id="310274" name="Rectangle 2"/>
          <p:cNvSpPr>
            <a:spLocks noGrp="1" noChangeArrowheads="1"/>
          </p:cNvSpPr>
          <p:nvPr>
            <p:ph idx="1"/>
          </p:nvPr>
        </p:nvSpPr>
        <p:spPr>
          <a:xfrm>
            <a:off x="741760" y="2500536"/>
            <a:ext cx="11776124" cy="6769100"/>
          </a:xfrm>
          <a:noFill/>
          <a:ln/>
        </p:spPr>
        <p:txBody>
          <a:bodyPr/>
          <a:lstStyle/>
          <a:p>
            <a:pPr>
              <a:spcBef>
                <a:spcPct val="45000"/>
              </a:spcBef>
              <a:buFont typeface="Wingdings" charset="2"/>
              <a:buNone/>
            </a:pPr>
            <a:r>
              <a:rPr lang="en-US" dirty="0">
                <a:solidFill>
                  <a:schemeClr val="hlink"/>
                </a:solidFill>
              </a:rPr>
              <a:t>Projection</a:t>
            </a:r>
            <a:endParaRPr lang="en-US" dirty="0"/>
          </a:p>
          <a:p>
            <a:pPr lvl="1">
              <a:spcBef>
                <a:spcPct val="45000"/>
              </a:spcBef>
              <a:buFont typeface="Wingdings" charset="2"/>
              <a:buNone/>
            </a:pPr>
            <a:r>
              <a:rPr lang="en-US" sz="2800" i="1" dirty="0"/>
              <a:t>card</a:t>
            </a:r>
            <a:r>
              <a:rPr lang="en-US" sz="2800" dirty="0"/>
              <a:t>(</a:t>
            </a:r>
            <a:r>
              <a:rPr lang="en-US" sz="2800" dirty="0">
                <a:latin typeface="Symbol" charset="2"/>
                <a:sym typeface="Symbol"/>
              </a:rPr>
              <a:t></a:t>
            </a:r>
            <a:r>
              <a:rPr lang="en-US" sz="2800" i="1" baseline="-25000" dirty="0"/>
              <a:t>A</a:t>
            </a:r>
            <a:r>
              <a:rPr lang="en-US" sz="2800" dirty="0"/>
              <a:t>(</a:t>
            </a:r>
            <a:r>
              <a:rPr lang="en-US" sz="2800" i="1" dirty="0"/>
              <a:t>R</a:t>
            </a:r>
            <a:r>
              <a:rPr lang="en-US" sz="2800" dirty="0"/>
              <a:t>))=</a:t>
            </a:r>
            <a:r>
              <a:rPr lang="en-US" sz="2800" i="1" dirty="0"/>
              <a:t>card</a:t>
            </a:r>
            <a:r>
              <a:rPr lang="en-US" sz="2800" dirty="0"/>
              <a:t>(</a:t>
            </a:r>
            <a:r>
              <a:rPr lang="en-US" sz="2800" i="1" dirty="0"/>
              <a:t>R</a:t>
            </a:r>
            <a:r>
              <a:rPr lang="en-US" sz="2800" dirty="0"/>
              <a:t>)</a:t>
            </a:r>
          </a:p>
          <a:p>
            <a:pPr>
              <a:spcBef>
                <a:spcPct val="45000"/>
              </a:spcBef>
              <a:buFont typeface="Wingdings" charset="2"/>
              <a:buNone/>
            </a:pPr>
            <a:r>
              <a:rPr lang="en-US" dirty="0">
                <a:solidFill>
                  <a:schemeClr val="hlink"/>
                </a:solidFill>
              </a:rPr>
              <a:t>Cartesian Product</a:t>
            </a:r>
            <a:endParaRPr lang="en-US" dirty="0"/>
          </a:p>
          <a:p>
            <a:pPr lvl="1">
              <a:spcBef>
                <a:spcPct val="45000"/>
              </a:spcBef>
              <a:buFont typeface="Wingdings" charset="2"/>
              <a:buNone/>
            </a:pPr>
            <a:r>
              <a:rPr lang="en-US" sz="2800" i="1" dirty="0"/>
              <a:t>card</a:t>
            </a:r>
            <a:r>
              <a:rPr lang="en-US" sz="2800" dirty="0"/>
              <a:t>(</a:t>
            </a:r>
            <a:r>
              <a:rPr lang="en-US" sz="2800" i="1" dirty="0"/>
              <a:t>R </a:t>
            </a:r>
            <a:r>
              <a:rPr lang="en-US" sz="2800" dirty="0" smtClean="0">
                <a:latin typeface="Symbol" charset="2"/>
                <a:sym typeface="Symbol"/>
              </a:rPr>
              <a:t>× </a:t>
            </a:r>
            <a:r>
              <a:rPr lang="en-US" sz="2800" i="1" dirty="0"/>
              <a:t>S</a:t>
            </a:r>
            <a:r>
              <a:rPr lang="en-US" sz="2800" dirty="0"/>
              <a:t>) = </a:t>
            </a:r>
            <a:r>
              <a:rPr lang="en-US" sz="2800" i="1" dirty="0"/>
              <a:t>card</a:t>
            </a:r>
            <a:r>
              <a:rPr lang="en-US" sz="2800" dirty="0"/>
              <a:t>(</a:t>
            </a:r>
            <a:r>
              <a:rPr lang="en-US" sz="2800" i="1" dirty="0"/>
              <a:t>R</a:t>
            </a:r>
            <a:r>
              <a:rPr lang="en-US" sz="2800" dirty="0"/>
              <a:t>)</a:t>
            </a:r>
            <a:r>
              <a:rPr lang="en-US" dirty="0" smtClean="0">
                <a:latin typeface="Symbol" charset="2"/>
                <a:sym typeface="Symbol"/>
              </a:rPr>
              <a:t> </a:t>
            </a:r>
            <a:r>
              <a:rPr lang="en-US" dirty="0" smtClean="0">
                <a:sym typeface="Symbol"/>
              </a:rPr>
              <a:t>*</a:t>
            </a:r>
            <a:r>
              <a:rPr lang="en-US" dirty="0" smtClean="0">
                <a:latin typeface="Symbol" charset="2"/>
                <a:sym typeface="Symbol"/>
              </a:rPr>
              <a:t> </a:t>
            </a:r>
            <a:r>
              <a:rPr lang="en-US" sz="2800" i="1" dirty="0"/>
              <a:t>card</a:t>
            </a:r>
            <a:r>
              <a:rPr lang="en-US" sz="2800" dirty="0"/>
              <a:t>(</a:t>
            </a:r>
            <a:r>
              <a:rPr lang="en-US" sz="2800" i="1" dirty="0"/>
              <a:t>S</a:t>
            </a:r>
            <a:r>
              <a:rPr lang="en-US" sz="2800" dirty="0"/>
              <a:t>)</a:t>
            </a:r>
          </a:p>
          <a:p>
            <a:pPr>
              <a:spcBef>
                <a:spcPct val="45000"/>
              </a:spcBef>
              <a:buFont typeface="Wingdings" charset="2"/>
              <a:buNone/>
            </a:pPr>
            <a:r>
              <a:rPr lang="en-US" dirty="0">
                <a:solidFill>
                  <a:schemeClr val="hlink"/>
                </a:solidFill>
              </a:rPr>
              <a:t>Union</a:t>
            </a:r>
            <a:endParaRPr lang="en-US" dirty="0"/>
          </a:p>
          <a:p>
            <a:pPr lvl="1">
              <a:spcBef>
                <a:spcPct val="45000"/>
              </a:spcBef>
              <a:buFont typeface="Wingdings" charset="2"/>
              <a:buNone/>
            </a:pPr>
            <a:r>
              <a:rPr lang="en-US" sz="2800" dirty="0"/>
              <a:t>	upper bound: </a:t>
            </a:r>
            <a:r>
              <a:rPr lang="en-US" sz="2800" i="1" dirty="0"/>
              <a:t>card</a:t>
            </a:r>
            <a:r>
              <a:rPr lang="en-US" sz="2800" dirty="0"/>
              <a:t>(</a:t>
            </a:r>
            <a:r>
              <a:rPr lang="en-US" sz="2800" i="1" dirty="0"/>
              <a:t>R </a:t>
            </a:r>
            <a:r>
              <a:rPr lang="en-US" sz="2800" dirty="0">
                <a:latin typeface="Symbol" charset="2"/>
                <a:sym typeface="Symbol"/>
              </a:rPr>
              <a:t> </a:t>
            </a:r>
            <a:r>
              <a:rPr lang="en-US" sz="2800" i="1" dirty="0"/>
              <a:t>S</a:t>
            </a:r>
            <a:r>
              <a:rPr lang="en-US" sz="2800" dirty="0"/>
              <a:t>) = </a:t>
            </a:r>
            <a:r>
              <a:rPr lang="en-US" sz="2800" i="1" dirty="0"/>
              <a:t>card</a:t>
            </a:r>
            <a:r>
              <a:rPr lang="en-US" sz="2800" dirty="0"/>
              <a:t>(</a:t>
            </a:r>
            <a:r>
              <a:rPr lang="en-US" sz="2800" i="1" dirty="0"/>
              <a:t>R</a:t>
            </a:r>
            <a:r>
              <a:rPr lang="en-US" sz="2800" dirty="0"/>
              <a:t>) + </a:t>
            </a:r>
            <a:r>
              <a:rPr lang="en-US" sz="2800" i="1" dirty="0"/>
              <a:t>card</a:t>
            </a:r>
            <a:r>
              <a:rPr lang="en-US" sz="2800" dirty="0"/>
              <a:t>(</a:t>
            </a:r>
            <a:r>
              <a:rPr lang="en-US" sz="2800" i="1" dirty="0"/>
              <a:t>S</a:t>
            </a:r>
            <a:r>
              <a:rPr lang="en-US" sz="2800" dirty="0"/>
              <a:t>)</a:t>
            </a:r>
          </a:p>
          <a:p>
            <a:pPr lvl="1">
              <a:spcBef>
                <a:spcPct val="45000"/>
              </a:spcBef>
              <a:buNone/>
            </a:pPr>
            <a:r>
              <a:rPr lang="en-US" sz="2800" dirty="0"/>
              <a:t>	lower bound: </a:t>
            </a:r>
            <a:r>
              <a:rPr lang="en-US" sz="2800" i="1" dirty="0"/>
              <a:t>card</a:t>
            </a:r>
            <a:r>
              <a:rPr lang="en-US" sz="2800" dirty="0"/>
              <a:t>(</a:t>
            </a:r>
            <a:r>
              <a:rPr lang="en-US" sz="2800" i="1" dirty="0"/>
              <a:t>R </a:t>
            </a:r>
            <a:r>
              <a:rPr lang="en-US" sz="2800" dirty="0">
                <a:latin typeface="Symbol" charset="2"/>
                <a:sym typeface="Symbol"/>
              </a:rPr>
              <a:t> </a:t>
            </a:r>
            <a:r>
              <a:rPr lang="en-US" sz="2800" i="1" dirty="0"/>
              <a:t>S</a:t>
            </a:r>
            <a:r>
              <a:rPr lang="en-US" sz="2800" dirty="0"/>
              <a:t>) = </a:t>
            </a:r>
            <a:r>
              <a:rPr lang="en-US" sz="2800" i="1" dirty="0"/>
              <a:t>max</a:t>
            </a:r>
            <a:r>
              <a:rPr lang="en-US" sz="2800" dirty="0"/>
              <a:t>{</a:t>
            </a:r>
            <a:r>
              <a:rPr lang="en-US" sz="2800" i="1" dirty="0"/>
              <a:t>card</a:t>
            </a:r>
            <a:r>
              <a:rPr lang="en-US" sz="2800" dirty="0"/>
              <a:t>(</a:t>
            </a:r>
            <a:r>
              <a:rPr lang="en-US" sz="2800" i="1" dirty="0"/>
              <a:t>R</a:t>
            </a:r>
            <a:r>
              <a:rPr lang="en-US" sz="2800" dirty="0"/>
              <a:t>), </a:t>
            </a:r>
            <a:r>
              <a:rPr lang="en-US" sz="2800" i="1" dirty="0"/>
              <a:t>card</a:t>
            </a:r>
            <a:r>
              <a:rPr lang="en-US" sz="2800" dirty="0"/>
              <a:t>(</a:t>
            </a:r>
            <a:r>
              <a:rPr lang="en-US" sz="2800" i="1" dirty="0"/>
              <a:t>S</a:t>
            </a:r>
            <a:r>
              <a:rPr lang="en-US" sz="2800" dirty="0"/>
              <a:t>)}</a:t>
            </a:r>
          </a:p>
          <a:p>
            <a:pPr>
              <a:spcBef>
                <a:spcPct val="45000"/>
              </a:spcBef>
              <a:buFont typeface="Wingdings" charset="2"/>
              <a:buNone/>
            </a:pPr>
            <a:r>
              <a:rPr lang="en-US" dirty="0">
                <a:solidFill>
                  <a:schemeClr val="hlink"/>
                </a:solidFill>
              </a:rPr>
              <a:t>Set Difference</a:t>
            </a:r>
            <a:endParaRPr lang="en-US" dirty="0"/>
          </a:p>
          <a:p>
            <a:pPr lvl="1">
              <a:spcBef>
                <a:spcPct val="45000"/>
              </a:spcBef>
              <a:buFont typeface="Wingdings" charset="2"/>
              <a:buNone/>
            </a:pPr>
            <a:r>
              <a:rPr lang="en-US" sz="2800" dirty="0"/>
              <a:t>	upper bound: </a:t>
            </a:r>
            <a:r>
              <a:rPr lang="en-US" sz="2800" i="1" dirty="0" err="1"/>
              <a:t>card</a:t>
            </a:r>
            <a:r>
              <a:rPr lang="en-US" sz="2800" dirty="0" err="1"/>
              <a:t>(</a:t>
            </a:r>
            <a:r>
              <a:rPr lang="en-US" sz="2800" i="1" dirty="0" err="1"/>
              <a:t>R</a:t>
            </a:r>
            <a:r>
              <a:rPr lang="en-US" sz="2800" dirty="0"/>
              <a:t>–</a:t>
            </a:r>
            <a:r>
              <a:rPr lang="en-US" sz="2800" i="1" dirty="0"/>
              <a:t>S</a:t>
            </a:r>
            <a:r>
              <a:rPr lang="en-US" sz="2800" dirty="0"/>
              <a:t>) = </a:t>
            </a:r>
            <a:r>
              <a:rPr lang="en-US" sz="2800" i="1" dirty="0" err="1"/>
              <a:t>card</a:t>
            </a:r>
            <a:r>
              <a:rPr lang="en-US" sz="2800" dirty="0" err="1"/>
              <a:t>(</a:t>
            </a:r>
            <a:r>
              <a:rPr lang="en-US" sz="2800" i="1" dirty="0" err="1"/>
              <a:t>R</a:t>
            </a:r>
            <a:r>
              <a:rPr lang="en-US" sz="2800" dirty="0"/>
              <a:t>)</a:t>
            </a:r>
          </a:p>
          <a:p>
            <a:pPr lvl="1">
              <a:spcBef>
                <a:spcPct val="45000"/>
              </a:spcBef>
              <a:buFont typeface="Wingdings" charset="2"/>
              <a:buNone/>
            </a:pPr>
            <a:r>
              <a:rPr lang="en-US" sz="2800" dirty="0"/>
              <a:t>	lower bound: 0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Intermediate Relation Size</a:t>
            </a:r>
          </a:p>
        </p:txBody>
      </p:sp>
      <p:sp>
        <p:nvSpPr>
          <p:cNvPr id="31129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anchor="t" anchorCtr="0"/>
          <a:lstStyle/>
          <a:p>
            <a:pPr marL="0" indent="0">
              <a:spcBef>
                <a:spcPct val="50000"/>
              </a:spcBef>
              <a:buNone/>
            </a:pPr>
            <a:r>
              <a:rPr lang="en-US" dirty="0">
                <a:solidFill>
                  <a:schemeClr val="hlink"/>
                </a:solidFill>
              </a:rPr>
              <a:t>Join</a:t>
            </a:r>
            <a:endParaRPr lang="en-US" dirty="0"/>
          </a:p>
          <a:p>
            <a:pPr marL="1056623" lvl="1" indent="-487672">
              <a:spcBef>
                <a:spcPct val="50000"/>
              </a:spcBef>
              <a:buClr>
                <a:schemeClr val="hlink"/>
              </a:buClr>
            </a:pPr>
            <a:r>
              <a:rPr lang="en-US" sz="2800" dirty="0"/>
              <a:t>Special case: </a:t>
            </a:r>
            <a:r>
              <a:rPr lang="en-US" sz="2800" i="1" dirty="0"/>
              <a:t>A</a:t>
            </a:r>
            <a:r>
              <a:rPr lang="en-US" sz="2800" dirty="0"/>
              <a:t> is a key of </a:t>
            </a:r>
            <a:r>
              <a:rPr lang="en-US" sz="2800" i="1" dirty="0"/>
              <a:t>R</a:t>
            </a:r>
            <a:r>
              <a:rPr lang="en-US" sz="2800" dirty="0"/>
              <a:t> and </a:t>
            </a:r>
            <a:r>
              <a:rPr lang="en-US" sz="2800" i="1" dirty="0"/>
              <a:t>B</a:t>
            </a:r>
            <a:r>
              <a:rPr lang="en-US" sz="2800" dirty="0"/>
              <a:t> is a foreign key of </a:t>
            </a:r>
            <a:r>
              <a:rPr lang="en-US" sz="2800" i="1" dirty="0"/>
              <a:t>S</a:t>
            </a:r>
          </a:p>
          <a:p>
            <a:pPr marL="1056623" lvl="1">
              <a:spcBef>
                <a:spcPts val="0"/>
              </a:spcBef>
              <a:buNone/>
            </a:pPr>
            <a:r>
              <a:rPr lang="en-US" sz="2800" i="1" dirty="0"/>
              <a:t>		card</a:t>
            </a:r>
            <a:r>
              <a:rPr lang="en-US" sz="2800" dirty="0"/>
              <a:t>(</a:t>
            </a:r>
            <a:r>
              <a:rPr lang="en-US" sz="2800" i="1" dirty="0"/>
              <a:t>R</a:t>
            </a:r>
            <a:r>
              <a:rPr lang="en-US" dirty="0" smtClean="0">
                <a:latin typeface="MS PGothic"/>
                <a:ea typeface="MS PGothic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r>
              <a:rPr lang="en-US" sz="2800" i="1" baseline="-25000" dirty="0" smtClean="0"/>
              <a:t>A=B </a:t>
            </a:r>
            <a:r>
              <a:rPr lang="en-US" sz="2800" i="1" dirty="0"/>
              <a:t>S</a:t>
            </a:r>
            <a:r>
              <a:rPr lang="en-US" sz="2800" dirty="0"/>
              <a:t>) = </a:t>
            </a:r>
            <a:r>
              <a:rPr lang="en-US" sz="2800" i="1" dirty="0"/>
              <a:t>card</a:t>
            </a:r>
            <a:r>
              <a:rPr lang="en-US" sz="2800" dirty="0"/>
              <a:t>(</a:t>
            </a:r>
            <a:r>
              <a:rPr lang="en-US" sz="2800" i="1" dirty="0"/>
              <a:t>S</a:t>
            </a:r>
            <a:r>
              <a:rPr lang="en-US" sz="2800" dirty="0"/>
              <a:t>)</a:t>
            </a:r>
          </a:p>
          <a:p>
            <a:pPr marL="1056623" lvl="1" indent="-487672">
              <a:spcBef>
                <a:spcPct val="50000"/>
              </a:spcBef>
              <a:buClr>
                <a:schemeClr val="hlink"/>
              </a:buClr>
            </a:pPr>
            <a:r>
              <a:rPr lang="en-US" sz="2800" dirty="0"/>
              <a:t>More general:</a:t>
            </a:r>
          </a:p>
          <a:p>
            <a:pPr marL="1544296" lvl="2">
              <a:spcBef>
                <a:spcPts val="0"/>
              </a:spcBef>
              <a:buNone/>
            </a:pPr>
            <a:r>
              <a:rPr lang="en-US" sz="2800" i="1" dirty="0"/>
              <a:t>card</a:t>
            </a:r>
            <a:r>
              <a:rPr lang="en-US" sz="2800" dirty="0"/>
              <a:t>(</a:t>
            </a:r>
            <a:r>
              <a:rPr lang="en-US" sz="2800" i="1" dirty="0"/>
              <a:t>R</a:t>
            </a:r>
            <a:r>
              <a:rPr lang="en-US" sz="2800" dirty="0">
                <a:latin typeface="MS PGothic"/>
                <a:ea typeface="MS PGothic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MS PGothic"/>
                <a:ea typeface="MS PGothic"/>
              </a:rPr>
              <a:t>⋈ </a:t>
            </a:r>
            <a:r>
              <a:rPr lang="en-US" sz="2800" i="1" dirty="0" smtClean="0"/>
              <a:t>S</a:t>
            </a:r>
            <a:r>
              <a:rPr lang="en-US" sz="2800" dirty="0"/>
              <a:t>) = </a:t>
            </a:r>
            <a:r>
              <a:rPr lang="en-US" sz="2800" i="1" dirty="0" smtClean="0"/>
              <a:t>SF</a:t>
            </a:r>
            <a:r>
              <a:rPr lang="en-US" sz="3200" baseline="-25000" dirty="0" smtClean="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r>
              <a:rPr lang="en-US" sz="2800" dirty="0" smtClean="0">
                <a:latin typeface="MS PGothic"/>
                <a:ea typeface="MS PGothic"/>
              </a:rPr>
              <a:t> </a:t>
            </a:r>
            <a:r>
              <a:rPr lang="en-US" sz="2800" dirty="0" smtClean="0">
                <a:sym typeface="Symbol"/>
              </a:rPr>
              <a:t>*</a:t>
            </a:r>
            <a:r>
              <a:rPr lang="en-US" sz="2800" dirty="0" smtClean="0">
                <a:latin typeface="Symbol" charset="2"/>
              </a:rPr>
              <a:t> </a:t>
            </a:r>
            <a:r>
              <a:rPr lang="en-US" sz="2800" i="1" dirty="0"/>
              <a:t>card</a:t>
            </a:r>
            <a:r>
              <a:rPr lang="en-US" sz="2800" dirty="0"/>
              <a:t>(</a:t>
            </a:r>
            <a:r>
              <a:rPr lang="en-US" sz="2800" i="1" dirty="0"/>
              <a:t>R</a:t>
            </a:r>
            <a:r>
              <a:rPr lang="en-US" sz="2800" dirty="0"/>
              <a:t>) </a:t>
            </a:r>
            <a:r>
              <a:rPr lang="en-US" sz="2800" dirty="0" smtClean="0">
                <a:latin typeface="Symbol" charset="2"/>
                <a:sym typeface="Symbol"/>
              </a:rPr>
              <a:t>×</a:t>
            </a:r>
            <a:r>
              <a:rPr lang="en-US" sz="2800" dirty="0" smtClean="0">
                <a:latin typeface="Symbol" charset="2"/>
              </a:rPr>
              <a:t> </a:t>
            </a:r>
            <a:r>
              <a:rPr lang="en-US" sz="2800" i="1" dirty="0"/>
              <a:t>card</a:t>
            </a:r>
            <a:r>
              <a:rPr lang="en-US" sz="2800" dirty="0"/>
              <a:t>(</a:t>
            </a:r>
            <a:r>
              <a:rPr lang="en-US" sz="2800" i="1" dirty="0"/>
              <a:t>S</a:t>
            </a:r>
            <a:r>
              <a:rPr lang="en-US" sz="2800" dirty="0"/>
              <a:t>)</a:t>
            </a:r>
          </a:p>
          <a:p>
            <a:pPr>
              <a:spcBef>
                <a:spcPct val="50000"/>
              </a:spcBef>
              <a:buFont typeface="Wingdings" charset="2"/>
              <a:buNone/>
            </a:pPr>
            <a:r>
              <a:rPr lang="en-US" dirty="0" err="1">
                <a:solidFill>
                  <a:schemeClr val="hlink"/>
                </a:solidFill>
              </a:rPr>
              <a:t>Semijoin</a:t>
            </a:r>
            <a:endParaRPr lang="en-US" dirty="0"/>
          </a:p>
          <a:p>
            <a:pPr marL="1056623" lvl="1">
              <a:spcBef>
                <a:spcPct val="50000"/>
              </a:spcBef>
              <a:buNone/>
            </a:pPr>
            <a:r>
              <a:rPr lang="en-US" sz="2800" i="1" dirty="0"/>
              <a:t>			card</a:t>
            </a:r>
            <a:r>
              <a:rPr lang="en-US" sz="2800" dirty="0"/>
              <a:t>(</a:t>
            </a:r>
            <a:r>
              <a:rPr lang="en-US" i="1" dirty="0" smtClean="0"/>
              <a:t>R </a:t>
            </a:r>
            <a:r>
              <a:rPr lang="en-US" sz="3400" dirty="0">
                <a:latin typeface="MS PGothic"/>
                <a:ea typeface="MS PGothic"/>
              </a:rPr>
              <a:t>⋉</a:t>
            </a:r>
            <a:r>
              <a:rPr lang="en-US" sz="2800" i="1" baseline="-25000" dirty="0"/>
              <a:t>A</a:t>
            </a:r>
            <a:r>
              <a:rPr lang="en-US" sz="2800" i="1" dirty="0"/>
              <a:t> S</a:t>
            </a:r>
            <a:r>
              <a:rPr lang="en-US" sz="2800" dirty="0"/>
              <a:t>) = </a:t>
            </a:r>
            <a:r>
              <a:rPr lang="en-US" sz="2800" i="1" dirty="0"/>
              <a:t>SF</a:t>
            </a:r>
            <a:r>
              <a:rPr lang="en-US" sz="3400" baseline="-25000" dirty="0">
                <a:latin typeface="MS PGothic"/>
                <a:ea typeface="MS PGothic"/>
              </a:rPr>
              <a:t>⋉</a:t>
            </a:r>
            <a:r>
              <a:rPr lang="en-US" sz="2800" dirty="0"/>
              <a:t>(</a:t>
            </a:r>
            <a:r>
              <a:rPr lang="en-US" sz="2800" i="1" dirty="0"/>
              <a:t>S.A</a:t>
            </a:r>
            <a:r>
              <a:rPr lang="en-US" sz="2800" dirty="0"/>
              <a:t>) </a:t>
            </a:r>
            <a:r>
              <a:rPr lang="en-US" dirty="0" smtClean="0">
                <a:solidFill>
                  <a:srgbClr val="000000"/>
                </a:solidFill>
                <a:sym typeface="Symbol"/>
              </a:rPr>
              <a:t>*</a:t>
            </a:r>
            <a:r>
              <a:rPr lang="en-US" sz="2800" dirty="0" smtClean="0">
                <a:latin typeface="Symbol" charset="2"/>
              </a:rPr>
              <a:t> </a:t>
            </a:r>
            <a:r>
              <a:rPr lang="en-US" sz="2800" i="1" dirty="0"/>
              <a:t>card</a:t>
            </a:r>
            <a:r>
              <a:rPr lang="en-US" sz="2800" dirty="0"/>
              <a:t>(</a:t>
            </a:r>
            <a:r>
              <a:rPr lang="en-US" sz="2800" i="1" dirty="0"/>
              <a:t>R</a:t>
            </a:r>
            <a:r>
              <a:rPr lang="en-US" sz="2800" dirty="0"/>
              <a:t>)</a:t>
            </a:r>
          </a:p>
          <a:p>
            <a:pPr marL="1056623" lvl="1" indent="-487672">
              <a:spcBef>
                <a:spcPct val="50000"/>
              </a:spcBef>
              <a:buNone/>
            </a:pPr>
            <a:r>
              <a:rPr lang="en-US" sz="2800" dirty="0"/>
              <a:t>	where</a:t>
            </a:r>
          </a:p>
          <a:p>
            <a:pPr marL="1056623" lvl="1">
              <a:spcBef>
                <a:spcPct val="50000"/>
              </a:spcBef>
              <a:buNone/>
            </a:pPr>
            <a:r>
              <a:rPr lang="en-US" sz="2800" i="1" dirty="0"/>
              <a:t>			SF</a:t>
            </a:r>
            <a:r>
              <a:rPr lang="en-US" sz="3400" baseline="-25000" dirty="0">
                <a:latin typeface="MS PGothic"/>
                <a:ea typeface="MS PGothic"/>
              </a:rPr>
              <a:t>⋉</a:t>
            </a:r>
            <a:r>
              <a:rPr lang="en-US" sz="2800" dirty="0"/>
              <a:t>(</a:t>
            </a:r>
            <a:r>
              <a:rPr lang="en-US" sz="2800" i="1" dirty="0"/>
              <a:t>R</a:t>
            </a:r>
            <a:r>
              <a:rPr lang="en-US" dirty="0" smtClean="0">
                <a:latin typeface="MS PGothic"/>
                <a:ea typeface="MS PGothic"/>
              </a:rPr>
              <a:t> </a:t>
            </a:r>
            <a:r>
              <a:rPr lang="en-US" sz="3400" dirty="0">
                <a:latin typeface="MS PGothic"/>
                <a:ea typeface="MS PGothic"/>
              </a:rPr>
              <a:t>⋉</a:t>
            </a:r>
            <a:r>
              <a:rPr lang="en-US" sz="2800" i="1" baseline="-25000" dirty="0"/>
              <a:t>A</a:t>
            </a:r>
            <a:r>
              <a:rPr lang="en-US" sz="2800" i="1" dirty="0"/>
              <a:t> S</a:t>
            </a:r>
            <a:r>
              <a:rPr lang="en-US" sz="2800" dirty="0"/>
              <a:t>)= </a:t>
            </a:r>
            <a:r>
              <a:rPr lang="en-US" sz="2800" i="1" dirty="0"/>
              <a:t>SF</a:t>
            </a:r>
            <a:r>
              <a:rPr lang="en-US" sz="3400" baseline="-25000" dirty="0">
                <a:latin typeface="MS PGothic"/>
                <a:ea typeface="MS PGothic"/>
              </a:rPr>
              <a:t>⋉</a:t>
            </a:r>
            <a:r>
              <a:rPr lang="en-US" sz="2800" dirty="0"/>
              <a:t>(</a:t>
            </a:r>
            <a:r>
              <a:rPr lang="en-US" sz="2800" i="1" dirty="0"/>
              <a:t>S.A</a:t>
            </a:r>
            <a:r>
              <a:rPr lang="en-US" sz="2800" dirty="0"/>
              <a:t>) =</a:t>
            </a:r>
          </a:p>
        </p:txBody>
      </p:sp>
      <p:grpSp>
        <p:nvGrpSpPr>
          <p:cNvPr id="2" name="Group 25"/>
          <p:cNvGrpSpPr/>
          <p:nvPr/>
        </p:nvGrpSpPr>
        <p:grpSpPr>
          <a:xfrm>
            <a:off x="7098887" y="7541096"/>
            <a:ext cx="2035171" cy="970009"/>
            <a:chOff x="4635947" y="5299946"/>
            <a:chExt cx="1430980" cy="617901"/>
          </a:xfrm>
        </p:grpSpPr>
        <p:sp>
          <p:nvSpPr>
            <p:cNvPr id="311301" name="Line 5"/>
            <p:cNvSpPr>
              <a:spLocks noChangeShapeType="1"/>
            </p:cNvSpPr>
            <p:nvPr/>
          </p:nvSpPr>
          <p:spPr bwMode="auto">
            <a:xfrm>
              <a:off x="4635947" y="5659986"/>
              <a:ext cx="13208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11302" name="Rectangle 6"/>
            <p:cNvSpPr>
              <a:spLocks noChangeArrowheads="1"/>
            </p:cNvSpPr>
            <p:nvPr/>
          </p:nvSpPr>
          <p:spPr bwMode="auto">
            <a:xfrm>
              <a:off x="4638924" y="5299946"/>
              <a:ext cx="1428003" cy="6179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2600" i="1" dirty="0" err="1">
                  <a:solidFill>
                    <a:srgbClr val="000000"/>
                  </a:solidFill>
                  <a:latin typeface="Book Antiqua"/>
                </a:rPr>
                <a:t>card</a:t>
              </a:r>
              <a:r>
                <a:rPr lang="en-US" sz="2600" dirty="0" err="1">
                  <a:solidFill>
                    <a:srgbClr val="000000"/>
                  </a:solidFill>
                  <a:latin typeface="Book Antiqua"/>
                </a:rPr>
                <a:t>(∏</a:t>
              </a:r>
              <a:r>
                <a:rPr lang="en-US" sz="2600" i="1" baseline="-25000" dirty="0" err="1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dirty="0" err="1">
                  <a:solidFill>
                    <a:srgbClr val="000000"/>
                  </a:solidFill>
                  <a:latin typeface="Book Antiqua"/>
                </a:rPr>
                <a:t>(</a:t>
              </a:r>
              <a:r>
                <a:rPr lang="en-US" sz="2600" i="1" dirty="0" err="1">
                  <a:solidFill>
                    <a:srgbClr val="000000"/>
                  </a:solidFill>
                  <a:latin typeface="Book Antiqua"/>
                </a:rPr>
                <a:t>S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))</a:t>
              </a:r>
            </a:p>
            <a:p>
              <a:pPr algn="ctr">
                <a:spcBef>
                  <a:spcPct val="20000"/>
                </a:spcBef>
              </a:pPr>
              <a:r>
                <a:rPr lang="en-US" sz="2600" i="1" dirty="0" err="1">
                  <a:solidFill>
                    <a:srgbClr val="000000"/>
                  </a:solidFill>
                  <a:latin typeface="Book Antiqua"/>
                </a:rPr>
                <a:t>card</a:t>
              </a:r>
              <a:r>
                <a:rPr lang="en-US" sz="2600" dirty="0" err="1">
                  <a:solidFill>
                    <a:srgbClr val="000000"/>
                  </a:solidFill>
                  <a:latin typeface="Book Antiqua"/>
                </a:rPr>
                <a:t>(</a:t>
              </a:r>
              <a:r>
                <a:rPr lang="en-US" sz="2600" i="1" dirty="0" err="1">
                  <a:solidFill>
                    <a:srgbClr val="000000"/>
                  </a:solidFill>
                  <a:latin typeface="Book Antiqua"/>
                </a:rPr>
                <a:t>dom</a:t>
              </a:r>
              <a:r>
                <a:rPr lang="en-US" sz="2600" dirty="0" err="1">
                  <a:solidFill>
                    <a:srgbClr val="000000"/>
                  </a:solidFill>
                  <a:latin typeface="Book Antiqua"/>
                </a:rPr>
                <a:t>[</a:t>
              </a:r>
              <a:r>
                <a:rPr lang="en-US" sz="2600" i="1" dirty="0" err="1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])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Histograms for Selectivity Estimation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413"/>
              </a:lnSpc>
              <a:spcBef>
                <a:spcPts val="853"/>
              </a:spcBef>
            </a:pPr>
            <a:r>
              <a:rPr lang="en-US" dirty="0"/>
              <a:t>For skewed data, the uniform distribution assumption of attribute values yields inaccurate estimations</a:t>
            </a:r>
          </a:p>
          <a:p>
            <a:pPr>
              <a:lnSpc>
                <a:spcPts val="3413"/>
              </a:lnSpc>
              <a:spcBef>
                <a:spcPts val="853"/>
              </a:spcBef>
            </a:pPr>
            <a:r>
              <a:rPr lang="en-US" dirty="0"/>
              <a:t>Use an histogram for each skewed attribute A</a:t>
            </a:r>
          </a:p>
          <a:p>
            <a:pPr lvl="1">
              <a:lnSpc>
                <a:spcPts val="3413"/>
              </a:lnSpc>
              <a:spcBef>
                <a:spcPts val="853"/>
              </a:spcBef>
            </a:pPr>
            <a:r>
              <a:rPr lang="en-US" dirty="0"/>
              <a:t>Histogram = set of buckets</a:t>
            </a:r>
          </a:p>
          <a:p>
            <a:pPr lvl="2">
              <a:lnSpc>
                <a:spcPts val="3413"/>
              </a:lnSpc>
              <a:spcBef>
                <a:spcPts val="853"/>
              </a:spcBef>
            </a:pPr>
            <a:r>
              <a:rPr lang="en-US" dirty="0"/>
              <a:t>Each bucket describes a range of values of A, with its average frequency </a:t>
            </a:r>
            <a:r>
              <a:rPr lang="en-US" i="1" dirty="0"/>
              <a:t>f</a:t>
            </a:r>
            <a:r>
              <a:rPr lang="en-US" dirty="0"/>
              <a:t> (number of tuples with A in that range) and number of distinct values </a:t>
            </a:r>
            <a:r>
              <a:rPr lang="en-US" i="1" dirty="0"/>
              <a:t>d</a:t>
            </a:r>
            <a:endParaRPr lang="en-US" dirty="0"/>
          </a:p>
          <a:p>
            <a:pPr lvl="2">
              <a:lnSpc>
                <a:spcPts val="3413"/>
              </a:lnSpc>
              <a:spcBef>
                <a:spcPts val="853"/>
              </a:spcBef>
            </a:pPr>
            <a:r>
              <a:rPr lang="en-US" dirty="0"/>
              <a:t>Buckets can be adjusted to different ranges</a:t>
            </a:r>
          </a:p>
          <a:p>
            <a:pPr>
              <a:lnSpc>
                <a:spcPts val="3413"/>
              </a:lnSpc>
              <a:spcBef>
                <a:spcPts val="853"/>
              </a:spcBef>
            </a:pPr>
            <a:r>
              <a:rPr lang="en-US" dirty="0"/>
              <a:t>Examples</a:t>
            </a:r>
          </a:p>
          <a:p>
            <a:pPr lvl="1">
              <a:lnSpc>
                <a:spcPts val="3413"/>
              </a:lnSpc>
              <a:spcBef>
                <a:spcPts val="853"/>
              </a:spcBef>
            </a:pPr>
            <a:r>
              <a:rPr lang="en-US" dirty="0"/>
              <a:t>Equality predicate</a:t>
            </a:r>
          </a:p>
          <a:p>
            <a:pPr lvl="2">
              <a:lnSpc>
                <a:spcPts val="3413"/>
              </a:lnSpc>
              <a:spcBef>
                <a:spcPts val="853"/>
              </a:spcBef>
            </a:pPr>
            <a:r>
              <a:rPr lang="en-US" dirty="0"/>
              <a:t>With (value in </a:t>
            </a:r>
            <a:r>
              <a:rPr lang="en-US" dirty="0" err="1"/>
              <a:t>Range</a:t>
            </a:r>
            <a:r>
              <a:rPr lang="en-US" i="1" baseline="-25000" dirty="0" err="1"/>
              <a:t>i</a:t>
            </a:r>
            <a:r>
              <a:rPr lang="en-US" dirty="0"/>
              <a:t>), we have: </a:t>
            </a:r>
            <a:r>
              <a:rPr lang="en-US" i="1" dirty="0" smtClean="0">
                <a:solidFill>
                  <a:srgbClr val="000000"/>
                </a:solidFill>
              </a:rPr>
              <a:t>SF</a:t>
            </a:r>
            <a:r>
              <a:rPr lang="el-GR" i="1" baseline="-250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σ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smtClean="0">
                <a:solidFill>
                  <a:srgbClr val="000000"/>
                </a:solidFill>
              </a:rPr>
              <a:t>A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i="1" dirty="0">
                <a:solidFill>
                  <a:srgbClr val="000000"/>
                </a:solidFill>
              </a:rPr>
              <a:t>value</a:t>
            </a:r>
            <a:r>
              <a:rPr lang="en-US" dirty="0">
                <a:solidFill>
                  <a:srgbClr val="000000"/>
                </a:solidFill>
              </a:rPr>
              <a:t>) =</a:t>
            </a:r>
            <a:r>
              <a:rPr lang="en-US" dirty="0"/>
              <a:t> 1</a:t>
            </a:r>
            <a:r>
              <a:rPr lang="en-US" i="1" dirty="0"/>
              <a:t>/d</a:t>
            </a:r>
            <a:r>
              <a:rPr lang="en-US" i="1" baseline="-25000" dirty="0"/>
              <a:t>i</a:t>
            </a:r>
          </a:p>
          <a:p>
            <a:pPr lvl="1">
              <a:lnSpc>
                <a:spcPts val="3413"/>
              </a:lnSpc>
              <a:spcBef>
                <a:spcPts val="853"/>
              </a:spcBef>
            </a:pPr>
            <a:r>
              <a:rPr lang="en-US" dirty="0"/>
              <a:t>Range predicate</a:t>
            </a:r>
          </a:p>
          <a:p>
            <a:pPr lvl="2">
              <a:lnSpc>
                <a:spcPts val="3413"/>
              </a:lnSpc>
              <a:spcBef>
                <a:spcPts val="853"/>
              </a:spcBef>
            </a:pPr>
            <a:r>
              <a:rPr lang="en-US" dirty="0"/>
              <a:t>Requires identifying relevant buckets and summing up their frequencies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Step 3 – Global Query Optimization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Font typeface="Monotype Sorts" charset="2"/>
              <a:buNone/>
            </a:pPr>
            <a:r>
              <a:rPr lang="en-US" dirty="0">
                <a:solidFill>
                  <a:schemeClr val="hlink"/>
                </a:solidFill>
              </a:rPr>
              <a:t>Input:  </a:t>
            </a:r>
            <a:r>
              <a:rPr lang="en-US" dirty="0"/>
              <a:t>Fragment query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Find the </a:t>
            </a:r>
            <a:r>
              <a:rPr lang="en-US" i="1" dirty="0">
                <a:solidFill>
                  <a:schemeClr val="hlink"/>
                </a:solidFill>
              </a:rPr>
              <a:t>best</a:t>
            </a:r>
            <a:r>
              <a:rPr lang="en-US" dirty="0"/>
              <a:t> (not necessarily optimal) global schedule</a:t>
            </a:r>
          </a:p>
          <a:p>
            <a:pPr lvl="1"/>
            <a:r>
              <a:rPr lang="en-US" dirty="0"/>
              <a:t>Minimize a cost function</a:t>
            </a:r>
          </a:p>
          <a:p>
            <a:pPr lvl="1"/>
            <a:r>
              <a:rPr lang="en-US" dirty="0"/>
              <a:t>Distributed join processing</a:t>
            </a:r>
          </a:p>
          <a:p>
            <a:pPr lvl="2"/>
            <a:r>
              <a:rPr lang="en-US" dirty="0"/>
              <a:t>Bushy vs. linear trees</a:t>
            </a:r>
          </a:p>
          <a:p>
            <a:pPr lvl="2"/>
            <a:r>
              <a:rPr lang="en-US" dirty="0"/>
              <a:t>Which relation to ship where?</a:t>
            </a:r>
          </a:p>
          <a:p>
            <a:pPr lvl="2"/>
            <a:r>
              <a:rPr lang="en-US" dirty="0"/>
              <a:t>Ship-whole </a:t>
            </a:r>
            <a:r>
              <a:rPr lang="en-US" dirty="0" err="1"/>
              <a:t>vs</a:t>
            </a:r>
            <a:r>
              <a:rPr lang="en-US" dirty="0"/>
              <a:t> ship-as-needed</a:t>
            </a:r>
          </a:p>
          <a:p>
            <a:pPr lvl="1"/>
            <a:r>
              <a:rPr lang="en-US" dirty="0"/>
              <a:t>Decide on the use of </a:t>
            </a:r>
            <a:r>
              <a:rPr lang="en-US" dirty="0" err="1"/>
              <a:t>semijoins</a:t>
            </a:r>
            <a:endParaRPr lang="en-US" dirty="0"/>
          </a:p>
          <a:p>
            <a:pPr lvl="2"/>
            <a:r>
              <a:rPr lang="en-US" dirty="0" err="1"/>
              <a:t>Semijoin</a:t>
            </a:r>
            <a:r>
              <a:rPr lang="en-US" dirty="0"/>
              <a:t> saves on communication at the expense of more local processing.</a:t>
            </a:r>
          </a:p>
          <a:p>
            <a:pPr lvl="1"/>
            <a:r>
              <a:rPr lang="en-US" dirty="0"/>
              <a:t>Join methods</a:t>
            </a:r>
          </a:p>
          <a:p>
            <a:pPr lvl="2"/>
            <a:r>
              <a:rPr lang="en-US" dirty="0"/>
              <a:t>nested loop </a:t>
            </a:r>
            <a:r>
              <a:rPr lang="en-US" dirty="0" err="1"/>
              <a:t>vs</a:t>
            </a:r>
            <a:r>
              <a:rPr lang="en-US" dirty="0"/>
              <a:t> ordered joins (merge join or hash join)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 Example</a:t>
            </a:r>
          </a:p>
        </p:txBody>
      </p:sp>
      <p:pic>
        <p:nvPicPr>
          <p:cNvPr id="6" name="Content Placeholder 5" descr="Fig-8-7.jpg"/>
          <p:cNvPicPr>
            <a:picLocks noGrp="1" noChangeAspect="1"/>
          </p:cNvPicPr>
          <p:nvPr>
            <p:ph idx="4294967295"/>
          </p:nvPr>
        </p:nvPicPr>
        <p:blipFill>
          <a:blip r:embed="rId3"/>
          <a:srcRect l="-860" r="-860"/>
          <a:stretch>
            <a:fillRect/>
          </a:stretch>
        </p:blipFill>
        <p:spPr>
          <a:xfrm>
            <a:off x="2109912" y="2572544"/>
            <a:ext cx="7504113" cy="4311650"/>
          </a:xfrm>
        </p:spPr>
      </p:pic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1101800" y="6893024"/>
            <a:ext cx="11367910" cy="22857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Book Antiqua"/>
              </a:rPr>
              <a:t>For ASG.DUR=18: we have SF=1/12 so the card of selection is 300/12 = 25 tuples</a:t>
            </a:r>
          </a:p>
          <a:p>
            <a:endParaRPr lang="en-US" sz="2800" dirty="0">
              <a:solidFill>
                <a:schemeClr val="tx2"/>
              </a:solidFill>
              <a:latin typeface="Book Antiqua"/>
            </a:endParaRPr>
          </a:p>
          <a:p>
            <a:r>
              <a:rPr lang="en-US" sz="2800" dirty="0">
                <a:solidFill>
                  <a:schemeClr val="tx2"/>
                </a:solidFill>
                <a:latin typeface="Book Antiqua"/>
              </a:rPr>
              <a:t>For ASG.DUR≤18: we have min(range</a:t>
            </a:r>
            <a:r>
              <a:rPr lang="en-US" sz="2800" baseline="-25000" dirty="0">
                <a:solidFill>
                  <a:schemeClr val="tx2"/>
                </a:solidFill>
                <a:latin typeface="Book Antiqua"/>
              </a:rPr>
              <a:t>3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)=12 and max(range</a:t>
            </a:r>
            <a:r>
              <a:rPr lang="en-US" sz="2800" baseline="-25000" dirty="0">
                <a:solidFill>
                  <a:schemeClr val="tx2"/>
                </a:solidFill>
                <a:latin typeface="Book Antiqua"/>
              </a:rPr>
              <a:t>3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)=24 so the card. of selection is 100+75+(((18−12)/(24 − 12</a:t>
            </a:r>
            <a:r>
              <a:rPr lang="en-US" sz="2800" dirty="0" smtClean="0">
                <a:solidFill>
                  <a:schemeClr val="tx2"/>
                </a:solidFill>
                <a:latin typeface="Book Antiqua"/>
              </a:rPr>
              <a:t>))</a:t>
            </a:r>
            <a:r>
              <a:rPr lang="en-US" sz="2800" dirty="0" smtClean="0">
                <a:solidFill>
                  <a:schemeClr val="tx2"/>
                </a:solidFill>
                <a:latin typeface="Book Antiqua"/>
                <a:sym typeface="Symbol"/>
              </a:rPr>
              <a:t>*</a:t>
            </a:r>
            <a:r>
              <a:rPr lang="en-US" sz="2800" dirty="0" smtClean="0">
                <a:solidFill>
                  <a:schemeClr val="tx2"/>
                </a:solidFill>
                <a:latin typeface="Book Antiqua"/>
              </a:rPr>
              <a:t>50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) = 200 tuples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Centralized Query Optimization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65000"/>
              </a:spcBef>
            </a:pPr>
            <a:r>
              <a:rPr lang="en-US"/>
              <a:t>Dynamic (Ingres project at UCB)</a:t>
            </a:r>
          </a:p>
          <a:p>
            <a:pPr lvl="1">
              <a:lnSpc>
                <a:spcPct val="100000"/>
              </a:lnSpc>
              <a:spcBef>
                <a:spcPct val="65000"/>
              </a:spcBef>
            </a:pPr>
            <a:r>
              <a:rPr lang="en-US"/>
              <a:t>Interpretive</a:t>
            </a:r>
          </a:p>
          <a:p>
            <a:pPr>
              <a:lnSpc>
                <a:spcPct val="100000"/>
              </a:lnSpc>
              <a:spcBef>
                <a:spcPct val="65000"/>
              </a:spcBef>
            </a:pPr>
            <a:r>
              <a:rPr lang="en-US"/>
              <a:t>Static (System R project at IBM)</a:t>
            </a:r>
          </a:p>
          <a:p>
            <a:pPr lvl="1">
              <a:lnSpc>
                <a:spcPct val="100000"/>
              </a:lnSpc>
              <a:spcBef>
                <a:spcPct val="65000"/>
              </a:spcBef>
            </a:pPr>
            <a:r>
              <a:rPr lang="en-US"/>
              <a:t>Exhaustive search</a:t>
            </a:r>
          </a:p>
          <a:p>
            <a:pPr>
              <a:lnSpc>
                <a:spcPct val="100000"/>
              </a:lnSpc>
              <a:spcBef>
                <a:spcPct val="65000"/>
              </a:spcBef>
            </a:pPr>
            <a:r>
              <a:rPr lang="en-US"/>
              <a:t>Hybrid (Volcano project at OGI)</a:t>
            </a:r>
          </a:p>
          <a:p>
            <a:pPr lvl="1">
              <a:lnSpc>
                <a:spcPct val="100000"/>
              </a:lnSpc>
              <a:spcBef>
                <a:spcPct val="65000"/>
              </a:spcBef>
            </a:pPr>
            <a:r>
              <a:rPr lang="en-US"/>
              <a:t>Choose node within plan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Dynamic Algorithm</a:t>
            </a:r>
          </a:p>
        </p:txBody>
      </p:sp>
      <p:sp>
        <p:nvSpPr>
          <p:cNvPr id="7885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40000"/>
              </a:spcBef>
              <a:buSzPct val="95000"/>
              <a:buFont typeface="Wingdings" pitchFamily="2" charset="2"/>
              <a:buChar char=""/>
              <a:tabLst>
                <a:tab pos="4714166" algn="l"/>
              </a:tabLst>
            </a:pPr>
            <a:r>
              <a:rPr lang="en-US" dirty="0"/>
              <a:t>Decompose each multi-variable query into a sequence of mono-variable queries with a common variable</a:t>
            </a:r>
          </a:p>
          <a:p>
            <a:pPr>
              <a:spcBef>
                <a:spcPct val="40000"/>
              </a:spcBef>
              <a:buSzPct val="95000"/>
              <a:buFont typeface="Wingdings" pitchFamily="2" charset="2"/>
              <a:buChar char=""/>
              <a:tabLst>
                <a:tab pos="4714166" algn="l"/>
              </a:tabLst>
            </a:pPr>
            <a:r>
              <a:rPr lang="en-US" dirty="0"/>
              <a:t>Process each by a one variable query processor</a:t>
            </a:r>
          </a:p>
          <a:p>
            <a:pPr lvl="1">
              <a:spcBef>
                <a:spcPct val="40000"/>
              </a:spcBef>
              <a:tabLst>
                <a:tab pos="4714166" algn="l"/>
              </a:tabLst>
            </a:pPr>
            <a:r>
              <a:rPr lang="en-US" dirty="0"/>
              <a:t>Choose an initial execution plan (heuristics)</a:t>
            </a:r>
          </a:p>
          <a:p>
            <a:pPr lvl="1">
              <a:spcBef>
                <a:spcPct val="40000"/>
              </a:spcBef>
              <a:tabLst>
                <a:tab pos="4714166" algn="l"/>
              </a:tabLst>
            </a:pPr>
            <a:r>
              <a:rPr lang="en-US" dirty="0"/>
              <a:t>Order the rest by considering intermediate relation sizes</a:t>
            </a:r>
          </a:p>
          <a:p>
            <a:pPr>
              <a:spcBef>
                <a:spcPct val="40000"/>
              </a:spcBef>
              <a:buNone/>
              <a:tabLst>
                <a:tab pos="4714166" algn="l"/>
              </a:tabLst>
            </a:pPr>
            <a:endParaRPr lang="en-US" dirty="0" smtClean="0">
              <a:latin typeface="Symbol" charset="2"/>
            </a:endParaRPr>
          </a:p>
          <a:p>
            <a:pPr>
              <a:spcBef>
                <a:spcPct val="40000"/>
              </a:spcBef>
              <a:buNone/>
              <a:tabLst>
                <a:tab pos="4714166" algn="l"/>
              </a:tabLst>
            </a:pPr>
            <a:r>
              <a:rPr lang="en-US" dirty="0"/>
              <a:t>	</a:t>
            </a:r>
            <a:endParaRPr lang="en-US" dirty="0" smtClean="0"/>
          </a:p>
          <a:p>
            <a:pPr lvl="1">
              <a:spcBef>
                <a:spcPct val="40000"/>
              </a:spcBef>
              <a:buNone/>
              <a:tabLst>
                <a:tab pos="4714166" algn="l"/>
              </a:tabLst>
            </a:pPr>
            <a:r>
              <a:rPr lang="en-US" dirty="0" smtClean="0"/>
              <a:t>No </a:t>
            </a:r>
            <a:r>
              <a:rPr lang="en-US" dirty="0"/>
              <a:t>statistical information is maintained</a:t>
            </a:r>
          </a:p>
        </p:txBody>
      </p:sp>
      <p:sp>
        <p:nvSpPr>
          <p:cNvPr id="2" name="Down Arrow 1"/>
          <p:cNvSpPr/>
          <p:nvPr/>
        </p:nvSpPr>
        <p:spPr bwMode="auto">
          <a:xfrm>
            <a:off x="5134248" y="5308848"/>
            <a:ext cx="792088" cy="1152128"/>
          </a:xfrm>
          <a:prstGeom prst="downArrow">
            <a:avLst/>
          </a:prstGeom>
          <a:solidFill>
            <a:srgbClr val="6682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>
              <a:ln>
                <a:noFill/>
              </a:ln>
              <a:solidFill>
                <a:srgbClr val="263750"/>
              </a:solidFill>
              <a:effectLst/>
              <a:latin typeface="Palatino" charset="0"/>
              <a:ea typeface="ヒラギノ明朝 ProN W3" charset="0"/>
              <a:cs typeface="ヒラギノ明朝 ProN W3" charset="0"/>
              <a:sym typeface="Palatino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title"/>
          </p:nvPr>
        </p:nvSpPr>
        <p:spPr>
          <a:xfrm>
            <a:off x="355600" y="444500"/>
            <a:ext cx="12483504" cy="1612900"/>
          </a:xfrm>
          <a:noFill/>
          <a:ln/>
        </p:spPr>
        <p:txBody>
          <a:bodyPr/>
          <a:lstStyle/>
          <a:p>
            <a:r>
              <a:rPr lang="en-US" dirty="0"/>
              <a:t>Dynamic Algorithm–Decomposition</a:t>
            </a:r>
          </a:p>
        </p:txBody>
      </p:sp>
      <p:sp>
        <p:nvSpPr>
          <p:cNvPr id="7987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Replace an </a:t>
            </a:r>
            <a:r>
              <a:rPr lang="en-US" i="1" dirty="0" err="1"/>
              <a:t>n</a:t>
            </a:r>
            <a:r>
              <a:rPr lang="en-US" dirty="0"/>
              <a:t> variable query </a:t>
            </a:r>
            <a:r>
              <a:rPr lang="en-US" i="1" dirty="0" err="1"/>
              <a:t>q</a:t>
            </a:r>
            <a:r>
              <a:rPr lang="en-US" dirty="0"/>
              <a:t> by a series of queries</a:t>
            </a:r>
          </a:p>
          <a:p>
            <a:pPr>
              <a:buFont typeface="Monotype Sorts" charset="2"/>
              <a:buNone/>
            </a:pPr>
            <a:r>
              <a:rPr lang="en-US" i="1" dirty="0"/>
              <a:t>			</a:t>
            </a:r>
            <a:r>
              <a:rPr lang="en-US" i="1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>
                <a:latin typeface="Symbol" charset="2"/>
                <a:sym typeface="Symbol"/>
              </a:rPr>
              <a:t></a:t>
            </a:r>
            <a:r>
              <a:rPr lang="en-US" i="1" dirty="0" smtClean="0"/>
              <a:t>q</a:t>
            </a:r>
            <a:r>
              <a:rPr lang="en-US" baseline="-25000" dirty="0" smtClean="0"/>
              <a:t>2</a:t>
            </a:r>
            <a:r>
              <a:rPr lang="en-US" dirty="0" smtClean="0">
                <a:latin typeface="Symbol" charset="2"/>
                <a:sym typeface="Symbol"/>
              </a:rPr>
              <a:t> </a:t>
            </a:r>
            <a:r>
              <a:rPr lang="en-US" dirty="0" smtClean="0"/>
              <a:t> … </a:t>
            </a:r>
            <a:r>
              <a:rPr lang="en-US" dirty="0" smtClean="0">
                <a:latin typeface="Symbol" charset="2"/>
                <a:sym typeface="Symbol"/>
              </a:rPr>
              <a:t> </a:t>
            </a:r>
            <a:r>
              <a:rPr lang="en-US" i="1" dirty="0" err="1" smtClean="0"/>
              <a:t>q</a:t>
            </a:r>
            <a:r>
              <a:rPr lang="en-US" i="1" baseline="-25000" dirty="0" err="1" smtClean="0"/>
              <a:t>n</a:t>
            </a:r>
            <a:endParaRPr lang="en-US" i="1" dirty="0"/>
          </a:p>
          <a:p>
            <a:pPr>
              <a:buFont typeface="Monotype Sorts" charset="2"/>
              <a:buNone/>
            </a:pPr>
            <a:r>
              <a:rPr lang="en-US" dirty="0"/>
              <a:t>	where </a:t>
            </a:r>
            <a:r>
              <a:rPr lang="en-US" i="1" dirty="0" err="1"/>
              <a:t>q</a:t>
            </a:r>
            <a:r>
              <a:rPr lang="en-US" i="1" baseline="-25000" dirty="0" err="1"/>
              <a:t>i</a:t>
            </a:r>
            <a:r>
              <a:rPr lang="en-US" dirty="0"/>
              <a:t> uses the result of </a:t>
            </a:r>
            <a:r>
              <a:rPr lang="en-US" i="1" dirty="0"/>
              <a:t>q</a:t>
            </a:r>
            <a:r>
              <a:rPr lang="en-US" i="1" baseline="-25000" dirty="0"/>
              <a:t>i</a:t>
            </a:r>
            <a:r>
              <a:rPr lang="en-US" baseline="-25000" dirty="0"/>
              <a:t>-1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chemeClr val="tx2"/>
                </a:solidFill>
              </a:rPr>
              <a:t>Detachment</a:t>
            </a:r>
            <a:endParaRPr lang="en-US" dirty="0"/>
          </a:p>
          <a:p>
            <a:pPr lvl="1"/>
            <a:r>
              <a:rPr lang="en-US" dirty="0"/>
              <a:t>Query </a:t>
            </a:r>
            <a:r>
              <a:rPr lang="en-US" i="1" dirty="0"/>
              <a:t>q</a:t>
            </a:r>
            <a:r>
              <a:rPr lang="en-US" dirty="0"/>
              <a:t> decomposed into </a:t>
            </a:r>
            <a:r>
              <a:rPr lang="en-US" i="1" dirty="0"/>
              <a:t>q</a:t>
            </a:r>
            <a:r>
              <a:rPr lang="en-US" i="1" dirty="0" smtClean="0"/>
              <a:t>'</a:t>
            </a:r>
            <a:r>
              <a:rPr lang="en-US" dirty="0" smtClean="0">
                <a:latin typeface="Symbol" charset="2"/>
                <a:sym typeface="Symbol"/>
              </a:rPr>
              <a:t>  </a:t>
            </a:r>
            <a:r>
              <a:rPr lang="en-US" i="1" dirty="0" smtClean="0"/>
              <a:t>q</a:t>
            </a:r>
            <a:r>
              <a:rPr lang="en-US" i="1" dirty="0"/>
              <a:t>"</a:t>
            </a:r>
            <a:r>
              <a:rPr lang="en-US" dirty="0"/>
              <a:t> where </a:t>
            </a:r>
            <a:r>
              <a:rPr lang="en-US" i="1" dirty="0"/>
              <a:t>q'</a:t>
            </a:r>
            <a:r>
              <a:rPr lang="en-US" dirty="0"/>
              <a:t> and </a:t>
            </a:r>
            <a:r>
              <a:rPr lang="en-US" i="1" dirty="0"/>
              <a:t>q"</a:t>
            </a:r>
            <a:r>
              <a:rPr lang="en-US" dirty="0"/>
              <a:t> have a common variable which is the result of </a:t>
            </a:r>
            <a:r>
              <a:rPr lang="en-US" i="1" dirty="0"/>
              <a:t>q'</a:t>
            </a:r>
          </a:p>
          <a:p>
            <a:r>
              <a:rPr lang="en-US" dirty="0" err="1">
                <a:solidFill>
                  <a:schemeClr val="tx2"/>
                </a:solidFill>
              </a:rPr>
              <a:t>Tuple</a:t>
            </a:r>
            <a:r>
              <a:rPr lang="en-US" dirty="0">
                <a:solidFill>
                  <a:schemeClr val="tx2"/>
                </a:solidFill>
              </a:rPr>
              <a:t> substitution</a:t>
            </a:r>
            <a:endParaRPr lang="en-US" dirty="0"/>
          </a:p>
          <a:p>
            <a:pPr lvl="1"/>
            <a:r>
              <a:rPr lang="en-US" dirty="0"/>
              <a:t>Replace the value of each </a:t>
            </a:r>
            <a:r>
              <a:rPr lang="en-US" dirty="0" err="1"/>
              <a:t>tuple</a:t>
            </a:r>
            <a:r>
              <a:rPr lang="en-US" dirty="0"/>
              <a:t> with actual values and simplify the query</a:t>
            </a:r>
          </a:p>
          <a:p>
            <a:pPr lvl="2">
              <a:buFont typeface="Monotype Sorts" charset="2"/>
              <a:buNone/>
            </a:pPr>
            <a:r>
              <a:rPr lang="en-US" i="1" dirty="0"/>
              <a:t>q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baseline="-25000" dirty="0"/>
              <a:t>2</a:t>
            </a:r>
            <a:r>
              <a:rPr lang="en-US" dirty="0"/>
              <a:t>, ... </a:t>
            </a:r>
            <a:r>
              <a:rPr lang="en-US" i="1" dirty="0" err="1"/>
              <a:t>V</a:t>
            </a:r>
            <a:r>
              <a:rPr lang="en-US" i="1" baseline="-25000" dirty="0" err="1"/>
              <a:t>n</a:t>
            </a:r>
            <a:r>
              <a:rPr lang="en-US" dirty="0" smtClean="0"/>
              <a:t>) </a:t>
            </a:r>
            <a:r>
              <a:rPr lang="en-US" dirty="0" smtClean="0">
                <a:latin typeface="Symbol" charset="2"/>
                <a:sym typeface="Symbol"/>
              </a:rPr>
              <a:t> </a:t>
            </a:r>
            <a:r>
              <a:rPr lang="en-US" dirty="0" smtClean="0"/>
              <a:t>(</a:t>
            </a:r>
            <a:r>
              <a:rPr lang="en-US" i="1" dirty="0"/>
              <a:t>q'</a:t>
            </a:r>
            <a:r>
              <a:rPr lang="en-US" dirty="0"/>
              <a:t> (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baseline="-25000" dirty="0"/>
              <a:t>2</a:t>
            </a:r>
            <a:r>
              <a:rPr lang="en-US" dirty="0"/>
              <a:t>, ... , </a:t>
            </a:r>
            <a:r>
              <a:rPr lang="en-US" i="1" dirty="0" err="1"/>
              <a:t>V</a:t>
            </a:r>
            <a:r>
              <a:rPr lang="en-US" i="1" baseline="-25000" dirty="0" err="1"/>
              <a:t>n</a:t>
            </a:r>
            <a:r>
              <a:rPr lang="en-US" dirty="0"/>
              <a:t>),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>
                <a:latin typeface="Symbol" charset="2"/>
                <a:sym typeface="Symbol"/>
              </a:rPr>
              <a:t></a:t>
            </a:r>
            <a:r>
              <a:rPr lang="en-US" i="1" dirty="0" smtClean="0"/>
              <a:t>R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Detachment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588069" y="2600325"/>
            <a:ext cx="10810875" cy="6286500"/>
          </a:xfrm>
          <a:noFill/>
          <a:ln/>
        </p:spPr>
        <p:txBody>
          <a:bodyPr/>
          <a:lstStyle/>
          <a:p>
            <a:pPr>
              <a:buNone/>
              <a:tabLst>
                <a:tab pos="731509" algn="l"/>
                <a:tab pos="2682198" algn="l"/>
              </a:tabLst>
            </a:pPr>
            <a:r>
              <a:rPr lang="en-US" i="1" dirty="0" err="1"/>
              <a:t>q</a:t>
            </a:r>
            <a:r>
              <a:rPr lang="en-US" dirty="0"/>
              <a:t>:		</a:t>
            </a:r>
            <a:r>
              <a:rPr lang="en-US" b="1" dirty="0">
                <a:latin typeface="Courier New"/>
              </a:rPr>
              <a:t>SELECT	</a:t>
            </a:r>
            <a:r>
              <a:rPr lang="en-US" i="1" dirty="0">
                <a:latin typeface="Courier New"/>
              </a:rPr>
              <a:t>V</a:t>
            </a:r>
            <a:r>
              <a:rPr lang="en-US" baseline="-25000" dirty="0">
                <a:latin typeface="Courier New"/>
              </a:rPr>
              <a:t>2</a:t>
            </a:r>
            <a:r>
              <a:rPr lang="en-US" dirty="0">
                <a:latin typeface="Courier New"/>
              </a:rPr>
              <a:t>.</a:t>
            </a:r>
            <a:r>
              <a:rPr lang="en-US" i="1" dirty="0">
                <a:latin typeface="Courier New"/>
              </a:rPr>
              <a:t>A</a:t>
            </a:r>
            <a:r>
              <a:rPr lang="en-US" baseline="-25000" dirty="0">
                <a:latin typeface="Courier New"/>
              </a:rPr>
              <a:t>2</a:t>
            </a:r>
            <a:r>
              <a:rPr lang="en-US" dirty="0">
                <a:latin typeface="Courier New"/>
              </a:rPr>
              <a:t>,</a:t>
            </a:r>
            <a:r>
              <a:rPr lang="en-US" i="1" dirty="0">
                <a:latin typeface="Courier New"/>
              </a:rPr>
              <a:t>V</a:t>
            </a:r>
            <a:r>
              <a:rPr lang="en-US" baseline="-25000" dirty="0">
                <a:latin typeface="Courier New"/>
              </a:rPr>
              <a:t>3</a:t>
            </a:r>
            <a:r>
              <a:rPr lang="en-US" dirty="0">
                <a:latin typeface="Courier New"/>
              </a:rPr>
              <a:t>.</a:t>
            </a:r>
            <a:r>
              <a:rPr lang="en-US" i="1" dirty="0">
                <a:latin typeface="Courier New"/>
              </a:rPr>
              <a:t>A</a:t>
            </a:r>
            <a:r>
              <a:rPr lang="en-US" baseline="-25000" dirty="0">
                <a:latin typeface="Courier New"/>
              </a:rPr>
              <a:t>3</a:t>
            </a:r>
            <a:r>
              <a:rPr lang="en-US" dirty="0">
                <a:latin typeface="Courier New"/>
              </a:rPr>
              <a:t>, …,</a:t>
            </a:r>
            <a:r>
              <a:rPr lang="en-US" i="1" dirty="0" err="1">
                <a:latin typeface="Courier New"/>
              </a:rPr>
              <a:t>V</a:t>
            </a:r>
            <a:r>
              <a:rPr lang="en-US" i="1" baseline="-25000" dirty="0" err="1">
                <a:latin typeface="Courier New"/>
              </a:rPr>
              <a:t>n</a:t>
            </a:r>
            <a:r>
              <a:rPr lang="en-US" dirty="0" err="1">
                <a:latin typeface="Courier New"/>
              </a:rPr>
              <a:t>.</a:t>
            </a:r>
            <a:r>
              <a:rPr lang="en-US" i="1" dirty="0" err="1">
                <a:latin typeface="Courier New"/>
              </a:rPr>
              <a:t>A</a:t>
            </a:r>
            <a:r>
              <a:rPr lang="en-US" i="1" baseline="-25000" dirty="0" err="1">
                <a:latin typeface="Courier New"/>
              </a:rPr>
              <a:t>n</a:t>
            </a:r>
            <a:endParaRPr lang="en-US" dirty="0">
              <a:latin typeface="Courier New"/>
            </a:endParaRPr>
          </a:p>
          <a:p>
            <a:pPr>
              <a:buNone/>
              <a:tabLst>
                <a:tab pos="731509" algn="l"/>
                <a:tab pos="2682198" algn="l"/>
              </a:tabLst>
            </a:pPr>
            <a:r>
              <a:rPr lang="en-US" b="1" dirty="0">
                <a:latin typeface="Courier New"/>
              </a:rPr>
              <a:t>		FROM	</a:t>
            </a:r>
            <a:r>
              <a:rPr lang="en-US" i="1" dirty="0">
                <a:latin typeface="Courier New"/>
              </a:rPr>
              <a:t>R</a:t>
            </a:r>
            <a:r>
              <a:rPr lang="en-US" baseline="-25000" dirty="0">
                <a:latin typeface="Courier New"/>
              </a:rPr>
              <a:t>1 </a:t>
            </a:r>
            <a:r>
              <a:rPr lang="en-US" i="1" dirty="0">
                <a:latin typeface="Courier New"/>
              </a:rPr>
              <a:t>V</a:t>
            </a:r>
            <a:r>
              <a:rPr lang="en-US" baseline="-25000" dirty="0">
                <a:latin typeface="Courier New"/>
              </a:rPr>
              <a:t>1</a:t>
            </a:r>
            <a:r>
              <a:rPr lang="en-US" dirty="0">
                <a:latin typeface="Courier New"/>
              </a:rPr>
              <a:t>, …,</a:t>
            </a:r>
            <a:r>
              <a:rPr lang="en-US" i="1" dirty="0" err="1">
                <a:latin typeface="Courier New"/>
              </a:rPr>
              <a:t>R</a:t>
            </a:r>
            <a:r>
              <a:rPr lang="en-US" i="1" baseline="-25000" dirty="0" err="1">
                <a:latin typeface="Courier New"/>
              </a:rPr>
              <a:t>n</a:t>
            </a:r>
            <a:r>
              <a:rPr lang="en-US" i="1" baseline="-25000" dirty="0">
                <a:latin typeface="Courier New"/>
              </a:rPr>
              <a:t> </a:t>
            </a:r>
            <a:r>
              <a:rPr lang="en-US" i="1" dirty="0" err="1">
                <a:latin typeface="Courier New"/>
              </a:rPr>
              <a:t>V</a:t>
            </a:r>
            <a:r>
              <a:rPr lang="en-US" i="1" baseline="-25000" dirty="0" err="1">
                <a:latin typeface="Courier New"/>
              </a:rPr>
              <a:t>n</a:t>
            </a:r>
            <a:endParaRPr lang="en-US" dirty="0">
              <a:latin typeface="Courier New"/>
            </a:endParaRPr>
          </a:p>
          <a:p>
            <a:pPr>
              <a:buNone/>
              <a:tabLst>
                <a:tab pos="731509" algn="l"/>
                <a:tab pos="2682198" algn="l"/>
              </a:tabLst>
            </a:pPr>
            <a:r>
              <a:rPr lang="en-US" b="1" dirty="0">
                <a:latin typeface="Courier New"/>
              </a:rPr>
              <a:t>		WHERE	</a:t>
            </a:r>
            <a:r>
              <a:rPr lang="en-US" i="1" dirty="0">
                <a:latin typeface="Courier New"/>
              </a:rPr>
              <a:t>P</a:t>
            </a:r>
            <a:r>
              <a:rPr lang="en-US" baseline="-25000" dirty="0">
                <a:latin typeface="Courier New"/>
              </a:rPr>
              <a:t>1</a:t>
            </a:r>
            <a:r>
              <a:rPr lang="en-US" dirty="0">
                <a:latin typeface="Courier New"/>
              </a:rPr>
              <a:t>(</a:t>
            </a:r>
            <a:r>
              <a:rPr lang="en-US" i="1" dirty="0">
                <a:latin typeface="Courier New"/>
              </a:rPr>
              <a:t>V</a:t>
            </a:r>
            <a:r>
              <a:rPr lang="en-US" baseline="-25000" dirty="0">
                <a:latin typeface="Courier New"/>
              </a:rPr>
              <a:t>1</a:t>
            </a:r>
            <a:r>
              <a:rPr lang="en-US" dirty="0">
                <a:latin typeface="Courier New"/>
              </a:rPr>
              <a:t>.</a:t>
            </a:r>
            <a:r>
              <a:rPr lang="en-US" i="1" dirty="0">
                <a:latin typeface="Courier New"/>
              </a:rPr>
              <a:t>A</a:t>
            </a:r>
            <a:r>
              <a:rPr lang="en-US" baseline="-25000" dirty="0">
                <a:latin typeface="Courier New"/>
              </a:rPr>
              <a:t>1</a:t>
            </a:r>
            <a:r>
              <a:rPr lang="en-US" baseline="30000" dirty="0">
                <a:latin typeface="Courier New"/>
              </a:rPr>
              <a:t>’</a:t>
            </a:r>
            <a:r>
              <a:rPr lang="en-US" dirty="0">
                <a:latin typeface="Courier New"/>
              </a:rPr>
              <a:t>)</a:t>
            </a:r>
            <a:r>
              <a:rPr lang="en-US" b="1" dirty="0">
                <a:latin typeface="Courier New"/>
              </a:rPr>
              <a:t>AND </a:t>
            </a:r>
            <a:r>
              <a:rPr lang="en-US" i="1" dirty="0">
                <a:latin typeface="Courier New"/>
              </a:rPr>
              <a:t>P</a:t>
            </a:r>
            <a:r>
              <a:rPr lang="en-US" baseline="-25000" dirty="0">
                <a:latin typeface="Courier New"/>
              </a:rPr>
              <a:t>2</a:t>
            </a:r>
            <a:r>
              <a:rPr lang="en-US" dirty="0">
                <a:latin typeface="Courier New"/>
              </a:rPr>
              <a:t>(</a:t>
            </a:r>
            <a:r>
              <a:rPr lang="en-US" i="1" dirty="0">
                <a:latin typeface="Courier New"/>
              </a:rPr>
              <a:t>V</a:t>
            </a:r>
            <a:r>
              <a:rPr lang="en-US" baseline="-25000" dirty="0">
                <a:latin typeface="Courier New"/>
              </a:rPr>
              <a:t>1</a:t>
            </a:r>
            <a:r>
              <a:rPr lang="en-US" dirty="0">
                <a:latin typeface="Courier New"/>
              </a:rPr>
              <a:t>.</a:t>
            </a:r>
            <a:r>
              <a:rPr lang="en-US" i="1" dirty="0">
                <a:latin typeface="Courier New"/>
              </a:rPr>
              <a:t>A</a:t>
            </a:r>
            <a:r>
              <a:rPr lang="en-US" baseline="-25000" dirty="0">
                <a:latin typeface="Courier New"/>
              </a:rPr>
              <a:t>1</a:t>
            </a:r>
            <a:r>
              <a:rPr lang="en-US" dirty="0">
                <a:latin typeface="Courier New"/>
              </a:rPr>
              <a:t>,</a:t>
            </a:r>
            <a:r>
              <a:rPr lang="en-US" i="1" dirty="0">
                <a:latin typeface="Courier New"/>
              </a:rPr>
              <a:t>V</a:t>
            </a:r>
            <a:r>
              <a:rPr lang="en-US" baseline="-25000" dirty="0">
                <a:latin typeface="Courier New"/>
              </a:rPr>
              <a:t>2</a:t>
            </a:r>
            <a:r>
              <a:rPr lang="en-US" dirty="0">
                <a:latin typeface="Courier New"/>
              </a:rPr>
              <a:t>.</a:t>
            </a:r>
            <a:r>
              <a:rPr lang="en-US" i="1" dirty="0">
                <a:latin typeface="Courier New"/>
              </a:rPr>
              <a:t>A</a:t>
            </a:r>
            <a:r>
              <a:rPr lang="en-US" baseline="-25000" dirty="0">
                <a:latin typeface="Courier New"/>
              </a:rPr>
              <a:t>2</a:t>
            </a:r>
            <a:r>
              <a:rPr lang="en-US" dirty="0">
                <a:latin typeface="Courier New"/>
              </a:rPr>
              <a:t>,…, </a:t>
            </a:r>
            <a:r>
              <a:rPr lang="en-US" i="1" dirty="0" err="1">
                <a:latin typeface="Courier New"/>
              </a:rPr>
              <a:t>V</a:t>
            </a:r>
            <a:r>
              <a:rPr lang="en-US" i="1" baseline="-25000" dirty="0" err="1">
                <a:latin typeface="Courier New"/>
              </a:rPr>
              <a:t>n</a:t>
            </a:r>
            <a:r>
              <a:rPr lang="en-US" dirty="0" err="1">
                <a:latin typeface="Courier New"/>
              </a:rPr>
              <a:t>.</a:t>
            </a:r>
            <a:r>
              <a:rPr lang="en-US" i="1" dirty="0" err="1">
                <a:latin typeface="Courier New"/>
              </a:rPr>
              <a:t>A</a:t>
            </a:r>
            <a:r>
              <a:rPr lang="en-US" i="1" baseline="-25000" dirty="0" err="1">
                <a:latin typeface="Courier New"/>
              </a:rPr>
              <a:t>n</a:t>
            </a:r>
            <a:r>
              <a:rPr lang="en-US" dirty="0">
                <a:latin typeface="Courier New"/>
              </a:rPr>
              <a:t>)</a:t>
            </a:r>
            <a:endParaRPr lang="en-US" dirty="0"/>
          </a:p>
          <a:p>
            <a:pPr>
              <a:buNone/>
              <a:tabLst>
                <a:tab pos="731509" algn="l"/>
                <a:tab pos="2682198" algn="l"/>
              </a:tabLst>
            </a:pPr>
            <a:r>
              <a:rPr lang="en-US" sz="5100" dirty="0"/>
              <a:t>			</a:t>
            </a:r>
            <a:r>
              <a:rPr lang="en-US" sz="5100" dirty="0">
                <a:sym typeface="Symbol"/>
              </a:rPr>
              <a:t></a:t>
            </a:r>
            <a:endParaRPr lang="en-US" dirty="0">
              <a:latin typeface="Symbol" charset="2"/>
            </a:endParaRPr>
          </a:p>
          <a:p>
            <a:pPr>
              <a:buNone/>
              <a:tabLst>
                <a:tab pos="731509" algn="l"/>
                <a:tab pos="2682198" algn="l"/>
              </a:tabLst>
            </a:pPr>
            <a:r>
              <a:rPr lang="en-US" i="1" dirty="0"/>
              <a:t>q'</a:t>
            </a:r>
            <a:r>
              <a:rPr lang="en-US" dirty="0"/>
              <a:t>:	</a:t>
            </a:r>
            <a:r>
              <a:rPr lang="en-US" b="1" dirty="0" smtClean="0">
                <a:latin typeface="Courier New"/>
              </a:rPr>
              <a:t>SELECT</a:t>
            </a:r>
            <a:r>
              <a:rPr lang="en-US" b="1" dirty="0">
                <a:latin typeface="Courier New"/>
              </a:rPr>
              <a:t>	</a:t>
            </a:r>
            <a:r>
              <a:rPr lang="en-US" i="1" dirty="0">
                <a:latin typeface="Courier New"/>
              </a:rPr>
              <a:t>V</a:t>
            </a:r>
            <a:r>
              <a:rPr lang="en-US" baseline="-25000" dirty="0">
                <a:latin typeface="Courier New"/>
              </a:rPr>
              <a:t>1</a:t>
            </a:r>
            <a:r>
              <a:rPr lang="en-US" dirty="0">
                <a:latin typeface="Courier New"/>
              </a:rPr>
              <a:t>.</a:t>
            </a:r>
            <a:r>
              <a:rPr lang="en-US" i="1" dirty="0">
                <a:latin typeface="Courier New"/>
              </a:rPr>
              <a:t>A</a:t>
            </a:r>
            <a:r>
              <a:rPr lang="en-US" baseline="-25000" dirty="0">
                <a:latin typeface="Courier New"/>
              </a:rPr>
              <a:t>1 </a:t>
            </a:r>
            <a:r>
              <a:rPr lang="en-US" b="1" dirty="0">
                <a:latin typeface="Courier New"/>
              </a:rPr>
              <a:t>INTO </a:t>
            </a:r>
            <a:r>
              <a:rPr lang="en-US" i="1" dirty="0">
                <a:latin typeface="Courier New"/>
              </a:rPr>
              <a:t>R</a:t>
            </a:r>
            <a:r>
              <a:rPr lang="en-US" baseline="-25000" dirty="0">
                <a:latin typeface="Courier New"/>
              </a:rPr>
              <a:t>1</a:t>
            </a:r>
            <a:r>
              <a:rPr lang="en-US" dirty="0">
                <a:latin typeface="Courier New"/>
              </a:rPr>
              <a:t>'</a:t>
            </a:r>
          </a:p>
          <a:p>
            <a:pPr>
              <a:buNone/>
              <a:tabLst>
                <a:tab pos="731509" algn="l"/>
                <a:tab pos="2682198" algn="l"/>
              </a:tabLst>
            </a:pPr>
            <a:r>
              <a:rPr lang="en-US" b="1" dirty="0">
                <a:latin typeface="Courier New"/>
              </a:rPr>
              <a:t>		FROM	</a:t>
            </a:r>
            <a:r>
              <a:rPr lang="en-US" i="1" dirty="0">
                <a:latin typeface="Courier New"/>
              </a:rPr>
              <a:t>R</a:t>
            </a:r>
            <a:r>
              <a:rPr lang="en-US" baseline="-25000" dirty="0">
                <a:latin typeface="Courier New"/>
              </a:rPr>
              <a:t>1 </a:t>
            </a:r>
            <a:r>
              <a:rPr lang="en-US" i="1" dirty="0">
                <a:latin typeface="Courier New"/>
              </a:rPr>
              <a:t>V</a:t>
            </a:r>
            <a:r>
              <a:rPr lang="en-US" baseline="-25000" dirty="0">
                <a:latin typeface="Courier New"/>
              </a:rPr>
              <a:t>1</a:t>
            </a:r>
            <a:endParaRPr lang="en-US" dirty="0">
              <a:latin typeface="Courier New"/>
            </a:endParaRPr>
          </a:p>
          <a:p>
            <a:pPr>
              <a:buNone/>
              <a:tabLst>
                <a:tab pos="731509" algn="l"/>
                <a:tab pos="2682198" algn="l"/>
              </a:tabLst>
            </a:pPr>
            <a:r>
              <a:rPr lang="en-US" b="1" dirty="0">
                <a:latin typeface="Courier New"/>
              </a:rPr>
              <a:t>		WHERE	</a:t>
            </a:r>
            <a:r>
              <a:rPr lang="en-US" i="1" dirty="0">
                <a:latin typeface="Courier New"/>
              </a:rPr>
              <a:t>P</a:t>
            </a:r>
            <a:r>
              <a:rPr lang="en-US" baseline="-25000" dirty="0">
                <a:latin typeface="Courier New"/>
              </a:rPr>
              <a:t>1</a:t>
            </a:r>
            <a:r>
              <a:rPr lang="en-US" dirty="0">
                <a:latin typeface="Courier New"/>
              </a:rPr>
              <a:t>(</a:t>
            </a:r>
            <a:r>
              <a:rPr lang="en-US" i="1" dirty="0">
                <a:latin typeface="Courier New"/>
              </a:rPr>
              <a:t>V</a:t>
            </a:r>
            <a:r>
              <a:rPr lang="en-US" baseline="-25000" dirty="0">
                <a:latin typeface="Courier New"/>
              </a:rPr>
              <a:t>1</a:t>
            </a:r>
            <a:r>
              <a:rPr lang="en-US" dirty="0">
                <a:latin typeface="Courier New"/>
              </a:rPr>
              <a:t>.</a:t>
            </a:r>
            <a:r>
              <a:rPr lang="en-US" i="1" dirty="0">
                <a:latin typeface="Courier New"/>
              </a:rPr>
              <a:t>A</a:t>
            </a:r>
            <a:r>
              <a:rPr lang="en-US" baseline="-25000" dirty="0">
                <a:latin typeface="Courier New"/>
              </a:rPr>
              <a:t>1</a:t>
            </a:r>
            <a:r>
              <a:rPr lang="en-US" dirty="0">
                <a:latin typeface="Courier New"/>
              </a:rPr>
              <a:t>)</a:t>
            </a:r>
            <a:endParaRPr lang="en-US" dirty="0"/>
          </a:p>
          <a:p>
            <a:pPr>
              <a:buNone/>
              <a:tabLst>
                <a:tab pos="731509" algn="l"/>
                <a:tab pos="2682198" algn="l"/>
              </a:tabLst>
            </a:pPr>
            <a:endParaRPr lang="en-US" dirty="0"/>
          </a:p>
          <a:p>
            <a:pPr>
              <a:buNone/>
              <a:tabLst>
                <a:tab pos="731509" algn="l"/>
                <a:tab pos="2682198" algn="l"/>
              </a:tabLst>
            </a:pPr>
            <a:r>
              <a:rPr lang="en-US" i="1" dirty="0"/>
              <a:t>q"</a:t>
            </a:r>
            <a:r>
              <a:rPr lang="en-US" dirty="0"/>
              <a:t>:	</a:t>
            </a:r>
            <a:r>
              <a:rPr lang="en-US" b="1" dirty="0">
                <a:latin typeface="Courier New"/>
              </a:rPr>
              <a:t>SELECT	</a:t>
            </a:r>
            <a:r>
              <a:rPr lang="en-US" i="1" dirty="0">
                <a:latin typeface="Courier New"/>
              </a:rPr>
              <a:t>V</a:t>
            </a:r>
            <a:r>
              <a:rPr lang="en-US" baseline="-25000" dirty="0">
                <a:latin typeface="Courier New"/>
              </a:rPr>
              <a:t>2</a:t>
            </a:r>
            <a:r>
              <a:rPr lang="en-US" dirty="0">
                <a:latin typeface="Courier New"/>
              </a:rPr>
              <a:t>.</a:t>
            </a:r>
            <a:r>
              <a:rPr lang="en-US" i="1" dirty="0">
                <a:latin typeface="Courier New"/>
              </a:rPr>
              <a:t>A</a:t>
            </a:r>
            <a:r>
              <a:rPr lang="en-US" baseline="-25000" dirty="0">
                <a:latin typeface="Courier New"/>
              </a:rPr>
              <a:t>2</a:t>
            </a:r>
            <a:r>
              <a:rPr lang="en-US" dirty="0">
                <a:latin typeface="Courier New"/>
              </a:rPr>
              <a:t>, …,</a:t>
            </a:r>
            <a:r>
              <a:rPr lang="en-US" i="1" dirty="0" err="1">
                <a:latin typeface="Courier New"/>
              </a:rPr>
              <a:t>V</a:t>
            </a:r>
            <a:r>
              <a:rPr lang="en-US" i="1" baseline="-25000" dirty="0" err="1">
                <a:latin typeface="Courier New"/>
              </a:rPr>
              <a:t>n</a:t>
            </a:r>
            <a:r>
              <a:rPr lang="en-US" dirty="0" err="1">
                <a:latin typeface="Courier New"/>
              </a:rPr>
              <a:t>.</a:t>
            </a:r>
            <a:r>
              <a:rPr lang="en-US" i="1" dirty="0" err="1">
                <a:latin typeface="Courier New"/>
              </a:rPr>
              <a:t>A</a:t>
            </a:r>
            <a:r>
              <a:rPr lang="en-US" i="1" baseline="-25000" dirty="0" err="1">
                <a:latin typeface="Courier New"/>
              </a:rPr>
              <a:t>n</a:t>
            </a:r>
            <a:endParaRPr lang="en-US" dirty="0">
              <a:latin typeface="Courier New"/>
            </a:endParaRPr>
          </a:p>
          <a:p>
            <a:pPr>
              <a:buNone/>
              <a:tabLst>
                <a:tab pos="731509" algn="l"/>
                <a:tab pos="2682198" algn="l"/>
              </a:tabLst>
            </a:pPr>
            <a:r>
              <a:rPr lang="en-US" b="1" dirty="0">
                <a:latin typeface="Courier New"/>
              </a:rPr>
              <a:t>		FROM	</a:t>
            </a:r>
            <a:r>
              <a:rPr lang="en-US" i="1" dirty="0">
                <a:latin typeface="Courier New"/>
              </a:rPr>
              <a:t>R</a:t>
            </a:r>
            <a:r>
              <a:rPr lang="en-US" baseline="-25000" dirty="0">
                <a:latin typeface="Courier New"/>
              </a:rPr>
              <a:t>1</a:t>
            </a:r>
            <a:r>
              <a:rPr lang="en-US" dirty="0">
                <a:latin typeface="Courier New"/>
              </a:rPr>
              <a:t>' </a:t>
            </a:r>
            <a:r>
              <a:rPr lang="en-US" i="1" dirty="0">
                <a:latin typeface="Courier New"/>
              </a:rPr>
              <a:t>V</a:t>
            </a:r>
            <a:r>
              <a:rPr lang="en-US" baseline="-25000" dirty="0">
                <a:latin typeface="Courier New"/>
              </a:rPr>
              <a:t>1</a:t>
            </a:r>
            <a:r>
              <a:rPr lang="en-US" dirty="0">
                <a:latin typeface="Courier New"/>
              </a:rPr>
              <a:t>, </a:t>
            </a:r>
            <a:r>
              <a:rPr lang="en-US" i="1" dirty="0">
                <a:latin typeface="Courier New"/>
              </a:rPr>
              <a:t>R</a:t>
            </a:r>
            <a:r>
              <a:rPr lang="en-US" baseline="-25000" dirty="0">
                <a:latin typeface="Courier New"/>
              </a:rPr>
              <a:t>2 </a:t>
            </a:r>
            <a:r>
              <a:rPr lang="en-US" i="1" dirty="0">
                <a:latin typeface="Courier New"/>
              </a:rPr>
              <a:t>V</a:t>
            </a:r>
            <a:r>
              <a:rPr lang="en-US" baseline="-25000" dirty="0">
                <a:latin typeface="Courier New"/>
              </a:rPr>
              <a:t>2</a:t>
            </a:r>
            <a:r>
              <a:rPr lang="en-US" dirty="0">
                <a:latin typeface="Courier New"/>
              </a:rPr>
              <a:t>, …,</a:t>
            </a:r>
            <a:r>
              <a:rPr lang="en-US" i="1" dirty="0" err="1">
                <a:latin typeface="Courier New"/>
              </a:rPr>
              <a:t>R</a:t>
            </a:r>
            <a:r>
              <a:rPr lang="en-US" i="1" baseline="-25000" dirty="0" err="1">
                <a:latin typeface="Courier New"/>
              </a:rPr>
              <a:t>n</a:t>
            </a:r>
            <a:r>
              <a:rPr lang="en-US" i="1" baseline="-25000" dirty="0">
                <a:latin typeface="Courier New"/>
              </a:rPr>
              <a:t> </a:t>
            </a:r>
            <a:r>
              <a:rPr lang="en-US" i="1" dirty="0" err="1">
                <a:latin typeface="Courier New"/>
              </a:rPr>
              <a:t>V</a:t>
            </a:r>
            <a:r>
              <a:rPr lang="en-US" i="1" baseline="-25000" dirty="0" err="1">
                <a:latin typeface="Courier New"/>
              </a:rPr>
              <a:t>n</a:t>
            </a:r>
            <a:endParaRPr lang="en-US" dirty="0">
              <a:latin typeface="Courier New"/>
            </a:endParaRPr>
          </a:p>
          <a:p>
            <a:pPr>
              <a:buNone/>
              <a:tabLst>
                <a:tab pos="731509" algn="l"/>
                <a:tab pos="2682198" algn="l"/>
              </a:tabLst>
            </a:pPr>
            <a:r>
              <a:rPr lang="en-US" b="1" dirty="0">
                <a:latin typeface="Courier New"/>
              </a:rPr>
              <a:t>		WHERE	</a:t>
            </a:r>
            <a:r>
              <a:rPr lang="en-US" i="1" dirty="0">
                <a:latin typeface="Courier New"/>
              </a:rPr>
              <a:t>P</a:t>
            </a:r>
            <a:r>
              <a:rPr lang="en-US" baseline="-25000" dirty="0">
                <a:latin typeface="Courier New"/>
              </a:rPr>
              <a:t>2</a:t>
            </a:r>
            <a:r>
              <a:rPr lang="en-US" dirty="0">
                <a:latin typeface="Courier New"/>
              </a:rPr>
              <a:t>(</a:t>
            </a:r>
            <a:r>
              <a:rPr lang="en-US" i="1" dirty="0">
                <a:latin typeface="Courier New"/>
              </a:rPr>
              <a:t>V</a:t>
            </a:r>
            <a:r>
              <a:rPr lang="en-US" baseline="-25000" dirty="0">
                <a:latin typeface="Courier New"/>
              </a:rPr>
              <a:t>1</a:t>
            </a:r>
            <a:r>
              <a:rPr lang="en-US" dirty="0">
                <a:latin typeface="Courier New"/>
              </a:rPr>
              <a:t>.</a:t>
            </a:r>
            <a:r>
              <a:rPr lang="en-US" i="1" dirty="0">
                <a:latin typeface="Courier New"/>
              </a:rPr>
              <a:t>A</a:t>
            </a:r>
            <a:r>
              <a:rPr lang="en-US" baseline="-25000" dirty="0">
                <a:latin typeface="Courier New"/>
              </a:rPr>
              <a:t>1</a:t>
            </a:r>
            <a:r>
              <a:rPr lang="en-US" dirty="0">
                <a:latin typeface="Courier New"/>
              </a:rPr>
              <a:t>, </a:t>
            </a:r>
            <a:r>
              <a:rPr lang="en-US" i="1" dirty="0">
                <a:latin typeface="Courier New"/>
              </a:rPr>
              <a:t>V</a:t>
            </a:r>
            <a:r>
              <a:rPr lang="en-US" baseline="-25000" dirty="0">
                <a:latin typeface="Courier New"/>
              </a:rPr>
              <a:t>2</a:t>
            </a:r>
            <a:r>
              <a:rPr lang="en-US" dirty="0">
                <a:latin typeface="Courier New"/>
              </a:rPr>
              <a:t>.</a:t>
            </a:r>
            <a:r>
              <a:rPr lang="en-US" i="1" dirty="0">
                <a:latin typeface="Courier New"/>
              </a:rPr>
              <a:t>A</a:t>
            </a:r>
            <a:r>
              <a:rPr lang="en-US" baseline="-25000" dirty="0">
                <a:latin typeface="Courier New"/>
              </a:rPr>
              <a:t>2</a:t>
            </a:r>
            <a:r>
              <a:rPr lang="en-US" dirty="0">
                <a:latin typeface="Courier New"/>
              </a:rPr>
              <a:t>, …,</a:t>
            </a:r>
            <a:r>
              <a:rPr lang="en-US" i="1" dirty="0" err="1">
                <a:latin typeface="Courier New"/>
              </a:rPr>
              <a:t>V</a:t>
            </a:r>
            <a:r>
              <a:rPr lang="en-US" i="1" baseline="-25000" dirty="0" err="1">
                <a:latin typeface="Courier New"/>
              </a:rPr>
              <a:t>n</a:t>
            </a:r>
            <a:r>
              <a:rPr lang="en-US" dirty="0" err="1">
                <a:latin typeface="Courier New"/>
              </a:rPr>
              <a:t>.</a:t>
            </a:r>
            <a:r>
              <a:rPr lang="en-US" i="1" dirty="0" err="1">
                <a:latin typeface="Courier New"/>
              </a:rPr>
              <a:t>A</a:t>
            </a:r>
            <a:r>
              <a:rPr lang="en-US" i="1" baseline="-25000" dirty="0" err="1">
                <a:latin typeface="Courier New"/>
              </a:rPr>
              <a:t>n</a:t>
            </a:r>
            <a:r>
              <a:rPr lang="en-US" dirty="0">
                <a:latin typeface="Courier New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Detachment Example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>
          <a:xfrm>
            <a:off x="1381760" y="2278485"/>
            <a:ext cx="11162453" cy="7206827"/>
          </a:xfrm>
          <a:noFill/>
          <a:ln/>
        </p:spPr>
        <p:txBody>
          <a:bodyPr/>
          <a:lstStyle/>
          <a:p>
            <a:pPr>
              <a:spcBef>
                <a:spcPct val="15000"/>
              </a:spcBef>
              <a:buNone/>
              <a:tabLst>
                <a:tab pos="1544296" algn="l"/>
                <a:tab pos="3820100" algn="l"/>
              </a:tabLst>
            </a:pPr>
            <a:r>
              <a:rPr lang="en-US" dirty="0"/>
              <a:t>Names of employees working on CAD/CAM project</a:t>
            </a:r>
          </a:p>
          <a:p>
            <a:pPr lvl="1">
              <a:spcBef>
                <a:spcPct val="15000"/>
              </a:spcBef>
              <a:buNone/>
              <a:tabLst>
                <a:tab pos="1544296" algn="l"/>
                <a:tab pos="3820100" algn="l"/>
              </a:tabLst>
            </a:pPr>
            <a:r>
              <a:rPr lang="en-US" i="1" dirty="0"/>
              <a:t>q</a:t>
            </a:r>
            <a:r>
              <a:rPr lang="en-US" baseline="-25000" dirty="0"/>
              <a:t>1</a:t>
            </a:r>
            <a:r>
              <a:rPr lang="en-US" dirty="0"/>
              <a:t>:	</a:t>
            </a:r>
            <a:r>
              <a:rPr lang="en-US" b="1" dirty="0" smtClean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	EMP.ENAME</a:t>
            </a:r>
          </a:p>
          <a:p>
            <a:pPr lvl="1">
              <a:spcBef>
                <a:spcPct val="15000"/>
              </a:spcBef>
              <a:buNone/>
              <a:tabLst>
                <a:tab pos="1544296" algn="l"/>
                <a:tab pos="3820100" algn="l"/>
              </a:tabLst>
            </a:pPr>
            <a:r>
              <a:rPr lang="en-US" b="1" dirty="0">
                <a:latin typeface="Courier New"/>
              </a:rPr>
              <a:t>		FROM	</a:t>
            </a:r>
            <a:r>
              <a:rPr lang="en-US" dirty="0">
                <a:latin typeface="Courier New"/>
              </a:rPr>
              <a:t>EMP, ASG, PROJ</a:t>
            </a:r>
          </a:p>
          <a:p>
            <a:pPr lvl="1">
              <a:spcBef>
                <a:spcPct val="15000"/>
              </a:spcBef>
              <a:buNone/>
              <a:tabLst>
                <a:tab pos="1544296" algn="l"/>
                <a:tab pos="3820100" algn="l"/>
              </a:tabLst>
            </a:pPr>
            <a:r>
              <a:rPr lang="en-US" b="1" dirty="0">
                <a:latin typeface="Courier New"/>
              </a:rPr>
              <a:t>		WHERE</a:t>
            </a:r>
            <a:r>
              <a:rPr lang="en-US" dirty="0">
                <a:latin typeface="Courier New"/>
              </a:rPr>
              <a:t>	EMP.ENO=ASG.ENO </a:t>
            </a:r>
          </a:p>
          <a:p>
            <a:pPr lvl="1">
              <a:spcBef>
                <a:spcPct val="15000"/>
              </a:spcBef>
              <a:buNone/>
              <a:tabLst>
                <a:tab pos="1544296" algn="l"/>
                <a:tab pos="3820100" algn="l"/>
              </a:tabLst>
            </a:pPr>
            <a:r>
              <a:rPr lang="en-US" b="1" dirty="0">
                <a:latin typeface="Courier New"/>
              </a:rPr>
              <a:t>		AND</a:t>
            </a:r>
            <a:r>
              <a:rPr lang="en-US" dirty="0">
                <a:latin typeface="Courier New"/>
              </a:rPr>
              <a:t>	ASG.PNO=PROJ.PNO</a:t>
            </a:r>
          </a:p>
          <a:p>
            <a:pPr lvl="1">
              <a:spcBef>
                <a:spcPct val="15000"/>
              </a:spcBef>
              <a:buNone/>
              <a:tabLst>
                <a:tab pos="1544296" algn="l"/>
                <a:tab pos="3820100" algn="l"/>
              </a:tabLst>
            </a:pPr>
            <a:r>
              <a:rPr lang="en-US" b="1" dirty="0">
                <a:latin typeface="Courier New"/>
              </a:rPr>
              <a:t>		AND</a:t>
            </a:r>
            <a:r>
              <a:rPr lang="en-US" dirty="0">
                <a:latin typeface="Courier New"/>
              </a:rPr>
              <a:t>	PROJ.PNAME="CAD/CAM"</a:t>
            </a:r>
            <a:endParaRPr lang="en-US" dirty="0"/>
          </a:p>
          <a:p>
            <a:pPr lvl="1">
              <a:lnSpc>
                <a:spcPct val="80000"/>
              </a:lnSpc>
              <a:spcBef>
                <a:spcPts val="0"/>
              </a:spcBef>
              <a:buNone/>
              <a:tabLst>
                <a:tab pos="1544296" algn="l"/>
                <a:tab pos="3820100" algn="l"/>
              </a:tabLst>
            </a:pPr>
            <a:r>
              <a:rPr lang="en-US" sz="4600" dirty="0">
                <a:latin typeface="Symbol" charset="2"/>
                <a:sym typeface="Symbol"/>
              </a:rPr>
              <a:t>			</a:t>
            </a:r>
            <a:r>
              <a:rPr lang="en-US" sz="3600" dirty="0">
                <a:latin typeface="Symbol" charset="2"/>
                <a:sym typeface="Symbol"/>
              </a:rPr>
              <a:t></a:t>
            </a:r>
          </a:p>
          <a:p>
            <a:pPr lvl="1">
              <a:spcBef>
                <a:spcPct val="15000"/>
              </a:spcBef>
              <a:buNone/>
              <a:tabLst>
                <a:tab pos="1544296" algn="l"/>
                <a:tab pos="3820100" algn="l"/>
              </a:tabLst>
            </a:pPr>
            <a:r>
              <a:rPr lang="en-US" i="1" dirty="0" smtClean="0"/>
              <a:t>q</a:t>
            </a:r>
            <a:r>
              <a:rPr lang="en-US" baseline="-25000" dirty="0" smtClean="0"/>
              <a:t>11</a:t>
            </a:r>
            <a:r>
              <a:rPr lang="en-US" dirty="0"/>
              <a:t>:	</a:t>
            </a: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	PROJ.PNO </a:t>
            </a:r>
            <a:r>
              <a:rPr lang="en-US" b="1" dirty="0">
                <a:latin typeface="Courier New"/>
              </a:rPr>
              <a:t>INTO</a:t>
            </a:r>
            <a:r>
              <a:rPr lang="en-US" dirty="0">
                <a:latin typeface="Courier New"/>
              </a:rPr>
              <a:t> JVAR</a:t>
            </a:r>
          </a:p>
          <a:p>
            <a:pPr lvl="1">
              <a:spcBef>
                <a:spcPct val="15000"/>
              </a:spcBef>
              <a:buNone/>
              <a:tabLst>
                <a:tab pos="1544296" algn="l"/>
                <a:tab pos="3820100" algn="l"/>
              </a:tabLst>
            </a:pPr>
            <a:r>
              <a:rPr lang="en-US" b="1" dirty="0">
                <a:latin typeface="Courier New"/>
              </a:rPr>
              <a:t>		FROM	</a:t>
            </a:r>
            <a:r>
              <a:rPr lang="en-US" dirty="0">
                <a:latin typeface="Courier New"/>
              </a:rPr>
              <a:t>PROJ</a:t>
            </a:r>
          </a:p>
          <a:p>
            <a:pPr lvl="1">
              <a:spcBef>
                <a:spcPct val="15000"/>
              </a:spcBef>
              <a:buNone/>
              <a:tabLst>
                <a:tab pos="1544296" algn="l"/>
                <a:tab pos="3820100" algn="l"/>
              </a:tabLst>
            </a:pPr>
            <a:r>
              <a:rPr lang="en-US" b="1" dirty="0">
                <a:latin typeface="Courier New"/>
              </a:rPr>
              <a:t>		WHERE</a:t>
            </a:r>
            <a:r>
              <a:rPr lang="en-US" dirty="0">
                <a:latin typeface="Courier New"/>
              </a:rPr>
              <a:t>	PROJ.PNAME="CAD/CAM"</a:t>
            </a:r>
            <a:endParaRPr lang="en-US" dirty="0"/>
          </a:p>
          <a:p>
            <a:pPr lvl="1">
              <a:spcBef>
                <a:spcPct val="15000"/>
              </a:spcBef>
              <a:buNone/>
              <a:tabLst>
                <a:tab pos="1544296" algn="l"/>
                <a:tab pos="3820100" algn="l"/>
              </a:tabLst>
            </a:pPr>
            <a:endParaRPr lang="en-US" dirty="0"/>
          </a:p>
          <a:p>
            <a:pPr lvl="1">
              <a:spcBef>
                <a:spcPct val="15000"/>
              </a:spcBef>
              <a:buNone/>
              <a:tabLst>
                <a:tab pos="1544296" algn="l"/>
                <a:tab pos="3820100" algn="l"/>
              </a:tabLst>
            </a:pPr>
            <a:r>
              <a:rPr lang="en-US" i="1" dirty="0" err="1"/>
              <a:t>q</a:t>
            </a:r>
            <a:r>
              <a:rPr lang="en-US" i="1" dirty="0"/>
              <a:t>'</a:t>
            </a:r>
            <a:r>
              <a:rPr lang="en-US" dirty="0"/>
              <a:t>:		</a:t>
            </a: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	EMP.ENAME</a:t>
            </a:r>
          </a:p>
          <a:p>
            <a:pPr lvl="1">
              <a:spcBef>
                <a:spcPct val="15000"/>
              </a:spcBef>
              <a:buNone/>
              <a:tabLst>
                <a:tab pos="1544296" algn="l"/>
                <a:tab pos="3820100" algn="l"/>
              </a:tabLst>
            </a:pPr>
            <a:r>
              <a:rPr lang="en-US" b="1" dirty="0">
                <a:latin typeface="Courier New"/>
              </a:rPr>
              <a:t>		FROM	</a:t>
            </a:r>
            <a:r>
              <a:rPr lang="en-US" dirty="0">
                <a:latin typeface="Courier New"/>
              </a:rPr>
              <a:t>EMP,ASG,JVAR</a:t>
            </a:r>
          </a:p>
          <a:p>
            <a:pPr lvl="1">
              <a:spcBef>
                <a:spcPct val="15000"/>
              </a:spcBef>
              <a:buNone/>
              <a:tabLst>
                <a:tab pos="1544296" algn="l"/>
                <a:tab pos="3820100" algn="l"/>
              </a:tabLst>
            </a:pPr>
            <a:r>
              <a:rPr lang="en-US" b="1" dirty="0">
                <a:latin typeface="Courier New"/>
              </a:rPr>
              <a:t>		WHERE</a:t>
            </a:r>
            <a:r>
              <a:rPr lang="en-US" dirty="0">
                <a:latin typeface="Courier New"/>
              </a:rPr>
              <a:t>	EMP.ENO=ASG.ENO</a:t>
            </a:r>
          </a:p>
          <a:p>
            <a:pPr lvl="1">
              <a:spcBef>
                <a:spcPct val="15000"/>
              </a:spcBef>
              <a:buNone/>
              <a:tabLst>
                <a:tab pos="1544296" algn="l"/>
                <a:tab pos="3820100" algn="l"/>
              </a:tabLst>
            </a:pPr>
            <a:r>
              <a:rPr lang="en-US" b="1" dirty="0">
                <a:latin typeface="Courier New"/>
              </a:rPr>
              <a:t>		AND</a:t>
            </a:r>
            <a:r>
              <a:rPr lang="en-US" dirty="0">
                <a:latin typeface="Courier New"/>
              </a:rPr>
              <a:t>	ASG.PNO=JVAR.PNO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Detachment Example (cont’d)</a:t>
            </a:r>
          </a:p>
        </p:txBody>
      </p:sp>
      <p:sp>
        <p:nvSpPr>
          <p:cNvPr id="82946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029792" y="2428528"/>
            <a:ext cx="10186988" cy="6745287"/>
          </a:xfrm>
          <a:noFill/>
          <a:ln/>
        </p:spPr>
        <p:txBody>
          <a:bodyPr/>
          <a:lstStyle/>
          <a:p>
            <a:pPr lvl="1">
              <a:buNone/>
              <a:tabLst>
                <a:tab pos="1625575" algn="l"/>
                <a:tab pos="3901379" algn="l"/>
              </a:tabLst>
            </a:pPr>
            <a:r>
              <a:rPr lang="en-US" i="1" dirty="0" err="1"/>
              <a:t>q</a:t>
            </a:r>
            <a:r>
              <a:rPr lang="en-US" i="1" dirty="0"/>
              <a:t>'</a:t>
            </a:r>
            <a:r>
              <a:rPr lang="en-US" dirty="0"/>
              <a:t>:		</a:t>
            </a: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	EMP.ENAME</a:t>
            </a:r>
          </a:p>
          <a:p>
            <a:pPr lvl="1">
              <a:spcBef>
                <a:spcPts val="600"/>
              </a:spcBef>
              <a:buNone/>
              <a:tabLst>
                <a:tab pos="1625575" algn="l"/>
                <a:tab pos="3901379" algn="l"/>
              </a:tabLst>
            </a:pPr>
            <a:r>
              <a:rPr lang="en-US" b="1" dirty="0">
                <a:latin typeface="Courier New"/>
              </a:rPr>
              <a:t>		FROM	</a:t>
            </a:r>
            <a:r>
              <a:rPr lang="en-US" dirty="0">
                <a:latin typeface="Courier New"/>
              </a:rPr>
              <a:t>EMP,ASG,JVAR</a:t>
            </a:r>
          </a:p>
          <a:p>
            <a:pPr lvl="1">
              <a:spcBef>
                <a:spcPts val="600"/>
              </a:spcBef>
              <a:buNone/>
              <a:tabLst>
                <a:tab pos="1625575" algn="l"/>
                <a:tab pos="3901379" algn="l"/>
              </a:tabLst>
            </a:pPr>
            <a:r>
              <a:rPr lang="en-US" b="1" dirty="0">
                <a:latin typeface="Courier New"/>
              </a:rPr>
              <a:t>		WHERE</a:t>
            </a:r>
            <a:r>
              <a:rPr lang="en-US" dirty="0">
                <a:latin typeface="Courier New"/>
              </a:rPr>
              <a:t>	EMP.ENO=ASG.ENO</a:t>
            </a:r>
          </a:p>
          <a:p>
            <a:pPr lvl="1">
              <a:spcBef>
                <a:spcPts val="600"/>
              </a:spcBef>
              <a:buNone/>
              <a:tabLst>
                <a:tab pos="1625575" algn="l"/>
                <a:tab pos="3901379" algn="l"/>
              </a:tabLst>
            </a:pPr>
            <a:r>
              <a:rPr lang="en-US" b="1" dirty="0">
                <a:latin typeface="Courier New"/>
              </a:rPr>
              <a:t>		AND</a:t>
            </a:r>
            <a:r>
              <a:rPr lang="en-US" dirty="0">
                <a:latin typeface="Courier New"/>
              </a:rPr>
              <a:t> 	ASG.PNO=JVAR.PNO</a:t>
            </a:r>
            <a:endParaRPr lang="en-US" dirty="0"/>
          </a:p>
          <a:p>
            <a:pPr lvl="1">
              <a:spcBef>
                <a:spcPts val="0"/>
              </a:spcBef>
              <a:buNone/>
              <a:tabLst>
                <a:tab pos="1625575" algn="l"/>
                <a:tab pos="3901379" algn="l"/>
              </a:tabLst>
            </a:pPr>
            <a:r>
              <a:rPr lang="en-US" sz="5100" dirty="0">
                <a:latin typeface="Symbol" charset="2"/>
              </a:rPr>
              <a:t>			</a:t>
            </a:r>
            <a:r>
              <a:rPr lang="en-US" sz="3600" dirty="0">
                <a:latin typeface="Symbol" charset="2"/>
                <a:sym typeface="Symbol"/>
              </a:rPr>
              <a:t></a:t>
            </a:r>
            <a:endParaRPr lang="en-US" sz="3600" dirty="0" smtClean="0">
              <a:latin typeface="Symbol" charset="2"/>
            </a:endParaRPr>
          </a:p>
          <a:p>
            <a:pPr lvl="1">
              <a:buNone/>
              <a:tabLst>
                <a:tab pos="1625575" algn="l"/>
                <a:tab pos="3901379" algn="l"/>
              </a:tabLst>
            </a:pPr>
            <a:r>
              <a:rPr lang="en-US" i="1" dirty="0"/>
              <a:t>q</a:t>
            </a:r>
            <a:r>
              <a:rPr lang="en-US" baseline="-25000" dirty="0"/>
              <a:t>12</a:t>
            </a:r>
            <a:r>
              <a:rPr lang="en-US" dirty="0"/>
              <a:t>:	</a:t>
            </a: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	ASG.ENO </a:t>
            </a:r>
            <a:r>
              <a:rPr lang="en-US" b="1" dirty="0">
                <a:latin typeface="Courier New"/>
              </a:rPr>
              <a:t>INTO</a:t>
            </a:r>
            <a:r>
              <a:rPr lang="en-US" dirty="0">
                <a:latin typeface="Courier New"/>
              </a:rPr>
              <a:t> GVAR</a:t>
            </a:r>
          </a:p>
          <a:p>
            <a:pPr lvl="1">
              <a:spcBef>
                <a:spcPts val="600"/>
              </a:spcBef>
              <a:buNone/>
              <a:tabLst>
                <a:tab pos="1625575" algn="l"/>
                <a:tab pos="3901379" algn="l"/>
              </a:tabLst>
            </a:pPr>
            <a:r>
              <a:rPr lang="en-US" b="1" dirty="0">
                <a:latin typeface="Courier New"/>
              </a:rPr>
              <a:t>		FROM	</a:t>
            </a:r>
            <a:r>
              <a:rPr lang="en-US" dirty="0">
                <a:latin typeface="Courier New"/>
              </a:rPr>
              <a:t>ASG,JVAR</a:t>
            </a:r>
          </a:p>
          <a:p>
            <a:pPr lvl="1">
              <a:spcBef>
                <a:spcPts val="600"/>
              </a:spcBef>
              <a:buNone/>
              <a:tabLst>
                <a:tab pos="1625575" algn="l"/>
                <a:tab pos="3901379" algn="l"/>
              </a:tabLst>
            </a:pPr>
            <a:r>
              <a:rPr lang="en-US" b="1" dirty="0">
                <a:latin typeface="Courier New"/>
              </a:rPr>
              <a:t>		WHERE</a:t>
            </a:r>
            <a:r>
              <a:rPr lang="en-US" dirty="0">
                <a:latin typeface="Courier New"/>
              </a:rPr>
              <a:t>	ASG.PNO=JVAR.PNO</a:t>
            </a:r>
            <a:endParaRPr lang="en-US" dirty="0"/>
          </a:p>
          <a:p>
            <a:pPr lvl="1">
              <a:spcBef>
                <a:spcPts val="600"/>
              </a:spcBef>
              <a:buNone/>
              <a:tabLst>
                <a:tab pos="1625575" algn="l"/>
                <a:tab pos="3901379" algn="l"/>
              </a:tabLst>
            </a:pPr>
            <a:endParaRPr lang="en-US" dirty="0"/>
          </a:p>
          <a:p>
            <a:pPr lvl="1">
              <a:buNone/>
              <a:tabLst>
                <a:tab pos="1625575" algn="l"/>
                <a:tab pos="3901379" algn="l"/>
              </a:tabLst>
            </a:pPr>
            <a:r>
              <a:rPr lang="en-US" i="1" dirty="0"/>
              <a:t>q</a:t>
            </a:r>
            <a:r>
              <a:rPr lang="en-US" baseline="-25000" dirty="0"/>
              <a:t>13</a:t>
            </a:r>
            <a:r>
              <a:rPr lang="en-US" dirty="0"/>
              <a:t>:	</a:t>
            </a: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	EMP.ENAME</a:t>
            </a:r>
          </a:p>
          <a:p>
            <a:pPr lvl="1">
              <a:spcBef>
                <a:spcPts val="600"/>
              </a:spcBef>
              <a:buNone/>
              <a:tabLst>
                <a:tab pos="1625575" algn="l"/>
                <a:tab pos="3901379" algn="l"/>
              </a:tabLst>
            </a:pPr>
            <a:r>
              <a:rPr lang="en-US" b="1" dirty="0">
                <a:latin typeface="Courier New"/>
              </a:rPr>
              <a:t>		FROM	</a:t>
            </a:r>
            <a:r>
              <a:rPr lang="en-US" dirty="0">
                <a:latin typeface="Courier New"/>
              </a:rPr>
              <a:t>EMP,GVAR</a:t>
            </a:r>
          </a:p>
          <a:p>
            <a:pPr lvl="1">
              <a:spcBef>
                <a:spcPts val="600"/>
              </a:spcBef>
              <a:buNone/>
              <a:tabLst>
                <a:tab pos="1625575" algn="l"/>
                <a:tab pos="3901379" algn="l"/>
              </a:tabLst>
            </a:pPr>
            <a:r>
              <a:rPr lang="en-US" b="1" dirty="0">
                <a:latin typeface="Courier New"/>
              </a:rPr>
              <a:t>		WHERE</a:t>
            </a:r>
            <a:r>
              <a:rPr lang="en-US" dirty="0">
                <a:latin typeface="Courier New"/>
              </a:rPr>
              <a:t>	EMP.ENO=GVAR.ENO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Tuple Substitution</a:t>
            </a:r>
          </a:p>
        </p:txBody>
      </p:sp>
      <p:sp>
        <p:nvSpPr>
          <p:cNvPr id="83970" name="Rectangle 2"/>
          <p:cNvSpPr>
            <a:spLocks noGrp="1" noChangeArrowheads="1"/>
          </p:cNvSpPr>
          <p:nvPr>
            <p:ph idx="1"/>
          </p:nvPr>
        </p:nvSpPr>
        <p:spPr>
          <a:xfrm>
            <a:off x="957784" y="2500536"/>
            <a:ext cx="11488092" cy="6769100"/>
          </a:xfrm>
          <a:noFill/>
          <a:ln/>
        </p:spPr>
        <p:txBody>
          <a:bodyPr/>
          <a:lstStyle/>
          <a:p>
            <a:pPr>
              <a:buNone/>
              <a:tabLst>
                <a:tab pos="1625575" algn="l"/>
                <a:tab pos="3657543" algn="l"/>
              </a:tabLst>
            </a:pPr>
            <a:r>
              <a:rPr lang="en-US" i="1" dirty="0"/>
              <a:t>q</a:t>
            </a:r>
            <a:r>
              <a:rPr lang="en-US" baseline="-25000" dirty="0"/>
              <a:t>11</a:t>
            </a:r>
            <a:r>
              <a:rPr lang="en-US" dirty="0"/>
              <a:t> is a mono-variable query</a:t>
            </a:r>
          </a:p>
          <a:p>
            <a:pPr>
              <a:buNone/>
              <a:tabLst>
                <a:tab pos="1625575" algn="l"/>
                <a:tab pos="3657543" algn="l"/>
              </a:tabLst>
            </a:pPr>
            <a:r>
              <a:rPr lang="en-US" i="1" dirty="0"/>
              <a:t>q</a:t>
            </a:r>
            <a:r>
              <a:rPr lang="en-US" baseline="-25000" dirty="0"/>
              <a:t>12</a:t>
            </a:r>
            <a:r>
              <a:rPr lang="en-US" dirty="0"/>
              <a:t>  and </a:t>
            </a:r>
            <a:r>
              <a:rPr lang="en-US" i="1" dirty="0"/>
              <a:t>q</a:t>
            </a:r>
            <a:r>
              <a:rPr lang="en-US" baseline="-25000" dirty="0"/>
              <a:t>13</a:t>
            </a:r>
            <a:r>
              <a:rPr lang="en-US" dirty="0"/>
              <a:t> is subject to </a:t>
            </a:r>
            <a:r>
              <a:rPr lang="en-US" dirty="0" err="1"/>
              <a:t>tuple</a:t>
            </a:r>
            <a:r>
              <a:rPr lang="en-US" dirty="0"/>
              <a:t> substitution</a:t>
            </a:r>
          </a:p>
          <a:p>
            <a:pPr>
              <a:buNone/>
              <a:tabLst>
                <a:tab pos="1625575" algn="l"/>
                <a:tab pos="3657543" algn="l"/>
              </a:tabLst>
            </a:pPr>
            <a:r>
              <a:rPr lang="en-US" dirty="0"/>
              <a:t>Assume </a:t>
            </a:r>
            <a:r>
              <a:rPr lang="en-US" dirty="0">
                <a:latin typeface="Courier New"/>
              </a:rPr>
              <a:t>GVAR</a:t>
            </a:r>
            <a:r>
              <a:rPr lang="en-US" dirty="0"/>
              <a:t> has two tuples only:</a:t>
            </a:r>
            <a:r>
              <a:rPr lang="en-US" dirty="0" smtClean="0"/>
              <a:t> 〈</a:t>
            </a:r>
            <a:r>
              <a:rPr lang="en-US" dirty="0" smtClean="0">
                <a:latin typeface="Courier New"/>
              </a:rPr>
              <a:t>E1</a:t>
            </a:r>
            <a:r>
              <a:rPr lang="en-US" dirty="0" smtClean="0"/>
              <a:t>〉 </a:t>
            </a:r>
            <a:r>
              <a:rPr lang="en-US" dirty="0"/>
              <a:t>and</a:t>
            </a:r>
            <a:r>
              <a:rPr lang="en-US" dirty="0" smtClean="0"/>
              <a:t> 〈</a:t>
            </a:r>
            <a:r>
              <a:rPr lang="en-US" dirty="0" smtClean="0">
                <a:latin typeface="Courier New"/>
              </a:rPr>
              <a:t>E2</a:t>
            </a:r>
            <a:r>
              <a:rPr lang="en-US" dirty="0" smtClean="0"/>
              <a:t>〉</a:t>
            </a:r>
          </a:p>
          <a:p>
            <a:pPr>
              <a:buNone/>
              <a:tabLst>
                <a:tab pos="1625575" algn="l"/>
                <a:tab pos="3657543" algn="l"/>
              </a:tabLst>
            </a:pPr>
            <a:r>
              <a:rPr lang="en-US" dirty="0"/>
              <a:t>Then </a:t>
            </a:r>
            <a:r>
              <a:rPr lang="en-US" i="1" dirty="0"/>
              <a:t>q</a:t>
            </a:r>
            <a:r>
              <a:rPr lang="en-US" baseline="-25000" dirty="0"/>
              <a:t>13</a:t>
            </a:r>
            <a:r>
              <a:rPr lang="en-US" dirty="0"/>
              <a:t>  becomes</a:t>
            </a:r>
          </a:p>
          <a:p>
            <a:pPr lvl="1">
              <a:buNone/>
              <a:tabLst>
                <a:tab pos="1625575" algn="l"/>
                <a:tab pos="3657543" algn="l"/>
              </a:tabLst>
            </a:pPr>
            <a:r>
              <a:rPr lang="en-US" i="1" dirty="0"/>
              <a:t>q</a:t>
            </a:r>
            <a:r>
              <a:rPr lang="en-US" baseline="-25000" dirty="0"/>
              <a:t>131</a:t>
            </a:r>
            <a:r>
              <a:rPr lang="en-US" dirty="0"/>
              <a:t>:	</a:t>
            </a: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	EMP.ENAME</a:t>
            </a:r>
          </a:p>
          <a:p>
            <a:pPr lvl="1">
              <a:buNone/>
              <a:tabLst>
                <a:tab pos="1625575" algn="l"/>
                <a:tab pos="3657543" algn="l"/>
              </a:tabLst>
            </a:pPr>
            <a:r>
              <a:rPr lang="en-US" b="1" dirty="0">
                <a:latin typeface="Courier New"/>
              </a:rPr>
              <a:t>		FROM</a:t>
            </a:r>
            <a:r>
              <a:rPr lang="en-US" dirty="0">
                <a:latin typeface="Courier New"/>
              </a:rPr>
              <a:t>	EMP</a:t>
            </a:r>
          </a:p>
          <a:p>
            <a:pPr lvl="1">
              <a:buNone/>
              <a:tabLst>
                <a:tab pos="1625575" algn="l"/>
                <a:tab pos="3657543" algn="l"/>
              </a:tabLst>
            </a:pPr>
            <a:r>
              <a:rPr lang="en-US" b="1" dirty="0">
                <a:latin typeface="Courier New"/>
              </a:rPr>
              <a:t>		WHERE</a:t>
            </a:r>
            <a:r>
              <a:rPr lang="en-US" dirty="0">
                <a:latin typeface="Courier New"/>
              </a:rPr>
              <a:t>	EMP.ENO="E1"</a:t>
            </a:r>
            <a:endParaRPr lang="en-US" dirty="0"/>
          </a:p>
          <a:p>
            <a:pPr lvl="1">
              <a:buNone/>
              <a:tabLst>
                <a:tab pos="1625575" algn="l"/>
                <a:tab pos="3657543" algn="l"/>
              </a:tabLst>
            </a:pPr>
            <a:endParaRPr lang="en-US" dirty="0"/>
          </a:p>
          <a:p>
            <a:pPr lvl="1">
              <a:buNone/>
              <a:tabLst>
                <a:tab pos="1625575" algn="l"/>
                <a:tab pos="3657543" algn="l"/>
              </a:tabLst>
            </a:pPr>
            <a:r>
              <a:rPr lang="en-US" i="1" dirty="0"/>
              <a:t>q</a:t>
            </a:r>
            <a:r>
              <a:rPr lang="en-US" baseline="-25000" dirty="0"/>
              <a:t>132</a:t>
            </a:r>
            <a:r>
              <a:rPr lang="en-US" dirty="0"/>
              <a:t>:	</a:t>
            </a: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	EMP.ENAME</a:t>
            </a:r>
          </a:p>
          <a:p>
            <a:pPr lvl="1">
              <a:buNone/>
              <a:tabLst>
                <a:tab pos="1625575" algn="l"/>
                <a:tab pos="3657543" algn="l"/>
              </a:tabLst>
            </a:pPr>
            <a:r>
              <a:rPr lang="en-US" b="1" dirty="0">
                <a:latin typeface="Courier New"/>
              </a:rPr>
              <a:t>		FROM	</a:t>
            </a:r>
            <a:r>
              <a:rPr lang="en-US" dirty="0">
                <a:latin typeface="Courier New"/>
              </a:rPr>
              <a:t>EMP</a:t>
            </a:r>
          </a:p>
          <a:p>
            <a:pPr lvl="1">
              <a:buNone/>
              <a:tabLst>
                <a:tab pos="1625575" algn="l"/>
                <a:tab pos="3657543" algn="l"/>
              </a:tabLst>
            </a:pPr>
            <a:r>
              <a:rPr lang="en-US" b="1" dirty="0">
                <a:latin typeface="Courier New"/>
              </a:rPr>
              <a:t>		WHERE</a:t>
            </a:r>
            <a:r>
              <a:rPr lang="en-US" dirty="0">
                <a:latin typeface="Courier New"/>
              </a:rPr>
              <a:t>	EMP.ENO="E2"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Static Algorithm</a:t>
            </a:r>
          </a:p>
        </p:txBody>
      </p:sp>
      <p:sp>
        <p:nvSpPr>
          <p:cNvPr id="8499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10000"/>
              </a:lnSpc>
              <a:spcBef>
                <a:spcPct val="70000"/>
              </a:spcBef>
              <a:buSzPct val="90000"/>
              <a:buFont typeface="Wingdings" pitchFamily="2" charset="2"/>
              <a:buChar char=""/>
            </a:pPr>
            <a:r>
              <a:rPr lang="en-US" dirty="0"/>
              <a:t>Simple (i.e., mono-relation) queries are executed according to the best access path</a:t>
            </a:r>
          </a:p>
          <a:p>
            <a:pPr>
              <a:lnSpc>
                <a:spcPct val="110000"/>
              </a:lnSpc>
              <a:spcBef>
                <a:spcPct val="70000"/>
              </a:spcBef>
              <a:buSzPct val="90000"/>
              <a:buFont typeface="Wingdings" pitchFamily="2" charset="2"/>
              <a:buChar char=""/>
            </a:pPr>
            <a:r>
              <a:rPr lang="en-US" dirty="0"/>
              <a:t>Execute joins</a:t>
            </a:r>
          </a:p>
          <a:p>
            <a:pPr lvl="1">
              <a:lnSpc>
                <a:spcPct val="110000"/>
              </a:lnSpc>
              <a:spcBef>
                <a:spcPct val="70000"/>
              </a:spcBef>
            </a:pPr>
            <a:r>
              <a:rPr lang="en-US" dirty="0"/>
              <a:t>Determine the possible ordering of joins</a:t>
            </a:r>
          </a:p>
          <a:p>
            <a:pPr lvl="1">
              <a:lnSpc>
                <a:spcPct val="110000"/>
              </a:lnSpc>
              <a:spcBef>
                <a:spcPct val="70000"/>
              </a:spcBef>
            </a:pPr>
            <a:r>
              <a:rPr lang="en-US" dirty="0"/>
              <a:t>Determine the cost of each ordering</a:t>
            </a:r>
          </a:p>
          <a:p>
            <a:pPr lvl="1">
              <a:lnSpc>
                <a:spcPct val="110000"/>
              </a:lnSpc>
              <a:spcBef>
                <a:spcPct val="70000"/>
              </a:spcBef>
            </a:pPr>
            <a:r>
              <a:rPr lang="en-US" dirty="0"/>
              <a:t>Choose the join ordering with minimal cost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Static Algorithm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None/>
              <a:tabLst>
                <a:tab pos="2031968" algn="l"/>
              </a:tabLst>
            </a:pPr>
            <a:r>
              <a:rPr lang="en-US" dirty="0"/>
              <a:t>For  joins, two alternative algorithms :</a:t>
            </a:r>
          </a:p>
          <a:p>
            <a:pPr>
              <a:tabLst>
                <a:tab pos="2031968" algn="l"/>
              </a:tabLst>
            </a:pPr>
            <a:r>
              <a:rPr lang="en-US" dirty="0"/>
              <a:t>Nested loops</a:t>
            </a:r>
          </a:p>
          <a:p>
            <a:pPr lvl="2">
              <a:buNone/>
              <a:tabLst>
                <a:tab pos="2031968" algn="l"/>
              </a:tabLst>
            </a:pPr>
            <a:r>
              <a:rPr lang="en-US" b="1" dirty="0"/>
              <a:t>for </a:t>
            </a:r>
            <a:r>
              <a:rPr lang="en-US" b="1" dirty="0" smtClean="0"/>
              <a:t>each </a:t>
            </a:r>
            <a:r>
              <a:rPr lang="en-US" dirty="0" err="1" smtClean="0"/>
              <a:t>tuple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i="1" dirty="0"/>
              <a:t>external</a:t>
            </a:r>
            <a:r>
              <a:rPr lang="en-US" dirty="0"/>
              <a:t> relation (cardinality </a:t>
            </a:r>
            <a:r>
              <a:rPr lang="en-US" i="1" dirty="0"/>
              <a:t>n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pPr lvl="2">
              <a:buNone/>
              <a:tabLst>
                <a:tab pos="2031968" algn="l"/>
              </a:tabLst>
            </a:pPr>
            <a:r>
              <a:rPr lang="en-US" b="1" dirty="0"/>
              <a:t>	for </a:t>
            </a:r>
            <a:r>
              <a:rPr lang="en-US" b="1" dirty="0" smtClean="0"/>
              <a:t>each </a:t>
            </a:r>
            <a:r>
              <a:rPr lang="en-US" dirty="0" err="1" smtClean="0"/>
              <a:t>tuple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i="1" dirty="0"/>
              <a:t>internal</a:t>
            </a:r>
            <a:r>
              <a:rPr lang="en-US" dirty="0"/>
              <a:t> relation (cardinality </a:t>
            </a:r>
            <a:r>
              <a:rPr lang="en-US" i="1" dirty="0"/>
              <a:t>n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2">
              <a:buNone/>
              <a:tabLst>
                <a:tab pos="2031968" algn="l"/>
              </a:tabLst>
            </a:pPr>
            <a:r>
              <a:rPr lang="en-US" dirty="0"/>
              <a:t>		join two tuples if the join predicate is true</a:t>
            </a:r>
          </a:p>
          <a:p>
            <a:pPr lvl="2">
              <a:buNone/>
              <a:tabLst>
                <a:tab pos="2031968" algn="l"/>
              </a:tabLst>
            </a:pPr>
            <a:r>
              <a:rPr lang="en-US" b="1" dirty="0"/>
              <a:t>	end</a:t>
            </a:r>
            <a:endParaRPr lang="en-US" dirty="0"/>
          </a:p>
          <a:p>
            <a:pPr lvl="2">
              <a:buNone/>
              <a:tabLst>
                <a:tab pos="2031968" algn="l"/>
              </a:tabLst>
            </a:pPr>
            <a:r>
              <a:rPr lang="en-US" b="1" dirty="0"/>
              <a:t>end</a:t>
            </a:r>
            <a:endParaRPr lang="en-US" dirty="0"/>
          </a:p>
          <a:p>
            <a:pPr lvl="1">
              <a:tabLst>
                <a:tab pos="2031968" algn="l"/>
              </a:tabLst>
            </a:pPr>
            <a:r>
              <a:rPr lang="en-US" dirty="0"/>
              <a:t>Complexity: </a:t>
            </a:r>
            <a:r>
              <a:rPr lang="en-US" i="1" dirty="0" smtClean="0"/>
              <a:t>n</a:t>
            </a:r>
            <a:r>
              <a:rPr lang="en-US" baseline="-25000" dirty="0" smtClean="0"/>
              <a:t>1</a:t>
            </a:r>
            <a:r>
              <a:rPr lang="en-US" dirty="0" smtClean="0">
                <a:sym typeface="Symbol"/>
              </a:rPr>
              <a:t>*</a:t>
            </a:r>
            <a:r>
              <a:rPr lang="en-US" dirty="0" smtClean="0">
                <a:latin typeface="Symbol" charset="2"/>
              </a:rPr>
              <a:t> </a:t>
            </a:r>
            <a:r>
              <a:rPr lang="en-US" i="1" dirty="0" smtClean="0"/>
              <a:t>n</a:t>
            </a:r>
            <a:r>
              <a:rPr lang="en-US" baseline="-25000" dirty="0" smtClean="0"/>
              <a:t>2</a:t>
            </a:r>
            <a:endParaRPr lang="en-US" dirty="0"/>
          </a:p>
          <a:p>
            <a:pPr>
              <a:tabLst>
                <a:tab pos="2031968" algn="l"/>
              </a:tabLst>
            </a:pPr>
            <a:r>
              <a:rPr lang="en-US" dirty="0"/>
              <a:t>Merge join</a:t>
            </a:r>
          </a:p>
          <a:p>
            <a:pPr lvl="2">
              <a:buNone/>
              <a:tabLst>
                <a:tab pos="2031968" algn="l"/>
              </a:tabLst>
            </a:pPr>
            <a:r>
              <a:rPr lang="en-US" dirty="0"/>
              <a:t>sort relations </a:t>
            </a:r>
          </a:p>
          <a:p>
            <a:pPr lvl="2">
              <a:buNone/>
              <a:tabLst>
                <a:tab pos="2031968" algn="l"/>
              </a:tabLst>
            </a:pPr>
            <a:r>
              <a:rPr lang="en-US" dirty="0"/>
              <a:t>merge relations</a:t>
            </a:r>
          </a:p>
          <a:p>
            <a:pPr lvl="1">
              <a:tabLst>
                <a:tab pos="2031968" algn="l"/>
              </a:tabLst>
            </a:pPr>
            <a:r>
              <a:rPr lang="en-US" dirty="0"/>
              <a:t>Complexity: </a:t>
            </a:r>
            <a:r>
              <a:rPr lang="en-US" i="1" dirty="0"/>
              <a:t>n</a:t>
            </a:r>
            <a:r>
              <a:rPr lang="en-US" baseline="-25000" dirty="0"/>
              <a:t>1</a:t>
            </a:r>
            <a:r>
              <a:rPr lang="en-US" dirty="0"/>
              <a:t>+ </a:t>
            </a:r>
            <a:r>
              <a:rPr lang="en-US" i="1" dirty="0"/>
              <a:t>n</a:t>
            </a:r>
            <a:r>
              <a:rPr lang="en-US" baseline="-25000" dirty="0"/>
              <a:t>2</a:t>
            </a:r>
            <a:r>
              <a:rPr lang="en-US" dirty="0"/>
              <a:t> if relations are previously sorted and equijoin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Cost-Based Optimization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Solution space</a:t>
            </a:r>
          </a:p>
          <a:p>
            <a:pPr marL="1056623" lvl="1">
              <a:spcBef>
                <a:spcPct val="45000"/>
              </a:spcBef>
            </a:pPr>
            <a:r>
              <a:rPr lang="en-US" dirty="0"/>
              <a:t>The set of equivalent algebra expressions (query trees).</a:t>
            </a:r>
          </a:p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Cost function (in terms of time) </a:t>
            </a:r>
          </a:p>
          <a:p>
            <a:pPr marL="1056623" lvl="1">
              <a:spcBef>
                <a:spcPct val="45000"/>
              </a:spcBef>
            </a:pPr>
            <a:r>
              <a:rPr lang="en-US" dirty="0"/>
              <a:t>I/O cost + CPU cost + communication cost</a:t>
            </a:r>
          </a:p>
          <a:p>
            <a:pPr marL="1056623" lvl="1">
              <a:spcBef>
                <a:spcPct val="45000"/>
              </a:spcBef>
            </a:pPr>
            <a:r>
              <a:rPr lang="en-US" dirty="0"/>
              <a:t>These might have different weights in different distributed environments (LAN </a:t>
            </a:r>
            <a:r>
              <a:rPr lang="en-US" dirty="0" err="1"/>
              <a:t>vs</a:t>
            </a:r>
            <a:r>
              <a:rPr lang="en-US" dirty="0"/>
              <a:t> WAN).</a:t>
            </a:r>
          </a:p>
          <a:p>
            <a:pPr marL="1056623" lvl="1">
              <a:spcBef>
                <a:spcPct val="45000"/>
              </a:spcBef>
            </a:pPr>
            <a:r>
              <a:rPr lang="en-US" dirty="0"/>
              <a:t>Can also maximize throughput </a:t>
            </a:r>
          </a:p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Search algorithm</a:t>
            </a:r>
          </a:p>
          <a:p>
            <a:pPr marL="1056623" lvl="1">
              <a:spcBef>
                <a:spcPct val="45000"/>
              </a:spcBef>
            </a:pPr>
            <a:r>
              <a:rPr lang="en-US" dirty="0"/>
              <a:t>How do we move inside the solution space?</a:t>
            </a:r>
          </a:p>
          <a:p>
            <a:pPr marL="1056623" lvl="1">
              <a:spcBef>
                <a:spcPct val="45000"/>
              </a:spcBef>
            </a:pPr>
            <a:r>
              <a:rPr lang="en-US" dirty="0"/>
              <a:t>Exhaustive search, heuristic algorithms (iterative improvement, simulated annealing, genetic,…)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Static Algorithm – Example</a:t>
            </a:r>
          </a:p>
        </p:txBody>
      </p:sp>
      <p:sp>
        <p:nvSpPr>
          <p:cNvPr id="8704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885776" y="2428528"/>
            <a:ext cx="10186988" cy="3251200"/>
          </a:xfrm>
          <a:noFill/>
          <a:ln/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dirty="0"/>
              <a:t>Names of employees working on the CAD/CAM project</a:t>
            </a:r>
          </a:p>
          <a:p>
            <a:pPr>
              <a:buFont typeface="Monotype Sorts" charset="2"/>
              <a:buNone/>
            </a:pPr>
            <a:r>
              <a:rPr lang="en-US" dirty="0"/>
              <a:t>Assume</a:t>
            </a:r>
          </a:p>
          <a:p>
            <a:pPr marL="1056623" lvl="1"/>
            <a:r>
              <a:rPr lang="en-US" dirty="0"/>
              <a:t>EMP has an index on ENO,</a:t>
            </a:r>
          </a:p>
          <a:p>
            <a:pPr marL="1056623" lvl="1"/>
            <a:r>
              <a:rPr lang="en-US" dirty="0"/>
              <a:t>ASG has an index on PNO,</a:t>
            </a:r>
          </a:p>
          <a:p>
            <a:pPr marL="1056623" lvl="1"/>
            <a:r>
              <a:rPr lang="en-US" dirty="0"/>
              <a:t>PROJ has an index on PNO and an index on PNAME</a:t>
            </a:r>
          </a:p>
        </p:txBody>
      </p:sp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7405167" y="6922347"/>
            <a:ext cx="926845" cy="4970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/>
              </a:rPr>
              <a:t>PNO</a:t>
            </a:r>
          </a:p>
        </p:txBody>
      </p:sp>
      <p:sp>
        <p:nvSpPr>
          <p:cNvPr id="87054" name="Rectangle 14"/>
          <p:cNvSpPr>
            <a:spLocks noChangeArrowheads="1"/>
          </p:cNvSpPr>
          <p:nvPr/>
        </p:nvSpPr>
        <p:spPr bwMode="auto">
          <a:xfrm>
            <a:off x="4682287" y="6976534"/>
            <a:ext cx="926845" cy="4970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/>
              </a:rPr>
              <a:t>ENO</a:t>
            </a:r>
          </a:p>
        </p:txBody>
      </p:sp>
      <p:sp>
        <p:nvSpPr>
          <p:cNvPr id="87056" name="Line 16"/>
          <p:cNvSpPr>
            <a:spLocks noChangeShapeType="1"/>
          </p:cNvSpPr>
          <p:nvPr/>
        </p:nvSpPr>
        <p:spPr bwMode="auto">
          <a:xfrm flipH="1" flipV="1">
            <a:off x="6793654" y="6967502"/>
            <a:ext cx="1318542" cy="74055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grpSp>
        <p:nvGrpSpPr>
          <p:cNvPr id="87066" name="Group 26"/>
          <p:cNvGrpSpPr>
            <a:grpSpLocks/>
          </p:cNvGrpSpPr>
          <p:nvPr/>
        </p:nvGrpSpPr>
        <p:grpSpPr bwMode="auto">
          <a:xfrm>
            <a:off x="7967711" y="7586134"/>
            <a:ext cx="1011486" cy="882792"/>
            <a:chOff x="3722" y="3080"/>
            <a:chExt cx="448" cy="391"/>
          </a:xfrm>
        </p:grpSpPr>
        <p:sp>
          <p:nvSpPr>
            <p:cNvPr id="87051" name="Rectangle 11"/>
            <p:cNvSpPr>
              <a:spLocks noChangeArrowheads="1"/>
            </p:cNvSpPr>
            <p:nvPr/>
          </p:nvSpPr>
          <p:spPr bwMode="auto">
            <a:xfrm>
              <a:off x="3726" y="3161"/>
              <a:ext cx="444" cy="2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Arial"/>
                </a:rPr>
                <a:t>PROJ</a:t>
              </a:r>
            </a:p>
          </p:txBody>
        </p:sp>
        <p:sp>
          <p:nvSpPr>
            <p:cNvPr id="87059" name="Oval 19"/>
            <p:cNvSpPr>
              <a:spLocks noChangeArrowheads="1"/>
            </p:cNvSpPr>
            <p:nvPr/>
          </p:nvSpPr>
          <p:spPr bwMode="auto">
            <a:xfrm>
              <a:off x="3722" y="3080"/>
              <a:ext cx="447" cy="39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</a:endParaRPr>
            </a:p>
          </p:txBody>
        </p:sp>
      </p:grpSp>
      <p:grpSp>
        <p:nvGrpSpPr>
          <p:cNvPr id="87063" name="Group 23"/>
          <p:cNvGrpSpPr>
            <a:grpSpLocks/>
          </p:cNvGrpSpPr>
          <p:nvPr/>
        </p:nvGrpSpPr>
        <p:grpSpPr bwMode="auto">
          <a:xfrm>
            <a:off x="5992143" y="6177281"/>
            <a:ext cx="1009227" cy="882792"/>
            <a:chOff x="2682" y="2736"/>
            <a:chExt cx="447" cy="391"/>
          </a:xfrm>
        </p:grpSpPr>
        <p:sp>
          <p:nvSpPr>
            <p:cNvPr id="87048" name="Rectangle 8"/>
            <p:cNvSpPr>
              <a:spLocks noChangeArrowheads="1"/>
            </p:cNvSpPr>
            <p:nvPr/>
          </p:nvSpPr>
          <p:spPr bwMode="auto">
            <a:xfrm>
              <a:off x="2725" y="2817"/>
              <a:ext cx="374" cy="2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Arial"/>
                </a:rPr>
                <a:t>ASG</a:t>
              </a:r>
            </a:p>
          </p:txBody>
        </p:sp>
        <p:sp>
          <p:nvSpPr>
            <p:cNvPr id="87062" name="Oval 22"/>
            <p:cNvSpPr>
              <a:spLocks noChangeArrowheads="1"/>
            </p:cNvSpPr>
            <p:nvPr/>
          </p:nvSpPr>
          <p:spPr bwMode="auto">
            <a:xfrm>
              <a:off x="2682" y="2736"/>
              <a:ext cx="447" cy="39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</a:endParaRPr>
            </a:p>
          </p:txBody>
        </p:sp>
      </p:grpSp>
      <p:grpSp>
        <p:nvGrpSpPr>
          <p:cNvPr id="87065" name="Group 25"/>
          <p:cNvGrpSpPr>
            <a:grpSpLocks/>
          </p:cNvGrpSpPr>
          <p:nvPr/>
        </p:nvGrpSpPr>
        <p:grpSpPr bwMode="auto">
          <a:xfrm>
            <a:off x="4039165" y="7586134"/>
            <a:ext cx="1009226" cy="882792"/>
            <a:chOff x="1968" y="3360"/>
            <a:chExt cx="447" cy="391"/>
          </a:xfrm>
        </p:grpSpPr>
        <p:sp>
          <p:nvSpPr>
            <p:cNvPr id="87045" name="Rectangle 5"/>
            <p:cNvSpPr>
              <a:spLocks noChangeArrowheads="1"/>
            </p:cNvSpPr>
            <p:nvPr/>
          </p:nvSpPr>
          <p:spPr bwMode="auto">
            <a:xfrm>
              <a:off x="2004" y="3441"/>
              <a:ext cx="374" cy="2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Arial"/>
                </a:rPr>
                <a:t>EMP</a:t>
              </a:r>
            </a:p>
          </p:txBody>
        </p:sp>
        <p:sp>
          <p:nvSpPr>
            <p:cNvPr id="87064" name="Oval 24"/>
            <p:cNvSpPr>
              <a:spLocks noChangeArrowheads="1"/>
            </p:cNvSpPr>
            <p:nvPr/>
          </p:nvSpPr>
          <p:spPr bwMode="auto">
            <a:xfrm>
              <a:off x="1968" y="3360"/>
              <a:ext cx="447" cy="39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</a:endParaRPr>
            </a:p>
          </p:txBody>
        </p:sp>
      </p:grpSp>
      <p:sp>
        <p:nvSpPr>
          <p:cNvPr id="87067" name="Line 27"/>
          <p:cNvSpPr>
            <a:spLocks noChangeShapeType="1"/>
          </p:cNvSpPr>
          <p:nvPr/>
        </p:nvSpPr>
        <p:spPr bwMode="auto">
          <a:xfrm flipV="1">
            <a:off x="4876800" y="6967502"/>
            <a:ext cx="1318542" cy="74055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 (cont’d)</a:t>
            </a:r>
          </a:p>
        </p:txBody>
      </p:sp>
      <p:sp>
        <p:nvSpPr>
          <p:cNvPr id="89090" name="Rectangle 2"/>
          <p:cNvSpPr>
            <a:spLocks noGrp="1" noChangeArrowheads="1"/>
          </p:cNvSpPr>
          <p:nvPr>
            <p:ph idx="1"/>
          </p:nvPr>
        </p:nvSpPr>
        <p:spPr>
          <a:xfrm>
            <a:off x="342900" y="2284512"/>
            <a:ext cx="12293600" cy="6769100"/>
          </a:xfrm>
          <a:noFill/>
          <a:ln/>
        </p:spPr>
        <p:txBody>
          <a:bodyPr/>
          <a:lstStyle/>
          <a:p>
            <a:pPr>
              <a:buSzPct val="90000"/>
              <a:buFont typeface="Wingdings" pitchFamily="2" charset="2"/>
              <a:buChar char=""/>
              <a:tabLst>
                <a:tab pos="1625575" algn="l"/>
              </a:tabLst>
            </a:pPr>
            <a:r>
              <a:rPr lang="en-US" dirty="0"/>
              <a:t>Choose the best access paths to each relation</a:t>
            </a:r>
          </a:p>
          <a:p>
            <a:pPr marL="1056623" lvl="1">
              <a:tabLst>
                <a:tab pos="1624013" algn="l"/>
                <a:tab pos="2228850" algn="l"/>
              </a:tabLst>
            </a:pPr>
            <a:r>
              <a:rPr lang="en-US" dirty="0"/>
              <a:t>EMP:	sequential scan (no selection on  EMP)</a:t>
            </a:r>
          </a:p>
          <a:p>
            <a:pPr marL="1056623" lvl="1">
              <a:tabLst>
                <a:tab pos="1624013" algn="l"/>
                <a:tab pos="2228850" algn="l"/>
              </a:tabLst>
            </a:pPr>
            <a:r>
              <a:rPr lang="en-US" dirty="0"/>
              <a:t>ASG: 	sequential scan (no selection on  ASG)</a:t>
            </a:r>
          </a:p>
          <a:p>
            <a:pPr marL="1056623" lvl="1">
              <a:tabLst>
                <a:tab pos="1624013" algn="l"/>
                <a:tab pos="2228850" algn="l"/>
              </a:tabLst>
            </a:pPr>
            <a:r>
              <a:rPr lang="en-US" dirty="0"/>
              <a:t>PROJ:	index on PNAME (there is a  selection </a:t>
            </a:r>
            <a:r>
              <a:rPr lang="en-US" dirty="0" smtClean="0"/>
              <a:t>on</a:t>
            </a:r>
            <a:r>
              <a:rPr lang="en-US" dirty="0"/>
              <a:t> </a:t>
            </a:r>
            <a:r>
              <a:rPr lang="en-US" dirty="0" smtClean="0"/>
              <a:t>PROJ </a:t>
            </a:r>
            <a:r>
              <a:rPr lang="en-US" dirty="0"/>
              <a:t>based on PNAME)</a:t>
            </a:r>
          </a:p>
          <a:p>
            <a:pPr>
              <a:buSzPct val="90000"/>
              <a:buFont typeface="Wingdings" pitchFamily="2" charset="2"/>
              <a:buChar char=""/>
              <a:tabLst>
                <a:tab pos="1625575" algn="l"/>
              </a:tabLst>
            </a:pPr>
            <a:r>
              <a:rPr lang="en-US" dirty="0"/>
              <a:t>Determine the best join ordering</a:t>
            </a:r>
          </a:p>
          <a:p>
            <a:pPr marL="1056623" lvl="1">
              <a:tabLst>
                <a:tab pos="1625575" algn="l"/>
              </a:tabLst>
            </a:pPr>
            <a:r>
              <a:rPr lang="en-US" dirty="0"/>
              <a:t>EMP</a:t>
            </a:r>
            <a:r>
              <a:rPr lang="en-US" dirty="0" smtClean="0"/>
              <a:t> </a:t>
            </a:r>
            <a:r>
              <a:rPr lang="en-US" spc="-427" dirty="0">
                <a:latin typeface="MS PGothic"/>
                <a:ea typeface="MS PGothic"/>
              </a:rPr>
              <a:t>▷◁</a:t>
            </a:r>
            <a:r>
              <a:rPr lang="en-US" dirty="0" smtClean="0"/>
              <a:t> ASG </a:t>
            </a:r>
            <a:r>
              <a:rPr lang="en-US" spc="-427" dirty="0">
                <a:latin typeface="MS PGothic"/>
                <a:ea typeface="MS PGothic"/>
              </a:rPr>
              <a:t>▷◁</a:t>
            </a:r>
            <a:r>
              <a:rPr lang="en-US" dirty="0" smtClean="0"/>
              <a:t> </a:t>
            </a:r>
            <a:r>
              <a:rPr lang="en-US" dirty="0"/>
              <a:t>PROJ</a:t>
            </a:r>
          </a:p>
          <a:p>
            <a:pPr marL="1056623" lvl="1">
              <a:tabLst>
                <a:tab pos="1625575" algn="l"/>
              </a:tabLst>
            </a:pPr>
            <a:r>
              <a:rPr lang="en-US" dirty="0" smtClean="0"/>
              <a:t>ASG </a:t>
            </a:r>
            <a:r>
              <a:rPr lang="en-US" spc="-427" dirty="0">
                <a:latin typeface="MS PGothic"/>
                <a:ea typeface="MS PGothic"/>
              </a:rPr>
              <a:t>▷◁ </a:t>
            </a:r>
            <a:r>
              <a:rPr lang="en-US" dirty="0" smtClean="0"/>
              <a:t>PROJ </a:t>
            </a:r>
            <a:r>
              <a:rPr lang="en-US" spc="-427" dirty="0">
                <a:latin typeface="MS PGothic"/>
                <a:ea typeface="MS PGothic"/>
              </a:rPr>
              <a:t>▷◁</a:t>
            </a:r>
            <a:r>
              <a:rPr lang="en-US" dirty="0" smtClean="0"/>
              <a:t> EMP</a:t>
            </a:r>
            <a:endParaRPr lang="en-US" dirty="0"/>
          </a:p>
          <a:p>
            <a:pPr marL="1056623" lvl="1">
              <a:tabLst>
                <a:tab pos="1625575" algn="l"/>
              </a:tabLst>
            </a:pPr>
            <a:r>
              <a:rPr lang="en-US" dirty="0" smtClean="0"/>
              <a:t>PROJ </a:t>
            </a:r>
            <a:r>
              <a:rPr lang="en-US" spc="-427" dirty="0">
                <a:latin typeface="MS PGothic"/>
                <a:ea typeface="MS PGothic"/>
              </a:rPr>
              <a:t>▷◁ </a:t>
            </a:r>
            <a:r>
              <a:rPr lang="en-US" dirty="0" smtClean="0"/>
              <a:t>ASG </a:t>
            </a:r>
            <a:r>
              <a:rPr lang="en-US" spc="-427" dirty="0">
                <a:latin typeface="MS PGothic"/>
                <a:ea typeface="MS PGothic"/>
              </a:rPr>
              <a:t>▷◁</a:t>
            </a:r>
            <a:r>
              <a:rPr lang="en-US" dirty="0" smtClean="0"/>
              <a:t> EMP</a:t>
            </a:r>
            <a:endParaRPr lang="en-US" dirty="0"/>
          </a:p>
          <a:p>
            <a:pPr marL="1056623" lvl="1">
              <a:tabLst>
                <a:tab pos="1625575" algn="l"/>
              </a:tabLst>
            </a:pPr>
            <a:r>
              <a:rPr lang="en-US" dirty="0" smtClean="0"/>
              <a:t>ASG </a:t>
            </a:r>
            <a:r>
              <a:rPr lang="en-US" spc="-427" dirty="0">
                <a:latin typeface="MS PGothic"/>
                <a:ea typeface="MS PGothic"/>
              </a:rPr>
              <a:t>▷◁ </a:t>
            </a:r>
            <a:r>
              <a:rPr lang="en-US" dirty="0" smtClean="0"/>
              <a:t>EMP </a:t>
            </a:r>
            <a:r>
              <a:rPr lang="en-US" spc="-427" dirty="0">
                <a:latin typeface="MS PGothic"/>
                <a:ea typeface="MS PGothic"/>
              </a:rPr>
              <a:t>▷</a:t>
            </a:r>
            <a:r>
              <a:rPr lang="en-US" spc="-427" dirty="0" smtClean="0">
                <a:latin typeface="MS PGothic"/>
                <a:ea typeface="MS PGothic"/>
              </a:rPr>
              <a:t>◁</a:t>
            </a:r>
            <a:r>
              <a:rPr lang="en-US" dirty="0" smtClean="0"/>
              <a:t> PROJ</a:t>
            </a:r>
            <a:endParaRPr lang="en-US" dirty="0"/>
          </a:p>
          <a:p>
            <a:pPr marL="1056623" lvl="1">
              <a:tabLst>
                <a:tab pos="1625575" algn="l"/>
              </a:tabLst>
            </a:pPr>
            <a:r>
              <a:rPr lang="en-US" dirty="0" smtClean="0"/>
              <a:t>EMP </a:t>
            </a:r>
            <a:r>
              <a:rPr lang="en-US" dirty="0">
                <a:solidFill>
                  <a:schemeClr val="tx2"/>
                </a:solidFill>
              </a:rPr>
              <a:t>× </a:t>
            </a:r>
            <a:r>
              <a:rPr lang="en-US" dirty="0" smtClean="0"/>
              <a:t>PROJ </a:t>
            </a:r>
            <a:r>
              <a:rPr lang="en-US" spc="-427" dirty="0">
                <a:latin typeface="MS PGothic"/>
                <a:ea typeface="MS PGothic"/>
              </a:rPr>
              <a:t>▷◁</a:t>
            </a:r>
            <a:r>
              <a:rPr lang="en-US" dirty="0" smtClean="0"/>
              <a:t> ASG</a:t>
            </a:r>
            <a:endParaRPr lang="en-US" dirty="0"/>
          </a:p>
          <a:p>
            <a:pPr marL="1056623" lvl="1">
              <a:tabLst>
                <a:tab pos="1625575" algn="l"/>
              </a:tabLst>
            </a:pPr>
            <a:r>
              <a:rPr lang="en-US" dirty="0" smtClean="0"/>
              <a:t>PRO </a:t>
            </a:r>
            <a:r>
              <a:rPr lang="en-US" dirty="0" smtClean="0">
                <a:solidFill>
                  <a:srgbClr val="000000"/>
                </a:solidFill>
                <a:sym typeface="Symbol"/>
              </a:rPr>
              <a:t>×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sym typeface="Symbol"/>
              </a:rPr>
              <a:t> </a:t>
            </a:r>
            <a:r>
              <a:rPr lang="en-US" dirty="0" smtClean="0"/>
              <a:t>JEMP </a:t>
            </a:r>
            <a:r>
              <a:rPr lang="en-US" spc="-427" dirty="0">
                <a:latin typeface="MS PGothic"/>
                <a:ea typeface="MS PGothic"/>
              </a:rPr>
              <a:t>▷◁ </a:t>
            </a:r>
            <a:r>
              <a:rPr lang="en-US" dirty="0" smtClean="0"/>
              <a:t>ASG</a:t>
            </a:r>
            <a:endParaRPr lang="en-US" dirty="0"/>
          </a:p>
          <a:p>
            <a:pPr marL="1056623" lvl="1">
              <a:tabLst>
                <a:tab pos="1625575" algn="l"/>
              </a:tabLst>
            </a:pPr>
            <a:r>
              <a:rPr lang="en-US" dirty="0"/>
              <a:t>Select the best ordering based on the join costs evaluated according to the two methods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Static Algorithm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885776" y="7037040"/>
            <a:ext cx="10186988" cy="2189038"/>
          </a:xfrm>
          <a:noFill/>
          <a:ln/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dirty="0"/>
              <a:t>Best total join order is one of</a:t>
            </a:r>
          </a:p>
          <a:p>
            <a:pPr lvl="1">
              <a:buFont typeface="Century Schoolbook" charset="0"/>
              <a:buNone/>
            </a:pPr>
            <a:r>
              <a:rPr lang="en-US" dirty="0"/>
              <a:t>((</a:t>
            </a:r>
            <a:r>
              <a:rPr lang="en-US" dirty="0" smtClean="0"/>
              <a:t>ASG</a:t>
            </a:r>
            <a:r>
              <a:rPr lang="en-US" baseline="-10000" dirty="0" smtClean="0">
                <a:solidFill>
                  <a:srgbClr val="000000"/>
                </a:solidFill>
                <a:latin typeface="MS PGothic"/>
                <a:ea typeface="MS PGothic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MS PGothic"/>
                <a:ea typeface="MS PGothic"/>
              </a:rPr>
              <a:t>⋈ </a:t>
            </a:r>
            <a:r>
              <a:rPr lang="en-US" dirty="0" smtClean="0"/>
              <a:t>EMP) </a:t>
            </a:r>
            <a:r>
              <a:rPr lang="en-US" sz="3600" dirty="0" smtClean="0">
                <a:solidFill>
                  <a:schemeClr val="tx2"/>
                </a:solidFill>
                <a:latin typeface="MS PGothic"/>
                <a:ea typeface="MS PGothic"/>
              </a:rPr>
              <a:t>⋈ </a:t>
            </a:r>
            <a:r>
              <a:rPr lang="en-US" dirty="0" smtClean="0"/>
              <a:t>PROJ</a:t>
            </a:r>
            <a:r>
              <a:rPr lang="en-US" dirty="0"/>
              <a:t>)</a:t>
            </a:r>
          </a:p>
          <a:p>
            <a:pPr lvl="1">
              <a:spcBef>
                <a:spcPts val="600"/>
              </a:spcBef>
              <a:buFont typeface="Century Schoolbook" charset="0"/>
              <a:buNone/>
            </a:pPr>
            <a:r>
              <a:rPr lang="en-US" dirty="0"/>
              <a:t>((</a:t>
            </a:r>
            <a:r>
              <a:rPr lang="en-US" dirty="0" smtClean="0"/>
              <a:t>PROJ </a:t>
            </a:r>
            <a:r>
              <a:rPr lang="en-US" sz="3600" dirty="0" smtClean="0">
                <a:solidFill>
                  <a:schemeClr val="tx2"/>
                </a:solidFill>
                <a:latin typeface="MS PGothic"/>
                <a:ea typeface="MS PGothic"/>
              </a:rPr>
              <a:t>⋈ </a:t>
            </a:r>
            <a:r>
              <a:rPr lang="en-US" dirty="0" smtClean="0"/>
              <a:t>ASG) </a:t>
            </a:r>
            <a:r>
              <a:rPr lang="en-US" sz="3600" dirty="0" smtClean="0">
                <a:solidFill>
                  <a:schemeClr val="tx2"/>
                </a:solidFill>
                <a:latin typeface="MS PGothic"/>
                <a:ea typeface="MS PGothic"/>
              </a:rPr>
              <a:t>⋈ </a:t>
            </a:r>
            <a:r>
              <a:rPr lang="en-US" dirty="0" smtClean="0"/>
              <a:t>EMP</a:t>
            </a:r>
            <a:r>
              <a:rPr lang="en-US" dirty="0"/>
              <a:t>)</a:t>
            </a:r>
          </a:p>
        </p:txBody>
      </p:sp>
      <p:sp>
        <p:nvSpPr>
          <p:cNvPr id="91141" name="Line 5"/>
          <p:cNvSpPr>
            <a:spLocks noChangeShapeType="1"/>
          </p:cNvSpPr>
          <p:nvPr/>
        </p:nvSpPr>
        <p:spPr bwMode="auto">
          <a:xfrm>
            <a:off x="6531752" y="2853377"/>
            <a:ext cx="0" cy="6321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91142" name="Line 6"/>
          <p:cNvSpPr>
            <a:spLocks noChangeShapeType="1"/>
          </p:cNvSpPr>
          <p:nvPr/>
        </p:nvSpPr>
        <p:spPr bwMode="auto">
          <a:xfrm>
            <a:off x="6531752" y="2862409"/>
            <a:ext cx="4374337" cy="69821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91143" name="Rectangle 7"/>
          <p:cNvSpPr>
            <a:spLocks noChangeArrowheads="1"/>
          </p:cNvSpPr>
          <p:nvPr/>
        </p:nvSpPr>
        <p:spPr bwMode="auto">
          <a:xfrm>
            <a:off x="6016552" y="3557727"/>
            <a:ext cx="1085179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ASG</a:t>
            </a:r>
          </a:p>
        </p:txBody>
      </p:sp>
      <p:sp>
        <p:nvSpPr>
          <p:cNvPr id="91144" name="Line 8"/>
          <p:cNvSpPr>
            <a:spLocks noChangeShapeType="1"/>
          </p:cNvSpPr>
          <p:nvPr/>
        </p:nvSpPr>
        <p:spPr bwMode="auto">
          <a:xfrm>
            <a:off x="5524783" y="5490462"/>
            <a:ext cx="0" cy="7947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91145" name="Rectangle 9"/>
          <p:cNvSpPr>
            <a:spLocks noChangeArrowheads="1"/>
          </p:cNvSpPr>
          <p:nvPr/>
        </p:nvSpPr>
        <p:spPr bwMode="auto">
          <a:xfrm>
            <a:off x="1524246" y="3562321"/>
            <a:ext cx="1086632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EMP</a:t>
            </a:r>
          </a:p>
        </p:txBody>
      </p:sp>
      <p:sp>
        <p:nvSpPr>
          <p:cNvPr id="91146" name="Rectangle 10"/>
          <p:cNvSpPr>
            <a:spLocks noChangeArrowheads="1"/>
          </p:cNvSpPr>
          <p:nvPr/>
        </p:nvSpPr>
        <p:spPr bwMode="auto">
          <a:xfrm>
            <a:off x="10410704" y="3557727"/>
            <a:ext cx="1285943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PROJ</a:t>
            </a:r>
          </a:p>
        </p:txBody>
      </p:sp>
      <p:sp>
        <p:nvSpPr>
          <p:cNvPr id="91147" name="Line 11"/>
          <p:cNvSpPr>
            <a:spLocks noChangeShapeType="1"/>
          </p:cNvSpPr>
          <p:nvPr/>
        </p:nvSpPr>
        <p:spPr bwMode="auto">
          <a:xfrm>
            <a:off x="10189210" y="5506442"/>
            <a:ext cx="0" cy="7947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91149" name="Line 13"/>
          <p:cNvSpPr>
            <a:spLocks noChangeShapeType="1"/>
          </p:cNvSpPr>
          <p:nvPr/>
        </p:nvSpPr>
        <p:spPr bwMode="auto">
          <a:xfrm flipH="1">
            <a:off x="1996300" y="2848861"/>
            <a:ext cx="4526421" cy="814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grpSp>
        <p:nvGrpSpPr>
          <p:cNvPr id="91152" name="Group 16"/>
          <p:cNvGrpSpPr>
            <a:grpSpLocks/>
          </p:cNvGrpSpPr>
          <p:nvPr/>
        </p:nvGrpSpPr>
        <p:grpSpPr bwMode="auto">
          <a:xfrm>
            <a:off x="1077633" y="3991298"/>
            <a:ext cx="1959751" cy="993422"/>
            <a:chOff x="861" y="1625"/>
            <a:chExt cx="868" cy="440"/>
          </a:xfrm>
        </p:grpSpPr>
        <p:sp>
          <p:nvSpPr>
            <p:cNvPr id="91150" name="Line 14"/>
            <p:cNvSpPr>
              <a:spLocks noChangeShapeType="1"/>
            </p:cNvSpPr>
            <p:nvPr/>
          </p:nvSpPr>
          <p:spPr bwMode="auto">
            <a:xfrm>
              <a:off x="1305" y="1625"/>
              <a:ext cx="424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91151" name="Line 15"/>
            <p:cNvSpPr>
              <a:spLocks noChangeShapeType="1"/>
            </p:cNvSpPr>
            <p:nvPr/>
          </p:nvSpPr>
          <p:spPr bwMode="auto">
            <a:xfrm flipH="1">
              <a:off x="861" y="1633"/>
              <a:ext cx="432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</p:grpSp>
      <p:sp>
        <p:nvSpPr>
          <p:cNvPr id="91153" name="Rectangle 17"/>
          <p:cNvSpPr>
            <a:spLocks noChangeArrowheads="1"/>
          </p:cNvSpPr>
          <p:nvPr/>
        </p:nvSpPr>
        <p:spPr bwMode="auto">
          <a:xfrm>
            <a:off x="2051319" y="5023018"/>
            <a:ext cx="2008259" cy="789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Arial"/>
              </a:rPr>
              <a:t>EMP </a:t>
            </a:r>
            <a:r>
              <a:rPr lang="en-US" sz="2300" dirty="0" smtClean="0">
                <a:solidFill>
                  <a:srgbClr val="000000"/>
                </a:solidFill>
                <a:latin typeface="Book Antiqua"/>
                <a:sym typeface="Symbol"/>
              </a:rPr>
              <a:t>×</a:t>
            </a:r>
            <a:r>
              <a:rPr lang="en-US" sz="2300" dirty="0" smtClean="0">
                <a:solidFill>
                  <a:srgbClr val="000000"/>
                </a:solidFill>
                <a:latin typeface="Symbol" charset="2"/>
              </a:rPr>
              <a:t> </a:t>
            </a:r>
            <a:r>
              <a:rPr lang="en-US" sz="2300" dirty="0">
                <a:solidFill>
                  <a:srgbClr val="000000"/>
                </a:solidFill>
                <a:latin typeface="Arial"/>
              </a:rPr>
              <a:t>PROJ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Arial"/>
              </a:rPr>
              <a:t>pruned</a:t>
            </a:r>
          </a:p>
        </p:txBody>
      </p:sp>
      <p:grpSp>
        <p:nvGrpSpPr>
          <p:cNvPr id="91157" name="Group 21"/>
          <p:cNvGrpSpPr>
            <a:grpSpLocks/>
          </p:cNvGrpSpPr>
          <p:nvPr/>
        </p:nvGrpSpPr>
        <p:grpSpPr bwMode="auto">
          <a:xfrm>
            <a:off x="5556392" y="3991298"/>
            <a:ext cx="1959751" cy="993422"/>
            <a:chOff x="2461" y="1625"/>
            <a:chExt cx="868" cy="440"/>
          </a:xfrm>
        </p:grpSpPr>
        <p:sp>
          <p:nvSpPr>
            <p:cNvPr id="91155" name="Line 19"/>
            <p:cNvSpPr>
              <a:spLocks noChangeShapeType="1"/>
            </p:cNvSpPr>
            <p:nvPr/>
          </p:nvSpPr>
          <p:spPr bwMode="auto">
            <a:xfrm>
              <a:off x="2905" y="1625"/>
              <a:ext cx="424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91156" name="Line 20"/>
            <p:cNvSpPr>
              <a:spLocks noChangeShapeType="1"/>
            </p:cNvSpPr>
            <p:nvPr/>
          </p:nvSpPr>
          <p:spPr bwMode="auto">
            <a:xfrm flipH="1">
              <a:off x="2461" y="1633"/>
              <a:ext cx="432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</p:grpSp>
      <p:sp>
        <p:nvSpPr>
          <p:cNvPr id="91158" name="Rectangle 22"/>
          <p:cNvSpPr>
            <a:spLocks noChangeArrowheads="1"/>
          </p:cNvSpPr>
          <p:nvPr/>
        </p:nvSpPr>
        <p:spPr bwMode="auto">
          <a:xfrm>
            <a:off x="10930906" y="5023018"/>
            <a:ext cx="2013581" cy="789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Arial"/>
              </a:rPr>
              <a:t>PROJ </a:t>
            </a:r>
            <a:r>
              <a:rPr lang="en-US" sz="2300" dirty="0" smtClean="0">
                <a:solidFill>
                  <a:srgbClr val="000000"/>
                </a:solidFill>
                <a:latin typeface="Book Antiqua"/>
                <a:sym typeface="Symbol"/>
              </a:rPr>
              <a:t>×</a:t>
            </a:r>
            <a:r>
              <a:rPr lang="en-US" sz="2300" dirty="0" smtClean="0">
                <a:solidFill>
                  <a:srgbClr val="000000"/>
                </a:solidFill>
                <a:latin typeface="Symbol" charset="2"/>
                <a:sym typeface="Symbol"/>
              </a:rPr>
              <a:t> </a:t>
            </a:r>
            <a:r>
              <a:rPr lang="en-US" sz="2300" dirty="0">
                <a:solidFill>
                  <a:srgbClr val="000000"/>
                </a:solidFill>
                <a:latin typeface="Arial"/>
              </a:rPr>
              <a:t>EMP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Arial"/>
              </a:rPr>
              <a:t>pruned</a:t>
            </a:r>
            <a:endParaRPr lang="en-US" sz="2300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1162" name="Group 26"/>
          <p:cNvGrpSpPr>
            <a:grpSpLocks/>
          </p:cNvGrpSpPr>
          <p:nvPr/>
        </p:nvGrpSpPr>
        <p:grpSpPr bwMode="auto">
          <a:xfrm>
            <a:off x="9959883" y="3991298"/>
            <a:ext cx="1959751" cy="993422"/>
            <a:chOff x="4037" y="1625"/>
            <a:chExt cx="868" cy="440"/>
          </a:xfrm>
        </p:grpSpPr>
        <p:sp>
          <p:nvSpPr>
            <p:cNvPr id="91160" name="Line 24"/>
            <p:cNvSpPr>
              <a:spLocks noChangeShapeType="1"/>
            </p:cNvSpPr>
            <p:nvPr/>
          </p:nvSpPr>
          <p:spPr bwMode="auto">
            <a:xfrm>
              <a:off x="4481" y="1625"/>
              <a:ext cx="424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91161" name="Line 25"/>
            <p:cNvSpPr>
              <a:spLocks noChangeShapeType="1"/>
            </p:cNvSpPr>
            <p:nvPr/>
          </p:nvSpPr>
          <p:spPr bwMode="auto">
            <a:xfrm flipH="1">
              <a:off x="4037" y="1633"/>
              <a:ext cx="432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</p:grpSp>
      <p:sp>
        <p:nvSpPr>
          <p:cNvPr id="91165" name="Rectangle 29"/>
          <p:cNvSpPr>
            <a:spLocks noChangeArrowheads="1"/>
          </p:cNvSpPr>
          <p:nvPr/>
        </p:nvSpPr>
        <p:spPr bwMode="auto">
          <a:xfrm>
            <a:off x="1012721" y="2279903"/>
            <a:ext cx="2630098" cy="6508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3400" dirty="0">
                <a:latin typeface="Book Antiqua"/>
              </a:rPr>
              <a:t>Alternatives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38077" y="4789563"/>
            <a:ext cx="2002360" cy="9894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Arial"/>
              </a:rPr>
              <a:t>EMP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MS PGothic"/>
                <a:ea typeface="MS PGothic"/>
              </a:rPr>
              <a:t>⋈ </a:t>
            </a:r>
            <a:r>
              <a:rPr lang="en-US" sz="2300" dirty="0" smtClean="0">
                <a:solidFill>
                  <a:srgbClr val="000000"/>
                </a:solidFill>
                <a:latin typeface="Arial"/>
              </a:rPr>
              <a:t>ASG</a:t>
            </a:r>
            <a:endParaRPr lang="en-US" sz="2000" dirty="0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Arial"/>
              </a:rPr>
              <a:t>pruned</a:t>
            </a:r>
          </a:p>
        </p:txBody>
      </p:sp>
      <p:sp>
        <p:nvSpPr>
          <p:cNvPr id="91163" name="Rectangle 27"/>
          <p:cNvSpPr>
            <a:spLocks noChangeArrowheads="1"/>
          </p:cNvSpPr>
          <p:nvPr/>
        </p:nvSpPr>
        <p:spPr bwMode="auto">
          <a:xfrm>
            <a:off x="3694088" y="6325734"/>
            <a:ext cx="3680203" cy="6816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Arial"/>
              </a:rPr>
              <a:t>(ASG </a:t>
            </a:r>
            <a:r>
              <a:rPr lang="en-US" sz="3600" dirty="0" smtClean="0">
                <a:solidFill>
                  <a:schemeClr val="tx2"/>
                </a:solidFill>
                <a:latin typeface="MS PGothic"/>
                <a:ea typeface="MS PGothic"/>
              </a:rPr>
              <a:t>⋈ </a:t>
            </a:r>
            <a:r>
              <a:rPr lang="en-US" sz="2300" dirty="0" smtClean="0">
                <a:solidFill>
                  <a:srgbClr val="000000"/>
                </a:solidFill>
                <a:latin typeface="Arial"/>
              </a:rPr>
              <a:t>EMP</a:t>
            </a:r>
            <a:r>
              <a:rPr lang="en-US" sz="2300" dirty="0">
                <a:solidFill>
                  <a:srgbClr val="000000"/>
                </a:solidFill>
                <a:latin typeface="Arial"/>
              </a:rPr>
              <a:t>) </a:t>
            </a:r>
            <a:r>
              <a:rPr lang="en-US" sz="3600" dirty="0" smtClean="0">
                <a:solidFill>
                  <a:schemeClr val="tx2"/>
                </a:solidFill>
                <a:latin typeface="MS PGothic"/>
                <a:ea typeface="MS PGothic"/>
              </a:rPr>
              <a:t>⋈ </a:t>
            </a:r>
            <a:r>
              <a:rPr lang="en-US" sz="2300" dirty="0" smtClean="0">
                <a:solidFill>
                  <a:srgbClr val="000000"/>
                </a:solidFill>
                <a:latin typeface="Arial"/>
              </a:rPr>
              <a:t>PROJ </a:t>
            </a:r>
            <a:endParaRPr lang="en-US" sz="23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4600989" y="4789563"/>
            <a:ext cx="1976712" cy="9894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Arial"/>
              </a:rPr>
              <a:t>ASG </a:t>
            </a:r>
            <a:r>
              <a:rPr lang="en-US" sz="3600" dirty="0" smtClean="0">
                <a:solidFill>
                  <a:schemeClr val="tx2"/>
                </a:solidFill>
                <a:latin typeface="MS PGothic"/>
                <a:ea typeface="MS PGothic"/>
              </a:rPr>
              <a:t>⋈ </a:t>
            </a:r>
            <a:r>
              <a:rPr lang="en-US" sz="2300" dirty="0" smtClean="0">
                <a:solidFill>
                  <a:srgbClr val="000000"/>
                </a:solidFill>
                <a:latin typeface="Arial"/>
              </a:rPr>
              <a:t>EMP</a:t>
            </a:r>
            <a:endParaRPr lang="en-US" sz="2300" dirty="0">
              <a:solidFill>
                <a:srgbClr val="000000"/>
              </a:solidFill>
              <a:latin typeface="Arial"/>
            </a:endParaRPr>
          </a:p>
          <a:p>
            <a:pPr algn="ctr"/>
            <a:endParaRPr lang="en-US"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Rectangle 4"/>
          <p:cNvSpPr>
            <a:spLocks noChangeArrowheads="1"/>
          </p:cNvSpPr>
          <p:nvPr/>
        </p:nvSpPr>
        <p:spPr bwMode="auto">
          <a:xfrm>
            <a:off x="6496826" y="4789563"/>
            <a:ext cx="2124188" cy="9894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Arial"/>
              </a:rPr>
              <a:t>ASG </a:t>
            </a:r>
            <a:r>
              <a:rPr lang="en-US" sz="3600" dirty="0" smtClean="0">
                <a:solidFill>
                  <a:schemeClr val="tx2"/>
                </a:solidFill>
                <a:latin typeface="MS PGothic"/>
                <a:ea typeface="MS PGothic"/>
              </a:rPr>
              <a:t>⋈ </a:t>
            </a:r>
            <a:r>
              <a:rPr lang="en-US" sz="2300" dirty="0" smtClean="0">
                <a:solidFill>
                  <a:srgbClr val="000000"/>
                </a:solidFill>
                <a:latin typeface="Arial"/>
              </a:rPr>
              <a:t>PROJ</a:t>
            </a:r>
            <a:endParaRPr lang="en-US" sz="2000" dirty="0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Arial"/>
              </a:rPr>
              <a:t>pruned</a:t>
            </a:r>
          </a:p>
        </p:txBody>
      </p:sp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9049035" y="4842114"/>
            <a:ext cx="2124188" cy="9894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Arial"/>
              </a:rPr>
              <a:t>PROJ </a:t>
            </a:r>
            <a:r>
              <a:rPr lang="en-US" sz="3600" dirty="0" smtClean="0">
                <a:solidFill>
                  <a:schemeClr val="tx2"/>
                </a:solidFill>
                <a:latin typeface="MS PGothic"/>
                <a:ea typeface="MS PGothic"/>
              </a:rPr>
              <a:t>⋈ </a:t>
            </a:r>
            <a:r>
              <a:rPr lang="en-US" sz="2300" dirty="0" smtClean="0">
                <a:solidFill>
                  <a:srgbClr val="000000"/>
                </a:solidFill>
                <a:latin typeface="Arial"/>
              </a:rPr>
              <a:t>ASG</a:t>
            </a:r>
            <a:endParaRPr lang="en-US" sz="2300" dirty="0">
              <a:solidFill>
                <a:srgbClr val="000000"/>
              </a:solidFill>
              <a:latin typeface="Arial"/>
            </a:endParaRPr>
          </a:p>
          <a:p>
            <a:pPr algn="ctr"/>
            <a:endParaRPr lang="en-US"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auto">
          <a:xfrm>
            <a:off x="8338009" y="6325734"/>
            <a:ext cx="3636999" cy="6816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Arial"/>
              </a:rPr>
              <a:t>(PROJ </a:t>
            </a:r>
            <a:r>
              <a:rPr lang="en-US" sz="3600" dirty="0" smtClean="0">
                <a:solidFill>
                  <a:schemeClr val="tx2"/>
                </a:solidFill>
                <a:latin typeface="MS PGothic"/>
                <a:ea typeface="MS PGothic"/>
              </a:rPr>
              <a:t>⋈ </a:t>
            </a:r>
            <a:r>
              <a:rPr lang="en-US" sz="2300" dirty="0" smtClean="0">
                <a:solidFill>
                  <a:srgbClr val="000000"/>
                </a:solidFill>
                <a:latin typeface="Arial"/>
              </a:rPr>
              <a:t>ASG</a:t>
            </a:r>
            <a:r>
              <a:rPr lang="en-US" sz="2300" dirty="0">
                <a:solidFill>
                  <a:srgbClr val="000000"/>
                </a:solidFill>
                <a:latin typeface="Arial"/>
              </a:rPr>
              <a:t>) </a:t>
            </a:r>
            <a:r>
              <a:rPr lang="en-US" sz="3600" dirty="0" smtClean="0">
                <a:solidFill>
                  <a:schemeClr val="tx2"/>
                </a:solidFill>
                <a:latin typeface="MS PGothic"/>
                <a:ea typeface="MS PGothic"/>
              </a:rPr>
              <a:t>⋈ </a:t>
            </a:r>
            <a:r>
              <a:rPr lang="en-US" sz="2300" dirty="0" smtClean="0">
                <a:solidFill>
                  <a:srgbClr val="000000"/>
                </a:solidFill>
                <a:latin typeface="Arial"/>
              </a:rPr>
              <a:t>EMP </a:t>
            </a:r>
            <a:endParaRPr lang="en-US" sz="2300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Static Algorithm</a:t>
            </a:r>
          </a:p>
        </p:txBody>
      </p:sp>
      <p:sp>
        <p:nvSpPr>
          <p:cNvPr id="9216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10000"/>
              </a:lnSpc>
              <a:spcBef>
                <a:spcPct val="70000"/>
              </a:spcBef>
            </a:pPr>
            <a:r>
              <a:rPr lang="en-US" dirty="0"/>
              <a:t>((</a:t>
            </a:r>
            <a:r>
              <a:rPr lang="en-US" dirty="0" smtClean="0"/>
              <a:t>PROJ</a:t>
            </a:r>
            <a:r>
              <a:rPr lang="en-US" baseline="-10000" dirty="0" smtClean="0">
                <a:solidFill>
                  <a:srgbClr val="000000"/>
                </a:solidFill>
                <a:latin typeface="MS PGothic"/>
                <a:ea typeface="MS PGothic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MS PGothic"/>
                <a:ea typeface="MS PGothic"/>
              </a:rPr>
              <a:t>⋈ </a:t>
            </a:r>
            <a:r>
              <a:rPr lang="en-US" dirty="0" smtClean="0"/>
              <a:t>ASG)</a:t>
            </a:r>
            <a:r>
              <a:rPr lang="en-US" baseline="-10000" dirty="0" smtClean="0">
                <a:solidFill>
                  <a:srgbClr val="000000"/>
                </a:solidFill>
                <a:latin typeface="MS PGothic"/>
                <a:ea typeface="MS PGothic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MS PGothic"/>
                <a:ea typeface="MS PGothic"/>
              </a:rPr>
              <a:t>⋈ </a:t>
            </a:r>
            <a:r>
              <a:rPr lang="en-US" dirty="0" smtClean="0"/>
              <a:t>EMP</a:t>
            </a:r>
            <a:r>
              <a:rPr lang="en-US" dirty="0"/>
              <a:t>) has a useful index on the select attribute and direct access to the join attributes of ASG and EMP</a:t>
            </a:r>
          </a:p>
          <a:p>
            <a:pPr>
              <a:lnSpc>
                <a:spcPct val="110000"/>
              </a:lnSpc>
              <a:spcBef>
                <a:spcPct val="70000"/>
              </a:spcBef>
            </a:pPr>
            <a:r>
              <a:rPr lang="en-US" dirty="0"/>
              <a:t>Therefore, chose it with the following access methods:</a:t>
            </a:r>
          </a:p>
          <a:p>
            <a:pPr lvl="1">
              <a:lnSpc>
                <a:spcPct val="110000"/>
              </a:lnSpc>
              <a:spcBef>
                <a:spcPct val="70000"/>
              </a:spcBef>
            </a:pPr>
            <a:r>
              <a:rPr lang="en-US" dirty="0"/>
              <a:t>select PROJ using index on PNAME</a:t>
            </a:r>
          </a:p>
          <a:p>
            <a:pPr lvl="1">
              <a:lnSpc>
                <a:spcPct val="110000"/>
              </a:lnSpc>
              <a:spcBef>
                <a:spcPct val="70000"/>
              </a:spcBef>
            </a:pPr>
            <a:r>
              <a:rPr lang="en-US" dirty="0"/>
              <a:t>then join with ASG using index on PNO</a:t>
            </a:r>
          </a:p>
          <a:p>
            <a:pPr lvl="1">
              <a:lnSpc>
                <a:spcPct val="110000"/>
              </a:lnSpc>
              <a:spcBef>
                <a:spcPct val="70000"/>
              </a:spcBef>
            </a:pPr>
            <a:r>
              <a:rPr lang="en-US" dirty="0"/>
              <a:t>then join with EMP using index on ENO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Hybrid optimization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general, static optimization is more efficient than dynamic optimization</a:t>
            </a:r>
          </a:p>
          <a:p>
            <a:pPr lvl="1"/>
            <a:r>
              <a:rPr lang="en-US"/>
              <a:t>Adopted by all commercial DBMS</a:t>
            </a:r>
          </a:p>
          <a:p>
            <a:r>
              <a:rPr lang="en-US"/>
              <a:t>But even with a sophisticated cost model (with histograms), accurate cost prediction is difficult</a:t>
            </a:r>
          </a:p>
          <a:p>
            <a:r>
              <a:rPr lang="en-US"/>
              <a:t>Example</a:t>
            </a:r>
          </a:p>
          <a:p>
            <a:pPr lvl="1"/>
            <a:r>
              <a:rPr lang="en-US"/>
              <a:t>Consider a parametric query with predicate</a:t>
            </a:r>
          </a:p>
          <a:p>
            <a:pPr lvl="1">
              <a:buFont typeface="Century Schoolbook" charset="0"/>
              <a:buNone/>
            </a:pPr>
            <a:r>
              <a:rPr lang="en-US"/>
              <a:t>        WHERE R.A = $a        /* $a is a parameter</a:t>
            </a:r>
          </a:p>
          <a:p>
            <a:pPr lvl="1"/>
            <a:r>
              <a:rPr lang="en-US"/>
              <a:t>The only possible assumption at compile time is uniform distribution of values</a:t>
            </a:r>
          </a:p>
          <a:p>
            <a:r>
              <a:rPr lang="en-US"/>
              <a:t>Solution: Hybrid optimization</a:t>
            </a:r>
          </a:p>
          <a:p>
            <a:pPr lvl="1"/>
            <a:r>
              <a:rPr lang="en-US"/>
              <a:t>Choose-plan done at runtime, based on the actual parameter binding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Optimization </a:t>
            </a: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8" name="Content Placeholder 7" descr="Fig-8-10.jpg"/>
          <p:cNvPicPr>
            <a:picLocks noGrp="1" noChangeAspect="1"/>
          </p:cNvPicPr>
          <p:nvPr>
            <p:ph idx="1"/>
          </p:nvPr>
        </p:nvPicPr>
        <p:blipFill>
          <a:blip r:embed="rId3"/>
          <a:srcRect l="-12922" r="-12922"/>
          <a:stretch>
            <a:fillRect/>
          </a:stretch>
        </p:blipFill>
        <p:spPr>
          <a:xfrm>
            <a:off x="1192107" y="2600960"/>
            <a:ext cx="10187093" cy="5852160"/>
          </a:xfrm>
        </p:spPr>
      </p:pic>
      <p:sp>
        <p:nvSpPr>
          <p:cNvPr id="9" name="TextBox 8"/>
          <p:cNvSpPr txBox="1"/>
          <p:nvPr/>
        </p:nvSpPr>
        <p:spPr>
          <a:xfrm>
            <a:off x="9157733" y="6068907"/>
            <a:ext cx="1173138" cy="592981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"/>
              </a:rPr>
              <a:t>$a=A</a:t>
            </a:r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813" y="7152640"/>
            <a:ext cx="1173138" cy="592981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"/>
              </a:rPr>
              <a:t>$a=A</a:t>
            </a:r>
            <a:endParaRPr lang="en-US" dirty="0">
              <a:solidFill>
                <a:schemeClr val="tx2"/>
              </a:solid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Join Ordering in Fragment Queries</a:t>
            </a:r>
          </a:p>
        </p:txBody>
      </p:sp>
      <p:sp>
        <p:nvSpPr>
          <p:cNvPr id="9318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10000"/>
              </a:lnSpc>
              <a:spcBef>
                <a:spcPct val="70000"/>
              </a:spcBef>
            </a:pPr>
            <a:r>
              <a:rPr lang="en-US"/>
              <a:t>Ordering joins</a:t>
            </a:r>
          </a:p>
          <a:p>
            <a:pPr lvl="1">
              <a:lnSpc>
                <a:spcPct val="110000"/>
              </a:lnSpc>
              <a:spcBef>
                <a:spcPct val="70000"/>
              </a:spcBef>
            </a:pPr>
            <a:r>
              <a:rPr lang="en-US"/>
              <a:t>Distributed INGRES</a:t>
            </a:r>
          </a:p>
          <a:p>
            <a:pPr lvl="1">
              <a:lnSpc>
                <a:spcPct val="110000"/>
              </a:lnSpc>
              <a:spcBef>
                <a:spcPct val="70000"/>
              </a:spcBef>
            </a:pPr>
            <a:r>
              <a:rPr lang="en-US"/>
              <a:t>System R*</a:t>
            </a:r>
          </a:p>
          <a:p>
            <a:pPr lvl="1">
              <a:lnSpc>
                <a:spcPct val="110000"/>
              </a:lnSpc>
              <a:spcBef>
                <a:spcPct val="70000"/>
              </a:spcBef>
            </a:pPr>
            <a:r>
              <a:rPr lang="en-US"/>
              <a:t>Two-step</a:t>
            </a:r>
          </a:p>
          <a:p>
            <a:pPr>
              <a:lnSpc>
                <a:spcPct val="110000"/>
              </a:lnSpc>
              <a:spcBef>
                <a:spcPct val="70000"/>
              </a:spcBef>
            </a:pPr>
            <a:r>
              <a:rPr lang="en-US"/>
              <a:t>Semijoin ordering</a:t>
            </a:r>
          </a:p>
          <a:p>
            <a:pPr lvl="1">
              <a:lnSpc>
                <a:spcPct val="110000"/>
              </a:lnSpc>
              <a:spcBef>
                <a:spcPct val="70000"/>
              </a:spcBef>
            </a:pPr>
            <a:r>
              <a:rPr lang="en-US"/>
              <a:t>SDD-1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Join Ordering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309712" y="6100936"/>
            <a:ext cx="12293600" cy="2819648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Multiple relations more difficult because too many alternatives.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Compute the cost of all alternatives and select the best one.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Necessary to compute the size of intermediate relations which is difficult.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Use heuristics</a:t>
            </a:r>
          </a:p>
        </p:txBody>
      </p:sp>
      <p:sp>
        <p:nvSpPr>
          <p:cNvPr id="94213" name="Oval 5"/>
          <p:cNvSpPr>
            <a:spLocks noChangeArrowheads="1"/>
          </p:cNvSpPr>
          <p:nvPr/>
        </p:nvSpPr>
        <p:spPr bwMode="auto">
          <a:xfrm>
            <a:off x="3838104" y="4156720"/>
            <a:ext cx="713458" cy="71345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3950993" y="4247031"/>
            <a:ext cx="553156" cy="5508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Arial"/>
              </a:rPr>
              <a:t>R</a:t>
            </a:r>
          </a:p>
        </p:txBody>
      </p:sp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4664550" y="3652664"/>
            <a:ext cx="3412802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Arial"/>
              </a:rPr>
              <a:t>if </a:t>
            </a:r>
            <a:r>
              <a:rPr lang="en-US" i="1" dirty="0" smtClean="0">
                <a:solidFill>
                  <a:schemeClr val="tx2"/>
                </a:solidFill>
                <a:latin typeface="Arial"/>
              </a:rPr>
              <a:t>size</a:t>
            </a:r>
            <a:r>
              <a:rPr lang="en-US" dirty="0" smtClean="0">
                <a:solidFill>
                  <a:schemeClr val="tx2"/>
                </a:solidFill>
                <a:latin typeface="Arial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Arial"/>
              </a:rPr>
              <a:t>R</a:t>
            </a:r>
            <a:r>
              <a:rPr lang="en-US" dirty="0">
                <a:solidFill>
                  <a:schemeClr val="tx2"/>
                </a:solidFill>
                <a:latin typeface="Arial"/>
              </a:rPr>
              <a:t>) </a:t>
            </a:r>
            <a:r>
              <a:rPr lang="en-US" dirty="0" smtClean="0">
                <a:solidFill>
                  <a:schemeClr val="tx2"/>
                </a:solidFill>
                <a:latin typeface="Arial"/>
              </a:rPr>
              <a:t>&lt; </a:t>
            </a:r>
            <a:r>
              <a:rPr lang="en-US" i="1" dirty="0" smtClean="0">
                <a:solidFill>
                  <a:schemeClr val="tx2"/>
                </a:solidFill>
                <a:latin typeface="Arial"/>
              </a:rPr>
              <a:t>size</a:t>
            </a:r>
            <a:r>
              <a:rPr lang="en-US" dirty="0" smtClean="0">
                <a:solidFill>
                  <a:schemeClr val="tx2"/>
                </a:solidFill>
                <a:latin typeface="Arial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Arial"/>
              </a:rPr>
              <a:t>S</a:t>
            </a:r>
            <a:r>
              <a:rPr lang="en-US" dirty="0">
                <a:solidFill>
                  <a:schemeClr val="tx2"/>
                </a:solidFill>
                <a:latin typeface="Arial"/>
              </a:rPr>
              <a:t>)</a:t>
            </a:r>
          </a:p>
        </p:txBody>
      </p:sp>
      <p:sp>
        <p:nvSpPr>
          <p:cNvPr id="94217" name="Rectangle 9"/>
          <p:cNvSpPr>
            <a:spLocks noChangeArrowheads="1"/>
          </p:cNvSpPr>
          <p:nvPr/>
        </p:nvSpPr>
        <p:spPr bwMode="auto">
          <a:xfrm>
            <a:off x="4684751" y="4669238"/>
            <a:ext cx="3412802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Arial"/>
              </a:rPr>
              <a:t>if </a:t>
            </a:r>
            <a:r>
              <a:rPr lang="en-US" i="1" dirty="0" smtClean="0">
                <a:solidFill>
                  <a:schemeClr val="tx2"/>
                </a:solidFill>
                <a:latin typeface="Arial"/>
              </a:rPr>
              <a:t>size</a:t>
            </a:r>
            <a:r>
              <a:rPr lang="en-US" dirty="0" smtClean="0">
                <a:solidFill>
                  <a:schemeClr val="tx2"/>
                </a:solidFill>
                <a:latin typeface="Arial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Arial"/>
              </a:rPr>
              <a:t>R</a:t>
            </a:r>
            <a:r>
              <a:rPr lang="en-US" dirty="0">
                <a:solidFill>
                  <a:schemeClr val="tx2"/>
                </a:solidFill>
                <a:latin typeface="Arial"/>
              </a:rPr>
              <a:t>) </a:t>
            </a:r>
            <a:r>
              <a:rPr lang="en-US" dirty="0" smtClean="0">
                <a:solidFill>
                  <a:schemeClr val="tx2"/>
                </a:solidFill>
                <a:latin typeface="Arial"/>
              </a:rPr>
              <a:t>&gt; </a:t>
            </a:r>
            <a:r>
              <a:rPr lang="en-US" i="1" dirty="0" smtClean="0">
                <a:solidFill>
                  <a:schemeClr val="tx2"/>
                </a:solidFill>
                <a:latin typeface="Arial"/>
              </a:rPr>
              <a:t>size</a:t>
            </a:r>
            <a:r>
              <a:rPr lang="en-US" dirty="0" smtClean="0">
                <a:solidFill>
                  <a:schemeClr val="tx2"/>
                </a:solidFill>
                <a:latin typeface="Arial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Arial"/>
              </a:rPr>
              <a:t>S</a:t>
            </a:r>
            <a:r>
              <a:rPr lang="en-US" dirty="0">
                <a:solidFill>
                  <a:schemeClr val="tx2"/>
                </a:solidFill>
                <a:latin typeface="Arial"/>
              </a:rPr>
              <a:t>)</a:t>
            </a:r>
          </a:p>
        </p:txBody>
      </p:sp>
      <p:sp>
        <p:nvSpPr>
          <p:cNvPr id="94218" name="Oval 10"/>
          <p:cNvSpPr>
            <a:spLocks noChangeArrowheads="1"/>
          </p:cNvSpPr>
          <p:nvPr/>
        </p:nvSpPr>
        <p:spPr bwMode="auto">
          <a:xfrm>
            <a:off x="8028539" y="4156720"/>
            <a:ext cx="713458" cy="71345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8141428" y="4247031"/>
            <a:ext cx="532836" cy="5508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Arial"/>
              </a:rPr>
              <a:t>S</a:t>
            </a:r>
          </a:p>
        </p:txBody>
      </p:sp>
      <p:sp>
        <p:nvSpPr>
          <p:cNvPr id="94221" name="Line 13"/>
          <p:cNvSpPr>
            <a:spLocks noChangeShapeType="1"/>
          </p:cNvSpPr>
          <p:nvPr/>
        </p:nvSpPr>
        <p:spPr bwMode="auto">
          <a:xfrm>
            <a:off x="4556077" y="4362179"/>
            <a:ext cx="3474719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94222" name="Line 14"/>
          <p:cNvSpPr>
            <a:spLocks noChangeShapeType="1"/>
          </p:cNvSpPr>
          <p:nvPr/>
        </p:nvSpPr>
        <p:spPr bwMode="auto">
          <a:xfrm>
            <a:off x="4583171" y="4671494"/>
            <a:ext cx="3474719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09712" y="2572544"/>
            <a:ext cx="12293600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3683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150000"/>
              <a:buFont typeface="Palatino" charset="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Palatino" charset="0"/>
              </a:defRPr>
            </a:lvl1pPr>
            <a:lvl2pPr marL="7620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85000"/>
              <a:buFont typeface="Zapf Dingbats" charset="0"/>
              <a:buChar char="➡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  <a:sym typeface="Palatino" charset="0"/>
              </a:defRPr>
            </a:lvl2pPr>
            <a:lvl3pPr marL="12065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80000"/>
              <a:buFont typeface="Zapf Dingbats" charset="0"/>
              <a:buChar char="✦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Palatino" charset="0"/>
              </a:defRPr>
            </a:lvl3pPr>
            <a:lvl4pPr marL="16510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69000"/>
              <a:buFont typeface="Lucida Grande" charset="0"/>
              <a:buChar char="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Palatino" charset="0"/>
              </a:defRPr>
            </a:lvl4pPr>
            <a:lvl5pPr marL="20955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50000"/>
              <a:buFont typeface="Zapf Dingbats" charset="0"/>
              <a:buChar char="✤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Palatino" charset="0"/>
              </a:defRPr>
            </a:lvl5pPr>
            <a:lvl6pPr marL="25527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50000"/>
              <a:buFont typeface="Zapf Dingbats" charset="0"/>
              <a:buChar char="✤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Palatino" charset="0"/>
              </a:defRPr>
            </a:lvl6pPr>
            <a:lvl7pPr marL="30099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50000"/>
              <a:buFont typeface="Zapf Dingbats" charset="0"/>
              <a:buChar char="✤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Palatino" charset="0"/>
              </a:defRPr>
            </a:lvl7pPr>
            <a:lvl8pPr marL="34671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50000"/>
              <a:buFont typeface="Zapf Dingbats" charset="0"/>
              <a:buChar char="✤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Palatino" charset="0"/>
              </a:defRPr>
            </a:lvl8pPr>
            <a:lvl9pPr marL="39243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50000"/>
              <a:buFont typeface="Zapf Dingbats" charset="0"/>
              <a:buChar char="✤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Palatino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latin typeface="Book Antiqua"/>
              </a:rPr>
              <a:t>Consider two relations only</a:t>
            </a:r>
            <a:endParaRPr lang="en-US" dirty="0">
              <a:latin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Join Ordering – Example</a:t>
            </a:r>
          </a:p>
        </p:txBody>
      </p:sp>
      <p:sp>
        <p:nvSpPr>
          <p:cNvPr id="329730" name="Rectangle 2"/>
          <p:cNvSpPr>
            <a:spLocks noGrp="1" noChangeArrowheads="1"/>
          </p:cNvSpPr>
          <p:nvPr>
            <p:ph idx="1"/>
          </p:nvPr>
        </p:nvSpPr>
        <p:spPr>
          <a:xfrm>
            <a:off x="1173808" y="2788568"/>
            <a:ext cx="8299591" cy="1636888"/>
          </a:xfrm>
          <a:noFill/>
          <a:ln/>
        </p:spPr>
        <p:txBody>
          <a:bodyPr/>
          <a:lstStyle/>
          <a:p>
            <a:pPr>
              <a:buFont typeface="Wingdings" charset="2"/>
              <a:buNone/>
            </a:pPr>
            <a:r>
              <a:rPr lang="en-US" dirty="0">
                <a:solidFill>
                  <a:schemeClr val="tx2"/>
                </a:solidFill>
              </a:rPr>
              <a:t>Consider</a:t>
            </a:r>
          </a:p>
          <a:p>
            <a:pPr lvl="1">
              <a:buFont typeface="Wingdings" charset="2"/>
              <a:buNone/>
            </a:pPr>
            <a:r>
              <a:rPr lang="en-US" dirty="0">
                <a:solidFill>
                  <a:schemeClr val="tx2"/>
                </a:solidFill>
              </a:rPr>
              <a:t>PROJ </a:t>
            </a:r>
            <a:r>
              <a:rPr lang="en-US" sz="3600" dirty="0" smtClean="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r>
              <a:rPr lang="en-US" baseline="-25000" dirty="0" smtClean="0">
                <a:solidFill>
                  <a:schemeClr val="tx2"/>
                </a:solidFill>
              </a:rPr>
              <a:t>PNO </a:t>
            </a:r>
            <a:r>
              <a:rPr lang="en-US" dirty="0">
                <a:solidFill>
                  <a:schemeClr val="tx2"/>
                </a:solidFill>
              </a:rPr>
              <a:t>ASG </a:t>
            </a:r>
            <a:r>
              <a:rPr lang="en-US" sz="3600" dirty="0" smtClean="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r>
              <a:rPr lang="en-US" baseline="-25000" dirty="0" smtClean="0">
                <a:solidFill>
                  <a:schemeClr val="tx2"/>
                </a:solidFill>
              </a:rPr>
              <a:t>ENO </a:t>
            </a:r>
            <a:r>
              <a:rPr lang="en-US" dirty="0">
                <a:solidFill>
                  <a:schemeClr val="tx2"/>
                </a:solidFill>
              </a:rPr>
              <a:t>EMP</a:t>
            </a:r>
          </a:p>
        </p:txBody>
      </p:sp>
      <p:sp>
        <p:nvSpPr>
          <p:cNvPr id="329732" name="Rectangle 4"/>
          <p:cNvSpPr>
            <a:spLocks noChangeArrowheads="1"/>
          </p:cNvSpPr>
          <p:nvPr/>
        </p:nvSpPr>
        <p:spPr bwMode="auto">
          <a:xfrm>
            <a:off x="5946149" y="4617157"/>
            <a:ext cx="1112505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Site 2</a:t>
            </a:r>
          </a:p>
        </p:txBody>
      </p:sp>
      <p:sp>
        <p:nvSpPr>
          <p:cNvPr id="329733" name="Rectangle 5"/>
          <p:cNvSpPr>
            <a:spLocks noChangeArrowheads="1"/>
          </p:cNvSpPr>
          <p:nvPr/>
        </p:nvSpPr>
        <p:spPr bwMode="auto">
          <a:xfrm>
            <a:off x="8874486" y="7423573"/>
            <a:ext cx="1112505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Site 3</a:t>
            </a:r>
          </a:p>
        </p:txBody>
      </p:sp>
      <p:sp>
        <p:nvSpPr>
          <p:cNvPr id="329734" name="Rectangle 6"/>
          <p:cNvSpPr>
            <a:spLocks noChangeArrowheads="1"/>
          </p:cNvSpPr>
          <p:nvPr/>
        </p:nvSpPr>
        <p:spPr bwMode="auto">
          <a:xfrm>
            <a:off x="2913953" y="7423573"/>
            <a:ext cx="1112505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Site 1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003040" y="5201921"/>
            <a:ext cx="4971626" cy="2291645"/>
            <a:chOff x="3215" y="1248"/>
            <a:chExt cx="2202" cy="1015"/>
          </a:xfrm>
        </p:grpSpPr>
        <p:sp>
          <p:nvSpPr>
            <p:cNvPr id="329736" name="Rectangle 8"/>
            <p:cNvSpPr>
              <a:spLocks noChangeArrowheads="1"/>
            </p:cNvSpPr>
            <p:nvPr/>
          </p:nvSpPr>
          <p:spPr bwMode="auto">
            <a:xfrm>
              <a:off x="4709" y="1578"/>
              <a:ext cx="401" cy="2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600">
                  <a:solidFill>
                    <a:srgbClr val="000000"/>
                  </a:solidFill>
                  <a:latin typeface="Arial" charset="0"/>
                </a:rPr>
                <a:t>PNO</a:t>
              </a:r>
            </a:p>
          </p:txBody>
        </p:sp>
        <p:sp>
          <p:nvSpPr>
            <p:cNvPr id="329737" name="Rectangle 9"/>
            <p:cNvSpPr>
              <a:spLocks noChangeArrowheads="1"/>
            </p:cNvSpPr>
            <p:nvPr/>
          </p:nvSpPr>
          <p:spPr bwMode="auto">
            <a:xfrm>
              <a:off x="3503" y="1602"/>
              <a:ext cx="401" cy="2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600">
                  <a:solidFill>
                    <a:srgbClr val="000000"/>
                  </a:solidFill>
                  <a:latin typeface="Arial" charset="0"/>
                </a:rPr>
                <a:t>ENO</a:t>
              </a:r>
            </a:p>
          </p:txBody>
        </p:sp>
        <p:sp>
          <p:nvSpPr>
            <p:cNvPr id="329738" name="Line 10"/>
            <p:cNvSpPr>
              <a:spLocks noChangeShapeType="1"/>
            </p:cNvSpPr>
            <p:nvPr/>
          </p:nvSpPr>
          <p:spPr bwMode="auto">
            <a:xfrm flipH="1" flipV="1">
              <a:off x="4435" y="1598"/>
              <a:ext cx="584" cy="3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4942" y="1872"/>
              <a:ext cx="475" cy="391"/>
              <a:chOff x="3709" y="3080"/>
              <a:chExt cx="475" cy="391"/>
            </a:xfrm>
          </p:grpSpPr>
          <p:sp>
            <p:nvSpPr>
              <p:cNvPr id="329740" name="Rectangle 12"/>
              <p:cNvSpPr>
                <a:spLocks noChangeArrowheads="1"/>
              </p:cNvSpPr>
              <p:nvPr/>
            </p:nvSpPr>
            <p:spPr bwMode="auto">
              <a:xfrm>
                <a:off x="3709" y="3161"/>
                <a:ext cx="475" cy="21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600" dirty="0">
                    <a:solidFill>
                      <a:srgbClr val="000000"/>
                    </a:solidFill>
                    <a:latin typeface="Arial" charset="0"/>
                  </a:rPr>
                  <a:t>PROJ</a:t>
                </a:r>
              </a:p>
            </p:txBody>
          </p:sp>
          <p:sp>
            <p:nvSpPr>
              <p:cNvPr id="329741" name="Oval 13"/>
              <p:cNvSpPr>
                <a:spLocks noChangeArrowheads="1"/>
              </p:cNvSpPr>
              <p:nvPr/>
            </p:nvSpPr>
            <p:spPr bwMode="auto">
              <a:xfrm>
                <a:off x="3722" y="3080"/>
                <a:ext cx="447" cy="391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/>
                </a:endParaRPr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4080" y="1248"/>
              <a:ext cx="447" cy="391"/>
              <a:chOff x="2682" y="2736"/>
              <a:chExt cx="447" cy="391"/>
            </a:xfrm>
          </p:grpSpPr>
          <p:sp>
            <p:nvSpPr>
              <p:cNvPr id="329743" name="Rectangle 15"/>
              <p:cNvSpPr>
                <a:spLocks noChangeArrowheads="1"/>
              </p:cNvSpPr>
              <p:nvPr/>
            </p:nvSpPr>
            <p:spPr bwMode="auto">
              <a:xfrm>
                <a:off x="2707" y="2817"/>
                <a:ext cx="398" cy="21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600" dirty="0">
                    <a:solidFill>
                      <a:srgbClr val="000000"/>
                    </a:solidFill>
                    <a:latin typeface="Arial" charset="0"/>
                  </a:rPr>
                  <a:t>ASG</a:t>
                </a:r>
              </a:p>
            </p:txBody>
          </p:sp>
          <p:sp>
            <p:nvSpPr>
              <p:cNvPr id="329744" name="Oval 16"/>
              <p:cNvSpPr>
                <a:spLocks noChangeArrowheads="1"/>
              </p:cNvSpPr>
              <p:nvPr/>
            </p:nvSpPr>
            <p:spPr bwMode="auto">
              <a:xfrm>
                <a:off x="2682" y="2736"/>
                <a:ext cx="447" cy="391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/>
                </a:endParaRPr>
              </a:p>
            </p:txBody>
          </p:sp>
        </p:grp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3215" y="1872"/>
              <a:ext cx="447" cy="391"/>
              <a:chOff x="1968" y="3360"/>
              <a:chExt cx="447" cy="391"/>
            </a:xfrm>
          </p:grpSpPr>
          <p:sp>
            <p:nvSpPr>
              <p:cNvPr id="329746" name="Rectangle 18"/>
              <p:cNvSpPr>
                <a:spLocks noChangeArrowheads="1"/>
              </p:cNvSpPr>
              <p:nvPr/>
            </p:nvSpPr>
            <p:spPr bwMode="auto">
              <a:xfrm>
                <a:off x="1992" y="3441"/>
                <a:ext cx="398" cy="21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600">
                    <a:solidFill>
                      <a:srgbClr val="000000"/>
                    </a:solidFill>
                    <a:latin typeface="Arial" charset="0"/>
                  </a:rPr>
                  <a:t>EMP</a:t>
                </a:r>
              </a:p>
            </p:txBody>
          </p:sp>
          <p:sp>
            <p:nvSpPr>
              <p:cNvPr id="329747" name="Oval 19"/>
              <p:cNvSpPr>
                <a:spLocks noChangeArrowheads="1"/>
              </p:cNvSpPr>
              <p:nvPr/>
            </p:nvSpPr>
            <p:spPr bwMode="auto">
              <a:xfrm>
                <a:off x="1968" y="3360"/>
                <a:ext cx="447" cy="391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/>
                </a:endParaRPr>
              </a:p>
            </p:txBody>
          </p:sp>
        </p:grpSp>
        <p:sp>
          <p:nvSpPr>
            <p:cNvPr id="329748" name="Line 20"/>
            <p:cNvSpPr>
              <a:spLocks noChangeShapeType="1"/>
            </p:cNvSpPr>
            <p:nvPr/>
          </p:nvSpPr>
          <p:spPr bwMode="auto">
            <a:xfrm flipV="1">
              <a:off x="3586" y="1598"/>
              <a:ext cx="584" cy="3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Join Ordering – Example</a:t>
            </a:r>
          </a:p>
        </p:txBody>
      </p:sp>
      <p:sp>
        <p:nvSpPr>
          <p:cNvPr id="330754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369689" y="2237234"/>
            <a:ext cx="12541423" cy="7104062"/>
          </a:xfrm>
          <a:noFill/>
          <a:ln/>
        </p:spPr>
        <p:txBody>
          <a:bodyPr/>
          <a:lstStyle/>
          <a:p>
            <a:pPr marL="241579" indent="-241579">
              <a:lnSpc>
                <a:spcPct val="90000"/>
              </a:lnSpc>
              <a:spcBef>
                <a:spcPct val="25000"/>
              </a:spcBef>
              <a:buNone/>
              <a:tabLst>
                <a:tab pos="6344256" algn="l"/>
                <a:tab pos="6820641" algn="l"/>
              </a:tabLst>
            </a:pPr>
            <a:r>
              <a:rPr lang="en-US" dirty="0"/>
              <a:t>Execution alternatives:</a:t>
            </a:r>
          </a:p>
          <a:p>
            <a:pPr marL="383816" lvl="1" indent="-383816">
              <a:lnSpc>
                <a:spcPct val="90000"/>
              </a:lnSpc>
              <a:spcBef>
                <a:spcPct val="25000"/>
              </a:spcBef>
              <a:buNone/>
              <a:tabLst>
                <a:tab pos="6382639" algn="l"/>
                <a:tab pos="6755166" algn="l"/>
              </a:tabLst>
            </a:pPr>
            <a:r>
              <a:rPr lang="en-US" sz="2800" dirty="0"/>
              <a:t>1.	EMP</a:t>
            </a:r>
            <a:r>
              <a:rPr lang="en-US" sz="2800" dirty="0">
                <a:latin typeface="Symbol" charset="2"/>
                <a:sym typeface="Symbol"/>
              </a:rPr>
              <a:t></a:t>
            </a:r>
            <a:r>
              <a:rPr lang="en-US" sz="2800" dirty="0">
                <a:latin typeface="Symbol" charset="2"/>
              </a:rPr>
              <a:t> </a:t>
            </a:r>
            <a:r>
              <a:rPr lang="en-US" sz="2800" dirty="0"/>
              <a:t>Site 2	2.	ASG</a:t>
            </a:r>
            <a:r>
              <a:rPr lang="en-US" dirty="0" smtClean="0">
                <a:latin typeface="Symbol" charset="2"/>
                <a:sym typeface="Symbol"/>
              </a:rPr>
              <a:t> </a:t>
            </a:r>
            <a:r>
              <a:rPr lang="en-US" sz="2800" dirty="0">
                <a:latin typeface="Symbol" charset="2"/>
              </a:rPr>
              <a:t> </a:t>
            </a:r>
            <a:r>
              <a:rPr lang="en-US" sz="2800" dirty="0"/>
              <a:t>Site 1</a:t>
            </a:r>
          </a:p>
          <a:p>
            <a:pPr marL="383816" lvl="1" indent="-383816">
              <a:lnSpc>
                <a:spcPct val="90000"/>
              </a:lnSpc>
              <a:spcBef>
                <a:spcPct val="25000"/>
              </a:spcBef>
              <a:buNone/>
              <a:tabLst>
                <a:tab pos="6382639" algn="l"/>
                <a:tab pos="6755166" algn="l"/>
              </a:tabLst>
            </a:pPr>
            <a:r>
              <a:rPr lang="en-US" dirty="0"/>
              <a:t>	Site 2 computes EMP'=EMP </a:t>
            </a:r>
            <a:r>
              <a:rPr lang="en-US" sz="3600" dirty="0" smtClean="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r>
              <a:rPr lang="en-US" sz="3600" dirty="0" smtClean="0">
                <a:solidFill>
                  <a:schemeClr val="tx2"/>
                </a:solidFill>
                <a:ea typeface="MS PGothic"/>
              </a:rPr>
              <a:t> </a:t>
            </a:r>
            <a:r>
              <a:rPr lang="en-US" dirty="0" smtClean="0"/>
              <a:t>ASG</a:t>
            </a:r>
            <a:r>
              <a:rPr lang="en-US" dirty="0"/>
              <a:t>		Site 1 computes EMP'=</a:t>
            </a:r>
            <a:r>
              <a:rPr lang="en-US" dirty="0" smtClean="0"/>
              <a:t>EMP</a:t>
            </a:r>
            <a:r>
              <a:rPr lang="en-US" spc="-427" dirty="0">
                <a:latin typeface="MS PGothic"/>
                <a:ea typeface="MS PGothic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MS PGothic"/>
                <a:ea typeface="MS PGothic"/>
              </a:rPr>
              <a:t>⋈ </a:t>
            </a:r>
            <a:r>
              <a:rPr lang="en-US" dirty="0" smtClean="0"/>
              <a:t>ASG</a:t>
            </a:r>
            <a:endParaRPr lang="en-US" dirty="0"/>
          </a:p>
          <a:p>
            <a:pPr marL="383816" lvl="1" indent="-383816">
              <a:lnSpc>
                <a:spcPct val="90000"/>
              </a:lnSpc>
              <a:spcBef>
                <a:spcPct val="25000"/>
              </a:spcBef>
              <a:buNone/>
              <a:tabLst>
                <a:tab pos="6382639" algn="l"/>
                <a:tab pos="6755166" algn="l"/>
              </a:tabLst>
            </a:pPr>
            <a:r>
              <a:rPr lang="en-US" dirty="0"/>
              <a:t>	EMP</a:t>
            </a:r>
            <a:r>
              <a:rPr lang="en-US" dirty="0" smtClean="0"/>
              <a:t>'</a:t>
            </a:r>
            <a:r>
              <a:rPr lang="en-US" dirty="0" smtClean="0">
                <a:latin typeface="Symbol" charset="2"/>
                <a:sym typeface="Symbol"/>
              </a:rPr>
              <a:t></a:t>
            </a:r>
            <a:r>
              <a:rPr lang="en-US" dirty="0" smtClean="0">
                <a:latin typeface="Symbol" charset="2"/>
              </a:rPr>
              <a:t> </a:t>
            </a:r>
            <a:r>
              <a:rPr lang="en-US" dirty="0" smtClean="0"/>
              <a:t>Site </a:t>
            </a:r>
            <a:r>
              <a:rPr lang="en-US" dirty="0"/>
              <a:t>3		EMP</a:t>
            </a:r>
            <a:r>
              <a:rPr lang="en-US" dirty="0" smtClean="0"/>
              <a:t>'</a:t>
            </a:r>
            <a:r>
              <a:rPr lang="en-US" dirty="0" smtClean="0">
                <a:latin typeface="Symbol" charset="2"/>
                <a:sym typeface="Symbol"/>
              </a:rPr>
              <a:t> </a:t>
            </a:r>
            <a:r>
              <a:rPr lang="en-US" dirty="0" smtClean="0">
                <a:latin typeface="Symbol" charset="2"/>
              </a:rPr>
              <a:t>  </a:t>
            </a:r>
            <a:r>
              <a:rPr lang="en-US" dirty="0" smtClean="0"/>
              <a:t>Site </a:t>
            </a:r>
            <a:r>
              <a:rPr lang="en-US" dirty="0"/>
              <a:t>3</a:t>
            </a:r>
          </a:p>
          <a:p>
            <a:pPr marL="383816" lvl="1" indent="-383816">
              <a:lnSpc>
                <a:spcPct val="90000"/>
              </a:lnSpc>
              <a:spcBef>
                <a:spcPct val="25000"/>
              </a:spcBef>
              <a:buNone/>
              <a:tabLst>
                <a:tab pos="6382639" algn="l"/>
                <a:tab pos="6755166" algn="l"/>
              </a:tabLst>
            </a:pPr>
            <a:r>
              <a:rPr lang="en-US" dirty="0"/>
              <a:t>	Site 3 computes </a:t>
            </a:r>
            <a:r>
              <a:rPr lang="en-US" dirty="0" smtClean="0"/>
              <a:t>EMP' </a:t>
            </a:r>
            <a:r>
              <a:rPr lang="en-US" sz="3600" dirty="0" smtClean="0">
                <a:solidFill>
                  <a:schemeClr val="tx2"/>
                </a:solidFill>
                <a:latin typeface="MS PGothic"/>
                <a:ea typeface="MS PGothic"/>
              </a:rPr>
              <a:t>⋈ </a:t>
            </a:r>
            <a:r>
              <a:rPr lang="en-US" dirty="0" smtClean="0"/>
              <a:t>PROJ</a:t>
            </a:r>
            <a:r>
              <a:rPr lang="en-US" dirty="0"/>
              <a:t>		Site 3 computes EMP’ </a:t>
            </a:r>
            <a:r>
              <a:rPr lang="en-US" sz="3600" dirty="0" smtClean="0">
                <a:solidFill>
                  <a:schemeClr val="tx2"/>
                </a:solidFill>
                <a:latin typeface="MS PGothic"/>
                <a:ea typeface="MS PGothic"/>
              </a:rPr>
              <a:t>⋈ </a:t>
            </a:r>
            <a:r>
              <a:rPr lang="en-US" dirty="0" smtClean="0"/>
              <a:t>PROJ</a:t>
            </a:r>
            <a:endParaRPr lang="en-US" dirty="0"/>
          </a:p>
          <a:p>
            <a:pPr marL="383816" lvl="1" indent="-383816">
              <a:lnSpc>
                <a:spcPct val="90000"/>
              </a:lnSpc>
              <a:spcBef>
                <a:spcPts val="0"/>
              </a:spcBef>
              <a:buNone/>
              <a:tabLst>
                <a:tab pos="6382639" algn="l"/>
                <a:tab pos="6755166" algn="l"/>
              </a:tabLst>
            </a:pPr>
            <a:endParaRPr lang="en-US" dirty="0"/>
          </a:p>
          <a:p>
            <a:pPr marL="383816" lvl="1" indent="-383816">
              <a:lnSpc>
                <a:spcPct val="90000"/>
              </a:lnSpc>
              <a:spcBef>
                <a:spcPct val="25000"/>
              </a:spcBef>
              <a:buNone/>
              <a:tabLst>
                <a:tab pos="6382639" algn="l"/>
                <a:tab pos="6755166" algn="l"/>
              </a:tabLst>
            </a:pPr>
            <a:r>
              <a:rPr lang="en-US" sz="2800" dirty="0"/>
              <a:t>3.	ASG</a:t>
            </a:r>
            <a:r>
              <a:rPr lang="en-US" dirty="0" smtClean="0">
                <a:latin typeface="Symbol" charset="2"/>
                <a:sym typeface="Symbol"/>
              </a:rPr>
              <a:t> </a:t>
            </a:r>
            <a:r>
              <a:rPr lang="en-US" sz="2800" dirty="0">
                <a:latin typeface="Symbol" charset="2"/>
              </a:rPr>
              <a:t> </a:t>
            </a:r>
            <a:r>
              <a:rPr lang="en-US" sz="2800" dirty="0"/>
              <a:t>Site 3	4.	PROJ</a:t>
            </a:r>
            <a:r>
              <a:rPr lang="en-US" dirty="0" smtClean="0">
                <a:latin typeface="Symbol" charset="2"/>
                <a:sym typeface="Symbol"/>
              </a:rPr>
              <a:t> </a:t>
            </a:r>
            <a:r>
              <a:rPr lang="en-US" sz="2800" dirty="0">
                <a:latin typeface="Symbol" charset="2"/>
              </a:rPr>
              <a:t> </a:t>
            </a:r>
            <a:r>
              <a:rPr lang="en-US" sz="2800" dirty="0"/>
              <a:t>Site 2</a:t>
            </a:r>
          </a:p>
          <a:p>
            <a:pPr marL="383816" lvl="1" indent="-383816">
              <a:lnSpc>
                <a:spcPct val="90000"/>
              </a:lnSpc>
              <a:spcBef>
                <a:spcPct val="25000"/>
              </a:spcBef>
              <a:buNone/>
              <a:tabLst>
                <a:tab pos="6382639" algn="l"/>
                <a:tab pos="6755166" algn="l"/>
              </a:tabLst>
            </a:pPr>
            <a:r>
              <a:rPr lang="en-US" dirty="0"/>
              <a:t>	Site 3 computes ASG'=ASG </a:t>
            </a:r>
            <a:r>
              <a:rPr lang="en-US" sz="3600" dirty="0" smtClean="0">
                <a:solidFill>
                  <a:schemeClr val="tx2"/>
                </a:solidFill>
                <a:latin typeface="MS PGothic"/>
                <a:ea typeface="MS PGothic"/>
              </a:rPr>
              <a:t>⋈ </a:t>
            </a:r>
            <a:r>
              <a:rPr lang="en-US" dirty="0" smtClean="0"/>
              <a:t>PROJ		Site </a:t>
            </a:r>
            <a:r>
              <a:rPr lang="en-US" dirty="0"/>
              <a:t>2 </a:t>
            </a:r>
            <a:r>
              <a:rPr lang="en-US" dirty="0" smtClean="0"/>
              <a:t>computes PROJ</a:t>
            </a:r>
            <a:r>
              <a:rPr lang="en-US" dirty="0"/>
              <a:t>'=</a:t>
            </a:r>
            <a:r>
              <a:rPr lang="en-US" dirty="0" smtClean="0"/>
              <a:t>PROJ</a:t>
            </a:r>
            <a:r>
              <a:rPr lang="en-US" sz="2800" dirty="0" smtClean="0">
                <a:solidFill>
                  <a:schemeClr val="tx2"/>
                </a:solidFill>
                <a:latin typeface="MS PGothic"/>
                <a:ea typeface="MS PGothic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MS PGothic"/>
                <a:ea typeface="MS PGothic"/>
              </a:rPr>
              <a:t>⋈ </a:t>
            </a:r>
            <a:r>
              <a:rPr lang="en-US" dirty="0" smtClean="0"/>
              <a:t>ASG</a:t>
            </a:r>
            <a:endParaRPr lang="en-US" dirty="0"/>
          </a:p>
          <a:p>
            <a:pPr marL="383816" lvl="1" indent="-383816">
              <a:lnSpc>
                <a:spcPct val="90000"/>
              </a:lnSpc>
              <a:spcBef>
                <a:spcPct val="25000"/>
              </a:spcBef>
              <a:buNone/>
              <a:tabLst>
                <a:tab pos="6382639" algn="l"/>
                <a:tab pos="6755166" algn="l"/>
              </a:tabLst>
            </a:pPr>
            <a:r>
              <a:rPr lang="en-US" dirty="0"/>
              <a:t>	ASG</a:t>
            </a:r>
            <a:r>
              <a:rPr lang="en-US" dirty="0" smtClean="0"/>
              <a:t>'</a:t>
            </a:r>
            <a:r>
              <a:rPr lang="en-US" dirty="0" smtClean="0">
                <a:latin typeface="Symbol" charset="2"/>
                <a:sym typeface="Symbol"/>
              </a:rPr>
              <a:t> </a:t>
            </a:r>
            <a:r>
              <a:rPr lang="en-US" dirty="0" smtClean="0">
                <a:latin typeface="Symbol" charset="2"/>
              </a:rPr>
              <a:t>  </a:t>
            </a:r>
            <a:r>
              <a:rPr lang="en-US" dirty="0" smtClean="0"/>
              <a:t>Site </a:t>
            </a:r>
            <a:r>
              <a:rPr lang="en-US" dirty="0"/>
              <a:t>1		PROJ</a:t>
            </a:r>
            <a:r>
              <a:rPr lang="en-US" dirty="0" smtClean="0"/>
              <a:t>'</a:t>
            </a:r>
            <a:r>
              <a:rPr lang="en-US" dirty="0" smtClean="0">
                <a:latin typeface="Symbol" charset="2"/>
                <a:sym typeface="Symbol"/>
              </a:rPr>
              <a:t> </a:t>
            </a:r>
            <a:r>
              <a:rPr lang="en-US" dirty="0" smtClean="0">
                <a:latin typeface="Symbol" charset="2"/>
              </a:rPr>
              <a:t> </a:t>
            </a:r>
            <a:r>
              <a:rPr lang="en-US" dirty="0" smtClean="0"/>
              <a:t>Site </a:t>
            </a:r>
            <a:r>
              <a:rPr lang="en-US" dirty="0"/>
              <a:t>1</a:t>
            </a:r>
          </a:p>
          <a:p>
            <a:pPr marL="383816" lvl="1" indent="-383816">
              <a:lnSpc>
                <a:spcPct val="90000"/>
              </a:lnSpc>
              <a:spcBef>
                <a:spcPct val="25000"/>
              </a:spcBef>
              <a:buNone/>
              <a:tabLst>
                <a:tab pos="6382639" algn="l"/>
                <a:tab pos="6755166" algn="l"/>
              </a:tabLst>
            </a:pPr>
            <a:r>
              <a:rPr lang="en-US" dirty="0"/>
              <a:t>	Site 1 computes ASG' </a:t>
            </a:r>
            <a:r>
              <a:rPr lang="en-US" spc="-427" dirty="0">
                <a:latin typeface="MS PGothic"/>
                <a:ea typeface="MS PGothic"/>
              </a:rPr>
              <a:t>▷◁</a:t>
            </a:r>
            <a:r>
              <a:rPr lang="en-US" dirty="0" smtClean="0"/>
              <a:t> </a:t>
            </a:r>
            <a:r>
              <a:rPr lang="en-US" dirty="0"/>
              <a:t>EMP		Site 1 computes PROJ' </a:t>
            </a:r>
            <a:r>
              <a:rPr lang="en-US" sz="3600" dirty="0" smtClean="0">
                <a:solidFill>
                  <a:schemeClr val="tx2"/>
                </a:solidFill>
                <a:latin typeface="MS PGothic"/>
                <a:ea typeface="MS PGothic"/>
              </a:rPr>
              <a:t>⋈ </a:t>
            </a:r>
            <a:r>
              <a:rPr lang="en-US" dirty="0" smtClean="0"/>
              <a:t>EMP</a:t>
            </a:r>
          </a:p>
          <a:p>
            <a:pPr marL="383816" lvl="1" indent="-383816">
              <a:lnSpc>
                <a:spcPct val="90000"/>
              </a:lnSpc>
              <a:spcBef>
                <a:spcPts val="0"/>
              </a:spcBef>
              <a:buNone/>
              <a:tabLst>
                <a:tab pos="6382639" algn="l"/>
                <a:tab pos="6755166" algn="l"/>
              </a:tabLst>
            </a:pPr>
            <a:endParaRPr lang="en-US" dirty="0" smtClean="0"/>
          </a:p>
          <a:p>
            <a:pPr marL="383816" lvl="1" indent="-383816">
              <a:lnSpc>
                <a:spcPct val="90000"/>
              </a:lnSpc>
              <a:spcBef>
                <a:spcPct val="25000"/>
              </a:spcBef>
              <a:buNone/>
              <a:tabLst>
                <a:tab pos="6382639" algn="l"/>
                <a:tab pos="6755166" algn="l"/>
              </a:tabLst>
            </a:pPr>
            <a:r>
              <a:rPr lang="en-US" sz="2800" dirty="0"/>
              <a:t>5.	EMP</a:t>
            </a:r>
            <a:r>
              <a:rPr lang="en-US" dirty="0" smtClean="0">
                <a:latin typeface="Symbol" charset="2"/>
                <a:sym typeface="Symbol"/>
              </a:rPr>
              <a:t> </a:t>
            </a:r>
            <a:r>
              <a:rPr lang="en-US" sz="2800" dirty="0">
                <a:latin typeface="Symbol" charset="2"/>
              </a:rPr>
              <a:t>  </a:t>
            </a:r>
            <a:r>
              <a:rPr lang="en-US" sz="2800" dirty="0"/>
              <a:t>Site 2</a:t>
            </a:r>
          </a:p>
          <a:p>
            <a:pPr marL="383816" lvl="1" indent="-383816">
              <a:lnSpc>
                <a:spcPct val="90000"/>
              </a:lnSpc>
              <a:spcBef>
                <a:spcPct val="25000"/>
              </a:spcBef>
              <a:buNone/>
              <a:tabLst>
                <a:tab pos="6382639" algn="l"/>
                <a:tab pos="6755166" algn="l"/>
              </a:tabLst>
            </a:pPr>
            <a:r>
              <a:rPr lang="en-US" dirty="0" smtClean="0"/>
              <a:t>	PROJ</a:t>
            </a:r>
            <a:r>
              <a:rPr lang="en-US" dirty="0" smtClean="0">
                <a:latin typeface="Symbol" charset="2"/>
                <a:sym typeface="Symbol"/>
              </a:rPr>
              <a:t> </a:t>
            </a:r>
            <a:r>
              <a:rPr lang="en-US" dirty="0" smtClean="0">
                <a:latin typeface="Symbol" charset="2"/>
              </a:rPr>
              <a:t>  </a:t>
            </a:r>
            <a:r>
              <a:rPr lang="en-US" dirty="0" smtClean="0"/>
              <a:t>Site </a:t>
            </a:r>
            <a:r>
              <a:rPr lang="en-US" dirty="0"/>
              <a:t>2</a:t>
            </a:r>
          </a:p>
          <a:p>
            <a:pPr marL="383816" lvl="1" indent="-383816">
              <a:lnSpc>
                <a:spcPct val="90000"/>
              </a:lnSpc>
              <a:spcBef>
                <a:spcPct val="25000"/>
              </a:spcBef>
              <a:buNone/>
              <a:tabLst>
                <a:tab pos="6382639" algn="l"/>
                <a:tab pos="6755166" algn="l"/>
              </a:tabLst>
            </a:pPr>
            <a:r>
              <a:rPr lang="en-US" dirty="0"/>
              <a:t>	Site 2 computes EMP </a:t>
            </a:r>
            <a:r>
              <a:rPr lang="en-US" sz="3600" dirty="0" smtClean="0">
                <a:solidFill>
                  <a:schemeClr val="tx2"/>
                </a:solidFill>
                <a:latin typeface="MS PGothic"/>
                <a:ea typeface="MS PGothic"/>
              </a:rPr>
              <a:t>⋈ </a:t>
            </a:r>
            <a:r>
              <a:rPr lang="en-US" dirty="0" smtClean="0"/>
              <a:t>PROJ </a:t>
            </a:r>
            <a:r>
              <a:rPr lang="en-US" sz="3600" dirty="0" smtClean="0">
                <a:solidFill>
                  <a:schemeClr val="tx2"/>
                </a:solidFill>
                <a:latin typeface="MS PGothic"/>
                <a:ea typeface="MS PGothic"/>
              </a:rPr>
              <a:t>⋈ </a:t>
            </a:r>
            <a:r>
              <a:rPr lang="en-US" dirty="0" smtClean="0"/>
              <a:t>ASG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Optimization Process</a:t>
            </a:r>
          </a:p>
        </p:txBody>
      </p:sp>
      <p:sp>
        <p:nvSpPr>
          <p:cNvPr id="143363" name="Rectangle 1027"/>
          <p:cNvSpPr>
            <a:spLocks noChangeArrowheads="1"/>
          </p:cNvSpPr>
          <p:nvPr/>
        </p:nvSpPr>
        <p:spPr bwMode="auto">
          <a:xfrm>
            <a:off x="5278684" y="4009813"/>
            <a:ext cx="2492587" cy="866987"/>
          </a:xfrm>
          <a:prstGeom prst="rect">
            <a:avLst/>
          </a:prstGeom>
          <a:solidFill>
            <a:srgbClr val="FAFD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43364" name="Text Box 1028"/>
          <p:cNvSpPr txBox="1">
            <a:spLocks noChangeArrowheads="1"/>
          </p:cNvSpPr>
          <p:nvPr/>
        </p:nvSpPr>
        <p:spPr bwMode="auto">
          <a:xfrm>
            <a:off x="5243284" y="3996267"/>
            <a:ext cx="2518233" cy="9140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tx2"/>
                </a:solidFill>
                <a:latin typeface="Arial"/>
              </a:rPr>
              <a:t>Search Space</a:t>
            </a:r>
          </a:p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tx2"/>
                </a:solidFill>
                <a:latin typeface="Arial"/>
              </a:rPr>
              <a:t>Generation</a:t>
            </a:r>
          </a:p>
        </p:txBody>
      </p:sp>
      <p:sp>
        <p:nvSpPr>
          <p:cNvPr id="143367" name="Rectangle 1031"/>
          <p:cNvSpPr>
            <a:spLocks noChangeArrowheads="1"/>
          </p:cNvSpPr>
          <p:nvPr/>
        </p:nvSpPr>
        <p:spPr bwMode="auto">
          <a:xfrm>
            <a:off x="5278684" y="6407573"/>
            <a:ext cx="2492587" cy="866987"/>
          </a:xfrm>
          <a:prstGeom prst="rect">
            <a:avLst/>
          </a:prstGeom>
          <a:solidFill>
            <a:srgbClr val="FAFD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43368" name="Text Box 1032"/>
          <p:cNvSpPr txBox="1">
            <a:spLocks noChangeArrowheads="1"/>
          </p:cNvSpPr>
          <p:nvPr/>
        </p:nvSpPr>
        <p:spPr bwMode="auto">
          <a:xfrm>
            <a:off x="5701341" y="6394028"/>
            <a:ext cx="1599862" cy="9140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tx2"/>
                </a:solidFill>
                <a:latin typeface="Arial"/>
              </a:rPr>
              <a:t>Search</a:t>
            </a:r>
          </a:p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tx2"/>
                </a:solidFill>
                <a:latin typeface="Arial"/>
              </a:rPr>
              <a:t>Strategy</a:t>
            </a:r>
          </a:p>
        </p:txBody>
      </p:sp>
      <p:sp>
        <p:nvSpPr>
          <p:cNvPr id="143369" name="Text Box 1033"/>
          <p:cNvSpPr txBox="1">
            <a:spLocks noChangeArrowheads="1"/>
          </p:cNvSpPr>
          <p:nvPr/>
        </p:nvSpPr>
        <p:spPr bwMode="auto">
          <a:xfrm>
            <a:off x="5009805" y="5378028"/>
            <a:ext cx="2971644" cy="592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Arial"/>
              </a:rPr>
              <a:t>Equivalent QEP</a:t>
            </a:r>
          </a:p>
        </p:txBody>
      </p:sp>
      <p:sp>
        <p:nvSpPr>
          <p:cNvPr id="143370" name="Line 1034"/>
          <p:cNvSpPr>
            <a:spLocks noChangeShapeType="1"/>
          </p:cNvSpPr>
          <p:nvPr/>
        </p:nvSpPr>
        <p:spPr bwMode="auto">
          <a:xfrm>
            <a:off x="6502400" y="4876800"/>
            <a:ext cx="0" cy="54186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43371" name="Line 1035"/>
          <p:cNvSpPr>
            <a:spLocks noChangeShapeType="1"/>
          </p:cNvSpPr>
          <p:nvPr/>
        </p:nvSpPr>
        <p:spPr bwMode="auto">
          <a:xfrm>
            <a:off x="6502400" y="5867965"/>
            <a:ext cx="0" cy="54186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43372" name="Line 1036"/>
          <p:cNvSpPr>
            <a:spLocks noChangeShapeType="1"/>
          </p:cNvSpPr>
          <p:nvPr/>
        </p:nvSpPr>
        <p:spPr bwMode="auto">
          <a:xfrm>
            <a:off x="6502400" y="3483752"/>
            <a:ext cx="0" cy="54186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43373" name="Text Box 1037"/>
          <p:cNvSpPr txBox="1">
            <a:spLocks noChangeArrowheads="1"/>
          </p:cNvSpPr>
          <p:nvPr/>
        </p:nvSpPr>
        <p:spPr bwMode="auto">
          <a:xfrm>
            <a:off x="5437603" y="2926080"/>
            <a:ext cx="2138822" cy="562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Arial"/>
              </a:rPr>
              <a:t>Input Query</a:t>
            </a:r>
          </a:p>
        </p:txBody>
      </p:sp>
      <p:sp>
        <p:nvSpPr>
          <p:cNvPr id="143377" name="Line 1041"/>
          <p:cNvSpPr>
            <a:spLocks noChangeShapeType="1"/>
          </p:cNvSpPr>
          <p:nvPr/>
        </p:nvSpPr>
        <p:spPr bwMode="auto">
          <a:xfrm flipH="1">
            <a:off x="4736818" y="6827520"/>
            <a:ext cx="54186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43378" name="Line 1042"/>
          <p:cNvSpPr>
            <a:spLocks noChangeShapeType="1"/>
          </p:cNvSpPr>
          <p:nvPr/>
        </p:nvSpPr>
        <p:spPr bwMode="auto">
          <a:xfrm flipV="1">
            <a:off x="4736818" y="4443307"/>
            <a:ext cx="0" cy="238421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43380" name="Line 1044"/>
          <p:cNvSpPr>
            <a:spLocks noChangeShapeType="1"/>
          </p:cNvSpPr>
          <p:nvPr/>
        </p:nvSpPr>
        <p:spPr bwMode="auto">
          <a:xfrm>
            <a:off x="4736818" y="4443307"/>
            <a:ext cx="54186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43381" name="Line 1045"/>
          <p:cNvSpPr>
            <a:spLocks noChangeShapeType="1"/>
          </p:cNvSpPr>
          <p:nvPr/>
        </p:nvSpPr>
        <p:spPr bwMode="auto">
          <a:xfrm flipH="1">
            <a:off x="7787076" y="4443307"/>
            <a:ext cx="54186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43383" name="Oval 1047"/>
          <p:cNvSpPr>
            <a:spLocks noChangeArrowheads="1"/>
          </p:cNvSpPr>
          <p:nvPr/>
        </p:nvSpPr>
        <p:spPr bwMode="auto">
          <a:xfrm>
            <a:off x="8342491" y="4009816"/>
            <a:ext cx="2115537" cy="837636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43384" name="Text Box 1048"/>
          <p:cNvSpPr txBox="1">
            <a:spLocks noChangeArrowheads="1"/>
          </p:cNvSpPr>
          <p:nvPr/>
        </p:nvSpPr>
        <p:spPr bwMode="auto">
          <a:xfrm>
            <a:off x="8322171" y="4194954"/>
            <a:ext cx="2156177" cy="6705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300" dirty="0">
                <a:solidFill>
                  <a:schemeClr val="tx2"/>
                </a:solidFill>
                <a:latin typeface="Arial"/>
              </a:rPr>
              <a:t>Transformation</a:t>
            </a:r>
          </a:p>
          <a:p>
            <a:pPr algn="ctr">
              <a:lnSpc>
                <a:spcPct val="80000"/>
              </a:lnSpc>
            </a:pPr>
            <a:r>
              <a:rPr lang="en-US" sz="2300" dirty="0">
                <a:solidFill>
                  <a:schemeClr val="tx2"/>
                </a:solidFill>
                <a:latin typeface="Arial"/>
              </a:rPr>
              <a:t>Rules</a:t>
            </a:r>
          </a:p>
        </p:txBody>
      </p:sp>
      <p:sp>
        <p:nvSpPr>
          <p:cNvPr id="143390" name="Line 1054"/>
          <p:cNvSpPr>
            <a:spLocks noChangeShapeType="1"/>
          </p:cNvSpPr>
          <p:nvPr/>
        </p:nvSpPr>
        <p:spPr bwMode="auto">
          <a:xfrm flipH="1">
            <a:off x="7789333" y="6827520"/>
            <a:ext cx="54186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43392" name="Oval 1056"/>
          <p:cNvSpPr>
            <a:spLocks noChangeArrowheads="1"/>
          </p:cNvSpPr>
          <p:nvPr/>
        </p:nvSpPr>
        <p:spPr bwMode="auto">
          <a:xfrm>
            <a:off x="8344747" y="6394028"/>
            <a:ext cx="2115538" cy="837636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43393" name="Text Box 1057"/>
          <p:cNvSpPr txBox="1">
            <a:spLocks noChangeArrowheads="1"/>
          </p:cNvSpPr>
          <p:nvPr/>
        </p:nvSpPr>
        <p:spPr bwMode="auto">
          <a:xfrm>
            <a:off x="8563751" y="6608517"/>
            <a:ext cx="1677529" cy="388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300" dirty="0">
                <a:solidFill>
                  <a:schemeClr val="tx2"/>
                </a:solidFill>
                <a:latin typeface="Arial"/>
              </a:rPr>
              <a:t>Cost Model</a:t>
            </a:r>
          </a:p>
        </p:txBody>
      </p:sp>
      <p:sp>
        <p:nvSpPr>
          <p:cNvPr id="143395" name="Line 1059"/>
          <p:cNvSpPr>
            <a:spLocks noChangeShapeType="1"/>
          </p:cNvSpPr>
          <p:nvPr/>
        </p:nvSpPr>
        <p:spPr bwMode="auto">
          <a:xfrm>
            <a:off x="6502400" y="7276818"/>
            <a:ext cx="0" cy="54186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sz="280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43396" name="Text Box 1060"/>
          <p:cNvSpPr txBox="1">
            <a:spLocks noChangeArrowheads="1"/>
          </p:cNvSpPr>
          <p:nvPr/>
        </p:nvSpPr>
        <p:spPr bwMode="auto">
          <a:xfrm>
            <a:off x="5592825" y="7911254"/>
            <a:ext cx="1832698" cy="562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Arial"/>
              </a:rPr>
              <a:t>Best QEP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Semijoin Algorithms</a:t>
            </a:r>
          </a:p>
        </p:txBody>
      </p:sp>
      <p:sp>
        <p:nvSpPr>
          <p:cNvPr id="33177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50000"/>
              </a:spcBef>
              <a:tabLst>
                <a:tab pos="2528672" algn="l"/>
                <a:tab pos="3081819" algn="l"/>
              </a:tabLst>
            </a:pPr>
            <a:r>
              <a:rPr lang="en-US" dirty="0"/>
              <a:t>Consider the join of two relations: </a:t>
            </a:r>
          </a:p>
          <a:p>
            <a:pPr marL="1137902" lvl="1" indent="-487672">
              <a:tabLst>
                <a:tab pos="2528672" algn="l"/>
                <a:tab pos="3081819" algn="l"/>
              </a:tabLst>
            </a:pPr>
            <a:r>
              <a:rPr lang="en-US" sz="2800" i="1" dirty="0"/>
              <a:t>R</a:t>
            </a:r>
            <a:r>
              <a:rPr lang="en-US" sz="2800" dirty="0"/>
              <a:t>[</a:t>
            </a:r>
            <a:r>
              <a:rPr lang="en-US" sz="2800" i="1" dirty="0"/>
              <a:t>A</a:t>
            </a:r>
            <a:r>
              <a:rPr lang="en-US" sz="2800" dirty="0"/>
              <a:t>]  (located at site 1)</a:t>
            </a:r>
          </a:p>
          <a:p>
            <a:pPr marL="1137902" lvl="1" indent="-487672">
              <a:tabLst>
                <a:tab pos="2528672" algn="l"/>
                <a:tab pos="3081819" algn="l"/>
              </a:tabLst>
            </a:pPr>
            <a:r>
              <a:rPr lang="en-US" sz="2800" i="1" dirty="0"/>
              <a:t>S</a:t>
            </a:r>
            <a:r>
              <a:rPr lang="en-US" sz="2800" dirty="0"/>
              <a:t>[</a:t>
            </a:r>
            <a:r>
              <a:rPr lang="en-US" sz="2800" i="1" dirty="0"/>
              <a:t>A</a:t>
            </a:r>
            <a:r>
              <a:rPr lang="en-US" sz="2800" dirty="0"/>
              <a:t>](located at site 2)</a:t>
            </a:r>
          </a:p>
          <a:p>
            <a:pPr>
              <a:spcBef>
                <a:spcPct val="50000"/>
              </a:spcBef>
              <a:tabLst>
                <a:tab pos="2528672" algn="l"/>
                <a:tab pos="3081819" algn="l"/>
              </a:tabLst>
            </a:pPr>
            <a:r>
              <a:rPr lang="en-US" dirty="0"/>
              <a:t>Alternatives:</a:t>
            </a:r>
          </a:p>
          <a:p>
            <a:pPr marL="1300460" lvl="1" indent="-650230">
              <a:spcBef>
                <a:spcPct val="50000"/>
              </a:spcBef>
              <a:buSzPct val="100000"/>
              <a:buFont typeface="+mj-lt"/>
              <a:buAutoNum type="arabicPeriod"/>
              <a:tabLst>
                <a:tab pos="2528672" algn="l"/>
                <a:tab pos="3081819" algn="l"/>
              </a:tabLst>
            </a:pPr>
            <a:r>
              <a:rPr lang="en-US" sz="2800" dirty="0"/>
              <a:t>Do the join </a:t>
            </a:r>
            <a:r>
              <a:rPr lang="en-US" sz="2800" i="1" dirty="0"/>
              <a:t>R </a:t>
            </a:r>
            <a:r>
              <a:rPr lang="en-US" sz="3600" dirty="0" smtClean="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r>
              <a:rPr lang="en-US" sz="2800" i="1" baseline="-25000" dirty="0" smtClean="0"/>
              <a:t>A</a:t>
            </a:r>
            <a:r>
              <a:rPr lang="en-US" sz="2800" i="1" dirty="0" smtClean="0"/>
              <a:t>S</a:t>
            </a:r>
            <a:endParaRPr lang="en-US" sz="2800" i="1" dirty="0"/>
          </a:p>
          <a:p>
            <a:pPr marL="1300460" lvl="1" indent="-650230">
              <a:spcBef>
                <a:spcPct val="50000"/>
              </a:spcBef>
              <a:buSzPct val="100000"/>
              <a:buFont typeface="+mj-lt"/>
              <a:buAutoNum type="arabicPeriod"/>
              <a:tabLst>
                <a:tab pos="2528672" algn="l"/>
                <a:tab pos="3081819" algn="l"/>
              </a:tabLst>
            </a:pPr>
            <a:r>
              <a:rPr lang="en-US" sz="2800" dirty="0"/>
              <a:t>Perform one of the </a:t>
            </a:r>
            <a:r>
              <a:rPr lang="en-US" sz="2800" dirty="0" err="1"/>
              <a:t>semijoin</a:t>
            </a:r>
            <a:r>
              <a:rPr lang="en-US" sz="2800" dirty="0"/>
              <a:t> equivalents</a:t>
            </a:r>
          </a:p>
          <a:p>
            <a:pPr lvl="2">
              <a:spcBef>
                <a:spcPct val="50000"/>
              </a:spcBef>
              <a:buNone/>
              <a:tabLst>
                <a:tab pos="2528672" algn="l"/>
                <a:tab pos="3081819" algn="l"/>
              </a:tabLst>
            </a:pPr>
            <a:r>
              <a:rPr lang="en-US" sz="2800" i="1" dirty="0" smtClean="0"/>
              <a:t>	R</a:t>
            </a:r>
            <a:r>
              <a:rPr lang="en-US" sz="2800" spc="-427" dirty="0" smtClean="0">
                <a:latin typeface="MS PGothic"/>
                <a:ea typeface="MS PGothic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r>
              <a:rPr lang="en-US" sz="2800" i="1" baseline="-25000" dirty="0" smtClean="0"/>
              <a:t>A</a:t>
            </a:r>
            <a:r>
              <a:rPr lang="en-US" sz="2800" i="1" dirty="0" smtClean="0"/>
              <a:t>S</a:t>
            </a:r>
            <a:r>
              <a:rPr lang="en-US" sz="2800" i="1" dirty="0"/>
              <a:t>	</a:t>
            </a:r>
            <a:r>
              <a:rPr lang="en-US" sz="2800" dirty="0">
                <a:latin typeface="Symbol" charset="2"/>
                <a:sym typeface="Symbol"/>
              </a:rPr>
              <a:t>	</a:t>
            </a:r>
            <a:r>
              <a:rPr lang="en-US" sz="2800" dirty="0"/>
              <a:t>(</a:t>
            </a:r>
            <a:r>
              <a:rPr lang="en-US" sz="2800" i="1" dirty="0"/>
              <a:t>R </a:t>
            </a:r>
            <a:r>
              <a:rPr lang="en-US" sz="2800" dirty="0">
                <a:latin typeface="MS PGothic"/>
                <a:ea typeface="MS PGothic"/>
              </a:rPr>
              <a:t>⋉</a:t>
            </a:r>
            <a:r>
              <a:rPr lang="en-US" sz="2800" i="1" baseline="-25000" dirty="0"/>
              <a:t>A</a:t>
            </a:r>
            <a:r>
              <a:rPr lang="en-US" sz="2800" i="1" dirty="0"/>
              <a:t>S</a:t>
            </a:r>
            <a:r>
              <a:rPr lang="en-US" sz="2800" dirty="0"/>
              <a:t>) </a:t>
            </a:r>
            <a:r>
              <a:rPr lang="en-US" sz="3600" dirty="0" smtClean="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r>
              <a:rPr lang="en-US" sz="2800" i="1" baseline="-25000" dirty="0" smtClean="0"/>
              <a:t>A</a:t>
            </a:r>
            <a:r>
              <a:rPr lang="en-US" sz="2800" i="1" dirty="0" smtClean="0"/>
              <a:t>S</a:t>
            </a:r>
            <a:endParaRPr lang="en-US" sz="2800" i="1" dirty="0"/>
          </a:p>
          <a:p>
            <a:pPr lvl="2">
              <a:buNone/>
              <a:tabLst>
                <a:tab pos="2528672" algn="l"/>
                <a:tab pos="3081819" algn="l"/>
              </a:tabLst>
            </a:pPr>
            <a:r>
              <a:rPr lang="en-US" sz="2800" dirty="0">
                <a:latin typeface="Symbol" charset="2"/>
              </a:rPr>
              <a:t>		</a:t>
            </a:r>
            <a:r>
              <a:rPr lang="en-US" sz="2800" dirty="0">
                <a:latin typeface="Symbol" charset="2"/>
                <a:sym typeface="Symbol"/>
              </a:rPr>
              <a:t>	</a:t>
            </a:r>
            <a:r>
              <a:rPr lang="en-US" sz="2800" i="1" dirty="0"/>
              <a:t>R </a:t>
            </a:r>
            <a:r>
              <a:rPr lang="en-US" sz="3600" dirty="0" smtClean="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r>
              <a:rPr lang="en-US" sz="2800" i="1" baseline="-25000" dirty="0" smtClean="0"/>
              <a:t>A</a:t>
            </a:r>
            <a:r>
              <a:rPr lang="en-US" sz="2800" dirty="0" smtClean="0"/>
              <a:t> </a:t>
            </a:r>
            <a:r>
              <a:rPr lang="en-US" sz="2800" dirty="0"/>
              <a:t>(</a:t>
            </a:r>
            <a:r>
              <a:rPr lang="en-US" sz="2800" i="1" dirty="0"/>
              <a:t>S </a:t>
            </a:r>
            <a:r>
              <a:rPr lang="en-US" sz="2800" dirty="0">
                <a:latin typeface="MS PGothic"/>
                <a:ea typeface="MS PGothic"/>
              </a:rPr>
              <a:t>⋉</a:t>
            </a:r>
            <a:r>
              <a:rPr lang="en-US" sz="2800" i="1" baseline="-25000" dirty="0"/>
              <a:t>A </a:t>
            </a:r>
            <a:r>
              <a:rPr lang="en-US" sz="2800" i="1" dirty="0"/>
              <a:t>R</a:t>
            </a:r>
            <a:r>
              <a:rPr lang="en-US" sz="2800" dirty="0"/>
              <a:t>)</a:t>
            </a:r>
          </a:p>
          <a:p>
            <a:pPr lvl="2">
              <a:buNone/>
              <a:tabLst>
                <a:tab pos="2528672" algn="l"/>
                <a:tab pos="3081819" algn="l"/>
              </a:tabLst>
            </a:pPr>
            <a:r>
              <a:rPr lang="en-US" sz="2800" dirty="0">
                <a:latin typeface="Symbol" charset="2"/>
              </a:rPr>
              <a:t>		</a:t>
            </a:r>
            <a:r>
              <a:rPr lang="en-US" sz="2800" dirty="0">
                <a:latin typeface="Symbol" charset="2"/>
                <a:sym typeface="Symbol"/>
              </a:rPr>
              <a:t>	</a:t>
            </a:r>
            <a:r>
              <a:rPr lang="en-US" sz="2800" dirty="0"/>
              <a:t>(</a:t>
            </a:r>
            <a:r>
              <a:rPr lang="en-US" sz="2800" i="1" dirty="0"/>
              <a:t>R </a:t>
            </a:r>
            <a:r>
              <a:rPr lang="en-US" sz="2800" dirty="0">
                <a:latin typeface="MS PGothic"/>
                <a:ea typeface="MS PGothic"/>
              </a:rPr>
              <a:t>⋉</a:t>
            </a:r>
            <a:r>
              <a:rPr lang="en-US" sz="2800" i="1" baseline="-25000" dirty="0"/>
              <a:t>A </a:t>
            </a:r>
            <a:r>
              <a:rPr lang="en-US" sz="2800" i="1" dirty="0"/>
              <a:t>S</a:t>
            </a:r>
            <a:r>
              <a:rPr lang="en-US" sz="2800" dirty="0"/>
              <a:t>) </a:t>
            </a:r>
            <a:r>
              <a:rPr lang="en-US" sz="3600" dirty="0" smtClean="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r>
              <a:rPr lang="en-US" sz="2800" i="1" baseline="-25000" dirty="0" smtClean="0"/>
              <a:t>A</a:t>
            </a:r>
            <a:r>
              <a:rPr lang="en-US" sz="2800" dirty="0" smtClean="0"/>
              <a:t> </a:t>
            </a:r>
            <a:r>
              <a:rPr lang="en-US" sz="2800" dirty="0"/>
              <a:t>(</a:t>
            </a:r>
            <a:r>
              <a:rPr lang="en-US" sz="2800" i="1" dirty="0"/>
              <a:t>S </a:t>
            </a:r>
            <a:r>
              <a:rPr lang="en-US" sz="2800" dirty="0">
                <a:latin typeface="MS PGothic"/>
                <a:ea typeface="MS PGothic"/>
              </a:rPr>
              <a:t>⋉</a:t>
            </a:r>
            <a:r>
              <a:rPr lang="en-US" sz="2800" i="1" baseline="-25000" dirty="0"/>
              <a:t>A </a:t>
            </a:r>
            <a:r>
              <a:rPr lang="en-US" sz="2800" i="1" dirty="0"/>
              <a:t>R</a:t>
            </a:r>
            <a:r>
              <a:rPr lang="en-US" sz="2800" dirty="0"/>
              <a:t>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Semijoin Algorithms</a:t>
            </a:r>
          </a:p>
        </p:txBody>
      </p:sp>
      <p:sp>
        <p:nvSpPr>
          <p:cNvPr id="33280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dirty="0"/>
              <a:t>Perform the join</a:t>
            </a:r>
          </a:p>
          <a:p>
            <a:pPr lvl="1">
              <a:spcBef>
                <a:spcPct val="40000"/>
              </a:spcBef>
            </a:pPr>
            <a:r>
              <a:rPr lang="en-US" sz="2800" dirty="0"/>
              <a:t>send </a:t>
            </a:r>
            <a:r>
              <a:rPr lang="en-US" sz="2800" i="1" dirty="0"/>
              <a:t>R</a:t>
            </a:r>
            <a:r>
              <a:rPr lang="en-US" sz="2800" dirty="0"/>
              <a:t> to Site 2</a:t>
            </a:r>
          </a:p>
          <a:p>
            <a:pPr lvl="1">
              <a:spcBef>
                <a:spcPts val="600"/>
              </a:spcBef>
            </a:pPr>
            <a:r>
              <a:rPr lang="en-US" sz="2800" dirty="0"/>
              <a:t>Site 2 computes </a:t>
            </a:r>
            <a:r>
              <a:rPr lang="en-US" sz="2800" i="1" dirty="0"/>
              <a:t>R </a:t>
            </a:r>
            <a:r>
              <a:rPr lang="en-US" sz="3600" dirty="0" smtClean="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r>
              <a:rPr lang="en-US" sz="2800" i="1" baseline="-25000" dirty="0" smtClean="0"/>
              <a:t>A </a:t>
            </a:r>
            <a:r>
              <a:rPr lang="en-US" sz="2800" i="1" dirty="0"/>
              <a:t>S</a:t>
            </a:r>
          </a:p>
          <a:p>
            <a:pPr>
              <a:spcBef>
                <a:spcPts val="600"/>
              </a:spcBef>
            </a:pPr>
            <a:r>
              <a:rPr lang="en-US" dirty="0"/>
              <a:t>Consider </a:t>
            </a:r>
            <a:r>
              <a:rPr lang="en-US" dirty="0" err="1"/>
              <a:t>semijoin</a:t>
            </a:r>
            <a:r>
              <a:rPr lang="en-US" dirty="0"/>
              <a:t> (</a:t>
            </a:r>
            <a:r>
              <a:rPr lang="en-US" i="1" dirty="0"/>
              <a:t>R </a:t>
            </a:r>
            <a:r>
              <a:rPr lang="en-US" dirty="0" smtClean="0">
                <a:latin typeface="MS PGothic"/>
                <a:ea typeface="MS PGothic"/>
              </a:rPr>
              <a:t>⋉</a:t>
            </a:r>
            <a:r>
              <a:rPr lang="en-US" i="1" baseline="-25000" dirty="0" smtClean="0"/>
              <a:t>A</a:t>
            </a:r>
            <a:r>
              <a:rPr lang="en-US" i="1" dirty="0" smtClean="0"/>
              <a:t>S</a:t>
            </a:r>
            <a:r>
              <a:rPr lang="en-US" dirty="0"/>
              <a:t>) </a:t>
            </a:r>
            <a:r>
              <a:rPr lang="en-US" sz="3600" dirty="0" smtClean="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r>
              <a:rPr lang="en-US" i="1" baseline="-25000" dirty="0" smtClean="0"/>
              <a:t>A</a:t>
            </a:r>
            <a:r>
              <a:rPr lang="en-US" i="1" dirty="0" smtClean="0"/>
              <a:t>S</a:t>
            </a:r>
            <a:endParaRPr lang="en-US" i="1" dirty="0"/>
          </a:p>
          <a:p>
            <a:pPr lvl="1">
              <a:spcBef>
                <a:spcPct val="40000"/>
              </a:spcBef>
            </a:pPr>
            <a:r>
              <a:rPr lang="en-US" sz="2800" i="1" dirty="0"/>
              <a:t>S' </a:t>
            </a:r>
            <a:r>
              <a:rPr lang="en-US" dirty="0" smtClean="0"/>
              <a:t>=</a:t>
            </a:r>
            <a:r>
              <a:rPr lang="en-US" sz="2800" dirty="0">
                <a:latin typeface="Symbol" charset="2"/>
              </a:rPr>
              <a:t> </a:t>
            </a:r>
            <a:r>
              <a:rPr lang="en-US" sz="2800" dirty="0" smtClean="0">
                <a:sym typeface="Symbol"/>
              </a:rPr>
              <a:t></a:t>
            </a:r>
            <a:r>
              <a:rPr lang="en-US" sz="2800" i="1" baseline="-25000" dirty="0" smtClean="0"/>
              <a:t>A</a:t>
            </a:r>
            <a:r>
              <a:rPr lang="en-US" sz="2800" dirty="0" smtClean="0"/>
              <a:t>(</a:t>
            </a:r>
            <a:r>
              <a:rPr lang="en-US" sz="2800" i="1" dirty="0" smtClean="0"/>
              <a:t>S</a:t>
            </a:r>
            <a:r>
              <a:rPr lang="en-US" sz="2800" dirty="0"/>
              <a:t>)</a:t>
            </a:r>
          </a:p>
          <a:p>
            <a:pPr lvl="1">
              <a:spcBef>
                <a:spcPct val="40000"/>
              </a:spcBef>
            </a:pPr>
            <a:r>
              <a:rPr lang="en-US" sz="2800" i="1" dirty="0"/>
              <a:t>S' </a:t>
            </a:r>
            <a:r>
              <a:rPr lang="en-US" sz="2800" dirty="0">
                <a:latin typeface="Symbol" charset="2"/>
                <a:sym typeface="Symbol"/>
              </a:rPr>
              <a:t></a:t>
            </a:r>
            <a:r>
              <a:rPr lang="en-US" sz="2800" dirty="0">
                <a:latin typeface="Symbol" charset="2"/>
              </a:rPr>
              <a:t> </a:t>
            </a:r>
            <a:r>
              <a:rPr lang="en-US" sz="2800" dirty="0"/>
              <a:t>Site 1</a:t>
            </a:r>
          </a:p>
          <a:p>
            <a:pPr lvl="1">
              <a:spcBef>
                <a:spcPct val="40000"/>
              </a:spcBef>
            </a:pPr>
            <a:r>
              <a:rPr lang="en-US" sz="2800" dirty="0"/>
              <a:t>Site 1 computes </a:t>
            </a:r>
            <a:r>
              <a:rPr lang="en-US" sz="2800" i="1" dirty="0"/>
              <a:t>R' </a:t>
            </a:r>
            <a:r>
              <a:rPr lang="en-US" sz="2800" dirty="0"/>
              <a:t>= </a:t>
            </a:r>
            <a:r>
              <a:rPr lang="en-US" sz="2800" i="1" dirty="0"/>
              <a:t>R </a:t>
            </a:r>
            <a:r>
              <a:rPr lang="en-US" sz="2800" dirty="0">
                <a:latin typeface="MS PGothic"/>
                <a:ea typeface="MS PGothic"/>
              </a:rPr>
              <a:t>⋉</a:t>
            </a:r>
            <a:r>
              <a:rPr lang="en-US" sz="2800" i="1" baseline="-25000" dirty="0"/>
              <a:t>A</a:t>
            </a:r>
            <a:r>
              <a:rPr lang="en-US" sz="2800" i="1" dirty="0"/>
              <a:t>S'</a:t>
            </a:r>
          </a:p>
          <a:p>
            <a:pPr lvl="1">
              <a:spcBef>
                <a:spcPct val="40000"/>
              </a:spcBef>
            </a:pPr>
            <a:r>
              <a:rPr lang="en-US" sz="2800" i="1" dirty="0"/>
              <a:t>R'</a:t>
            </a:r>
            <a:r>
              <a:rPr lang="en-US" sz="2800" dirty="0">
                <a:latin typeface="Symbol" charset="2"/>
                <a:sym typeface="Symbol"/>
              </a:rPr>
              <a:t></a:t>
            </a:r>
            <a:r>
              <a:rPr lang="en-US" sz="2800" dirty="0">
                <a:latin typeface="Symbol" charset="2"/>
              </a:rPr>
              <a:t> </a:t>
            </a:r>
            <a:r>
              <a:rPr lang="en-US" sz="2800" dirty="0"/>
              <a:t>Site 2</a:t>
            </a:r>
          </a:p>
          <a:p>
            <a:pPr lvl="1">
              <a:spcBef>
                <a:spcPts val="600"/>
              </a:spcBef>
            </a:pPr>
            <a:r>
              <a:rPr lang="en-US" sz="2800" dirty="0"/>
              <a:t>Site 2 computes </a:t>
            </a:r>
            <a:r>
              <a:rPr lang="en-US" sz="2800" i="1" dirty="0"/>
              <a:t>R' </a:t>
            </a:r>
            <a:r>
              <a:rPr lang="en-US" sz="3600" dirty="0" smtClean="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r>
              <a:rPr lang="en-US" sz="2800" i="1" baseline="-25000" dirty="0" smtClean="0"/>
              <a:t>A</a:t>
            </a:r>
            <a:r>
              <a:rPr lang="en-US" sz="2800" i="1" dirty="0" smtClean="0"/>
              <a:t>S</a:t>
            </a:r>
            <a:endParaRPr lang="en-US" sz="2800" i="1" dirty="0"/>
          </a:p>
          <a:p>
            <a:pPr>
              <a:spcBef>
                <a:spcPct val="40000"/>
              </a:spcBef>
              <a:buFont typeface="Wingdings" charset="2"/>
              <a:buNone/>
            </a:pPr>
            <a:r>
              <a:rPr lang="en-US" dirty="0" err="1">
                <a:solidFill>
                  <a:schemeClr val="hlink"/>
                </a:solidFill>
              </a:rPr>
              <a:t>Semijoin</a:t>
            </a:r>
            <a:r>
              <a:rPr lang="en-US" dirty="0">
                <a:solidFill>
                  <a:schemeClr val="hlink"/>
                </a:solidFill>
              </a:rPr>
              <a:t> is better if</a:t>
            </a:r>
          </a:p>
          <a:p>
            <a:pPr lvl="1">
              <a:spcBef>
                <a:spcPct val="40000"/>
              </a:spcBef>
              <a:buFont typeface="Wingdings" charset="2"/>
              <a:buNone/>
            </a:pPr>
            <a:r>
              <a:rPr lang="en-US" sz="2800" i="1" dirty="0">
                <a:solidFill>
                  <a:schemeClr val="hlink"/>
                </a:solidFill>
              </a:rPr>
              <a:t>size</a:t>
            </a:r>
            <a:r>
              <a:rPr lang="en-US" sz="2800" dirty="0">
                <a:solidFill>
                  <a:schemeClr val="hlink"/>
                </a:solidFill>
              </a:rPr>
              <a:t>(</a:t>
            </a:r>
            <a:r>
              <a:rPr lang="en-US" sz="2800" dirty="0">
                <a:solidFill>
                  <a:schemeClr val="hlink"/>
                </a:solidFill>
                <a:latin typeface="Symbol" charset="2"/>
                <a:sym typeface="Symbol"/>
              </a:rPr>
              <a:t></a:t>
            </a:r>
            <a:r>
              <a:rPr lang="en-US" sz="2800" i="1" baseline="-25000" dirty="0">
                <a:solidFill>
                  <a:schemeClr val="hlink"/>
                </a:solidFill>
              </a:rPr>
              <a:t>A</a:t>
            </a:r>
            <a:r>
              <a:rPr lang="en-US" sz="2800" dirty="0">
                <a:solidFill>
                  <a:schemeClr val="hlink"/>
                </a:solidFill>
              </a:rPr>
              <a:t>(</a:t>
            </a:r>
            <a:r>
              <a:rPr lang="en-US" sz="2800" i="1" dirty="0">
                <a:solidFill>
                  <a:schemeClr val="hlink"/>
                </a:solidFill>
              </a:rPr>
              <a:t>S</a:t>
            </a:r>
            <a:r>
              <a:rPr lang="en-US" sz="2800" dirty="0">
                <a:solidFill>
                  <a:schemeClr val="hlink"/>
                </a:solidFill>
              </a:rPr>
              <a:t>)) + </a:t>
            </a:r>
            <a:r>
              <a:rPr lang="en-US" sz="2800" i="1" dirty="0">
                <a:solidFill>
                  <a:schemeClr val="hlink"/>
                </a:solidFill>
              </a:rPr>
              <a:t>size</a:t>
            </a:r>
            <a:r>
              <a:rPr lang="en-US" sz="2800" dirty="0">
                <a:solidFill>
                  <a:schemeClr val="hlink"/>
                </a:solidFill>
              </a:rPr>
              <a:t>(</a:t>
            </a:r>
            <a:r>
              <a:rPr lang="en-US" sz="2800" i="1" dirty="0">
                <a:solidFill>
                  <a:schemeClr val="hlink"/>
                </a:solidFill>
              </a:rPr>
              <a:t>R </a:t>
            </a:r>
            <a:r>
              <a:rPr lang="en-US" sz="2800" dirty="0">
                <a:solidFill>
                  <a:schemeClr val="hlink"/>
                </a:solidFill>
                <a:latin typeface="MS PGothic"/>
                <a:ea typeface="MS PGothic"/>
              </a:rPr>
              <a:t>⋉</a:t>
            </a:r>
            <a:r>
              <a:rPr lang="en-US" sz="2800" i="1" baseline="-25000" dirty="0">
                <a:solidFill>
                  <a:schemeClr val="hlink"/>
                </a:solidFill>
              </a:rPr>
              <a:t>A</a:t>
            </a:r>
            <a:r>
              <a:rPr lang="en-US" sz="2800" i="1" dirty="0">
                <a:solidFill>
                  <a:schemeClr val="hlink"/>
                </a:solidFill>
              </a:rPr>
              <a:t>S</a:t>
            </a:r>
            <a:r>
              <a:rPr lang="en-US" sz="2800" dirty="0">
                <a:solidFill>
                  <a:schemeClr val="hlink"/>
                </a:solidFill>
              </a:rPr>
              <a:t>)) &lt; </a:t>
            </a:r>
            <a:r>
              <a:rPr lang="en-US" sz="2800" i="1" dirty="0">
                <a:solidFill>
                  <a:schemeClr val="hlink"/>
                </a:solidFill>
              </a:rPr>
              <a:t>size</a:t>
            </a:r>
            <a:r>
              <a:rPr lang="en-US" sz="2800" dirty="0">
                <a:solidFill>
                  <a:schemeClr val="hlink"/>
                </a:solidFill>
              </a:rPr>
              <a:t>(</a:t>
            </a:r>
            <a:r>
              <a:rPr lang="en-US" sz="2800" i="1" dirty="0">
                <a:solidFill>
                  <a:schemeClr val="hlink"/>
                </a:solidFill>
              </a:rPr>
              <a:t>R</a:t>
            </a:r>
            <a:r>
              <a:rPr lang="en-US" sz="2800" dirty="0">
                <a:solidFill>
                  <a:schemeClr val="hlink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Dynamic Algorithm</a:t>
            </a:r>
          </a:p>
        </p:txBody>
      </p:sp>
      <p:sp>
        <p:nvSpPr>
          <p:cNvPr id="33587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650230" indent="-650230">
              <a:spcBef>
                <a:spcPct val="20000"/>
              </a:spcBef>
              <a:buSzPct val="100000"/>
              <a:buFont typeface="Wingdings" charset="2"/>
              <a:buAutoNum type="arabicPeriod"/>
            </a:pPr>
            <a:r>
              <a:rPr lang="en-US" dirty="0"/>
              <a:t>Execute all monorelation queries (e.g., selection, projection)</a:t>
            </a:r>
          </a:p>
          <a:p>
            <a:pPr marL="650230" indent="-650230">
              <a:spcBef>
                <a:spcPct val="20000"/>
              </a:spcBef>
              <a:buSzPct val="100000"/>
              <a:buFont typeface="Wingdings" charset="2"/>
              <a:buAutoNum type="arabicPeriod"/>
            </a:pPr>
            <a:r>
              <a:rPr lang="en-US" dirty="0"/>
              <a:t>Reduce the multirelation query to produce irreducible </a:t>
            </a:r>
            <a:r>
              <a:rPr lang="en-US" dirty="0" err="1"/>
              <a:t>subqueries</a:t>
            </a:r>
            <a:r>
              <a:rPr lang="en-US" dirty="0"/>
              <a:t> </a:t>
            </a:r>
            <a:endParaRPr lang="en-US" dirty="0" smtClean="0"/>
          </a:p>
          <a:p>
            <a:pPr marL="650230" indent="-650230">
              <a:spcBef>
                <a:spcPct val="20000"/>
              </a:spcBef>
              <a:buSzPct val="100000"/>
              <a:buNone/>
            </a:pPr>
            <a:r>
              <a:rPr lang="en-US" i="1" dirty="0" smtClean="0"/>
              <a:t>	q</a:t>
            </a:r>
            <a:r>
              <a:rPr lang="en-US" baseline="-25000" dirty="0" smtClean="0"/>
              <a:t>1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 </a:t>
            </a:r>
            <a:r>
              <a:rPr lang="en-US" i="1" dirty="0" smtClean="0"/>
              <a:t>q</a:t>
            </a:r>
            <a:r>
              <a:rPr lang="en-US" baseline="-25000" dirty="0" smtClean="0"/>
              <a:t>2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 </a:t>
            </a:r>
            <a:r>
              <a:rPr lang="en-US" dirty="0" smtClean="0"/>
              <a:t>…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 </a:t>
            </a:r>
            <a:r>
              <a:rPr lang="en-US" i="1" dirty="0" err="1" smtClean="0"/>
              <a:t>q</a:t>
            </a:r>
            <a:r>
              <a:rPr lang="en-US" i="1" baseline="-25000" dirty="0" err="1" smtClean="0"/>
              <a:t>n</a:t>
            </a:r>
            <a:r>
              <a:rPr lang="en-US" dirty="0" err="1" smtClean="0"/>
              <a:t>such</a:t>
            </a:r>
            <a:r>
              <a:rPr lang="en-US" dirty="0" smtClean="0"/>
              <a:t> </a:t>
            </a:r>
            <a:r>
              <a:rPr lang="en-US" dirty="0"/>
              <a:t>that there is only one relation between </a:t>
            </a:r>
            <a:r>
              <a:rPr lang="en-US" i="1" dirty="0" err="1"/>
              <a:t>q</a:t>
            </a:r>
            <a:r>
              <a:rPr lang="en-US" i="1" baseline="-25000" dirty="0" err="1"/>
              <a:t>i</a:t>
            </a:r>
            <a:r>
              <a:rPr lang="en-US" dirty="0"/>
              <a:t> and </a:t>
            </a:r>
            <a:r>
              <a:rPr lang="en-US" i="1" dirty="0"/>
              <a:t>q</a:t>
            </a:r>
            <a:r>
              <a:rPr lang="en-US" i="1" baseline="-25000" dirty="0"/>
              <a:t>i</a:t>
            </a:r>
            <a:r>
              <a:rPr lang="en-US" baseline="-25000" dirty="0"/>
              <a:t>+1</a:t>
            </a:r>
          </a:p>
          <a:p>
            <a:pPr marL="650230" indent="-650230">
              <a:spcBef>
                <a:spcPct val="20000"/>
              </a:spcBef>
              <a:buSzPct val="100000"/>
              <a:buFont typeface="Wingdings" charset="2"/>
              <a:buAutoNum type="arabicPeriod"/>
            </a:pPr>
            <a:r>
              <a:rPr lang="en-US" dirty="0"/>
              <a:t>Choose </a:t>
            </a:r>
            <a:r>
              <a:rPr lang="en-US" i="1" dirty="0" err="1"/>
              <a:t>q</a:t>
            </a:r>
            <a:r>
              <a:rPr lang="en-US" i="1" baseline="-25000" dirty="0" err="1"/>
              <a:t>i</a:t>
            </a:r>
            <a:r>
              <a:rPr lang="en-US" dirty="0"/>
              <a:t> involving the smallest fragments to execute (call MRQ')</a:t>
            </a:r>
          </a:p>
          <a:p>
            <a:pPr marL="650230" indent="-650230">
              <a:spcBef>
                <a:spcPct val="20000"/>
              </a:spcBef>
              <a:buSzPct val="100000"/>
              <a:buFont typeface="Wingdings" charset="2"/>
              <a:buAutoNum type="arabicPeriod"/>
            </a:pPr>
            <a:r>
              <a:rPr lang="en-US" dirty="0"/>
              <a:t>Find the best execution strategy for </a:t>
            </a:r>
            <a:r>
              <a:rPr lang="en-US" dirty="0" smtClean="0"/>
              <a:t>MRQ'</a:t>
            </a:r>
          </a:p>
          <a:p>
            <a:pPr marL="1149350" lvl="1" indent="-466725">
              <a:spcBef>
                <a:spcPct val="20000"/>
              </a:spcBef>
              <a:buFont typeface="+mj-lt"/>
              <a:buAutoNum type="alphaLcParenR"/>
            </a:pPr>
            <a:r>
              <a:rPr lang="en-US" dirty="0"/>
              <a:t>Determine processing site</a:t>
            </a:r>
          </a:p>
          <a:p>
            <a:pPr marL="1137902" lvl="1" indent="-487672">
              <a:spcBef>
                <a:spcPct val="20000"/>
              </a:spcBef>
              <a:buFont typeface="Wingdings" charset="2"/>
              <a:buAutoNum type="alphaLcParenR"/>
            </a:pPr>
            <a:r>
              <a:rPr lang="en-US" dirty="0"/>
              <a:t>Determine fragments to move</a:t>
            </a:r>
          </a:p>
          <a:p>
            <a:pPr marL="650230" indent="-650230">
              <a:spcBef>
                <a:spcPct val="20000"/>
              </a:spcBef>
              <a:buSzPct val="100000"/>
              <a:buFont typeface="Wingdings" charset="2"/>
              <a:buAutoNum type="arabicPeriod"/>
            </a:pPr>
            <a:r>
              <a:rPr lang="en-US" dirty="0"/>
              <a:t>Repeat </a:t>
            </a:r>
            <a:r>
              <a:rPr lang="en-US" dirty="0">
                <a:solidFill>
                  <a:schemeClr val="accent2"/>
                </a:solidFill>
              </a:rPr>
              <a:t>3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Static Approach</a:t>
            </a:r>
          </a:p>
        </p:txBody>
      </p:sp>
      <p:sp>
        <p:nvSpPr>
          <p:cNvPr id="33689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5000"/>
              </a:lnSpc>
              <a:spcBef>
                <a:spcPct val="60000"/>
              </a:spcBef>
            </a:pPr>
            <a:r>
              <a:rPr lang="en-US" dirty="0"/>
              <a:t>Cost function includes local processing as well as transmission</a:t>
            </a:r>
          </a:p>
          <a:p>
            <a:pPr>
              <a:lnSpc>
                <a:spcPct val="105000"/>
              </a:lnSpc>
              <a:spcBef>
                <a:spcPct val="60000"/>
              </a:spcBef>
            </a:pPr>
            <a:r>
              <a:rPr lang="en-US" dirty="0"/>
              <a:t>Considers only joins</a:t>
            </a:r>
          </a:p>
          <a:p>
            <a:pPr>
              <a:lnSpc>
                <a:spcPct val="105000"/>
              </a:lnSpc>
              <a:spcBef>
                <a:spcPct val="60000"/>
              </a:spcBef>
            </a:pPr>
            <a:r>
              <a:rPr lang="en-US" dirty="0"/>
              <a:t>“Exhaustive” search</a:t>
            </a:r>
          </a:p>
          <a:p>
            <a:pPr>
              <a:lnSpc>
                <a:spcPct val="105000"/>
              </a:lnSpc>
              <a:spcBef>
                <a:spcPct val="60000"/>
              </a:spcBef>
            </a:pPr>
            <a:r>
              <a:rPr lang="en-US" dirty="0"/>
              <a:t>Compilation</a:t>
            </a:r>
          </a:p>
          <a:p>
            <a:pPr>
              <a:lnSpc>
                <a:spcPct val="105000"/>
              </a:lnSpc>
              <a:spcBef>
                <a:spcPct val="60000"/>
              </a:spcBef>
            </a:pPr>
            <a:r>
              <a:rPr lang="en-US" dirty="0"/>
              <a:t>Published papers provide solutions to handling horizontal and vertical fragmentations but the implemented prototype does not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Static </a:t>
            </a:r>
            <a:r>
              <a:rPr lang="en-US" dirty="0" smtClean="0"/>
              <a:t>Approach – Performing Joins</a:t>
            </a:r>
            <a:endParaRPr lang="en-US" dirty="0"/>
          </a:p>
        </p:txBody>
      </p:sp>
      <p:sp>
        <p:nvSpPr>
          <p:cNvPr id="33792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Ship </a:t>
            </a:r>
            <a:r>
              <a:rPr lang="en-US" dirty="0"/>
              <a:t>whole</a:t>
            </a:r>
          </a:p>
          <a:p>
            <a:pPr lvl="1"/>
            <a:r>
              <a:rPr lang="en-US" sz="2800" dirty="0"/>
              <a:t>Larger data transfer</a:t>
            </a:r>
          </a:p>
          <a:p>
            <a:pPr lvl="1"/>
            <a:r>
              <a:rPr lang="en-US" sz="2800" dirty="0"/>
              <a:t>Smaller number of messages</a:t>
            </a:r>
          </a:p>
          <a:p>
            <a:pPr lvl="1"/>
            <a:r>
              <a:rPr lang="en-US" sz="2800" dirty="0"/>
              <a:t>Better if relations are small</a:t>
            </a:r>
          </a:p>
          <a:p>
            <a:r>
              <a:rPr lang="en-US" dirty="0"/>
              <a:t>Fetch as needed</a:t>
            </a:r>
          </a:p>
          <a:p>
            <a:pPr lvl="1"/>
            <a:r>
              <a:rPr lang="en-US" sz="2800" dirty="0"/>
              <a:t>Number of messages = </a:t>
            </a:r>
            <a:r>
              <a:rPr lang="en-US" sz="2800" i="1" dirty="0"/>
              <a:t>O</a:t>
            </a:r>
            <a:r>
              <a:rPr lang="en-US" sz="2800" dirty="0"/>
              <a:t>(cardinality of external relation)</a:t>
            </a:r>
          </a:p>
          <a:p>
            <a:pPr lvl="1"/>
            <a:r>
              <a:rPr lang="en-US" sz="2800" dirty="0"/>
              <a:t>Data transfer per message is minimal</a:t>
            </a:r>
          </a:p>
          <a:p>
            <a:pPr lvl="1"/>
            <a:r>
              <a:rPr lang="en-US" sz="2800" dirty="0"/>
              <a:t>Better if relations are large and the selectivity is good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Static Approach –</a:t>
            </a:r>
            <a:br>
              <a:rPr lang="en-US"/>
            </a:br>
            <a:r>
              <a:rPr lang="en-US"/>
              <a:t>Vertical Partitioning &amp; Joins</a:t>
            </a:r>
          </a:p>
        </p:txBody>
      </p:sp>
      <p:sp>
        <p:nvSpPr>
          <p:cNvPr id="33894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575725" indent="-575725">
              <a:spcBef>
                <a:spcPct val="65000"/>
              </a:spcBef>
              <a:buNone/>
              <a:tabLst>
                <a:tab pos="2937324" algn="l"/>
                <a:tab pos="3587554" algn="l"/>
              </a:tabLst>
            </a:pPr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dirty="0" smtClean="0">
                <a:solidFill>
                  <a:schemeClr val="accent2"/>
                </a:solidFill>
              </a:rPr>
              <a:t>.	</a:t>
            </a:r>
            <a:r>
              <a:rPr lang="en-US" dirty="0" smtClean="0">
                <a:solidFill>
                  <a:schemeClr val="tx2"/>
                </a:solidFill>
              </a:rPr>
              <a:t>Move </a:t>
            </a:r>
            <a:r>
              <a:rPr lang="en-US" dirty="0">
                <a:solidFill>
                  <a:schemeClr val="tx2"/>
                </a:solidFill>
              </a:rPr>
              <a:t>outer relation tuples to the site of the inner relation</a:t>
            </a:r>
            <a:endParaRPr lang="en-US" dirty="0"/>
          </a:p>
          <a:p>
            <a:pPr marL="1225955" lvl="1" indent="-487672">
              <a:spcBef>
                <a:spcPct val="65000"/>
              </a:spcBef>
              <a:buNone/>
              <a:tabLst>
                <a:tab pos="2937324" algn="l"/>
                <a:tab pos="3587554" algn="l"/>
              </a:tabLst>
            </a:pPr>
            <a:r>
              <a:rPr lang="en-US" sz="2800" dirty="0">
                <a:solidFill>
                  <a:schemeClr val="accent2"/>
                </a:solidFill>
              </a:rPr>
              <a:t>(a)</a:t>
            </a:r>
            <a:r>
              <a:rPr lang="en-US" sz="2800" dirty="0"/>
              <a:t>	Retrieve outer tuples</a:t>
            </a:r>
          </a:p>
          <a:p>
            <a:pPr marL="1225955" lvl="1" indent="-487672">
              <a:spcBef>
                <a:spcPct val="65000"/>
              </a:spcBef>
              <a:buNone/>
              <a:tabLst>
                <a:tab pos="2937324" algn="l"/>
                <a:tab pos="3587554" algn="l"/>
              </a:tabLst>
            </a:pPr>
            <a:r>
              <a:rPr lang="en-US" sz="2800" dirty="0">
                <a:solidFill>
                  <a:schemeClr val="accent2"/>
                </a:solidFill>
              </a:rPr>
              <a:t>(</a:t>
            </a:r>
            <a:r>
              <a:rPr lang="en-US" sz="2800" dirty="0" err="1">
                <a:solidFill>
                  <a:schemeClr val="accent2"/>
                </a:solidFill>
              </a:rPr>
              <a:t>b</a:t>
            </a:r>
            <a:r>
              <a:rPr lang="en-US" sz="2800" dirty="0">
                <a:solidFill>
                  <a:schemeClr val="accent2"/>
                </a:solidFill>
              </a:rPr>
              <a:t>)</a:t>
            </a:r>
            <a:r>
              <a:rPr lang="en-US" sz="2800" dirty="0"/>
              <a:t>	Send them to the inner relation site</a:t>
            </a:r>
          </a:p>
          <a:p>
            <a:pPr marL="1225955" lvl="1" indent="-487672">
              <a:spcBef>
                <a:spcPct val="65000"/>
              </a:spcBef>
              <a:buNone/>
              <a:tabLst>
                <a:tab pos="2937324" algn="l"/>
                <a:tab pos="3587554" algn="l"/>
              </a:tabLst>
            </a:pPr>
            <a:r>
              <a:rPr lang="en-US" sz="2800" dirty="0">
                <a:solidFill>
                  <a:schemeClr val="accent2"/>
                </a:solidFill>
              </a:rPr>
              <a:t>(</a:t>
            </a:r>
            <a:r>
              <a:rPr lang="en-US" sz="2800" dirty="0" err="1">
                <a:solidFill>
                  <a:schemeClr val="accent2"/>
                </a:solidFill>
              </a:rPr>
              <a:t>c</a:t>
            </a:r>
            <a:r>
              <a:rPr lang="en-US" sz="2800" dirty="0">
                <a:solidFill>
                  <a:schemeClr val="accent2"/>
                </a:solidFill>
              </a:rPr>
              <a:t>)</a:t>
            </a:r>
            <a:r>
              <a:rPr lang="en-US" sz="2800" dirty="0"/>
              <a:t>	Join them as they arrive</a:t>
            </a:r>
          </a:p>
          <a:p>
            <a:pPr marL="1713627" lvl="2">
              <a:lnSpc>
                <a:spcPct val="150000"/>
              </a:lnSpc>
              <a:spcBef>
                <a:spcPct val="65000"/>
              </a:spcBef>
              <a:buNone/>
              <a:tabLst>
                <a:tab pos="2937324" algn="l"/>
                <a:tab pos="3587554" algn="l"/>
              </a:tabLst>
            </a:pPr>
            <a:r>
              <a:rPr lang="en-US" sz="2800" dirty="0"/>
              <a:t>Total Cost = 	cost(retrieving qualified outer tuples) </a:t>
            </a:r>
            <a:endParaRPr lang="en-US" sz="2800" dirty="0" smtClean="0"/>
          </a:p>
          <a:p>
            <a:pPr marL="3941763" lvl="2">
              <a:lnSpc>
                <a:spcPct val="150000"/>
              </a:lnSpc>
              <a:spcBef>
                <a:spcPts val="0"/>
              </a:spcBef>
              <a:buNone/>
              <a:tabLst>
                <a:tab pos="2937324" algn="l"/>
                <a:tab pos="3587554" algn="l"/>
              </a:tabLst>
            </a:pPr>
            <a:r>
              <a:rPr lang="en-US" sz="2800" dirty="0" smtClean="0"/>
              <a:t>+	no</a:t>
            </a:r>
            <a:r>
              <a:rPr lang="en-US" sz="2800" dirty="0"/>
              <a:t>. of outer tuples fetched </a:t>
            </a:r>
            <a:r>
              <a:rPr lang="en-US" sz="2800" dirty="0" smtClean="0">
                <a:sym typeface="Symbol"/>
              </a:rPr>
              <a:t>*</a:t>
            </a:r>
            <a:r>
              <a:rPr lang="en-US" sz="2800" dirty="0" smtClean="0">
                <a:latin typeface="Symbol" charset="2"/>
                <a:sym typeface="Symbol"/>
              </a:rPr>
              <a:t> </a:t>
            </a:r>
            <a:r>
              <a:rPr lang="en-US" sz="2800" dirty="0"/>
              <a:t>cost(retrieving qualified inner tuples</a:t>
            </a:r>
            <a:r>
              <a:rPr lang="en-US" sz="2800" dirty="0" smtClean="0"/>
              <a:t>)</a:t>
            </a:r>
            <a:r>
              <a:rPr lang="en-US" sz="2800" dirty="0"/>
              <a:t> </a:t>
            </a:r>
            <a:endParaRPr lang="en-US" sz="2800" dirty="0" smtClean="0"/>
          </a:p>
          <a:p>
            <a:pPr marL="3941763" lvl="2">
              <a:lnSpc>
                <a:spcPct val="150000"/>
              </a:lnSpc>
              <a:spcBef>
                <a:spcPts val="0"/>
              </a:spcBef>
              <a:buNone/>
              <a:tabLst>
                <a:tab pos="2937324" algn="l"/>
                <a:tab pos="3587554" algn="l"/>
              </a:tabLst>
            </a:pPr>
            <a:r>
              <a:rPr lang="en-US" sz="2800" dirty="0" smtClean="0"/>
              <a:t>+ msg</a:t>
            </a:r>
            <a:r>
              <a:rPr lang="en-US" sz="2800" dirty="0"/>
              <a:t>. cost </a:t>
            </a:r>
            <a:r>
              <a:rPr lang="en-US" sz="2800" dirty="0" smtClean="0">
                <a:sym typeface="Symbol"/>
              </a:rPr>
              <a:t>*</a:t>
            </a:r>
            <a:r>
              <a:rPr lang="en-US" sz="2800" dirty="0" smtClean="0">
                <a:latin typeface="Symbol" charset="2"/>
                <a:sym typeface="Symbol"/>
              </a:rPr>
              <a:t> </a:t>
            </a:r>
            <a:r>
              <a:rPr lang="en-US" sz="2800" dirty="0"/>
              <a:t>(no. outer tuples fetched</a:t>
            </a:r>
            <a:r>
              <a:rPr lang="en-US" sz="2800" dirty="0">
                <a:latin typeface="Symbol" charset="2"/>
                <a:sym typeface="Symbol"/>
              </a:rPr>
              <a:t> </a:t>
            </a:r>
            <a:r>
              <a:rPr lang="en-US" sz="2800" dirty="0" smtClean="0">
                <a:sym typeface="Symbol"/>
              </a:rPr>
              <a:t>*</a:t>
            </a:r>
            <a:r>
              <a:rPr lang="en-US" sz="2800" dirty="0" smtClean="0">
                <a:latin typeface="Symbol" charset="2"/>
                <a:sym typeface="Symbol"/>
              </a:rPr>
              <a:t>  </a:t>
            </a:r>
            <a:r>
              <a:rPr lang="en-US" sz="2800" dirty="0"/>
              <a:t>avg. outer </a:t>
            </a:r>
            <a:r>
              <a:rPr lang="en-US" sz="2800" dirty="0" err="1"/>
              <a:t>tuple</a:t>
            </a:r>
            <a:r>
              <a:rPr lang="en-US" sz="2800" dirty="0"/>
              <a:t> size)/msg. size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Static Approach –</a:t>
            </a:r>
            <a:br>
              <a:rPr lang="en-US"/>
            </a:br>
            <a:r>
              <a:rPr lang="en-US"/>
              <a:t>Vertical Partitioning &amp; Joins</a:t>
            </a:r>
          </a:p>
        </p:txBody>
      </p:sp>
      <p:sp>
        <p:nvSpPr>
          <p:cNvPr id="33997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575725" indent="-575725">
              <a:spcBef>
                <a:spcPct val="60000"/>
              </a:spcBef>
              <a:buNone/>
              <a:tabLst>
                <a:tab pos="3251149" algn="l"/>
                <a:tab pos="3659801" algn="l"/>
              </a:tabLst>
            </a:pPr>
            <a:r>
              <a:rPr lang="en-US" dirty="0">
                <a:solidFill>
                  <a:schemeClr val="accent2"/>
                </a:solidFill>
              </a:rPr>
              <a:t>2</a:t>
            </a:r>
            <a:r>
              <a:rPr lang="en-US" dirty="0" smtClean="0">
                <a:solidFill>
                  <a:schemeClr val="accent2"/>
                </a:solidFill>
              </a:rPr>
              <a:t>.	</a:t>
            </a:r>
            <a:r>
              <a:rPr lang="en-US" dirty="0" smtClean="0">
                <a:solidFill>
                  <a:schemeClr val="tx2"/>
                </a:solidFill>
              </a:rPr>
              <a:t>Move </a:t>
            </a:r>
            <a:r>
              <a:rPr lang="en-US" dirty="0">
                <a:solidFill>
                  <a:schemeClr val="tx2"/>
                </a:solidFill>
              </a:rPr>
              <a:t>inner relation to the site of outer relation</a:t>
            </a:r>
            <a:endParaRPr lang="en-US" dirty="0"/>
          </a:p>
          <a:p>
            <a:pPr marL="1225955" lvl="1" indent="-487672">
              <a:spcBef>
                <a:spcPct val="60000"/>
              </a:spcBef>
              <a:buNone/>
              <a:tabLst>
                <a:tab pos="3251149" algn="l"/>
                <a:tab pos="3659801" algn="l"/>
              </a:tabLst>
            </a:pPr>
            <a:r>
              <a:rPr lang="en-US" sz="2800" dirty="0"/>
              <a:t>Cannot join as they arrive; they need to be stored</a:t>
            </a:r>
          </a:p>
          <a:p>
            <a:pPr marL="1713627" lvl="2">
              <a:lnSpc>
                <a:spcPct val="150000"/>
              </a:lnSpc>
              <a:spcBef>
                <a:spcPct val="60000"/>
              </a:spcBef>
              <a:buNone/>
              <a:tabLst>
                <a:tab pos="3251149" algn="l"/>
                <a:tab pos="3659801" algn="l"/>
              </a:tabLst>
            </a:pPr>
            <a:r>
              <a:rPr lang="en-US" sz="2800" dirty="0"/>
              <a:t>Total cost	=	cost(retrieving qualified outer tuples</a:t>
            </a:r>
            <a:r>
              <a:rPr lang="en-US" sz="2800" dirty="0" smtClean="0"/>
              <a:t>)</a:t>
            </a:r>
          </a:p>
          <a:p>
            <a:pPr marL="4011613" lvl="2">
              <a:lnSpc>
                <a:spcPct val="150000"/>
              </a:lnSpc>
              <a:spcBef>
                <a:spcPts val="0"/>
              </a:spcBef>
              <a:buNone/>
              <a:tabLst>
                <a:tab pos="3249613" algn="l"/>
              </a:tabLst>
            </a:pPr>
            <a:r>
              <a:rPr lang="en-US" sz="2800" dirty="0" smtClean="0"/>
              <a:t>+	no</a:t>
            </a:r>
            <a:r>
              <a:rPr lang="en-US" sz="2800" dirty="0"/>
              <a:t>. of outer tuples </a:t>
            </a:r>
            <a:r>
              <a:rPr lang="en-US" sz="2800" dirty="0" smtClean="0"/>
              <a:t>fetched </a:t>
            </a:r>
            <a:r>
              <a:rPr lang="en-US" sz="2800" dirty="0" smtClean="0">
                <a:sym typeface="Symbol"/>
              </a:rPr>
              <a:t>*</a:t>
            </a:r>
            <a:r>
              <a:rPr lang="en-US" sz="2800" dirty="0" smtClean="0">
                <a:latin typeface="Symbol" charset="2"/>
                <a:sym typeface="Symbol"/>
              </a:rPr>
              <a:t> </a:t>
            </a:r>
            <a:r>
              <a:rPr lang="en-US" sz="2800" dirty="0"/>
              <a:t>cost(retrieving matching inner </a:t>
            </a:r>
            <a:r>
              <a:rPr lang="en-US" sz="2800" dirty="0" smtClean="0"/>
              <a:t>tuples from </a:t>
            </a:r>
            <a:r>
              <a:rPr lang="en-US" sz="2800" dirty="0"/>
              <a:t>temporary storage</a:t>
            </a:r>
            <a:r>
              <a:rPr lang="en-US" sz="2800" dirty="0" smtClean="0"/>
              <a:t>)</a:t>
            </a:r>
            <a:r>
              <a:rPr lang="en-US" sz="2800" dirty="0"/>
              <a:t> </a:t>
            </a:r>
            <a:endParaRPr lang="en-US" sz="2800" dirty="0" smtClean="0"/>
          </a:p>
          <a:p>
            <a:pPr marL="4011613" lvl="2">
              <a:lnSpc>
                <a:spcPct val="150000"/>
              </a:lnSpc>
              <a:spcBef>
                <a:spcPts val="0"/>
              </a:spcBef>
              <a:buNone/>
              <a:tabLst>
                <a:tab pos="3251149" algn="l"/>
                <a:tab pos="3659801" algn="l"/>
              </a:tabLst>
            </a:pPr>
            <a:r>
              <a:rPr lang="en-US" sz="2800" dirty="0"/>
              <a:t>	</a:t>
            </a:r>
            <a:r>
              <a:rPr lang="en-US" sz="2800" dirty="0" smtClean="0"/>
              <a:t>+	cost</a:t>
            </a:r>
            <a:r>
              <a:rPr lang="en-US" sz="2800" dirty="0"/>
              <a:t>(retrieving qualified inner tuples</a:t>
            </a:r>
            <a:r>
              <a:rPr lang="en-US" sz="2800" dirty="0" smtClean="0"/>
              <a:t>) </a:t>
            </a:r>
          </a:p>
          <a:p>
            <a:pPr marL="4011613" lvl="2">
              <a:lnSpc>
                <a:spcPct val="150000"/>
              </a:lnSpc>
              <a:spcBef>
                <a:spcPts val="0"/>
              </a:spcBef>
              <a:buNone/>
              <a:tabLst>
                <a:tab pos="3251149" algn="l"/>
                <a:tab pos="3659801" algn="l"/>
              </a:tabLst>
            </a:pPr>
            <a:r>
              <a:rPr lang="en-US" sz="2800" dirty="0"/>
              <a:t>	</a:t>
            </a:r>
            <a:r>
              <a:rPr lang="en-US" sz="2800" dirty="0" smtClean="0"/>
              <a:t>+	cost</a:t>
            </a:r>
            <a:r>
              <a:rPr lang="en-US" sz="2800" dirty="0"/>
              <a:t>(storing all qualified inner tuples </a:t>
            </a:r>
            <a:r>
              <a:rPr lang="en-US" sz="2800" dirty="0" smtClean="0"/>
              <a:t>in </a:t>
            </a:r>
            <a:r>
              <a:rPr lang="en-US" sz="2800" dirty="0"/>
              <a:t>temporary storage) </a:t>
            </a:r>
          </a:p>
          <a:p>
            <a:pPr marL="4011613" lvl="2">
              <a:lnSpc>
                <a:spcPct val="150000"/>
              </a:lnSpc>
              <a:spcBef>
                <a:spcPts val="0"/>
              </a:spcBef>
              <a:buNone/>
              <a:tabLst>
                <a:tab pos="3251149" algn="l"/>
                <a:tab pos="3659801" algn="l"/>
              </a:tabLst>
            </a:pPr>
            <a:r>
              <a:rPr lang="en-US" sz="2800" dirty="0"/>
              <a:t>	</a:t>
            </a:r>
            <a:r>
              <a:rPr lang="en-US" sz="2800" dirty="0" smtClean="0"/>
              <a:t>+	msg</a:t>
            </a:r>
            <a:r>
              <a:rPr lang="en-US" sz="2800" dirty="0"/>
              <a:t>. cost</a:t>
            </a:r>
            <a:r>
              <a:rPr lang="en-US" sz="2800" dirty="0">
                <a:latin typeface="Symbol" charset="2"/>
                <a:sym typeface="Symbol"/>
              </a:rPr>
              <a:t> </a:t>
            </a:r>
            <a:r>
              <a:rPr lang="en-US" sz="2800" dirty="0" smtClean="0">
                <a:sym typeface="Symbol"/>
              </a:rPr>
              <a:t>*</a:t>
            </a:r>
            <a:r>
              <a:rPr lang="en-US" sz="2800" dirty="0" smtClean="0">
                <a:latin typeface="Symbol" charset="2"/>
                <a:sym typeface="Symbol"/>
              </a:rPr>
              <a:t> </a:t>
            </a:r>
            <a:r>
              <a:rPr lang="en-US" sz="2800" dirty="0"/>
              <a:t>no. of inner tuples fetched</a:t>
            </a:r>
            <a:r>
              <a:rPr lang="en-US" sz="2800" dirty="0">
                <a:latin typeface="Symbol" charset="2"/>
                <a:sym typeface="Symbol"/>
              </a:rPr>
              <a:t> </a:t>
            </a:r>
            <a:r>
              <a:rPr lang="en-US" sz="2800" dirty="0" smtClean="0">
                <a:sym typeface="Symbol"/>
              </a:rPr>
              <a:t>*</a:t>
            </a:r>
            <a:r>
              <a:rPr lang="en-US" sz="2800" dirty="0" smtClean="0"/>
              <a:t> </a:t>
            </a:r>
            <a:r>
              <a:rPr lang="en-US" sz="2800" dirty="0"/>
              <a:t>avg. inner tuple </a:t>
            </a:r>
            <a:r>
              <a:rPr lang="en-US" sz="2800" dirty="0" smtClean="0"/>
              <a:t>size/msg</a:t>
            </a:r>
            <a:r>
              <a:rPr lang="en-US" sz="2800" dirty="0"/>
              <a:t>. size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Static Approach –</a:t>
            </a:r>
            <a:br>
              <a:rPr lang="en-US"/>
            </a:br>
            <a:r>
              <a:rPr lang="en-US"/>
              <a:t>Vertical Partitioning &amp; Joins</a:t>
            </a:r>
          </a:p>
        </p:txBody>
      </p:sp>
      <p:sp>
        <p:nvSpPr>
          <p:cNvPr id="34099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575725" indent="-575725">
              <a:spcBef>
                <a:spcPct val="55000"/>
              </a:spcBef>
              <a:buNone/>
              <a:tabLst>
                <a:tab pos="3178901" algn="l"/>
                <a:tab pos="3659801" algn="l"/>
                <a:tab pos="3973627" algn="l"/>
              </a:tabLst>
            </a:pPr>
            <a:r>
              <a:rPr lang="en-US" dirty="0">
                <a:solidFill>
                  <a:schemeClr val="accent2"/>
                </a:solidFill>
              </a:rPr>
              <a:t>3</a:t>
            </a:r>
            <a:r>
              <a:rPr lang="en-US" dirty="0" smtClean="0">
                <a:solidFill>
                  <a:schemeClr val="accent2"/>
                </a:solidFill>
              </a:rPr>
              <a:t>.	</a:t>
            </a:r>
            <a:r>
              <a:rPr lang="en-US" dirty="0" smtClean="0">
                <a:solidFill>
                  <a:schemeClr val="tx2"/>
                </a:solidFill>
              </a:rPr>
              <a:t>Move </a:t>
            </a:r>
            <a:r>
              <a:rPr lang="en-US" dirty="0">
                <a:solidFill>
                  <a:schemeClr val="tx2"/>
                </a:solidFill>
              </a:rPr>
              <a:t>both inner and outer relations to another site </a:t>
            </a:r>
            <a:endParaRPr lang="en-US" dirty="0"/>
          </a:p>
          <a:p>
            <a:pPr marL="1713627" lvl="2">
              <a:lnSpc>
                <a:spcPct val="150000"/>
              </a:lnSpc>
              <a:spcBef>
                <a:spcPct val="55000"/>
              </a:spcBef>
              <a:buNone/>
              <a:tabLst>
                <a:tab pos="3178901" algn="l"/>
                <a:tab pos="3659801" algn="l"/>
                <a:tab pos="3973627" algn="l"/>
              </a:tabLst>
            </a:pPr>
            <a:r>
              <a:rPr lang="en-US" sz="2800" dirty="0"/>
              <a:t>Total cost	=	cost(retrieving qualified outer tuples</a:t>
            </a:r>
            <a:r>
              <a:rPr lang="en-US" sz="2800" dirty="0" smtClean="0"/>
              <a:t>)</a:t>
            </a:r>
          </a:p>
          <a:p>
            <a:pPr marL="4011613" lvl="2">
              <a:lnSpc>
                <a:spcPct val="150000"/>
              </a:lnSpc>
              <a:spcBef>
                <a:spcPts val="0"/>
              </a:spcBef>
              <a:buNone/>
              <a:tabLst>
                <a:tab pos="3178901" algn="l"/>
                <a:tab pos="3659801" algn="l"/>
                <a:tab pos="3973627" algn="l"/>
              </a:tabLst>
            </a:pPr>
            <a:r>
              <a:rPr lang="en-US" sz="2800" dirty="0"/>
              <a:t>	</a:t>
            </a:r>
            <a:r>
              <a:rPr lang="en-US" sz="2800" dirty="0" smtClean="0"/>
              <a:t>+</a:t>
            </a:r>
            <a:r>
              <a:rPr lang="en-US" sz="2800" dirty="0"/>
              <a:t> </a:t>
            </a:r>
            <a:r>
              <a:rPr lang="en-US" sz="2800" dirty="0" smtClean="0"/>
              <a:t>cost</a:t>
            </a:r>
            <a:r>
              <a:rPr lang="en-US" sz="2800" dirty="0"/>
              <a:t>(retrieving qualified inner tuples)			</a:t>
            </a:r>
            <a:endParaRPr lang="en-US" sz="2800" dirty="0" smtClean="0"/>
          </a:p>
          <a:p>
            <a:pPr marL="4011613" lvl="2">
              <a:lnSpc>
                <a:spcPct val="150000"/>
              </a:lnSpc>
              <a:spcBef>
                <a:spcPts val="0"/>
              </a:spcBef>
              <a:buNone/>
              <a:tabLst>
                <a:tab pos="3178901" algn="l"/>
                <a:tab pos="3659801" algn="l"/>
                <a:tab pos="3973627" algn="l"/>
              </a:tabLst>
            </a:pPr>
            <a:r>
              <a:rPr lang="en-US" sz="2800" dirty="0"/>
              <a:t>	</a:t>
            </a:r>
            <a:r>
              <a:rPr lang="en-US" sz="2800" dirty="0" smtClean="0"/>
              <a:t>+</a:t>
            </a:r>
            <a:r>
              <a:rPr lang="en-US" sz="2800" dirty="0"/>
              <a:t> </a:t>
            </a:r>
            <a:r>
              <a:rPr lang="en-US" sz="2800" dirty="0" smtClean="0"/>
              <a:t>cost</a:t>
            </a:r>
            <a:r>
              <a:rPr lang="en-US" sz="2800" dirty="0"/>
              <a:t>(storing inner tuples in storage)			</a:t>
            </a:r>
            <a:endParaRPr lang="en-US" sz="2800" dirty="0" smtClean="0"/>
          </a:p>
          <a:p>
            <a:pPr marL="4011613" lvl="2">
              <a:lnSpc>
                <a:spcPct val="150000"/>
              </a:lnSpc>
              <a:spcBef>
                <a:spcPts val="0"/>
              </a:spcBef>
              <a:buNone/>
              <a:tabLst>
                <a:tab pos="3178901" algn="l"/>
                <a:tab pos="3659801" algn="l"/>
                <a:tab pos="3973627" algn="l"/>
              </a:tabLst>
            </a:pPr>
            <a:r>
              <a:rPr lang="en-US" sz="2800" dirty="0"/>
              <a:t>	</a:t>
            </a:r>
            <a:r>
              <a:rPr lang="en-US" sz="2800" dirty="0" smtClean="0"/>
              <a:t>+</a:t>
            </a:r>
            <a:r>
              <a:rPr lang="en-US" sz="2800" dirty="0"/>
              <a:t> </a:t>
            </a:r>
            <a:r>
              <a:rPr lang="en-US" sz="2800" dirty="0" smtClean="0"/>
              <a:t>msg</a:t>
            </a:r>
            <a:r>
              <a:rPr lang="en-US" sz="2800" dirty="0"/>
              <a:t>. cost</a:t>
            </a:r>
            <a:r>
              <a:rPr lang="en-US" sz="2800" dirty="0">
                <a:latin typeface="Symbol" charset="2"/>
                <a:sym typeface="Symbol"/>
              </a:rPr>
              <a:t> </a:t>
            </a:r>
            <a:r>
              <a:rPr lang="en-US" sz="2800" dirty="0" smtClean="0">
                <a:latin typeface="Symbol" charset="2"/>
                <a:sym typeface="Symbol"/>
              </a:rPr>
              <a:t>× </a:t>
            </a:r>
            <a:r>
              <a:rPr lang="en-US" sz="2800" dirty="0"/>
              <a:t>(no. of outer tuples fetched</a:t>
            </a:r>
            <a:r>
              <a:rPr lang="en-US" sz="2800" dirty="0">
                <a:latin typeface="Symbol" charset="2"/>
                <a:sym typeface="Symbol"/>
              </a:rPr>
              <a:t> </a:t>
            </a:r>
            <a:r>
              <a:rPr lang="en-US" sz="2800" dirty="0" smtClean="0">
                <a:sym typeface="Symbol"/>
              </a:rPr>
              <a:t>*</a:t>
            </a:r>
            <a:r>
              <a:rPr lang="en-US" sz="2800" dirty="0" smtClean="0">
                <a:latin typeface="Symbol" charset="2"/>
                <a:sym typeface="Symbol"/>
              </a:rPr>
              <a:t> </a:t>
            </a:r>
            <a:r>
              <a:rPr lang="en-US" sz="2800" dirty="0" smtClean="0"/>
              <a:t>avg</a:t>
            </a:r>
            <a:r>
              <a:rPr lang="en-US" sz="2800" dirty="0"/>
              <a:t>. outer tuple size)</a:t>
            </a:r>
            <a:r>
              <a:rPr lang="en-US" sz="2800" dirty="0" smtClean="0"/>
              <a:t>/msg</a:t>
            </a:r>
            <a:r>
              <a:rPr lang="en-US" sz="2800" dirty="0"/>
              <a:t>. size	 </a:t>
            </a:r>
            <a:endParaRPr lang="en-US" sz="2800" dirty="0" smtClean="0"/>
          </a:p>
          <a:p>
            <a:pPr marL="4011613" lvl="2">
              <a:lnSpc>
                <a:spcPct val="150000"/>
              </a:lnSpc>
              <a:spcBef>
                <a:spcPts val="0"/>
              </a:spcBef>
              <a:buNone/>
              <a:tabLst>
                <a:tab pos="3178901" algn="l"/>
                <a:tab pos="3659801" algn="l"/>
                <a:tab pos="3973627" algn="l"/>
              </a:tabLst>
            </a:pPr>
            <a:r>
              <a:rPr lang="en-US" sz="2800" dirty="0"/>
              <a:t>	</a:t>
            </a:r>
            <a:r>
              <a:rPr lang="en-US" sz="2800" dirty="0" smtClean="0"/>
              <a:t>+</a:t>
            </a:r>
            <a:r>
              <a:rPr lang="en-US" sz="2800" dirty="0"/>
              <a:t> </a:t>
            </a:r>
            <a:r>
              <a:rPr lang="en-US" sz="2800" dirty="0" smtClean="0"/>
              <a:t>msg</a:t>
            </a:r>
            <a:r>
              <a:rPr lang="en-US" sz="2800" dirty="0"/>
              <a:t>. cost</a:t>
            </a:r>
            <a:r>
              <a:rPr lang="en-US" sz="2800" dirty="0">
                <a:latin typeface="Symbol" charset="2"/>
                <a:sym typeface="Symbol"/>
              </a:rPr>
              <a:t> </a:t>
            </a:r>
            <a:r>
              <a:rPr lang="en-US" sz="2800" dirty="0" smtClean="0">
                <a:sym typeface="Symbol"/>
              </a:rPr>
              <a:t>*</a:t>
            </a:r>
            <a:r>
              <a:rPr lang="en-US" sz="2800" dirty="0" smtClean="0">
                <a:latin typeface="Symbol" charset="2"/>
                <a:sym typeface="Symbol"/>
              </a:rPr>
              <a:t> </a:t>
            </a:r>
            <a:r>
              <a:rPr lang="en-US" sz="2800" dirty="0"/>
              <a:t>(no. of inner tuples </a:t>
            </a:r>
            <a:r>
              <a:rPr lang="en-US" sz="2800" dirty="0" smtClean="0"/>
              <a:t>fetched</a:t>
            </a:r>
            <a:r>
              <a:rPr lang="en-US" sz="2800" dirty="0" smtClean="0">
                <a:latin typeface="Symbol" charset="2"/>
                <a:sym typeface="Symbol"/>
              </a:rPr>
              <a:t> </a:t>
            </a:r>
            <a:r>
              <a:rPr lang="en-US" sz="2800" dirty="0" smtClean="0">
                <a:sym typeface="Symbol"/>
              </a:rPr>
              <a:t>*</a:t>
            </a:r>
            <a:r>
              <a:rPr lang="en-US" sz="2800" dirty="0" smtClean="0">
                <a:latin typeface="Symbol" charset="2"/>
                <a:sym typeface="Symbol"/>
              </a:rPr>
              <a:t> </a:t>
            </a:r>
            <a:r>
              <a:rPr lang="en-US" sz="2800" dirty="0"/>
              <a:t>avg. inner tuple size)/msg. </a:t>
            </a:r>
            <a:r>
              <a:rPr lang="en-US" sz="2800" dirty="0" smtClean="0"/>
              <a:t>size</a:t>
            </a:r>
            <a:r>
              <a:rPr lang="en-US" sz="2800" dirty="0"/>
              <a:t> </a:t>
            </a:r>
            <a:endParaRPr lang="en-US" sz="2800" dirty="0" smtClean="0"/>
          </a:p>
          <a:p>
            <a:pPr marL="4011613" lvl="2">
              <a:lnSpc>
                <a:spcPct val="150000"/>
              </a:lnSpc>
              <a:spcBef>
                <a:spcPts val="0"/>
              </a:spcBef>
              <a:buNone/>
              <a:tabLst>
                <a:tab pos="3178901" algn="l"/>
                <a:tab pos="3659801" algn="l"/>
                <a:tab pos="3973627" algn="l"/>
              </a:tabLst>
            </a:pPr>
            <a:r>
              <a:rPr lang="en-US" sz="2800" dirty="0"/>
              <a:t>	</a:t>
            </a:r>
            <a:r>
              <a:rPr lang="en-US" sz="2800" dirty="0" smtClean="0"/>
              <a:t>+ no</a:t>
            </a:r>
            <a:r>
              <a:rPr lang="en-US" sz="2800" dirty="0"/>
              <a:t>. of outer tuples fetched</a:t>
            </a:r>
            <a:r>
              <a:rPr lang="en-US" sz="2800" dirty="0">
                <a:latin typeface="Symbol" charset="2"/>
                <a:sym typeface="Symbol"/>
              </a:rPr>
              <a:t> </a:t>
            </a:r>
            <a:r>
              <a:rPr lang="en-US" sz="2800" dirty="0" smtClean="0">
                <a:sym typeface="Symbol"/>
              </a:rPr>
              <a:t>*</a:t>
            </a:r>
            <a:r>
              <a:rPr lang="en-US" sz="2800" dirty="0" smtClean="0">
                <a:latin typeface="Symbol" charset="2"/>
                <a:sym typeface="Symbol"/>
              </a:rPr>
              <a:t> </a:t>
            </a:r>
            <a:r>
              <a:rPr lang="en-US" sz="2800" dirty="0"/>
              <a:t>cost(retrieving inner tuples from </a:t>
            </a:r>
            <a:r>
              <a:rPr lang="en-US" sz="2800" dirty="0" smtClean="0"/>
              <a:t>temporary </a:t>
            </a:r>
            <a:r>
              <a:rPr lang="en-US" sz="2800" dirty="0"/>
              <a:t>storage)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Static Approach –</a:t>
            </a:r>
            <a:br>
              <a:rPr lang="en-US"/>
            </a:br>
            <a:r>
              <a:rPr lang="en-US"/>
              <a:t>Vertical Partitioning &amp; Joins</a:t>
            </a:r>
          </a:p>
        </p:txBody>
      </p:sp>
      <p:sp>
        <p:nvSpPr>
          <p:cNvPr id="342018" name="Rectangle 2"/>
          <p:cNvSpPr>
            <a:spLocks noGrp="1" noChangeArrowheads="1"/>
          </p:cNvSpPr>
          <p:nvPr>
            <p:ph idx="1"/>
          </p:nvPr>
        </p:nvSpPr>
        <p:spPr>
          <a:xfrm>
            <a:off x="342900" y="2356172"/>
            <a:ext cx="12293600" cy="6769100"/>
          </a:xfrm>
          <a:noFill/>
          <a:ln/>
        </p:spPr>
        <p:txBody>
          <a:bodyPr/>
          <a:lstStyle/>
          <a:p>
            <a:pPr marL="575725" indent="-575725">
              <a:lnSpc>
                <a:spcPct val="95000"/>
              </a:lnSpc>
              <a:buNone/>
              <a:tabLst>
                <a:tab pos="3178901" algn="l"/>
                <a:tab pos="3659801" algn="l"/>
                <a:tab pos="4070710" algn="l"/>
              </a:tabLst>
            </a:pPr>
            <a:r>
              <a:rPr lang="en-US" dirty="0">
                <a:solidFill>
                  <a:schemeClr val="accent2"/>
                </a:solidFill>
              </a:rPr>
              <a:t>4.</a:t>
            </a:r>
            <a:r>
              <a:rPr lang="en-US" dirty="0">
                <a:solidFill>
                  <a:schemeClr val="tx2"/>
                </a:solidFill>
              </a:rPr>
              <a:t>Fetch inner tuples as needed</a:t>
            </a:r>
            <a:endParaRPr lang="en-US" dirty="0"/>
          </a:p>
          <a:p>
            <a:pPr marL="1225955" lvl="1" indent="-487672">
              <a:lnSpc>
                <a:spcPct val="95000"/>
              </a:lnSpc>
              <a:buNone/>
              <a:tabLst>
                <a:tab pos="3178901" algn="l"/>
                <a:tab pos="3659801" algn="l"/>
                <a:tab pos="4070710" algn="l"/>
              </a:tabLst>
            </a:pPr>
            <a:r>
              <a:rPr lang="en-US" sz="2800" dirty="0">
                <a:solidFill>
                  <a:schemeClr val="accent2"/>
                </a:solidFill>
              </a:rPr>
              <a:t>(a)</a:t>
            </a:r>
            <a:r>
              <a:rPr lang="en-US" sz="2800" dirty="0"/>
              <a:t>	Retrieve qualified tuples at outer relation site</a:t>
            </a:r>
          </a:p>
          <a:p>
            <a:pPr marL="1225955" lvl="1" indent="-487672">
              <a:lnSpc>
                <a:spcPct val="95000"/>
              </a:lnSpc>
              <a:buNone/>
              <a:tabLst>
                <a:tab pos="3178901" algn="l"/>
                <a:tab pos="3659801" algn="l"/>
                <a:tab pos="4070710" algn="l"/>
              </a:tabLst>
            </a:pPr>
            <a:r>
              <a:rPr lang="en-US" sz="2800" dirty="0">
                <a:solidFill>
                  <a:schemeClr val="accent2"/>
                </a:solidFill>
              </a:rPr>
              <a:t>(b)</a:t>
            </a:r>
            <a:r>
              <a:rPr lang="en-US" sz="2800" dirty="0"/>
              <a:t>	Send request containing join column value(s) for outer tuples to inner relation site</a:t>
            </a:r>
          </a:p>
          <a:p>
            <a:pPr marL="1225955" lvl="1" indent="-487672">
              <a:lnSpc>
                <a:spcPct val="95000"/>
              </a:lnSpc>
              <a:buNone/>
              <a:tabLst>
                <a:tab pos="3178901" algn="l"/>
                <a:tab pos="3659801" algn="l"/>
                <a:tab pos="4070710" algn="l"/>
              </a:tabLst>
            </a:pPr>
            <a:r>
              <a:rPr lang="en-US" sz="2800" dirty="0">
                <a:solidFill>
                  <a:schemeClr val="accent2"/>
                </a:solidFill>
              </a:rPr>
              <a:t>(c)</a:t>
            </a:r>
            <a:r>
              <a:rPr lang="en-US" sz="2800" dirty="0"/>
              <a:t>	Retrieve matching inner tuples at inner relation site</a:t>
            </a:r>
          </a:p>
          <a:p>
            <a:pPr marL="1225955" lvl="1" indent="-487672">
              <a:lnSpc>
                <a:spcPct val="95000"/>
              </a:lnSpc>
              <a:buNone/>
              <a:tabLst>
                <a:tab pos="3178901" algn="l"/>
                <a:tab pos="3659801" algn="l"/>
                <a:tab pos="4070710" algn="l"/>
              </a:tabLst>
            </a:pPr>
            <a:r>
              <a:rPr lang="en-US" sz="2800" dirty="0">
                <a:solidFill>
                  <a:schemeClr val="accent2"/>
                </a:solidFill>
              </a:rPr>
              <a:t>(d)</a:t>
            </a:r>
            <a:r>
              <a:rPr lang="en-US" sz="2800" dirty="0"/>
              <a:t>	Send the matching inner tuples to outer relation site</a:t>
            </a:r>
          </a:p>
          <a:p>
            <a:pPr marL="1225955" lvl="1" indent="-487672">
              <a:lnSpc>
                <a:spcPct val="95000"/>
              </a:lnSpc>
              <a:buNone/>
              <a:tabLst>
                <a:tab pos="3178901" algn="l"/>
                <a:tab pos="3659801" algn="l"/>
                <a:tab pos="4070710" algn="l"/>
              </a:tabLst>
            </a:pPr>
            <a:r>
              <a:rPr lang="en-US" sz="2800" dirty="0">
                <a:solidFill>
                  <a:schemeClr val="accent2"/>
                </a:solidFill>
              </a:rPr>
              <a:t>(</a:t>
            </a:r>
            <a:r>
              <a:rPr lang="en-US" sz="2800" dirty="0" err="1">
                <a:solidFill>
                  <a:schemeClr val="accent2"/>
                </a:solidFill>
              </a:rPr>
              <a:t>e</a:t>
            </a:r>
            <a:r>
              <a:rPr lang="en-US" sz="2800" dirty="0">
                <a:solidFill>
                  <a:schemeClr val="accent2"/>
                </a:solidFill>
              </a:rPr>
              <a:t>)</a:t>
            </a:r>
            <a:r>
              <a:rPr lang="en-US" sz="2800" dirty="0"/>
              <a:t>	Join as they arrive </a:t>
            </a:r>
          </a:p>
          <a:p>
            <a:pPr marL="1713627" lvl="2">
              <a:lnSpc>
                <a:spcPct val="95000"/>
              </a:lnSpc>
              <a:buNone/>
              <a:tabLst>
                <a:tab pos="3178901" algn="l"/>
                <a:tab pos="3659801" algn="l"/>
                <a:tab pos="4070710" algn="l"/>
              </a:tabLst>
            </a:pPr>
            <a:r>
              <a:rPr lang="en-US" sz="2800" dirty="0"/>
              <a:t>Total Cost	=	cost(retrieving qualified outer tuples)</a:t>
            </a:r>
          </a:p>
          <a:p>
            <a:pPr marL="4068763" lvl="2">
              <a:lnSpc>
                <a:spcPct val="95000"/>
              </a:lnSpc>
              <a:spcBef>
                <a:spcPts val="600"/>
              </a:spcBef>
              <a:buNone/>
              <a:tabLst>
                <a:tab pos="3178901" algn="l"/>
                <a:tab pos="3659801" algn="l"/>
                <a:tab pos="4070710" algn="l"/>
              </a:tabLst>
            </a:pPr>
            <a:r>
              <a:rPr lang="en-US" sz="2800" dirty="0" smtClean="0"/>
              <a:t>+ </a:t>
            </a:r>
            <a:r>
              <a:rPr lang="en-US" sz="2800" dirty="0"/>
              <a:t>	msg. cost</a:t>
            </a:r>
            <a:r>
              <a:rPr lang="en-US" sz="2800" dirty="0">
                <a:latin typeface="Symbol" charset="2"/>
                <a:sym typeface="Symbol"/>
              </a:rPr>
              <a:t> </a:t>
            </a:r>
            <a:r>
              <a:rPr lang="en-US" sz="2800" dirty="0" smtClean="0">
                <a:sym typeface="Symbol"/>
              </a:rPr>
              <a:t>*</a:t>
            </a:r>
            <a:r>
              <a:rPr lang="en-US" sz="2800" dirty="0" smtClean="0">
                <a:latin typeface="Symbol" charset="2"/>
                <a:sym typeface="Symbol"/>
              </a:rPr>
              <a:t> </a:t>
            </a:r>
            <a:r>
              <a:rPr lang="en-US" sz="2800" dirty="0"/>
              <a:t>(no. of outer tuples fetched)</a:t>
            </a:r>
          </a:p>
          <a:p>
            <a:pPr marL="4068763" lvl="2">
              <a:lnSpc>
                <a:spcPct val="95000"/>
              </a:lnSpc>
              <a:spcBef>
                <a:spcPts val="600"/>
              </a:spcBef>
              <a:buNone/>
              <a:tabLst>
                <a:tab pos="3178901" algn="l"/>
                <a:tab pos="3659801" algn="l"/>
                <a:tab pos="4070710" algn="l"/>
              </a:tabLst>
            </a:pPr>
            <a:r>
              <a:rPr lang="en-US" sz="2800" dirty="0" smtClean="0"/>
              <a:t>+ </a:t>
            </a:r>
            <a:r>
              <a:rPr lang="en-US" sz="2800" dirty="0"/>
              <a:t>	no. of outer tuples fetched</a:t>
            </a:r>
            <a:r>
              <a:rPr lang="en-US" sz="2800" dirty="0">
                <a:latin typeface="Symbol" charset="2"/>
                <a:sym typeface="Symbol"/>
              </a:rPr>
              <a:t> </a:t>
            </a:r>
            <a:r>
              <a:rPr lang="en-US" sz="2800" dirty="0" smtClean="0">
                <a:sym typeface="Symbol"/>
              </a:rPr>
              <a:t>*</a:t>
            </a:r>
            <a:r>
              <a:rPr lang="en-US" sz="2800" dirty="0" smtClean="0">
                <a:latin typeface="Symbol" charset="2"/>
                <a:sym typeface="Symbol"/>
              </a:rPr>
              <a:t> </a:t>
            </a:r>
            <a:r>
              <a:rPr lang="en-US" sz="2800" dirty="0"/>
              <a:t>no. of 				inner tuples fetched</a:t>
            </a:r>
            <a:r>
              <a:rPr lang="en-US" sz="2800" dirty="0">
                <a:latin typeface="Symbol" charset="2"/>
                <a:sym typeface="Symbol"/>
              </a:rPr>
              <a:t> </a:t>
            </a:r>
            <a:r>
              <a:rPr lang="en-US" sz="2800" dirty="0" smtClean="0">
                <a:sym typeface="Symbol"/>
              </a:rPr>
              <a:t>*</a:t>
            </a:r>
            <a:r>
              <a:rPr lang="en-US" sz="2800" dirty="0" smtClean="0">
                <a:latin typeface="Symbol" charset="2"/>
                <a:sym typeface="Symbol"/>
              </a:rPr>
              <a:t> </a:t>
            </a:r>
            <a:r>
              <a:rPr lang="en-US" sz="2800" dirty="0"/>
              <a:t>avg. inner tuple 			size</a:t>
            </a:r>
            <a:r>
              <a:rPr lang="en-US" sz="2800" dirty="0">
                <a:latin typeface="Symbol" charset="2"/>
                <a:sym typeface="Symbol"/>
              </a:rPr>
              <a:t> </a:t>
            </a:r>
            <a:r>
              <a:rPr lang="en-US" sz="2800" dirty="0" smtClean="0">
                <a:sym typeface="Symbol"/>
              </a:rPr>
              <a:t>*</a:t>
            </a:r>
            <a:r>
              <a:rPr lang="en-US" sz="2800" dirty="0" smtClean="0">
                <a:latin typeface="Symbol" charset="2"/>
                <a:sym typeface="Symbol"/>
              </a:rPr>
              <a:t> </a:t>
            </a:r>
            <a:r>
              <a:rPr lang="en-US" sz="2800" dirty="0"/>
              <a:t>msg. cost / msg. size)</a:t>
            </a:r>
          </a:p>
          <a:p>
            <a:pPr marL="4068763" lvl="2">
              <a:lnSpc>
                <a:spcPct val="95000"/>
              </a:lnSpc>
              <a:spcBef>
                <a:spcPts val="600"/>
              </a:spcBef>
              <a:buNone/>
              <a:tabLst>
                <a:tab pos="3178901" algn="l"/>
                <a:tab pos="3659801" algn="l"/>
                <a:tab pos="4070710" algn="l"/>
              </a:tabLst>
            </a:pPr>
            <a:r>
              <a:rPr lang="en-US" sz="2800" dirty="0" smtClean="0"/>
              <a:t>+ </a:t>
            </a:r>
            <a:r>
              <a:rPr lang="en-US" sz="2800" dirty="0"/>
              <a:t>	no. of outer tuples fetched</a:t>
            </a:r>
            <a:r>
              <a:rPr lang="en-US" sz="2800" dirty="0">
                <a:latin typeface="Symbol" charset="2"/>
                <a:sym typeface="Symbol"/>
              </a:rPr>
              <a:t> </a:t>
            </a:r>
            <a:r>
              <a:rPr lang="en-US" sz="2800" dirty="0" smtClean="0">
                <a:sym typeface="Symbol"/>
              </a:rPr>
              <a:t>*</a:t>
            </a:r>
            <a:r>
              <a:rPr lang="en-US" sz="2800" dirty="0" smtClean="0">
                <a:latin typeface="Symbol" charset="2"/>
                <a:sym typeface="Symbol"/>
              </a:rPr>
              <a:t> </a:t>
            </a:r>
            <a:r>
              <a:rPr lang="en-US" sz="2800" dirty="0" smtClean="0"/>
              <a:t>cost</a:t>
            </a:r>
            <a:r>
              <a:rPr lang="en-US" sz="2800" dirty="0"/>
              <a:t>(retrieving matching inner tuples </a:t>
            </a:r>
            <a:r>
              <a:rPr lang="en-US" sz="2800" dirty="0" smtClean="0"/>
              <a:t>for </a:t>
            </a:r>
            <a:r>
              <a:rPr lang="en-US" sz="2800" dirty="0"/>
              <a:t>one outer value)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vs. </a:t>
            </a:r>
            <a:r>
              <a:rPr lang="en-US" dirty="0" smtClean="0"/>
              <a:t>Static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 smtClean="0"/>
              <a:t>Semijoin</a:t>
            </a:r>
            <a:endParaRPr lang="en-US" dirty="0"/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Semijoin</a:t>
            </a:r>
          </a:p>
          <a:p>
            <a:pPr lvl="1"/>
            <a:r>
              <a:rPr lang="en-US"/>
              <a:t>SDD1 selects only locally optimal schedules</a:t>
            </a:r>
          </a:p>
          <a:p>
            <a:r>
              <a:rPr lang="en-US"/>
              <a:t>Dynamic and static approaches have the same advantages and drawbacks as in centralized case</a:t>
            </a:r>
          </a:p>
          <a:p>
            <a:pPr lvl="1"/>
            <a:r>
              <a:rPr lang="en-US"/>
              <a:t>But the problems of accurate cost estimation at compile-time are more severe</a:t>
            </a:r>
          </a:p>
          <a:p>
            <a:pPr lvl="2"/>
            <a:r>
              <a:rPr lang="en-US"/>
              <a:t>More variations at runtime</a:t>
            </a:r>
          </a:p>
          <a:p>
            <a:pPr lvl="2"/>
            <a:r>
              <a:rPr lang="en-US"/>
              <a:t>Relations may be replicated, making site and copy selection important</a:t>
            </a:r>
          </a:p>
          <a:p>
            <a:r>
              <a:rPr lang="en-US"/>
              <a:t>Hybrid optimization</a:t>
            </a:r>
          </a:p>
          <a:p>
            <a:pPr lvl="1"/>
            <a:r>
              <a:rPr lang="en-US"/>
              <a:t>Choose-plan approach can be used</a:t>
            </a:r>
          </a:p>
          <a:p>
            <a:pPr lvl="1"/>
            <a:r>
              <a:rPr lang="en-US"/>
              <a:t>2-step approach simpler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Space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2900" y="2489200"/>
            <a:ext cx="5871468" cy="6769100"/>
          </a:xfrm>
        </p:spPr>
        <p:txBody>
          <a:bodyPr/>
          <a:lstStyle/>
          <a:p>
            <a:r>
              <a:rPr lang="en-US" dirty="0" smtClean="0"/>
              <a:t>Search </a:t>
            </a:r>
            <a:r>
              <a:rPr lang="en-US" dirty="0"/>
              <a:t>space characterized by  alternative execution </a:t>
            </a:r>
            <a:endParaRPr lang="en-US" dirty="0" smtClean="0"/>
          </a:p>
          <a:p>
            <a:r>
              <a:rPr lang="en-US" dirty="0"/>
              <a:t>Focus on join trees</a:t>
            </a:r>
          </a:p>
          <a:p>
            <a:r>
              <a:rPr lang="en-US" dirty="0"/>
              <a:t>For </a:t>
            </a:r>
            <a:r>
              <a:rPr lang="en-US" i="1" dirty="0"/>
              <a:t>N</a:t>
            </a:r>
            <a:r>
              <a:rPr lang="en-US" dirty="0"/>
              <a:t> relations, there are O(</a:t>
            </a:r>
            <a:r>
              <a:rPr lang="en-US" i="1" dirty="0"/>
              <a:t>N</a:t>
            </a:r>
            <a:r>
              <a:rPr lang="en-US" dirty="0"/>
              <a:t>!) equivalent join trees that can be obtained by  applying </a:t>
            </a:r>
            <a:r>
              <a:rPr lang="en-US" dirty="0" err="1"/>
              <a:t>commutativity</a:t>
            </a:r>
            <a:r>
              <a:rPr lang="en-US" dirty="0"/>
              <a:t> and associativity rules</a:t>
            </a:r>
          </a:p>
          <a:p>
            <a:pPr marL="654745" lvl="1" indent="0">
              <a:buNone/>
              <a:tabLst>
                <a:tab pos="2235200" algn="l"/>
              </a:tabLst>
            </a:pPr>
            <a:r>
              <a:rPr lang="en-US" b="1" dirty="0">
                <a:latin typeface="Courier New"/>
              </a:rPr>
              <a:t>SELECT	</a:t>
            </a:r>
            <a:r>
              <a:rPr lang="en-US" dirty="0">
                <a:latin typeface="Courier New"/>
              </a:rPr>
              <a:t>ENAME,RESP</a:t>
            </a:r>
          </a:p>
          <a:p>
            <a:pPr marL="654745" lvl="1" indent="0">
              <a:buNone/>
              <a:tabLst>
                <a:tab pos="2235200" algn="l"/>
              </a:tabLst>
            </a:pPr>
            <a:r>
              <a:rPr lang="en-US" b="1" dirty="0">
                <a:latin typeface="Courier New"/>
              </a:rPr>
              <a:t>FROM	</a:t>
            </a:r>
            <a:r>
              <a:rPr lang="en-US" dirty="0" smtClean="0">
                <a:latin typeface="Courier New"/>
              </a:rPr>
              <a:t>EMP</a:t>
            </a:r>
            <a:r>
              <a:rPr lang="en-US" dirty="0">
                <a:latin typeface="Courier New"/>
              </a:rPr>
              <a:t>, ASG,PROJ</a:t>
            </a:r>
          </a:p>
          <a:p>
            <a:pPr marL="654745" lvl="1" indent="0">
              <a:buNone/>
              <a:tabLst>
                <a:tab pos="2235200" algn="l"/>
              </a:tabLst>
            </a:pPr>
            <a:r>
              <a:rPr lang="en-US" b="1" dirty="0">
                <a:latin typeface="Courier New"/>
              </a:rPr>
              <a:t>WHERE	</a:t>
            </a:r>
            <a:r>
              <a:rPr lang="en-US" dirty="0" smtClean="0">
                <a:latin typeface="Courier New"/>
              </a:rPr>
              <a:t>EMP.ENO=ASG.ENO</a:t>
            </a:r>
            <a:endParaRPr lang="en-US" dirty="0">
              <a:latin typeface="Courier New"/>
            </a:endParaRPr>
          </a:p>
          <a:p>
            <a:pPr marL="654745" lvl="1" indent="0">
              <a:buNone/>
              <a:tabLst>
                <a:tab pos="2235200" algn="l"/>
              </a:tabLst>
            </a:pPr>
            <a:r>
              <a:rPr lang="en-US" b="1" dirty="0">
                <a:latin typeface="Courier New"/>
              </a:rPr>
              <a:t>AND	</a:t>
            </a:r>
            <a:r>
              <a:rPr lang="en-US" dirty="0" smtClean="0">
                <a:latin typeface="Courier New"/>
              </a:rPr>
              <a:t>ASG.PNO=PROJ.PNO</a:t>
            </a:r>
            <a:endParaRPr lang="en-US" dirty="0">
              <a:latin typeface="Courier New"/>
            </a:endParaRPr>
          </a:p>
          <a:p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354942" y="2108295"/>
            <a:ext cx="5190170" cy="7377017"/>
            <a:chOff x="5047618" y="1231255"/>
            <a:chExt cx="3649338" cy="5186965"/>
          </a:xfrm>
        </p:grpSpPr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7943219" y="1981200"/>
              <a:ext cx="753737" cy="3444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600">
                  <a:solidFill>
                    <a:srgbClr val="000000"/>
                  </a:solidFill>
                  <a:latin typeface="Arial" charset="0"/>
                </a:rPr>
                <a:t>PROJ</a:t>
              </a:r>
            </a:p>
          </p:txBody>
        </p:sp>
        <p:sp>
          <p:nvSpPr>
            <p:cNvPr id="32" name="Rectangle 5"/>
            <p:cNvSpPr>
              <a:spLocks noChangeArrowheads="1"/>
            </p:cNvSpPr>
            <p:nvPr/>
          </p:nvSpPr>
          <p:spPr bwMode="auto">
            <a:xfrm>
              <a:off x="6797288" y="2514600"/>
              <a:ext cx="632599" cy="3444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600">
                  <a:solidFill>
                    <a:srgbClr val="000000"/>
                  </a:solidFill>
                  <a:latin typeface="Arial" charset="0"/>
                </a:rPr>
                <a:t>ASG</a:t>
              </a:r>
            </a:p>
          </p:txBody>
        </p:sp>
        <p:sp>
          <p:nvSpPr>
            <p:cNvPr id="33" name="Rectangle 6"/>
            <p:cNvSpPr>
              <a:spLocks noChangeArrowheads="1"/>
            </p:cNvSpPr>
            <p:nvPr/>
          </p:nvSpPr>
          <p:spPr bwMode="auto">
            <a:xfrm>
              <a:off x="5127396" y="2514600"/>
              <a:ext cx="632282" cy="3444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600">
                  <a:solidFill>
                    <a:srgbClr val="000000"/>
                  </a:solidFill>
                  <a:latin typeface="Arial" charset="0"/>
                </a:rPr>
                <a:t>EMP</a:t>
              </a:r>
            </a:p>
          </p:txBody>
        </p:sp>
        <p:sp>
          <p:nvSpPr>
            <p:cNvPr id="34" name="Line 7"/>
            <p:cNvSpPr>
              <a:spLocks noChangeShapeType="1"/>
            </p:cNvSpPr>
            <p:nvPr/>
          </p:nvSpPr>
          <p:spPr bwMode="auto">
            <a:xfrm flipV="1">
              <a:off x="6248400" y="1600200"/>
              <a:ext cx="685800" cy="3810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5" name="Line 8"/>
            <p:cNvSpPr>
              <a:spLocks noChangeShapeType="1"/>
            </p:cNvSpPr>
            <p:nvPr/>
          </p:nvSpPr>
          <p:spPr bwMode="auto">
            <a:xfrm flipH="1" flipV="1">
              <a:off x="6459538" y="2209800"/>
              <a:ext cx="698500" cy="3810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6" name="Line 9"/>
            <p:cNvSpPr>
              <a:spLocks noChangeShapeType="1"/>
            </p:cNvSpPr>
            <p:nvPr/>
          </p:nvSpPr>
          <p:spPr bwMode="auto">
            <a:xfrm flipH="1" flipV="1">
              <a:off x="7391400" y="1622425"/>
              <a:ext cx="850900" cy="3429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V="1">
              <a:off x="5410200" y="2193925"/>
              <a:ext cx="685800" cy="3810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38" name="Rectangle 11"/>
            <p:cNvSpPr>
              <a:spLocks noChangeArrowheads="1"/>
            </p:cNvSpPr>
            <p:nvPr/>
          </p:nvSpPr>
          <p:spPr bwMode="auto">
            <a:xfrm>
              <a:off x="5047618" y="4314825"/>
              <a:ext cx="753737" cy="3444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Arial" charset="0"/>
                </a:rPr>
                <a:t>PROJ</a:t>
              </a:r>
            </a:p>
          </p:txBody>
        </p:sp>
        <p:sp>
          <p:nvSpPr>
            <p:cNvPr id="39" name="Rectangle 12"/>
            <p:cNvSpPr>
              <a:spLocks noChangeArrowheads="1"/>
            </p:cNvSpPr>
            <p:nvPr/>
          </p:nvSpPr>
          <p:spPr bwMode="auto">
            <a:xfrm>
              <a:off x="6797288" y="4360863"/>
              <a:ext cx="632599" cy="3444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600">
                  <a:solidFill>
                    <a:srgbClr val="000000"/>
                  </a:solidFill>
                  <a:latin typeface="Arial" charset="0"/>
                </a:rPr>
                <a:t>ASG</a:t>
              </a:r>
            </a:p>
          </p:txBody>
        </p:sp>
        <p:sp>
          <p:nvSpPr>
            <p:cNvPr id="40" name="Rectangle 13"/>
            <p:cNvSpPr>
              <a:spLocks noChangeArrowheads="1"/>
            </p:cNvSpPr>
            <p:nvPr/>
          </p:nvSpPr>
          <p:spPr bwMode="auto">
            <a:xfrm>
              <a:off x="8022996" y="3733800"/>
              <a:ext cx="632282" cy="3444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600">
                  <a:solidFill>
                    <a:srgbClr val="000000"/>
                  </a:solidFill>
                  <a:latin typeface="Arial" charset="0"/>
                </a:rPr>
                <a:t>EMP</a:t>
              </a:r>
            </a:p>
          </p:txBody>
        </p:sp>
        <p:sp>
          <p:nvSpPr>
            <p:cNvPr id="41" name="Line 14"/>
            <p:cNvSpPr>
              <a:spLocks noChangeShapeType="1"/>
            </p:cNvSpPr>
            <p:nvPr/>
          </p:nvSpPr>
          <p:spPr bwMode="auto">
            <a:xfrm flipV="1">
              <a:off x="6248400" y="3398838"/>
              <a:ext cx="685800" cy="3810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42" name="Line 15"/>
            <p:cNvSpPr>
              <a:spLocks noChangeShapeType="1"/>
            </p:cNvSpPr>
            <p:nvPr/>
          </p:nvSpPr>
          <p:spPr bwMode="auto">
            <a:xfrm flipH="1" flipV="1">
              <a:off x="6459538" y="3995738"/>
              <a:ext cx="698500" cy="3810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43" name="Line 16"/>
            <p:cNvSpPr>
              <a:spLocks noChangeShapeType="1"/>
            </p:cNvSpPr>
            <p:nvPr/>
          </p:nvSpPr>
          <p:spPr bwMode="auto">
            <a:xfrm flipH="1" flipV="1">
              <a:off x="7391400" y="3421063"/>
              <a:ext cx="850900" cy="3429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44" name="Line 17"/>
            <p:cNvSpPr>
              <a:spLocks noChangeShapeType="1"/>
            </p:cNvSpPr>
            <p:nvPr/>
          </p:nvSpPr>
          <p:spPr bwMode="auto">
            <a:xfrm flipV="1">
              <a:off x="5410200" y="3979863"/>
              <a:ext cx="685800" cy="3810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45" name="Rectangle 18"/>
            <p:cNvSpPr>
              <a:spLocks noChangeArrowheads="1"/>
            </p:cNvSpPr>
            <p:nvPr/>
          </p:nvSpPr>
          <p:spPr bwMode="auto">
            <a:xfrm>
              <a:off x="5047618" y="6049963"/>
              <a:ext cx="753737" cy="3444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600">
                  <a:solidFill>
                    <a:srgbClr val="000000"/>
                  </a:solidFill>
                  <a:latin typeface="Arial" charset="0"/>
                </a:rPr>
                <a:t>PROJ</a:t>
              </a:r>
            </a:p>
          </p:txBody>
        </p:sp>
        <p:sp>
          <p:nvSpPr>
            <p:cNvPr id="46" name="Rectangle 19"/>
            <p:cNvSpPr>
              <a:spLocks noChangeArrowheads="1"/>
            </p:cNvSpPr>
            <p:nvPr/>
          </p:nvSpPr>
          <p:spPr bwMode="auto">
            <a:xfrm>
              <a:off x="7962512" y="5503863"/>
              <a:ext cx="632599" cy="3444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600">
                  <a:solidFill>
                    <a:srgbClr val="000000"/>
                  </a:solidFill>
                  <a:latin typeface="Arial" charset="0"/>
                </a:rPr>
                <a:t>ASG</a:t>
              </a:r>
            </a:p>
          </p:txBody>
        </p:sp>
        <p:sp>
          <p:nvSpPr>
            <p:cNvPr id="47" name="Rectangle 20"/>
            <p:cNvSpPr>
              <a:spLocks noChangeArrowheads="1"/>
            </p:cNvSpPr>
            <p:nvPr/>
          </p:nvSpPr>
          <p:spPr bwMode="auto">
            <a:xfrm>
              <a:off x="6879996" y="6073775"/>
              <a:ext cx="632282" cy="3444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600">
                  <a:solidFill>
                    <a:srgbClr val="000000"/>
                  </a:solidFill>
                  <a:latin typeface="Arial" charset="0"/>
                </a:rPr>
                <a:t>EMP</a:t>
              </a:r>
            </a:p>
          </p:txBody>
        </p:sp>
        <p:sp>
          <p:nvSpPr>
            <p:cNvPr id="48" name="Line 21"/>
            <p:cNvSpPr>
              <a:spLocks noChangeShapeType="1"/>
            </p:cNvSpPr>
            <p:nvPr/>
          </p:nvSpPr>
          <p:spPr bwMode="auto">
            <a:xfrm flipV="1">
              <a:off x="6248400" y="5181600"/>
              <a:ext cx="685800" cy="3810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49" name="Line 22"/>
            <p:cNvSpPr>
              <a:spLocks noChangeShapeType="1"/>
            </p:cNvSpPr>
            <p:nvPr/>
          </p:nvSpPr>
          <p:spPr bwMode="auto">
            <a:xfrm flipH="1" flipV="1">
              <a:off x="6459538" y="5730875"/>
              <a:ext cx="698500" cy="3810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50" name="Line 23"/>
            <p:cNvSpPr>
              <a:spLocks noChangeShapeType="1"/>
            </p:cNvSpPr>
            <p:nvPr/>
          </p:nvSpPr>
          <p:spPr bwMode="auto">
            <a:xfrm flipH="1" flipV="1">
              <a:off x="7391400" y="5203825"/>
              <a:ext cx="850900" cy="3429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51" name="Line 24"/>
            <p:cNvSpPr>
              <a:spLocks noChangeShapeType="1"/>
            </p:cNvSpPr>
            <p:nvPr/>
          </p:nvSpPr>
          <p:spPr bwMode="auto">
            <a:xfrm flipV="1">
              <a:off x="5410200" y="5715000"/>
              <a:ext cx="685800" cy="3810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52" name="Rectangle 25"/>
            <p:cNvSpPr>
              <a:spLocks noChangeArrowheads="1"/>
            </p:cNvSpPr>
            <p:nvPr/>
          </p:nvSpPr>
          <p:spPr bwMode="auto">
            <a:xfrm>
              <a:off x="6054904" y="5435821"/>
              <a:ext cx="326542" cy="45445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Book Antiqua"/>
                </a:rPr>
                <a:t>× </a:t>
              </a:r>
              <a:endParaRPr lang="en-US" sz="3400" dirty="0">
                <a:solidFill>
                  <a:schemeClr val="tx2"/>
                </a:solidFill>
                <a:latin typeface="Symbol" charset="2"/>
              </a:endParaRPr>
            </a:p>
          </p:txBody>
        </p:sp>
        <p:sp>
          <p:nvSpPr>
            <p:cNvPr id="53" name="Rectangle 33"/>
            <p:cNvSpPr>
              <a:spLocks noChangeArrowheads="1"/>
            </p:cNvSpPr>
            <p:nvPr/>
          </p:nvSpPr>
          <p:spPr bwMode="auto">
            <a:xfrm>
              <a:off x="6824439" y="1231255"/>
              <a:ext cx="73211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spc="-427" dirty="0">
                  <a:solidFill>
                    <a:schemeClr val="tx2"/>
                  </a:solidFill>
                  <a:latin typeface="MS PGothic"/>
                  <a:ea typeface="MS PGothic"/>
                </a:rPr>
                <a:t>▷◁</a:t>
              </a:r>
              <a:r>
                <a:rPr lang="en-US" spc="-427" dirty="0">
                  <a:solidFill>
                    <a:schemeClr val="tx2"/>
                  </a:solidFill>
                  <a:latin typeface="MS PGothic"/>
                  <a:ea typeface="MS PGothic"/>
                </a:rPr>
                <a:t> </a:t>
              </a:r>
              <a:r>
                <a:rPr lang="en-US" sz="2600" baseline="-25000" dirty="0">
                  <a:solidFill>
                    <a:schemeClr val="tx2"/>
                  </a:solidFill>
                  <a:latin typeface="Arial" charset="0"/>
                </a:rPr>
                <a:t>PNO</a:t>
              </a:r>
            </a:p>
          </p:txBody>
        </p:sp>
      </p:grpSp>
      <p:sp>
        <p:nvSpPr>
          <p:cNvPr id="54" name="Rectangle 33"/>
          <p:cNvSpPr>
            <a:spLocks noChangeArrowheads="1"/>
          </p:cNvSpPr>
          <p:nvPr/>
        </p:nvSpPr>
        <p:spPr bwMode="auto">
          <a:xfrm>
            <a:off x="8550628" y="2980928"/>
            <a:ext cx="1126524" cy="5653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spc="-427" dirty="0">
                <a:solidFill>
                  <a:schemeClr val="tx2"/>
                </a:solidFill>
                <a:latin typeface="MS PGothic"/>
                <a:ea typeface="MS PGothic"/>
              </a:rPr>
              <a:t>▷◁ </a:t>
            </a:r>
            <a:r>
              <a:rPr lang="en-US" sz="2800" baseline="-25000" dirty="0">
                <a:solidFill>
                  <a:schemeClr val="tx2"/>
                </a:solidFill>
                <a:latin typeface="Arial" charset="0"/>
              </a:rPr>
              <a:t>ENO</a:t>
            </a:r>
          </a:p>
        </p:txBody>
      </p:sp>
      <p:sp>
        <p:nvSpPr>
          <p:cNvPr id="55" name="Rectangle 33"/>
          <p:cNvSpPr>
            <a:spLocks noChangeArrowheads="1"/>
          </p:cNvSpPr>
          <p:nvPr/>
        </p:nvSpPr>
        <p:spPr bwMode="auto">
          <a:xfrm>
            <a:off x="8431226" y="5519742"/>
            <a:ext cx="1309358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spc="-427" dirty="0">
                <a:solidFill>
                  <a:schemeClr val="tx2"/>
                </a:solidFill>
                <a:latin typeface="MS PGothic"/>
                <a:ea typeface="MS PGothic"/>
              </a:rPr>
              <a:t>▷◁</a:t>
            </a:r>
            <a:r>
              <a:rPr lang="en-US" spc="-427" dirty="0">
                <a:solidFill>
                  <a:schemeClr val="tx2"/>
                </a:solidFill>
                <a:latin typeface="MS PGothic"/>
                <a:ea typeface="MS PGothic"/>
              </a:rPr>
              <a:t> </a:t>
            </a:r>
            <a:r>
              <a:rPr lang="en-US" sz="2600" baseline="-25000" dirty="0">
                <a:solidFill>
                  <a:schemeClr val="tx2"/>
                </a:solidFill>
                <a:latin typeface="Arial" charset="0"/>
              </a:rPr>
              <a:t>PNO</a:t>
            </a:r>
          </a:p>
        </p:txBody>
      </p:sp>
      <p:sp>
        <p:nvSpPr>
          <p:cNvPr id="56" name="Rectangle 33"/>
          <p:cNvSpPr>
            <a:spLocks noChangeArrowheads="1"/>
          </p:cNvSpPr>
          <p:nvPr/>
        </p:nvSpPr>
        <p:spPr bwMode="auto">
          <a:xfrm>
            <a:off x="9779565" y="4721921"/>
            <a:ext cx="1126524" cy="5653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spc="-427" dirty="0">
                <a:solidFill>
                  <a:schemeClr val="tx2"/>
                </a:solidFill>
                <a:latin typeface="MS PGothic"/>
                <a:ea typeface="MS PGothic"/>
              </a:rPr>
              <a:t>▷◁ </a:t>
            </a:r>
            <a:r>
              <a:rPr lang="en-US" sz="2800" baseline="-25000" dirty="0">
                <a:solidFill>
                  <a:schemeClr val="tx2"/>
                </a:solidFill>
                <a:latin typeface="Arial" charset="0"/>
              </a:rPr>
              <a:t>ENO</a:t>
            </a:r>
          </a:p>
        </p:txBody>
      </p:sp>
      <p:sp>
        <p:nvSpPr>
          <p:cNvPr id="57" name="Rectangle 33"/>
          <p:cNvSpPr>
            <a:spLocks noChangeArrowheads="1"/>
          </p:cNvSpPr>
          <p:nvPr/>
        </p:nvSpPr>
        <p:spPr bwMode="auto">
          <a:xfrm>
            <a:off x="9574741" y="7126454"/>
            <a:ext cx="1843405" cy="5653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spc="-427" dirty="0">
                <a:solidFill>
                  <a:schemeClr val="tx2"/>
                </a:solidFill>
                <a:latin typeface="MS PGothic"/>
                <a:ea typeface="MS PGothic"/>
              </a:rPr>
              <a:t>▷◁ </a:t>
            </a:r>
            <a:r>
              <a:rPr lang="en-US" sz="2800" baseline="-25000" dirty="0">
                <a:solidFill>
                  <a:schemeClr val="tx2"/>
                </a:solidFill>
                <a:latin typeface="Arial" charset="0"/>
              </a:rPr>
              <a:t>ENO,PNO</a:t>
            </a:r>
          </a:p>
        </p:txBody>
      </p:sp>
    </p:spTree>
    <p:extLst>
      <p:ext uri="{BB962C8B-B14F-4D97-AF65-F5344CB8AC3E}">
        <p14:creationId xmlns:p14="http://schemas.microsoft.com/office/powerpoint/2010/main" val="20193107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2-Step Optimization</a:t>
            </a:r>
            <a:endParaRPr lang="en-US" dirty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50230" indent="-650230">
              <a:buSzPct val="100000"/>
              <a:buFont typeface="Monotype Sorts" charset="2"/>
              <a:buAutoNum type="arabicPeriod"/>
            </a:pPr>
            <a:r>
              <a:rPr lang="en-US" dirty="0"/>
              <a:t>At compile time, generate a static plan with operation ordering and access methods only</a:t>
            </a:r>
          </a:p>
          <a:p>
            <a:pPr marL="650230" indent="-650230">
              <a:buSzPct val="100000"/>
              <a:buFont typeface="Monotype Sorts" charset="2"/>
              <a:buAutoNum type="arabicPeriod"/>
            </a:pPr>
            <a:r>
              <a:rPr lang="en-US" dirty="0"/>
              <a:t>At startup time, carry out site and copy selection and allocate operations to sites</a:t>
            </a:r>
          </a:p>
        </p:txBody>
      </p:sp>
      <p:pic>
        <p:nvPicPr>
          <p:cNvPr id="8" name="Picture 7" descr="Fig-8-1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720" y="4453239"/>
            <a:ext cx="9753600" cy="475849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2-Step – Problem </a:t>
            </a:r>
            <a:r>
              <a:rPr lang="en-US" dirty="0"/>
              <a:t>Definition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A set of sites </a:t>
            </a:r>
            <a:r>
              <a:rPr lang="en-US" i="1" dirty="0"/>
              <a:t>S = </a:t>
            </a:r>
            <a:r>
              <a:rPr lang="en-US" dirty="0"/>
              <a:t>{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i="1" dirty="0"/>
              <a:t> s</a:t>
            </a:r>
            <a:r>
              <a:rPr lang="en-US" baseline="-25000" dirty="0"/>
              <a:t>2</a:t>
            </a:r>
            <a:r>
              <a:rPr lang="en-US" dirty="0"/>
              <a:t>, …,</a:t>
            </a:r>
            <a:r>
              <a:rPr lang="en-US" i="1" dirty="0" err="1"/>
              <a:t>s</a:t>
            </a:r>
            <a:r>
              <a:rPr lang="en-US" i="1" baseline="-25000" dirty="0" err="1"/>
              <a:t>n</a:t>
            </a:r>
            <a:r>
              <a:rPr lang="en-US" dirty="0" smtClean="0"/>
              <a:t>} with </a:t>
            </a:r>
            <a:r>
              <a:rPr lang="en-US" dirty="0"/>
              <a:t>the load of each site</a:t>
            </a:r>
            <a:endParaRPr lang="en-US" i="1" dirty="0"/>
          </a:p>
          <a:p>
            <a:pPr lvl="1"/>
            <a:r>
              <a:rPr lang="en-US" dirty="0"/>
              <a:t>A query </a:t>
            </a:r>
            <a:r>
              <a:rPr lang="en-US" i="1" dirty="0"/>
              <a:t>Q =</a:t>
            </a:r>
            <a:r>
              <a:rPr lang="en-US" dirty="0" smtClean="0"/>
              <a:t>{</a:t>
            </a:r>
            <a:r>
              <a:rPr lang="en-US" i="1" dirty="0" smtClean="0"/>
              <a:t>q</a:t>
            </a:r>
            <a:r>
              <a:rPr lang="en-US" baseline="-25000" dirty="0" smtClean="0"/>
              <a:t>1</a:t>
            </a:r>
            <a:r>
              <a:rPr lang="en-US" i="1" dirty="0" smtClean="0"/>
              <a:t>, q</a:t>
            </a:r>
            <a:r>
              <a:rPr lang="en-US" baseline="-25000" dirty="0" smtClean="0"/>
              <a:t>2</a:t>
            </a:r>
            <a:r>
              <a:rPr lang="en-US" i="1" dirty="0" smtClean="0"/>
              <a:t>, q</a:t>
            </a:r>
            <a:r>
              <a:rPr lang="en-US" baseline="-25000" dirty="0" smtClean="0"/>
              <a:t>3</a:t>
            </a:r>
            <a:r>
              <a:rPr lang="en-US" i="1" dirty="0" smtClean="0"/>
              <a:t>, q</a:t>
            </a:r>
            <a:r>
              <a:rPr lang="en-US" baseline="-25000" dirty="0" smtClean="0"/>
              <a:t>4</a:t>
            </a:r>
            <a:r>
              <a:rPr lang="en-US" dirty="0" smtClean="0"/>
              <a:t>}  </a:t>
            </a:r>
            <a:r>
              <a:rPr lang="en-US" dirty="0"/>
              <a:t>such that each subquery </a:t>
            </a:r>
            <a:r>
              <a:rPr lang="en-US" i="1" dirty="0" err="1"/>
              <a:t>q</a:t>
            </a:r>
            <a:r>
              <a:rPr lang="en-US" i="1" baseline="-25000" dirty="0" err="1"/>
              <a:t>i</a:t>
            </a:r>
            <a:r>
              <a:rPr lang="en-US" dirty="0"/>
              <a:t> is the maximum processing unit that accesses one relation and communicates with its neighboring queries</a:t>
            </a:r>
          </a:p>
          <a:p>
            <a:pPr lvl="1"/>
            <a:r>
              <a:rPr lang="en-US" dirty="0"/>
              <a:t>For each </a:t>
            </a:r>
            <a:r>
              <a:rPr lang="en-US" i="1" dirty="0" err="1"/>
              <a:t>q</a:t>
            </a:r>
            <a:r>
              <a:rPr lang="en-US" baseline="-25000" dirty="0" err="1"/>
              <a:t>i</a:t>
            </a:r>
            <a:r>
              <a:rPr lang="en-US" dirty="0"/>
              <a:t> in </a:t>
            </a:r>
            <a:r>
              <a:rPr lang="en-US" i="1" dirty="0"/>
              <a:t>Q</a:t>
            </a:r>
            <a:r>
              <a:rPr lang="en-US" dirty="0"/>
              <a:t>, a feasible allocation set of </a:t>
            </a:r>
            <a:r>
              <a:rPr lang="en-US" dirty="0" smtClean="0"/>
              <a:t>sites </a:t>
            </a:r>
            <a:r>
              <a:rPr lang="en-US" i="1" dirty="0" smtClean="0"/>
              <a:t>S</a:t>
            </a:r>
            <a:r>
              <a:rPr lang="en-US" i="1" baseline="-25000" dirty="0" smtClean="0"/>
              <a:t>q</a:t>
            </a:r>
            <a:r>
              <a:rPr lang="en-US" i="1" dirty="0"/>
              <a:t>=</a:t>
            </a:r>
            <a:r>
              <a:rPr lang="en-US" dirty="0" smtClean="0"/>
              <a:t>{</a:t>
            </a:r>
            <a:r>
              <a:rPr lang="en-US" i="1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n-US" i="1" dirty="0" smtClean="0"/>
              <a:t> s</a:t>
            </a:r>
            <a:r>
              <a:rPr lang="en-US" baseline="-25000" dirty="0" smtClean="0"/>
              <a:t>2</a:t>
            </a:r>
            <a:r>
              <a:rPr lang="en-US" dirty="0" smtClean="0"/>
              <a:t>, …,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k</a:t>
            </a:r>
            <a:r>
              <a:rPr lang="en-US" dirty="0" smtClean="0"/>
              <a:t>} where </a:t>
            </a:r>
            <a:r>
              <a:rPr lang="en-US" dirty="0"/>
              <a:t>each site stores a copy of the relation in </a:t>
            </a:r>
            <a:r>
              <a:rPr lang="en-US" i="1" dirty="0" err="1"/>
              <a:t>q</a:t>
            </a:r>
            <a:r>
              <a:rPr lang="en-US" i="1" baseline="-25000" dirty="0" err="1"/>
              <a:t>i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objective is to find an optimal allocation of </a:t>
            </a:r>
            <a:r>
              <a:rPr lang="en-US" i="1" dirty="0"/>
              <a:t>Q</a:t>
            </a:r>
            <a:r>
              <a:rPr lang="en-US" dirty="0"/>
              <a:t> to </a:t>
            </a:r>
            <a:r>
              <a:rPr lang="en-US" i="1" dirty="0"/>
              <a:t>S</a:t>
            </a:r>
            <a:r>
              <a:rPr lang="en-US" dirty="0"/>
              <a:t> such that</a:t>
            </a:r>
          </a:p>
          <a:p>
            <a:pPr lvl="1"/>
            <a:r>
              <a:rPr lang="en-US" dirty="0"/>
              <a:t>the load unbalance of </a:t>
            </a:r>
            <a:r>
              <a:rPr lang="en-US" i="1" dirty="0"/>
              <a:t>S</a:t>
            </a:r>
            <a:r>
              <a:rPr lang="en-US" dirty="0"/>
              <a:t> is minimized</a:t>
            </a:r>
          </a:p>
          <a:p>
            <a:pPr lvl="1"/>
            <a:r>
              <a:rPr lang="en-US" dirty="0"/>
              <a:t>The total communication cost is minimized</a:t>
            </a:r>
          </a:p>
          <a:p>
            <a:pPr lvl="1"/>
            <a:endParaRPr lang="en-US" i="1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2-Step Algorithm</a:t>
            </a:r>
            <a:endParaRPr lang="en-US" dirty="0"/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50230" indent="-650230"/>
            <a:r>
              <a:rPr lang="en-US" dirty="0"/>
              <a:t>For each </a:t>
            </a:r>
            <a:r>
              <a:rPr lang="en-US" i="1" dirty="0" err="1"/>
              <a:t>q</a:t>
            </a:r>
            <a:r>
              <a:rPr lang="en-US" dirty="0"/>
              <a:t> in </a:t>
            </a:r>
            <a:r>
              <a:rPr lang="en-US" i="1" dirty="0"/>
              <a:t>Q</a:t>
            </a:r>
            <a:r>
              <a:rPr lang="en-US" dirty="0"/>
              <a:t> compute load (</a:t>
            </a:r>
            <a:r>
              <a:rPr lang="en-US" i="1" dirty="0"/>
              <a:t>S</a:t>
            </a:r>
            <a:r>
              <a:rPr lang="en-US" i="1" baseline="-25000" dirty="0"/>
              <a:t>q</a:t>
            </a:r>
            <a:r>
              <a:rPr lang="en-US" dirty="0"/>
              <a:t>)</a:t>
            </a:r>
          </a:p>
          <a:p>
            <a:pPr marL="650230" indent="-650230"/>
            <a:r>
              <a:rPr lang="en-US" dirty="0"/>
              <a:t>While </a:t>
            </a:r>
            <a:r>
              <a:rPr lang="en-US" i="1" dirty="0"/>
              <a:t>Q</a:t>
            </a:r>
            <a:r>
              <a:rPr lang="en-US" dirty="0"/>
              <a:t> not empty do</a:t>
            </a:r>
          </a:p>
          <a:p>
            <a:pPr marL="1192088" lvl="1" indent="-541858">
              <a:buFont typeface="Century Schoolbook" charset="0"/>
              <a:buAutoNum type="arabicPeriod"/>
            </a:pPr>
            <a:r>
              <a:rPr lang="en-US" dirty="0"/>
              <a:t>Select subquery </a:t>
            </a:r>
            <a:r>
              <a:rPr lang="en-US" i="1" dirty="0"/>
              <a:t>a</a:t>
            </a:r>
            <a:r>
              <a:rPr lang="en-US" dirty="0"/>
              <a:t> with least allocation flexibility</a:t>
            </a:r>
          </a:p>
          <a:p>
            <a:pPr marL="1192088" lvl="1" indent="-541858">
              <a:buFont typeface="Century Schoolbook" charset="0"/>
              <a:buAutoNum type="arabicPeriod"/>
            </a:pPr>
            <a:r>
              <a:rPr lang="en-US" dirty="0"/>
              <a:t>Select best site </a:t>
            </a:r>
            <a:r>
              <a:rPr lang="en-US" i="1" dirty="0" err="1"/>
              <a:t>b</a:t>
            </a:r>
            <a:r>
              <a:rPr lang="en-US" dirty="0"/>
              <a:t> for </a:t>
            </a:r>
            <a:r>
              <a:rPr lang="en-US" i="1" dirty="0"/>
              <a:t>a</a:t>
            </a:r>
            <a:r>
              <a:rPr lang="en-US" dirty="0"/>
              <a:t> (with least load and best benefit)</a:t>
            </a:r>
          </a:p>
          <a:p>
            <a:pPr marL="1192088" lvl="1" indent="-541858">
              <a:buFont typeface="Century Schoolbook" charset="0"/>
              <a:buAutoNum type="arabicPeriod"/>
            </a:pPr>
            <a:r>
              <a:rPr lang="en-US" dirty="0"/>
              <a:t>Remove </a:t>
            </a:r>
            <a:r>
              <a:rPr lang="en-US" i="1" dirty="0"/>
              <a:t>a</a:t>
            </a:r>
            <a:r>
              <a:rPr lang="en-US" dirty="0"/>
              <a:t> from </a:t>
            </a:r>
            <a:r>
              <a:rPr lang="en-US" i="1" dirty="0"/>
              <a:t>Q </a:t>
            </a:r>
            <a:r>
              <a:rPr lang="en-US" dirty="0"/>
              <a:t>and recompute loads if needed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2-Step Algorithm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489200"/>
            <a:ext cx="6070600" cy="54839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 </a:t>
            </a:r>
            <a:r>
              <a:rPr lang="en-US" i="1" dirty="0"/>
              <a:t>Q = </a:t>
            </a:r>
            <a:r>
              <a:rPr lang="en-US" dirty="0"/>
              <a:t>{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  <a:r>
              <a:rPr lang="en-US" i="1" dirty="0"/>
              <a:t>, q</a:t>
            </a:r>
            <a:r>
              <a:rPr lang="en-US" baseline="-25000" dirty="0"/>
              <a:t>2</a:t>
            </a:r>
            <a:r>
              <a:rPr lang="en-US" i="1" dirty="0"/>
              <a:t>, q</a:t>
            </a:r>
            <a:r>
              <a:rPr lang="en-US" baseline="-25000" dirty="0"/>
              <a:t>3</a:t>
            </a:r>
            <a:r>
              <a:rPr lang="en-US" i="1" dirty="0"/>
              <a:t>, q</a:t>
            </a:r>
            <a:r>
              <a:rPr lang="en-US" baseline="-25000" dirty="0"/>
              <a:t>4</a:t>
            </a:r>
            <a:r>
              <a:rPr lang="en-US" dirty="0"/>
              <a:t>} </a:t>
            </a:r>
            <a:r>
              <a:rPr lang="en-US" dirty="0" smtClean="0"/>
              <a:t>where </a:t>
            </a:r>
            <a:r>
              <a:rPr lang="en-US" i="1" dirty="0" smtClean="0"/>
              <a:t>q</a:t>
            </a:r>
            <a:r>
              <a:rPr lang="en-US" baseline="-25000" dirty="0" smtClean="0"/>
              <a:t>1 </a:t>
            </a:r>
            <a:r>
              <a:rPr lang="en-US" dirty="0"/>
              <a:t>is associated with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i="1" dirty="0"/>
              <a:t>, q</a:t>
            </a:r>
            <a:r>
              <a:rPr lang="en-US" baseline="-25000" dirty="0"/>
              <a:t>2 </a:t>
            </a:r>
            <a:r>
              <a:rPr lang="en-US" dirty="0"/>
              <a:t>is associated with </a:t>
            </a:r>
            <a:r>
              <a:rPr lang="en-US" i="1" dirty="0" smtClean="0"/>
              <a:t>R</a:t>
            </a:r>
            <a:r>
              <a:rPr lang="en-US" baseline="-25000" dirty="0" smtClean="0"/>
              <a:t>2 </a:t>
            </a:r>
            <a:r>
              <a:rPr lang="en-US" dirty="0" smtClean="0"/>
              <a:t>joined </a:t>
            </a:r>
            <a:r>
              <a:rPr lang="en-US" dirty="0"/>
              <a:t>with the result </a:t>
            </a:r>
            <a:r>
              <a:rPr lang="en-US" dirty="0" smtClean="0"/>
              <a:t>of </a:t>
            </a:r>
            <a:r>
              <a:rPr lang="en-US" i="1" dirty="0" smtClean="0"/>
              <a:t>q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smtClean="0"/>
              <a:t>etc.</a:t>
            </a:r>
          </a:p>
          <a:p>
            <a:r>
              <a:rPr lang="en-US" dirty="0"/>
              <a:t>Iteration 1: </a:t>
            </a:r>
            <a:r>
              <a:rPr lang="en-US" dirty="0" smtClean="0"/>
              <a:t>select </a:t>
            </a:r>
            <a:r>
              <a:rPr lang="en-US" i="1" dirty="0" smtClean="0"/>
              <a:t>q</a:t>
            </a:r>
            <a:r>
              <a:rPr lang="en-US" baseline="-25000" dirty="0" smtClean="0"/>
              <a:t>4</a:t>
            </a:r>
            <a:r>
              <a:rPr lang="en-US" dirty="0"/>
              <a:t>, allocate to 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, set load(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)</a:t>
            </a:r>
            <a:r>
              <a:rPr lang="en-US" dirty="0" smtClean="0"/>
              <a:t>=2</a:t>
            </a:r>
          </a:p>
          <a:p>
            <a:r>
              <a:rPr lang="en-US" dirty="0"/>
              <a:t>Iteration 2: </a:t>
            </a:r>
            <a:r>
              <a:rPr lang="en-US" dirty="0" smtClean="0"/>
              <a:t>select </a:t>
            </a:r>
            <a:r>
              <a:rPr lang="en-US" i="1" dirty="0" smtClean="0"/>
              <a:t>q</a:t>
            </a:r>
            <a:r>
              <a:rPr lang="en-US" baseline="-25000" dirty="0" smtClean="0"/>
              <a:t>2</a:t>
            </a:r>
            <a:r>
              <a:rPr lang="en-US" dirty="0"/>
              <a:t>, allocate to </a:t>
            </a:r>
            <a:r>
              <a:rPr lang="en-US" i="1" dirty="0"/>
              <a:t>s</a:t>
            </a:r>
            <a:r>
              <a:rPr lang="en-US" baseline="-25000" dirty="0"/>
              <a:t>2</a:t>
            </a:r>
            <a:r>
              <a:rPr lang="en-US" dirty="0"/>
              <a:t>, set load(</a:t>
            </a:r>
            <a:r>
              <a:rPr lang="en-US" i="1" dirty="0"/>
              <a:t>s</a:t>
            </a:r>
            <a:r>
              <a:rPr lang="en-US" i="1" baseline="-25000" dirty="0"/>
              <a:t>2</a:t>
            </a:r>
            <a:r>
              <a:rPr lang="en-US" dirty="0"/>
              <a:t>)=3</a:t>
            </a:r>
          </a:p>
          <a:p>
            <a:r>
              <a:rPr lang="en-US" dirty="0"/>
              <a:t>Iteration 3: </a:t>
            </a:r>
            <a:r>
              <a:rPr lang="en-US" dirty="0" smtClean="0"/>
              <a:t>select </a:t>
            </a:r>
            <a:r>
              <a:rPr lang="en-US" i="1" dirty="0" smtClean="0"/>
              <a:t>q</a:t>
            </a:r>
            <a:r>
              <a:rPr lang="en-US" baseline="-25000" dirty="0" smtClean="0"/>
              <a:t>3</a:t>
            </a:r>
            <a:r>
              <a:rPr lang="en-US" dirty="0"/>
              <a:t>, allocate to 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, set load(</a:t>
            </a:r>
            <a:r>
              <a:rPr lang="en-US" i="1" dirty="0"/>
              <a:t>s</a:t>
            </a:r>
            <a:r>
              <a:rPr lang="en-US" i="1" baseline="-25000" dirty="0"/>
              <a:t>1</a:t>
            </a:r>
            <a:r>
              <a:rPr lang="en-US" dirty="0"/>
              <a:t>) </a:t>
            </a:r>
            <a:r>
              <a:rPr lang="en-US" dirty="0" smtClean="0"/>
              <a:t>=3</a:t>
            </a:r>
          </a:p>
          <a:p>
            <a:r>
              <a:rPr lang="en-US" dirty="0"/>
              <a:t>Iteration 4</a:t>
            </a:r>
            <a:r>
              <a:rPr lang="en-US"/>
              <a:t>: </a:t>
            </a:r>
            <a:r>
              <a:rPr lang="en-US" smtClean="0"/>
              <a:t>select </a:t>
            </a:r>
            <a:r>
              <a:rPr lang="en-US" i="1" smtClean="0"/>
              <a:t>q</a:t>
            </a:r>
            <a:r>
              <a:rPr lang="en-US" baseline="-25000" smtClean="0"/>
              <a:t>1</a:t>
            </a:r>
            <a:r>
              <a:rPr lang="en-US" dirty="0"/>
              <a:t>, allocate to </a:t>
            </a:r>
            <a:r>
              <a:rPr lang="en-US" i="1" dirty="0"/>
              <a:t>s</a:t>
            </a:r>
            <a:r>
              <a:rPr lang="en-US" baseline="-25000" dirty="0"/>
              <a:t>3</a:t>
            </a:r>
            <a:r>
              <a:rPr lang="en-US" dirty="0"/>
              <a:t> or </a:t>
            </a:r>
            <a:r>
              <a:rPr lang="en-US" i="1" dirty="0" smtClean="0"/>
              <a:t>s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pic>
        <p:nvPicPr>
          <p:cNvPr id="6" name="Picture 5" descr="Fig-8-1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392" y="3076600"/>
            <a:ext cx="6394027" cy="3372995"/>
          </a:xfrm>
          <a:prstGeom prst="rect">
            <a:avLst/>
          </a:prstGeom>
        </p:spPr>
      </p:pic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3728" y="8048979"/>
            <a:ext cx="12442636" cy="10546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Book Antiqua"/>
              </a:rPr>
              <a:t>Note:</a:t>
            </a:r>
            <a:r>
              <a:rPr lang="en-US" dirty="0">
                <a:solidFill>
                  <a:schemeClr val="tx2"/>
                </a:solidFill>
                <a:latin typeface="Book Antiqua"/>
              </a:rPr>
              <a:t> if in iteration 2, </a:t>
            </a:r>
            <a:r>
              <a:rPr lang="en-US" i="1" dirty="0">
                <a:solidFill>
                  <a:schemeClr val="tx2"/>
                </a:solidFill>
                <a:latin typeface="Book Antiqua"/>
              </a:rPr>
              <a:t>q</a:t>
            </a:r>
            <a:r>
              <a:rPr lang="en-US" baseline="-25000" dirty="0">
                <a:solidFill>
                  <a:schemeClr val="tx2"/>
                </a:solidFill>
                <a:latin typeface="Book Antiqua"/>
              </a:rPr>
              <a:t>2</a:t>
            </a:r>
            <a:r>
              <a:rPr lang="en-US" dirty="0">
                <a:solidFill>
                  <a:schemeClr val="tx2"/>
                </a:solidFill>
                <a:latin typeface="Book Antiqua"/>
              </a:rPr>
              <a:t>, were allocated to </a:t>
            </a:r>
            <a:r>
              <a:rPr lang="en-US" i="1" dirty="0">
                <a:solidFill>
                  <a:schemeClr val="tx2"/>
                </a:solidFill>
                <a:latin typeface="Book Antiqua"/>
              </a:rPr>
              <a:t>s</a:t>
            </a:r>
            <a:r>
              <a:rPr lang="en-US" baseline="-25000" dirty="0">
                <a:solidFill>
                  <a:schemeClr val="tx2"/>
                </a:solidFill>
                <a:latin typeface="Book Antiqua"/>
              </a:rPr>
              <a:t>4</a:t>
            </a:r>
            <a:r>
              <a:rPr lang="en-US" dirty="0">
                <a:solidFill>
                  <a:schemeClr val="tx2"/>
                </a:solidFill>
                <a:latin typeface="Book Antiqua"/>
              </a:rPr>
              <a:t>, this would have produced</a:t>
            </a:r>
          </a:p>
          <a:p>
            <a:r>
              <a:rPr lang="en-US" dirty="0">
                <a:solidFill>
                  <a:schemeClr val="tx2"/>
                </a:solidFill>
                <a:latin typeface="Book Antiqua"/>
              </a:rPr>
              <a:t>a better plan. </a:t>
            </a:r>
            <a:r>
              <a:rPr lang="en-US" dirty="0" smtClean="0">
                <a:solidFill>
                  <a:schemeClr val="tx2"/>
                </a:solidFill>
                <a:latin typeface="Book Antiqua"/>
              </a:rPr>
              <a:t>So hybrid </a:t>
            </a:r>
            <a:r>
              <a:rPr lang="en-US" dirty="0">
                <a:solidFill>
                  <a:schemeClr val="tx2"/>
                </a:solidFill>
                <a:latin typeface="Book Antiqua"/>
              </a:rPr>
              <a:t>optimization can still miss optimal plans</a:t>
            </a:r>
          </a:p>
        </p:txBody>
      </p:sp>
    </p:spTree>
    <p:extLst>
      <p:ext uri="{BB962C8B-B14F-4D97-AF65-F5344CB8AC3E}">
        <p14:creationId xmlns:p14="http://schemas.microsoft.com/office/powerpoint/2010/main" val="32193023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14643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SzPct val="95000"/>
              <a:buFont typeface="Wingdings" pitchFamily="2" charset="2"/>
              <a:buChar char=""/>
            </a:pPr>
            <a:r>
              <a:rPr lang="en-US" dirty="0"/>
              <a:t>Restrict by means of heuristics</a:t>
            </a:r>
          </a:p>
          <a:p>
            <a:pPr lvl="1">
              <a:buFont typeface="Wingdings 3" pitchFamily="18" charset="2"/>
              <a:buChar char=""/>
            </a:pPr>
            <a:r>
              <a:rPr lang="en-US" dirty="0"/>
              <a:t>Perform unary operations before binary operations</a:t>
            </a:r>
          </a:p>
          <a:p>
            <a:pPr lvl="1">
              <a:buFont typeface="Wingdings 3" pitchFamily="18" charset="2"/>
              <a:buChar char=""/>
            </a:pPr>
            <a:r>
              <a:rPr lang="en-US" dirty="0"/>
              <a:t>…</a:t>
            </a:r>
          </a:p>
          <a:p>
            <a:pPr>
              <a:buSzPct val="95000"/>
              <a:buFont typeface="Wingdings" pitchFamily="2" charset="2"/>
              <a:buChar char=""/>
            </a:pPr>
            <a:r>
              <a:rPr lang="en-US" dirty="0"/>
              <a:t>Restrict the shape of the join tree</a:t>
            </a:r>
          </a:p>
          <a:p>
            <a:pPr lvl="1"/>
            <a:r>
              <a:rPr lang="en-US" dirty="0"/>
              <a:t>Consider only linear trees, ignore bushy ones</a:t>
            </a:r>
          </a:p>
        </p:txBody>
      </p:sp>
      <p:sp>
        <p:nvSpPr>
          <p:cNvPr id="146455" name="Text Box 1047"/>
          <p:cNvSpPr txBox="1">
            <a:spLocks noChangeArrowheads="1"/>
          </p:cNvSpPr>
          <p:nvPr/>
        </p:nvSpPr>
        <p:spPr bwMode="auto">
          <a:xfrm>
            <a:off x="2503616" y="5291931"/>
            <a:ext cx="3021425" cy="592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hlink"/>
                </a:solidFill>
                <a:latin typeface="Arial"/>
              </a:rPr>
              <a:t>Linear Join Tree</a:t>
            </a:r>
          </a:p>
        </p:txBody>
      </p:sp>
      <p:sp>
        <p:nvSpPr>
          <p:cNvPr id="146469" name="Text Box 1061"/>
          <p:cNvSpPr txBox="1">
            <a:spLocks noChangeArrowheads="1"/>
          </p:cNvSpPr>
          <p:nvPr/>
        </p:nvSpPr>
        <p:spPr bwMode="auto">
          <a:xfrm>
            <a:off x="7485498" y="5291931"/>
            <a:ext cx="3021237" cy="592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hlink"/>
                </a:solidFill>
                <a:latin typeface="Arial"/>
              </a:rPr>
              <a:t>Bushy Join Tree</a:t>
            </a: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775440" y="8500535"/>
            <a:ext cx="696394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 i="1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2</a:t>
            </a:r>
            <a:endParaRPr lang="en-US" sz="2600" i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1088879" y="8500535"/>
            <a:ext cx="696394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 i="1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1</a:t>
            </a:r>
            <a:endParaRPr lang="en-US" sz="2600" i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 flipV="1">
            <a:off x="1408853" y="7911253"/>
            <a:ext cx="650240" cy="65024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 flipH="1" flipV="1">
            <a:off x="2384213" y="7911253"/>
            <a:ext cx="650240" cy="65024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6" name="Line 8"/>
          <p:cNvSpPr>
            <a:spLocks noChangeShapeType="1"/>
          </p:cNvSpPr>
          <p:nvPr/>
        </p:nvSpPr>
        <p:spPr bwMode="auto">
          <a:xfrm flipV="1">
            <a:off x="2305192" y="6974276"/>
            <a:ext cx="650240" cy="65024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3642426" y="7586133"/>
            <a:ext cx="696394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 i="1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3</a:t>
            </a:r>
            <a:endParaRPr lang="en-US" sz="2600" i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 flipH="1" flipV="1">
            <a:off x="3251200" y="6996854"/>
            <a:ext cx="650240" cy="65024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9" name="Line 11"/>
          <p:cNvSpPr>
            <a:spLocks noChangeShapeType="1"/>
          </p:cNvSpPr>
          <p:nvPr/>
        </p:nvSpPr>
        <p:spPr bwMode="auto">
          <a:xfrm flipV="1">
            <a:off x="3251200" y="6044072"/>
            <a:ext cx="650240" cy="65024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4617786" y="6658188"/>
            <a:ext cx="696394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 i="1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4</a:t>
            </a:r>
            <a:endParaRPr lang="en-US" sz="2600" i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" name="Line 13"/>
          <p:cNvSpPr>
            <a:spLocks noChangeShapeType="1"/>
          </p:cNvSpPr>
          <p:nvPr/>
        </p:nvSpPr>
        <p:spPr bwMode="auto">
          <a:xfrm flipH="1" flipV="1">
            <a:off x="4226560" y="6068907"/>
            <a:ext cx="650240" cy="65024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2" name="Rectangle 15"/>
          <p:cNvSpPr>
            <a:spLocks noChangeArrowheads="1"/>
          </p:cNvSpPr>
          <p:nvPr/>
        </p:nvSpPr>
        <p:spPr bwMode="auto">
          <a:xfrm>
            <a:off x="8410853" y="8500535"/>
            <a:ext cx="696394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 i="1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2</a:t>
            </a:r>
            <a:endParaRPr lang="en-US" sz="2600" i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3" name="Rectangle 16"/>
          <p:cNvSpPr>
            <a:spLocks noChangeArrowheads="1"/>
          </p:cNvSpPr>
          <p:nvPr/>
        </p:nvSpPr>
        <p:spPr bwMode="auto">
          <a:xfrm>
            <a:off x="6724293" y="8500535"/>
            <a:ext cx="696394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 i="1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1</a:t>
            </a:r>
            <a:endParaRPr lang="en-US" sz="2600" i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4" name="Line 17"/>
          <p:cNvSpPr>
            <a:spLocks noChangeShapeType="1"/>
          </p:cNvSpPr>
          <p:nvPr/>
        </p:nvSpPr>
        <p:spPr bwMode="auto">
          <a:xfrm flipV="1">
            <a:off x="7044267" y="7911253"/>
            <a:ext cx="650240" cy="65024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5" name="Line 18"/>
          <p:cNvSpPr>
            <a:spLocks noChangeShapeType="1"/>
          </p:cNvSpPr>
          <p:nvPr/>
        </p:nvSpPr>
        <p:spPr bwMode="auto">
          <a:xfrm flipH="1" flipV="1">
            <a:off x="8019627" y="7911253"/>
            <a:ext cx="650240" cy="65024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10903440" y="8500535"/>
            <a:ext cx="696394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 i="1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4</a:t>
            </a:r>
            <a:endParaRPr lang="en-US" sz="2600" i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7" name="Rectangle 20"/>
          <p:cNvSpPr>
            <a:spLocks noChangeArrowheads="1"/>
          </p:cNvSpPr>
          <p:nvPr/>
        </p:nvSpPr>
        <p:spPr bwMode="auto">
          <a:xfrm>
            <a:off x="9216879" y="8500535"/>
            <a:ext cx="696394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 i="1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3</a:t>
            </a:r>
            <a:endParaRPr lang="en-US" sz="2600" i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" name="Line 21"/>
          <p:cNvSpPr>
            <a:spLocks noChangeShapeType="1"/>
          </p:cNvSpPr>
          <p:nvPr/>
        </p:nvSpPr>
        <p:spPr bwMode="auto">
          <a:xfrm flipV="1">
            <a:off x="9536853" y="7911253"/>
            <a:ext cx="650240" cy="65024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9" name="Line 22"/>
          <p:cNvSpPr>
            <a:spLocks noChangeShapeType="1"/>
          </p:cNvSpPr>
          <p:nvPr/>
        </p:nvSpPr>
        <p:spPr bwMode="auto">
          <a:xfrm flipH="1" flipV="1">
            <a:off x="10512213" y="7911253"/>
            <a:ext cx="650240" cy="65024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0" name="Line 23"/>
          <p:cNvSpPr>
            <a:spLocks noChangeShapeType="1"/>
          </p:cNvSpPr>
          <p:nvPr/>
        </p:nvSpPr>
        <p:spPr bwMode="auto">
          <a:xfrm flipV="1">
            <a:off x="7911253" y="6719147"/>
            <a:ext cx="975360" cy="97536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1" name="Line 24"/>
          <p:cNvSpPr>
            <a:spLocks noChangeShapeType="1"/>
          </p:cNvSpPr>
          <p:nvPr/>
        </p:nvSpPr>
        <p:spPr bwMode="auto">
          <a:xfrm flipH="1" flipV="1">
            <a:off x="9320107" y="6719147"/>
            <a:ext cx="975360" cy="97536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24184" y="5593680"/>
            <a:ext cx="517976" cy="744135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endParaRPr lang="en-US" sz="40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59876" y="6515382"/>
            <a:ext cx="517976" cy="744135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endParaRPr lang="en-US" sz="40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65896" y="7437085"/>
            <a:ext cx="517976" cy="744135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endParaRPr lang="en-US" sz="40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857862" y="6208148"/>
            <a:ext cx="517976" cy="744135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endParaRPr lang="en-US" sz="40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623006" y="7437085"/>
            <a:ext cx="517976" cy="744135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endParaRPr lang="en-US" sz="40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086798" y="7437085"/>
            <a:ext cx="517976" cy="744135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endParaRPr lang="en-US" sz="4000" dirty="0">
              <a:solidFill>
                <a:schemeClr val="tx2"/>
              </a:solidFill>
              <a:latin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Strategy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SzPct val="95000"/>
              <a:buFont typeface="Wingdings" pitchFamily="2" charset="2"/>
              <a:buChar char=""/>
            </a:pPr>
            <a:r>
              <a:rPr lang="en-US" dirty="0"/>
              <a:t>How to “move” in the search space.</a:t>
            </a:r>
          </a:p>
          <a:p>
            <a:pPr>
              <a:buSzPct val="95000"/>
              <a:buFont typeface="Wingdings" pitchFamily="2" charset="2"/>
              <a:buChar char=""/>
            </a:pPr>
            <a:r>
              <a:rPr lang="en-US" dirty="0"/>
              <a:t>Deterministic</a:t>
            </a:r>
          </a:p>
          <a:p>
            <a:pPr lvl="1">
              <a:buSzPct val="95000"/>
              <a:buFont typeface="Wingdings 3" pitchFamily="18" charset="2"/>
              <a:buChar char=""/>
            </a:pPr>
            <a:r>
              <a:rPr lang="en-US" dirty="0"/>
              <a:t>Start from base relations and build plans by adding one relation at each step</a:t>
            </a:r>
          </a:p>
          <a:p>
            <a:pPr lvl="1">
              <a:buSzPct val="95000"/>
              <a:buFont typeface="Wingdings 3" pitchFamily="18" charset="2"/>
              <a:buChar char=""/>
            </a:pPr>
            <a:r>
              <a:rPr lang="en-US" dirty="0"/>
              <a:t>Dynamic programming: breadth-first</a:t>
            </a:r>
          </a:p>
          <a:p>
            <a:pPr lvl="1">
              <a:buSzPct val="95000"/>
              <a:buFont typeface="Wingdings 3" pitchFamily="18" charset="2"/>
              <a:buChar char=""/>
            </a:pPr>
            <a:r>
              <a:rPr lang="en-US" dirty="0"/>
              <a:t>Greedy: depth-first</a:t>
            </a:r>
          </a:p>
          <a:p>
            <a:pPr>
              <a:buSzPct val="95000"/>
              <a:buFont typeface="Wingdings" pitchFamily="2" charset="2"/>
              <a:buChar char=""/>
            </a:pPr>
            <a:r>
              <a:rPr lang="en-US" dirty="0"/>
              <a:t>Randomized</a:t>
            </a:r>
          </a:p>
          <a:p>
            <a:pPr lvl="1">
              <a:buSzPct val="95000"/>
              <a:buFont typeface="Wingdings 3" pitchFamily="18" charset="2"/>
              <a:buChar char=""/>
            </a:pPr>
            <a:r>
              <a:rPr lang="en-US" dirty="0"/>
              <a:t>Search for </a:t>
            </a:r>
            <a:r>
              <a:rPr lang="en-US" dirty="0" err="1"/>
              <a:t>optimalities</a:t>
            </a:r>
            <a:r>
              <a:rPr lang="en-US" dirty="0"/>
              <a:t> around a particular starting point</a:t>
            </a:r>
          </a:p>
          <a:p>
            <a:pPr lvl="1">
              <a:buSzPct val="95000"/>
              <a:buFont typeface="Wingdings 3" pitchFamily="18" charset="2"/>
              <a:buChar char=""/>
            </a:pPr>
            <a:r>
              <a:rPr lang="en-US" dirty="0"/>
              <a:t>Trade optimization time for execution time</a:t>
            </a:r>
          </a:p>
          <a:p>
            <a:pPr lvl="1">
              <a:buSzPct val="95000"/>
              <a:buFont typeface="Wingdings 3" pitchFamily="18" charset="2"/>
              <a:buChar char=""/>
            </a:pPr>
            <a:r>
              <a:rPr lang="en-US" dirty="0"/>
              <a:t>Better when &gt; 10 relations</a:t>
            </a:r>
          </a:p>
          <a:p>
            <a:pPr lvl="1">
              <a:buSzPct val="95000"/>
              <a:buFont typeface="Wingdings 3" pitchFamily="18" charset="2"/>
              <a:buChar char=""/>
            </a:pPr>
            <a:r>
              <a:rPr lang="en-US" dirty="0"/>
              <a:t>Simulated annealing</a:t>
            </a:r>
          </a:p>
          <a:p>
            <a:pPr lvl="1">
              <a:buSzPct val="95000"/>
              <a:buFont typeface="Wingdings 3" pitchFamily="18" charset="2"/>
              <a:buChar char=""/>
            </a:pPr>
            <a:r>
              <a:rPr lang="en-US" dirty="0"/>
              <a:t>Iterative improvement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Strategies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2489200"/>
            <a:ext cx="12293600" cy="659408"/>
          </a:xfrm>
        </p:spPr>
        <p:txBody>
          <a:bodyPr/>
          <a:lstStyle/>
          <a:p>
            <a:r>
              <a:rPr lang="en-US" dirty="0"/>
              <a:t>Deterministic</a:t>
            </a:r>
          </a:p>
        </p:txBody>
      </p:sp>
      <p:sp>
        <p:nvSpPr>
          <p:cNvPr id="302085" name="Rectangle 5"/>
          <p:cNvSpPr>
            <a:spLocks noChangeArrowheads="1"/>
          </p:cNvSpPr>
          <p:nvPr/>
        </p:nvSpPr>
        <p:spPr bwMode="auto">
          <a:xfrm>
            <a:off x="10074835" y="5249335"/>
            <a:ext cx="696394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 i="1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2</a:t>
            </a:r>
            <a:endParaRPr lang="en-US" sz="2600" i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2086" name="Rectangle 6"/>
          <p:cNvSpPr>
            <a:spLocks noChangeArrowheads="1"/>
          </p:cNvSpPr>
          <p:nvPr/>
        </p:nvSpPr>
        <p:spPr bwMode="auto">
          <a:xfrm>
            <a:off x="8388275" y="5249335"/>
            <a:ext cx="696394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 i="1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1</a:t>
            </a:r>
            <a:endParaRPr lang="en-US" sz="2600" i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2087" name="Line 7"/>
          <p:cNvSpPr>
            <a:spLocks noChangeShapeType="1"/>
          </p:cNvSpPr>
          <p:nvPr/>
        </p:nvSpPr>
        <p:spPr bwMode="auto">
          <a:xfrm flipV="1">
            <a:off x="8708250" y="4660053"/>
            <a:ext cx="650240" cy="65024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02088" name="Line 8"/>
          <p:cNvSpPr>
            <a:spLocks noChangeShapeType="1"/>
          </p:cNvSpPr>
          <p:nvPr/>
        </p:nvSpPr>
        <p:spPr bwMode="auto">
          <a:xfrm flipH="1" flipV="1">
            <a:off x="9683610" y="4660053"/>
            <a:ext cx="650240" cy="65024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02089" name="Line 9"/>
          <p:cNvSpPr>
            <a:spLocks noChangeShapeType="1"/>
          </p:cNvSpPr>
          <p:nvPr/>
        </p:nvSpPr>
        <p:spPr bwMode="auto">
          <a:xfrm flipV="1">
            <a:off x="9604587" y="3723076"/>
            <a:ext cx="650240" cy="65024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02090" name="Rectangle 10"/>
          <p:cNvSpPr>
            <a:spLocks noChangeArrowheads="1"/>
          </p:cNvSpPr>
          <p:nvPr/>
        </p:nvSpPr>
        <p:spPr bwMode="auto">
          <a:xfrm>
            <a:off x="10941822" y="4334933"/>
            <a:ext cx="696394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 i="1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3</a:t>
            </a:r>
            <a:endParaRPr lang="en-US" sz="2600" i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2091" name="Line 11"/>
          <p:cNvSpPr>
            <a:spLocks noChangeShapeType="1"/>
          </p:cNvSpPr>
          <p:nvPr/>
        </p:nvSpPr>
        <p:spPr bwMode="auto">
          <a:xfrm flipH="1" flipV="1">
            <a:off x="10550596" y="3745654"/>
            <a:ext cx="650240" cy="65024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02092" name="Line 12"/>
          <p:cNvSpPr>
            <a:spLocks noChangeShapeType="1"/>
          </p:cNvSpPr>
          <p:nvPr/>
        </p:nvSpPr>
        <p:spPr bwMode="auto">
          <a:xfrm flipV="1">
            <a:off x="10550596" y="2792872"/>
            <a:ext cx="650240" cy="65024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02093" name="Rectangle 13"/>
          <p:cNvSpPr>
            <a:spLocks noChangeArrowheads="1"/>
          </p:cNvSpPr>
          <p:nvPr/>
        </p:nvSpPr>
        <p:spPr bwMode="auto">
          <a:xfrm>
            <a:off x="11917182" y="3406988"/>
            <a:ext cx="696394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 i="1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4</a:t>
            </a:r>
            <a:endParaRPr lang="en-US" sz="2600" i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2094" name="Line 14"/>
          <p:cNvSpPr>
            <a:spLocks noChangeShapeType="1"/>
          </p:cNvSpPr>
          <p:nvPr/>
        </p:nvSpPr>
        <p:spPr bwMode="auto">
          <a:xfrm flipH="1" flipV="1">
            <a:off x="11525956" y="2817707"/>
            <a:ext cx="650240" cy="65024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02095" name="Rectangle 15"/>
          <p:cNvSpPr>
            <a:spLocks noChangeArrowheads="1"/>
          </p:cNvSpPr>
          <p:nvPr/>
        </p:nvSpPr>
        <p:spPr bwMode="auto">
          <a:xfrm>
            <a:off x="3030568" y="5249335"/>
            <a:ext cx="696394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2600" baseline="-25000" dirty="0">
                <a:solidFill>
                  <a:srgbClr val="000000"/>
                </a:solidFill>
                <a:latin typeface="Arial" charset="0"/>
              </a:rPr>
              <a:t>2</a:t>
            </a:r>
            <a:endParaRPr lang="en-US" sz="26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2096" name="Rectangle 16"/>
          <p:cNvSpPr>
            <a:spLocks noChangeArrowheads="1"/>
          </p:cNvSpPr>
          <p:nvPr/>
        </p:nvSpPr>
        <p:spPr bwMode="auto">
          <a:xfrm>
            <a:off x="1344009" y="5249335"/>
            <a:ext cx="696394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2600" baseline="-25000" dirty="0">
                <a:solidFill>
                  <a:srgbClr val="000000"/>
                </a:solidFill>
                <a:latin typeface="Arial" charset="0"/>
              </a:rPr>
              <a:t>1</a:t>
            </a:r>
            <a:endParaRPr lang="en-US" sz="26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2097" name="Line 17"/>
          <p:cNvSpPr>
            <a:spLocks noChangeShapeType="1"/>
          </p:cNvSpPr>
          <p:nvPr/>
        </p:nvSpPr>
        <p:spPr bwMode="auto">
          <a:xfrm flipV="1">
            <a:off x="1663983" y="4660053"/>
            <a:ext cx="650240" cy="65024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02098" name="Line 18"/>
          <p:cNvSpPr>
            <a:spLocks noChangeShapeType="1"/>
          </p:cNvSpPr>
          <p:nvPr/>
        </p:nvSpPr>
        <p:spPr bwMode="auto">
          <a:xfrm flipH="1" flipV="1">
            <a:off x="2639343" y="4660053"/>
            <a:ext cx="650240" cy="65024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02099" name="Rectangle 19"/>
          <p:cNvSpPr>
            <a:spLocks noChangeArrowheads="1"/>
          </p:cNvSpPr>
          <p:nvPr/>
        </p:nvSpPr>
        <p:spPr bwMode="auto">
          <a:xfrm>
            <a:off x="6577537" y="5249335"/>
            <a:ext cx="696394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 i="1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2</a:t>
            </a:r>
            <a:endParaRPr lang="en-US" sz="2600" i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2100" name="Rectangle 20"/>
          <p:cNvSpPr>
            <a:spLocks noChangeArrowheads="1"/>
          </p:cNvSpPr>
          <p:nvPr/>
        </p:nvSpPr>
        <p:spPr bwMode="auto">
          <a:xfrm>
            <a:off x="4890977" y="5249335"/>
            <a:ext cx="696394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 i="1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1</a:t>
            </a:r>
            <a:endParaRPr lang="en-US" sz="2600" i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2101" name="Line 21"/>
          <p:cNvSpPr>
            <a:spLocks noChangeShapeType="1"/>
          </p:cNvSpPr>
          <p:nvPr/>
        </p:nvSpPr>
        <p:spPr bwMode="auto">
          <a:xfrm flipV="1">
            <a:off x="5210951" y="4660053"/>
            <a:ext cx="650240" cy="65024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02102" name="Line 22"/>
          <p:cNvSpPr>
            <a:spLocks noChangeShapeType="1"/>
          </p:cNvSpPr>
          <p:nvPr/>
        </p:nvSpPr>
        <p:spPr bwMode="auto">
          <a:xfrm flipH="1" flipV="1">
            <a:off x="6186311" y="4660053"/>
            <a:ext cx="650240" cy="65024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02103" name="Line 23"/>
          <p:cNvSpPr>
            <a:spLocks noChangeShapeType="1"/>
          </p:cNvSpPr>
          <p:nvPr/>
        </p:nvSpPr>
        <p:spPr bwMode="auto">
          <a:xfrm flipV="1">
            <a:off x="6107290" y="3723076"/>
            <a:ext cx="650240" cy="65024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02104" name="Rectangle 24"/>
          <p:cNvSpPr>
            <a:spLocks noChangeArrowheads="1"/>
          </p:cNvSpPr>
          <p:nvPr/>
        </p:nvSpPr>
        <p:spPr bwMode="auto">
          <a:xfrm>
            <a:off x="7444524" y="4334933"/>
            <a:ext cx="696394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 i="1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3</a:t>
            </a:r>
            <a:endParaRPr lang="en-US" sz="2600" i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2105" name="Line 25"/>
          <p:cNvSpPr>
            <a:spLocks noChangeShapeType="1"/>
          </p:cNvSpPr>
          <p:nvPr/>
        </p:nvSpPr>
        <p:spPr bwMode="auto">
          <a:xfrm flipH="1" flipV="1">
            <a:off x="7053298" y="3745654"/>
            <a:ext cx="650240" cy="65024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02106" name="AutoShape 26"/>
          <p:cNvSpPr>
            <a:spLocks noChangeArrowheads="1"/>
          </p:cNvSpPr>
          <p:nvPr/>
        </p:nvSpPr>
        <p:spPr bwMode="auto">
          <a:xfrm>
            <a:off x="3831450" y="4226560"/>
            <a:ext cx="758613" cy="216747"/>
          </a:xfrm>
          <a:prstGeom prst="notchedRightArrow">
            <a:avLst>
              <a:gd name="adj1" fmla="val 50000"/>
              <a:gd name="adj2" fmla="val 87500"/>
            </a:avLst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02107" name="AutoShape 27"/>
          <p:cNvSpPr>
            <a:spLocks noChangeArrowheads="1"/>
          </p:cNvSpPr>
          <p:nvPr/>
        </p:nvSpPr>
        <p:spPr bwMode="auto">
          <a:xfrm>
            <a:off x="8274756" y="4226560"/>
            <a:ext cx="758613" cy="216747"/>
          </a:xfrm>
          <a:prstGeom prst="notchedRightArrow">
            <a:avLst>
              <a:gd name="adj1" fmla="val 50000"/>
              <a:gd name="adj2" fmla="val 87500"/>
            </a:avLst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02108" name="Rectangle 28"/>
          <p:cNvSpPr>
            <a:spLocks noChangeArrowheads="1"/>
          </p:cNvSpPr>
          <p:nvPr/>
        </p:nvSpPr>
        <p:spPr bwMode="auto">
          <a:xfrm>
            <a:off x="4292666" y="8500535"/>
            <a:ext cx="696394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 i="1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2</a:t>
            </a:r>
            <a:endParaRPr lang="en-US" sz="2600" i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2109" name="Rectangle 29"/>
          <p:cNvSpPr>
            <a:spLocks noChangeArrowheads="1"/>
          </p:cNvSpPr>
          <p:nvPr/>
        </p:nvSpPr>
        <p:spPr bwMode="auto">
          <a:xfrm>
            <a:off x="2606106" y="8500535"/>
            <a:ext cx="696394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 i="1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1</a:t>
            </a:r>
            <a:endParaRPr lang="en-US" sz="2600" i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2110" name="Line 30"/>
          <p:cNvSpPr>
            <a:spLocks noChangeShapeType="1"/>
          </p:cNvSpPr>
          <p:nvPr/>
        </p:nvSpPr>
        <p:spPr bwMode="auto">
          <a:xfrm flipV="1">
            <a:off x="2926080" y="7911253"/>
            <a:ext cx="650240" cy="65024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02111" name="Line 31"/>
          <p:cNvSpPr>
            <a:spLocks noChangeShapeType="1"/>
          </p:cNvSpPr>
          <p:nvPr/>
        </p:nvSpPr>
        <p:spPr bwMode="auto">
          <a:xfrm flipH="1" flipV="1">
            <a:off x="3901440" y="7911253"/>
            <a:ext cx="650240" cy="65024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02112" name="Line 32"/>
          <p:cNvSpPr>
            <a:spLocks noChangeShapeType="1"/>
          </p:cNvSpPr>
          <p:nvPr/>
        </p:nvSpPr>
        <p:spPr bwMode="auto">
          <a:xfrm flipV="1">
            <a:off x="3822418" y="6974276"/>
            <a:ext cx="650240" cy="65024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02113" name="Line 33"/>
          <p:cNvSpPr>
            <a:spLocks noChangeShapeType="1"/>
          </p:cNvSpPr>
          <p:nvPr/>
        </p:nvSpPr>
        <p:spPr bwMode="auto">
          <a:xfrm flipH="1" flipV="1">
            <a:off x="4768427" y="6996854"/>
            <a:ext cx="650240" cy="65024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02114" name="Rectangle 34"/>
          <p:cNvSpPr>
            <a:spLocks noChangeArrowheads="1"/>
          </p:cNvSpPr>
          <p:nvPr/>
        </p:nvSpPr>
        <p:spPr bwMode="auto">
          <a:xfrm>
            <a:off x="5159653" y="7586133"/>
            <a:ext cx="696394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 i="1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3</a:t>
            </a:r>
            <a:endParaRPr lang="en-US" sz="2600" i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2115" name="Rectangle 35"/>
          <p:cNvSpPr>
            <a:spLocks noChangeArrowheads="1"/>
          </p:cNvSpPr>
          <p:nvPr/>
        </p:nvSpPr>
        <p:spPr bwMode="auto">
          <a:xfrm>
            <a:off x="8627600" y="8500535"/>
            <a:ext cx="696394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 i="1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3</a:t>
            </a:r>
            <a:endParaRPr lang="en-US" sz="2600" i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2116" name="Rectangle 36"/>
          <p:cNvSpPr>
            <a:spLocks noChangeArrowheads="1"/>
          </p:cNvSpPr>
          <p:nvPr/>
        </p:nvSpPr>
        <p:spPr bwMode="auto">
          <a:xfrm>
            <a:off x="6941039" y="8500535"/>
            <a:ext cx="696394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 i="1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1</a:t>
            </a:r>
            <a:endParaRPr lang="en-US" sz="2600" i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2117" name="Line 37"/>
          <p:cNvSpPr>
            <a:spLocks noChangeShapeType="1"/>
          </p:cNvSpPr>
          <p:nvPr/>
        </p:nvSpPr>
        <p:spPr bwMode="auto">
          <a:xfrm flipV="1">
            <a:off x="7261013" y="7911253"/>
            <a:ext cx="650240" cy="65024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02118" name="Line 38"/>
          <p:cNvSpPr>
            <a:spLocks noChangeShapeType="1"/>
          </p:cNvSpPr>
          <p:nvPr/>
        </p:nvSpPr>
        <p:spPr bwMode="auto">
          <a:xfrm flipH="1" flipV="1">
            <a:off x="8236373" y="7911253"/>
            <a:ext cx="650240" cy="65024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02119" name="Line 39"/>
          <p:cNvSpPr>
            <a:spLocks noChangeShapeType="1"/>
          </p:cNvSpPr>
          <p:nvPr/>
        </p:nvSpPr>
        <p:spPr bwMode="auto">
          <a:xfrm flipV="1">
            <a:off x="8157352" y="6974276"/>
            <a:ext cx="650240" cy="65024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02120" name="Line 40"/>
          <p:cNvSpPr>
            <a:spLocks noChangeShapeType="1"/>
          </p:cNvSpPr>
          <p:nvPr/>
        </p:nvSpPr>
        <p:spPr bwMode="auto">
          <a:xfrm flipH="1" flipV="1">
            <a:off x="9103360" y="6996854"/>
            <a:ext cx="650240" cy="65024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02121" name="Rectangle 41"/>
          <p:cNvSpPr>
            <a:spLocks noChangeArrowheads="1"/>
          </p:cNvSpPr>
          <p:nvPr/>
        </p:nvSpPr>
        <p:spPr bwMode="auto">
          <a:xfrm>
            <a:off x="9494586" y="7586133"/>
            <a:ext cx="696394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 i="1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2</a:t>
            </a:r>
            <a:endParaRPr lang="en-US" sz="2600" i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2122" name="AutoShape 42"/>
          <p:cNvSpPr>
            <a:spLocks noChangeArrowheads="1"/>
          </p:cNvSpPr>
          <p:nvPr/>
        </p:nvSpPr>
        <p:spPr bwMode="auto">
          <a:xfrm>
            <a:off x="6123094" y="7477760"/>
            <a:ext cx="758613" cy="216747"/>
          </a:xfrm>
          <a:prstGeom prst="notchedRightArrow">
            <a:avLst>
              <a:gd name="adj1" fmla="val 50000"/>
              <a:gd name="adj2" fmla="val 87500"/>
            </a:avLst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 bwMode="auto">
          <a:xfrm>
            <a:off x="381720" y="6172944"/>
            <a:ext cx="12293600" cy="659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3683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150000"/>
              <a:buFont typeface="Palatino" charset="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Palatino" charset="0"/>
              </a:defRPr>
            </a:lvl1pPr>
            <a:lvl2pPr marL="7620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85000"/>
              <a:buFont typeface="Zapf Dingbats" charset="0"/>
              <a:buChar char="➡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  <a:sym typeface="Palatino" charset="0"/>
              </a:defRPr>
            </a:lvl2pPr>
            <a:lvl3pPr marL="12065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80000"/>
              <a:buFont typeface="Zapf Dingbats" charset="0"/>
              <a:buChar char="✦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Palatino" charset="0"/>
              </a:defRPr>
            </a:lvl3pPr>
            <a:lvl4pPr marL="16510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69000"/>
              <a:buFont typeface="Lucida Grande" charset="0"/>
              <a:buChar char="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Palatino" charset="0"/>
              </a:defRPr>
            </a:lvl4pPr>
            <a:lvl5pPr marL="20955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50000"/>
              <a:buFont typeface="Zapf Dingbats" charset="0"/>
              <a:buChar char="✤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Palatino" charset="0"/>
              </a:defRPr>
            </a:lvl5pPr>
            <a:lvl6pPr marL="25527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50000"/>
              <a:buFont typeface="Zapf Dingbats" charset="0"/>
              <a:buChar char="✤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Palatino" charset="0"/>
              </a:defRPr>
            </a:lvl6pPr>
            <a:lvl7pPr marL="30099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50000"/>
              <a:buFont typeface="Zapf Dingbats" charset="0"/>
              <a:buChar char="✤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Palatino" charset="0"/>
              </a:defRPr>
            </a:lvl7pPr>
            <a:lvl8pPr marL="34671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50000"/>
              <a:buFont typeface="Zapf Dingbats" charset="0"/>
              <a:buChar char="✤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Palatino" charset="0"/>
              </a:defRPr>
            </a:lvl8pPr>
            <a:lvl9pPr marL="39243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50000"/>
              <a:buFont typeface="Zapf Dingbats" charset="0"/>
              <a:buChar char="✤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Palatino" charset="0"/>
              </a:defRPr>
            </a:lvl9pPr>
          </a:lstStyle>
          <a:p>
            <a:r>
              <a:rPr lang="en-US" dirty="0" smtClean="0">
                <a:latin typeface="Book Antiqua"/>
              </a:rPr>
              <a:t>Randomized</a:t>
            </a:r>
            <a:endParaRPr lang="en-US" dirty="0">
              <a:latin typeface="Book Antiqua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788020" y="4162420"/>
            <a:ext cx="4411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endParaRPr lang="en-CA" sz="3600" dirty="0">
              <a:latin typeface="Book Antiqua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53442" y="4203030"/>
            <a:ext cx="4411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endParaRPr lang="en-CA" sz="3600" dirty="0">
              <a:latin typeface="Book Antiqua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679392" y="3301958"/>
            <a:ext cx="4411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endParaRPr lang="en-CA" sz="3600" dirty="0">
              <a:latin typeface="Book Antiqua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288482" y="4181081"/>
            <a:ext cx="4411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endParaRPr lang="en-CA" sz="3600" dirty="0">
              <a:latin typeface="Book Antiqua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217176" y="3233726"/>
            <a:ext cx="4411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endParaRPr lang="en-CA" sz="3600" dirty="0">
              <a:latin typeface="Book Antiqua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1145870" y="2305032"/>
            <a:ext cx="4411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endParaRPr lang="en-CA" sz="3600" dirty="0">
              <a:latin typeface="Book Antiqua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430698" y="6526368"/>
            <a:ext cx="4411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endParaRPr lang="en-CA" sz="3600" dirty="0">
              <a:latin typeface="Book Antiqua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502004" y="7448568"/>
            <a:ext cx="4411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endParaRPr lang="en-CA" sz="3600" dirty="0">
              <a:latin typeface="Book Antiqua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859722" y="7448568"/>
            <a:ext cx="4411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endParaRPr lang="en-CA" sz="3600" dirty="0">
              <a:latin typeface="Book Antiqua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716978" y="6519874"/>
            <a:ext cx="4411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endParaRPr lang="en-CA" sz="3600" dirty="0">
              <a:latin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Cost Functions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50000"/>
              </a:spcBef>
              <a:tabLst>
                <a:tab pos="4876724" algn="l"/>
              </a:tabLst>
            </a:pPr>
            <a:r>
              <a:rPr lang="en-US" dirty="0"/>
              <a:t>Total Time (or Total Cost)</a:t>
            </a:r>
          </a:p>
          <a:p>
            <a:pPr lvl="1">
              <a:spcBef>
                <a:spcPct val="50000"/>
              </a:spcBef>
              <a:tabLst>
                <a:tab pos="4876724" algn="l"/>
              </a:tabLst>
            </a:pPr>
            <a:r>
              <a:rPr lang="en-US" dirty="0"/>
              <a:t>Reduce each cost (in terms of time) component individually</a:t>
            </a:r>
          </a:p>
          <a:p>
            <a:pPr lvl="1">
              <a:spcBef>
                <a:spcPct val="50000"/>
              </a:spcBef>
              <a:tabLst>
                <a:tab pos="4876724" algn="l"/>
              </a:tabLst>
            </a:pPr>
            <a:r>
              <a:rPr lang="en-US" dirty="0"/>
              <a:t>Do as little of each cost component as possible</a:t>
            </a:r>
          </a:p>
          <a:p>
            <a:pPr lvl="1">
              <a:spcBef>
                <a:spcPct val="50000"/>
              </a:spcBef>
              <a:tabLst>
                <a:tab pos="4876724" algn="l"/>
              </a:tabLst>
            </a:pPr>
            <a:r>
              <a:rPr lang="en-US" dirty="0"/>
              <a:t>Optimizes the utilization of the resources</a:t>
            </a:r>
          </a:p>
          <a:p>
            <a:pPr>
              <a:spcBef>
                <a:spcPct val="50000"/>
              </a:spcBef>
              <a:buNone/>
              <a:tabLst>
                <a:tab pos="4876724" algn="l"/>
              </a:tabLst>
            </a:pPr>
            <a:endParaRPr dirty="0"/>
          </a:p>
          <a:p>
            <a:pPr lvl="1" algn="ctr">
              <a:spcBef>
                <a:spcPct val="50000"/>
              </a:spcBef>
              <a:buNone/>
              <a:tabLst>
                <a:tab pos="4876724" algn="l"/>
              </a:tabLst>
            </a:pPr>
            <a:r>
              <a:rPr lang="en-US" dirty="0"/>
              <a:t>Increases system throughput</a:t>
            </a:r>
          </a:p>
          <a:p>
            <a:pPr>
              <a:spcBef>
                <a:spcPct val="50000"/>
              </a:spcBef>
              <a:tabLst>
                <a:tab pos="4876724" algn="l"/>
              </a:tabLst>
            </a:pPr>
            <a:r>
              <a:rPr lang="en-US" dirty="0"/>
              <a:t>Response Time</a:t>
            </a:r>
          </a:p>
          <a:p>
            <a:pPr lvl="1">
              <a:spcBef>
                <a:spcPct val="50000"/>
              </a:spcBef>
              <a:tabLst>
                <a:tab pos="4876724" algn="l"/>
              </a:tabLst>
            </a:pPr>
            <a:r>
              <a:rPr lang="en-US" dirty="0"/>
              <a:t>Do as many things as possible in parallel</a:t>
            </a:r>
          </a:p>
          <a:p>
            <a:pPr lvl="1">
              <a:spcBef>
                <a:spcPct val="50000"/>
              </a:spcBef>
              <a:tabLst>
                <a:tab pos="4876724" algn="l"/>
              </a:tabLst>
            </a:pPr>
            <a:r>
              <a:rPr lang="en-US" dirty="0"/>
              <a:t>May increase total time because of increased total activity</a:t>
            </a:r>
          </a:p>
        </p:txBody>
      </p:sp>
      <p:sp>
        <p:nvSpPr>
          <p:cNvPr id="2" name="Down Arrow 1"/>
          <p:cNvSpPr/>
          <p:nvPr/>
        </p:nvSpPr>
        <p:spPr bwMode="auto">
          <a:xfrm>
            <a:off x="5854328" y="4804792"/>
            <a:ext cx="576064" cy="864096"/>
          </a:xfrm>
          <a:prstGeom prst="downArrow">
            <a:avLst/>
          </a:prstGeom>
          <a:solidFill>
            <a:srgbClr val="6682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>
              <a:ln>
                <a:noFill/>
              </a:ln>
              <a:solidFill>
                <a:srgbClr val="263750"/>
              </a:solidFill>
              <a:effectLst/>
              <a:latin typeface="Palatino" charset="0"/>
              <a:ea typeface="ヒラギノ明朝 ProN W3" charset="0"/>
              <a:cs typeface="ヒラギノ明朝 ProN W3" charset="0"/>
              <a:sym typeface="Palatino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ook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Book.potx</Template>
  <TotalTime>226</TotalTime>
  <Pages>0</Pages>
  <Words>2571</Words>
  <Characters>0</Characters>
  <Application>Microsoft Macintosh PowerPoint</Application>
  <PresentationFormat>Custom</PresentationFormat>
  <Lines>0</Lines>
  <Paragraphs>622</Paragraphs>
  <Slides>53</Slides>
  <Notes>53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Book</vt:lpstr>
      <vt:lpstr>Outline</vt:lpstr>
      <vt:lpstr>Step 3 – Global Query Optimization</vt:lpstr>
      <vt:lpstr>Cost-Based Optimization</vt:lpstr>
      <vt:lpstr>Query Optimization Process</vt:lpstr>
      <vt:lpstr>Search Space</vt:lpstr>
      <vt:lpstr>Search Space</vt:lpstr>
      <vt:lpstr>Search Strategy</vt:lpstr>
      <vt:lpstr>Search Strategies</vt:lpstr>
      <vt:lpstr>Cost Functions</vt:lpstr>
      <vt:lpstr>Total Cost</vt:lpstr>
      <vt:lpstr>Total Cost Factors</vt:lpstr>
      <vt:lpstr>Response Time</vt:lpstr>
      <vt:lpstr>Example</vt:lpstr>
      <vt:lpstr>Optimization Statistics</vt:lpstr>
      <vt:lpstr>Statistics</vt:lpstr>
      <vt:lpstr>Intermediate Relation Sizes</vt:lpstr>
      <vt:lpstr>Intermediate Relation Sizes</vt:lpstr>
      <vt:lpstr>Intermediate Relation Size</vt:lpstr>
      <vt:lpstr>Histograms for Selectivity Estimation</vt:lpstr>
      <vt:lpstr>Histogram Example</vt:lpstr>
      <vt:lpstr>Centralized Query Optimization</vt:lpstr>
      <vt:lpstr>Dynamic Algorithm</vt:lpstr>
      <vt:lpstr>Dynamic Algorithm–Decomposition</vt:lpstr>
      <vt:lpstr>Detachment</vt:lpstr>
      <vt:lpstr>Detachment Example</vt:lpstr>
      <vt:lpstr>Detachment Example (cont’d)</vt:lpstr>
      <vt:lpstr>Tuple Substitution</vt:lpstr>
      <vt:lpstr>Static Algorithm</vt:lpstr>
      <vt:lpstr>Static Algorithm</vt:lpstr>
      <vt:lpstr>Static Algorithm – Example</vt:lpstr>
      <vt:lpstr>Example (cont’d)</vt:lpstr>
      <vt:lpstr>Static Algorithm</vt:lpstr>
      <vt:lpstr>Static Algorithm</vt:lpstr>
      <vt:lpstr>Hybrid optimization</vt:lpstr>
      <vt:lpstr>Hybrid Optimization Example</vt:lpstr>
      <vt:lpstr>Join Ordering in Fragment Queries</vt:lpstr>
      <vt:lpstr>Join Ordering</vt:lpstr>
      <vt:lpstr>Join Ordering – Example</vt:lpstr>
      <vt:lpstr>Join Ordering – Example</vt:lpstr>
      <vt:lpstr>Semijoin Algorithms</vt:lpstr>
      <vt:lpstr>Semijoin Algorithms</vt:lpstr>
      <vt:lpstr>Distributed Dynamic Algorithm</vt:lpstr>
      <vt:lpstr>Static Approach</vt:lpstr>
      <vt:lpstr>Static Approach – Performing Joins</vt:lpstr>
      <vt:lpstr>Static Approach – Vertical Partitioning &amp; Joins</vt:lpstr>
      <vt:lpstr>Static Approach – Vertical Partitioning &amp; Joins</vt:lpstr>
      <vt:lpstr>Static Approach – Vertical Partitioning &amp; Joins</vt:lpstr>
      <vt:lpstr>Static Approach – Vertical Partitioning &amp; Joins</vt:lpstr>
      <vt:lpstr>Dynamic vs. Static vs Semijoin</vt:lpstr>
      <vt:lpstr>2-Step Optimization</vt:lpstr>
      <vt:lpstr>2-Step – Problem Definition</vt:lpstr>
      <vt:lpstr>2-Step Algorithm</vt:lpstr>
      <vt:lpstr>2-Step Algorithm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tozsu</dc:creator>
  <cp:lastModifiedBy>M. Tamer Özsu</cp:lastModifiedBy>
  <cp:revision>71</cp:revision>
  <dcterms:modified xsi:type="dcterms:W3CDTF">2011-04-04T13:06:29Z</dcterms:modified>
</cp:coreProperties>
</file>