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336" r:id="rId5"/>
    <p:sldId id="331" r:id="rId6"/>
    <p:sldId id="260" r:id="rId7"/>
    <p:sldId id="261" r:id="rId8"/>
    <p:sldId id="266" r:id="rId9"/>
    <p:sldId id="319" r:id="rId10"/>
    <p:sldId id="304" r:id="rId11"/>
    <p:sldId id="305" r:id="rId12"/>
    <p:sldId id="328" r:id="rId13"/>
    <p:sldId id="300" r:id="rId14"/>
    <p:sldId id="302" r:id="rId15"/>
    <p:sldId id="273" r:id="rId16"/>
    <p:sldId id="311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56" r:id="rId28"/>
    <p:sldId id="357" r:id="rId29"/>
    <p:sldId id="267" r:id="rId30"/>
    <p:sldId id="268" r:id="rId31"/>
    <p:sldId id="274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10" r:id="rId42"/>
    <p:sldId id="358" r:id="rId43"/>
    <p:sldId id="359" r:id="rId44"/>
    <p:sldId id="360" r:id="rId45"/>
    <p:sldId id="361" r:id="rId46"/>
    <p:sldId id="362" r:id="rId47"/>
    <p:sldId id="373" r:id="rId48"/>
    <p:sldId id="363" r:id="rId49"/>
    <p:sldId id="364" r:id="rId50"/>
    <p:sldId id="369" r:id="rId51"/>
    <p:sldId id="365" r:id="rId52"/>
    <p:sldId id="371" r:id="rId53"/>
    <p:sldId id="372" r:id="rId54"/>
    <p:sldId id="366" r:id="rId55"/>
    <p:sldId id="367" r:id="rId56"/>
    <p:sldId id="279" r:id="rId57"/>
    <p:sldId id="330" r:id="rId58"/>
    <p:sldId id="374" r:id="rId59"/>
    <p:sldId id="375" r:id="rId60"/>
    <p:sldId id="376" r:id="rId61"/>
    <p:sldId id="293" r:id="rId62"/>
    <p:sldId id="377" r:id="rId63"/>
    <p:sldId id="378" r:id="rId64"/>
    <p:sldId id="379" r:id="rId65"/>
    <p:sldId id="380" r:id="rId66"/>
    <p:sldId id="370" r:id="rId67"/>
  </p:sldIdLst>
  <p:sldSz cx="9144000" cy="6858000" type="screen4x3"/>
  <p:notesSz cx="70866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FF"/>
    <a:srgbClr val="008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 varScale="1">
        <p:scale>
          <a:sx n="46" d="100"/>
          <a:sy n="46" d="100"/>
        </p:scale>
        <p:origin x="-8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94"/>
    </p:cViewPr>
  </p:sorterViewPr>
  <p:notesViewPr>
    <p:cSldViewPr>
      <p:cViewPr varScale="1">
        <p:scale>
          <a:sx n="52" d="100"/>
          <a:sy n="52" d="100"/>
        </p:scale>
        <p:origin x="-1632" y="-72"/>
      </p:cViewPr>
      <p:guideLst>
        <p:guide orient="horz" pos="3024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18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18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1.emf"/><Relationship Id="rId1" Type="http://schemas.openxmlformats.org/officeDocument/2006/relationships/image" Target="../media/image38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121775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fld id="{5310C62B-6A0A-457B-93FA-6D4926FF96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265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9300"/>
            <a:ext cx="519430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121775"/>
            <a:ext cx="30702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0" tIns="45714" rIns="91430" bIns="4571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4D8A08A5-CB01-4F25-9442-6C8EB0D10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81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64C3B-16CE-491B-9DB4-AEA3B81B5D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82A38D-9356-4090-809F-F094EAB7673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D60E7-6A1F-4FB1-BFD0-EB2E0B933BE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8384" indent="-238384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2AFA7-DF20-4EC3-A618-C5E1DEA1A76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760E3-632B-471A-983F-75B7666D6B8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09673-555F-4D5D-8BFB-08C9B23BEE6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FFC35-DFB6-43A5-B0C1-CE5462EA38D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8826E-9457-49BC-A7EE-A233BEF1829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920FF-7F98-4706-9888-07F8D1BB63C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reeform 4098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5" name="Freeform 4099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6" name="Freeform 4100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7" name="Freeform 4101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8" name="Freeform 4102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9" name="Freeform 4103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80" name="Freeform 4104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81" name="Freeform 4105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82" name="Freeform 4106"/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82283" name="Picture 4107" descr="Facba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84" name="Rectangle 4108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182285" name="Rectangle 4109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182286" name="Rectangle 4110"/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182287" name="Rectangle 4111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182288" name="Rectangle 41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0CCEC0-1AA9-4649-861E-D7ECF200C3B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B1FB6-05DF-4F1F-8E64-1D5A390916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968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1A901-4E29-4315-91F6-6144D1844D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20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11E6D5-75D6-438B-A6C0-4190BA599A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294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3753 X2 - 2003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D9D89F-27EF-47A1-ACE1-97DCD341E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2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1DDA4-999C-4C8B-A3E0-69F0655DEB7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00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33D89-E214-4624-98E6-30F7797A97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6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43B4B-EFC6-48CD-8E58-9A7A75E48DC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67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AFBFE-11F3-4C3B-BB26-849C69FA75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56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CDCB8-EEED-4E43-90B4-21A6E38585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62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1676A-3425-4AB4-89EB-0E5D99CDEE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161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749FF-02DF-4F26-82FD-80C4419D0AB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897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E9474-270F-4C3A-A51F-0066C87EDB8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06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>
              <a:gd name="T0" fmla="*/ 808 w 1429"/>
              <a:gd name="T1" fmla="*/ 283 h 1707"/>
              <a:gd name="T2" fmla="*/ 673 w 1429"/>
              <a:gd name="T3" fmla="*/ 252 h 1707"/>
              <a:gd name="T4" fmla="*/ 654 w 1429"/>
              <a:gd name="T5" fmla="*/ 0 h 1707"/>
              <a:gd name="T6" fmla="*/ 488 w 1429"/>
              <a:gd name="T7" fmla="*/ 13 h 1707"/>
              <a:gd name="T8" fmla="*/ 476 w 1429"/>
              <a:gd name="T9" fmla="*/ 252 h 1707"/>
              <a:gd name="T10" fmla="*/ 365 w 1429"/>
              <a:gd name="T11" fmla="*/ 290 h 1707"/>
              <a:gd name="T12" fmla="*/ 206 w 1429"/>
              <a:gd name="T13" fmla="*/ 86 h 1707"/>
              <a:gd name="T14" fmla="*/ 95 w 1429"/>
              <a:gd name="T15" fmla="*/ 148 h 1707"/>
              <a:gd name="T16" fmla="*/ 200 w 1429"/>
              <a:gd name="T17" fmla="*/ 376 h 1707"/>
              <a:gd name="T18" fmla="*/ 126 w 1429"/>
              <a:gd name="T19" fmla="*/ 450 h 1707"/>
              <a:gd name="T20" fmla="*/ 0 w 1429"/>
              <a:gd name="T21" fmla="*/ 423 h 1707"/>
              <a:gd name="T22" fmla="*/ 0 w 1429"/>
              <a:gd name="T23" fmla="*/ 1273 h 1707"/>
              <a:gd name="T24" fmla="*/ 101 w 1429"/>
              <a:gd name="T25" fmla="*/ 1226 h 1707"/>
              <a:gd name="T26" fmla="*/ 181 w 1429"/>
              <a:gd name="T27" fmla="*/ 1306 h 1707"/>
              <a:gd name="T28" fmla="*/ 70 w 1429"/>
              <a:gd name="T29" fmla="*/ 1509 h 1707"/>
              <a:gd name="T30" fmla="*/ 175 w 1429"/>
              <a:gd name="T31" fmla="*/ 1596 h 1707"/>
              <a:gd name="T32" fmla="*/ 365 w 1429"/>
              <a:gd name="T33" fmla="*/ 1411 h 1707"/>
              <a:gd name="T34" fmla="*/ 476 w 1429"/>
              <a:gd name="T35" fmla="*/ 1448 h 1707"/>
              <a:gd name="T36" fmla="*/ 501 w 1429"/>
              <a:gd name="T37" fmla="*/ 1700 h 1707"/>
              <a:gd name="T38" fmla="*/ 667 w 1429"/>
              <a:gd name="T39" fmla="*/ 1707 h 1707"/>
              <a:gd name="T40" fmla="*/ 685 w 1429"/>
              <a:gd name="T41" fmla="*/ 1442 h 1707"/>
              <a:gd name="T42" fmla="*/ 826 w 1429"/>
              <a:gd name="T43" fmla="*/ 1405 h 1707"/>
              <a:gd name="T44" fmla="*/ 993 w 1429"/>
              <a:gd name="T45" fmla="*/ 1590 h 1707"/>
              <a:gd name="T46" fmla="*/ 1103 w 1429"/>
              <a:gd name="T47" fmla="*/ 1522 h 1707"/>
              <a:gd name="T48" fmla="*/ 993 w 1429"/>
              <a:gd name="T49" fmla="*/ 1300 h 1707"/>
              <a:gd name="T50" fmla="*/ 1067 w 1429"/>
              <a:gd name="T51" fmla="*/ 1207 h 1707"/>
              <a:gd name="T52" fmla="*/ 1288 w 1429"/>
              <a:gd name="T53" fmla="*/ 1312 h 1707"/>
              <a:gd name="T54" fmla="*/ 1355 w 1429"/>
              <a:gd name="T55" fmla="*/ 1196 h 1707"/>
              <a:gd name="T56" fmla="*/ 1153 w 1429"/>
              <a:gd name="T57" fmla="*/ 1047 h 1707"/>
              <a:gd name="T58" fmla="*/ 1177 w 1429"/>
              <a:gd name="T59" fmla="*/ 918 h 1707"/>
              <a:gd name="T60" fmla="*/ 1429 w 1429"/>
              <a:gd name="T61" fmla="*/ 894 h 1707"/>
              <a:gd name="T62" fmla="*/ 1423 w 1429"/>
              <a:gd name="T63" fmla="*/ 764 h 1707"/>
              <a:gd name="T64" fmla="*/ 1171 w 1429"/>
              <a:gd name="T65" fmla="*/ 727 h 1707"/>
              <a:gd name="T66" fmla="*/ 1146 w 1429"/>
              <a:gd name="T67" fmla="*/ 629 h 1707"/>
              <a:gd name="T68" fmla="*/ 1349 w 1429"/>
              <a:gd name="T69" fmla="*/ 487 h 1707"/>
              <a:gd name="T70" fmla="*/ 1282 w 1429"/>
              <a:gd name="T71" fmla="*/ 370 h 1707"/>
              <a:gd name="T72" fmla="*/ 1054 w 1429"/>
              <a:gd name="T73" fmla="*/ 462 h 1707"/>
              <a:gd name="T74" fmla="*/ 980 w 1429"/>
              <a:gd name="T75" fmla="*/ 388 h 1707"/>
              <a:gd name="T76" fmla="*/ 1097 w 1429"/>
              <a:gd name="T77" fmla="*/ 173 h 1707"/>
              <a:gd name="T78" fmla="*/ 986 w 1429"/>
              <a:gd name="T79" fmla="*/ 105 h 1707"/>
              <a:gd name="T80" fmla="*/ 808 w 1429"/>
              <a:gd name="T81" fmla="*/ 283 h 1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335 w 528"/>
              <a:gd name="T1" fmla="*/ 56 h 496"/>
              <a:gd name="T2" fmla="*/ 293 w 528"/>
              <a:gd name="T3" fmla="*/ 46 h 496"/>
              <a:gd name="T4" fmla="*/ 288 w 528"/>
              <a:gd name="T5" fmla="*/ 0 h 496"/>
              <a:gd name="T6" fmla="*/ 238 w 528"/>
              <a:gd name="T7" fmla="*/ 0 h 496"/>
              <a:gd name="T8" fmla="*/ 232 w 528"/>
              <a:gd name="T9" fmla="*/ 46 h 496"/>
              <a:gd name="T10" fmla="*/ 198 w 528"/>
              <a:gd name="T11" fmla="*/ 58 h 496"/>
              <a:gd name="T12" fmla="*/ 146 w 528"/>
              <a:gd name="T13" fmla="*/ 0 h 496"/>
              <a:gd name="T14" fmla="*/ 114 w 528"/>
              <a:gd name="T15" fmla="*/ 14 h 496"/>
              <a:gd name="T16" fmla="*/ 147 w 528"/>
              <a:gd name="T17" fmla="*/ 84 h 496"/>
              <a:gd name="T18" fmla="*/ 124 w 528"/>
              <a:gd name="T19" fmla="*/ 107 h 496"/>
              <a:gd name="T20" fmla="*/ 50 w 528"/>
              <a:gd name="T21" fmla="*/ 81 h 496"/>
              <a:gd name="T22" fmla="*/ 32 w 528"/>
              <a:gd name="T23" fmla="*/ 109 h 496"/>
              <a:gd name="T24" fmla="*/ 90 w 528"/>
              <a:gd name="T25" fmla="*/ 159 h 496"/>
              <a:gd name="T26" fmla="*/ 80 w 528"/>
              <a:gd name="T27" fmla="*/ 197 h 496"/>
              <a:gd name="T28" fmla="*/ 2 w 528"/>
              <a:gd name="T29" fmla="*/ 202 h 496"/>
              <a:gd name="T30" fmla="*/ 0 w 528"/>
              <a:gd name="T31" fmla="*/ 244 h 496"/>
              <a:gd name="T32" fmla="*/ 80 w 528"/>
              <a:gd name="T33" fmla="*/ 256 h 496"/>
              <a:gd name="T34" fmla="*/ 88 w 528"/>
              <a:gd name="T35" fmla="*/ 292 h 496"/>
              <a:gd name="T36" fmla="*/ 29 w 528"/>
              <a:gd name="T37" fmla="*/ 345 h 496"/>
              <a:gd name="T38" fmla="*/ 50 w 528"/>
              <a:gd name="T39" fmla="*/ 378 h 496"/>
              <a:gd name="T40" fmla="*/ 116 w 528"/>
              <a:gd name="T41" fmla="*/ 347 h 496"/>
              <a:gd name="T42" fmla="*/ 141 w 528"/>
              <a:gd name="T43" fmla="*/ 372 h 496"/>
              <a:gd name="T44" fmla="*/ 107 w 528"/>
              <a:gd name="T45" fmla="*/ 435 h 496"/>
              <a:gd name="T46" fmla="*/ 139 w 528"/>
              <a:gd name="T47" fmla="*/ 462 h 496"/>
              <a:gd name="T48" fmla="*/ 198 w 528"/>
              <a:gd name="T49" fmla="*/ 404 h 496"/>
              <a:gd name="T50" fmla="*/ 232 w 528"/>
              <a:gd name="T51" fmla="*/ 416 h 496"/>
              <a:gd name="T52" fmla="*/ 240 w 528"/>
              <a:gd name="T53" fmla="*/ 494 h 496"/>
              <a:gd name="T54" fmla="*/ 292 w 528"/>
              <a:gd name="T55" fmla="*/ 496 h 496"/>
              <a:gd name="T56" fmla="*/ 297 w 528"/>
              <a:gd name="T57" fmla="*/ 414 h 496"/>
              <a:gd name="T58" fmla="*/ 341 w 528"/>
              <a:gd name="T59" fmla="*/ 403 h 496"/>
              <a:gd name="T60" fmla="*/ 393 w 528"/>
              <a:gd name="T61" fmla="*/ 460 h 496"/>
              <a:gd name="T62" fmla="*/ 427 w 528"/>
              <a:gd name="T63" fmla="*/ 439 h 496"/>
              <a:gd name="T64" fmla="*/ 393 w 528"/>
              <a:gd name="T65" fmla="*/ 370 h 496"/>
              <a:gd name="T66" fmla="*/ 416 w 528"/>
              <a:gd name="T67" fmla="*/ 341 h 496"/>
              <a:gd name="T68" fmla="*/ 484 w 528"/>
              <a:gd name="T69" fmla="*/ 374 h 496"/>
              <a:gd name="T70" fmla="*/ 505 w 528"/>
              <a:gd name="T71" fmla="*/ 338 h 496"/>
              <a:gd name="T72" fmla="*/ 442 w 528"/>
              <a:gd name="T73" fmla="*/ 292 h 496"/>
              <a:gd name="T74" fmla="*/ 450 w 528"/>
              <a:gd name="T75" fmla="*/ 252 h 496"/>
              <a:gd name="T76" fmla="*/ 528 w 528"/>
              <a:gd name="T77" fmla="*/ 244 h 496"/>
              <a:gd name="T78" fmla="*/ 526 w 528"/>
              <a:gd name="T79" fmla="*/ 204 h 496"/>
              <a:gd name="T80" fmla="*/ 448 w 528"/>
              <a:gd name="T81" fmla="*/ 193 h 496"/>
              <a:gd name="T82" fmla="*/ 440 w 528"/>
              <a:gd name="T83" fmla="*/ 162 h 496"/>
              <a:gd name="T84" fmla="*/ 503 w 528"/>
              <a:gd name="T85" fmla="*/ 119 h 496"/>
              <a:gd name="T86" fmla="*/ 482 w 528"/>
              <a:gd name="T87" fmla="*/ 82 h 496"/>
              <a:gd name="T88" fmla="*/ 412 w 528"/>
              <a:gd name="T89" fmla="*/ 111 h 496"/>
              <a:gd name="T90" fmla="*/ 389 w 528"/>
              <a:gd name="T91" fmla="*/ 88 h 496"/>
              <a:gd name="T92" fmla="*/ 425 w 528"/>
              <a:gd name="T93" fmla="*/ 21 h 496"/>
              <a:gd name="T94" fmla="*/ 391 w 528"/>
              <a:gd name="T95" fmla="*/ 0 h 496"/>
              <a:gd name="T96" fmla="*/ 335 w 528"/>
              <a:gd name="T97" fmla="*/ 56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3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4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1368 w 2153"/>
              <a:gd name="T1" fmla="*/ 358 h 1321"/>
              <a:gd name="T2" fmla="*/ 1197 w 2153"/>
              <a:gd name="T3" fmla="*/ 318 h 1321"/>
              <a:gd name="T4" fmla="*/ 1173 w 2153"/>
              <a:gd name="T5" fmla="*/ 0 h 1321"/>
              <a:gd name="T6" fmla="*/ 964 w 2153"/>
              <a:gd name="T7" fmla="*/ 16 h 1321"/>
              <a:gd name="T8" fmla="*/ 948 w 2153"/>
              <a:gd name="T9" fmla="*/ 318 h 1321"/>
              <a:gd name="T10" fmla="*/ 808 w 2153"/>
              <a:gd name="T11" fmla="*/ 366 h 1321"/>
              <a:gd name="T12" fmla="*/ 606 w 2153"/>
              <a:gd name="T13" fmla="*/ 109 h 1321"/>
              <a:gd name="T14" fmla="*/ 467 w 2153"/>
              <a:gd name="T15" fmla="*/ 187 h 1321"/>
              <a:gd name="T16" fmla="*/ 599 w 2153"/>
              <a:gd name="T17" fmla="*/ 474 h 1321"/>
              <a:gd name="T18" fmla="*/ 506 w 2153"/>
              <a:gd name="T19" fmla="*/ 568 h 1321"/>
              <a:gd name="T20" fmla="*/ 202 w 2153"/>
              <a:gd name="T21" fmla="*/ 459 h 1321"/>
              <a:gd name="T22" fmla="*/ 132 w 2153"/>
              <a:gd name="T23" fmla="*/ 576 h 1321"/>
              <a:gd name="T24" fmla="*/ 365 w 2153"/>
              <a:gd name="T25" fmla="*/ 778 h 1321"/>
              <a:gd name="T26" fmla="*/ 327 w 2153"/>
              <a:gd name="T27" fmla="*/ 933 h 1321"/>
              <a:gd name="T28" fmla="*/ 7 w 2153"/>
              <a:gd name="T29" fmla="*/ 956 h 1321"/>
              <a:gd name="T30" fmla="*/ 0 w 2153"/>
              <a:gd name="T31" fmla="*/ 1128 h 1321"/>
              <a:gd name="T32" fmla="*/ 327 w 2153"/>
              <a:gd name="T33" fmla="*/ 1174 h 1321"/>
              <a:gd name="T34" fmla="*/ 358 w 2153"/>
              <a:gd name="T35" fmla="*/ 1321 h 1321"/>
              <a:gd name="T36" fmla="*/ 1804 w 2153"/>
              <a:gd name="T37" fmla="*/ 1321 h 1321"/>
              <a:gd name="T38" fmla="*/ 1835 w 2153"/>
              <a:gd name="T39" fmla="*/ 1158 h 1321"/>
              <a:gd name="T40" fmla="*/ 2153 w 2153"/>
              <a:gd name="T41" fmla="*/ 1128 h 1321"/>
              <a:gd name="T42" fmla="*/ 2146 w 2153"/>
              <a:gd name="T43" fmla="*/ 964 h 1321"/>
              <a:gd name="T44" fmla="*/ 1827 w 2153"/>
              <a:gd name="T45" fmla="*/ 917 h 1321"/>
              <a:gd name="T46" fmla="*/ 1795 w 2153"/>
              <a:gd name="T47" fmla="*/ 793 h 1321"/>
              <a:gd name="T48" fmla="*/ 2052 w 2153"/>
              <a:gd name="T49" fmla="*/ 615 h 1321"/>
              <a:gd name="T50" fmla="*/ 1967 w 2153"/>
              <a:gd name="T51" fmla="*/ 467 h 1321"/>
              <a:gd name="T52" fmla="*/ 1679 w 2153"/>
              <a:gd name="T53" fmla="*/ 583 h 1321"/>
              <a:gd name="T54" fmla="*/ 1586 w 2153"/>
              <a:gd name="T55" fmla="*/ 490 h 1321"/>
              <a:gd name="T56" fmla="*/ 1733 w 2153"/>
              <a:gd name="T57" fmla="*/ 218 h 1321"/>
              <a:gd name="T58" fmla="*/ 1593 w 2153"/>
              <a:gd name="T59" fmla="*/ 132 h 1321"/>
              <a:gd name="T60" fmla="*/ 1368 w 2153"/>
              <a:gd name="T61" fmla="*/ 358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5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6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>
              <a:gd name="T0" fmla="*/ 1469 w 2312"/>
              <a:gd name="T1" fmla="*/ 384 h 2313"/>
              <a:gd name="T2" fmla="*/ 1285 w 2312"/>
              <a:gd name="T3" fmla="*/ 342 h 2313"/>
              <a:gd name="T4" fmla="*/ 1260 w 2312"/>
              <a:gd name="T5" fmla="*/ 0 h 2313"/>
              <a:gd name="T6" fmla="*/ 1035 w 2312"/>
              <a:gd name="T7" fmla="*/ 17 h 2313"/>
              <a:gd name="T8" fmla="*/ 1018 w 2312"/>
              <a:gd name="T9" fmla="*/ 342 h 2313"/>
              <a:gd name="T10" fmla="*/ 868 w 2312"/>
              <a:gd name="T11" fmla="*/ 393 h 2313"/>
              <a:gd name="T12" fmla="*/ 651 w 2312"/>
              <a:gd name="T13" fmla="*/ 117 h 2313"/>
              <a:gd name="T14" fmla="*/ 501 w 2312"/>
              <a:gd name="T15" fmla="*/ 201 h 2313"/>
              <a:gd name="T16" fmla="*/ 643 w 2312"/>
              <a:gd name="T17" fmla="*/ 509 h 2313"/>
              <a:gd name="T18" fmla="*/ 543 w 2312"/>
              <a:gd name="T19" fmla="*/ 610 h 2313"/>
              <a:gd name="T20" fmla="*/ 217 w 2312"/>
              <a:gd name="T21" fmla="*/ 493 h 2313"/>
              <a:gd name="T22" fmla="*/ 142 w 2312"/>
              <a:gd name="T23" fmla="*/ 618 h 2313"/>
              <a:gd name="T24" fmla="*/ 392 w 2312"/>
              <a:gd name="T25" fmla="*/ 835 h 2313"/>
              <a:gd name="T26" fmla="*/ 351 w 2312"/>
              <a:gd name="T27" fmla="*/ 1002 h 2313"/>
              <a:gd name="T28" fmla="*/ 8 w 2312"/>
              <a:gd name="T29" fmla="*/ 1027 h 2313"/>
              <a:gd name="T30" fmla="*/ 0 w 2312"/>
              <a:gd name="T31" fmla="*/ 1211 h 2313"/>
              <a:gd name="T32" fmla="*/ 351 w 2312"/>
              <a:gd name="T33" fmla="*/ 1261 h 2313"/>
              <a:gd name="T34" fmla="*/ 384 w 2312"/>
              <a:gd name="T35" fmla="*/ 1419 h 2313"/>
              <a:gd name="T36" fmla="*/ 125 w 2312"/>
              <a:gd name="T37" fmla="*/ 1653 h 2313"/>
              <a:gd name="T38" fmla="*/ 217 w 2312"/>
              <a:gd name="T39" fmla="*/ 1795 h 2313"/>
              <a:gd name="T40" fmla="*/ 509 w 2312"/>
              <a:gd name="T41" fmla="*/ 1661 h 2313"/>
              <a:gd name="T42" fmla="*/ 618 w 2312"/>
              <a:gd name="T43" fmla="*/ 1770 h 2313"/>
              <a:gd name="T44" fmla="*/ 467 w 2312"/>
              <a:gd name="T45" fmla="*/ 2045 h 2313"/>
              <a:gd name="T46" fmla="*/ 609 w 2312"/>
              <a:gd name="T47" fmla="*/ 2162 h 2313"/>
              <a:gd name="T48" fmla="*/ 868 w 2312"/>
              <a:gd name="T49" fmla="*/ 1912 h 2313"/>
              <a:gd name="T50" fmla="*/ 1018 w 2312"/>
              <a:gd name="T51" fmla="*/ 1962 h 2313"/>
              <a:gd name="T52" fmla="*/ 1052 w 2312"/>
              <a:gd name="T53" fmla="*/ 2304 h 2313"/>
              <a:gd name="T54" fmla="*/ 1277 w 2312"/>
              <a:gd name="T55" fmla="*/ 2313 h 2313"/>
              <a:gd name="T56" fmla="*/ 1302 w 2312"/>
              <a:gd name="T57" fmla="*/ 1954 h 2313"/>
              <a:gd name="T58" fmla="*/ 1494 w 2312"/>
              <a:gd name="T59" fmla="*/ 1904 h 2313"/>
              <a:gd name="T60" fmla="*/ 1720 w 2312"/>
              <a:gd name="T61" fmla="*/ 2154 h 2313"/>
              <a:gd name="T62" fmla="*/ 1870 w 2312"/>
              <a:gd name="T63" fmla="*/ 2062 h 2313"/>
              <a:gd name="T64" fmla="*/ 1720 w 2312"/>
              <a:gd name="T65" fmla="*/ 1762 h 2313"/>
              <a:gd name="T66" fmla="*/ 1820 w 2312"/>
              <a:gd name="T67" fmla="*/ 1636 h 2313"/>
              <a:gd name="T68" fmla="*/ 2120 w 2312"/>
              <a:gd name="T69" fmla="*/ 1778 h 2313"/>
              <a:gd name="T70" fmla="*/ 2212 w 2312"/>
              <a:gd name="T71" fmla="*/ 1620 h 2313"/>
              <a:gd name="T72" fmla="*/ 1937 w 2312"/>
              <a:gd name="T73" fmla="*/ 1419 h 2313"/>
              <a:gd name="T74" fmla="*/ 1970 w 2312"/>
              <a:gd name="T75" fmla="*/ 1244 h 2313"/>
              <a:gd name="T76" fmla="*/ 2312 w 2312"/>
              <a:gd name="T77" fmla="*/ 1211 h 2313"/>
              <a:gd name="T78" fmla="*/ 2304 w 2312"/>
              <a:gd name="T79" fmla="*/ 1035 h 2313"/>
              <a:gd name="T80" fmla="*/ 1962 w 2312"/>
              <a:gd name="T81" fmla="*/ 985 h 2313"/>
              <a:gd name="T82" fmla="*/ 1928 w 2312"/>
              <a:gd name="T83" fmla="*/ 852 h 2313"/>
              <a:gd name="T84" fmla="*/ 2204 w 2312"/>
              <a:gd name="T85" fmla="*/ 660 h 2313"/>
              <a:gd name="T86" fmla="*/ 2112 w 2312"/>
              <a:gd name="T87" fmla="*/ 501 h 2313"/>
              <a:gd name="T88" fmla="*/ 1803 w 2312"/>
              <a:gd name="T89" fmla="*/ 626 h 2313"/>
              <a:gd name="T90" fmla="*/ 1703 w 2312"/>
              <a:gd name="T91" fmla="*/ 526 h 2313"/>
              <a:gd name="T92" fmla="*/ 1861 w 2312"/>
              <a:gd name="T93" fmla="*/ 234 h 2313"/>
              <a:gd name="T94" fmla="*/ 1711 w 2312"/>
              <a:gd name="T95" fmla="*/ 142 h 2313"/>
              <a:gd name="T96" fmla="*/ 1469 w 2312"/>
              <a:gd name="T97" fmla="*/ 384 h 2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7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>
              <a:gd name="T0" fmla="*/ 1265 w 1265"/>
              <a:gd name="T1" fmla="*/ 0 h 2518"/>
              <a:gd name="T2" fmla="*/ 1128 w 1265"/>
              <a:gd name="T3" fmla="*/ 18 h 2518"/>
              <a:gd name="T4" fmla="*/ 1110 w 1265"/>
              <a:gd name="T5" fmla="*/ 372 h 2518"/>
              <a:gd name="T6" fmla="*/ 946 w 1265"/>
              <a:gd name="T7" fmla="*/ 428 h 2518"/>
              <a:gd name="T8" fmla="*/ 710 w 1265"/>
              <a:gd name="T9" fmla="*/ 127 h 2518"/>
              <a:gd name="T10" fmla="*/ 546 w 1265"/>
              <a:gd name="T11" fmla="*/ 219 h 2518"/>
              <a:gd name="T12" fmla="*/ 701 w 1265"/>
              <a:gd name="T13" fmla="*/ 555 h 2518"/>
              <a:gd name="T14" fmla="*/ 592 w 1265"/>
              <a:gd name="T15" fmla="*/ 665 h 2518"/>
              <a:gd name="T16" fmla="*/ 237 w 1265"/>
              <a:gd name="T17" fmla="*/ 537 h 2518"/>
              <a:gd name="T18" fmla="*/ 155 w 1265"/>
              <a:gd name="T19" fmla="*/ 674 h 2518"/>
              <a:gd name="T20" fmla="*/ 427 w 1265"/>
              <a:gd name="T21" fmla="*/ 911 h 2518"/>
              <a:gd name="T22" fmla="*/ 383 w 1265"/>
              <a:gd name="T23" fmla="*/ 1093 h 2518"/>
              <a:gd name="T24" fmla="*/ 9 w 1265"/>
              <a:gd name="T25" fmla="*/ 1121 h 2518"/>
              <a:gd name="T26" fmla="*/ 0 w 1265"/>
              <a:gd name="T27" fmla="*/ 1322 h 2518"/>
              <a:gd name="T28" fmla="*/ 383 w 1265"/>
              <a:gd name="T29" fmla="*/ 1376 h 2518"/>
              <a:gd name="T30" fmla="*/ 419 w 1265"/>
              <a:gd name="T31" fmla="*/ 1549 h 2518"/>
              <a:gd name="T32" fmla="*/ 136 w 1265"/>
              <a:gd name="T33" fmla="*/ 1804 h 2518"/>
              <a:gd name="T34" fmla="*/ 237 w 1265"/>
              <a:gd name="T35" fmla="*/ 1959 h 2518"/>
              <a:gd name="T36" fmla="*/ 555 w 1265"/>
              <a:gd name="T37" fmla="*/ 1813 h 2518"/>
              <a:gd name="T38" fmla="*/ 674 w 1265"/>
              <a:gd name="T39" fmla="*/ 1932 h 2518"/>
              <a:gd name="T40" fmla="*/ 509 w 1265"/>
              <a:gd name="T41" fmla="*/ 2232 h 2518"/>
              <a:gd name="T42" fmla="*/ 664 w 1265"/>
              <a:gd name="T43" fmla="*/ 2360 h 2518"/>
              <a:gd name="T44" fmla="*/ 946 w 1265"/>
              <a:gd name="T45" fmla="*/ 2087 h 2518"/>
              <a:gd name="T46" fmla="*/ 1110 w 1265"/>
              <a:gd name="T47" fmla="*/ 2142 h 2518"/>
              <a:gd name="T48" fmla="*/ 1147 w 1265"/>
              <a:gd name="T49" fmla="*/ 2515 h 2518"/>
              <a:gd name="T50" fmla="*/ 1265 w 1265"/>
              <a:gd name="T51" fmla="*/ 2518 h 2518"/>
              <a:gd name="T52" fmla="*/ 1265 w 1265"/>
              <a:gd name="T53" fmla="*/ 0 h 2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81258" name="Picture 10" descr="Facbann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812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812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812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812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40052774-2F58-4BA9-BF74-AA86FC69718C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/>
              <a:t>Relational Query Languages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 sz="4400" b="1">
                <a:latin typeface="Symbol" pitchFamily="18" charset="2"/>
              </a:rPr>
              <a:t>p</a:t>
            </a:r>
            <a:r>
              <a:rPr lang="en-US" altLang="en-US">
                <a:latin typeface="Helvetica" pitchFamily="34" charset="0"/>
              </a:rPr>
              <a:t> Project Operator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533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 selects a subset of the attributes of a relation </a:t>
            </a:r>
            <a:endParaRPr lang="en-US" altLang="en-US" sz="280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752600" y="3352800"/>
            <a:ext cx="739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Helvetica" pitchFamily="34" charset="0"/>
              </a:rPr>
              <a:t>Result =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 sz="3600" b="1">
                <a:latin typeface="Symbol" pitchFamily="18" charset="2"/>
              </a:rPr>
              <a:t>p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 baseline="-25000">
                <a:latin typeface="Helvetica" pitchFamily="34" charset="0"/>
              </a:rPr>
              <a:t>(attribute list)</a:t>
            </a:r>
            <a:r>
              <a:rPr lang="en-US" altLang="en-US">
                <a:latin typeface="Helvetica" pitchFamily="34" charset="0"/>
              </a:rPr>
              <a:t>(relation name)</a:t>
            </a:r>
            <a:endParaRPr lang="en-US" altLang="en-US">
              <a:latin typeface="Symbol" pitchFamily="18" charset="2"/>
            </a:endParaRP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62000" y="19050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>
                <a:latin typeface="Comic Sans MS" pitchFamily="66" charset="0"/>
              </a:rPr>
              <a:t>attribute list are drawn from the specified relation; </a:t>
            </a:r>
          </a:p>
          <a:p>
            <a:pPr algn="ctr" eaLnBrk="0" hangingPunct="0"/>
            <a:r>
              <a:rPr lang="en-US" altLang="en-US" sz="2000">
                <a:latin typeface="Comic Sans MS" pitchFamily="66" charset="0"/>
              </a:rPr>
              <a:t>if the key attribute is in the list then card(result) = card(relation)</a:t>
            </a:r>
            <a:endParaRPr lang="en-US" altLang="en-US">
              <a:latin typeface="Helvetica" pitchFamily="34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914400" y="4343400"/>
            <a:ext cx="2362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Comic Sans MS" pitchFamily="66" charset="0"/>
              </a:rPr>
              <a:t>resulting relation has only the attributes in the list, in same order as they appear in the list</a:t>
            </a:r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H="1">
            <a:off x="4038600" y="2819400"/>
            <a:ext cx="457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2133600" y="38862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657600" y="4572000"/>
            <a:ext cx="5486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sz="2000">
                <a:latin typeface="Comic Sans MS" pitchFamily="66" charset="0"/>
              </a:rPr>
              <a:t> the degree(result) =  number of attributes in the attribute list</a:t>
            </a:r>
          </a:p>
          <a:p>
            <a:pPr algn="ctr" eaLnBrk="0" hangingPunct="0"/>
            <a:endParaRPr lang="en-US" altLang="en-US" sz="2000">
              <a:latin typeface="Comic Sans MS" pitchFamily="66" charset="0"/>
            </a:endParaRPr>
          </a:p>
          <a:p>
            <a:pPr algn="ctr" eaLnBrk="0" hangingPunct="0"/>
            <a:r>
              <a:rPr lang="en-US" altLang="en-US" sz="2000">
                <a:latin typeface="Comic Sans MS" pitchFamily="66" charset="0"/>
              </a:rPr>
              <a:t>no duplicates in the result</a:t>
            </a:r>
            <a:endParaRPr lang="en-US" altLang="en-US">
              <a:latin typeface="Helvetica" pitchFamily="34" charset="0"/>
            </a:endParaRPr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 flipV="1">
            <a:off x="2514600" y="3886200"/>
            <a:ext cx="1219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133600" y="1447800"/>
            <a:ext cx="4953000" cy="2667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200400" y="4495800"/>
            <a:ext cx="1143000" cy="1981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 sz="4400" b="1">
                <a:latin typeface="Symbol" pitchFamily="18" charset="2"/>
              </a:rPr>
              <a:t>p</a:t>
            </a:r>
            <a:r>
              <a:rPr lang="en-US" altLang="en-US">
                <a:latin typeface="Helvetica" pitchFamily="34" charset="0"/>
              </a:rPr>
              <a:t> Project Operator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2212975" y="1450975"/>
          <a:ext cx="5330825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1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450975"/>
                        <a:ext cx="5330825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3276600" y="4419600"/>
          <a:ext cx="12985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Document" r:id="rId5" imgW="991080" imgH="1644840" progId="Word.Document.8">
                  <p:embed/>
                </p:oleObj>
              </mc:Choice>
              <mc:Fallback>
                <p:oleObj name="Document" r:id="rId5" imgW="991080" imgH="16448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12985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029200" y="4953000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4400">
                <a:sym typeface="Symbol" pitchFamily="18" charset="2"/>
              </a:rPr>
              <a:t></a:t>
            </a:r>
            <a:r>
              <a:rPr lang="en-GB" altLang="en-US" sz="3200" baseline="-25000">
                <a:sym typeface="Symbol" pitchFamily="18" charset="2"/>
              </a:rPr>
              <a:t>tutor</a:t>
            </a:r>
            <a:r>
              <a:rPr lang="en-GB" altLang="en-US">
                <a:sym typeface="Symbol" pitchFamily="18" charset="2"/>
              </a:rPr>
              <a:t>(STUDENT)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0" name="Rectangle 2056"/>
          <p:cNvSpPr>
            <a:spLocks noChangeArrowheads="1"/>
          </p:cNvSpPr>
          <p:nvPr/>
        </p:nvSpPr>
        <p:spPr bwMode="auto">
          <a:xfrm>
            <a:off x="1981200" y="1371600"/>
            <a:ext cx="4343400" cy="236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81" name="Rectangle 2057"/>
          <p:cNvSpPr>
            <a:spLocks noChangeArrowheads="1"/>
          </p:cNvSpPr>
          <p:nvPr/>
        </p:nvSpPr>
        <p:spPr bwMode="auto">
          <a:xfrm>
            <a:off x="2819400" y="4114800"/>
            <a:ext cx="1295400" cy="236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 sz="4400" b="1">
                <a:latin typeface="Symbol" pitchFamily="18" charset="2"/>
              </a:rPr>
              <a:t>p</a:t>
            </a:r>
            <a:r>
              <a:rPr lang="en-US" altLang="en-US">
                <a:latin typeface="Helvetica" pitchFamily="34" charset="0"/>
              </a:rPr>
              <a:t> Project Operator SELECT</a:t>
            </a:r>
            <a:endParaRPr lang="en-US" altLang="en-US">
              <a:solidFill>
                <a:schemeClr val="tx1"/>
              </a:solidFill>
              <a:latin typeface="Helvetica" pitchFamily="34" charset="0"/>
            </a:endParaRPr>
          </a:p>
        </p:txBody>
      </p:sp>
      <p:graphicFrame>
        <p:nvGraphicFramePr>
          <p:cNvPr id="156675" name="Object 2051"/>
          <p:cNvGraphicFramePr>
            <a:graphicFrameLocks noChangeAspect="1"/>
          </p:cNvGraphicFramePr>
          <p:nvPr/>
        </p:nvGraphicFramePr>
        <p:xfrm>
          <a:off x="2057400" y="1362075"/>
          <a:ext cx="4738688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2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62075"/>
                        <a:ext cx="4738688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Text Box 2053"/>
          <p:cNvSpPr txBox="1">
            <a:spLocks noChangeArrowheads="1"/>
          </p:cNvSpPr>
          <p:nvPr/>
        </p:nvSpPr>
        <p:spPr bwMode="auto">
          <a:xfrm>
            <a:off x="6553200" y="1828800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urier New" pitchFamily="49" charset="0"/>
              </a:rPr>
              <a:t>select *</a:t>
            </a:r>
            <a:r>
              <a:rPr lang="en-US" altLang="en-US">
                <a:latin typeface="Helvetica" pitchFamily="34" charset="0"/>
              </a:rPr>
              <a:t> </a:t>
            </a:r>
          </a:p>
          <a:p>
            <a:pPr eaLnBrk="0" hangingPunct="0"/>
            <a:r>
              <a:rPr lang="en-US" altLang="en-US">
                <a:latin typeface="Courier New" pitchFamily="49" charset="0"/>
              </a:rPr>
              <a:t>from </a:t>
            </a:r>
            <a:r>
              <a:rPr lang="en-US" altLang="en-US">
                <a:latin typeface="Helvetica" pitchFamily="34" charset="0"/>
              </a:rPr>
              <a:t>student</a:t>
            </a:r>
            <a:r>
              <a:rPr lang="en-US" altLang="en-US">
                <a:latin typeface="Courier New" pitchFamily="49" charset="0"/>
              </a:rPr>
              <a:t>;</a:t>
            </a:r>
            <a:endParaRPr lang="en-US" altLang="en-US">
              <a:latin typeface="Helvetica" pitchFamily="34" charset="0"/>
            </a:endParaRPr>
          </a:p>
        </p:txBody>
      </p:sp>
      <p:sp>
        <p:nvSpPr>
          <p:cNvPr id="156678" name="Text Box 2054"/>
          <p:cNvSpPr txBox="1">
            <a:spLocks noChangeArrowheads="1"/>
          </p:cNvSpPr>
          <p:nvPr/>
        </p:nvSpPr>
        <p:spPr bwMode="auto">
          <a:xfrm>
            <a:off x="5029200" y="4724400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Courier New" pitchFamily="49" charset="0"/>
              </a:rPr>
              <a:t>select</a:t>
            </a:r>
            <a:r>
              <a:rPr lang="en-US" altLang="en-US">
                <a:latin typeface="Helvetica" pitchFamily="34" charset="0"/>
              </a:rPr>
              <a:t> tutor</a:t>
            </a:r>
          </a:p>
          <a:p>
            <a:pPr eaLnBrk="0" hangingPunct="0"/>
            <a:r>
              <a:rPr lang="en-US" altLang="en-US">
                <a:latin typeface="Courier New" pitchFamily="49" charset="0"/>
              </a:rPr>
              <a:t>from </a:t>
            </a:r>
            <a:r>
              <a:rPr lang="en-US" altLang="en-US">
                <a:latin typeface="Helvetica" pitchFamily="34" charset="0"/>
              </a:rPr>
              <a:t>student</a:t>
            </a:r>
            <a:r>
              <a:rPr lang="en-US" altLang="en-US">
                <a:latin typeface="Courier New" pitchFamily="49" charset="0"/>
              </a:rPr>
              <a:t>;</a:t>
            </a:r>
          </a:p>
        </p:txBody>
      </p:sp>
      <p:graphicFrame>
        <p:nvGraphicFramePr>
          <p:cNvPr id="156679" name="Object 2055"/>
          <p:cNvGraphicFramePr>
            <a:graphicFrameLocks noChangeAspect="1"/>
          </p:cNvGraphicFramePr>
          <p:nvPr/>
        </p:nvGraphicFramePr>
        <p:xfrm>
          <a:off x="2895600" y="3962400"/>
          <a:ext cx="173513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3" name="Document" r:id="rId5" imgW="1171080" imgH="2285640" progId="Word.Document.8">
                  <p:embed/>
                </p:oleObj>
              </mc:Choice>
              <mc:Fallback>
                <p:oleObj name="Document" r:id="rId5" imgW="1171080" imgH="2285640" progId="Word.Document.8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173513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Line 2058"/>
          <p:cNvSpPr>
            <a:spLocks noChangeShapeType="1"/>
          </p:cNvSpPr>
          <p:nvPr/>
        </p:nvSpPr>
        <p:spPr bwMode="auto">
          <a:xfrm>
            <a:off x="2895600" y="4191000"/>
            <a:ext cx="0" cy="213360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6683" name="Line 2059"/>
          <p:cNvSpPr>
            <a:spLocks noChangeShapeType="1"/>
          </p:cNvSpPr>
          <p:nvPr/>
        </p:nvSpPr>
        <p:spPr bwMode="auto">
          <a:xfrm>
            <a:off x="2895600" y="4495800"/>
            <a:ext cx="1066800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utoUpdateAnimBg="0"/>
      <p:bldP spid="1566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 sz="4400" b="1">
                <a:latin typeface="Symbol" pitchFamily="18" charset="2"/>
              </a:rPr>
              <a:t>s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>
                <a:latin typeface="Helvetica" pitchFamily="34" charset="0"/>
              </a:rPr>
              <a:t>Select Operator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772400" cy="914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selects a subset of the tuples in a relation that satisfy a selection condition</a:t>
            </a:r>
            <a:endParaRPr lang="en-US" altLang="en-US" sz="2800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7391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Helvetica" pitchFamily="34" charset="0"/>
              </a:rPr>
              <a:t>Result =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 sz="3600" b="1">
                <a:latin typeface="Symbol" pitchFamily="18" charset="2"/>
              </a:rPr>
              <a:t>s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 baseline="-25000">
                <a:latin typeface="Helvetica" pitchFamily="34" charset="0"/>
              </a:rPr>
              <a:t>(selection condition)</a:t>
            </a:r>
            <a:r>
              <a:rPr lang="en-US" altLang="en-US">
                <a:latin typeface="Helvetica" pitchFamily="34" charset="0"/>
              </a:rPr>
              <a:t>(relation name)</a:t>
            </a:r>
          </a:p>
          <a:p>
            <a:pPr eaLnBrk="0" hangingPunct="0"/>
            <a:endParaRPr lang="en-US" altLang="en-US">
              <a:latin typeface="Times New Roman" pitchFamily="18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819400" y="2362200"/>
            <a:ext cx="601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Comic Sans MS" pitchFamily="66" charset="0"/>
              </a:rPr>
              <a:t>a boolean expression specified on the attributes of a specified relation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62000" y="4343400"/>
            <a:ext cx="2362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Comic Sans MS" pitchFamily="66" charset="0"/>
              </a:rPr>
              <a:t>a relation that has the same attributes as the source relation;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H="1">
            <a:off x="3581400" y="31242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1676400" y="38862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3200400" y="4267200"/>
            <a:ext cx="5943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 sz="2000">
                <a:latin typeface="Comic Sans MS" pitchFamily="66" charset="0"/>
              </a:rPr>
              <a:t>  stands for the usual comparison operators ‘&lt;‘, ‘&lt;&gt;‘, ‘&lt;=‘, ‘&gt;‘, ‘&gt;=‘, etc</a:t>
            </a:r>
          </a:p>
          <a:p>
            <a:pPr eaLnBrk="0" hangingPunct="0">
              <a:buFontTx/>
              <a:buChar char="•"/>
            </a:pPr>
            <a:r>
              <a:rPr lang="en-US" altLang="en-US" sz="2000">
                <a:latin typeface="Comic Sans MS" pitchFamily="66" charset="0"/>
              </a:rPr>
              <a:t>  clauses can be arbitrarily connected with boolean operators AND, NOT, OR</a:t>
            </a: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 flipV="1">
            <a:off x="3276600" y="3962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2209800" y="5943600"/>
            <a:ext cx="4194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mic Sans MS" pitchFamily="66" charset="0"/>
              </a:rPr>
              <a:t>degree(result) = degree(relation);</a:t>
            </a:r>
          </a:p>
          <a:p>
            <a:pPr eaLnBrk="0" hangingPunct="0"/>
            <a:r>
              <a:rPr lang="en-US" altLang="en-US" sz="2000">
                <a:latin typeface="Comic Sans MS" pitchFamily="66" charset="0"/>
              </a:rPr>
              <a:t>card(result) &lt;= card(relation)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133600" y="14478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057400" y="4343400"/>
            <a:ext cx="44196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 sz="4400" b="1">
                <a:latin typeface="Symbol" pitchFamily="18" charset="2"/>
              </a:rPr>
              <a:t>s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>
                <a:latin typeface="Helvetica" pitchFamily="34" charset="0"/>
              </a:rPr>
              <a:t>Select Operator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2209800" y="1447800"/>
          <a:ext cx="45862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8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862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133600" y="4419600"/>
          <a:ext cx="44259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9" name="Document" r:id="rId5" imgW="4460400" imgH="706680" progId="Word.Document.8">
                  <p:embed/>
                </p:oleObj>
              </mc:Choice>
              <mc:Fallback>
                <p:oleObj name="Document" r:id="rId5" imgW="4460400" imgH="7066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4259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352800" y="5410200"/>
            <a:ext cx="3289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4400">
                <a:sym typeface="Symbol" pitchFamily="18" charset="2"/>
              </a:rPr>
              <a:t></a:t>
            </a:r>
            <a:r>
              <a:rPr lang="en-GB" altLang="en-US" sz="3200" baseline="-25000">
                <a:sym typeface="Symbol" pitchFamily="18" charset="2"/>
              </a:rPr>
              <a:t>name=‘bloggs’</a:t>
            </a:r>
            <a:r>
              <a:rPr lang="en-GB" altLang="en-US">
                <a:sym typeface="Symbol" pitchFamily="18" charset="2"/>
              </a:rPr>
              <a:t>(STUDENT)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981200" y="12192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59055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retrieve tutor who tutors Bloggs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057400" y="1219200"/>
          <a:ext cx="458787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458787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7400" y="41148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752600" y="3962400"/>
            <a:ext cx="557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4400">
                <a:sym typeface="Symbol" pitchFamily="18" charset="2"/>
              </a:rPr>
              <a:t></a:t>
            </a:r>
            <a:r>
              <a:rPr lang="en-GB" altLang="en-US" sz="3200" baseline="-25000">
                <a:sym typeface="Symbol" pitchFamily="18" charset="2"/>
              </a:rPr>
              <a:t>tutor</a:t>
            </a:r>
            <a:r>
              <a:rPr lang="en-GB" altLang="en-US">
                <a:sym typeface="Symbol" pitchFamily="18" charset="2"/>
              </a:rPr>
              <a:t>(</a:t>
            </a:r>
            <a:r>
              <a:rPr lang="en-GB" altLang="en-US" sz="4400">
                <a:sym typeface="Symbol" pitchFamily="18" charset="2"/>
              </a:rPr>
              <a:t></a:t>
            </a:r>
            <a:r>
              <a:rPr lang="en-GB" altLang="en-US" sz="3200" baseline="-25000">
                <a:sym typeface="Symbol" pitchFamily="18" charset="2"/>
              </a:rPr>
              <a:t>name=‘bloggs’</a:t>
            </a:r>
            <a:r>
              <a:rPr lang="en-GB" altLang="en-US">
                <a:sym typeface="Symbol" pitchFamily="18" charset="2"/>
              </a:rPr>
              <a:t>(STUDENT))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828800" y="5105400"/>
            <a:ext cx="6400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select </a:t>
            </a:r>
            <a:r>
              <a:rPr lang="en-US" altLang="en-US" sz="2800">
                <a:latin typeface="Helvetica" pitchFamily="34" charset="0"/>
              </a:rPr>
              <a:t>tutor </a:t>
            </a:r>
            <a:r>
              <a:rPr lang="en-US" altLang="en-US" sz="2800">
                <a:latin typeface="Courier New" pitchFamily="49" charset="0"/>
              </a:rPr>
              <a:t>from </a:t>
            </a:r>
            <a:r>
              <a:rPr lang="en-US" altLang="en-US" sz="2800">
                <a:latin typeface="Helvetica" pitchFamily="34" charset="0"/>
              </a:rPr>
              <a:t>student 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None/>
            </a:pPr>
            <a:r>
              <a:rPr lang="en-US" altLang="en-US" sz="2800">
                <a:latin typeface="Courier New" pitchFamily="49" charset="0"/>
              </a:rPr>
              <a:t>	where </a:t>
            </a:r>
            <a:r>
              <a:rPr lang="en-US" altLang="en-US" sz="2800">
                <a:latin typeface="Helvetica" pitchFamily="34" charset="0"/>
              </a:rPr>
              <a:t>name </a:t>
            </a:r>
            <a:r>
              <a:rPr lang="en-US" altLang="en-US" sz="2800">
                <a:latin typeface="Courier" pitchFamily="49" charset="0"/>
              </a:rPr>
              <a:t>=</a:t>
            </a:r>
            <a:r>
              <a:rPr lang="en-US" altLang="en-US" sz="2800">
                <a:latin typeface="Helvetica" pitchFamily="34" charset="0"/>
              </a:rPr>
              <a:t> ‘bloggs’</a:t>
            </a:r>
            <a:r>
              <a:rPr lang="en-US" altLang="en-US" sz="2800">
                <a:latin typeface="Courier New" pitchFamily="49" charset="0"/>
              </a:rPr>
              <a:t>;</a:t>
            </a:r>
            <a:endParaRPr lang="en-GB" altLang="en-US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  <p:bldP spid="2048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SQL retrieval expressions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382000" cy="5029200"/>
          </a:xfrm>
        </p:spPr>
        <p:txBody>
          <a:bodyPr/>
          <a:lstStyle/>
          <a:p>
            <a:r>
              <a:rPr lang="en-US" altLang="en-US">
                <a:latin typeface="Courier New" pitchFamily="49" charset="0"/>
              </a:rPr>
              <a:t>select </a:t>
            </a:r>
            <a:r>
              <a:rPr lang="en-US" altLang="en-US">
                <a:latin typeface="Helvetica" pitchFamily="34" charset="0"/>
              </a:rPr>
              <a:t>studentno, name </a:t>
            </a:r>
            <a:r>
              <a:rPr lang="en-US" altLang="en-US">
                <a:latin typeface="Courier New" pitchFamily="49" charset="0"/>
              </a:rPr>
              <a:t>from </a:t>
            </a:r>
            <a:r>
              <a:rPr lang="en-US" altLang="en-US">
                <a:latin typeface="Helvetica" pitchFamily="34" charset="0"/>
              </a:rPr>
              <a:t>student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3200">
                <a:latin typeface="Courier New" pitchFamily="49" charset="0"/>
              </a:rPr>
              <a:t>		where </a:t>
            </a:r>
            <a:r>
              <a:rPr lang="en-US" altLang="en-US" sz="3200">
                <a:latin typeface="Helvetica" pitchFamily="34" charset="0"/>
              </a:rPr>
              <a:t>hons </a:t>
            </a:r>
            <a:r>
              <a:rPr lang="en-US" altLang="en-US" sz="3200">
                <a:latin typeface="Courier" pitchFamily="49" charset="0"/>
              </a:rPr>
              <a:t>!=</a:t>
            </a:r>
            <a:r>
              <a:rPr lang="en-US" altLang="en-US" sz="3200">
                <a:latin typeface="Helvetica" pitchFamily="34" charset="0"/>
              </a:rPr>
              <a:t> ‘ca’ </a:t>
            </a:r>
            <a:r>
              <a:rPr lang="en-US" altLang="en-US" sz="3200">
                <a:latin typeface="Courier New" pitchFamily="49" charset="0"/>
              </a:rPr>
              <a:t>and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3200">
                <a:latin typeface="Courier New" pitchFamily="49" charset="0"/>
              </a:rPr>
              <a:t>     (</a:t>
            </a:r>
            <a:r>
              <a:rPr lang="en-US" altLang="en-US" sz="3200">
                <a:latin typeface="Helvetica" pitchFamily="34" charset="0"/>
              </a:rPr>
              <a:t>tutor </a:t>
            </a:r>
            <a:r>
              <a:rPr lang="en-US" altLang="en-US" sz="3200">
                <a:latin typeface="Geneva"/>
              </a:rPr>
              <a:t>=</a:t>
            </a:r>
            <a:r>
              <a:rPr lang="en-US" altLang="en-US" sz="3200">
                <a:latin typeface="Helvetica" pitchFamily="34" charset="0"/>
              </a:rPr>
              <a:t> ‘goble’ </a:t>
            </a:r>
            <a:r>
              <a:rPr lang="en-US" altLang="en-US" sz="3200">
                <a:latin typeface="Courier New" pitchFamily="49" charset="0"/>
              </a:rPr>
              <a:t>or </a:t>
            </a:r>
            <a:r>
              <a:rPr lang="en-US" altLang="en-US" sz="3200">
                <a:latin typeface="Helvetica" pitchFamily="34" charset="0"/>
              </a:rPr>
              <a:t>tutor </a:t>
            </a:r>
            <a:r>
              <a:rPr lang="en-US" altLang="en-US" sz="3200">
                <a:latin typeface="Courier New" pitchFamily="49" charset="0"/>
              </a:rPr>
              <a:t>= </a:t>
            </a:r>
            <a:r>
              <a:rPr lang="en-US" altLang="en-US" sz="3200">
                <a:latin typeface="Helvetica" pitchFamily="34" charset="0"/>
              </a:rPr>
              <a:t>‘kahn’</a:t>
            </a:r>
            <a:r>
              <a:rPr lang="en-US" altLang="en-US" sz="3200">
                <a:latin typeface="Courier New" pitchFamily="49" charset="0"/>
              </a:rPr>
              <a:t>);</a:t>
            </a:r>
            <a:endParaRPr lang="en-US" altLang="en-US" sz="3200">
              <a:latin typeface="Helvetica" pitchFamily="34" charset="0"/>
            </a:endParaRPr>
          </a:p>
          <a:p>
            <a:pPr algn="just"/>
            <a:r>
              <a:rPr lang="en-US" altLang="en-US">
                <a:latin typeface="Courier New" pitchFamily="49" charset="0"/>
              </a:rPr>
              <a:t>select</a:t>
            </a:r>
            <a:r>
              <a:rPr lang="en-US" altLang="en-US">
                <a:latin typeface="Helvetica" pitchFamily="34" charset="0"/>
              </a:rPr>
              <a:t> </a:t>
            </a:r>
            <a:r>
              <a:rPr lang="en-US" altLang="en-US">
                <a:latin typeface="Courier New" pitchFamily="49" charset="0"/>
              </a:rPr>
              <a:t>* from </a:t>
            </a:r>
            <a:r>
              <a:rPr lang="en-US" altLang="en-US">
                <a:latin typeface="Helvetica" pitchFamily="34" charset="0"/>
              </a:rPr>
              <a:t>enrol</a:t>
            </a:r>
            <a:r>
              <a:rPr lang="en-US" altLang="en-US">
                <a:latin typeface="Courier New" pitchFamily="49" charset="0"/>
              </a:rPr>
              <a:t>  </a:t>
            </a:r>
          </a:p>
          <a:p>
            <a:pPr algn="just"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		where</a:t>
            </a:r>
            <a:r>
              <a:rPr lang="en-US" altLang="en-US">
                <a:latin typeface="Helvetica" pitchFamily="34" charset="0"/>
              </a:rPr>
              <a:t> labmark </a:t>
            </a:r>
            <a:r>
              <a:rPr lang="en-US" altLang="en-US">
                <a:latin typeface="Courier New" pitchFamily="49" charset="0"/>
              </a:rPr>
              <a:t>&gt;</a:t>
            </a:r>
            <a:r>
              <a:rPr lang="en-US" altLang="en-US">
                <a:latin typeface="Helvetica" pitchFamily="34" charset="0"/>
              </a:rPr>
              <a:t> 50</a:t>
            </a:r>
            <a:r>
              <a:rPr lang="en-US" altLang="en-US">
                <a:latin typeface="Courier New" pitchFamily="49" charset="0"/>
              </a:rPr>
              <a:t>;</a:t>
            </a:r>
            <a:endParaRPr lang="en-US" altLang="en-US">
              <a:latin typeface="Helvetica" pitchFamily="34" charset="0"/>
            </a:endParaRPr>
          </a:p>
          <a:p>
            <a:pPr algn="just"/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 enrol 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en-US" sz="3200">
                <a:latin typeface="Courier New" pitchFamily="49" charset="0"/>
              </a:rPr>
              <a:t>  where</a:t>
            </a:r>
            <a:r>
              <a:rPr lang="en-US" altLang="en-US" sz="3200">
                <a:latin typeface="Helvetica" pitchFamily="34" charset="0"/>
              </a:rPr>
              <a:t> labmark </a:t>
            </a:r>
            <a:r>
              <a:rPr lang="en-US" altLang="en-US" sz="3200">
                <a:latin typeface="Courier New" pitchFamily="49" charset="0"/>
              </a:rPr>
              <a:t>between </a:t>
            </a:r>
            <a:r>
              <a:rPr lang="en-US" altLang="en-US" sz="3200">
                <a:latin typeface="Helvetica" pitchFamily="34" charset="0"/>
              </a:rPr>
              <a:t>30 </a:t>
            </a:r>
            <a:r>
              <a:rPr lang="en-US" altLang="en-US" sz="3200">
                <a:latin typeface="Courier New" pitchFamily="49" charset="0"/>
              </a:rPr>
              <a:t>and</a:t>
            </a:r>
            <a:r>
              <a:rPr lang="en-US" altLang="en-US" sz="3200">
                <a:latin typeface="Helvetica" pitchFamily="34" charset="0"/>
              </a:rPr>
              <a:t> 50</a:t>
            </a:r>
            <a:r>
              <a:rPr lang="en-US" altLang="en-US" sz="3200">
                <a:latin typeface="Courier New" pitchFamily="49" charset="0"/>
              </a:rPr>
              <a:t>;</a:t>
            </a:r>
            <a:endParaRPr lang="en-US" altLang="en-US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3048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 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enrol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		where </a:t>
            </a:r>
            <a:r>
              <a:rPr lang="en-US" altLang="en-US">
                <a:latin typeface="Helvetica" pitchFamily="34" charset="0"/>
              </a:rPr>
              <a:t>labmark </a:t>
            </a:r>
            <a:r>
              <a:rPr lang="en-US" altLang="en-US">
                <a:latin typeface="Courier New" pitchFamily="49" charset="0"/>
              </a:rPr>
              <a:t>in (</a:t>
            </a:r>
            <a:r>
              <a:rPr lang="en-US" altLang="en-US">
                <a:latin typeface="Helvetica" pitchFamily="34" charset="0"/>
              </a:rPr>
              <a:t>0, 100</a:t>
            </a:r>
            <a:r>
              <a:rPr lang="en-US" altLang="en-US">
                <a:latin typeface="Courier New" pitchFamily="49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enrol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		where </a:t>
            </a:r>
            <a:r>
              <a:rPr lang="en-US" altLang="en-US">
                <a:latin typeface="Helvetica" pitchFamily="34" charset="0"/>
              </a:rPr>
              <a:t>labmark</a:t>
            </a:r>
            <a:r>
              <a:rPr lang="en-US" altLang="en-US">
                <a:latin typeface="Courier" pitchFamily="49" charset="0"/>
              </a:rPr>
              <a:t> </a:t>
            </a:r>
            <a:r>
              <a:rPr lang="en-US" altLang="en-US">
                <a:latin typeface="Courier New" pitchFamily="49" charset="0"/>
              </a:rPr>
              <a:t>is null;</a:t>
            </a:r>
          </a:p>
          <a:p>
            <a:pPr algn="just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student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Courier New" pitchFamily="49" charset="0"/>
              </a:rPr>
              <a:t>		where </a:t>
            </a:r>
            <a:r>
              <a:rPr lang="en-US" altLang="en-US">
                <a:latin typeface="Helvetica" pitchFamily="34" charset="0"/>
              </a:rPr>
              <a:t>name</a:t>
            </a:r>
            <a:r>
              <a:rPr lang="en-US" altLang="en-US">
                <a:latin typeface="Courier" pitchFamily="49" charset="0"/>
              </a:rPr>
              <a:t> </a:t>
            </a:r>
            <a:r>
              <a:rPr lang="en-US" altLang="en-US">
                <a:latin typeface="Courier New" pitchFamily="49" charset="0"/>
              </a:rPr>
              <a:t>is like</a:t>
            </a:r>
            <a:r>
              <a:rPr lang="en-US" altLang="en-US">
                <a:latin typeface="Courier" pitchFamily="49" charset="0"/>
              </a:rPr>
              <a:t> </a:t>
            </a:r>
            <a:r>
              <a:rPr lang="en-US" altLang="en-US">
                <a:latin typeface="Helvetica" pitchFamily="34" charset="0"/>
              </a:rPr>
              <a:t>‘b%’</a:t>
            </a:r>
            <a:r>
              <a:rPr lang="en-US" altLang="en-US">
                <a:latin typeface="Courier New" pitchFamily="49" charset="0"/>
              </a:rPr>
              <a:t>;</a:t>
            </a:r>
            <a:endParaRPr lang="en-US" altLang="en-US">
              <a:latin typeface="Courier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select </a:t>
            </a:r>
            <a:r>
              <a:rPr lang="en-US" altLang="en-US">
                <a:latin typeface="Helvetica" pitchFamily="34" charset="0"/>
              </a:rPr>
              <a:t>studno, courseno,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latin typeface="Helvetica" pitchFamily="34" charset="0"/>
              </a:rPr>
              <a:t>		     exammark</a:t>
            </a:r>
            <a:r>
              <a:rPr lang="en-US" altLang="en-US">
                <a:latin typeface="Courier New" pitchFamily="49" charset="0"/>
              </a:rPr>
              <a:t>+</a:t>
            </a:r>
            <a:r>
              <a:rPr lang="en-US" altLang="en-US">
                <a:latin typeface="Helvetica" pitchFamily="34" charset="0"/>
              </a:rPr>
              <a:t>labmark total </a:t>
            </a:r>
            <a:r>
              <a:rPr lang="en-US" altLang="en-US">
                <a:latin typeface="Courier New" pitchFamily="49" charset="0"/>
              </a:rPr>
              <a:t>from </a:t>
            </a:r>
            <a:r>
              <a:rPr lang="en-US" altLang="en-US">
                <a:latin typeface="Helvetica" pitchFamily="34" charset="0"/>
              </a:rPr>
              <a:t>enrol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200">
                <a:latin typeface="Courier New" pitchFamily="49" charset="0"/>
              </a:rPr>
              <a:t>		where</a:t>
            </a:r>
            <a:r>
              <a:rPr lang="en-US" altLang="en-US" sz="3200">
                <a:latin typeface="Helvetica" pitchFamily="34" charset="0"/>
              </a:rPr>
              <a:t> labmark </a:t>
            </a:r>
            <a:r>
              <a:rPr lang="en-US" altLang="en-US" sz="3200">
                <a:latin typeface="Courier New" pitchFamily="49" charset="0"/>
              </a:rPr>
              <a:t>is not NULL;</a:t>
            </a:r>
            <a:endParaRPr lang="en-US" altLang="en-US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4B57C-700F-4C28-89D9-4BBE46EA7B8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Faculty (</a:t>
            </a:r>
            <a:r>
              <a:rPr lang="en-US" altLang="en-US" u="sng"/>
              <a:t>fnum</a:t>
            </a:r>
            <a:r>
              <a:rPr lang="en-US" altLang="en-US"/>
              <a:t>, name, office, salary, rank)</a:t>
            </a:r>
            <a:endParaRPr lang="en-US" altLang="en-US" u="sng"/>
          </a:p>
          <a:p>
            <a:endParaRPr lang="en-US" altLang="en-US"/>
          </a:p>
        </p:txBody>
      </p:sp>
      <p:graphicFrame>
        <p:nvGraphicFramePr>
          <p:cNvPr id="21572" name="Group 68"/>
          <p:cNvGraphicFramePr>
            <a:graphicFrameLocks noGrp="1"/>
          </p:cNvGraphicFramePr>
          <p:nvPr/>
        </p:nvGraphicFramePr>
        <p:xfrm>
          <a:off x="1066800" y="2819400"/>
          <a:ext cx="7086600" cy="207264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600200"/>
                <a:gridCol w="1270000"/>
                <a:gridCol w="1778000"/>
              </a:tblGrid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Car409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lecturer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Irv342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7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35F-9B0E-48A7-84A5-17D7CD5C9D2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Selection Example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4800">
                <a:sym typeface="StarMath" pitchFamily="2" charset="2"/>
              </a:rPr>
              <a:t>σ </a:t>
            </a:r>
            <a:r>
              <a:rPr lang="en-US" altLang="en-US" sz="4600" baseline="-25000">
                <a:sym typeface="StarMath" pitchFamily="2" charset="2"/>
              </a:rPr>
              <a:t>salary &gt; 27000</a:t>
            </a:r>
            <a:r>
              <a:rPr lang="en-US" altLang="en-US" sz="3400">
                <a:sym typeface="StarMath" pitchFamily="2" charset="2"/>
              </a:rPr>
              <a:t> </a:t>
            </a:r>
            <a:r>
              <a:rPr lang="en-US" altLang="en-US">
                <a:sym typeface="StarMath" pitchFamily="2" charset="2"/>
              </a:rPr>
              <a:t>(Faculty)</a:t>
            </a:r>
          </a:p>
          <a:p>
            <a:pPr marL="609600" indent="-609600">
              <a:buFontTx/>
              <a:buAutoNum type="arabicPeriod"/>
            </a:pPr>
            <a:endParaRPr lang="en-US" altLang="en-US">
              <a:sym typeface="StarMath" pitchFamily="2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4800">
                <a:sym typeface="StarMath" pitchFamily="2" charset="2"/>
              </a:rPr>
              <a:t>σ</a:t>
            </a:r>
            <a:r>
              <a:rPr lang="en-US" altLang="en-US" sz="5400" baseline="-25000">
                <a:sym typeface="StarMath" pitchFamily="2" charset="2"/>
              </a:rPr>
              <a:t> </a:t>
            </a:r>
            <a:r>
              <a:rPr lang="en-US" altLang="en-US" sz="4600" baseline="-25000">
                <a:sym typeface="StarMath" pitchFamily="2" charset="2"/>
              </a:rPr>
              <a:t>rank = associate</a:t>
            </a:r>
            <a:r>
              <a:rPr lang="en-US" altLang="en-US" sz="3400">
                <a:sym typeface="StarMath" pitchFamily="2" charset="2"/>
              </a:rPr>
              <a:t> </a:t>
            </a:r>
            <a:r>
              <a:rPr lang="en-US" altLang="en-US">
                <a:sym typeface="StarMath" pitchFamily="2" charset="2"/>
              </a:rPr>
              <a:t>(Faculty)</a:t>
            </a:r>
          </a:p>
          <a:p>
            <a:pPr marL="609600" indent="-609600">
              <a:buFontTx/>
              <a:buAutoNum type="arabicPeriod"/>
            </a:pPr>
            <a:endParaRPr lang="en-US" altLang="en-US" sz="3400">
              <a:sym typeface="StarMath" pitchFamily="2" charset="2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sz="4800">
                <a:sym typeface="StarMath" pitchFamily="2" charset="2"/>
              </a:rPr>
              <a:t>σ </a:t>
            </a:r>
            <a:r>
              <a:rPr lang="en-US" altLang="en-US" sz="4600" baseline="-25000">
                <a:sym typeface="StarMath" pitchFamily="2" charset="2"/>
              </a:rPr>
              <a:t>fnum = 34567</a:t>
            </a:r>
            <a:r>
              <a:rPr lang="en-US" altLang="en-US" sz="3400">
                <a:sym typeface="StarMath" pitchFamily="2" charset="2"/>
              </a:rPr>
              <a:t> </a:t>
            </a:r>
            <a:r>
              <a:rPr lang="en-US" altLang="en-US">
                <a:sym typeface="StarMath" pitchFamily="2" charset="2"/>
              </a:rPr>
              <a:t>(Faculty)</a:t>
            </a:r>
          </a:p>
        </p:txBody>
      </p:sp>
    </p:spTree>
    <p:extLst>
      <p:ext uri="{BB962C8B-B14F-4D97-AF65-F5344CB8AC3E}">
        <p14:creationId xmlns:p14="http://schemas.microsoft.com/office/powerpoint/2010/main" val="18496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914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en-US">
                <a:latin typeface="Helvetica" pitchFamily="34" charset="0"/>
              </a:rPr>
              <a:t>Languages of  DBMS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800">
                <a:latin typeface="Helvetica" pitchFamily="34" charset="0"/>
              </a:rPr>
              <a:t>Data Definition Language DDL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altLang="en-US" sz="2400">
                <a:latin typeface="Helvetica" pitchFamily="34" charset="0"/>
              </a:rPr>
              <a:t>define the schema and storage stored in a Data Dictionary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800">
                <a:latin typeface="Helvetica" pitchFamily="34" charset="0"/>
              </a:rPr>
              <a:t>Data Manipulation Language	DML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altLang="en-US" sz="2400" i="1">
                <a:latin typeface="Helvetica" pitchFamily="34" charset="0"/>
              </a:rPr>
              <a:t>Manipulative </a:t>
            </a:r>
            <a:r>
              <a:rPr lang="en-US" altLang="en-US" sz="2400">
                <a:latin typeface="Helvetica" pitchFamily="34" charset="0"/>
              </a:rPr>
              <a:t>populate schema, update database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altLang="en-US" sz="2400" i="1">
                <a:latin typeface="Helvetica" pitchFamily="34" charset="0"/>
              </a:rPr>
              <a:t>Retrieval  </a:t>
            </a:r>
            <a:r>
              <a:rPr lang="en-US" altLang="en-US" sz="2400">
                <a:latin typeface="Helvetica" pitchFamily="34" charset="0"/>
              </a:rPr>
              <a:t>querying content of a database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altLang="en-US" sz="2800">
                <a:latin typeface="Helvetica" pitchFamily="34" charset="0"/>
              </a:rPr>
              <a:t>Data Control Language	DCL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altLang="en-US" sz="2400">
                <a:latin typeface="Helvetica" pitchFamily="34" charset="0"/>
              </a:rPr>
              <a:t>permissions, access control etc...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CB35A-09DD-46E2-9188-656C6E3CEB4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Example (cont’d)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4114800"/>
          </a:xfrm>
        </p:spPr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en-US" sz="4800">
                <a:sym typeface="StarMath" pitchFamily="2" charset="2"/>
              </a:rPr>
              <a:t>σ</a:t>
            </a:r>
            <a:r>
              <a:rPr lang="en-US" altLang="en-US" sz="3600" baseline="-25000">
                <a:sym typeface="StarMath" pitchFamily="2" charset="2"/>
              </a:rPr>
              <a:t>(salary&gt;26000) and (rank=associate)</a:t>
            </a:r>
            <a:r>
              <a:rPr lang="en-US" altLang="en-US" sz="3600">
                <a:sym typeface="StarMath" pitchFamily="2" charset="2"/>
              </a:rPr>
              <a:t> (Faculty)</a:t>
            </a:r>
          </a:p>
          <a:p>
            <a:pPr marL="609600" indent="-609600">
              <a:buFontTx/>
              <a:buAutoNum type="arabicPeriod" startAt="4"/>
            </a:pPr>
            <a:endParaRPr lang="en-US" altLang="en-US" sz="3000">
              <a:sym typeface="StarMath" pitchFamily="2" charset="2"/>
            </a:endParaRPr>
          </a:p>
          <a:p>
            <a:pPr marL="609600" indent="-609600">
              <a:buFontTx/>
              <a:buAutoNum type="arabicPeriod" startAt="4"/>
            </a:pPr>
            <a:r>
              <a:rPr lang="en-US" altLang="en-US" sz="4800">
                <a:sym typeface="StarMath" pitchFamily="2" charset="2"/>
              </a:rPr>
              <a:t>σ</a:t>
            </a:r>
            <a:r>
              <a:rPr lang="en-US" altLang="en-US" sz="3600" baseline="-25000">
                <a:sym typeface="StarMath" pitchFamily="2" charset="2"/>
              </a:rPr>
              <a:t>(salary&lt;=26000) and (rank !=associate)</a:t>
            </a:r>
            <a:r>
              <a:rPr lang="en-US" altLang="en-US" sz="3600">
                <a:sym typeface="StarMath" pitchFamily="2" charset="2"/>
              </a:rPr>
              <a:t> (Faculty)</a:t>
            </a:r>
          </a:p>
          <a:p>
            <a:pPr marL="609600" indent="-609600">
              <a:buFontTx/>
              <a:buAutoNum type="arabicPeriod" startAt="4"/>
            </a:pPr>
            <a:endParaRPr lang="en-US" altLang="en-US" sz="3600">
              <a:sym typeface="StarMath" pitchFamily="2" charset="2"/>
            </a:endParaRPr>
          </a:p>
          <a:p>
            <a:pPr marL="609600" indent="-609600">
              <a:lnSpc>
                <a:spcPct val="110000"/>
              </a:lnSpc>
              <a:buFontTx/>
              <a:buAutoNum type="arabicPeriod" startAt="4"/>
            </a:pPr>
            <a:r>
              <a:rPr lang="en-US" altLang="en-US" sz="4800">
                <a:sym typeface="StarMath" pitchFamily="2" charset="2"/>
              </a:rPr>
              <a:t>σ</a:t>
            </a:r>
            <a:r>
              <a:rPr lang="en-US" altLang="en-US" sz="3600" baseline="-25000">
                <a:sym typeface="StarMath" pitchFamily="2" charset="2"/>
              </a:rPr>
              <a:t>max(salary)</a:t>
            </a:r>
            <a:r>
              <a:rPr lang="en-US" altLang="en-US" sz="3600">
                <a:sym typeface="StarMath" pitchFamily="2" charset="2"/>
              </a:rPr>
              <a:t> (Faculty)</a:t>
            </a:r>
          </a:p>
        </p:txBody>
      </p:sp>
    </p:spTree>
    <p:extLst>
      <p:ext uri="{BB962C8B-B14F-4D97-AF65-F5344CB8AC3E}">
        <p14:creationId xmlns:p14="http://schemas.microsoft.com/office/powerpoint/2010/main" val="20475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C5555-5744-44B0-965D-ED491004380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(cont’d)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the condition</a:t>
            </a:r>
          </a:p>
          <a:p>
            <a:pPr lvl="1"/>
            <a:r>
              <a:rPr lang="en-US" altLang="en-US" dirty="0"/>
              <a:t>any combination of expressions that can be resolved to a </a:t>
            </a:r>
            <a:r>
              <a:rPr lang="en-US" altLang="en-US" dirty="0" err="1"/>
              <a:t>boolean</a:t>
            </a:r>
            <a:r>
              <a:rPr lang="en-US" altLang="en-US" dirty="0"/>
              <a:t> value with the relation is okay</a:t>
            </a:r>
          </a:p>
          <a:p>
            <a:r>
              <a:rPr lang="en-US" altLang="en-US" dirty="0"/>
              <a:t>For the relation</a:t>
            </a:r>
          </a:p>
          <a:p>
            <a:pPr lvl="1"/>
            <a:r>
              <a:rPr lang="en-US" altLang="en-US" dirty="0"/>
              <a:t>any relational expression that resolves to a relation is okay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4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1B0-0DD0-4426-B81A-B4F2561ACE9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Back to the Dept &amp; Phone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>
              <a:lnSpc>
                <a:spcPct val="110000"/>
              </a:lnSpc>
              <a:buFontTx/>
              <a:buNone/>
            </a:pPr>
            <a:r>
              <a:rPr lang="en-US" altLang="en-US" sz="5200">
                <a:sym typeface="StarMath" pitchFamily="2" charset="2"/>
              </a:rPr>
              <a:t>σ</a:t>
            </a:r>
            <a:r>
              <a:rPr lang="en-US" altLang="en-US" sz="4600" baseline="-25000">
                <a:sym typeface="StarMath" pitchFamily="2" charset="2"/>
              </a:rPr>
              <a:t>code=comp</a:t>
            </a:r>
            <a:r>
              <a:rPr lang="en-US" altLang="en-US" sz="3000">
                <a:sym typeface="StarMath" pitchFamily="2" charset="2"/>
              </a:rPr>
              <a:t> </a:t>
            </a:r>
            <a:r>
              <a:rPr lang="en-US" altLang="en-US" sz="3600">
                <a:sym typeface="StarMath" pitchFamily="2" charset="2"/>
              </a:rPr>
              <a:t>(department X dept_phone)</a:t>
            </a:r>
          </a:p>
          <a:p>
            <a:pPr marL="609600" indent="-609600"/>
            <a:r>
              <a:rPr lang="en-US" altLang="en-US" sz="3600"/>
              <a:t>First, we resolve the cross product of </a:t>
            </a:r>
            <a:r>
              <a:rPr lang="en-US" altLang="en-US" sz="3600" b="1"/>
              <a:t>Department</a:t>
            </a:r>
            <a:r>
              <a:rPr lang="en-US" altLang="en-US" sz="3600"/>
              <a:t> and </a:t>
            </a:r>
            <a:r>
              <a:rPr lang="en-US" altLang="en-US" sz="3600" b="1"/>
              <a:t>Dept_phone</a:t>
            </a:r>
            <a:r>
              <a:rPr lang="en-US" altLang="en-US" sz="3600"/>
              <a:t>.</a:t>
            </a:r>
          </a:p>
          <a:p>
            <a:pPr marL="609600" indent="-609600"/>
            <a:r>
              <a:rPr lang="en-US" altLang="en-US" sz="3600"/>
              <a:t>We then apply the select to the resulting relation.</a:t>
            </a:r>
          </a:p>
        </p:txBody>
      </p:sp>
    </p:spTree>
    <p:extLst>
      <p:ext uri="{BB962C8B-B14F-4D97-AF65-F5344CB8AC3E}">
        <p14:creationId xmlns:p14="http://schemas.microsoft.com/office/powerpoint/2010/main" val="15719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8EB3-4001-4AA7-90E3-C68B2752E1B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(cont’d)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tarMath" pitchFamily="2" charset="2"/>
              <a:buNone/>
            </a:pPr>
            <a:r>
              <a:rPr lang="en-US" altLang="en-US" sz="4800">
                <a:sym typeface="StarMath" pitchFamily="2" charset="2"/>
              </a:rPr>
              <a:t>σ is commutative</a:t>
            </a:r>
          </a:p>
          <a:p>
            <a:pPr>
              <a:buFont typeface="StarMath" pitchFamily="2" charset="2"/>
              <a:buChar char="â"/>
            </a:pPr>
            <a:endParaRPr lang="en-US" altLang="en-US" sz="4800">
              <a:sym typeface="StarMath" pitchFamily="2" charset="2"/>
            </a:endParaRPr>
          </a:p>
          <a:p>
            <a:pPr>
              <a:buFontTx/>
              <a:buNone/>
            </a:pPr>
            <a:r>
              <a:rPr lang="en-US" altLang="en-US" sz="4800">
                <a:sym typeface="StarMath" pitchFamily="2" charset="2"/>
              </a:rPr>
              <a:t>σ</a:t>
            </a:r>
            <a:r>
              <a:rPr lang="en-US" altLang="en-US" sz="4800" baseline="-25000">
                <a:sym typeface="StarMath" pitchFamily="2" charset="2"/>
              </a:rPr>
              <a:t>c1</a:t>
            </a:r>
            <a:r>
              <a:rPr lang="en-US" altLang="en-US" sz="4800">
                <a:sym typeface="StarMath" pitchFamily="2" charset="2"/>
              </a:rPr>
              <a:t> (σ</a:t>
            </a:r>
            <a:r>
              <a:rPr lang="en-US" altLang="en-US" sz="4800" baseline="-25000">
                <a:sym typeface="StarMath" pitchFamily="2" charset="2"/>
              </a:rPr>
              <a:t>c2</a:t>
            </a:r>
            <a:r>
              <a:rPr lang="en-US" altLang="en-US" sz="4800">
                <a:sym typeface="StarMath" pitchFamily="2" charset="2"/>
              </a:rPr>
              <a:t>(R)) = σ</a:t>
            </a:r>
            <a:r>
              <a:rPr lang="en-US" altLang="en-US" sz="4800" baseline="-25000">
                <a:sym typeface="StarMath" pitchFamily="2" charset="2"/>
              </a:rPr>
              <a:t>c2</a:t>
            </a:r>
            <a:r>
              <a:rPr lang="en-US" altLang="en-US" sz="4800">
                <a:sym typeface="StarMath" pitchFamily="2" charset="2"/>
              </a:rPr>
              <a:t> (σ</a:t>
            </a:r>
            <a:r>
              <a:rPr lang="en-US" altLang="en-US" sz="4800" baseline="-25000">
                <a:sym typeface="StarMath" pitchFamily="2" charset="2"/>
              </a:rPr>
              <a:t>c1</a:t>
            </a:r>
            <a:r>
              <a:rPr lang="en-US" altLang="en-US" sz="4800">
                <a:sym typeface="StarMath" pitchFamily="2" charset="2"/>
              </a:rPr>
              <a:t>(R))</a:t>
            </a:r>
          </a:p>
        </p:txBody>
      </p:sp>
    </p:spTree>
    <p:extLst>
      <p:ext uri="{BB962C8B-B14F-4D97-AF65-F5344CB8AC3E}">
        <p14:creationId xmlns:p14="http://schemas.microsoft.com/office/powerpoint/2010/main" val="42546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E3A98-7181-4D41-A809-124A105A42F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Rename (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/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give a name to the resulting relation</a:t>
            </a:r>
          </a:p>
          <a:p>
            <a:r>
              <a:rPr lang="en-US" altLang="en-US"/>
              <a:t>Notation to make relational algebra easier to write and understand</a:t>
            </a:r>
          </a:p>
          <a:p>
            <a:r>
              <a:rPr lang="en-US" altLang="en-US"/>
              <a:t>We can now use the resulting relation in another relational algebra expression</a:t>
            </a:r>
          </a:p>
          <a:p>
            <a:r>
              <a:rPr lang="en-US" altLang="en-US"/>
              <a:t>Notation: </a:t>
            </a:r>
          </a:p>
          <a:p>
            <a:pPr>
              <a:buFontTx/>
              <a:buNone/>
            </a:pPr>
            <a:r>
              <a:rPr lang="en-US" altLang="en-US"/>
              <a:t>&lt;New Name&gt; 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 sz="4400" b="1">
                <a:sym typeface="StarMath" pitchFamily="2" charset="2"/>
              </a:rPr>
              <a:t> </a:t>
            </a:r>
            <a:r>
              <a:rPr lang="en-US" altLang="en-US">
                <a:sym typeface="StarMath" pitchFamily="2" charset="2"/>
              </a:rPr>
              <a:t>&lt;Relational Expression&gt;</a:t>
            </a:r>
          </a:p>
        </p:txBody>
      </p:sp>
    </p:spTree>
    <p:extLst>
      <p:ext uri="{BB962C8B-B14F-4D97-AF65-F5344CB8AC3E}">
        <p14:creationId xmlns:p14="http://schemas.microsoft.com/office/powerpoint/2010/main" val="31475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40E8-82BB-4ED3-A953-A8ACFA8EEE6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Rename Example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800"/>
              <a:t>Faculty (</a:t>
            </a:r>
            <a:r>
              <a:rPr lang="en-US" altLang="en-US" sz="2800" u="sng"/>
              <a:t>fnum</a:t>
            </a:r>
            <a:r>
              <a:rPr lang="en-US" altLang="en-US" sz="2800"/>
              <a:t>, name, office, salary, rank)</a:t>
            </a:r>
            <a:endParaRPr lang="en-US" altLang="en-US" sz="2800" u="sng"/>
          </a:p>
          <a:p>
            <a:pPr marL="609600" indent="-609600">
              <a:buFontTx/>
              <a:buNone/>
            </a:pPr>
            <a:endParaRPr lang="en-US" altLang="en-US" sz="2800"/>
          </a:p>
          <a:p>
            <a:pPr marL="609600" indent="-609600">
              <a:buFontTx/>
              <a:buNone/>
            </a:pPr>
            <a:endParaRPr lang="en-US" altLang="en-US" sz="2800"/>
          </a:p>
          <a:p>
            <a:pPr marL="609600" indent="-609600">
              <a:buFontTx/>
              <a:buNone/>
            </a:pPr>
            <a:endParaRPr lang="en-US" altLang="en-US" sz="2800"/>
          </a:p>
          <a:p>
            <a:pPr marL="609600" indent="-609600">
              <a:buFontTx/>
              <a:buNone/>
            </a:pPr>
            <a:endParaRPr lang="en-US" altLang="en-US" sz="2800"/>
          </a:p>
          <a:p>
            <a:pPr marL="609600" indent="-609600">
              <a:buFontTx/>
              <a:buNone/>
            </a:pPr>
            <a:r>
              <a:rPr lang="en-US" altLang="en-US" sz="2800"/>
              <a:t>Associates</a:t>
            </a:r>
            <a:r>
              <a:rPr lang="en-US" altLang="en-US" sz="2400"/>
              <a:t> </a:t>
            </a:r>
            <a:r>
              <a:rPr lang="en-US" altLang="en-US" sz="2800" b="1">
                <a:sym typeface="Symbol" pitchFamily="18" charset="2"/>
              </a:rPr>
              <a:t></a:t>
            </a:r>
            <a:r>
              <a:rPr lang="en-US" altLang="en-US" sz="3600" b="1">
                <a:sym typeface="StarMath" pitchFamily="2" charset="2"/>
              </a:rPr>
              <a:t> </a:t>
            </a:r>
            <a:r>
              <a:rPr lang="en-US" altLang="en-US" sz="4400">
                <a:sym typeface="StarMath" pitchFamily="2" charset="2"/>
              </a:rPr>
              <a:t>σ</a:t>
            </a:r>
            <a:r>
              <a:rPr lang="en-US" altLang="en-US" sz="4400" baseline="-25000">
                <a:sym typeface="StarMath" pitchFamily="2" charset="2"/>
              </a:rPr>
              <a:t>rank = associate</a:t>
            </a:r>
            <a:r>
              <a:rPr lang="en-US" altLang="en-US" sz="3000">
                <a:sym typeface="StarMath" pitchFamily="2" charset="2"/>
              </a:rPr>
              <a:t>(Faculty)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ym typeface="StarMath" pitchFamily="2" charset="2"/>
              </a:rPr>
              <a:t>Result </a:t>
            </a:r>
            <a:r>
              <a:rPr lang="en-US" altLang="en-US" sz="2800" b="1">
                <a:sym typeface="Symbol" pitchFamily="18" charset="2"/>
              </a:rPr>
              <a:t></a:t>
            </a:r>
            <a:r>
              <a:rPr lang="en-US" altLang="en-US" sz="3600" b="1">
                <a:sym typeface="StarMath" pitchFamily="2" charset="2"/>
              </a:rPr>
              <a:t> </a:t>
            </a:r>
            <a:r>
              <a:rPr lang="en-US" altLang="en-US" sz="4400" b="1">
                <a:sym typeface="Symbol" pitchFamily="18" charset="2"/>
              </a:rPr>
              <a:t></a:t>
            </a:r>
            <a:r>
              <a:rPr lang="en-US" altLang="en-US" sz="4500" b="1">
                <a:sym typeface="StarMath" pitchFamily="2" charset="2"/>
              </a:rPr>
              <a:t> </a:t>
            </a:r>
            <a:r>
              <a:rPr lang="en-US" altLang="en-US" sz="3600" baseline="-25000">
                <a:sym typeface="StarMath" pitchFamily="2" charset="2"/>
              </a:rPr>
              <a:t>name</a:t>
            </a:r>
            <a:r>
              <a:rPr lang="en-US" altLang="en-US" sz="4500" baseline="-25000">
                <a:sym typeface="StarMath" pitchFamily="2" charset="2"/>
              </a:rPr>
              <a:t> </a:t>
            </a:r>
            <a:r>
              <a:rPr lang="en-US" altLang="en-US" sz="3000">
                <a:sym typeface="StarMath" pitchFamily="2" charset="2"/>
              </a:rPr>
              <a:t>(Associates)</a:t>
            </a:r>
            <a:endParaRPr lang="en-US" altLang="en-US" sz="2800"/>
          </a:p>
        </p:txBody>
      </p:sp>
      <p:graphicFrame>
        <p:nvGraphicFramePr>
          <p:cNvPr id="56356" name="Group 36"/>
          <p:cNvGraphicFramePr>
            <a:graphicFrameLocks noGrp="1"/>
          </p:cNvGraphicFramePr>
          <p:nvPr>
            <p:ph sz="half" idx="2"/>
          </p:nvPr>
        </p:nvGraphicFramePr>
        <p:xfrm>
          <a:off x="538163" y="2209800"/>
          <a:ext cx="7907337" cy="1720851"/>
        </p:xfrm>
        <a:graphic>
          <a:graphicData uri="http://schemas.openxmlformats.org/drawingml/2006/table">
            <a:tbl>
              <a:tblPr/>
              <a:tblGrid>
                <a:gridCol w="1409700"/>
                <a:gridCol w="1414462"/>
                <a:gridCol w="1851025"/>
                <a:gridCol w="1468438"/>
                <a:gridCol w="1763712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Darcy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Car409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lecturer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34567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Irv342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Rename</a:t>
            </a:r>
            <a:endParaRPr lang="en-IN" dirty="0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82809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3228" y="2636912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first </a:t>
            </a:r>
            <a:r>
              <a:rPr lang="en-IN" dirty="0" smtClean="0"/>
              <a:t>expression renames </a:t>
            </a:r>
            <a:r>
              <a:rPr lang="en-IN" dirty="0"/>
              <a:t>both the relation and its attributes, the second renames the relation </a:t>
            </a:r>
            <a:r>
              <a:rPr lang="en-IN" dirty="0" smtClean="0"/>
              <a:t>only, and </a:t>
            </a:r>
            <a:r>
              <a:rPr lang="en-IN" dirty="0"/>
              <a:t>the third renames the attributes only.</a:t>
            </a:r>
          </a:p>
        </p:txBody>
      </p:sp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704857" cy="135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8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Aggregate Functions and Grouping</a:t>
            </a:r>
            <a:endParaRPr lang="en-IN" dirty="0"/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90000" cy="67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584" y="2887107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&lt;grouping attributes&gt; is a list of attributes of the relation specified in </a:t>
            </a:r>
            <a:r>
              <a:rPr lang="en-IN" i="1" dirty="0"/>
              <a:t>R</a:t>
            </a:r>
            <a:r>
              <a:rPr lang="en-IN" dirty="0"/>
              <a:t>, and</a:t>
            </a:r>
          </a:p>
          <a:p>
            <a:r>
              <a:rPr lang="en-IN" dirty="0"/>
              <a:t>&lt;function list&gt; is a list of (&lt;function&gt; &lt;attribute&gt;) pairs.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each such pair</a:t>
            </a:r>
            <a:r>
              <a:rPr lang="en-IN" dirty="0" smtClean="0"/>
              <a:t>,&lt;</a:t>
            </a:r>
            <a:r>
              <a:rPr lang="en-IN" dirty="0"/>
              <a:t>function&gt; is one of the allowed functions—such as SUM, AVERAGE, </a:t>
            </a:r>
            <a:r>
              <a:rPr lang="en-IN" dirty="0" smtClean="0"/>
              <a:t>MAXIMUM, MINIMUM,COUNT</a:t>
            </a:r>
          </a:p>
          <a:p>
            <a:r>
              <a:rPr lang="en-IN" dirty="0" smtClean="0"/>
              <a:t>and </a:t>
            </a:r>
            <a:r>
              <a:rPr lang="en-IN" dirty="0"/>
              <a:t>&lt;attribute&gt; is an attribute of the relation specified by </a:t>
            </a:r>
            <a:r>
              <a:rPr lang="en-IN" i="1" dirty="0"/>
              <a:t>R</a:t>
            </a:r>
            <a:r>
              <a:rPr lang="en-IN" dirty="0"/>
              <a:t>.</a:t>
            </a:r>
          </a:p>
        </p:txBody>
      </p:sp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248"/>
            <a:ext cx="90868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Aggregate </a:t>
            </a:r>
            <a:endParaRPr lang="en-IN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7" y="1628800"/>
            <a:ext cx="915899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0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Cartesian Product Operator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Definition: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cartesian product of two relations 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with cardinality i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with cardinality j is a relation R3 with degree k=n+m, cardinality i*j and attributes 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result, denoted by R1XR2, is a relation that includes all the possible combinations of tuples from R1 and R2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Used in conjunction with other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0668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Data Manipulation Language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001000" cy="5029200"/>
          </a:xfrm>
        </p:spPr>
        <p:txBody>
          <a:bodyPr/>
          <a:lstStyle/>
          <a:p>
            <a:pPr algn="just"/>
            <a:r>
              <a:rPr lang="en-US" altLang="en-US" sz="2800">
                <a:latin typeface="Helvetica" pitchFamily="34" charset="0"/>
              </a:rPr>
              <a:t>Theory behind operations is formally defined and equivalent to a first-order logic (FOL)</a:t>
            </a:r>
          </a:p>
          <a:p>
            <a:pPr algn="just"/>
            <a:r>
              <a:rPr lang="en-US" altLang="en-US" sz="2800">
                <a:latin typeface="Helvetica" pitchFamily="34" charset="0"/>
              </a:rPr>
              <a:t>Relational Calculus (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, </a:t>
            </a:r>
            <a:r>
              <a:rPr lang="en-US" altLang="en-US" sz="2800">
                <a:latin typeface="Helvetica" pitchFamily="34" charset="0"/>
              </a:rPr>
              <a:t> ) 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</a:t>
            </a:r>
            <a:r>
              <a:rPr lang="en-US" altLang="en-US" sz="2800">
                <a:latin typeface="Helvetica" pitchFamily="34" charset="0"/>
              </a:rPr>
              <a:t>  Relational Algebra</a:t>
            </a:r>
          </a:p>
          <a:p>
            <a:pPr algn="just"/>
            <a:r>
              <a:rPr lang="en-US" altLang="en-US" sz="2800">
                <a:latin typeface="Helvetica" pitchFamily="34" charset="0"/>
              </a:rPr>
              <a:t>Relational algebra is a retrieval query language based on set operators and relational operators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600200" y="1295400"/>
            <a:ext cx="19050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572000" y="1295400"/>
            <a:ext cx="3429000" cy="144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905000" y="3048000"/>
            <a:ext cx="5638800" cy="297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Cartesian Product Example</a:t>
            </a:r>
            <a:endParaRPr lang="en-US" altLang="en-US">
              <a:solidFill>
                <a:schemeClr val="tx1"/>
              </a:solidFill>
              <a:latin typeface="Helvetica" pitchFamily="34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648200" y="1295400"/>
          <a:ext cx="3400425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Document" r:id="rId3" imgW="3400920" imgH="1567800" progId="Word.Document.8">
                  <p:embed/>
                </p:oleObj>
              </mc:Choice>
              <mc:Fallback>
                <p:oleObj name="Document" r:id="rId3" imgW="3400920" imgH="1567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3400425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676400" y="1295400"/>
          <a:ext cx="18224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Document" r:id="rId5" imgW="1822680" imgH="1557360" progId="Word.Document.8">
                  <p:embed/>
                </p:oleObj>
              </mc:Choice>
              <mc:Fallback>
                <p:oleObj name="Document" r:id="rId5" imgW="1822680" imgH="15573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1822450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981200" y="3048000"/>
          <a:ext cx="5611813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Document" r:id="rId7" imgW="6046560" imgH="3380760" progId="Word.Document.8">
                  <p:embed/>
                </p:oleObj>
              </mc:Choice>
              <mc:Fallback>
                <p:oleObj name="Document" r:id="rId7" imgW="6046560" imgH="338076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5611813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838200" y="1066800"/>
            <a:ext cx="4267200" cy="2209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524000" y="3505200"/>
            <a:ext cx="22860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257800" y="1295400"/>
            <a:ext cx="3657600" cy="495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X Cartesian Product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14400" y="1066800"/>
          <a:ext cx="45862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Document" r:id="rId3" imgW="4592160" imgH="2593800" progId="Word.Document.8">
                  <p:embed/>
                </p:oleObj>
              </mc:Choice>
              <mc:Fallback>
                <p:oleObj name="Document" r:id="rId3" imgW="4592160" imgH="2593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45862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600200" y="3505200"/>
          <a:ext cx="24177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Document" r:id="rId5" imgW="2427480" imgH="3153960" progId="Word.Document.8">
                  <p:embed/>
                </p:oleObj>
              </mc:Choice>
              <mc:Fallback>
                <p:oleObj name="Document" r:id="rId5" imgW="2427480" imgH="315396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417763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270500" y="1295400"/>
          <a:ext cx="3873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Document" r:id="rId7" imgW="6257880" imgH="8001720" progId="Word.Document.8">
                  <p:embed/>
                </p:oleObj>
              </mc:Choice>
              <mc:Fallback>
                <p:oleObj name="Document" r:id="rId7" imgW="6257880" imgH="80017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1295400"/>
                        <a:ext cx="38735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Set Theoretic Operators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33035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i="1">
                <a:latin typeface="Helvetica" pitchFamily="34" charset="0"/>
              </a:rPr>
              <a:t>Union</a:t>
            </a:r>
            <a:r>
              <a:rPr lang="en-US" altLang="en-US" sz="2800">
                <a:latin typeface="Helvetica" pitchFamily="34" charset="0"/>
              </a:rPr>
              <a:t>, </a:t>
            </a:r>
            <a:r>
              <a:rPr lang="en-US" altLang="en-US" sz="2800" i="1">
                <a:latin typeface="Helvetica" pitchFamily="34" charset="0"/>
              </a:rPr>
              <a:t>Intersection</a:t>
            </a:r>
            <a:r>
              <a:rPr lang="en-US" altLang="en-US" sz="2800">
                <a:latin typeface="Helvetica" pitchFamily="34" charset="0"/>
              </a:rPr>
              <a:t> and </a:t>
            </a:r>
            <a:r>
              <a:rPr lang="en-US" altLang="en-US" sz="2800" i="1">
                <a:latin typeface="Helvetica" pitchFamily="34" charset="0"/>
              </a:rPr>
              <a:t>Difference</a:t>
            </a:r>
            <a:r>
              <a:rPr lang="en-US" altLang="en-US" sz="2800">
                <a:latin typeface="Helvetica" pitchFamily="34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Operands need to be union compatible for the result to be a valid relation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</a:t>
            </a:r>
            <a:r>
              <a:rPr lang="en-US" altLang="en-US" sz="2800">
                <a:latin typeface="Helvetica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Two relations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	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are union compatible iff: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n = m and, dom(A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)= dom (B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for 1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i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n</a:t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800">
                <a:latin typeface="Helvetic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97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 sz="4400">
                <a:latin typeface="Helvetica" pitchFamily="34" charset="0"/>
                <a:sym typeface="Symbol" pitchFamily="18" charset="2"/>
              </a:rPr>
              <a:t></a:t>
            </a:r>
            <a:r>
              <a:rPr lang="en-US" altLang="en-US">
                <a:latin typeface="Helvetica" pitchFamily="34" charset="0"/>
              </a:rPr>
              <a:t> Union Operator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724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</a:t>
            </a:r>
            <a:r>
              <a:rPr lang="en-US" altLang="en-US" sz="2800">
                <a:latin typeface="Helvetica" pitchFamily="34" charset="0"/>
              </a:rPr>
              <a:t>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The union of two relations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is a relation R3(C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,C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,...,C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such that dom(C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)= dom(A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=dom (B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for 1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i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 R1 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 </a:t>
            </a:r>
            <a:r>
              <a:rPr lang="en-US" altLang="en-US" sz="2800">
                <a:latin typeface="Helvetica" pitchFamily="34" charset="0"/>
              </a:rPr>
              <a:t>R2 is a relation that includes all tuples that are either in R1 or R2 or in both without duplicate tuples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resulting relation might have the same attribute names as the first or the second relation</a:t>
            </a:r>
          </a:p>
        </p:txBody>
      </p:sp>
    </p:spTree>
    <p:extLst>
      <p:ext uri="{BB962C8B-B14F-4D97-AF65-F5344CB8AC3E}">
        <p14:creationId xmlns:p14="http://schemas.microsoft.com/office/powerpoint/2010/main" val="1525264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143000" y="1143000"/>
            <a:ext cx="4191000" cy="2209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1066800"/>
            <a:ext cx="2286000" cy="2514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9400" y="3810000"/>
            <a:ext cx="12192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Retrieve all staff that lecture or tutor 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219200" y="1143000"/>
          <a:ext cx="45862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89" name="Document" r:id="rId3" imgW="4592160" imgH="2593800" progId="Word.Document.8">
                  <p:embed/>
                </p:oleObj>
              </mc:Choice>
              <mc:Fallback>
                <p:oleObj name="Document" r:id="rId3" imgW="4592160" imgH="259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45862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943600" y="1066800"/>
          <a:ext cx="2330450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0" name="Document" r:id="rId5" imgW="2334600" imgH="2696040" progId="Word.Document.8">
                  <p:embed/>
                </p:oleObj>
              </mc:Choice>
              <mc:Fallback>
                <p:oleObj name="Document" r:id="rId5" imgW="2334600" imgH="2696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066800"/>
                        <a:ext cx="2330450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6705600" y="3886200"/>
          <a:ext cx="1230313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1" name="Document" r:id="rId7" imgW="1243440" imgH="2598480" progId="Word.Document.8">
                  <p:embed/>
                </p:oleObj>
              </mc:Choice>
              <mc:Fallback>
                <p:oleObj name="Document" r:id="rId7" imgW="1243440" imgH="259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86200"/>
                        <a:ext cx="1230313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95400" y="4343400"/>
            <a:ext cx="4724400" cy="144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(lecturer)</a:t>
            </a:r>
            <a:r>
              <a:rPr lang="en-US" altLang="en-US" sz="2800">
                <a:latin typeface="Helvetica" pitchFamily="34" charset="0"/>
              </a:rPr>
              <a:t>TEACH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Tutors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(tutor)</a:t>
            </a:r>
            <a:r>
              <a:rPr lang="en-US" altLang="en-US" sz="2800">
                <a:latin typeface="Helvetica" pitchFamily="34" charset="0"/>
              </a:rPr>
              <a:t>STUDENT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</a:t>
            </a:r>
            <a:r>
              <a:rPr lang="en-US" altLang="en-US" sz="2800">
                <a:latin typeface="Helvetica" pitchFamily="34" charset="0"/>
              </a:rPr>
              <a:t> Tutors</a:t>
            </a:r>
          </a:p>
        </p:txBody>
      </p:sp>
    </p:spTree>
    <p:extLst>
      <p:ext uri="{BB962C8B-B14F-4D97-AF65-F5344CB8AC3E}">
        <p14:creationId xmlns:p14="http://schemas.microsoft.com/office/powerpoint/2010/main" val="1137535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 sz="4400">
                <a:latin typeface="Symbol" pitchFamily="18" charset="2"/>
                <a:sym typeface="Symbol" pitchFamily="18" charset="2"/>
              </a:rPr>
              <a:t></a:t>
            </a:r>
            <a:r>
              <a:rPr lang="en-US" altLang="en-US">
                <a:latin typeface="Helvetica" pitchFamily="34" charset="0"/>
              </a:rPr>
              <a:t> Intersection 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324167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Definition:</a:t>
            </a: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800">
                <a:latin typeface="Helvetica" pitchFamily="34" charset="0"/>
              </a:rPr>
              <a:t>The intersection of two relations 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is a relation R3(C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,C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,...,C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such that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dom(C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)= dom(A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</a:t>
            </a:r>
            <a:r>
              <a:rPr lang="en-US" altLang="en-US" sz="2800">
                <a:latin typeface="Symbol" pitchFamily="18" charset="2"/>
                <a:sym typeface="Symbol" pitchFamily="18" charset="2"/>
              </a:rPr>
              <a:t></a:t>
            </a:r>
            <a:r>
              <a:rPr lang="en-US" altLang="en-US" sz="2800">
                <a:latin typeface="Symbol" pitchFamily="18" charset="2"/>
              </a:rPr>
              <a:t> </a:t>
            </a:r>
            <a:r>
              <a:rPr lang="en-US" altLang="en-US" sz="2800">
                <a:latin typeface="Helvetica" pitchFamily="34" charset="0"/>
              </a:rPr>
              <a:t>dom (B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 for 1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i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 R1 </a:t>
            </a:r>
            <a:r>
              <a:rPr lang="en-US" altLang="en-US" sz="2800">
                <a:latin typeface="Symbol" pitchFamily="18" charset="2"/>
                <a:sym typeface="Symbol" pitchFamily="18" charset="2"/>
              </a:rPr>
              <a:t></a:t>
            </a:r>
            <a:r>
              <a:rPr lang="en-US" altLang="en-US" sz="2800">
                <a:latin typeface="Helvetica" pitchFamily="34" charset="0"/>
              </a:rPr>
              <a:t> R2 is a relation that includes only those tuples in R1 that also appear in R2 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resulting relation might have the same attribute names as the first or the second relation</a:t>
            </a:r>
          </a:p>
        </p:txBody>
      </p:sp>
    </p:spTree>
    <p:extLst>
      <p:ext uri="{BB962C8B-B14F-4D97-AF65-F5344CB8AC3E}">
        <p14:creationId xmlns:p14="http://schemas.microsoft.com/office/powerpoint/2010/main" val="2643917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066800" y="13716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096000" y="1371600"/>
            <a:ext cx="22098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10400" y="4419600"/>
            <a:ext cx="12192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77200" cy="609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Retrieve all staff that lecture and tutor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143000" y="1371600"/>
          <a:ext cx="45862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3" name="Document" r:id="rId3" imgW="4592160" imgH="2593800" progId="Word.Document.8">
                  <p:embed/>
                </p:oleObj>
              </mc:Choice>
              <mc:Fallback>
                <p:oleObj name="Document" r:id="rId3" imgW="4592160" imgH="259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45862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172200" y="1371600"/>
          <a:ext cx="225742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4" name="Document" r:id="rId5" imgW="2277000" imgH="2651760" progId="Word.Document.8">
                  <p:embed/>
                </p:oleObj>
              </mc:Choice>
              <mc:Fallback>
                <p:oleObj name="Document" r:id="rId5" imgW="2277000" imgH="2651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371600"/>
                        <a:ext cx="2257425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05000" y="4419600"/>
            <a:ext cx="4648200" cy="144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(lecturer)</a:t>
            </a:r>
            <a:r>
              <a:rPr lang="en-US" altLang="en-US" sz="2800">
                <a:latin typeface="Helvetica" pitchFamily="34" charset="0"/>
              </a:rPr>
              <a:t>TEACH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Tutors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(tutor)</a:t>
            </a:r>
            <a:r>
              <a:rPr lang="en-US" altLang="en-US" sz="2800">
                <a:latin typeface="Helvetica" pitchFamily="34" charset="0"/>
              </a:rPr>
              <a:t>STUDENT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</a:t>
            </a:r>
            <a:r>
              <a:rPr lang="en-US" altLang="en-US" sz="2800">
                <a:latin typeface="Helvetica" pitchFamily="34" charset="0"/>
              </a:rPr>
              <a:t> Tutors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7086600" y="4495800"/>
          <a:ext cx="1303338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15" name="Document" r:id="rId7" imgW="1315080" imgH="1265040" progId="Word.Document.8">
                  <p:embed/>
                </p:oleObj>
              </mc:Choice>
              <mc:Fallback>
                <p:oleObj name="Document" r:id="rId7" imgW="1315080" imgH="1265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1303338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26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 sz="4400">
                <a:latin typeface="Symbol" pitchFamily="18" charset="2"/>
              </a:rPr>
              <a:t>-</a:t>
            </a:r>
            <a:r>
              <a:rPr lang="en-US" altLang="en-US">
                <a:latin typeface="Helvetica" pitchFamily="34" charset="0"/>
              </a:rPr>
              <a:t> Difference Operator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Definition:</a:t>
            </a: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800">
                <a:latin typeface="Helvetica" pitchFamily="34" charset="0"/>
              </a:rPr>
              <a:t>The difference of two relations 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is a relation R3(C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,C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,...,C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such that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	dom(C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)= dom(A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</a:t>
            </a:r>
            <a:r>
              <a:rPr lang="en-US" altLang="en-US" sz="2800">
                <a:latin typeface="Symbol" pitchFamily="18" charset="2"/>
              </a:rPr>
              <a:t>-</a:t>
            </a:r>
            <a:r>
              <a:rPr lang="en-US" altLang="en-US" sz="2800">
                <a:latin typeface="Helvetica" pitchFamily="34" charset="0"/>
              </a:rPr>
              <a:t>dom (B</a:t>
            </a:r>
            <a:r>
              <a:rPr lang="en-US" altLang="en-US" sz="2800" baseline="-25000">
                <a:latin typeface="Helvetica" pitchFamily="34" charset="0"/>
              </a:rPr>
              <a:t>i</a:t>
            </a:r>
            <a:r>
              <a:rPr lang="en-US" altLang="en-US" sz="2800">
                <a:latin typeface="Helvetica" pitchFamily="34" charset="0"/>
              </a:rPr>
              <a:t>)  for 1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i </a:t>
            </a:r>
            <a:r>
              <a:rPr lang="en-US" altLang="en-US" sz="2800">
                <a:latin typeface="Symbol" pitchFamily="18" charset="2"/>
              </a:rPr>
              <a:t>£ </a:t>
            </a:r>
            <a:r>
              <a:rPr lang="en-US" altLang="en-US" sz="2800">
                <a:latin typeface="Helvetica" pitchFamily="34" charset="0"/>
              </a:rPr>
              <a:t>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 R1 </a:t>
            </a:r>
            <a:r>
              <a:rPr lang="en-US" altLang="en-US" sz="2800">
                <a:latin typeface="Symbol" pitchFamily="18" charset="2"/>
              </a:rPr>
              <a:t>-</a:t>
            </a:r>
            <a:r>
              <a:rPr lang="en-US" altLang="en-US" sz="2800">
                <a:latin typeface="Helvetica" pitchFamily="34" charset="0"/>
              </a:rPr>
              <a:t> R2 is a relation that includes all tuples that are in R1 and not in R2 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resulting relation might have the same attribute names as the first or the second relation</a:t>
            </a:r>
          </a:p>
        </p:txBody>
      </p:sp>
    </p:spTree>
    <p:extLst>
      <p:ext uri="{BB962C8B-B14F-4D97-AF65-F5344CB8AC3E}">
        <p14:creationId xmlns:p14="http://schemas.microsoft.com/office/powerpoint/2010/main" val="1660362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143000" y="16002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943600" y="1600200"/>
            <a:ext cx="22098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34200" y="4419600"/>
            <a:ext cx="12192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itchFamily="34" charset="0"/>
              </a:rPr>
              <a:t>Retrieve all staff that lecture but don’t tutor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219200" y="1600200"/>
          <a:ext cx="45862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7" name="Document" r:id="rId3" imgW="4592160" imgH="2593800" progId="Word.Document.8">
                  <p:embed/>
                </p:oleObj>
              </mc:Choice>
              <mc:Fallback>
                <p:oleObj name="Document" r:id="rId3" imgW="4592160" imgH="2593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45862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6019800" y="1600200"/>
          <a:ext cx="2257425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8" name="Document" r:id="rId5" imgW="2277000" imgH="2651760" progId="Word.Document.8">
                  <p:embed/>
                </p:oleObj>
              </mc:Choice>
              <mc:Fallback>
                <p:oleObj name="Document" r:id="rId5" imgW="2277000" imgH="2651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00200"/>
                        <a:ext cx="2257425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4343400"/>
            <a:ext cx="4419600" cy="1447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(lecturer)</a:t>
            </a:r>
            <a:r>
              <a:rPr lang="en-US" altLang="en-US" sz="2800">
                <a:latin typeface="Helvetica" pitchFamily="34" charset="0"/>
              </a:rPr>
              <a:t>TEACH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Tutors  </a:t>
            </a:r>
            <a:r>
              <a:rPr lang="en-US" altLang="en-US" sz="2800">
                <a:latin typeface="Symbol" pitchFamily="18" charset="2"/>
              </a:rPr>
              <a:t>p</a:t>
            </a:r>
            <a:r>
              <a:rPr lang="en-US" altLang="en-US" sz="2800" baseline="-25000">
                <a:latin typeface="Helvetica" pitchFamily="34" charset="0"/>
              </a:rPr>
              <a:t>(tutor)</a:t>
            </a:r>
            <a:r>
              <a:rPr lang="en-US" altLang="en-US" sz="2800">
                <a:latin typeface="Helvetica" pitchFamily="34" charset="0"/>
              </a:rPr>
              <a:t>STUDENT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Lecturers -Tutors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010400" y="4495800"/>
          <a:ext cx="12303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39" name="Document" r:id="rId7" imgW="1245240" imgH="1265040" progId="Word.Document.8">
                  <p:embed/>
                </p:oleObj>
              </mc:Choice>
              <mc:Fallback>
                <p:oleObj name="Document" r:id="rId7" imgW="1245240" imgH="1265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95800"/>
                        <a:ext cx="12303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4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Operators</a:t>
            </a:r>
            <a:endParaRPr lang="en-IN" dirty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2271713"/>
            <a:ext cx="7887525" cy="26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77" y="5157192"/>
            <a:ext cx="830492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4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228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14400"/>
            <a:ext cx="80010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Relational operators transform either a single relation or a pair of relations into a result that is a relation that can be used as an operand on later operations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For every operator operand and result, relations are free of duplicates 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Operators are </a:t>
            </a:r>
            <a:r>
              <a:rPr lang="en-US" altLang="en-US" sz="2800" i="1">
                <a:latin typeface="Helvetica" pitchFamily="34" charset="0"/>
              </a:rPr>
              <a:t>tuple oriented</a:t>
            </a:r>
            <a:r>
              <a:rPr lang="en-US" altLang="en-US" sz="2800">
                <a:latin typeface="Helvetica" pitchFamily="34" charset="0"/>
              </a:rPr>
              <a:t> or </a:t>
            </a:r>
            <a:r>
              <a:rPr lang="en-US" altLang="en-US" sz="2800" i="1">
                <a:latin typeface="Helvetica" pitchFamily="34" charset="0"/>
              </a:rPr>
              <a:t>set oriented</a:t>
            </a: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Structured Query Language (SQL)</a:t>
            </a:r>
            <a:endParaRPr lang="en-US" altLang="en-US" sz="2800" u="sng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an ANSI  standard for relational databases, based on relational algebra/calculus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Helvetica" pitchFamily="34" charset="0"/>
              </a:rPr>
              <a:t>SQL2 1992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latin typeface="Helvetica" pitchFamily="34" charset="0"/>
              </a:rPr>
              <a:t>SQL3 1998</a:t>
            </a:r>
            <a:endParaRPr lang="en-US" altLang="en-US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632"/>
            <a:ext cx="7586514" cy="531912"/>
          </a:xfrm>
        </p:spPr>
        <p:txBody>
          <a:bodyPr/>
          <a:lstStyle/>
          <a:p>
            <a:r>
              <a:rPr lang="en-IN" dirty="0" smtClean="0"/>
              <a:t>Set operators (</a:t>
            </a:r>
            <a:r>
              <a:rPr lang="en-IN" dirty="0" err="1" smtClean="0"/>
              <a:t>cont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57350"/>
            <a:ext cx="71056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775920"/>
            <a:ext cx="7667376" cy="67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0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 sz="4400">
                <a:latin typeface="Symbol" pitchFamily="18" charset="2"/>
              </a:rPr>
              <a:t>q</a:t>
            </a:r>
            <a:r>
              <a:rPr lang="en-US" altLang="en-US">
                <a:latin typeface="Helvetica" pitchFamily="34" charset="0"/>
              </a:rPr>
              <a:t> Join Operator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772400" cy="1981200"/>
          </a:xfrm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</a:t>
            </a:r>
            <a:r>
              <a:rPr lang="en-US" altLang="en-US" sz="2000">
                <a:latin typeface="Comic Sans MS" pitchFamily="66" charset="0"/>
              </a:rPr>
              <a:t>Definition: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latin typeface="Comic Sans MS" pitchFamily="66" charset="0"/>
              </a:rPr>
              <a:t>	</a:t>
            </a:r>
            <a:r>
              <a:rPr lang="en-US" altLang="en-US" sz="2000">
                <a:latin typeface="Helvetica" pitchFamily="34" charset="0"/>
              </a:rPr>
              <a:t>The join of two relations R1(A</a:t>
            </a:r>
            <a:r>
              <a:rPr lang="en-US" altLang="en-US" sz="2000" baseline="-25000">
                <a:latin typeface="Helvetica" pitchFamily="34" charset="0"/>
              </a:rPr>
              <a:t>1</a:t>
            </a:r>
            <a:r>
              <a:rPr lang="en-US" altLang="en-US" sz="2000">
                <a:latin typeface="Helvetica" pitchFamily="34" charset="0"/>
              </a:rPr>
              <a:t>,A</a:t>
            </a:r>
            <a:r>
              <a:rPr lang="en-US" altLang="en-US" sz="2000" baseline="-25000">
                <a:latin typeface="Helvetica" pitchFamily="34" charset="0"/>
              </a:rPr>
              <a:t>2</a:t>
            </a:r>
            <a:r>
              <a:rPr lang="en-US" altLang="en-US" sz="2000">
                <a:latin typeface="Helvetica" pitchFamily="34" charset="0"/>
              </a:rPr>
              <a:t>,...,A</a:t>
            </a:r>
            <a:r>
              <a:rPr lang="en-US" altLang="en-US" sz="2000" baseline="-25000">
                <a:latin typeface="Helvetica" pitchFamily="34" charset="0"/>
              </a:rPr>
              <a:t>n</a:t>
            </a:r>
            <a:r>
              <a:rPr lang="en-US" altLang="en-US" sz="2000">
                <a:latin typeface="Helvetica" pitchFamily="34" charset="0"/>
              </a:rPr>
              <a:t>)  and R2(B</a:t>
            </a:r>
            <a:r>
              <a:rPr lang="en-US" altLang="en-US" sz="2000" baseline="-25000">
                <a:latin typeface="Helvetica" pitchFamily="34" charset="0"/>
              </a:rPr>
              <a:t>1</a:t>
            </a:r>
            <a:r>
              <a:rPr lang="en-US" altLang="en-US" sz="2000">
                <a:latin typeface="Helvetica" pitchFamily="34" charset="0"/>
              </a:rPr>
              <a:t>,B</a:t>
            </a:r>
            <a:r>
              <a:rPr lang="en-US" altLang="en-US" sz="2000" baseline="-25000">
                <a:latin typeface="Helvetica" pitchFamily="34" charset="0"/>
              </a:rPr>
              <a:t>2</a:t>
            </a:r>
            <a:r>
              <a:rPr lang="en-US" altLang="en-US" sz="2000">
                <a:latin typeface="Helvetica" pitchFamily="34" charset="0"/>
              </a:rPr>
              <a:t>,...,B</a:t>
            </a:r>
            <a:r>
              <a:rPr lang="en-US" altLang="en-US" sz="2000" baseline="-25000">
                <a:latin typeface="Helvetica" pitchFamily="34" charset="0"/>
              </a:rPr>
              <a:t>m</a:t>
            </a:r>
            <a:r>
              <a:rPr lang="en-US" altLang="en-US" sz="2000">
                <a:latin typeface="Helvetica" pitchFamily="34" charset="0"/>
              </a:rPr>
              <a:t>) is a relation R3 with degree k=n+m and attributes (A</a:t>
            </a:r>
            <a:r>
              <a:rPr lang="en-US" altLang="en-US" sz="2000" baseline="-25000">
                <a:latin typeface="Helvetica" pitchFamily="34" charset="0"/>
              </a:rPr>
              <a:t>1</a:t>
            </a:r>
            <a:r>
              <a:rPr lang="en-US" altLang="en-US" sz="2000">
                <a:latin typeface="Helvetica" pitchFamily="34" charset="0"/>
              </a:rPr>
              <a:t>,A</a:t>
            </a:r>
            <a:r>
              <a:rPr lang="en-US" altLang="en-US" sz="2000" baseline="-25000">
                <a:latin typeface="Helvetica" pitchFamily="34" charset="0"/>
              </a:rPr>
              <a:t>2</a:t>
            </a:r>
            <a:r>
              <a:rPr lang="en-US" altLang="en-US" sz="2000">
                <a:latin typeface="Helvetica" pitchFamily="34" charset="0"/>
              </a:rPr>
              <a:t>,...,A</a:t>
            </a:r>
            <a:r>
              <a:rPr lang="en-US" altLang="en-US" sz="2000" baseline="-25000">
                <a:latin typeface="Helvetica" pitchFamily="34" charset="0"/>
              </a:rPr>
              <a:t>n</a:t>
            </a:r>
            <a:r>
              <a:rPr lang="en-US" altLang="en-US" sz="2000">
                <a:latin typeface="Helvetica" pitchFamily="34" charset="0"/>
              </a:rPr>
              <a:t>, B</a:t>
            </a:r>
            <a:r>
              <a:rPr lang="en-US" altLang="en-US" sz="2000" baseline="-25000">
                <a:latin typeface="Helvetica" pitchFamily="34" charset="0"/>
              </a:rPr>
              <a:t>1</a:t>
            </a:r>
            <a:r>
              <a:rPr lang="en-US" altLang="en-US" sz="2000">
                <a:latin typeface="Helvetica" pitchFamily="34" charset="0"/>
              </a:rPr>
              <a:t>,B</a:t>
            </a:r>
            <a:r>
              <a:rPr lang="en-US" altLang="en-US" sz="2000" baseline="-25000">
                <a:latin typeface="Helvetica" pitchFamily="34" charset="0"/>
              </a:rPr>
              <a:t>2</a:t>
            </a:r>
            <a:r>
              <a:rPr lang="en-US" altLang="en-US" sz="2000">
                <a:latin typeface="Helvetica" pitchFamily="34" charset="0"/>
              </a:rPr>
              <a:t>,...,B</a:t>
            </a:r>
            <a:r>
              <a:rPr lang="en-US" altLang="en-US" sz="2000" baseline="-25000">
                <a:latin typeface="Helvetica" pitchFamily="34" charset="0"/>
              </a:rPr>
              <a:t>m</a:t>
            </a:r>
            <a:r>
              <a:rPr lang="en-US" altLang="en-US" sz="2000">
                <a:latin typeface="Helvetica" pitchFamily="34" charset="0"/>
              </a:rPr>
              <a:t>) that satisfy the join condition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>
              <a:latin typeface="Helvetica" pitchFamily="34" charset="0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267200" y="4343400"/>
            <a:ext cx="4876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 sz="2000">
                <a:latin typeface="Comic Sans MS" pitchFamily="66" charset="0"/>
              </a:rPr>
              <a:t>stands for the usual comparison operators ‘&lt;‘, ‘&lt;&gt;‘, ‘&lt;=‘, ‘&gt;‘, ‘&gt;=‘, etc</a:t>
            </a:r>
          </a:p>
          <a:p>
            <a:pPr eaLnBrk="0" hangingPunct="0">
              <a:buFontTx/>
              <a:buChar char="•"/>
            </a:pPr>
            <a:endParaRPr lang="en-US" altLang="en-US" sz="2000">
              <a:latin typeface="Comic Sans MS" pitchFamily="66" charset="0"/>
            </a:endParaRPr>
          </a:p>
          <a:p>
            <a:pPr eaLnBrk="0" hangingPunct="0">
              <a:buFontTx/>
              <a:buChar char="•"/>
            </a:pPr>
            <a:r>
              <a:rPr lang="en-US" altLang="en-US" sz="2000">
                <a:latin typeface="Comic Sans MS" pitchFamily="66" charset="0"/>
              </a:rPr>
              <a:t>comparing terms in the </a:t>
            </a:r>
            <a:r>
              <a:rPr lang="en-US" altLang="en-US" sz="2000" b="1">
                <a:latin typeface="Symbol" pitchFamily="18" charset="2"/>
              </a:rPr>
              <a:t>Q</a:t>
            </a:r>
            <a:r>
              <a:rPr lang="en-US" altLang="en-US" sz="2000" b="1">
                <a:latin typeface="Comic Sans MS" pitchFamily="66" charset="0"/>
              </a:rPr>
              <a:t> </a:t>
            </a:r>
            <a:r>
              <a:rPr lang="en-US" altLang="en-US" sz="2000">
                <a:latin typeface="Comic Sans MS" pitchFamily="66" charset="0"/>
              </a:rPr>
              <a:t>clauses can be arbitrarily connected with boolean operators AND, NOT, OR</a:t>
            </a:r>
            <a:endParaRPr lang="en-US" altLang="en-US">
              <a:latin typeface="Helvetica" pitchFamily="34" charset="0"/>
            </a:endParaRP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914400" y="4648200"/>
            <a:ext cx="327660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>
                <a:latin typeface="Comic Sans MS" pitchFamily="66" charset="0"/>
              </a:rPr>
              <a:t>The result is a concatenated set but only for those tuples where the condition is true.</a:t>
            </a:r>
          </a:p>
          <a:p>
            <a:pPr eaLnBrk="0" hangingPunct="0"/>
            <a:r>
              <a:rPr lang="en-US" altLang="en-US" sz="1800">
                <a:latin typeface="Comic Sans MS" pitchFamily="66" charset="0"/>
              </a:rPr>
              <a:t>It does not require union compatibility of R1 and R2</a:t>
            </a:r>
            <a:endParaRPr lang="en-US" altLang="en-US">
              <a:latin typeface="Helvetica" pitchFamily="34" charset="0"/>
            </a:endParaRPr>
          </a:p>
          <a:p>
            <a:pPr eaLnBrk="0" hangingPunct="0"/>
            <a:endParaRPr lang="en-US" altLang="en-US" sz="2000">
              <a:latin typeface="Comic Sans MS" pitchFamily="66" charset="0"/>
            </a:endParaRP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1676400" y="38862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 flipH="1" flipV="1">
            <a:off x="3886200" y="37338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04800" y="336867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Helvetica" pitchFamily="34" charset="0"/>
              </a:rPr>
              <a:t>Result =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>
                <a:latin typeface="Helvetica" pitchFamily="34" charset="0"/>
              </a:rPr>
              <a:t>R1          </a:t>
            </a:r>
            <a:r>
              <a:rPr lang="en-US" altLang="en-US" sz="2800" baseline="-25000">
                <a:latin typeface="Helvetica" pitchFamily="34" charset="0"/>
              </a:rPr>
              <a:t>(</a:t>
            </a:r>
            <a:r>
              <a:rPr lang="en-US" altLang="en-US" sz="2800" baseline="-25000">
                <a:latin typeface="Symbol" pitchFamily="18" charset="2"/>
              </a:rPr>
              <a:t>q</a:t>
            </a:r>
            <a:r>
              <a:rPr lang="en-US" altLang="en-US" sz="2800" b="1" baseline="-25000">
                <a:latin typeface="Symbol" pitchFamily="18" charset="2"/>
              </a:rPr>
              <a:t> </a:t>
            </a:r>
            <a:r>
              <a:rPr lang="en-US" altLang="en-US" sz="2800" baseline="-25000">
                <a:latin typeface="Helvetica" pitchFamily="34" charset="0"/>
              </a:rPr>
              <a:t>join condition)</a:t>
            </a:r>
            <a:r>
              <a:rPr lang="en-US" altLang="en-US" baseline="-25000">
                <a:latin typeface="Helvetica" pitchFamily="34" charset="0"/>
              </a:rPr>
              <a:t> </a:t>
            </a:r>
            <a:r>
              <a:rPr lang="en-US" altLang="en-US">
                <a:latin typeface="Helvetica" pitchFamily="34" charset="0"/>
              </a:rPr>
              <a:t>R2</a:t>
            </a:r>
            <a:br>
              <a:rPr lang="en-US" altLang="en-US">
                <a:latin typeface="Helvetica" pitchFamily="34" charset="0"/>
              </a:rPr>
            </a:br>
            <a:endParaRPr lang="en-US" altLang="en-US">
              <a:latin typeface="Helvetica" pitchFamily="34" charset="0"/>
            </a:endParaRP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379663" y="3352800"/>
          <a:ext cx="3635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Document" r:id="rId3" imgW="200520" imgH="212400" progId="Word.Document.8">
                  <p:embed/>
                </p:oleObj>
              </mc:Choice>
              <mc:Fallback>
                <p:oleObj name="Document" r:id="rId3" imgW="200520" imgH="212400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352800"/>
                        <a:ext cx="3635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259F-2DC4-48DA-9A5A-806D9C955EA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Operation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Join is a commonly used sequence of operators</a:t>
            </a:r>
          </a:p>
          <a:p>
            <a:pPr lvl="1"/>
            <a:r>
              <a:rPr lang="en-US" altLang="en-US"/>
              <a:t>Take the Cartesian product of two relations</a:t>
            </a:r>
          </a:p>
          <a:p>
            <a:pPr lvl="1"/>
            <a:r>
              <a:rPr lang="en-US" altLang="en-US"/>
              <a:t>Select only related tuples</a:t>
            </a:r>
          </a:p>
          <a:p>
            <a:pPr lvl="1"/>
            <a:r>
              <a:rPr lang="en-US" altLang="en-US"/>
              <a:t>(Possibly) eliminate duplicate columns</a:t>
            </a:r>
          </a:p>
        </p:txBody>
      </p:sp>
    </p:spTree>
    <p:extLst>
      <p:ext uri="{BB962C8B-B14F-4D97-AF65-F5344CB8AC3E}">
        <p14:creationId xmlns:p14="http://schemas.microsoft.com/office/powerpoint/2010/main" val="33670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C5DC-DA8A-4352-883C-7C983B5BC3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Join Example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33400" y="1143000"/>
            <a:ext cx="7924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R</a:t>
            </a:r>
            <a:r>
              <a:rPr lang="en-US" altLang="en-US"/>
              <a:t> =                                   </a:t>
            </a:r>
            <a:r>
              <a:rPr lang="en-US" altLang="en-US" b="1"/>
              <a:t>S</a:t>
            </a:r>
            <a:r>
              <a:rPr lang="en-US" altLang="en-US"/>
              <a:t> =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R1 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>
                <a:sym typeface="StarMath" pitchFamily="2" charset="2"/>
              </a:rPr>
              <a:t> R  X  S</a:t>
            </a:r>
          </a:p>
          <a:p>
            <a:pPr>
              <a:buFontTx/>
              <a:buNone/>
            </a:pPr>
            <a:r>
              <a:rPr lang="en-US" altLang="en-US">
                <a:sym typeface="StarMath" pitchFamily="2" charset="2"/>
              </a:rPr>
              <a:t>R2 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 b="1">
                <a:sym typeface="StarMath" pitchFamily="2" charset="2"/>
              </a:rPr>
              <a:t> </a:t>
            </a:r>
            <a:r>
              <a:rPr lang="en-US" altLang="en-US" sz="4000">
                <a:sym typeface="StarMath" pitchFamily="2" charset="2"/>
              </a:rPr>
              <a:t>σ</a:t>
            </a:r>
            <a:r>
              <a:rPr lang="en-US" altLang="en-US" baseline="-25000">
                <a:sym typeface="StarMath" pitchFamily="2" charset="2"/>
              </a:rPr>
              <a:t> dcode = code </a:t>
            </a:r>
            <a:r>
              <a:rPr lang="en-US" altLang="en-US">
                <a:sym typeface="StarMath" pitchFamily="2" charset="2"/>
              </a:rPr>
              <a:t>(R1)</a:t>
            </a:r>
          </a:p>
          <a:p>
            <a:pPr>
              <a:buFontTx/>
              <a:buNone/>
            </a:pPr>
            <a:r>
              <a:rPr lang="en-US" altLang="en-US">
                <a:sym typeface="StarMath" pitchFamily="2" charset="2"/>
              </a:rPr>
              <a:t>Result 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 b="1">
                <a:sym typeface="StarMath" pitchFamily="2" charset="2"/>
              </a:rPr>
              <a:t> </a:t>
            </a:r>
            <a:r>
              <a:rPr lang="en-US" altLang="en-US" sz="4000" b="1">
                <a:sym typeface="Symbol" pitchFamily="18" charset="2"/>
              </a:rPr>
              <a:t></a:t>
            </a:r>
            <a:r>
              <a:rPr lang="en-US" altLang="en-US" b="1">
                <a:sym typeface="StarMath" pitchFamily="2" charset="2"/>
              </a:rPr>
              <a:t> </a:t>
            </a:r>
            <a:r>
              <a:rPr lang="en-US" altLang="en-US" baseline="-25000">
                <a:sym typeface="StarMath" pitchFamily="2" charset="2"/>
              </a:rPr>
              <a:t>code, office, number </a:t>
            </a:r>
            <a:r>
              <a:rPr lang="en-US" altLang="en-US">
                <a:sym typeface="StarMath" pitchFamily="2" charset="2"/>
              </a:rPr>
              <a:t>(R2)</a:t>
            </a:r>
            <a:endParaRPr lang="en-US" altLang="en-US"/>
          </a:p>
        </p:txBody>
      </p:sp>
      <p:graphicFrame>
        <p:nvGraphicFramePr>
          <p:cNvPr id="58412" name="Group 44"/>
          <p:cNvGraphicFramePr>
            <a:graphicFrameLocks noGrp="1"/>
          </p:cNvGraphicFramePr>
          <p:nvPr/>
        </p:nvGraphicFramePr>
        <p:xfrm>
          <a:off x="1447800" y="1371600"/>
          <a:ext cx="3200400" cy="1554480"/>
        </p:xfrm>
        <a:graphic>
          <a:graphicData uri="http://schemas.openxmlformats.org/drawingml/2006/table">
            <a:tbl>
              <a:tblPr/>
              <a:tblGrid>
                <a:gridCol w="1371600"/>
                <a:gridCol w="18288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dcode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number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555-1111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555-2222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10" name="Group 42"/>
          <p:cNvGraphicFramePr>
            <a:graphicFrameLocks noGrp="1"/>
          </p:cNvGraphicFramePr>
          <p:nvPr/>
        </p:nvGraphicFramePr>
        <p:xfrm>
          <a:off x="5867400" y="1371600"/>
          <a:ext cx="3124200" cy="1554480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code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office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CAR309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2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B327-69CA-4D2D-BE2C-DF93C138D28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 Example (cont’d)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/>
              <a:t>You could do all of that, or you could do a </a:t>
            </a:r>
            <a:r>
              <a:rPr lang="en-US" altLang="en-US" b="1"/>
              <a:t>join</a:t>
            </a:r>
          </a:p>
          <a:p>
            <a:endParaRPr lang="en-US" altLang="en-US"/>
          </a:p>
          <a:p>
            <a:r>
              <a:rPr lang="en-US" altLang="en-US"/>
              <a:t>Result </a:t>
            </a:r>
            <a:r>
              <a:rPr lang="en-US" altLang="en-US" b="1">
                <a:sym typeface="Symbol" pitchFamily="18" charset="2"/>
              </a:rPr>
              <a:t></a:t>
            </a:r>
            <a:r>
              <a:rPr lang="en-US" altLang="en-US" sz="4400" b="1">
                <a:sym typeface="StarMath" pitchFamily="2" charset="2"/>
              </a:rPr>
              <a:t> </a:t>
            </a:r>
            <a:r>
              <a:rPr lang="en-US" altLang="en-US" sz="3600">
                <a:sym typeface="StarMath" pitchFamily="2" charset="2"/>
              </a:rPr>
              <a:t>R</a:t>
            </a:r>
            <a:r>
              <a:rPr lang="en-US" altLang="en-US">
                <a:sym typeface="StarMath" pitchFamily="2" charset="2"/>
              </a:rPr>
              <a:t> </a:t>
            </a:r>
            <a:r>
              <a:rPr lang="en-US" altLang="en-US" sz="4400" b="1">
                <a:ea typeface="Arial Unicode MS" pitchFamily="34" charset="-128"/>
                <a:cs typeface="Arial Unicode MS" pitchFamily="34" charset="-128"/>
              </a:rPr>
              <a:t>⋈</a:t>
            </a:r>
            <a:r>
              <a:rPr lang="en-US" altLang="en-US" sz="4000">
                <a:sym typeface="Wingdings 3" pitchFamily="18" charset="2"/>
              </a:rPr>
              <a:t> </a:t>
            </a:r>
            <a:r>
              <a:rPr lang="en-US" altLang="en-US" sz="4000" baseline="-25000">
                <a:sym typeface="Wingdings 3" pitchFamily="18" charset="2"/>
              </a:rPr>
              <a:t>dcode = code </a:t>
            </a:r>
            <a:r>
              <a:rPr lang="en-US" altLang="en-US" sz="3600">
                <a:sym typeface="Wingdings 3" pitchFamily="18" charset="2"/>
              </a:rPr>
              <a:t>S</a:t>
            </a:r>
          </a:p>
          <a:p>
            <a:endParaRPr lang="en-US" altLang="en-US" b="1">
              <a:sym typeface="StarMath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62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D8A95-FFA3-42CC-9968-A2FDD2DD879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Joins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3 different kinds of joins</a:t>
            </a:r>
          </a:p>
          <a:p>
            <a:pPr lvl="1"/>
            <a:r>
              <a:rPr lang="en-US" altLang="en-US" b="1"/>
              <a:t>Theta join</a:t>
            </a:r>
            <a:r>
              <a:rPr lang="en-US" altLang="en-US"/>
              <a:t>: A join with some condition specified</a:t>
            </a:r>
          </a:p>
          <a:p>
            <a:pPr lvl="1"/>
            <a:endParaRPr lang="en-US" altLang="en-US"/>
          </a:p>
          <a:p>
            <a:pPr lvl="1"/>
            <a:r>
              <a:rPr lang="en-US" altLang="en-US" b="1"/>
              <a:t>Equijoin</a:t>
            </a:r>
            <a:r>
              <a:rPr lang="en-US" altLang="en-US"/>
              <a:t>: A join where the only comparison operator used is “=“</a:t>
            </a:r>
          </a:p>
          <a:p>
            <a:pPr lvl="2"/>
            <a:r>
              <a:rPr lang="en-US" altLang="en-US"/>
              <a:t>Most common since most joins link together related tuples using a foreign key</a:t>
            </a:r>
          </a:p>
        </p:txBody>
      </p:sp>
    </p:spTree>
    <p:extLst>
      <p:ext uri="{BB962C8B-B14F-4D97-AF65-F5344CB8AC3E}">
        <p14:creationId xmlns:p14="http://schemas.microsoft.com/office/powerpoint/2010/main" val="3095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81558-DED9-44A5-97EF-01C8B82842B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Joins (cont’d)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Natural join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Is an equijoin followed by the removal of duplicate (superfluous) column(s) 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When people talk about “joins”, this is the one we most often mean. 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A Natural join is denoted by (*)</a:t>
            </a:r>
          </a:p>
          <a:p>
            <a:pPr lvl="1">
              <a:lnSpc>
                <a:spcPct val="90000"/>
              </a:lnSpc>
            </a:pPr>
            <a:r>
              <a:rPr lang="en-US" altLang="en-US" sz="2500"/>
              <a:t>Standard definition requires that the columns used to join the tables have the same name</a:t>
            </a:r>
            <a:r>
              <a:rPr lang="en-US" altLang="en-US" sz="2400"/>
              <a:t>	</a:t>
            </a:r>
          </a:p>
          <a:p>
            <a:pPr lvl="2">
              <a:lnSpc>
                <a:spcPct val="90000"/>
              </a:lnSpc>
            </a:pPr>
            <a:r>
              <a:rPr lang="en-US" altLang="en-US" sz="2200"/>
              <a:t>This is a good idea b/c it makes relationships more obvious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725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Nature Join</a:t>
            </a:r>
            <a:endParaRPr lang="en-IN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" y="1916832"/>
            <a:ext cx="933532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6953524" cy="90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090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740F-79A2-4AF5-BE2C-E5ADE939FB1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of a Natural Join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if R contain n</a:t>
            </a:r>
            <a:r>
              <a:rPr lang="en-US" altLang="en-US" sz="2800" baseline="-25000"/>
              <a:t>R</a:t>
            </a:r>
            <a:r>
              <a:rPr lang="en-US" altLang="en-US" sz="2800"/>
              <a:t> tuples and S contain n</a:t>
            </a:r>
            <a:r>
              <a:rPr lang="en-US" altLang="en-US" sz="2800" baseline="-25000"/>
              <a:t>S</a:t>
            </a:r>
            <a:r>
              <a:rPr lang="en-US" altLang="en-US" sz="2800"/>
              <a:t> tuples, then the size of R </a:t>
            </a:r>
            <a:r>
              <a:rPr lang="en-US" altLang="en-US" b="1">
                <a:ea typeface="Arial Unicode MS" pitchFamily="34" charset="-128"/>
                <a:cs typeface="Arial Unicode MS" pitchFamily="34" charset="-128"/>
              </a:rPr>
              <a:t>⋈</a:t>
            </a:r>
            <a:r>
              <a:rPr lang="en-US" altLang="en-US" sz="2800" baseline="-25000"/>
              <a:t>&lt;&gt;</a:t>
            </a:r>
            <a:r>
              <a:rPr lang="en-US" altLang="en-US" sz="2800"/>
              <a:t>S is between 0 and n</a:t>
            </a:r>
            <a:r>
              <a:rPr lang="en-US" altLang="en-US" sz="2800" baseline="-25000"/>
              <a:t>R</a:t>
            </a:r>
            <a:r>
              <a:rPr lang="en-US" altLang="en-US" sz="2800"/>
              <a:t>*n</a:t>
            </a:r>
            <a:r>
              <a:rPr lang="en-US" altLang="en-US" sz="2800" baseline="-25000"/>
              <a:t>S</a:t>
            </a:r>
          </a:p>
          <a:p>
            <a:pPr>
              <a:lnSpc>
                <a:spcPct val="110000"/>
              </a:lnSpc>
            </a:pPr>
            <a:endParaRPr lang="en-US" altLang="en-US" sz="2800" baseline="-25000"/>
          </a:p>
          <a:p>
            <a:pPr>
              <a:lnSpc>
                <a:spcPct val="90000"/>
              </a:lnSpc>
            </a:pPr>
            <a:r>
              <a:rPr lang="en-US" altLang="en-US" sz="2800"/>
              <a:t>join selectivity = </a:t>
            </a:r>
            <a:r>
              <a:rPr lang="en-US" altLang="en-US" sz="2800" u="sng"/>
              <a:t>Expected size of the result</a:t>
            </a:r>
            <a:endParaRPr lang="en-US" altLang="en-US" sz="280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800"/>
              <a:t>                                            n</a:t>
            </a:r>
            <a:r>
              <a:rPr lang="en-US" altLang="en-US" sz="2800" baseline="-25000"/>
              <a:t>R</a:t>
            </a:r>
            <a:r>
              <a:rPr lang="en-US" altLang="en-US" sz="2800"/>
              <a:t> * n</a:t>
            </a:r>
            <a:r>
              <a:rPr lang="en-US" altLang="en-US" sz="2800" baseline="-25000"/>
              <a:t>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This value is used by the optimizer to estimate the cost of the join.</a:t>
            </a:r>
          </a:p>
        </p:txBody>
      </p:sp>
    </p:spTree>
    <p:extLst>
      <p:ext uri="{BB962C8B-B14F-4D97-AF65-F5344CB8AC3E}">
        <p14:creationId xmlns:p14="http://schemas.microsoft.com/office/powerpoint/2010/main" val="6946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1724-C5C7-49D1-9DAF-03D1B319835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Joins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Left Outer Join </a:t>
            </a:r>
          </a:p>
          <a:p>
            <a:pPr lvl="1"/>
            <a:r>
              <a:rPr lang="en-US" altLang="en-US" sz="2400"/>
              <a:t>keep all of the tuples from the “left” relation</a:t>
            </a:r>
          </a:p>
          <a:p>
            <a:pPr lvl="1"/>
            <a:r>
              <a:rPr lang="en-US" altLang="en-US" sz="2400"/>
              <a:t>join with the right relation</a:t>
            </a:r>
          </a:p>
          <a:p>
            <a:pPr lvl="1"/>
            <a:r>
              <a:rPr lang="en-US" altLang="en-US" sz="2400"/>
              <a:t>pad the non-matching tuples with nulls</a:t>
            </a:r>
          </a:p>
          <a:p>
            <a:r>
              <a:rPr lang="en-US" altLang="en-US" sz="2800"/>
              <a:t>Right Outer Join</a:t>
            </a:r>
          </a:p>
          <a:p>
            <a:pPr lvl="1"/>
            <a:r>
              <a:rPr lang="en-US" altLang="en-US" sz="2400"/>
              <a:t>same as the left, but keep tuples from the “right” relation</a:t>
            </a:r>
          </a:p>
          <a:p>
            <a:r>
              <a:rPr lang="en-US" altLang="en-US" sz="2800"/>
              <a:t>Full Outer Join</a:t>
            </a:r>
          </a:p>
          <a:p>
            <a:pPr lvl="1"/>
            <a:r>
              <a:rPr lang="en-US" altLang="en-US" sz="2400"/>
              <a:t>same as left, but keep all tuples from both relations</a:t>
            </a:r>
          </a:p>
        </p:txBody>
      </p:sp>
    </p:spTree>
    <p:extLst>
      <p:ext uri="{BB962C8B-B14F-4D97-AF65-F5344CB8AC3E}">
        <p14:creationId xmlns:p14="http://schemas.microsoft.com/office/powerpoint/2010/main" val="23142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Operations in the Relational Model	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Theory behind operations is formally defined and equivalent to a first order logic (FOL)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Relational operators transform either a simple relation or a pair of relations into a result that is a relation</a:t>
            </a:r>
          </a:p>
          <a:p>
            <a:pPr>
              <a:lnSpc>
                <a:spcPct val="90000"/>
              </a:lnSpc>
            </a:pPr>
            <a:endParaRPr lang="en-US" altLang="en-US" sz="280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result can be used as an operand on later activities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For every operand and result, relations are free of duplicates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Operators are tuple oriented or set oriented</a:t>
            </a:r>
            <a:endParaRPr lang="en-US" altLang="en-US" sz="2800"/>
          </a:p>
        </p:txBody>
      </p:sp>
      <p:grpSp>
        <p:nvGrpSpPr>
          <p:cNvPr id="173110" name="Group 54"/>
          <p:cNvGrpSpPr>
            <a:grpSpLocks/>
          </p:cNvGrpSpPr>
          <p:nvPr/>
        </p:nvGrpSpPr>
        <p:grpSpPr bwMode="auto">
          <a:xfrm>
            <a:off x="3352800" y="3048000"/>
            <a:ext cx="4572000" cy="457200"/>
            <a:chOff x="1488" y="2016"/>
            <a:chExt cx="2880" cy="288"/>
          </a:xfrm>
        </p:grpSpPr>
        <p:grpSp>
          <p:nvGrpSpPr>
            <p:cNvPr id="173070" name="Group 14"/>
            <p:cNvGrpSpPr>
              <a:grpSpLocks/>
            </p:cNvGrpSpPr>
            <p:nvPr/>
          </p:nvGrpSpPr>
          <p:grpSpPr bwMode="auto">
            <a:xfrm>
              <a:off x="1488" y="2016"/>
              <a:ext cx="288" cy="288"/>
              <a:chOff x="1488" y="2112"/>
              <a:chExt cx="288" cy="288"/>
            </a:xfrm>
          </p:grpSpPr>
          <p:sp>
            <p:nvSpPr>
              <p:cNvPr id="173061" name="Rectangle 5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4" name="Line 8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5" name="Line 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7" name="Line 11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8" name="Line 12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69" name="Line 13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>
              <a:off x="1872" y="211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73072" name="Group 16"/>
            <p:cNvGrpSpPr>
              <a:grpSpLocks/>
            </p:cNvGrpSpPr>
            <p:nvPr/>
          </p:nvGrpSpPr>
          <p:grpSpPr bwMode="auto">
            <a:xfrm>
              <a:off x="2208" y="2016"/>
              <a:ext cx="288" cy="288"/>
              <a:chOff x="1488" y="2112"/>
              <a:chExt cx="288" cy="288"/>
            </a:xfrm>
          </p:grpSpPr>
          <p:sp>
            <p:nvSpPr>
              <p:cNvPr id="173073" name="Rectangle 17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4" name="Line 18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6" name="Line 20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7" name="Line 21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79" name="Line 23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0" name="Line 24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73081" name="Group 25"/>
            <p:cNvGrpSpPr>
              <a:grpSpLocks/>
            </p:cNvGrpSpPr>
            <p:nvPr/>
          </p:nvGrpSpPr>
          <p:grpSpPr bwMode="auto">
            <a:xfrm>
              <a:off x="3408" y="2016"/>
              <a:ext cx="288" cy="288"/>
              <a:chOff x="1488" y="2112"/>
              <a:chExt cx="288" cy="288"/>
            </a:xfrm>
          </p:grpSpPr>
          <p:sp>
            <p:nvSpPr>
              <p:cNvPr id="173082" name="Rectangle 26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3" name="Line 27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4" name="Line 28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5" name="Line 29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6" name="Line 30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8" name="Line 32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89" name="Line 33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73090" name="Group 34"/>
            <p:cNvGrpSpPr>
              <a:grpSpLocks/>
            </p:cNvGrpSpPr>
            <p:nvPr/>
          </p:nvGrpSpPr>
          <p:grpSpPr bwMode="auto">
            <a:xfrm>
              <a:off x="2880" y="2016"/>
              <a:ext cx="288" cy="288"/>
              <a:chOff x="1488" y="2112"/>
              <a:chExt cx="288" cy="288"/>
            </a:xfrm>
          </p:grpSpPr>
          <p:sp>
            <p:nvSpPr>
              <p:cNvPr id="173091" name="Rectangle 35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2" name="Line 36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3" name="Line 37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4" name="Line 38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5" name="Line 39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098" name="Line 42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73099" name="Group 43"/>
            <p:cNvGrpSpPr>
              <a:grpSpLocks/>
            </p:cNvGrpSpPr>
            <p:nvPr/>
          </p:nvGrpSpPr>
          <p:grpSpPr bwMode="auto">
            <a:xfrm>
              <a:off x="4080" y="2016"/>
              <a:ext cx="288" cy="288"/>
              <a:chOff x="1488" y="2112"/>
              <a:chExt cx="288" cy="288"/>
            </a:xfrm>
          </p:grpSpPr>
          <p:sp>
            <p:nvSpPr>
              <p:cNvPr id="173100" name="Rectangle 44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1" name="Line 45"/>
              <p:cNvSpPr>
                <a:spLocks noChangeShapeType="1"/>
              </p:cNvSpPr>
              <p:nvPr/>
            </p:nvSpPr>
            <p:spPr bwMode="auto">
              <a:xfrm>
                <a:off x="1488" y="2160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2" name="Line 46"/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3" name="Line 47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4" name="Line 48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5" name="Line 49"/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6" name="Line 50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3107" name="Line 51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3108" name="AutoShape 52"/>
            <p:cNvSpPr>
              <a:spLocks noChangeArrowheads="1"/>
            </p:cNvSpPr>
            <p:nvPr/>
          </p:nvSpPr>
          <p:spPr bwMode="auto">
            <a:xfrm>
              <a:off x="3744" y="211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3109" name="AutoShape 53"/>
            <p:cNvSpPr>
              <a:spLocks noChangeArrowheads="1"/>
            </p:cNvSpPr>
            <p:nvPr/>
          </p:nvSpPr>
          <p:spPr bwMode="auto">
            <a:xfrm>
              <a:off x="3216" y="2112"/>
              <a:ext cx="144" cy="144"/>
            </a:xfrm>
            <a:prstGeom prst="plus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Outer Join Operation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In an equi-join, tuples without a ‘match’ are eliminated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Outer join keeps all tuples in R1 or R2 or both in the result, padding with nulls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Helvetica" pitchFamily="34" charset="0"/>
              </a:rPr>
              <a:t>Left outer join R1          R2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keeps every tuple in R1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select * from R1, R2 where R1.a = R2.a (+)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Helvetica" pitchFamily="34" charset="0"/>
              </a:rPr>
              <a:t>Right outer join R1       R2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keeps every tuple in R2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select * from R1, R2 where R1.a (+) = R2.a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Helvetica" pitchFamily="34" charset="0"/>
              </a:rPr>
              <a:t>Double outer join R1        R2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keeps every tuple in R1 and R2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Helvetica" pitchFamily="34" charset="0"/>
              </a:rPr>
              <a:t>select * from R1, R2 where R1.a (+) = R2.a (+)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191000" y="3048000"/>
          <a:ext cx="4572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1" name="Document" r:id="rId3" imgW="515160" imgH="266760" progId="Word.Document.8">
                  <p:embed/>
                </p:oleObj>
              </mc:Choice>
              <mc:Fallback>
                <p:oleObj name="Document" r:id="rId3" imgW="515160" imgH="2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0"/>
                        <a:ext cx="457200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343400" y="4191000"/>
          <a:ext cx="381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2" name="Document" r:id="rId5" imgW="496080" imgH="266760" progId="Word.Document.8">
                  <p:embed/>
                </p:oleObj>
              </mc:Choice>
              <mc:Fallback>
                <p:oleObj name="Document" r:id="rId5" imgW="496080" imgH="2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91000"/>
                        <a:ext cx="381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72000" y="5257800"/>
          <a:ext cx="45720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3" name="Document" r:id="rId7" imgW="629280" imgH="266760" progId="Word.Document.8">
                  <p:embed/>
                </p:oleObj>
              </mc:Choice>
              <mc:Fallback>
                <p:oleObj name="Document" r:id="rId7" imgW="629280" imgH="2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57800"/>
                        <a:ext cx="457200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31ACA-FE18-477E-ACA9-909EDD62351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 Outer Join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84538"/>
            <a:ext cx="814705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we do a left outer join on R and S, and we match on the first column, the result is:</a:t>
            </a:r>
          </a:p>
        </p:txBody>
      </p:sp>
      <p:graphicFrame>
        <p:nvGraphicFramePr>
          <p:cNvPr id="6554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116013" y="1628775"/>
          <a:ext cx="2530475" cy="1036320"/>
        </p:xfrm>
        <a:graphic>
          <a:graphicData uri="http://schemas.openxmlformats.org/drawingml/2006/table">
            <a:tbl>
              <a:tblPr/>
              <a:tblGrid>
                <a:gridCol w="1277937"/>
                <a:gridCol w="1252538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51" name="Group 15"/>
          <p:cNvGraphicFramePr>
            <a:graphicFrameLocks noGrp="1"/>
          </p:cNvGraphicFramePr>
          <p:nvPr>
            <p:ph sz="half" idx="4294967295"/>
          </p:nvPr>
        </p:nvGraphicFramePr>
        <p:xfrm>
          <a:off x="5364163" y="1628775"/>
          <a:ext cx="2300287" cy="1079501"/>
        </p:xfrm>
        <a:graphic>
          <a:graphicData uri="http://schemas.openxmlformats.org/drawingml/2006/table">
            <a:tbl>
              <a:tblPr/>
              <a:tblGrid>
                <a:gridCol w="1162050"/>
                <a:gridCol w="1138237"/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468313" y="1916113"/>
            <a:ext cx="64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R</a:t>
            </a:r>
            <a:r>
              <a:rPr lang="en-US" altLang="en-US" sz="2800"/>
              <a:t>=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4714875" y="1916113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S</a:t>
            </a:r>
            <a:r>
              <a:rPr lang="en-US" altLang="en-US" sz="2800"/>
              <a:t>=</a:t>
            </a:r>
          </a:p>
        </p:txBody>
      </p:sp>
      <p:graphicFrame>
        <p:nvGraphicFramePr>
          <p:cNvPr id="65564" name="Group 28"/>
          <p:cNvGraphicFramePr>
            <a:graphicFrameLocks noGrp="1"/>
          </p:cNvGraphicFramePr>
          <p:nvPr>
            <p:ph sz="half" idx="2"/>
          </p:nvPr>
        </p:nvGraphicFramePr>
        <p:xfrm>
          <a:off x="1676400" y="4572000"/>
          <a:ext cx="4978400" cy="1222376"/>
        </p:xfrm>
        <a:graphic>
          <a:graphicData uri="http://schemas.openxmlformats.org/drawingml/2006/table">
            <a:tbl>
              <a:tblPr/>
              <a:tblGrid>
                <a:gridCol w="1658938"/>
                <a:gridCol w="1660525"/>
                <a:gridCol w="1658937"/>
              </a:tblGrid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83" name="Text Box 47"/>
          <p:cNvSpPr txBox="1">
            <a:spLocks noChangeArrowheads="1"/>
          </p:cNvSpPr>
          <p:nvPr/>
        </p:nvSpPr>
        <p:spPr bwMode="auto">
          <a:xfrm>
            <a:off x="1371600" y="1219200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phone</a:t>
            </a:r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5486400" y="1219200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email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1981200" y="41148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  </a:t>
            </a:r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       phone               email</a:t>
            </a:r>
          </a:p>
        </p:txBody>
      </p:sp>
    </p:spTree>
    <p:extLst>
      <p:ext uri="{BB962C8B-B14F-4D97-AF65-F5344CB8AC3E}">
        <p14:creationId xmlns:p14="http://schemas.microsoft.com/office/powerpoint/2010/main" val="185796457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43000" y="12954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248400" y="1219200"/>
            <a:ext cx="22860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676400" y="4724400"/>
            <a:ext cx="6019800" cy="152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09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Outer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>
                <a:latin typeface="Helvetica" pitchFamily="34" charset="0"/>
              </a:rPr>
              <a:t>Join Operator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1219200" y="1295400"/>
          <a:ext cx="458787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5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4587875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324600" y="1219200"/>
          <a:ext cx="24177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6" name="Document" r:id="rId5" imgW="2427480" imgH="3153960" progId="Word.Document.8">
                  <p:embed/>
                </p:oleObj>
              </mc:Choice>
              <mc:Fallback>
                <p:oleObj name="Document" r:id="rId5" imgW="2427480" imgH="3153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2417763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4800600"/>
          <a:ext cx="58642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7" name="Document" r:id="rId7" imgW="5862960" imgH="1531800" progId="Word.Document.8">
                  <p:embed/>
                </p:oleObj>
              </mc:Choice>
              <mc:Fallback>
                <p:oleObj name="Document" r:id="rId7" imgW="5862960" imgH="1531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86422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1066800" y="3810000"/>
            <a:ext cx="4384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student, staff</a:t>
            </a:r>
          </a:p>
          <a:p>
            <a:pPr eaLnBrk="0" hangingPunct="0"/>
            <a:r>
              <a:rPr lang="en-US" altLang="en-US">
                <a:latin typeface="Courier New" pitchFamily="49" charset="0"/>
              </a:rPr>
              <a:t>where </a:t>
            </a:r>
            <a:r>
              <a:rPr lang="en-US" altLang="en-US">
                <a:latin typeface="Helvetica" pitchFamily="34" charset="0"/>
              </a:rPr>
              <a:t>tutor </a:t>
            </a:r>
            <a:r>
              <a:rPr lang="en-US" altLang="en-US">
                <a:latin typeface="Courier New" pitchFamily="49" charset="0"/>
              </a:rPr>
              <a:t>=</a:t>
            </a:r>
            <a:r>
              <a:rPr lang="en-US" altLang="en-US">
                <a:latin typeface="Helvetica" pitchFamily="34" charset="0"/>
              </a:rPr>
              <a:t> lecturer</a:t>
            </a:r>
          </a:p>
        </p:txBody>
      </p:sp>
    </p:spTree>
    <p:extLst>
      <p:ext uri="{BB962C8B-B14F-4D97-AF65-F5344CB8AC3E}">
        <p14:creationId xmlns:p14="http://schemas.microsoft.com/office/powerpoint/2010/main" val="42249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447800" y="1066800"/>
            <a:ext cx="41910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6400800" y="1066800"/>
            <a:ext cx="22860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1295400" y="4343400"/>
            <a:ext cx="6019800" cy="2209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09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Outer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>
                <a:latin typeface="Helvetica" pitchFamily="34" charset="0"/>
              </a:rPr>
              <a:t>Join Operator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524000" y="1066800"/>
          <a:ext cx="458787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2" name="Document" r:id="rId3" imgW="4592160" imgH="2581200" progId="Word.Document.8">
                  <p:embed/>
                </p:oleObj>
              </mc:Choice>
              <mc:Fallback>
                <p:oleObj name="Document" r:id="rId3" imgW="4592160" imgH="258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4587875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477000" y="1066800"/>
          <a:ext cx="2417763" cy="31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3" name="Document" r:id="rId5" imgW="2427480" imgH="3153960" progId="Word.Document.8">
                  <p:embed/>
                </p:oleObj>
              </mc:Choice>
              <mc:Fallback>
                <p:oleObj name="Document" r:id="rId5" imgW="2427480" imgH="3153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6800"/>
                        <a:ext cx="2417763" cy="315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371600" y="4419600"/>
          <a:ext cx="58642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4" name="Document" r:id="rId7" imgW="5862960" imgH="1531800" progId="Word.Document.8">
                  <p:embed/>
                </p:oleObj>
              </mc:Choice>
              <mc:Fallback>
                <p:oleObj name="Document" r:id="rId7" imgW="5862960" imgH="1531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864225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371600" y="5943600"/>
          <a:ext cx="58642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5" name="Document" r:id="rId9" imgW="5862960" imgH="713160" progId="Word.Document.8">
                  <p:embed/>
                </p:oleObj>
              </mc:Choice>
              <mc:Fallback>
                <p:oleObj name="Document" r:id="rId9" imgW="5862960" imgH="713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43600"/>
                        <a:ext cx="58642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143000" y="3505200"/>
            <a:ext cx="4384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Courier New" pitchFamily="49" charset="0"/>
              </a:rPr>
              <a:t>select * from</a:t>
            </a:r>
            <a:r>
              <a:rPr lang="en-US" altLang="en-US">
                <a:latin typeface="Helvetica" pitchFamily="34" charset="0"/>
              </a:rPr>
              <a:t> student, staff</a:t>
            </a:r>
          </a:p>
          <a:p>
            <a:pPr eaLnBrk="0" hangingPunct="0"/>
            <a:r>
              <a:rPr lang="en-US" altLang="en-US">
                <a:latin typeface="Courier New" pitchFamily="49" charset="0"/>
              </a:rPr>
              <a:t>where </a:t>
            </a:r>
            <a:r>
              <a:rPr lang="en-US" altLang="en-US">
                <a:latin typeface="Helvetica" pitchFamily="34" charset="0"/>
              </a:rPr>
              <a:t>tutor </a:t>
            </a:r>
            <a:r>
              <a:rPr lang="en-US" altLang="en-US">
                <a:latin typeface="Courier New" pitchFamily="49" charset="0"/>
              </a:rPr>
              <a:t>=</a:t>
            </a:r>
            <a:r>
              <a:rPr lang="en-US" altLang="en-US">
                <a:latin typeface="Helvetica" pitchFamily="34" charset="0"/>
              </a:rPr>
              <a:t> lecturer </a:t>
            </a:r>
            <a:r>
              <a:rPr lang="en-US" altLang="en-US">
                <a:latin typeface="Courier New" pitchFamily="49" charset="0"/>
              </a:rPr>
              <a:t>(+)</a:t>
            </a:r>
          </a:p>
        </p:txBody>
      </p:sp>
    </p:spTree>
    <p:extLst>
      <p:ext uri="{BB962C8B-B14F-4D97-AF65-F5344CB8AC3E}">
        <p14:creationId xmlns:p14="http://schemas.microsoft.com/office/powerpoint/2010/main" val="39164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90AB-C991-4C6A-918D-6A8C73B17C9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Right Outer Join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84538"/>
            <a:ext cx="814705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we do a right outer join on R and S, and we match on the first column, the result is:</a:t>
            </a:r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116013" y="1628775"/>
          <a:ext cx="2530475" cy="1036320"/>
        </p:xfrm>
        <a:graphic>
          <a:graphicData uri="http://schemas.openxmlformats.org/drawingml/2006/table">
            <a:tbl>
              <a:tblPr/>
              <a:tblGrid>
                <a:gridCol w="1277937"/>
                <a:gridCol w="1252538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575" name="Group 15"/>
          <p:cNvGraphicFramePr>
            <a:graphicFrameLocks noGrp="1"/>
          </p:cNvGraphicFramePr>
          <p:nvPr>
            <p:ph sz="half" idx="4294967295"/>
          </p:nvPr>
        </p:nvGraphicFramePr>
        <p:xfrm>
          <a:off x="5364163" y="1628775"/>
          <a:ext cx="2300287" cy="1079501"/>
        </p:xfrm>
        <a:graphic>
          <a:graphicData uri="http://schemas.openxmlformats.org/drawingml/2006/table">
            <a:tbl>
              <a:tblPr/>
              <a:tblGrid>
                <a:gridCol w="1162050"/>
                <a:gridCol w="1138237"/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68313" y="1916113"/>
            <a:ext cx="64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R</a:t>
            </a:r>
            <a:r>
              <a:rPr lang="en-US" altLang="en-US" sz="2800"/>
              <a:t>=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4714875" y="1916113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S</a:t>
            </a:r>
            <a:r>
              <a:rPr lang="en-US" altLang="en-US" sz="2800"/>
              <a:t>=</a:t>
            </a:r>
          </a:p>
        </p:txBody>
      </p:sp>
      <p:graphicFrame>
        <p:nvGraphicFramePr>
          <p:cNvPr id="66605" name="Group 45"/>
          <p:cNvGraphicFramePr>
            <a:graphicFrameLocks noGrp="1"/>
          </p:cNvGraphicFramePr>
          <p:nvPr>
            <p:ph sz="half" idx="2"/>
          </p:nvPr>
        </p:nvGraphicFramePr>
        <p:xfrm>
          <a:off x="1676400" y="4495800"/>
          <a:ext cx="4978400" cy="1222376"/>
        </p:xfrm>
        <a:graphic>
          <a:graphicData uri="http://schemas.openxmlformats.org/drawingml/2006/table">
            <a:tbl>
              <a:tblPr/>
              <a:tblGrid>
                <a:gridCol w="1660525"/>
                <a:gridCol w="1658938"/>
                <a:gridCol w="1658937"/>
              </a:tblGrid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1371600" y="1219200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phone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5486400" y="1219200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email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1981200" y="41148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  </a:t>
            </a:r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       phone               email</a:t>
            </a:r>
          </a:p>
        </p:txBody>
      </p:sp>
    </p:spTree>
    <p:extLst>
      <p:ext uri="{BB962C8B-B14F-4D97-AF65-F5344CB8AC3E}">
        <p14:creationId xmlns:p14="http://schemas.microsoft.com/office/powerpoint/2010/main" val="283879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3753 X2 - 2003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B99F-7D7B-48F9-B827-A865BB48D65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Outer Join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284538"/>
            <a:ext cx="814705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we do a full outer join on R and S, and we match on the first column, the result is:</a:t>
            </a: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116013" y="1628775"/>
          <a:ext cx="2530475" cy="1036320"/>
        </p:xfrm>
        <a:graphic>
          <a:graphicData uri="http://schemas.openxmlformats.org/drawingml/2006/table">
            <a:tbl>
              <a:tblPr/>
              <a:tblGrid>
                <a:gridCol w="1277937"/>
                <a:gridCol w="1252538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599" name="Group 15"/>
          <p:cNvGraphicFramePr>
            <a:graphicFrameLocks noGrp="1"/>
          </p:cNvGraphicFramePr>
          <p:nvPr>
            <p:ph sz="half" idx="4294967295"/>
          </p:nvPr>
        </p:nvGraphicFramePr>
        <p:xfrm>
          <a:off x="5364163" y="1628775"/>
          <a:ext cx="2300287" cy="1079501"/>
        </p:xfrm>
        <a:graphic>
          <a:graphicData uri="http://schemas.openxmlformats.org/drawingml/2006/table">
            <a:tbl>
              <a:tblPr/>
              <a:tblGrid>
                <a:gridCol w="1162050"/>
                <a:gridCol w="1138237"/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468313" y="1916113"/>
            <a:ext cx="64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R</a:t>
            </a:r>
            <a:r>
              <a:rPr lang="en-US" altLang="en-US" sz="2800"/>
              <a:t>=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4714875" y="1916113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3300"/>
                </a:solidFill>
              </a:rPr>
              <a:t>S</a:t>
            </a:r>
            <a:r>
              <a:rPr lang="en-US" altLang="en-US" sz="2800"/>
              <a:t>=</a:t>
            </a:r>
          </a:p>
        </p:txBody>
      </p:sp>
      <p:graphicFrame>
        <p:nvGraphicFramePr>
          <p:cNvPr id="67612" name="Group 28"/>
          <p:cNvGraphicFramePr>
            <a:graphicFrameLocks noGrp="1"/>
          </p:cNvGraphicFramePr>
          <p:nvPr>
            <p:ph sz="half" idx="2"/>
          </p:nvPr>
        </p:nvGraphicFramePr>
        <p:xfrm>
          <a:off x="1692275" y="4437063"/>
          <a:ext cx="4978400" cy="1833564"/>
        </p:xfrm>
        <a:graphic>
          <a:graphicData uri="http://schemas.openxmlformats.org/drawingml/2006/table">
            <a:tbl>
              <a:tblPr/>
              <a:tblGrid>
                <a:gridCol w="1658938"/>
                <a:gridCol w="1660525"/>
                <a:gridCol w="1658937"/>
              </a:tblGrid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0" name="Text Box 46"/>
          <p:cNvSpPr txBox="1">
            <a:spLocks noChangeArrowheads="1"/>
          </p:cNvSpPr>
          <p:nvPr/>
        </p:nvSpPr>
        <p:spPr bwMode="auto">
          <a:xfrm>
            <a:off x="1371600" y="1219200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phone</a:t>
            </a:r>
          </a:p>
        </p:txBody>
      </p:sp>
      <p:sp>
        <p:nvSpPr>
          <p:cNvPr id="67631" name="Text Box 47"/>
          <p:cNvSpPr txBox="1">
            <a:spLocks noChangeArrowheads="1"/>
          </p:cNvSpPr>
          <p:nvPr/>
        </p:nvSpPr>
        <p:spPr bwMode="auto">
          <a:xfrm>
            <a:off x="5486400" y="1219200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email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1981200" y="403860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  </a:t>
            </a:r>
            <a:r>
              <a:rPr lang="en-US" altLang="en-US" u="sng">
                <a:solidFill>
                  <a:srgbClr val="008000"/>
                </a:solidFill>
              </a:rPr>
              <a:t>name</a:t>
            </a:r>
            <a:r>
              <a:rPr lang="en-US" altLang="en-US">
                <a:solidFill>
                  <a:srgbClr val="008000"/>
                </a:solidFill>
              </a:rPr>
              <a:t>                  phone               email</a:t>
            </a:r>
          </a:p>
        </p:txBody>
      </p:sp>
    </p:spTree>
    <p:extLst>
      <p:ext uri="{BB962C8B-B14F-4D97-AF65-F5344CB8AC3E}">
        <p14:creationId xmlns:p14="http://schemas.microsoft.com/office/powerpoint/2010/main" val="324538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990600" y="2286000"/>
            <a:ext cx="33528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495800" y="2667000"/>
            <a:ext cx="4495800" cy="2514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09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Self Join: Joins on the same relation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3716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en-US" sz="4000" b="1">
                <a:latin typeface="Symbol" pitchFamily="18" charset="2"/>
              </a:rPr>
              <a:t>p</a:t>
            </a:r>
            <a:r>
              <a:rPr lang="en-US" altLang="en-US" sz="2800" b="1">
                <a:latin typeface="Symbol" pitchFamily="18" charset="2"/>
              </a:rPr>
              <a:t> </a:t>
            </a:r>
            <a:r>
              <a:rPr lang="en-US" altLang="en-US" sz="2800" baseline="-25000">
                <a:latin typeface="Helvetica" pitchFamily="34" charset="0"/>
              </a:rPr>
              <a:t>(lecturer,  </a:t>
            </a:r>
            <a:r>
              <a:rPr lang="en-US" altLang="en-US" sz="2800">
                <a:latin typeface="Helvetica" pitchFamily="34" charset="0"/>
              </a:rPr>
              <a:t>(staff   </a:t>
            </a:r>
            <a:r>
              <a:rPr lang="en-US" altLang="en-US" sz="2800" baseline="-25000">
                <a:latin typeface="Helvetica" pitchFamily="34" charset="0"/>
              </a:rPr>
              <a:t>(appraiser = lecturer) </a:t>
            </a:r>
            <a:r>
              <a:rPr lang="en-US" altLang="en-US" sz="2800">
                <a:latin typeface="Helvetica" pitchFamily="34" charset="0"/>
              </a:rPr>
              <a:t>staff)</a:t>
            </a:r>
            <a:r>
              <a:rPr lang="en-US" altLang="en-US" sz="2800" baseline="-25000">
                <a:latin typeface="Helvetica" pitchFamily="34" charset="0"/>
              </a:rPr>
              <a:t/>
            </a:r>
            <a:br>
              <a:rPr lang="en-US" altLang="en-US" sz="2800" baseline="-25000">
                <a:latin typeface="Helvetica" pitchFamily="34" charset="0"/>
              </a:rPr>
            </a:br>
            <a:r>
              <a:rPr lang="en-US" altLang="en-US" sz="1600" baseline="-25000">
                <a:latin typeface="Helvetica" pitchFamily="34" charset="0"/>
              </a:rPr>
              <a:t>	</a:t>
            </a:r>
            <a:r>
              <a:rPr lang="en-US" altLang="en-US" sz="2800" baseline="-25000">
                <a:latin typeface="Helvetica" pitchFamily="34" charset="0"/>
              </a:rPr>
              <a:t>roomno,appraiser, approom)</a:t>
            </a:r>
            <a:endParaRPr lang="en-US" altLang="en-US" sz="2800">
              <a:latin typeface="Helvetica" pitchFamily="34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66800" y="2286000"/>
          <a:ext cx="338455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Document" r:id="rId3" imgW="3413880" imgH="3223440" progId="Word.Document.8">
                  <p:embed/>
                </p:oleObj>
              </mc:Choice>
              <mc:Fallback>
                <p:oleObj name="Document" r:id="rId3" imgW="3413880" imgH="32234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3384550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879725" y="590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GB" altLang="en-US">
              <a:latin typeface="Times New Roman" pitchFamily="18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495800" y="12192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Document" r:id="rId5" imgW="200520" imgH="212400" progId="Word.Document.8">
                  <p:embed/>
                </p:oleObj>
              </mc:Choice>
              <mc:Fallback>
                <p:oleObj name="Document" r:id="rId5" imgW="200520" imgH="2124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572000" y="2743200"/>
          <a:ext cx="44116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0" name="Document" r:id="rId7" imgW="4443840" imgH="2598480" progId="Word.Document.8">
                  <p:embed/>
                </p:oleObj>
              </mc:Choice>
              <mc:Fallback>
                <p:oleObj name="Document" r:id="rId7" imgW="4443840" imgH="25984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44116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58850" y="5562600"/>
            <a:ext cx="818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itchFamily="49" charset="0"/>
              </a:rPr>
              <a:t>select</a:t>
            </a:r>
            <a:r>
              <a:rPr lang="en-US" altLang="en-US" sz="2000">
                <a:latin typeface="Helvetica" pitchFamily="34" charset="0"/>
              </a:rPr>
              <a:t> e.lecturer, e.roomno, m.lecturer appraiser, m.roomno approom</a:t>
            </a:r>
          </a:p>
          <a:p>
            <a:pPr eaLnBrk="0" hangingPunct="0"/>
            <a:r>
              <a:rPr lang="en-US" altLang="en-US" sz="2000">
                <a:latin typeface="Courier New" pitchFamily="49" charset="0"/>
              </a:rPr>
              <a:t>from</a:t>
            </a:r>
            <a:r>
              <a:rPr lang="en-US" altLang="en-US" sz="2000">
                <a:latin typeface="Helvetica" pitchFamily="34" charset="0"/>
              </a:rPr>
              <a:t> staff e, staff m</a:t>
            </a:r>
          </a:p>
          <a:p>
            <a:pPr eaLnBrk="0" hangingPunct="0"/>
            <a:r>
              <a:rPr lang="en-US" altLang="en-US" sz="2000">
                <a:latin typeface="Courier New" pitchFamily="49" charset="0"/>
              </a:rPr>
              <a:t>where </a:t>
            </a:r>
            <a:r>
              <a:rPr lang="en-US" altLang="en-US" sz="2000">
                <a:latin typeface="Helvetica" pitchFamily="34" charset="0"/>
              </a:rPr>
              <a:t>e.appraiser </a:t>
            </a:r>
            <a:r>
              <a:rPr lang="en-US" altLang="en-US" sz="2000">
                <a:latin typeface="Courier New" pitchFamily="49" charset="0"/>
              </a:rPr>
              <a:t>=</a:t>
            </a:r>
            <a:r>
              <a:rPr lang="en-US" altLang="en-US" sz="2000">
                <a:latin typeface="Helvetica" pitchFamily="34" charset="0"/>
              </a:rPr>
              <a:t> m.lecturer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914400" y="2286000"/>
            <a:ext cx="3352800" cy="304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4648200" y="2286000"/>
            <a:ext cx="4495800" cy="2819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096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Outer Self Join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772400" cy="12954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en-US" sz="4400" b="1">
                <a:latin typeface="Symbol" pitchFamily="18" charset="2"/>
              </a:rPr>
              <a:t>p</a:t>
            </a:r>
            <a:r>
              <a:rPr lang="en-US" altLang="en-US" b="1">
                <a:latin typeface="Symbol" pitchFamily="18" charset="2"/>
              </a:rPr>
              <a:t> </a:t>
            </a:r>
            <a:r>
              <a:rPr lang="en-US" altLang="en-US" baseline="-25000">
                <a:latin typeface="Helvetica" pitchFamily="34" charset="0"/>
              </a:rPr>
              <a:t>(lecturer,  </a:t>
            </a:r>
            <a:r>
              <a:rPr lang="en-US" altLang="en-US">
                <a:latin typeface="Helvetica" pitchFamily="34" charset="0"/>
              </a:rPr>
              <a:t>(staff   </a:t>
            </a:r>
            <a:r>
              <a:rPr lang="en-US" altLang="en-US" baseline="-25000">
                <a:latin typeface="Helvetica" pitchFamily="34" charset="0"/>
              </a:rPr>
              <a:t>(appraiser = lecturer) </a:t>
            </a:r>
            <a:r>
              <a:rPr lang="en-US" altLang="en-US">
                <a:latin typeface="Helvetica" pitchFamily="34" charset="0"/>
              </a:rPr>
              <a:t>staff)</a:t>
            </a:r>
            <a:r>
              <a:rPr lang="en-US" altLang="en-US" baseline="-25000">
                <a:latin typeface="Helvetica" pitchFamily="34" charset="0"/>
              </a:rPr>
              <a:t/>
            </a:r>
            <a:br>
              <a:rPr lang="en-US" altLang="en-US" baseline="-25000">
                <a:latin typeface="Helvetica" pitchFamily="34" charset="0"/>
              </a:rPr>
            </a:br>
            <a:r>
              <a:rPr lang="en-US" altLang="en-US" baseline="-25000">
                <a:latin typeface="Helvetica" pitchFamily="34" charset="0"/>
              </a:rPr>
              <a:t>	roomno,appraiser, approom)</a:t>
            </a:r>
            <a:endParaRPr lang="en-US" altLang="en-US">
              <a:latin typeface="Helvetica" pitchFamily="34" charset="0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990600" y="2286000"/>
          <a:ext cx="3384550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5" name="Document" r:id="rId3" imgW="3413880" imgH="3223440" progId="Word.Document.8">
                  <p:embed/>
                </p:oleObj>
              </mc:Choice>
              <mc:Fallback>
                <p:oleObj name="Document" r:id="rId3" imgW="3413880" imgH="32234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384550" cy="322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879725" y="5908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GB" altLang="en-US">
              <a:latin typeface="Times New Roman" pitchFamily="18" charset="0"/>
            </a:endParaRPr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4267200" y="11430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6" name="Document" r:id="rId5" imgW="200520" imgH="212400" progId="Word.Document.8">
                  <p:embed/>
                </p:oleObj>
              </mc:Choice>
              <mc:Fallback>
                <p:oleObj name="Document" r:id="rId5" imgW="200520" imgH="2124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363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4732338" y="2362200"/>
          <a:ext cx="44116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7" name="Document" r:id="rId7" imgW="4443840" imgH="2598480" progId="Word.Document.8">
                  <p:embed/>
                </p:oleObj>
              </mc:Choice>
              <mc:Fallback>
                <p:oleObj name="Document" r:id="rId7" imgW="4443840" imgH="25984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362200"/>
                        <a:ext cx="44116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762000" y="5562600"/>
            <a:ext cx="8185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Courier New" pitchFamily="49" charset="0"/>
              </a:rPr>
              <a:t>select</a:t>
            </a:r>
            <a:r>
              <a:rPr lang="en-US" altLang="en-US" sz="2000">
                <a:latin typeface="Helvetica" pitchFamily="34" charset="0"/>
              </a:rPr>
              <a:t> e.lecturer, e.roomno, m.lecturer appraiser, m.roomno approom</a:t>
            </a:r>
          </a:p>
          <a:p>
            <a:pPr eaLnBrk="0" hangingPunct="0"/>
            <a:r>
              <a:rPr lang="en-US" altLang="en-US" sz="2000">
                <a:latin typeface="Courier New" pitchFamily="49" charset="0"/>
              </a:rPr>
              <a:t>from</a:t>
            </a:r>
            <a:r>
              <a:rPr lang="en-US" altLang="en-US" sz="2000">
                <a:latin typeface="Helvetica" pitchFamily="34" charset="0"/>
              </a:rPr>
              <a:t> staff e, staff m</a:t>
            </a:r>
          </a:p>
          <a:p>
            <a:pPr eaLnBrk="0" hangingPunct="0"/>
            <a:r>
              <a:rPr lang="en-US" altLang="en-US" sz="2000">
                <a:latin typeface="Courier New" pitchFamily="49" charset="0"/>
              </a:rPr>
              <a:t>where </a:t>
            </a:r>
            <a:r>
              <a:rPr lang="en-US" altLang="en-US" sz="2000">
                <a:latin typeface="Helvetica" pitchFamily="34" charset="0"/>
              </a:rPr>
              <a:t>e.appraiser </a:t>
            </a:r>
            <a:r>
              <a:rPr lang="en-US" altLang="en-US" sz="2000">
                <a:latin typeface="Courier New" pitchFamily="49" charset="0"/>
              </a:rPr>
              <a:t>=</a:t>
            </a:r>
            <a:r>
              <a:rPr lang="en-US" altLang="en-US" sz="2000">
                <a:latin typeface="Helvetica" pitchFamily="34" charset="0"/>
              </a:rPr>
              <a:t> m.lecturer (+)</a:t>
            </a:r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4724400" y="4800600"/>
          <a:ext cx="46894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8" name="Document" r:id="rId9" imgW="4722840" imgH="498240" progId="Word.Document.8">
                  <p:embed/>
                </p:oleObj>
              </mc:Choice>
              <mc:Fallback>
                <p:oleObj name="Document" r:id="rId9" imgW="4722840" imgH="4982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46894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 sz="4400">
                <a:latin typeface="Helvetica" pitchFamily="34" charset="0"/>
              </a:rPr>
              <a:t>÷</a:t>
            </a:r>
            <a:r>
              <a:rPr lang="en-US" altLang="en-US">
                <a:latin typeface="Helvetica" pitchFamily="34" charset="0"/>
              </a:rPr>
              <a:t> Division Operation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924800" cy="5029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Comic Sans MS" pitchFamily="66" charset="0"/>
              </a:rPr>
              <a:t>Definition:</a:t>
            </a: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800">
                <a:latin typeface="Helvetica" pitchFamily="34" charset="0"/>
              </a:rPr>
              <a:t>The division of two relations R1(A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) with cardinality i and R2(B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with cardinality j is a relation R3 with degree k=n-m, cardinality i*j and attributes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	(A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,A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,...,A</a:t>
            </a:r>
            <a:r>
              <a:rPr lang="en-US" altLang="en-US" sz="2800" baseline="-25000">
                <a:latin typeface="Helvetica" pitchFamily="34" charset="0"/>
              </a:rPr>
              <a:t>n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1</a:t>
            </a:r>
            <a:r>
              <a:rPr lang="en-US" altLang="en-US" sz="2800">
                <a:latin typeface="Helvetica" pitchFamily="34" charset="0"/>
              </a:rPr>
              <a:t>,B</a:t>
            </a:r>
            <a:r>
              <a:rPr lang="en-US" altLang="en-US" sz="2800" baseline="-25000">
                <a:latin typeface="Helvetica" pitchFamily="34" charset="0"/>
              </a:rPr>
              <a:t>2</a:t>
            </a:r>
            <a:r>
              <a:rPr lang="en-US" altLang="en-US" sz="2800">
                <a:latin typeface="Helvetica" pitchFamily="34" charset="0"/>
              </a:rPr>
              <a:t>,...,B</a:t>
            </a:r>
            <a:r>
              <a:rPr lang="en-US" altLang="en-US" sz="2800" baseline="-25000">
                <a:latin typeface="Helvetica" pitchFamily="34" charset="0"/>
              </a:rPr>
              <a:t>m</a:t>
            </a:r>
            <a:r>
              <a:rPr lang="en-US" altLang="en-US" sz="2800">
                <a:latin typeface="Helvetica" pitchFamily="34" charset="0"/>
              </a:rPr>
              <a:t>)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		that satisfy the division condition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principle algebraic counterpart of queries that involve the universal quantifier	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</a:t>
            </a: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Relational languages do not express relational division</a:t>
            </a:r>
          </a:p>
        </p:txBody>
      </p:sp>
    </p:spTree>
    <p:extLst>
      <p:ext uri="{BB962C8B-B14F-4D97-AF65-F5344CB8AC3E}">
        <p14:creationId xmlns:p14="http://schemas.microsoft.com/office/powerpoint/2010/main" val="6706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143000" y="3048000"/>
            <a:ext cx="2133600" cy="297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4038600" y="3962400"/>
            <a:ext cx="1752600" cy="1219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6629400" y="3962400"/>
            <a:ext cx="9906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 sz="4400">
                <a:latin typeface="Helvetica" pitchFamily="34" charset="0"/>
              </a:rPr>
              <a:t>÷</a:t>
            </a:r>
            <a:r>
              <a:rPr lang="en-US" altLang="en-US">
                <a:latin typeface="Helvetica" pitchFamily="34" charset="0"/>
              </a:rPr>
              <a:t> Division Operation Example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229600" cy="13716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Retrieve the studno</a:t>
            </a:r>
            <a:r>
              <a:rPr lang="en-US" altLang="en-US" sz="2400">
                <a:latin typeface="Helvetica" pitchFamily="34" charset="0"/>
              </a:rPr>
              <a:t>s</a:t>
            </a:r>
            <a:r>
              <a:rPr lang="en-US" altLang="en-US" sz="2800">
                <a:latin typeface="Helvetica" pitchFamily="34" charset="0"/>
              </a:rPr>
              <a:t> of students who are enrolled on all the courses that Capon lectures 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Small_ENROL </a:t>
            </a:r>
            <a:r>
              <a:rPr lang="en-US" altLang="en-US" sz="2800">
                <a:latin typeface="Times" pitchFamily="18" charset="0"/>
              </a:rPr>
              <a:t>÷ </a:t>
            </a:r>
            <a:r>
              <a:rPr lang="en-US" altLang="en-US" sz="2800">
                <a:latin typeface="Helvetica" pitchFamily="34" charset="0"/>
              </a:rPr>
              <a:t>Capon_TEACH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219200" y="3048000"/>
          <a:ext cx="2182813" cy="31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2" name="Document" r:id="rId3" imgW="2205360" imgH="3185280" progId="Word.Document.8">
                  <p:embed/>
                </p:oleObj>
              </mc:Choice>
              <mc:Fallback>
                <p:oleObj name="Document" r:id="rId3" imgW="2205360" imgH="318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2182813" cy="310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4114800" y="3962400"/>
          <a:ext cx="18176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3" name="Document" r:id="rId5" imgW="1818000" imgH="1391400" progId="Word.Document.8">
                  <p:embed/>
                </p:oleObj>
              </mc:Choice>
              <mc:Fallback>
                <p:oleObj name="Document" r:id="rId5" imgW="1818000" imgH="1391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18176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6705600" y="4038600"/>
          <a:ext cx="13192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4" name="Document" r:id="rId7" imgW="1321200" imgH="998280" progId="Word.Document.8">
                  <p:embed/>
                </p:oleObj>
              </mc:Choice>
              <mc:Fallback>
                <p:oleObj name="Document" r:id="rId7" imgW="1321200" imgH="99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38600"/>
                        <a:ext cx="13192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491880" y="5050304"/>
            <a:ext cx="5256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tuples in the denominator relation </a:t>
            </a:r>
            <a:r>
              <a:rPr lang="en-IN" i="1" dirty="0"/>
              <a:t>S </a:t>
            </a:r>
            <a:r>
              <a:rPr lang="en-IN" dirty="0"/>
              <a:t>restrict the numerator relation </a:t>
            </a:r>
            <a:r>
              <a:rPr lang="en-IN" i="1" dirty="0"/>
              <a:t>R</a:t>
            </a:r>
          </a:p>
          <a:p>
            <a:r>
              <a:rPr lang="en-IN" dirty="0"/>
              <a:t>by selecting those tuples in the result that match all values present in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19184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elvetica" pitchFamily="34" charset="0"/>
              </a:rPr>
              <a:t>Query Operators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i="1">
                <a:latin typeface="Helvetica" pitchFamily="34" charset="0"/>
              </a:rPr>
              <a:t>Relational Algebra</a:t>
            </a:r>
          </a:p>
          <a:p>
            <a:pPr lvl="1" algn="just"/>
            <a:r>
              <a:rPr lang="en-US" altLang="en-US">
                <a:latin typeface="Helvetica" pitchFamily="34" charset="0"/>
              </a:rPr>
              <a:t>tuple (unary)	Selection, Projection</a:t>
            </a:r>
          </a:p>
          <a:p>
            <a:pPr lvl="1"/>
            <a:r>
              <a:rPr lang="en-US" altLang="en-US">
                <a:latin typeface="Helvetica" pitchFamily="34" charset="0"/>
              </a:rPr>
              <a:t>set (binary)	Union, Intersection, Difference</a:t>
            </a:r>
          </a:p>
          <a:p>
            <a:pPr lvl="1"/>
            <a:r>
              <a:rPr lang="en-US" altLang="en-US">
                <a:latin typeface="Helvetica" pitchFamily="34" charset="0"/>
              </a:rPr>
              <a:t>tuple (binary)	Join, Division</a:t>
            </a:r>
          </a:p>
          <a:p>
            <a:r>
              <a:rPr lang="en-US" altLang="en-US" i="1">
                <a:latin typeface="Helvetica" pitchFamily="34" charset="0"/>
              </a:rPr>
              <a:t>Additional Operators</a:t>
            </a:r>
          </a:p>
          <a:p>
            <a:pPr lvl="1"/>
            <a:r>
              <a:rPr lang="en-US" altLang="en-US">
                <a:latin typeface="Helvetica" pitchFamily="34" charset="0"/>
              </a:rPr>
              <a:t>Outer Join, Outer Union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56" y="1916832"/>
            <a:ext cx="7162183" cy="476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926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Completeness of Relational Algebra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33670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Five fundamental operations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Symbol" pitchFamily="18" charset="2"/>
              </a:rPr>
              <a:t>s		p 	</a:t>
            </a:r>
            <a:r>
              <a:rPr lang="en-US" altLang="en-US" sz="2800">
                <a:latin typeface="Helvetica" pitchFamily="34" charset="0"/>
              </a:rPr>
              <a:t>X 	 </a:t>
            </a:r>
            <a:r>
              <a:rPr lang="en-US" altLang="en-US" sz="2800">
                <a:latin typeface="Helvetica" pitchFamily="34" charset="0"/>
                <a:sym typeface="Symbol" pitchFamily="18" charset="2"/>
              </a:rPr>
              <a:t>  	</a:t>
            </a:r>
            <a:r>
              <a:rPr lang="en-US" altLang="en-US" sz="2800">
                <a:latin typeface="Helvetica" pitchFamily="34" charset="0"/>
              </a:rPr>
              <a:t>—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Additional operators are defined as combination of two or more of the basic operations, 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Helvetica" pitchFamily="34" charset="0"/>
              </a:rPr>
              <a:t>e.g.</a:t>
            </a: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400">
                <a:latin typeface="Helvetica" pitchFamily="34" charset="0"/>
              </a:rPr>
              <a:t>R1 </a:t>
            </a:r>
            <a:r>
              <a:rPr lang="en-US" altLang="en-US" sz="2400">
                <a:latin typeface="Symbol" pitchFamily="18" charset="2"/>
                <a:sym typeface="Symbol" pitchFamily="18" charset="2"/>
              </a:rPr>
              <a:t></a:t>
            </a:r>
            <a:r>
              <a:rPr lang="en-US" altLang="en-US" sz="2400">
                <a:latin typeface="Helvetica" pitchFamily="34" charset="0"/>
              </a:rPr>
              <a:t> R2 = R1 </a:t>
            </a:r>
            <a:r>
              <a:rPr lang="en-US" altLang="en-US" sz="2400">
                <a:latin typeface="Helvetica" pitchFamily="34" charset="0"/>
                <a:sym typeface="Symbol" pitchFamily="18" charset="2"/>
              </a:rPr>
              <a:t></a:t>
            </a:r>
            <a:r>
              <a:rPr lang="en-US" altLang="en-US" sz="2400">
                <a:latin typeface="Helvetica" pitchFamily="34" charset="0"/>
              </a:rPr>
              <a:t> R2 — ((R1 — R2) </a:t>
            </a:r>
            <a:r>
              <a:rPr lang="en-US" altLang="en-US" sz="2400">
                <a:latin typeface="Helvetica" pitchFamily="34" charset="0"/>
                <a:sym typeface="Symbol" pitchFamily="18" charset="2"/>
              </a:rPr>
              <a:t></a:t>
            </a:r>
            <a:r>
              <a:rPr lang="en-US" altLang="en-US" sz="2400" baseline="-25000">
                <a:latin typeface="Helvetica" pitchFamily="34" charset="0"/>
              </a:rPr>
              <a:t> </a:t>
            </a:r>
            <a:r>
              <a:rPr lang="en-US" altLang="en-US" sz="2400">
                <a:latin typeface="Helvetica" pitchFamily="34" charset="0"/>
              </a:rPr>
              <a:t>(R2—R1)</a:t>
            </a:r>
            <a:r>
              <a:rPr lang="en-US" altLang="en-US" sz="2800">
                <a:latin typeface="Helvetica" pitchFamily="34" charset="0"/>
              </a:rPr>
              <a:t/>
            </a:r>
            <a:br>
              <a:rPr lang="en-US" altLang="en-US" sz="2800">
                <a:latin typeface="Helvetica" pitchFamily="34" charset="0"/>
              </a:rPr>
            </a:br>
            <a:r>
              <a:rPr lang="en-US" altLang="en-US" sz="2400">
                <a:latin typeface="Helvetica" pitchFamily="34" charset="0"/>
              </a:rPr>
              <a:t>R1       </a:t>
            </a:r>
            <a:r>
              <a:rPr lang="en-US" altLang="en-US" sz="2400" baseline="-25000">
                <a:latin typeface="Helvetica" pitchFamily="34" charset="0"/>
              </a:rPr>
              <a:t>&lt;condition&gt;</a:t>
            </a:r>
            <a:r>
              <a:rPr lang="en-US" altLang="en-US" sz="2400">
                <a:latin typeface="Helvetica" pitchFamily="34" charset="0"/>
              </a:rPr>
              <a:t>R1 = </a:t>
            </a:r>
            <a:r>
              <a:rPr lang="en-US" altLang="en-US" sz="2400">
                <a:latin typeface="Symbol" pitchFamily="18" charset="2"/>
              </a:rPr>
              <a:t>s</a:t>
            </a:r>
            <a:r>
              <a:rPr lang="en-US" altLang="en-US" sz="2400" baseline="-25000">
                <a:latin typeface="Helvetica" pitchFamily="34" charset="0"/>
              </a:rPr>
              <a:t>&lt;condition&gt;</a:t>
            </a:r>
            <a:r>
              <a:rPr lang="en-US" altLang="en-US" sz="2400">
                <a:latin typeface="Helvetica" pitchFamily="34" charset="0"/>
              </a:rPr>
              <a:t>(R1 X R2)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981200" y="4572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Document" r:id="rId3" imgW="200520" imgH="212400" progId="Word.Document.8">
                  <p:embed/>
                </p:oleObj>
              </mc:Choice>
              <mc:Fallback>
                <p:oleObj name="Document" r:id="rId3" imgW="200520" imgH="212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1"/>
            <a:ext cx="7772400" cy="542925"/>
          </a:xfrm>
        </p:spPr>
        <p:txBody>
          <a:bodyPr/>
          <a:lstStyle/>
          <a:p>
            <a:r>
              <a:rPr lang="en-IN" dirty="0"/>
              <a:t>Operations of Relational Algebra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3" y="548680"/>
            <a:ext cx="7255307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7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819944"/>
          </a:xfrm>
        </p:spPr>
        <p:txBody>
          <a:bodyPr/>
          <a:lstStyle/>
          <a:p>
            <a:r>
              <a:rPr lang="en-IN" dirty="0" smtClean="0"/>
              <a:t>Query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96752"/>
            <a:ext cx="7772400" cy="5661248"/>
          </a:xfrm>
        </p:spPr>
        <p:txBody>
          <a:bodyPr/>
          <a:lstStyle/>
          <a:p>
            <a:r>
              <a:rPr lang="en-IN" dirty="0"/>
              <a:t>notation typically used in relational systems to </a:t>
            </a:r>
            <a:r>
              <a:rPr lang="en-IN" dirty="0" smtClean="0"/>
              <a:t>represent queries </a:t>
            </a:r>
            <a:r>
              <a:rPr lang="en-IN" dirty="0"/>
              <a:t>internally</a:t>
            </a:r>
            <a:endParaRPr lang="en-IN" i="1" dirty="0" smtClean="0"/>
          </a:p>
          <a:p>
            <a:r>
              <a:rPr lang="en-IN" i="1" dirty="0" smtClean="0"/>
              <a:t>query </a:t>
            </a:r>
            <a:r>
              <a:rPr lang="en-IN" i="1" dirty="0"/>
              <a:t>evaluation tree </a:t>
            </a:r>
            <a:r>
              <a:rPr lang="en-IN" dirty="0"/>
              <a:t>or </a:t>
            </a:r>
            <a:r>
              <a:rPr lang="en-IN" i="1" dirty="0"/>
              <a:t>query execution </a:t>
            </a:r>
            <a:r>
              <a:rPr lang="en-IN" i="1" dirty="0" smtClean="0"/>
              <a:t>tree</a:t>
            </a:r>
          </a:p>
          <a:p>
            <a:r>
              <a:rPr lang="en-IN" dirty="0"/>
              <a:t>A </a:t>
            </a:r>
            <a:r>
              <a:rPr lang="en-IN" b="1" dirty="0"/>
              <a:t>query tree </a:t>
            </a:r>
            <a:r>
              <a:rPr lang="en-IN" dirty="0"/>
              <a:t>is a tree data structure that corresponds to a relational algebra expression</a:t>
            </a:r>
            <a:r>
              <a:rPr lang="en-IN" dirty="0" smtClean="0"/>
              <a:t>.</a:t>
            </a:r>
          </a:p>
          <a:p>
            <a:r>
              <a:rPr lang="en-IN" dirty="0"/>
              <a:t>It represents the input relations of the query as </a:t>
            </a:r>
            <a:r>
              <a:rPr lang="en-IN" i="1" dirty="0"/>
              <a:t>leaf nodes </a:t>
            </a:r>
            <a:r>
              <a:rPr lang="en-IN" dirty="0"/>
              <a:t>of the tree, and </a:t>
            </a:r>
            <a:r>
              <a:rPr lang="en-IN" dirty="0" smtClean="0"/>
              <a:t>represents the </a:t>
            </a:r>
            <a:r>
              <a:rPr lang="en-IN" dirty="0"/>
              <a:t>relational algebra operations as internal nodes.</a:t>
            </a:r>
          </a:p>
        </p:txBody>
      </p:sp>
    </p:spTree>
    <p:extLst>
      <p:ext uri="{BB962C8B-B14F-4D97-AF65-F5344CB8AC3E}">
        <p14:creationId xmlns:p14="http://schemas.microsoft.com/office/powerpoint/2010/main" val="282308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468016"/>
          </a:xfrm>
        </p:spPr>
        <p:txBody>
          <a:bodyPr/>
          <a:lstStyle/>
          <a:p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/>
            </a:r>
            <a:br>
              <a:rPr lang="en-IN" sz="2400" i="1" dirty="0"/>
            </a:br>
            <a:r>
              <a:rPr lang="en-IN" sz="2400" i="1" dirty="0" smtClean="0"/>
              <a:t/>
            </a:r>
            <a:br>
              <a:rPr lang="en-IN" sz="2400" i="1" dirty="0" smtClean="0"/>
            </a:br>
            <a:r>
              <a:rPr lang="en-IN" sz="2400" i="1" dirty="0"/>
              <a:t/>
            </a:r>
            <a:br>
              <a:rPr lang="en-IN" sz="2400" i="1" dirty="0"/>
            </a:br>
            <a:r>
              <a:rPr lang="en-IN" sz="2400" i="1" dirty="0" smtClean="0"/>
              <a:t>For </a:t>
            </a:r>
            <a:r>
              <a:rPr lang="en-IN" sz="2400" i="1" dirty="0"/>
              <a:t>every </a:t>
            </a:r>
            <a:r>
              <a:rPr lang="en-IN" sz="2400" i="1" dirty="0" smtClean="0"/>
              <a:t>project located </a:t>
            </a:r>
            <a:r>
              <a:rPr lang="en-IN" sz="2400" i="1" dirty="0"/>
              <a:t>in ‘Stafford’, list the project number, the controlling department number, </a:t>
            </a:r>
            <a:r>
              <a:rPr lang="en-IN" sz="2400" i="1" dirty="0" smtClean="0"/>
              <a:t>and the </a:t>
            </a:r>
            <a:r>
              <a:rPr lang="en-IN" sz="2400" i="1" dirty="0"/>
              <a:t>department manager’s last name, address, and birth date.</a:t>
            </a:r>
            <a:endParaRPr lang="en-IN" sz="2400" dirty="0"/>
          </a:p>
        </p:txBody>
      </p:sp>
      <p:pic>
        <p:nvPicPr>
          <p:cNvPr id="201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785541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0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0" y="1676400"/>
            <a:ext cx="6836715" cy="4776936"/>
          </a:xfrm>
        </p:spPr>
      </p:pic>
    </p:spTree>
    <p:extLst>
      <p:ext uri="{BB962C8B-B14F-4D97-AF65-F5344CB8AC3E}">
        <p14:creationId xmlns:p14="http://schemas.microsoft.com/office/powerpoint/2010/main" val="4043410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	Get student’s name, all their courses, subject of course, labmark for course, lecturer of course and lecturer’s roomno for ‘ca’ students</a:t>
            </a:r>
          </a:p>
          <a:p>
            <a:pPr algn="just">
              <a:lnSpc>
                <a:spcPct val="90000"/>
              </a:lnSpc>
            </a:pPr>
            <a:endParaRPr lang="en-US" altLang="en-US" sz="2800">
              <a:latin typeface="Helvetica" pitchFamily="34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latin typeface="Helvetica" pitchFamily="34" charset="0"/>
              </a:rPr>
              <a:t>University Schema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STUDENT(</a:t>
            </a:r>
            <a:r>
              <a:rPr lang="en-US" altLang="en-US" sz="2800" u="sng">
                <a:latin typeface="Helvetica" pitchFamily="34" charset="0"/>
              </a:rPr>
              <a:t>studno</a:t>
            </a:r>
            <a:r>
              <a:rPr lang="en-US" altLang="en-US" sz="2800">
                <a:latin typeface="Helvetica" pitchFamily="34" charset="0"/>
              </a:rPr>
              <a:t>,name,hons,tutor,year)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ENROL(</a:t>
            </a:r>
            <a:r>
              <a:rPr lang="en-US" altLang="en-US" sz="2800" u="sng">
                <a:latin typeface="Helvetica" pitchFamily="34" charset="0"/>
              </a:rPr>
              <a:t>studno,courseno</a:t>
            </a:r>
            <a:r>
              <a:rPr lang="en-US" altLang="en-US" sz="2800">
                <a:latin typeface="Helvetica" pitchFamily="34" charset="0"/>
              </a:rPr>
              <a:t>,labmark,exammark)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COURSE(</a:t>
            </a:r>
            <a:r>
              <a:rPr lang="en-US" altLang="en-US" sz="2800" u="sng">
                <a:latin typeface="Helvetica" pitchFamily="34" charset="0"/>
              </a:rPr>
              <a:t>courseno</a:t>
            </a:r>
            <a:r>
              <a:rPr lang="en-US" altLang="en-US" sz="2800">
                <a:latin typeface="Helvetica" pitchFamily="34" charset="0"/>
              </a:rPr>
              <a:t>,subject,equip)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STAFF(</a:t>
            </a:r>
            <a:r>
              <a:rPr lang="en-US" altLang="en-US" sz="2800" u="sng">
                <a:latin typeface="Helvetica" pitchFamily="34" charset="0"/>
              </a:rPr>
              <a:t>lecturer</a:t>
            </a:r>
            <a:r>
              <a:rPr lang="en-US" altLang="en-US" sz="2800">
                <a:latin typeface="Helvetica" pitchFamily="34" charset="0"/>
              </a:rPr>
              <a:t>,</a:t>
            </a:r>
            <a:r>
              <a:rPr lang="en-US" altLang="en-US" sz="2800" i="1">
                <a:latin typeface="Helvetica" pitchFamily="34" charset="0"/>
              </a:rPr>
              <a:t>roomno</a:t>
            </a:r>
            <a:r>
              <a:rPr lang="en-US" altLang="en-US" sz="2800">
                <a:latin typeface="Helvetica" pitchFamily="34" charset="0"/>
              </a:rPr>
              <a:t>,appraiser)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TEACH(</a:t>
            </a:r>
            <a:r>
              <a:rPr lang="en-US" altLang="en-US" sz="2800" u="sng">
                <a:latin typeface="Helvetica" pitchFamily="34" charset="0"/>
              </a:rPr>
              <a:t>courseno,lecturer</a:t>
            </a:r>
            <a:r>
              <a:rPr lang="en-US" altLang="en-US" sz="2800">
                <a:latin typeface="Helvetica" pitchFamily="34" charset="0"/>
              </a:rPr>
              <a:t>)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YEAR(</a:t>
            </a:r>
            <a:r>
              <a:rPr lang="en-US" altLang="en-US" sz="2800" u="sng">
                <a:latin typeface="Helvetica" pitchFamily="34" charset="0"/>
              </a:rPr>
              <a:t>yearno</a:t>
            </a:r>
            <a:r>
              <a:rPr lang="en-US" altLang="en-US" sz="2800">
                <a:latin typeface="Helvetica" pitchFamily="34" charset="0"/>
              </a:rPr>
              <a:t>,</a:t>
            </a:r>
            <a:r>
              <a:rPr lang="en-US" altLang="en-US" sz="2800" i="1">
                <a:latin typeface="Helvetica" pitchFamily="34" charset="0"/>
              </a:rPr>
              <a:t>yeartutor</a:t>
            </a:r>
            <a:r>
              <a:rPr lang="en-US" altLang="en-US" sz="2800">
                <a:latin typeface="Helvetica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714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9144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A Retrieval DML Must Express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Attributes required in a result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latin typeface="Helvetica" pitchFamily="34" charset="0"/>
              </a:rPr>
              <a:t>target list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Criteria for selecting tuples for that result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latin typeface="Helvetica" pitchFamily="34" charset="0"/>
              </a:rPr>
              <a:t>qualifier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The relations that take part in the query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Helvetica" pitchFamily="34" charset="0"/>
              </a:rPr>
              <a:t>set generators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Helvetic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Independent of the instances in the database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Helvetica" pitchFamily="34" charset="0"/>
              </a:rPr>
              <a:t>Expressions are in terms of the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362200" y="1066800"/>
            <a:ext cx="4114800" cy="533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Relational Algebra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438400" y="1143000"/>
          <a:ext cx="3949700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Document" r:id="rId3" imgW="5513040" imgH="7215120" progId="Word.Document.8">
                  <p:embed/>
                </p:oleObj>
              </mc:Choice>
              <mc:Fallback>
                <p:oleObj name="Document" r:id="rId3" imgW="5513040" imgH="721512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3949700" cy="515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r>
              <a:rPr lang="en-US" altLang="en-US">
                <a:latin typeface="Helvetica" pitchFamily="34" charset="0"/>
              </a:rPr>
              <a:t>SQL Retrieval Statement</a:t>
            </a:r>
            <a:endParaRPr lang="en-US" altLang="en-US">
              <a:latin typeface="Courier" pitchFamily="49" charset="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6106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SELECT</a:t>
            </a:r>
            <a:r>
              <a:rPr lang="en-US" altLang="en-US" sz="2400">
                <a:latin typeface="Courier New" pitchFamily="49" charset="0"/>
              </a:rPr>
              <a:t>[all|distinct]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	{*|{table.*|expr[alias]|view.*}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	[,{table.*|expr[alias]}]...}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itchFamily="49" charset="0"/>
              </a:rPr>
              <a:t>FROM</a:t>
            </a:r>
            <a:r>
              <a:rPr lang="en-US" altLang="en-US" sz="2400">
                <a:latin typeface="Courier New" pitchFamily="49" charset="0"/>
              </a:rPr>
              <a:t> table [alias][,table[alias]]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WHERE</a:t>
            </a:r>
            <a:r>
              <a:rPr lang="en-US" altLang="en-US" sz="2400">
                <a:latin typeface="Courier New" pitchFamily="49" charset="0"/>
              </a:rPr>
              <a:t> condition]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CONNECT BY</a:t>
            </a:r>
            <a:r>
              <a:rPr lang="en-US" altLang="en-US" sz="2400">
                <a:latin typeface="Courier New" pitchFamily="49" charset="0"/>
              </a:rPr>
              <a:t> condition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	[</a:t>
            </a:r>
            <a:r>
              <a:rPr lang="en-US" altLang="en-US" sz="2400" b="1">
                <a:latin typeface="Courier New" pitchFamily="49" charset="0"/>
              </a:rPr>
              <a:t>START WITH</a:t>
            </a:r>
            <a:r>
              <a:rPr lang="en-US" altLang="en-US" sz="2400">
                <a:latin typeface="Courier New" pitchFamily="49" charset="0"/>
              </a:rPr>
              <a:t> condition]]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GROUP BY</a:t>
            </a:r>
            <a:r>
              <a:rPr lang="en-US" altLang="en-US" sz="2400">
                <a:latin typeface="Courier New" pitchFamily="49" charset="0"/>
              </a:rPr>
              <a:t> expr [,expr] ...]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HAVING</a:t>
            </a:r>
            <a:r>
              <a:rPr lang="en-US" altLang="en-US" sz="2400">
                <a:latin typeface="Courier New" pitchFamily="49" charset="0"/>
              </a:rPr>
              <a:t> condition]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[{</a:t>
            </a:r>
            <a:r>
              <a:rPr lang="en-US" altLang="en-US" sz="2400" b="1">
                <a:latin typeface="Courier New" pitchFamily="49" charset="0"/>
              </a:rPr>
              <a:t>UNION</a:t>
            </a:r>
            <a:r>
              <a:rPr lang="en-US" altLang="en-US" sz="2400">
                <a:latin typeface="Courier New" pitchFamily="49" charset="0"/>
              </a:rPr>
              <a:t>|</a:t>
            </a:r>
            <a:r>
              <a:rPr lang="en-US" altLang="en-US" sz="2400" b="1">
                <a:latin typeface="Courier New" pitchFamily="49" charset="0"/>
              </a:rPr>
              <a:t>UNION ALL</a:t>
            </a:r>
            <a:r>
              <a:rPr lang="en-US" altLang="en-US" sz="2400">
                <a:latin typeface="Courier New" pitchFamily="49" charset="0"/>
              </a:rPr>
              <a:t>|</a:t>
            </a:r>
            <a:r>
              <a:rPr lang="en-US" altLang="en-US" sz="2400" b="1">
                <a:latin typeface="Courier New" pitchFamily="49" charset="0"/>
              </a:rPr>
              <a:t>INTERSECT</a:t>
            </a:r>
            <a:r>
              <a:rPr lang="en-US" altLang="en-US" sz="2400">
                <a:latin typeface="Courier New" pitchFamily="49" charset="0"/>
              </a:rPr>
              <a:t>|</a:t>
            </a:r>
            <a:r>
              <a:rPr lang="en-US" altLang="en-US" sz="2400" b="1">
                <a:latin typeface="Courier New" pitchFamily="49" charset="0"/>
              </a:rPr>
              <a:t>MINUS</a:t>
            </a:r>
            <a:r>
              <a:rPr lang="en-US" altLang="en-US" sz="2400"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	</a:t>
            </a:r>
            <a:r>
              <a:rPr lang="en-US" altLang="en-US" sz="2400" b="1">
                <a:latin typeface="Courier New" pitchFamily="49" charset="0"/>
              </a:rPr>
              <a:t>SELECT</a:t>
            </a:r>
            <a:r>
              <a:rPr lang="en-US" altLang="en-US" sz="2400">
                <a:latin typeface="Courier New" pitchFamily="49" charset="0"/>
              </a:rPr>
              <a:t> ...]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ORDER BY</a:t>
            </a:r>
            <a:r>
              <a:rPr lang="en-US" altLang="en-US" sz="2400">
                <a:latin typeface="Courier New" pitchFamily="49" charset="0"/>
              </a:rPr>
              <a:t> {expr|position}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ASC</a:t>
            </a:r>
            <a:r>
              <a:rPr lang="en-US" altLang="en-US" sz="2400">
                <a:latin typeface="Courier New" pitchFamily="49" charset="0"/>
              </a:rPr>
              <a:t>|</a:t>
            </a:r>
            <a:r>
              <a:rPr lang="en-US" altLang="en-US" sz="2400" b="1">
                <a:latin typeface="Courier New" pitchFamily="49" charset="0"/>
              </a:rPr>
              <a:t>DESC</a:t>
            </a:r>
            <a:r>
              <a:rPr lang="en-US" altLang="en-US" sz="2400">
                <a:latin typeface="Courier New" pitchFamily="49" charset="0"/>
              </a:rPr>
              <a:t>][,expr|position}[</a:t>
            </a:r>
            <a:r>
              <a:rPr lang="en-US" altLang="en-US" sz="2400" b="1">
                <a:latin typeface="Courier New" pitchFamily="49" charset="0"/>
              </a:rPr>
              <a:t>ASC</a:t>
            </a:r>
            <a:r>
              <a:rPr lang="en-US" altLang="en-US" sz="2400">
                <a:latin typeface="Courier New" pitchFamily="49" charset="0"/>
              </a:rPr>
              <a:t>|</a:t>
            </a:r>
            <a:r>
              <a:rPr lang="en-US" altLang="en-US" sz="2400" b="1">
                <a:latin typeface="Courier New" pitchFamily="49" charset="0"/>
              </a:rPr>
              <a:t>DESC</a:t>
            </a:r>
            <a:r>
              <a:rPr lang="en-US" altLang="en-US" sz="2400">
                <a:latin typeface="Courier New" pitchFamily="49" charset="0"/>
              </a:rPr>
              <a:t>].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[</a:t>
            </a:r>
            <a:r>
              <a:rPr lang="en-US" altLang="en-US" sz="2400" b="1">
                <a:latin typeface="Courier New" pitchFamily="49" charset="0"/>
              </a:rPr>
              <a:t>FOR UPDATE OF</a:t>
            </a:r>
            <a:r>
              <a:rPr lang="en-US" altLang="en-US" sz="2400">
                <a:latin typeface="Courier New" pitchFamily="49" charset="0"/>
              </a:rPr>
              <a:t> column [,column] ... [</a:t>
            </a:r>
            <a:r>
              <a:rPr lang="en-US" altLang="en-US" sz="2400" b="1">
                <a:latin typeface="Courier New" pitchFamily="49" charset="0"/>
              </a:rPr>
              <a:t>NOWAIT</a:t>
            </a:r>
            <a:r>
              <a:rPr lang="en-US" altLang="en-US" sz="2400">
                <a:latin typeface="Courier New" pitchFamily="49" charset="0"/>
              </a:rPr>
              <a:t>]]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1307</TotalTime>
  <Words>1993</Words>
  <Application>Microsoft Office PowerPoint</Application>
  <PresentationFormat>On-screen Show (4:3)</PresentationFormat>
  <Paragraphs>489</Paragraphs>
  <Slides>66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Factory</vt:lpstr>
      <vt:lpstr>Document</vt:lpstr>
      <vt:lpstr>Relational Query Languages</vt:lpstr>
      <vt:lpstr>Languages of  DBMS</vt:lpstr>
      <vt:lpstr>Data Manipulation Language</vt:lpstr>
      <vt:lpstr> </vt:lpstr>
      <vt:lpstr>Operations in the Relational Model </vt:lpstr>
      <vt:lpstr>Query Operators</vt:lpstr>
      <vt:lpstr>A Retrieval DML Must Express</vt:lpstr>
      <vt:lpstr>Relational Algebra</vt:lpstr>
      <vt:lpstr>SQL Retrieval Statement</vt:lpstr>
      <vt:lpstr>p Project Operator</vt:lpstr>
      <vt:lpstr>p Project Operator</vt:lpstr>
      <vt:lpstr>p Project Operator SELECT</vt:lpstr>
      <vt:lpstr>s Select Operator</vt:lpstr>
      <vt:lpstr>s Select Operator</vt:lpstr>
      <vt:lpstr>retrieve tutor who tutors Bloggs</vt:lpstr>
      <vt:lpstr>SQL retrieval expressions</vt:lpstr>
      <vt:lpstr> </vt:lpstr>
      <vt:lpstr>Selection Example</vt:lpstr>
      <vt:lpstr>Selection Example (cont’d)</vt:lpstr>
      <vt:lpstr>Selection Example (cont’d)</vt:lpstr>
      <vt:lpstr>Selection (cont’d)</vt:lpstr>
      <vt:lpstr>Back to the Dept &amp; Phone example</vt:lpstr>
      <vt:lpstr>Selection (cont’d)</vt:lpstr>
      <vt:lpstr>Rename ()</vt:lpstr>
      <vt:lpstr>Rename Example</vt:lpstr>
      <vt:lpstr>Rename</vt:lpstr>
      <vt:lpstr>Aggregate Functions and Grouping</vt:lpstr>
      <vt:lpstr>Aggregate </vt:lpstr>
      <vt:lpstr>Cartesian Product Operator</vt:lpstr>
      <vt:lpstr>Cartesian Product Example</vt:lpstr>
      <vt:lpstr>X Cartesian Product</vt:lpstr>
      <vt:lpstr>Set Theoretic Operators</vt:lpstr>
      <vt:lpstr> Union Operator</vt:lpstr>
      <vt:lpstr>Retrieve all staff that lecture or tutor </vt:lpstr>
      <vt:lpstr> Intersection Operator</vt:lpstr>
      <vt:lpstr>Retrieve all staff that lecture and tutor</vt:lpstr>
      <vt:lpstr>- Difference Operator</vt:lpstr>
      <vt:lpstr>Retrieve all staff that lecture but don’t tutor</vt:lpstr>
      <vt:lpstr>Set Operators</vt:lpstr>
      <vt:lpstr>Set operators (cont)</vt:lpstr>
      <vt:lpstr>q Join Operator</vt:lpstr>
      <vt:lpstr>Join Operation</vt:lpstr>
      <vt:lpstr>Join Example</vt:lpstr>
      <vt:lpstr>Join Example (cont’d)</vt:lpstr>
      <vt:lpstr>Kinds of Joins</vt:lpstr>
      <vt:lpstr>Kinds of Joins (cont’d)</vt:lpstr>
      <vt:lpstr>Nature Join</vt:lpstr>
      <vt:lpstr>Size of a Natural Join</vt:lpstr>
      <vt:lpstr>Types of Joins</vt:lpstr>
      <vt:lpstr>Outer Join Operation</vt:lpstr>
      <vt:lpstr>Left Outer Join</vt:lpstr>
      <vt:lpstr>Outer Join Operator</vt:lpstr>
      <vt:lpstr>Outer Join Operator</vt:lpstr>
      <vt:lpstr>Right Outer Join</vt:lpstr>
      <vt:lpstr>Full Outer Join</vt:lpstr>
      <vt:lpstr>Self Join: Joins on the same relation </vt:lpstr>
      <vt:lpstr>Outer Self Join</vt:lpstr>
      <vt:lpstr>÷ Division Operation</vt:lpstr>
      <vt:lpstr>÷ Division Operation Example</vt:lpstr>
      <vt:lpstr>PowerPoint Presentation</vt:lpstr>
      <vt:lpstr>Completeness of Relational Algebra</vt:lpstr>
      <vt:lpstr>Operations of Relational Algebra</vt:lpstr>
      <vt:lpstr>Query Tree</vt:lpstr>
      <vt:lpstr>    For every project located in ‘Stafford’, list the project number, the controlling department number, and the department manager’s last name, address, and birth date.</vt:lpstr>
      <vt:lpstr>Query Tree</vt:lpstr>
      <vt:lpstr>Exercise</vt:lpstr>
    </vt:vector>
  </TitlesOfParts>
  <Company>University of Manchester IMG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Query and Manipulation Languages</dc:title>
  <dc:creator>Carole Goble</dc:creator>
  <cp:lastModifiedBy>Admin</cp:lastModifiedBy>
  <cp:revision>89</cp:revision>
  <cp:lastPrinted>1998-09-24T21:02:09Z</cp:lastPrinted>
  <dcterms:created xsi:type="dcterms:W3CDTF">1997-09-30T13:07:08Z</dcterms:created>
  <dcterms:modified xsi:type="dcterms:W3CDTF">2018-09-02T09:57:45Z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carole@cs.man.ac.uk</vt:lpwstr>
  </property>
  <property fmtid="{D5CDD505-2E9C-101B-9397-08002B2CF9AE}" pid="8" name="HomePage">
    <vt:lpwstr>http://www.cs.man.ac.uk/~carole/</vt:lpwstr>
  </property>
  <property fmtid="{D5CDD505-2E9C-101B-9397-08002B2CF9AE}" pid="9" name="Other">
    <vt:lpwstr>None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C:\Carole\Teaching\CS2311\Lecture Notes\slide</vt:lpwstr>
  </property>
</Properties>
</file>