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wdp" ContentType="image/vnd.ms-photo"/>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41"/>
  </p:notesMasterIdLst>
  <p:sldIdLst>
    <p:sldId id="257"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Lst>
  <p:sldSz cx="13004800" cy="9753600"/>
  <p:notesSz cx="6858000" cy="9144000"/>
  <p:defaultTextStyle>
    <a:defPPr>
      <a:defRPr lang="en-US"/>
    </a:defPPr>
    <a:lvl1pPr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1pPr>
    <a:lvl2pPr marL="4572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2pPr>
    <a:lvl3pPr marL="9144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3pPr>
    <a:lvl4pPr marL="13716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4pPr>
    <a:lvl5pPr marL="18288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5pPr>
    <a:lvl6pPr marL="22860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6pPr>
    <a:lvl7pPr marL="27432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7pPr>
    <a:lvl8pPr marL="32004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8pPr>
    <a:lvl9pPr marL="36576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71A9"/>
    <a:srgbClr val="005C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818" autoAdjust="0"/>
  </p:normalViewPr>
  <p:slideViewPr>
    <p:cSldViewPr>
      <p:cViewPr>
        <p:scale>
          <a:sx n="50" d="100"/>
          <a:sy n="50" d="100"/>
        </p:scale>
        <p:origin x="-1624" y="-240"/>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Book Antiqua"/>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Book Antiqua"/>
              </a:defRPr>
            </a:lvl1pPr>
          </a:lstStyle>
          <a:p>
            <a:fld id="{44783A8E-7A36-874D-9249-4767D0573A2D}" type="datetimeFigureOut">
              <a:rPr lang="en-US" smtClean="0"/>
              <a:pPr/>
              <a:t>11-04-04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Book Antiqua"/>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Book Antiqua"/>
              </a:defRPr>
            </a:lvl1pPr>
          </a:lstStyle>
          <a:p>
            <a:fld id="{9E825B35-BFC5-DC4B-AE69-85C562D04AE0}" type="slidenum">
              <a:rPr lang="en-US" smtClean="0"/>
              <a:pPr/>
              <a:t>‹#›</a:t>
            </a:fld>
            <a:endParaRPr lang="en-US" dirty="0"/>
          </a:p>
        </p:txBody>
      </p:sp>
    </p:spTree>
    <p:extLst>
      <p:ext uri="{BB962C8B-B14F-4D97-AF65-F5344CB8AC3E}">
        <p14:creationId xmlns:p14="http://schemas.microsoft.com/office/powerpoint/2010/main" val="111703564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ln/>
        </p:spPr>
        <p:txBody>
          <a:bodyPr/>
          <a:lstStyle/>
          <a:p>
            <a:endParaRPr lang="en-US"/>
          </a:p>
        </p:txBody>
      </p:sp>
      <p:sp>
        <p:nvSpPr>
          <p:cNvPr id="819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2741613" y="-403225"/>
            <a:ext cx="4537075" cy="34036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2741613" y="-403225"/>
            <a:ext cx="4537075" cy="34036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2741613" y="-403225"/>
            <a:ext cx="4537075" cy="3403600"/>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2741613" y="-403225"/>
            <a:ext cx="4537075" cy="3403600"/>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2741613" y="-403225"/>
            <a:ext cx="4537075" cy="3403600"/>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2741613" y="-403225"/>
            <a:ext cx="4537075" cy="3403600"/>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2741613" y="-403225"/>
            <a:ext cx="4537075" cy="34036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2741613" y="-403225"/>
            <a:ext cx="4537075" cy="3403600"/>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2741613" y="-403225"/>
            <a:ext cx="4537075" cy="34036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CA"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smtClean="0"/>
              <a:t>Click to edit Master subtitle style</a:t>
            </a:r>
            <a:endParaRPr lang="en-US"/>
          </a:p>
        </p:txBody>
      </p:sp>
      <p:sp>
        <p:nvSpPr>
          <p:cNvPr id="4" name="Slide Number Placeholder 3"/>
          <p:cNvSpPr>
            <a:spLocks noGrp="1"/>
          </p:cNvSpPr>
          <p:nvPr>
            <p:ph type="sldNum" sz="quarter" idx="10"/>
          </p:nvPr>
        </p:nvSpPr>
        <p:spPr>
          <a:xfrm>
            <a:off x="11758984" y="9499600"/>
            <a:ext cx="864816" cy="304800"/>
          </a:xfrm>
          <a:prstGeom prst="rect">
            <a:avLst/>
          </a:prstGeom>
        </p:spPr>
        <p:txBody>
          <a:bodyPr/>
          <a:lstStyle>
            <a:lvl1pPr>
              <a:defRPr/>
            </a:lvl1pPr>
          </a:lstStyle>
          <a:p>
            <a:r>
              <a:rPr lang="en-US" dirty="0" err="1" smtClean="0">
                <a:latin typeface="Book Antiqua"/>
              </a:rPr>
              <a:t>Ch.x</a:t>
            </a:r>
            <a:r>
              <a:rPr lang="en-US" dirty="0" smtClean="0">
                <a:latin typeface="Book Antiqua"/>
              </a:rPr>
              <a:t>/</a:t>
            </a:r>
            <a:fld id="{B9BE72AF-AF1A-1E41-B881-D8119A052D15}" type="slidenum">
              <a:rPr lang="en-US" smtClean="0">
                <a:latin typeface="Book Antiqua"/>
              </a:rPr>
              <a:pPr/>
              <a:t>‹#›</a:t>
            </a:fld>
            <a:endParaRPr lang="en-US" dirty="0">
              <a:latin typeface="Book Antiqua"/>
            </a:endParaRPr>
          </a:p>
        </p:txBody>
      </p:sp>
    </p:spTree>
    <p:extLst>
      <p:ext uri="{BB962C8B-B14F-4D97-AF65-F5344CB8AC3E}">
        <p14:creationId xmlns:p14="http://schemas.microsoft.com/office/powerpoint/2010/main" val="1131650208"/>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Slide Number Placeholder 3"/>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FDF4A1D1-6440-3F47-BC8E-C1E8499F2E5A}" type="slidenum">
              <a:rPr lang="en-US" smtClean="0"/>
              <a:pPr/>
              <a:t>‹#›</a:t>
            </a:fld>
            <a:endParaRPr lang="en-US" dirty="0"/>
          </a:p>
        </p:txBody>
      </p:sp>
    </p:spTree>
    <p:extLst>
      <p:ext uri="{BB962C8B-B14F-4D97-AF65-F5344CB8AC3E}">
        <p14:creationId xmlns:p14="http://schemas.microsoft.com/office/powerpoint/2010/main" val="160071350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72625" y="444500"/>
            <a:ext cx="3076575" cy="8813800"/>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342900" y="444500"/>
            <a:ext cx="9077325" cy="8813800"/>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Slide Number Placeholder 3"/>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2F3FA9A2-5116-5544-A00E-FC7EF8204AF7}" type="slidenum">
              <a:rPr lang="en-US" smtClean="0"/>
              <a:pPr/>
              <a:t>‹#›</a:t>
            </a:fld>
            <a:endParaRPr lang="en-US" dirty="0"/>
          </a:p>
        </p:txBody>
      </p:sp>
    </p:spTree>
    <p:extLst>
      <p:ext uri="{BB962C8B-B14F-4D97-AF65-F5344CB8AC3E}">
        <p14:creationId xmlns:p14="http://schemas.microsoft.com/office/powerpoint/2010/main" val="1266364424"/>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Slide Number Placeholder 3"/>
          <p:cNvSpPr>
            <a:spLocks noGrp="1"/>
          </p:cNvSpPr>
          <p:nvPr>
            <p:ph type="sldNum" sz="quarter" idx="10"/>
          </p:nvPr>
        </p:nvSpPr>
        <p:spPr>
          <a:xfrm>
            <a:off x="11758984" y="9499600"/>
            <a:ext cx="864816" cy="304800"/>
          </a:xfrm>
          <a:prstGeom prst="rect">
            <a:avLst/>
          </a:prstGeom>
        </p:spPr>
        <p:txBody>
          <a:bodyPr/>
          <a:lstStyle>
            <a:lvl1pPr>
              <a:defRPr/>
            </a:lvl1pPr>
          </a:lstStyle>
          <a:p>
            <a:r>
              <a:rPr lang="en-US" dirty="0" err="1" smtClean="0">
                <a:latin typeface="Book Antiqua"/>
              </a:rPr>
              <a:t>Ch.x</a:t>
            </a:r>
            <a:r>
              <a:rPr lang="en-US" dirty="0" smtClean="0">
                <a:latin typeface="Book Antiqua"/>
              </a:rPr>
              <a:t>/</a:t>
            </a:r>
            <a:fld id="{D01B99BC-F82C-D046-99BD-FBA1D66F1CB4}" type="slidenum">
              <a:rPr lang="en-US" smtClean="0">
                <a:latin typeface="Book Antiqua"/>
              </a:rPr>
              <a:pPr/>
              <a:t>‹#›</a:t>
            </a:fld>
            <a:endParaRPr lang="en-US" dirty="0">
              <a:latin typeface="Book Antiqua"/>
            </a:endParaRPr>
          </a:p>
        </p:txBody>
      </p:sp>
    </p:spTree>
    <p:extLst>
      <p:ext uri="{BB962C8B-B14F-4D97-AF65-F5344CB8AC3E}">
        <p14:creationId xmlns:p14="http://schemas.microsoft.com/office/powerpoint/2010/main" val="4087008311"/>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smtClean="0"/>
              <a:t>Click to edit Master text styles</a:t>
            </a:r>
          </a:p>
        </p:txBody>
      </p:sp>
      <p:sp>
        <p:nvSpPr>
          <p:cNvPr id="4" name="Slide Number Placeholder 3"/>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C12595A0-9662-7443-BA62-0D3B6483FF39}" type="slidenum">
              <a:rPr lang="en-US" smtClean="0"/>
              <a:pPr/>
              <a:t>‹#›</a:t>
            </a:fld>
            <a:endParaRPr lang="en-US" dirty="0"/>
          </a:p>
        </p:txBody>
      </p:sp>
    </p:spTree>
    <p:extLst>
      <p:ext uri="{BB962C8B-B14F-4D97-AF65-F5344CB8AC3E}">
        <p14:creationId xmlns:p14="http://schemas.microsoft.com/office/powerpoint/2010/main" val="1420794658"/>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342900" y="2489200"/>
            <a:ext cx="6070600" cy="6769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6565900" y="2489200"/>
            <a:ext cx="6070600" cy="6769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Slide Number Placeholder 4"/>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F0ED71BB-118A-9E4C-B08B-8FE12AFF2AE2}" type="slidenum">
              <a:rPr lang="en-US" smtClean="0"/>
              <a:pPr/>
              <a:t>‹#›</a:t>
            </a:fld>
            <a:endParaRPr lang="en-US" dirty="0"/>
          </a:p>
        </p:txBody>
      </p:sp>
    </p:spTree>
    <p:extLst>
      <p:ext uri="{BB962C8B-B14F-4D97-AF65-F5344CB8AC3E}">
        <p14:creationId xmlns:p14="http://schemas.microsoft.com/office/powerpoint/2010/main" val="2916553843"/>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Slide Number Placeholder 6"/>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65069F6B-CB1A-844B-A44A-5B7ABA595AA7}" type="slidenum">
              <a:rPr lang="en-US" smtClean="0"/>
              <a:pPr/>
              <a:t>‹#›</a:t>
            </a:fld>
            <a:endParaRPr lang="en-US" dirty="0"/>
          </a:p>
        </p:txBody>
      </p:sp>
    </p:spTree>
    <p:extLst>
      <p:ext uri="{BB962C8B-B14F-4D97-AF65-F5344CB8AC3E}">
        <p14:creationId xmlns:p14="http://schemas.microsoft.com/office/powerpoint/2010/main" val="1926059668"/>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Slide Number Placeholder 2"/>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8801E1DC-9A09-2845-A773-BB78DAEA5475}" type="slidenum">
              <a:rPr lang="en-US" smtClean="0"/>
              <a:pPr/>
              <a:t>‹#›</a:t>
            </a:fld>
            <a:endParaRPr lang="en-US" dirty="0"/>
          </a:p>
        </p:txBody>
      </p:sp>
    </p:spTree>
    <p:extLst>
      <p:ext uri="{BB962C8B-B14F-4D97-AF65-F5344CB8AC3E}">
        <p14:creationId xmlns:p14="http://schemas.microsoft.com/office/powerpoint/2010/main" val="849655150"/>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E37D4F0C-152B-054F-ABE3-C9D65816304B}" type="slidenum">
              <a:rPr lang="en-US" smtClean="0"/>
              <a:pPr/>
              <a:t>‹#›</a:t>
            </a:fld>
            <a:endParaRPr lang="en-US" dirty="0"/>
          </a:p>
        </p:txBody>
      </p:sp>
    </p:spTree>
    <p:extLst>
      <p:ext uri="{BB962C8B-B14F-4D97-AF65-F5344CB8AC3E}">
        <p14:creationId xmlns:p14="http://schemas.microsoft.com/office/powerpoint/2010/main" val="1399337152"/>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Slide Number Placeholder 4"/>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97C1C413-B9D3-E347-8928-0B2F53448097}" type="slidenum">
              <a:rPr lang="en-US" smtClean="0"/>
              <a:pPr/>
              <a:t>‹#›</a:t>
            </a:fld>
            <a:endParaRPr lang="en-US" dirty="0"/>
          </a:p>
        </p:txBody>
      </p:sp>
    </p:spTree>
    <p:extLst>
      <p:ext uri="{BB962C8B-B14F-4D97-AF65-F5344CB8AC3E}">
        <p14:creationId xmlns:p14="http://schemas.microsoft.com/office/powerpoint/2010/main" val="271564622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Slide Number Placeholder 4"/>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B604E31D-27C9-7146-8686-2BC96041BB70}" type="slidenum">
              <a:rPr lang="en-US" smtClean="0"/>
              <a:pPr/>
              <a:t>‹#›</a:t>
            </a:fld>
            <a:endParaRPr lang="en-US" dirty="0"/>
          </a:p>
        </p:txBody>
      </p:sp>
    </p:spTree>
    <p:extLst>
      <p:ext uri="{BB962C8B-B14F-4D97-AF65-F5344CB8AC3E}">
        <p14:creationId xmlns:p14="http://schemas.microsoft.com/office/powerpoint/2010/main" val="2894691942"/>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body" idx="1"/>
          </p:nvPr>
        </p:nvSpPr>
        <p:spPr bwMode="auto">
          <a:xfrm>
            <a:off x="342900" y="2489200"/>
            <a:ext cx="12293600" cy="676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CA" dirty="0" smtClean="0">
                <a:sym typeface="Palatino" charset="0"/>
              </a:rPr>
              <a:t>Click to edit Master text styles</a:t>
            </a:r>
          </a:p>
          <a:p>
            <a:pPr lvl="1"/>
            <a:r>
              <a:rPr lang="en-CA" dirty="0" smtClean="0">
                <a:sym typeface="Palatino" charset="0"/>
              </a:rPr>
              <a:t>Second level</a:t>
            </a:r>
          </a:p>
          <a:p>
            <a:pPr lvl="2"/>
            <a:r>
              <a:rPr lang="en-CA" dirty="0" smtClean="0">
                <a:sym typeface="Palatino" charset="0"/>
              </a:rPr>
              <a:t>Third level</a:t>
            </a:r>
          </a:p>
          <a:p>
            <a:pPr lvl="3"/>
            <a:r>
              <a:rPr lang="en-CA" dirty="0" smtClean="0">
                <a:sym typeface="Palatino" charset="0"/>
              </a:rPr>
              <a:t>Fourth level</a:t>
            </a:r>
          </a:p>
          <a:p>
            <a:pPr lvl="4"/>
            <a:r>
              <a:rPr lang="en-CA" dirty="0" smtClean="0">
                <a:sym typeface="Palatino" charset="0"/>
              </a:rPr>
              <a:t>Fifth level</a:t>
            </a:r>
            <a:endParaRPr lang="en-US" dirty="0">
              <a:sym typeface="Palatino" charset="0"/>
            </a:endParaRPr>
          </a:p>
        </p:txBody>
      </p:sp>
      <p:sp>
        <p:nvSpPr>
          <p:cNvPr id="2050" name="Rectangle 2"/>
          <p:cNvSpPr>
            <a:spLocks noGrp="1" noChangeArrowheads="1"/>
          </p:cNvSpPr>
          <p:nvPr>
            <p:ph type="title"/>
          </p:nvPr>
        </p:nvSpPr>
        <p:spPr bwMode="auto">
          <a:xfrm>
            <a:off x="355600" y="444500"/>
            <a:ext cx="12293600" cy="161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CA" smtClean="0">
                <a:sym typeface="Didot" charset="0"/>
              </a:rPr>
              <a:t>Click to edit Master title style</a:t>
            </a:r>
            <a:endParaRPr lang="en-US">
              <a:sym typeface="Didot" charset="0"/>
            </a:endParaRPr>
          </a:p>
        </p:txBody>
      </p:sp>
      <p:grpSp>
        <p:nvGrpSpPr>
          <p:cNvPr id="2051" name="Group 3"/>
          <p:cNvGrpSpPr>
            <a:grpSpLocks/>
          </p:cNvGrpSpPr>
          <p:nvPr/>
        </p:nvGrpSpPr>
        <p:grpSpPr bwMode="auto">
          <a:xfrm>
            <a:off x="404813" y="2235200"/>
            <a:ext cx="12193587" cy="50800"/>
            <a:chOff x="0" y="0"/>
            <a:chExt cx="7680" cy="32"/>
          </a:xfrm>
        </p:grpSpPr>
        <p:sp>
          <p:nvSpPr>
            <p:cNvPr id="2052" name="Line 4"/>
            <p:cNvSpPr>
              <a:spLocks noChangeShapeType="1"/>
            </p:cNvSpPr>
            <p:nvPr/>
          </p:nvSpPr>
          <p:spPr bwMode="auto">
            <a:xfrm>
              <a:off x="0" y="0"/>
              <a:ext cx="7680" cy="0"/>
            </a:xfrm>
            <a:prstGeom prst="line">
              <a:avLst/>
            </a:prstGeom>
            <a:noFill/>
            <a:ln w="12700" cap="flat">
              <a:solidFill>
                <a:srgbClr val="6682AA"/>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latin typeface="Book Antiqua"/>
              </a:endParaRPr>
            </a:p>
          </p:txBody>
        </p:sp>
        <p:sp>
          <p:nvSpPr>
            <p:cNvPr id="2053" name="Line 5"/>
            <p:cNvSpPr>
              <a:spLocks noChangeShapeType="1"/>
            </p:cNvSpPr>
            <p:nvPr/>
          </p:nvSpPr>
          <p:spPr bwMode="auto">
            <a:xfrm>
              <a:off x="0" y="32"/>
              <a:ext cx="7680" cy="0"/>
            </a:xfrm>
            <a:prstGeom prst="line">
              <a:avLst/>
            </a:prstGeom>
            <a:noFill/>
            <a:ln w="12700" cap="flat">
              <a:solidFill>
                <a:srgbClr val="6682AA"/>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latin typeface="Book Antiqua"/>
              </a:endParaRPr>
            </a:p>
          </p:txBody>
        </p:sp>
      </p:grpSp>
      <p:grpSp>
        <p:nvGrpSpPr>
          <p:cNvPr id="2054" name="Group 6"/>
          <p:cNvGrpSpPr>
            <a:grpSpLocks/>
          </p:cNvGrpSpPr>
          <p:nvPr/>
        </p:nvGrpSpPr>
        <p:grpSpPr bwMode="auto">
          <a:xfrm>
            <a:off x="393700" y="9347200"/>
            <a:ext cx="12192000" cy="50800"/>
            <a:chOff x="0" y="0"/>
            <a:chExt cx="7680" cy="32"/>
          </a:xfrm>
        </p:grpSpPr>
        <p:sp>
          <p:nvSpPr>
            <p:cNvPr id="2055" name="Line 7"/>
            <p:cNvSpPr>
              <a:spLocks noChangeShapeType="1"/>
            </p:cNvSpPr>
            <p:nvPr/>
          </p:nvSpPr>
          <p:spPr bwMode="auto">
            <a:xfrm>
              <a:off x="0" y="0"/>
              <a:ext cx="7680" cy="0"/>
            </a:xfrm>
            <a:prstGeom prst="line">
              <a:avLst/>
            </a:prstGeom>
            <a:noFill/>
            <a:ln w="12700" cap="flat">
              <a:solidFill>
                <a:srgbClr val="6682AA"/>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latin typeface="Book Antiqua"/>
              </a:endParaRPr>
            </a:p>
          </p:txBody>
        </p:sp>
        <p:sp>
          <p:nvSpPr>
            <p:cNvPr id="2056" name="Line 8"/>
            <p:cNvSpPr>
              <a:spLocks noChangeShapeType="1"/>
            </p:cNvSpPr>
            <p:nvPr/>
          </p:nvSpPr>
          <p:spPr bwMode="auto">
            <a:xfrm>
              <a:off x="0" y="32"/>
              <a:ext cx="7680" cy="0"/>
            </a:xfrm>
            <a:prstGeom prst="line">
              <a:avLst/>
            </a:prstGeom>
            <a:noFill/>
            <a:ln w="12700" cap="flat">
              <a:solidFill>
                <a:srgbClr val="6682AA"/>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latin typeface="Book Antiqua"/>
              </a:endParaRPr>
            </a:p>
          </p:txBody>
        </p:sp>
      </p:grpSp>
      <p:sp>
        <p:nvSpPr>
          <p:cNvPr id="2057" name="Rectangle 9"/>
          <p:cNvSpPr>
            <a:spLocks/>
          </p:cNvSpPr>
          <p:nvPr/>
        </p:nvSpPr>
        <p:spPr bwMode="auto">
          <a:xfrm>
            <a:off x="425590" y="9521567"/>
            <a:ext cx="1258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sz="1200" dirty="0">
                <a:solidFill>
                  <a:schemeClr val="tx1"/>
                </a:solidFill>
                <a:latin typeface="Book Antiqua"/>
                <a:ea typeface="ＭＳ Ｐゴシック" charset="0"/>
                <a:cs typeface="Book Antiqua"/>
              </a:rPr>
              <a:t>Distributed DBMS</a:t>
            </a:r>
          </a:p>
        </p:txBody>
      </p:sp>
      <p:sp>
        <p:nvSpPr>
          <p:cNvPr id="2058" name="Rectangle 10"/>
          <p:cNvSpPr>
            <a:spLocks/>
          </p:cNvSpPr>
          <p:nvPr/>
        </p:nvSpPr>
        <p:spPr bwMode="auto">
          <a:xfrm>
            <a:off x="5571333" y="9521567"/>
            <a:ext cx="190023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sz="1200" dirty="0" smtClean="0">
                <a:solidFill>
                  <a:schemeClr val="tx1"/>
                </a:solidFill>
                <a:latin typeface="Book Antiqua"/>
                <a:ea typeface="ＭＳ Ｐゴシック" charset="0"/>
                <a:cs typeface="Book Antiqua"/>
              </a:rPr>
              <a:t>© </a:t>
            </a:r>
            <a:r>
              <a:rPr lang="en-US" sz="1200" dirty="0">
                <a:solidFill>
                  <a:schemeClr val="tx1"/>
                </a:solidFill>
                <a:latin typeface="Book Antiqua"/>
                <a:ea typeface="ＭＳ Ｐゴシック" charset="0"/>
                <a:cs typeface="Book Antiqua"/>
              </a:rPr>
              <a:t>M. T. </a:t>
            </a:r>
            <a:r>
              <a:rPr lang="en-US" sz="1200" dirty="0" err="1">
                <a:solidFill>
                  <a:schemeClr val="tx1"/>
                </a:solidFill>
                <a:latin typeface="Book Antiqua"/>
                <a:ea typeface="ＭＳ Ｐゴシック" charset="0"/>
                <a:cs typeface="Book Antiqua"/>
              </a:rPr>
              <a:t>Özsu</a:t>
            </a:r>
            <a:r>
              <a:rPr lang="en-US" sz="1200" dirty="0">
                <a:solidFill>
                  <a:schemeClr val="tx1"/>
                </a:solidFill>
                <a:latin typeface="Book Antiqua"/>
                <a:ea typeface="ＭＳ Ｐゴシック" charset="0"/>
                <a:cs typeface="Book Antiqua"/>
              </a:rPr>
              <a:t> &amp; P. </a:t>
            </a:r>
            <a:r>
              <a:rPr lang="en-US" sz="1200" dirty="0" err="1">
                <a:solidFill>
                  <a:schemeClr val="tx1"/>
                </a:solidFill>
                <a:latin typeface="Book Antiqua"/>
                <a:ea typeface="ＭＳ Ｐゴシック" charset="0"/>
                <a:cs typeface="Book Antiqua"/>
              </a:rPr>
              <a:t>Valduriez</a:t>
            </a:r>
            <a:endParaRPr lang="en-US" sz="1200" dirty="0">
              <a:solidFill>
                <a:schemeClr val="tx1"/>
              </a:solidFill>
              <a:latin typeface="Book Antiqua"/>
              <a:ea typeface="ＭＳ Ｐゴシック" charset="0"/>
              <a:cs typeface="Book Antiqua"/>
            </a:endParaRPr>
          </a:p>
        </p:txBody>
      </p:sp>
      <p:sp>
        <p:nvSpPr>
          <p:cNvPr id="13" name="Rectangle 10"/>
          <p:cNvSpPr>
            <a:spLocks/>
          </p:cNvSpPr>
          <p:nvPr userDrawn="1"/>
        </p:nvSpPr>
        <p:spPr bwMode="auto">
          <a:xfrm>
            <a:off x="11254928" y="9538899"/>
            <a:ext cx="14038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square" lIns="0" tIns="0" rIns="0" bIns="0" anchor="ctr">
            <a:spAutoFit/>
          </a:bodyPr>
          <a:lstStyle/>
          <a:p>
            <a:pPr algn="r"/>
            <a:r>
              <a:rPr lang="en-US" sz="1200" dirty="0" smtClean="0">
                <a:solidFill>
                  <a:schemeClr val="tx1"/>
                </a:solidFill>
                <a:latin typeface="Book Antiqua"/>
                <a:ea typeface="ＭＳ Ｐゴシック" charset="0"/>
                <a:cs typeface="Book Antiqua"/>
              </a:rPr>
              <a:t>Ch.11/</a:t>
            </a:r>
            <a:fld id="{5E48BB5D-946E-5F48-82DF-AC330131550D}" type="slidenum">
              <a:rPr lang="en-US" sz="1200" smtClean="0">
                <a:latin typeface="Book Antiqua"/>
              </a:rPr>
              <a:pPr algn="r"/>
              <a:t>‹#›</a:t>
            </a:fld>
            <a:endParaRPr lang="en-US" sz="1200" dirty="0">
              <a:solidFill>
                <a:schemeClr val="tx1"/>
              </a:solidFill>
              <a:latin typeface="Book Antiqua"/>
              <a:ea typeface="ＭＳ Ｐゴシック" charset="0"/>
              <a:cs typeface="Book Antiqua"/>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xmlns:p14="http://schemas.microsoft.com/office/powerpoint/2010/main"/>
  <p:hf hdr="0" ftr="0" dt="0"/>
  <p:txStyles>
    <p:titleStyle>
      <a:lvl1pPr algn="l" rtl="0" eaLnBrk="1" fontAlgn="base" hangingPunct="1">
        <a:lnSpc>
          <a:spcPct val="90000"/>
        </a:lnSpc>
        <a:spcBef>
          <a:spcPct val="0"/>
        </a:spcBef>
        <a:spcAft>
          <a:spcPct val="0"/>
        </a:spcAft>
        <a:defRPr sz="6400">
          <a:solidFill>
            <a:srgbClr val="253750"/>
          </a:solidFill>
          <a:latin typeface="+mj-lt"/>
          <a:ea typeface="+mj-ea"/>
          <a:cs typeface="+mj-cs"/>
          <a:sym typeface="Didot" charset="0"/>
        </a:defRPr>
      </a:lvl1pPr>
      <a:lvl2pPr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2pPr>
      <a:lvl3pPr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3pPr>
      <a:lvl4pPr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4pPr>
      <a:lvl5pPr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5pPr>
      <a:lvl6pPr marL="457200"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6pPr>
      <a:lvl7pPr marL="914400"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7pPr>
      <a:lvl8pPr marL="1371600"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8pPr>
      <a:lvl9pPr marL="1828800"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9pPr>
    </p:titleStyle>
    <p:bodyStyle>
      <a:lvl1pPr marL="368300" indent="-368300" algn="l" rtl="0" eaLnBrk="1" fontAlgn="base" hangingPunct="1">
        <a:spcBef>
          <a:spcPts val="1200"/>
        </a:spcBef>
        <a:spcAft>
          <a:spcPct val="0"/>
        </a:spcAft>
        <a:buClr>
          <a:srgbClr val="4A71A9"/>
        </a:buClr>
        <a:buSzPct val="150000"/>
        <a:buFont typeface="Palatino" charset="0"/>
        <a:buChar char="•"/>
        <a:defRPr sz="2800">
          <a:solidFill>
            <a:srgbClr val="000000"/>
          </a:solidFill>
          <a:latin typeface="Book Antiqua"/>
          <a:ea typeface="+mn-ea"/>
          <a:cs typeface="+mn-cs"/>
          <a:sym typeface="Palatino" charset="0"/>
        </a:defRPr>
      </a:lvl1pPr>
      <a:lvl2pPr marL="762000" indent="-368300" algn="l" rtl="0" eaLnBrk="1" fontAlgn="base" hangingPunct="1">
        <a:spcBef>
          <a:spcPts val="1200"/>
        </a:spcBef>
        <a:spcAft>
          <a:spcPct val="0"/>
        </a:spcAft>
        <a:buClr>
          <a:srgbClr val="4A71A9"/>
        </a:buClr>
        <a:buSzPct val="85000"/>
        <a:buFont typeface="Zapf Dingbats" charset="0"/>
        <a:buChar char="➡"/>
        <a:defRPr sz="2600">
          <a:solidFill>
            <a:srgbClr val="000000"/>
          </a:solidFill>
          <a:latin typeface="Book Antiqua"/>
          <a:ea typeface="+mn-ea"/>
          <a:cs typeface="+mn-cs"/>
          <a:sym typeface="Palatino" charset="0"/>
        </a:defRPr>
      </a:lvl2pPr>
      <a:lvl3pPr marL="1206500" indent="-368300" algn="l" rtl="0" eaLnBrk="1" fontAlgn="base" hangingPunct="1">
        <a:spcBef>
          <a:spcPts val="1200"/>
        </a:spcBef>
        <a:spcAft>
          <a:spcPct val="0"/>
        </a:spcAft>
        <a:buClr>
          <a:srgbClr val="4A71A9"/>
        </a:buClr>
        <a:buSzPct val="80000"/>
        <a:buFont typeface="Zapf Dingbats" charset="0"/>
        <a:buChar char="✦"/>
        <a:defRPr sz="2400">
          <a:solidFill>
            <a:srgbClr val="000000"/>
          </a:solidFill>
          <a:latin typeface="Book Antiqua"/>
          <a:ea typeface="+mn-ea"/>
          <a:cs typeface="+mn-cs"/>
          <a:sym typeface="Palatino" charset="0"/>
        </a:defRPr>
      </a:lvl3pPr>
      <a:lvl4pPr marL="1651000" indent="-368300" algn="l" rtl="0" eaLnBrk="1" fontAlgn="base" hangingPunct="1">
        <a:spcBef>
          <a:spcPts val="1200"/>
        </a:spcBef>
        <a:spcAft>
          <a:spcPct val="0"/>
        </a:spcAft>
        <a:buClr>
          <a:srgbClr val="4A71A9"/>
        </a:buClr>
        <a:buSzPct val="69000"/>
        <a:buFont typeface="Lucida Grande" charset="0"/>
        <a:buChar char="✓"/>
        <a:defRPr sz="2000">
          <a:solidFill>
            <a:srgbClr val="000000"/>
          </a:solidFill>
          <a:latin typeface="Book Antiqua"/>
          <a:ea typeface="+mn-ea"/>
          <a:cs typeface="+mn-cs"/>
          <a:sym typeface="Palatino" charset="0"/>
        </a:defRPr>
      </a:lvl4pPr>
      <a:lvl5pPr marL="20955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Book Antiqua"/>
          <a:ea typeface="+mn-ea"/>
          <a:cs typeface="+mn-cs"/>
          <a:sym typeface="Palatino" charset="0"/>
        </a:defRPr>
      </a:lvl5pPr>
      <a:lvl6pPr marL="25527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6pPr>
      <a:lvl7pPr marL="30099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7pPr>
      <a:lvl8pPr marL="34671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8pPr>
      <a:lvl9pPr marL="39243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4.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 Id="rId3" Type="http://schemas.microsoft.com/office/2007/relationships/hdphoto" Target="../media/hdphoto2.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smtClean="0"/>
              <a:t>Outline</a:t>
            </a:r>
            <a:endParaRPr lang="en-US" dirty="0"/>
          </a:p>
        </p:txBody>
      </p:sp>
      <p:sp>
        <p:nvSpPr>
          <p:cNvPr id="15362" name="Rectangle 2"/>
          <p:cNvSpPr>
            <a:spLocks noGrp="1" noChangeArrowheads="1"/>
          </p:cNvSpPr>
          <p:nvPr>
            <p:ph type="body" idx="1"/>
          </p:nvPr>
        </p:nvSpPr>
        <p:spPr>
          <a:xfrm>
            <a:off x="342900" y="2500536"/>
            <a:ext cx="12293600" cy="6984776"/>
          </a:xfrm>
          <a:ln/>
        </p:spPr>
        <p:txBody>
          <a:bodyPr>
            <a:noAutofit/>
          </a:bodyPr>
          <a:lstStyle/>
          <a:p>
            <a:pPr>
              <a:lnSpc>
                <a:spcPct val="80000"/>
              </a:lnSpc>
            </a:pPr>
            <a:r>
              <a:rPr lang="en-US" sz="2200" dirty="0" smtClean="0"/>
              <a:t>Introduction</a:t>
            </a:r>
          </a:p>
          <a:p>
            <a:pPr>
              <a:lnSpc>
                <a:spcPct val="80000"/>
              </a:lnSpc>
            </a:pPr>
            <a:r>
              <a:rPr lang="en-US" sz="2200" dirty="0" smtClean="0"/>
              <a:t>Background</a:t>
            </a:r>
            <a:endParaRPr lang="en-US" sz="2200" dirty="0"/>
          </a:p>
          <a:p>
            <a:pPr>
              <a:lnSpc>
                <a:spcPct val="80000"/>
              </a:lnSpc>
            </a:pPr>
            <a:r>
              <a:rPr lang="en-US" sz="2200" dirty="0" smtClean="0"/>
              <a:t>Distributed Database Design</a:t>
            </a:r>
          </a:p>
          <a:p>
            <a:pPr>
              <a:lnSpc>
                <a:spcPct val="80000"/>
              </a:lnSpc>
            </a:pPr>
            <a:r>
              <a:rPr lang="en-US" sz="2200" dirty="0" smtClean="0"/>
              <a:t>Database Integration</a:t>
            </a:r>
          </a:p>
          <a:p>
            <a:pPr>
              <a:lnSpc>
                <a:spcPct val="80000"/>
              </a:lnSpc>
            </a:pPr>
            <a:r>
              <a:rPr lang="en-US" sz="2200" dirty="0" smtClean="0"/>
              <a:t>Semantic Data Control</a:t>
            </a:r>
          </a:p>
          <a:p>
            <a:pPr>
              <a:lnSpc>
                <a:spcPct val="80000"/>
              </a:lnSpc>
            </a:pPr>
            <a:r>
              <a:rPr lang="en-US" sz="2200" dirty="0" smtClean="0"/>
              <a:t>Distributed Query Processing</a:t>
            </a:r>
          </a:p>
          <a:p>
            <a:pPr>
              <a:lnSpc>
                <a:spcPct val="80000"/>
              </a:lnSpc>
            </a:pPr>
            <a:r>
              <a:rPr lang="en-US" sz="2200" dirty="0" err="1" smtClean="0"/>
              <a:t>Multidatabase</a:t>
            </a:r>
            <a:r>
              <a:rPr lang="en-US" sz="2200" dirty="0" smtClean="0"/>
              <a:t> Query Processing</a:t>
            </a:r>
          </a:p>
          <a:p>
            <a:pPr>
              <a:lnSpc>
                <a:spcPct val="80000"/>
              </a:lnSpc>
            </a:pPr>
            <a:r>
              <a:rPr lang="en-US" sz="2200" dirty="0" smtClean="0">
                <a:solidFill>
                  <a:srgbClr val="1771A9"/>
                </a:solidFill>
              </a:rPr>
              <a:t>Distributed Transaction Management</a:t>
            </a:r>
          </a:p>
          <a:p>
            <a:pPr lvl="1">
              <a:lnSpc>
                <a:spcPct val="80000"/>
              </a:lnSpc>
              <a:spcBef>
                <a:spcPts val="600"/>
              </a:spcBef>
            </a:pPr>
            <a:r>
              <a:rPr lang="en-US" sz="2000" dirty="0">
                <a:solidFill>
                  <a:srgbClr val="1771A9"/>
                </a:solidFill>
              </a:rPr>
              <a:t>Transaction Concepts and Models</a:t>
            </a:r>
          </a:p>
          <a:p>
            <a:pPr lvl="1">
              <a:lnSpc>
                <a:spcPct val="80000"/>
              </a:lnSpc>
              <a:spcBef>
                <a:spcPts val="600"/>
              </a:spcBef>
            </a:pPr>
            <a:r>
              <a:rPr lang="en-US" sz="2000" dirty="0">
                <a:solidFill>
                  <a:srgbClr val="FF0000"/>
                </a:solidFill>
              </a:rPr>
              <a:t>Distributed Concurrency Control</a:t>
            </a:r>
          </a:p>
          <a:p>
            <a:pPr lvl="1">
              <a:lnSpc>
                <a:spcPct val="80000"/>
              </a:lnSpc>
              <a:spcBef>
                <a:spcPts val="600"/>
              </a:spcBef>
            </a:pPr>
            <a:r>
              <a:rPr lang="en-US" sz="2000" dirty="0">
                <a:solidFill>
                  <a:srgbClr val="1771A9"/>
                </a:solidFill>
              </a:rPr>
              <a:t>Distributed </a:t>
            </a:r>
            <a:r>
              <a:rPr lang="en-US" sz="2000" dirty="0" smtClean="0">
                <a:solidFill>
                  <a:srgbClr val="1771A9"/>
                </a:solidFill>
              </a:rPr>
              <a:t>Reliability</a:t>
            </a:r>
          </a:p>
          <a:p>
            <a:pPr>
              <a:lnSpc>
                <a:spcPct val="80000"/>
              </a:lnSpc>
            </a:pPr>
            <a:r>
              <a:rPr lang="en-US" sz="2200" dirty="0" smtClean="0"/>
              <a:t>Data Replication</a:t>
            </a:r>
          </a:p>
          <a:p>
            <a:pPr>
              <a:lnSpc>
                <a:spcPct val="80000"/>
              </a:lnSpc>
            </a:pPr>
            <a:r>
              <a:rPr lang="en-US" sz="2200" dirty="0" smtClean="0"/>
              <a:t>Parallel Database Systems</a:t>
            </a:r>
          </a:p>
          <a:p>
            <a:pPr>
              <a:lnSpc>
                <a:spcPct val="80000"/>
              </a:lnSpc>
            </a:pPr>
            <a:r>
              <a:rPr lang="en-US" sz="2200" dirty="0" smtClean="0"/>
              <a:t>Distributed Object DBMS</a:t>
            </a:r>
          </a:p>
          <a:p>
            <a:pPr>
              <a:lnSpc>
                <a:spcPct val="80000"/>
              </a:lnSpc>
            </a:pPr>
            <a:r>
              <a:rPr lang="en-US" sz="2200" dirty="0" smtClean="0"/>
              <a:t>Peer-to-Peer Data Management</a:t>
            </a:r>
          </a:p>
          <a:p>
            <a:pPr>
              <a:lnSpc>
                <a:spcPct val="80000"/>
              </a:lnSpc>
            </a:pPr>
            <a:r>
              <a:rPr lang="en-US" sz="2200" dirty="0" smtClean="0"/>
              <a:t>Web Data Management </a:t>
            </a:r>
          </a:p>
          <a:p>
            <a:pPr>
              <a:lnSpc>
                <a:spcPct val="80000"/>
              </a:lnSpc>
            </a:pPr>
            <a:r>
              <a:rPr lang="en-US" sz="2200" dirty="0" smtClean="0"/>
              <a:t>Current Issues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a:ln/>
        </p:spPr>
        <p:txBody>
          <a:bodyPr/>
          <a:lstStyle/>
          <a:p>
            <a:r>
              <a:rPr lang="en-US"/>
              <a:t>Serializability in Distributed DBMS</a:t>
            </a:r>
          </a:p>
        </p:txBody>
      </p:sp>
      <p:sp>
        <p:nvSpPr>
          <p:cNvPr id="64515" name="Rectangle 3"/>
          <p:cNvSpPr>
            <a:spLocks noGrp="1" noChangeArrowheads="1"/>
          </p:cNvSpPr>
          <p:nvPr>
            <p:ph idx="1"/>
          </p:nvPr>
        </p:nvSpPr>
        <p:spPr>
          <a:noFill/>
          <a:ln/>
        </p:spPr>
        <p:txBody>
          <a:bodyPr/>
          <a:lstStyle/>
          <a:p>
            <a:pPr>
              <a:lnSpc>
                <a:spcPct val="100000"/>
              </a:lnSpc>
              <a:spcBef>
                <a:spcPct val="50000"/>
              </a:spcBef>
            </a:pPr>
            <a:r>
              <a:rPr lang="en-US" dirty="0"/>
              <a:t>Somewhat more involved. Two histories have to be considered:</a:t>
            </a:r>
          </a:p>
          <a:p>
            <a:pPr lvl="1">
              <a:lnSpc>
                <a:spcPct val="100000"/>
              </a:lnSpc>
              <a:spcBef>
                <a:spcPct val="50000"/>
              </a:spcBef>
            </a:pPr>
            <a:r>
              <a:rPr lang="en-US" dirty="0"/>
              <a:t>local histories </a:t>
            </a:r>
          </a:p>
          <a:p>
            <a:pPr lvl="1">
              <a:lnSpc>
                <a:spcPct val="100000"/>
              </a:lnSpc>
              <a:spcBef>
                <a:spcPct val="50000"/>
              </a:spcBef>
            </a:pPr>
            <a:r>
              <a:rPr lang="en-US" dirty="0"/>
              <a:t>global history</a:t>
            </a:r>
          </a:p>
          <a:p>
            <a:pPr>
              <a:lnSpc>
                <a:spcPct val="100000"/>
              </a:lnSpc>
              <a:spcBef>
                <a:spcPct val="50000"/>
              </a:spcBef>
            </a:pPr>
            <a:r>
              <a:rPr lang="en-US" dirty="0"/>
              <a:t>For global transactions (i.e., global history)  to be </a:t>
            </a:r>
            <a:r>
              <a:rPr lang="en-US" dirty="0">
                <a:solidFill>
                  <a:srgbClr val="FF0000"/>
                </a:solidFill>
              </a:rPr>
              <a:t>serializable</a:t>
            </a:r>
            <a:r>
              <a:rPr lang="en-US" dirty="0"/>
              <a:t>, two conditions are necessary:</a:t>
            </a:r>
          </a:p>
          <a:p>
            <a:pPr lvl="1">
              <a:lnSpc>
                <a:spcPct val="100000"/>
              </a:lnSpc>
              <a:spcBef>
                <a:spcPct val="50000"/>
              </a:spcBef>
            </a:pPr>
            <a:r>
              <a:rPr lang="en-US" dirty="0"/>
              <a:t>Each local history should be serializable.</a:t>
            </a:r>
          </a:p>
          <a:p>
            <a:pPr lvl="1">
              <a:lnSpc>
                <a:spcPct val="100000"/>
              </a:lnSpc>
              <a:spcBef>
                <a:spcPct val="50000"/>
              </a:spcBef>
            </a:pPr>
            <a:r>
              <a:rPr lang="en-US" dirty="0"/>
              <a:t>Two conflicting operations should be in the same relative order in all of the local histories where they appear together.</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a:ln/>
        </p:spPr>
        <p:txBody>
          <a:bodyPr/>
          <a:lstStyle/>
          <a:p>
            <a:r>
              <a:rPr lang="en-US"/>
              <a:t>Global Non-serializability </a:t>
            </a:r>
          </a:p>
        </p:txBody>
      </p:sp>
      <p:sp>
        <p:nvSpPr>
          <p:cNvPr id="2" name="Content Placeholder 1"/>
          <p:cNvSpPr>
            <a:spLocks noGrp="1"/>
          </p:cNvSpPr>
          <p:nvPr>
            <p:ph idx="1"/>
          </p:nvPr>
        </p:nvSpPr>
        <p:spPr>
          <a:xfrm>
            <a:off x="309712" y="5956920"/>
            <a:ext cx="12293600" cy="1739528"/>
          </a:xfrm>
        </p:spPr>
        <p:txBody>
          <a:bodyPr/>
          <a:lstStyle/>
          <a:p>
            <a:r>
              <a:rPr lang="en-US" i="1" dirty="0">
                <a:solidFill>
                  <a:schemeClr val="tx2"/>
                </a:solidFill>
              </a:rPr>
              <a:t>x</a:t>
            </a:r>
            <a:r>
              <a:rPr lang="en-US" dirty="0">
                <a:solidFill>
                  <a:schemeClr val="tx2"/>
                </a:solidFill>
              </a:rPr>
              <a:t> stored at Site 1, </a:t>
            </a:r>
            <a:r>
              <a:rPr lang="en-US" i="1" dirty="0">
                <a:solidFill>
                  <a:schemeClr val="tx2"/>
                </a:solidFill>
              </a:rPr>
              <a:t>y</a:t>
            </a:r>
            <a:r>
              <a:rPr lang="en-US" dirty="0">
                <a:solidFill>
                  <a:schemeClr val="tx2"/>
                </a:solidFill>
              </a:rPr>
              <a:t> stored at Site 2</a:t>
            </a:r>
          </a:p>
          <a:p>
            <a:r>
              <a:rPr lang="en-US" i="1" dirty="0">
                <a:solidFill>
                  <a:schemeClr val="tx2"/>
                </a:solidFill>
              </a:rPr>
              <a:t>LH</a:t>
            </a:r>
            <a:r>
              <a:rPr lang="en-US" baseline="-25000" dirty="0">
                <a:solidFill>
                  <a:schemeClr val="tx2"/>
                </a:solidFill>
              </a:rPr>
              <a:t>1</a:t>
            </a:r>
            <a:r>
              <a:rPr lang="en-US" dirty="0">
                <a:solidFill>
                  <a:schemeClr val="tx2"/>
                </a:solidFill>
              </a:rPr>
              <a:t>, </a:t>
            </a:r>
            <a:r>
              <a:rPr lang="en-US" i="1" dirty="0">
                <a:solidFill>
                  <a:schemeClr val="tx2"/>
                </a:solidFill>
              </a:rPr>
              <a:t>LH</a:t>
            </a:r>
            <a:r>
              <a:rPr lang="en-US" baseline="-25000" dirty="0">
                <a:solidFill>
                  <a:schemeClr val="tx2"/>
                </a:solidFill>
              </a:rPr>
              <a:t>2</a:t>
            </a:r>
            <a:r>
              <a:rPr lang="en-US" dirty="0">
                <a:solidFill>
                  <a:schemeClr val="tx2"/>
                </a:solidFill>
              </a:rPr>
              <a:t> are individually </a:t>
            </a:r>
            <a:r>
              <a:rPr lang="en-US" dirty="0" err="1">
                <a:solidFill>
                  <a:schemeClr val="tx2"/>
                </a:solidFill>
              </a:rPr>
              <a:t>serializable</a:t>
            </a:r>
            <a:r>
              <a:rPr lang="en-US" dirty="0">
                <a:solidFill>
                  <a:schemeClr val="tx2"/>
                </a:solidFill>
              </a:rPr>
              <a:t> (in fact serial), but the two transactions are not globally </a:t>
            </a:r>
            <a:r>
              <a:rPr lang="en-US" dirty="0" err="1">
                <a:solidFill>
                  <a:schemeClr val="tx2"/>
                </a:solidFill>
              </a:rPr>
              <a:t>serializable</a:t>
            </a:r>
            <a:r>
              <a:rPr lang="en-US" dirty="0">
                <a:solidFill>
                  <a:schemeClr val="tx2"/>
                </a:solidFill>
              </a:rPr>
              <a:t>.</a:t>
            </a:r>
          </a:p>
          <a:p>
            <a:endParaRPr lang="en-US" dirty="0">
              <a:solidFill>
                <a:schemeClr val="tx2"/>
              </a:solidFill>
            </a:endParaRPr>
          </a:p>
        </p:txBody>
      </p:sp>
      <p:sp>
        <p:nvSpPr>
          <p:cNvPr id="66564" name="Rectangle 4"/>
          <p:cNvSpPr>
            <a:spLocks noChangeArrowheads="1"/>
          </p:cNvSpPr>
          <p:nvPr/>
        </p:nvSpPr>
        <p:spPr bwMode="auto">
          <a:xfrm>
            <a:off x="2381956" y="2453001"/>
            <a:ext cx="6962641" cy="3143879"/>
          </a:xfrm>
          <a:prstGeom prst="rect">
            <a:avLst/>
          </a:prstGeom>
          <a:noFill/>
          <a:ln w="12700">
            <a:noFill/>
            <a:miter lim="800000"/>
            <a:headEnd/>
            <a:tailEnd/>
          </a:ln>
          <a:effectLst/>
        </p:spPr>
        <p:txBody>
          <a:bodyPr wrap="none" lIns="128691" tIns="63217" rIns="128691" bIns="63217">
            <a:prstTxWarp prst="textNoShape">
              <a:avLst/>
            </a:prstTxWarp>
            <a:spAutoFit/>
          </a:bodyPr>
          <a:lstStyle/>
          <a:p>
            <a:pPr algn="l">
              <a:tabLst>
                <a:tab pos="975345" algn="l"/>
                <a:tab pos="4551609" algn="l"/>
                <a:tab pos="5283117" algn="l"/>
              </a:tabLst>
            </a:pPr>
            <a:r>
              <a:rPr lang="en-US" sz="2800" i="1" dirty="0">
                <a:solidFill>
                  <a:schemeClr val="tx2"/>
                </a:solidFill>
                <a:latin typeface="Book Antiqua"/>
              </a:rPr>
              <a:t>T</a:t>
            </a:r>
            <a:r>
              <a:rPr lang="en-US" sz="2800" baseline="-25000" dirty="0">
                <a:solidFill>
                  <a:schemeClr val="tx2"/>
                </a:solidFill>
                <a:latin typeface="Book Antiqua"/>
              </a:rPr>
              <a:t>1</a:t>
            </a:r>
            <a:r>
              <a:rPr lang="en-US" sz="2800" dirty="0">
                <a:solidFill>
                  <a:schemeClr val="tx2"/>
                </a:solidFill>
                <a:latin typeface="Book Antiqua"/>
              </a:rPr>
              <a:t>:	</a:t>
            </a:r>
            <a:r>
              <a:rPr lang="en-US" sz="2800" dirty="0" err="1">
                <a:solidFill>
                  <a:schemeClr val="tx2"/>
                </a:solidFill>
                <a:latin typeface="Book Antiqua"/>
              </a:rPr>
              <a:t>Read(</a:t>
            </a:r>
            <a:r>
              <a:rPr lang="en-US" sz="2800" i="1" dirty="0" err="1">
                <a:solidFill>
                  <a:schemeClr val="tx2"/>
                </a:solidFill>
                <a:latin typeface="Book Antiqua"/>
              </a:rPr>
              <a:t>x</a:t>
            </a:r>
            <a:r>
              <a:rPr lang="en-US" sz="2800" dirty="0">
                <a:solidFill>
                  <a:schemeClr val="tx2"/>
                </a:solidFill>
                <a:latin typeface="Book Antiqua"/>
              </a:rPr>
              <a:t>)	</a:t>
            </a:r>
            <a:r>
              <a:rPr lang="en-US" sz="2800" i="1" dirty="0">
                <a:solidFill>
                  <a:schemeClr val="tx2"/>
                </a:solidFill>
                <a:latin typeface="Book Antiqua"/>
              </a:rPr>
              <a:t>T</a:t>
            </a:r>
            <a:r>
              <a:rPr lang="en-US" sz="2800" baseline="-25000" dirty="0">
                <a:solidFill>
                  <a:schemeClr val="tx2"/>
                </a:solidFill>
                <a:latin typeface="Book Antiqua"/>
              </a:rPr>
              <a:t>2</a:t>
            </a:r>
            <a:r>
              <a:rPr lang="en-US" sz="2800" dirty="0">
                <a:solidFill>
                  <a:schemeClr val="tx2"/>
                </a:solidFill>
                <a:latin typeface="Book Antiqua"/>
              </a:rPr>
              <a:t>:	</a:t>
            </a:r>
            <a:r>
              <a:rPr lang="en-US" sz="2800" dirty="0" err="1">
                <a:solidFill>
                  <a:schemeClr val="tx2"/>
                </a:solidFill>
                <a:latin typeface="Book Antiqua"/>
              </a:rPr>
              <a:t>Read(</a:t>
            </a:r>
            <a:r>
              <a:rPr lang="en-US" sz="2800" i="1" dirty="0" err="1">
                <a:solidFill>
                  <a:schemeClr val="tx2"/>
                </a:solidFill>
                <a:latin typeface="Book Antiqua"/>
              </a:rPr>
              <a:t>x</a:t>
            </a:r>
            <a:r>
              <a:rPr lang="en-US" sz="2800" dirty="0">
                <a:solidFill>
                  <a:schemeClr val="tx2"/>
                </a:solidFill>
                <a:latin typeface="Book Antiqua"/>
              </a:rPr>
              <a:t>)</a:t>
            </a:r>
          </a:p>
          <a:p>
            <a:pPr marL="162557" lvl="1" algn="l">
              <a:tabLst>
                <a:tab pos="975345" algn="l"/>
                <a:tab pos="4551609" algn="l"/>
                <a:tab pos="5283117" algn="l"/>
              </a:tabLst>
            </a:pPr>
            <a:r>
              <a:rPr lang="en-US" sz="2800" i="1" dirty="0">
                <a:solidFill>
                  <a:schemeClr val="tx2"/>
                </a:solidFill>
                <a:latin typeface="Book Antiqua"/>
              </a:rPr>
              <a:t>	</a:t>
            </a:r>
            <a:r>
              <a:rPr lang="en-US" sz="2800" i="1" dirty="0" err="1">
                <a:solidFill>
                  <a:schemeClr val="tx2"/>
                </a:solidFill>
                <a:latin typeface="Book Antiqua"/>
              </a:rPr>
              <a:t>x</a:t>
            </a:r>
            <a:r>
              <a:rPr lang="en-US" sz="2800" dirty="0">
                <a:solidFill>
                  <a:schemeClr val="tx2"/>
                </a:solidFill>
                <a:latin typeface="Book Antiqua"/>
              </a:rPr>
              <a:t> ←</a:t>
            </a:r>
            <a:r>
              <a:rPr lang="en-US" sz="2800" i="1" dirty="0">
                <a:solidFill>
                  <a:schemeClr val="tx2"/>
                </a:solidFill>
                <a:latin typeface="Book Antiqua"/>
              </a:rPr>
              <a:t>x</a:t>
            </a:r>
            <a:r>
              <a:rPr lang="en-US" sz="2800" dirty="0">
                <a:solidFill>
                  <a:schemeClr val="tx2"/>
                </a:solidFill>
                <a:latin typeface="Book Antiqua"/>
              </a:rPr>
              <a:t>-100		</a:t>
            </a:r>
            <a:r>
              <a:rPr lang="en-US" sz="2800" dirty="0" err="1">
                <a:solidFill>
                  <a:schemeClr val="tx2"/>
                </a:solidFill>
                <a:latin typeface="Book Antiqua"/>
              </a:rPr>
              <a:t>Read(</a:t>
            </a:r>
            <a:r>
              <a:rPr lang="en-US" sz="2800" i="1" dirty="0" err="1">
                <a:solidFill>
                  <a:schemeClr val="tx2"/>
                </a:solidFill>
                <a:latin typeface="Book Antiqua"/>
              </a:rPr>
              <a:t>y</a:t>
            </a:r>
            <a:r>
              <a:rPr lang="en-US" sz="2800" dirty="0">
                <a:solidFill>
                  <a:schemeClr val="tx2"/>
                </a:solidFill>
                <a:latin typeface="Book Antiqua"/>
              </a:rPr>
              <a:t>)</a:t>
            </a:r>
          </a:p>
          <a:p>
            <a:pPr marL="162557" lvl="1" algn="l">
              <a:tabLst>
                <a:tab pos="975345" algn="l"/>
                <a:tab pos="4551609" algn="l"/>
                <a:tab pos="5283117" algn="l"/>
              </a:tabLst>
            </a:pPr>
            <a:r>
              <a:rPr lang="en-US" sz="2800" dirty="0">
                <a:solidFill>
                  <a:schemeClr val="tx2"/>
                </a:solidFill>
                <a:latin typeface="Book Antiqua"/>
              </a:rPr>
              <a:t>	</a:t>
            </a:r>
            <a:r>
              <a:rPr lang="en-US" sz="2800" dirty="0" err="1">
                <a:solidFill>
                  <a:schemeClr val="tx2"/>
                </a:solidFill>
                <a:latin typeface="Book Antiqua"/>
              </a:rPr>
              <a:t>Write(</a:t>
            </a:r>
            <a:r>
              <a:rPr lang="en-US" sz="2800" i="1" dirty="0" err="1">
                <a:solidFill>
                  <a:schemeClr val="tx2"/>
                </a:solidFill>
                <a:latin typeface="Book Antiqua"/>
              </a:rPr>
              <a:t>x</a:t>
            </a:r>
            <a:r>
              <a:rPr lang="en-US" sz="2800" dirty="0">
                <a:solidFill>
                  <a:schemeClr val="tx2"/>
                </a:solidFill>
                <a:latin typeface="Book Antiqua"/>
              </a:rPr>
              <a:t>)		Commit</a:t>
            </a:r>
          </a:p>
          <a:p>
            <a:pPr marL="162557" lvl="1" algn="l">
              <a:tabLst>
                <a:tab pos="975345" algn="l"/>
                <a:tab pos="4551609" algn="l"/>
                <a:tab pos="5283117" algn="l"/>
              </a:tabLst>
            </a:pPr>
            <a:r>
              <a:rPr lang="en-US" sz="2800" dirty="0">
                <a:solidFill>
                  <a:schemeClr val="tx2"/>
                </a:solidFill>
                <a:latin typeface="Book Antiqua"/>
              </a:rPr>
              <a:t>	</a:t>
            </a:r>
            <a:r>
              <a:rPr lang="en-US" sz="2800" dirty="0" err="1">
                <a:solidFill>
                  <a:schemeClr val="tx2"/>
                </a:solidFill>
                <a:latin typeface="Book Antiqua"/>
              </a:rPr>
              <a:t>Read(</a:t>
            </a:r>
            <a:r>
              <a:rPr lang="en-US" sz="2800" i="1" dirty="0" err="1">
                <a:solidFill>
                  <a:schemeClr val="tx2"/>
                </a:solidFill>
                <a:latin typeface="Book Antiqua"/>
              </a:rPr>
              <a:t>y</a:t>
            </a:r>
            <a:r>
              <a:rPr lang="en-US" sz="2800" dirty="0">
                <a:solidFill>
                  <a:schemeClr val="tx2"/>
                </a:solidFill>
                <a:latin typeface="Book Antiqua"/>
              </a:rPr>
              <a:t>)</a:t>
            </a:r>
          </a:p>
          <a:p>
            <a:pPr marL="162557" lvl="1" algn="l">
              <a:tabLst>
                <a:tab pos="975345" algn="l"/>
                <a:tab pos="4551609" algn="l"/>
                <a:tab pos="5283117" algn="l"/>
              </a:tabLst>
            </a:pPr>
            <a:r>
              <a:rPr lang="en-US" sz="2800" dirty="0">
                <a:solidFill>
                  <a:schemeClr val="tx2"/>
                </a:solidFill>
                <a:latin typeface="Book Antiqua"/>
              </a:rPr>
              <a:t>	</a:t>
            </a:r>
            <a:r>
              <a:rPr lang="en-US" sz="2800" i="1" dirty="0" err="1">
                <a:solidFill>
                  <a:schemeClr val="tx2"/>
                </a:solidFill>
                <a:latin typeface="Book Antiqua"/>
              </a:rPr>
              <a:t>y</a:t>
            </a:r>
            <a:r>
              <a:rPr lang="en-US" sz="2800" dirty="0">
                <a:solidFill>
                  <a:schemeClr val="tx2"/>
                </a:solidFill>
                <a:latin typeface="Book Antiqua"/>
              </a:rPr>
              <a:t> ←</a:t>
            </a:r>
            <a:r>
              <a:rPr lang="en-US" sz="2800" i="1" dirty="0">
                <a:solidFill>
                  <a:schemeClr val="tx2"/>
                </a:solidFill>
                <a:latin typeface="Book Antiqua"/>
              </a:rPr>
              <a:t>y</a:t>
            </a:r>
            <a:r>
              <a:rPr lang="en-US" sz="2800" dirty="0">
                <a:solidFill>
                  <a:schemeClr val="tx2"/>
                </a:solidFill>
                <a:latin typeface="Book Antiqua"/>
              </a:rPr>
              <a:t>+100</a:t>
            </a:r>
          </a:p>
          <a:p>
            <a:pPr marL="162557" lvl="1" algn="l">
              <a:tabLst>
                <a:tab pos="975345" algn="l"/>
                <a:tab pos="4551609" algn="l"/>
                <a:tab pos="5283117" algn="l"/>
              </a:tabLst>
            </a:pPr>
            <a:r>
              <a:rPr lang="en-US" sz="2800" dirty="0">
                <a:solidFill>
                  <a:schemeClr val="tx2"/>
                </a:solidFill>
                <a:latin typeface="Book Antiqua"/>
              </a:rPr>
              <a:t>	</a:t>
            </a:r>
            <a:r>
              <a:rPr lang="en-US" sz="2800" dirty="0" err="1">
                <a:solidFill>
                  <a:schemeClr val="tx2"/>
                </a:solidFill>
                <a:latin typeface="Book Antiqua"/>
              </a:rPr>
              <a:t>Write(</a:t>
            </a:r>
            <a:r>
              <a:rPr lang="en-US" sz="2800" i="1" dirty="0" err="1">
                <a:solidFill>
                  <a:schemeClr val="tx2"/>
                </a:solidFill>
                <a:latin typeface="Book Antiqua"/>
              </a:rPr>
              <a:t>y</a:t>
            </a:r>
            <a:r>
              <a:rPr lang="en-US" sz="2800" dirty="0">
                <a:solidFill>
                  <a:schemeClr val="tx2"/>
                </a:solidFill>
                <a:latin typeface="Book Antiqua"/>
              </a:rPr>
              <a:t>)		</a:t>
            </a:r>
          </a:p>
          <a:p>
            <a:pPr marL="162557" lvl="1" algn="l">
              <a:tabLst>
                <a:tab pos="975345" algn="l"/>
                <a:tab pos="4551609" algn="l"/>
                <a:tab pos="5283117" algn="l"/>
              </a:tabLst>
            </a:pPr>
            <a:r>
              <a:rPr lang="en-US" sz="2800" dirty="0">
                <a:solidFill>
                  <a:schemeClr val="tx2"/>
                </a:solidFill>
                <a:latin typeface="Book Antiqua"/>
              </a:rPr>
              <a:t>	Commit</a:t>
            </a:r>
          </a:p>
        </p:txBody>
      </p:sp>
      <p:sp>
        <p:nvSpPr>
          <p:cNvPr id="6" name="Rectangle 5"/>
          <p:cNvSpPr>
            <a:spLocks noChangeArrowheads="1"/>
          </p:cNvSpPr>
          <p:nvPr/>
        </p:nvSpPr>
        <p:spPr bwMode="auto">
          <a:xfrm>
            <a:off x="4201872" y="7802880"/>
            <a:ext cx="4043385" cy="1204887"/>
          </a:xfrm>
          <a:prstGeom prst="rect">
            <a:avLst/>
          </a:prstGeom>
          <a:noFill/>
          <a:ln w="12700">
            <a:noFill/>
            <a:miter lim="800000"/>
            <a:headEnd/>
            <a:tailEnd/>
          </a:ln>
          <a:effectLst/>
        </p:spPr>
        <p:txBody>
          <a:bodyPr wrap="none" lIns="128691" tIns="63217" rIns="128691" bIns="63217">
            <a:prstTxWarp prst="textNoShape">
              <a:avLst/>
            </a:prstTxWarp>
            <a:spAutoFit/>
          </a:bodyPr>
          <a:lstStyle/>
          <a:p>
            <a:pPr>
              <a:spcBef>
                <a:spcPct val="50000"/>
              </a:spcBef>
            </a:pPr>
            <a:r>
              <a:rPr lang="en-US" sz="2800" i="1" dirty="0">
                <a:solidFill>
                  <a:schemeClr val="tx2"/>
                </a:solidFill>
                <a:latin typeface="Book Antiqua"/>
              </a:rPr>
              <a:t>LH</a:t>
            </a:r>
            <a:r>
              <a:rPr lang="en-US" sz="2800" baseline="-25000" dirty="0">
                <a:solidFill>
                  <a:schemeClr val="tx2"/>
                </a:solidFill>
                <a:latin typeface="Book Antiqua"/>
              </a:rPr>
              <a:t>1</a:t>
            </a:r>
            <a:r>
              <a:rPr lang="en-US" sz="2800" dirty="0">
                <a:solidFill>
                  <a:schemeClr val="tx2"/>
                </a:solidFill>
                <a:latin typeface="Book Antiqua"/>
              </a:rPr>
              <a:t>={</a:t>
            </a:r>
            <a:r>
              <a:rPr lang="en-US" sz="2800" i="1" dirty="0">
                <a:solidFill>
                  <a:schemeClr val="tx2"/>
                </a:solidFill>
                <a:latin typeface="Book Antiqua"/>
              </a:rPr>
              <a:t>R</a:t>
            </a:r>
            <a:r>
              <a:rPr lang="en-US" sz="2800" baseline="-25000" dirty="0">
                <a:solidFill>
                  <a:schemeClr val="tx2"/>
                </a:solidFill>
                <a:latin typeface="Book Antiqua"/>
              </a:rPr>
              <a:t>1</a:t>
            </a:r>
            <a:r>
              <a:rPr lang="en-US" sz="2800" dirty="0">
                <a:solidFill>
                  <a:schemeClr val="tx2"/>
                </a:solidFill>
                <a:latin typeface="Book Antiqua"/>
              </a:rPr>
              <a:t>(</a:t>
            </a:r>
            <a:r>
              <a:rPr lang="en-US" sz="2800" i="1" dirty="0">
                <a:solidFill>
                  <a:schemeClr val="tx2"/>
                </a:solidFill>
                <a:latin typeface="Book Antiqua"/>
              </a:rPr>
              <a:t>x</a:t>
            </a:r>
            <a:r>
              <a:rPr lang="en-US" sz="2800" dirty="0">
                <a:solidFill>
                  <a:schemeClr val="tx2"/>
                </a:solidFill>
                <a:latin typeface="Book Antiqua"/>
              </a:rPr>
              <a:t>),</a:t>
            </a:r>
            <a:r>
              <a:rPr lang="en-US" sz="2800" i="1" dirty="0">
                <a:solidFill>
                  <a:schemeClr val="tx2"/>
                </a:solidFill>
                <a:latin typeface="Book Antiqua"/>
              </a:rPr>
              <a:t>W</a:t>
            </a:r>
            <a:r>
              <a:rPr lang="en-US" sz="2800" baseline="-25000" dirty="0">
                <a:solidFill>
                  <a:schemeClr val="tx2"/>
                </a:solidFill>
                <a:latin typeface="Book Antiqua"/>
              </a:rPr>
              <a:t>1</a:t>
            </a:r>
            <a:r>
              <a:rPr lang="en-US" sz="2800" dirty="0">
                <a:solidFill>
                  <a:schemeClr val="tx2"/>
                </a:solidFill>
                <a:latin typeface="Book Antiqua"/>
              </a:rPr>
              <a:t>(</a:t>
            </a:r>
            <a:r>
              <a:rPr lang="en-US" sz="2800" i="1" dirty="0">
                <a:solidFill>
                  <a:schemeClr val="tx2"/>
                </a:solidFill>
                <a:latin typeface="Book Antiqua"/>
              </a:rPr>
              <a:t>x</a:t>
            </a:r>
            <a:r>
              <a:rPr lang="en-US" sz="2800" dirty="0">
                <a:solidFill>
                  <a:schemeClr val="tx2"/>
                </a:solidFill>
                <a:latin typeface="Book Antiqua"/>
              </a:rPr>
              <a:t>),</a:t>
            </a:r>
            <a:r>
              <a:rPr lang="en-US" sz="2800" i="1" dirty="0">
                <a:solidFill>
                  <a:schemeClr val="tx2"/>
                </a:solidFill>
                <a:latin typeface="Book Antiqua"/>
              </a:rPr>
              <a:t> R</a:t>
            </a:r>
            <a:r>
              <a:rPr lang="en-US" sz="2800" baseline="-25000" dirty="0">
                <a:solidFill>
                  <a:schemeClr val="tx2"/>
                </a:solidFill>
                <a:latin typeface="Book Antiqua"/>
              </a:rPr>
              <a:t>2</a:t>
            </a:r>
            <a:r>
              <a:rPr lang="en-US" sz="2800" dirty="0">
                <a:solidFill>
                  <a:schemeClr val="tx2"/>
                </a:solidFill>
                <a:latin typeface="Book Antiqua"/>
              </a:rPr>
              <a:t>(</a:t>
            </a:r>
            <a:r>
              <a:rPr lang="en-US" sz="2800" i="1" dirty="0">
                <a:solidFill>
                  <a:schemeClr val="tx2"/>
                </a:solidFill>
                <a:latin typeface="Book Antiqua"/>
              </a:rPr>
              <a:t>x</a:t>
            </a:r>
            <a:r>
              <a:rPr lang="en-US" sz="2800" dirty="0">
                <a:solidFill>
                  <a:schemeClr val="tx2"/>
                </a:solidFill>
                <a:latin typeface="Book Antiqua"/>
              </a:rPr>
              <a:t>)}</a:t>
            </a:r>
          </a:p>
          <a:p>
            <a:pPr>
              <a:spcBef>
                <a:spcPct val="50000"/>
              </a:spcBef>
            </a:pPr>
            <a:r>
              <a:rPr lang="en-US" sz="2800" i="1" dirty="0">
                <a:solidFill>
                  <a:schemeClr val="tx2"/>
                </a:solidFill>
                <a:latin typeface="Book Antiqua"/>
              </a:rPr>
              <a:t>LH</a:t>
            </a:r>
            <a:r>
              <a:rPr lang="en-US" sz="2800" baseline="-25000" dirty="0">
                <a:solidFill>
                  <a:schemeClr val="tx2"/>
                </a:solidFill>
                <a:latin typeface="Book Antiqua"/>
              </a:rPr>
              <a:t>2</a:t>
            </a:r>
            <a:r>
              <a:rPr lang="en-US" sz="2800" dirty="0">
                <a:solidFill>
                  <a:schemeClr val="tx2"/>
                </a:solidFill>
                <a:latin typeface="Book Antiqua"/>
              </a:rPr>
              <a:t>={</a:t>
            </a:r>
            <a:r>
              <a:rPr lang="en-US" sz="2800" i="1" dirty="0">
                <a:solidFill>
                  <a:schemeClr val="tx2"/>
                </a:solidFill>
                <a:latin typeface="Book Antiqua"/>
              </a:rPr>
              <a:t>R</a:t>
            </a:r>
            <a:r>
              <a:rPr lang="en-US" sz="2800" baseline="-25000" dirty="0">
                <a:solidFill>
                  <a:schemeClr val="tx2"/>
                </a:solidFill>
                <a:latin typeface="Book Antiqua"/>
              </a:rPr>
              <a:t>2</a:t>
            </a:r>
            <a:r>
              <a:rPr lang="en-US" sz="2800" dirty="0">
                <a:solidFill>
                  <a:schemeClr val="tx2"/>
                </a:solidFill>
                <a:latin typeface="Book Antiqua"/>
              </a:rPr>
              <a:t>(</a:t>
            </a:r>
            <a:r>
              <a:rPr lang="en-US" sz="2800" i="1" dirty="0">
                <a:solidFill>
                  <a:schemeClr val="tx2"/>
                </a:solidFill>
                <a:latin typeface="Book Antiqua"/>
              </a:rPr>
              <a:t>y</a:t>
            </a:r>
            <a:r>
              <a:rPr lang="en-US" sz="2800" dirty="0">
                <a:solidFill>
                  <a:schemeClr val="tx2"/>
                </a:solidFill>
                <a:latin typeface="Book Antiqua"/>
              </a:rPr>
              <a:t>), </a:t>
            </a:r>
            <a:r>
              <a:rPr lang="en-US" sz="2800" i="1" dirty="0">
                <a:solidFill>
                  <a:schemeClr val="tx2"/>
                </a:solidFill>
                <a:latin typeface="Book Antiqua"/>
              </a:rPr>
              <a:t>R</a:t>
            </a:r>
            <a:r>
              <a:rPr lang="en-US" sz="2800" baseline="-25000" dirty="0">
                <a:solidFill>
                  <a:schemeClr val="tx2"/>
                </a:solidFill>
                <a:latin typeface="Book Antiqua"/>
              </a:rPr>
              <a:t>1</a:t>
            </a:r>
            <a:r>
              <a:rPr lang="en-US" sz="2800" dirty="0">
                <a:solidFill>
                  <a:schemeClr val="tx2"/>
                </a:solidFill>
                <a:latin typeface="Book Antiqua"/>
              </a:rPr>
              <a:t>(</a:t>
            </a:r>
            <a:r>
              <a:rPr lang="en-US" sz="2800" i="1" dirty="0">
                <a:solidFill>
                  <a:schemeClr val="tx2"/>
                </a:solidFill>
                <a:latin typeface="Book Antiqua"/>
              </a:rPr>
              <a:t>y</a:t>
            </a:r>
            <a:r>
              <a:rPr lang="en-US" sz="2800" dirty="0">
                <a:solidFill>
                  <a:schemeClr val="tx2"/>
                </a:solidFill>
                <a:latin typeface="Book Antiqua"/>
              </a:rPr>
              <a:t>),</a:t>
            </a:r>
            <a:r>
              <a:rPr lang="en-US" sz="2800" i="1" dirty="0">
                <a:solidFill>
                  <a:schemeClr val="tx2"/>
                </a:solidFill>
                <a:latin typeface="Book Antiqua"/>
              </a:rPr>
              <a:t>W</a:t>
            </a:r>
            <a:r>
              <a:rPr lang="en-US" sz="2800" baseline="-25000" dirty="0">
                <a:solidFill>
                  <a:schemeClr val="tx2"/>
                </a:solidFill>
                <a:latin typeface="Book Antiqua"/>
              </a:rPr>
              <a:t>1</a:t>
            </a:r>
            <a:r>
              <a:rPr lang="en-US" sz="2800" dirty="0">
                <a:solidFill>
                  <a:schemeClr val="tx2"/>
                </a:solidFill>
                <a:latin typeface="Book Antiqua"/>
              </a:rPr>
              <a:t>(</a:t>
            </a:r>
            <a:r>
              <a:rPr lang="en-US" sz="2800" i="1" dirty="0">
                <a:solidFill>
                  <a:schemeClr val="tx2"/>
                </a:solidFill>
                <a:latin typeface="Book Antiqua"/>
              </a:rPr>
              <a:t>y</a:t>
            </a:r>
            <a:r>
              <a:rPr lang="en-US" sz="2800" dirty="0">
                <a:solidFill>
                  <a:schemeClr val="tx2"/>
                </a:solidFill>
                <a:latin typeface="Book Antiqua"/>
              </a:rPr>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p:txBody>
          <a:bodyPr/>
          <a:lstStyle/>
          <a:p>
            <a:r>
              <a:rPr lang="en-US"/>
              <a:t>Concurrency Control Algorithms</a:t>
            </a:r>
          </a:p>
        </p:txBody>
      </p:sp>
      <p:sp>
        <p:nvSpPr>
          <p:cNvPr id="68613" name="Rectangle 5"/>
          <p:cNvSpPr>
            <a:spLocks noGrp="1" noChangeArrowheads="1"/>
          </p:cNvSpPr>
          <p:nvPr>
            <p:ph idx="1"/>
          </p:nvPr>
        </p:nvSpPr>
        <p:spPr/>
        <p:txBody>
          <a:bodyPr/>
          <a:lstStyle/>
          <a:p>
            <a:pPr>
              <a:lnSpc>
                <a:spcPct val="80000"/>
              </a:lnSpc>
            </a:pPr>
            <a:r>
              <a:rPr lang="en-US"/>
              <a:t>Pessimistic</a:t>
            </a:r>
          </a:p>
          <a:p>
            <a:pPr lvl="1">
              <a:lnSpc>
                <a:spcPct val="80000"/>
              </a:lnSpc>
            </a:pPr>
            <a:r>
              <a:rPr lang="en-US"/>
              <a:t>Two-Phase Locking-based (2PL)</a:t>
            </a:r>
          </a:p>
          <a:p>
            <a:pPr lvl="2">
              <a:lnSpc>
                <a:spcPct val="80000"/>
              </a:lnSpc>
            </a:pPr>
            <a:r>
              <a:rPr lang="en-US"/>
              <a:t>Centralized (primary site) 2PL</a:t>
            </a:r>
          </a:p>
          <a:p>
            <a:pPr lvl="2">
              <a:lnSpc>
                <a:spcPct val="80000"/>
              </a:lnSpc>
            </a:pPr>
            <a:r>
              <a:rPr lang="en-US"/>
              <a:t>Primary copy 2PL</a:t>
            </a:r>
          </a:p>
          <a:p>
            <a:pPr lvl="2">
              <a:lnSpc>
                <a:spcPct val="80000"/>
              </a:lnSpc>
            </a:pPr>
            <a:r>
              <a:rPr lang="en-US"/>
              <a:t>Distributed 2PL</a:t>
            </a:r>
          </a:p>
          <a:p>
            <a:pPr lvl="1">
              <a:lnSpc>
                <a:spcPct val="80000"/>
              </a:lnSpc>
            </a:pPr>
            <a:r>
              <a:rPr lang="en-US"/>
              <a:t>Timestamp Ordering (TO)</a:t>
            </a:r>
          </a:p>
          <a:p>
            <a:pPr lvl="2">
              <a:lnSpc>
                <a:spcPct val="80000"/>
              </a:lnSpc>
            </a:pPr>
            <a:r>
              <a:rPr lang="en-US"/>
              <a:t>Basic TO</a:t>
            </a:r>
          </a:p>
          <a:p>
            <a:pPr lvl="2">
              <a:lnSpc>
                <a:spcPct val="80000"/>
              </a:lnSpc>
            </a:pPr>
            <a:r>
              <a:rPr lang="en-US"/>
              <a:t>Multiversion TO</a:t>
            </a:r>
          </a:p>
          <a:p>
            <a:pPr lvl="2">
              <a:lnSpc>
                <a:spcPct val="80000"/>
              </a:lnSpc>
            </a:pPr>
            <a:r>
              <a:rPr lang="en-US"/>
              <a:t>Conservative TO</a:t>
            </a:r>
          </a:p>
          <a:p>
            <a:pPr lvl="1">
              <a:lnSpc>
                <a:spcPct val="80000"/>
              </a:lnSpc>
            </a:pPr>
            <a:r>
              <a:rPr lang="en-US"/>
              <a:t>Hybrid</a:t>
            </a:r>
          </a:p>
          <a:p>
            <a:pPr>
              <a:lnSpc>
                <a:spcPct val="80000"/>
              </a:lnSpc>
            </a:pPr>
            <a:r>
              <a:rPr lang="en-US"/>
              <a:t>Optimistic</a:t>
            </a:r>
          </a:p>
          <a:p>
            <a:pPr lvl="1">
              <a:lnSpc>
                <a:spcPct val="80000"/>
              </a:lnSpc>
            </a:pPr>
            <a:r>
              <a:rPr lang="en-US"/>
              <a:t>Locking-based</a:t>
            </a:r>
          </a:p>
          <a:p>
            <a:pPr lvl="1">
              <a:lnSpc>
                <a:spcPct val="80000"/>
              </a:lnSpc>
            </a:pPr>
            <a:r>
              <a:rPr lang="en-US"/>
              <a:t>Timestamp ordering-based</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a:ln/>
        </p:spPr>
        <p:txBody>
          <a:bodyPr/>
          <a:lstStyle/>
          <a:p>
            <a:r>
              <a:rPr lang="en-US"/>
              <a:t>Locking-Based Algorithms</a:t>
            </a:r>
          </a:p>
        </p:txBody>
      </p:sp>
      <p:sp>
        <p:nvSpPr>
          <p:cNvPr id="70660" name="Rectangle 4"/>
          <p:cNvSpPr>
            <a:spLocks noGrp="1" noChangeArrowheads="1"/>
          </p:cNvSpPr>
          <p:nvPr>
            <p:ph idx="1"/>
          </p:nvPr>
        </p:nvSpPr>
        <p:spPr>
          <a:noFill/>
          <a:ln/>
        </p:spPr>
        <p:txBody>
          <a:bodyPr/>
          <a:lstStyle/>
          <a:p>
            <a:r>
              <a:rPr lang="en-US" dirty="0"/>
              <a:t>Transactions indicate their intentions by requesting locks from the scheduler (called </a:t>
            </a:r>
            <a:r>
              <a:rPr lang="en-US" dirty="0">
                <a:solidFill>
                  <a:srgbClr val="FF0000"/>
                </a:solidFill>
              </a:rPr>
              <a:t>lock manager</a:t>
            </a:r>
            <a:r>
              <a:rPr lang="en-US" dirty="0"/>
              <a:t>).</a:t>
            </a:r>
          </a:p>
          <a:p>
            <a:r>
              <a:rPr lang="en-US" dirty="0"/>
              <a:t>Locks are either </a:t>
            </a:r>
            <a:r>
              <a:rPr lang="en-US" dirty="0">
                <a:solidFill>
                  <a:srgbClr val="FF0000"/>
                </a:solidFill>
              </a:rPr>
              <a:t>read lock</a:t>
            </a:r>
            <a:r>
              <a:rPr lang="en-US" dirty="0"/>
              <a:t> (</a:t>
            </a:r>
            <a:r>
              <a:rPr lang="en-US" i="1" dirty="0" err="1"/>
              <a:t>rl</a:t>
            </a:r>
            <a:r>
              <a:rPr lang="en-US" dirty="0"/>
              <a:t>) [also called </a:t>
            </a:r>
            <a:r>
              <a:rPr lang="en-US" dirty="0">
                <a:solidFill>
                  <a:srgbClr val="FF0000"/>
                </a:solidFill>
              </a:rPr>
              <a:t>shared lock</a:t>
            </a:r>
            <a:r>
              <a:rPr lang="en-US" dirty="0"/>
              <a:t>] or </a:t>
            </a:r>
            <a:r>
              <a:rPr lang="en-US" dirty="0">
                <a:solidFill>
                  <a:srgbClr val="FF0000"/>
                </a:solidFill>
              </a:rPr>
              <a:t>write lock</a:t>
            </a:r>
            <a:r>
              <a:rPr lang="en-US" dirty="0"/>
              <a:t> (</a:t>
            </a:r>
            <a:r>
              <a:rPr lang="en-US" i="1" dirty="0" err="1"/>
              <a:t>wl</a:t>
            </a:r>
            <a:r>
              <a:rPr lang="en-US" dirty="0"/>
              <a:t>) [also called </a:t>
            </a:r>
            <a:r>
              <a:rPr lang="en-US" dirty="0">
                <a:solidFill>
                  <a:srgbClr val="FF0000"/>
                </a:solidFill>
              </a:rPr>
              <a:t>exclusive lock</a:t>
            </a:r>
            <a:r>
              <a:rPr lang="en-US" dirty="0"/>
              <a:t>]</a:t>
            </a:r>
          </a:p>
          <a:p>
            <a:r>
              <a:rPr lang="en-US" dirty="0"/>
              <a:t>Read locks and write locks conflict (because Read and Write operations are incompatible</a:t>
            </a:r>
          </a:p>
          <a:p>
            <a:pPr>
              <a:buFont typeface="Monotype Sorts" charset="2"/>
              <a:buNone/>
            </a:pPr>
            <a:r>
              <a:rPr lang="en-US" dirty="0"/>
              <a:t>			   </a:t>
            </a:r>
            <a:r>
              <a:rPr lang="en-US" i="1" dirty="0" err="1"/>
              <a:t>rl</a:t>
            </a:r>
            <a:r>
              <a:rPr lang="en-US" dirty="0"/>
              <a:t>	 </a:t>
            </a:r>
            <a:r>
              <a:rPr lang="en-US" i="1" dirty="0" err="1"/>
              <a:t>wl</a:t>
            </a:r>
            <a:endParaRPr lang="en-US" i="1" dirty="0"/>
          </a:p>
          <a:p>
            <a:pPr>
              <a:buFont typeface="Monotype Sorts" charset="2"/>
              <a:buNone/>
            </a:pPr>
            <a:r>
              <a:rPr lang="en-US" dirty="0"/>
              <a:t>		</a:t>
            </a:r>
            <a:r>
              <a:rPr lang="en-US" i="1" dirty="0" err="1"/>
              <a:t>rl</a:t>
            </a:r>
            <a:r>
              <a:rPr lang="en-US" dirty="0"/>
              <a:t>	 yes	no</a:t>
            </a:r>
          </a:p>
          <a:p>
            <a:pPr>
              <a:buFont typeface="Monotype Sorts" charset="2"/>
              <a:buNone/>
            </a:pPr>
            <a:r>
              <a:rPr lang="en-US" dirty="0"/>
              <a:t>		</a:t>
            </a:r>
            <a:r>
              <a:rPr lang="en-US" i="1" dirty="0" err="1"/>
              <a:t>wl</a:t>
            </a:r>
            <a:r>
              <a:rPr lang="en-US" dirty="0"/>
              <a:t>	 no	no</a:t>
            </a:r>
          </a:p>
          <a:p>
            <a:r>
              <a:rPr lang="en-US" dirty="0"/>
              <a:t>Locking works nicely to allow concurrent processing of transactions.</a:t>
            </a:r>
          </a:p>
        </p:txBody>
      </p:sp>
      <p:sp>
        <p:nvSpPr>
          <p:cNvPr id="70659" name="Rectangle 3"/>
          <p:cNvSpPr>
            <a:spLocks noChangeArrowheads="1"/>
          </p:cNvSpPr>
          <p:nvPr/>
        </p:nvSpPr>
        <p:spPr bwMode="auto">
          <a:xfrm>
            <a:off x="2113280" y="2239715"/>
            <a:ext cx="9482667" cy="541867"/>
          </a:xfrm>
          <a:prstGeom prst="rect">
            <a:avLst/>
          </a:prstGeom>
          <a:noFill/>
          <a:ln w="12700">
            <a:no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noFill/>
          <a:ln/>
        </p:spPr>
        <p:txBody>
          <a:bodyPr/>
          <a:lstStyle/>
          <a:p>
            <a:r>
              <a:rPr lang="en-US"/>
              <a:t>Two-Phase Locking (2PL)</a:t>
            </a:r>
          </a:p>
        </p:txBody>
      </p:sp>
      <p:sp>
        <p:nvSpPr>
          <p:cNvPr id="72707" name="Rectangle 3"/>
          <p:cNvSpPr>
            <a:spLocks noGrp="1" noChangeArrowheads="1"/>
          </p:cNvSpPr>
          <p:nvPr>
            <p:ph idx="1"/>
          </p:nvPr>
        </p:nvSpPr>
        <p:spPr>
          <a:noFill/>
          <a:ln/>
        </p:spPr>
        <p:txBody>
          <a:bodyPr/>
          <a:lstStyle/>
          <a:p>
            <a:pPr marL="568951" indent="-568951">
              <a:buSzPct val="100000"/>
              <a:buFont typeface="Wingdings" pitchFamily="2" charset="2"/>
              <a:buChar char=""/>
            </a:pPr>
            <a:r>
              <a:rPr lang="en-US" dirty="0"/>
              <a:t>A Transaction locks an object before using it.</a:t>
            </a:r>
          </a:p>
          <a:p>
            <a:pPr marL="568951" indent="-568951">
              <a:buSzPct val="100000"/>
              <a:buFont typeface="Wingdings" pitchFamily="2" charset="2"/>
              <a:buChar char=""/>
            </a:pPr>
            <a:r>
              <a:rPr lang="en-US" dirty="0"/>
              <a:t>When an object is locked by another transaction, the requesting transaction must wait.</a:t>
            </a:r>
          </a:p>
          <a:p>
            <a:pPr marL="568951" indent="-568951">
              <a:buSzPct val="100000"/>
              <a:buFont typeface="Wingdings" pitchFamily="2" charset="2"/>
              <a:buChar char=""/>
            </a:pPr>
            <a:r>
              <a:rPr lang="en-US" dirty="0"/>
              <a:t>When a transaction releases a lock, it may not request another lock.</a:t>
            </a:r>
          </a:p>
        </p:txBody>
      </p:sp>
      <p:sp>
        <p:nvSpPr>
          <p:cNvPr id="72708" name="Freeform 4"/>
          <p:cNvSpPr>
            <a:spLocks/>
          </p:cNvSpPr>
          <p:nvPr/>
        </p:nvSpPr>
        <p:spPr bwMode="auto">
          <a:xfrm>
            <a:off x="3305387" y="4930987"/>
            <a:ext cx="6161476" cy="3903698"/>
          </a:xfrm>
          <a:custGeom>
            <a:avLst/>
            <a:gdLst/>
            <a:ahLst/>
            <a:cxnLst>
              <a:cxn ang="0">
                <a:pos x="0" y="0"/>
              </a:cxn>
              <a:cxn ang="0">
                <a:pos x="0" y="1728"/>
              </a:cxn>
              <a:cxn ang="0">
                <a:pos x="2728" y="1728"/>
              </a:cxn>
            </a:cxnLst>
            <a:rect l="0" t="0" r="r" b="b"/>
            <a:pathLst>
              <a:path w="2729" h="1729">
                <a:moveTo>
                  <a:pt x="0" y="0"/>
                </a:moveTo>
                <a:lnTo>
                  <a:pt x="0" y="1728"/>
                </a:lnTo>
                <a:lnTo>
                  <a:pt x="2728" y="1728"/>
                </a:lnTo>
              </a:path>
            </a:pathLst>
          </a:custGeom>
          <a:noFill/>
          <a:ln w="25400" cap="rnd" cmpd="sng">
            <a:solidFill>
              <a:srgbClr val="000000"/>
            </a:solidFill>
            <a:prstDash val="solid"/>
            <a:round/>
            <a:headEnd type="none" w="med" len="med"/>
            <a:tailEnd type="none" w="med" len="med"/>
          </a:ln>
          <a:effectLst/>
        </p:spPr>
        <p:txBody>
          <a:bodyPr lIns="130046" tIns="65023" rIns="130046" bIns="65023">
            <a:prstTxWarp prst="textNoShape">
              <a:avLst/>
            </a:prstTxWarp>
          </a:bodyPr>
          <a:lstStyle/>
          <a:p>
            <a:endParaRPr lang="en-US" dirty="0">
              <a:latin typeface="Book Antiqua"/>
            </a:endParaRPr>
          </a:p>
        </p:txBody>
      </p:sp>
      <p:sp>
        <p:nvSpPr>
          <p:cNvPr id="72709" name="Line 5"/>
          <p:cNvSpPr>
            <a:spLocks noChangeShapeType="1"/>
          </p:cNvSpPr>
          <p:nvPr/>
        </p:nvSpPr>
        <p:spPr bwMode="auto">
          <a:xfrm>
            <a:off x="3314418" y="8191218"/>
            <a:ext cx="632178" cy="0"/>
          </a:xfrm>
          <a:prstGeom prst="line">
            <a:avLst/>
          </a:prstGeom>
          <a:noFill/>
          <a:ln w="19050">
            <a:solidFill>
              <a:schemeClr val="tx2"/>
            </a:solidFill>
            <a:round/>
            <a:headEnd w="lg" len="lg"/>
            <a:tailEnd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72712" name="Line 8"/>
          <p:cNvSpPr>
            <a:spLocks noChangeShapeType="1"/>
          </p:cNvSpPr>
          <p:nvPr/>
        </p:nvSpPr>
        <p:spPr bwMode="auto">
          <a:xfrm>
            <a:off x="3964658" y="7540978"/>
            <a:ext cx="632178" cy="0"/>
          </a:xfrm>
          <a:prstGeom prst="line">
            <a:avLst/>
          </a:prstGeom>
          <a:noFill/>
          <a:ln w="19050">
            <a:solidFill>
              <a:schemeClr val="tx2"/>
            </a:solidFill>
            <a:round/>
            <a:headEnd w="lg" len="lg"/>
            <a:tailEnd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72715" name="Line 11"/>
          <p:cNvSpPr>
            <a:spLocks noChangeShapeType="1"/>
          </p:cNvSpPr>
          <p:nvPr/>
        </p:nvSpPr>
        <p:spPr bwMode="auto">
          <a:xfrm>
            <a:off x="4614898" y="6890738"/>
            <a:ext cx="632178" cy="0"/>
          </a:xfrm>
          <a:prstGeom prst="line">
            <a:avLst/>
          </a:prstGeom>
          <a:noFill/>
          <a:ln w="19050">
            <a:solidFill>
              <a:schemeClr val="tx2"/>
            </a:solidFill>
            <a:round/>
            <a:headEnd w="lg" len="lg"/>
            <a:tailEnd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72718" name="Line 14"/>
          <p:cNvSpPr>
            <a:spLocks noChangeShapeType="1"/>
          </p:cNvSpPr>
          <p:nvPr/>
        </p:nvSpPr>
        <p:spPr bwMode="auto">
          <a:xfrm>
            <a:off x="5265138" y="6240498"/>
            <a:ext cx="632178" cy="0"/>
          </a:xfrm>
          <a:prstGeom prst="line">
            <a:avLst/>
          </a:prstGeom>
          <a:noFill/>
          <a:ln w="19050">
            <a:solidFill>
              <a:schemeClr val="tx2"/>
            </a:solidFill>
            <a:round/>
            <a:headEnd w="lg" len="lg"/>
            <a:tailEnd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72721" name="Line 17"/>
          <p:cNvSpPr>
            <a:spLocks noChangeShapeType="1"/>
          </p:cNvSpPr>
          <p:nvPr/>
        </p:nvSpPr>
        <p:spPr bwMode="auto">
          <a:xfrm>
            <a:off x="5915378" y="5590258"/>
            <a:ext cx="632178" cy="0"/>
          </a:xfrm>
          <a:prstGeom prst="line">
            <a:avLst/>
          </a:prstGeom>
          <a:noFill/>
          <a:ln w="19050">
            <a:solidFill>
              <a:schemeClr val="tx2"/>
            </a:solidFill>
            <a:round/>
            <a:headEnd w="lg" len="lg"/>
            <a:tailEnd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72724" name="Line 20"/>
          <p:cNvSpPr>
            <a:spLocks noChangeShapeType="1"/>
          </p:cNvSpPr>
          <p:nvPr/>
        </p:nvSpPr>
        <p:spPr bwMode="auto">
          <a:xfrm>
            <a:off x="6565618" y="6240498"/>
            <a:ext cx="632178" cy="0"/>
          </a:xfrm>
          <a:prstGeom prst="line">
            <a:avLst/>
          </a:prstGeom>
          <a:noFill/>
          <a:ln w="19050">
            <a:solidFill>
              <a:schemeClr val="tx2"/>
            </a:solidFill>
            <a:round/>
            <a:headEnd w="lg" len="lg"/>
            <a:tailEnd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72727" name="Line 23"/>
          <p:cNvSpPr>
            <a:spLocks noChangeShapeType="1"/>
          </p:cNvSpPr>
          <p:nvPr/>
        </p:nvSpPr>
        <p:spPr bwMode="auto">
          <a:xfrm>
            <a:off x="7215858" y="6890738"/>
            <a:ext cx="632178" cy="0"/>
          </a:xfrm>
          <a:prstGeom prst="line">
            <a:avLst/>
          </a:prstGeom>
          <a:noFill/>
          <a:ln w="19050">
            <a:solidFill>
              <a:schemeClr val="tx2"/>
            </a:solidFill>
            <a:round/>
            <a:headEnd w="lg" len="lg"/>
            <a:tailEnd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72730" name="Line 26"/>
          <p:cNvSpPr>
            <a:spLocks noChangeShapeType="1"/>
          </p:cNvSpPr>
          <p:nvPr/>
        </p:nvSpPr>
        <p:spPr bwMode="auto">
          <a:xfrm>
            <a:off x="7866098" y="7509369"/>
            <a:ext cx="632178" cy="0"/>
          </a:xfrm>
          <a:prstGeom prst="line">
            <a:avLst/>
          </a:prstGeom>
          <a:noFill/>
          <a:ln w="19050">
            <a:solidFill>
              <a:schemeClr val="tx2"/>
            </a:solidFill>
            <a:round/>
            <a:headEnd w="lg" len="lg"/>
            <a:tailEnd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72733" name="Line 29"/>
          <p:cNvSpPr>
            <a:spLocks noChangeShapeType="1"/>
          </p:cNvSpPr>
          <p:nvPr/>
        </p:nvSpPr>
        <p:spPr bwMode="auto">
          <a:xfrm>
            <a:off x="8516338" y="8128000"/>
            <a:ext cx="632178" cy="0"/>
          </a:xfrm>
          <a:prstGeom prst="line">
            <a:avLst/>
          </a:prstGeom>
          <a:noFill/>
          <a:ln w="19050">
            <a:solidFill>
              <a:schemeClr val="tx2"/>
            </a:solidFill>
            <a:round/>
            <a:headEnd w="lg" len="lg"/>
            <a:tailEnd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72735" name="Line 31"/>
          <p:cNvSpPr>
            <a:spLocks noChangeShapeType="1"/>
          </p:cNvSpPr>
          <p:nvPr/>
        </p:nvSpPr>
        <p:spPr bwMode="auto">
          <a:xfrm>
            <a:off x="9166578" y="8128000"/>
            <a:ext cx="0" cy="740551"/>
          </a:xfrm>
          <a:prstGeom prst="line">
            <a:avLst/>
          </a:prstGeom>
          <a:noFill/>
          <a:ln w="19050">
            <a:solidFill>
              <a:schemeClr val="tx2"/>
            </a:solidFill>
            <a:round/>
            <a:headEnd w="lg" len="lg"/>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72742" name="Rectangle 38"/>
          <p:cNvSpPr>
            <a:spLocks noChangeArrowheads="1"/>
          </p:cNvSpPr>
          <p:nvPr/>
        </p:nvSpPr>
        <p:spPr bwMode="auto">
          <a:xfrm>
            <a:off x="9260253" y="5125156"/>
            <a:ext cx="2106555"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Obtain lock</a:t>
            </a:r>
          </a:p>
        </p:txBody>
      </p:sp>
      <p:sp>
        <p:nvSpPr>
          <p:cNvPr id="72743" name="Rectangle 39"/>
          <p:cNvSpPr>
            <a:spLocks noChangeArrowheads="1"/>
          </p:cNvSpPr>
          <p:nvPr/>
        </p:nvSpPr>
        <p:spPr bwMode="auto">
          <a:xfrm>
            <a:off x="9326362" y="5937956"/>
            <a:ext cx="2209147"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Release lock</a:t>
            </a:r>
          </a:p>
        </p:txBody>
      </p:sp>
      <p:sp>
        <p:nvSpPr>
          <p:cNvPr id="72746" name="Rectangle 42"/>
          <p:cNvSpPr>
            <a:spLocks noChangeArrowheads="1"/>
          </p:cNvSpPr>
          <p:nvPr/>
        </p:nvSpPr>
        <p:spPr bwMode="auto">
          <a:xfrm>
            <a:off x="5609441" y="4646507"/>
            <a:ext cx="1966543"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chemeClr val="hlink"/>
                </a:solidFill>
                <a:latin typeface="Book Antiqua"/>
              </a:rPr>
              <a:t>Lock point</a:t>
            </a:r>
          </a:p>
        </p:txBody>
      </p:sp>
      <p:sp>
        <p:nvSpPr>
          <p:cNvPr id="72747" name="Rectangle 43"/>
          <p:cNvSpPr>
            <a:spLocks noChangeArrowheads="1"/>
          </p:cNvSpPr>
          <p:nvPr/>
        </p:nvSpPr>
        <p:spPr bwMode="auto">
          <a:xfrm>
            <a:off x="4490589" y="8213796"/>
            <a:ext cx="1458791"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Phase 1</a:t>
            </a:r>
          </a:p>
        </p:txBody>
      </p:sp>
      <p:sp>
        <p:nvSpPr>
          <p:cNvPr id="72748" name="Rectangle 44"/>
          <p:cNvSpPr>
            <a:spLocks noChangeArrowheads="1"/>
          </p:cNvSpPr>
          <p:nvPr/>
        </p:nvSpPr>
        <p:spPr bwMode="auto">
          <a:xfrm>
            <a:off x="7416669" y="8213796"/>
            <a:ext cx="1458791"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Phase 2</a:t>
            </a:r>
          </a:p>
        </p:txBody>
      </p:sp>
      <p:sp>
        <p:nvSpPr>
          <p:cNvPr id="72749" name="Rectangle 45"/>
          <p:cNvSpPr>
            <a:spLocks noChangeArrowheads="1"/>
          </p:cNvSpPr>
          <p:nvPr/>
        </p:nvSpPr>
        <p:spPr bwMode="auto">
          <a:xfrm>
            <a:off x="3133197" y="8864036"/>
            <a:ext cx="1391991"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BEGIN</a:t>
            </a:r>
          </a:p>
        </p:txBody>
      </p:sp>
      <p:sp>
        <p:nvSpPr>
          <p:cNvPr id="72750" name="Rectangle 46"/>
          <p:cNvSpPr>
            <a:spLocks noChangeArrowheads="1"/>
          </p:cNvSpPr>
          <p:nvPr/>
        </p:nvSpPr>
        <p:spPr bwMode="auto">
          <a:xfrm>
            <a:off x="8828464" y="8864036"/>
            <a:ext cx="1055536"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END</a:t>
            </a:r>
          </a:p>
        </p:txBody>
      </p:sp>
      <p:sp>
        <p:nvSpPr>
          <p:cNvPr id="72752" name="Line 48"/>
          <p:cNvSpPr>
            <a:spLocks noChangeShapeType="1"/>
          </p:cNvSpPr>
          <p:nvPr/>
        </p:nvSpPr>
        <p:spPr bwMode="auto">
          <a:xfrm>
            <a:off x="6549814" y="5102578"/>
            <a:ext cx="0" cy="3910471"/>
          </a:xfrm>
          <a:prstGeom prst="line">
            <a:avLst/>
          </a:prstGeom>
          <a:noFill/>
          <a:ln w="12700">
            <a:solidFill>
              <a:schemeClr val="hlink"/>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72753" name="Text Box 49"/>
          <p:cNvSpPr txBox="1">
            <a:spLocks noChangeArrowheads="1"/>
          </p:cNvSpPr>
          <p:nvPr/>
        </p:nvSpPr>
        <p:spPr bwMode="auto">
          <a:xfrm rot="-5400000">
            <a:off x="1676499" y="6767681"/>
            <a:ext cx="2153725" cy="562203"/>
          </a:xfrm>
          <a:prstGeom prst="rect">
            <a:avLst/>
          </a:prstGeom>
          <a:noFill/>
          <a:ln w="12700">
            <a:noFill/>
            <a:miter lim="800000"/>
            <a:headEnd/>
            <a:tailEnd/>
          </a:ln>
          <a:effectLst/>
        </p:spPr>
        <p:txBody>
          <a:bodyPr wrap="none" lIns="130046" tIns="65023" rIns="130046" bIns="65023">
            <a:prstTxWarp prst="textNoShape">
              <a:avLst/>
            </a:prstTxWarp>
            <a:spAutoFit/>
          </a:bodyPr>
          <a:lstStyle/>
          <a:p>
            <a:r>
              <a:rPr lang="en-US" sz="2800" dirty="0">
                <a:solidFill>
                  <a:schemeClr val="tx2"/>
                </a:solidFill>
                <a:latin typeface="Book Antiqua"/>
              </a:rPr>
              <a:t>No. of locks</a:t>
            </a:r>
          </a:p>
        </p:txBody>
      </p:sp>
      <p:sp>
        <p:nvSpPr>
          <p:cNvPr id="72754" name="Line 50"/>
          <p:cNvSpPr>
            <a:spLocks noChangeShapeType="1"/>
          </p:cNvSpPr>
          <p:nvPr/>
        </p:nvSpPr>
        <p:spPr bwMode="auto">
          <a:xfrm>
            <a:off x="8514081" y="7509369"/>
            <a:ext cx="0" cy="650240"/>
          </a:xfrm>
          <a:prstGeom prst="line">
            <a:avLst/>
          </a:prstGeom>
          <a:noFill/>
          <a:ln w="19050">
            <a:solidFill>
              <a:schemeClr val="tx2"/>
            </a:solidFill>
            <a:round/>
            <a:headEnd w="lg" len="lg"/>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72755" name="Line 51"/>
          <p:cNvSpPr>
            <a:spLocks noChangeShapeType="1"/>
          </p:cNvSpPr>
          <p:nvPr/>
        </p:nvSpPr>
        <p:spPr bwMode="auto">
          <a:xfrm>
            <a:off x="6547556" y="5603804"/>
            <a:ext cx="0" cy="650240"/>
          </a:xfrm>
          <a:prstGeom prst="line">
            <a:avLst/>
          </a:prstGeom>
          <a:noFill/>
          <a:ln w="19050">
            <a:solidFill>
              <a:schemeClr val="tx2"/>
            </a:solidFill>
            <a:round/>
            <a:headEnd w="lg" len="lg"/>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72756" name="Line 52"/>
          <p:cNvSpPr>
            <a:spLocks noChangeShapeType="1"/>
          </p:cNvSpPr>
          <p:nvPr/>
        </p:nvSpPr>
        <p:spPr bwMode="auto">
          <a:xfrm>
            <a:off x="7200054" y="6254044"/>
            <a:ext cx="0" cy="650240"/>
          </a:xfrm>
          <a:prstGeom prst="line">
            <a:avLst/>
          </a:prstGeom>
          <a:noFill/>
          <a:ln w="19050">
            <a:solidFill>
              <a:schemeClr val="tx2"/>
            </a:solidFill>
            <a:round/>
            <a:headEnd w="lg" len="lg"/>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72757" name="Line 53"/>
          <p:cNvSpPr>
            <a:spLocks noChangeShapeType="1"/>
          </p:cNvSpPr>
          <p:nvPr/>
        </p:nvSpPr>
        <p:spPr bwMode="auto">
          <a:xfrm>
            <a:off x="7866098" y="6890738"/>
            <a:ext cx="0" cy="650240"/>
          </a:xfrm>
          <a:prstGeom prst="line">
            <a:avLst/>
          </a:prstGeom>
          <a:noFill/>
          <a:ln w="19050">
            <a:solidFill>
              <a:schemeClr val="tx2"/>
            </a:solidFill>
            <a:round/>
            <a:headEnd w="lg" len="lg"/>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72758" name="Line 54"/>
          <p:cNvSpPr>
            <a:spLocks noChangeShapeType="1"/>
          </p:cNvSpPr>
          <p:nvPr/>
        </p:nvSpPr>
        <p:spPr bwMode="auto">
          <a:xfrm flipV="1">
            <a:off x="5913121" y="5590258"/>
            <a:ext cx="0" cy="650240"/>
          </a:xfrm>
          <a:prstGeom prst="line">
            <a:avLst/>
          </a:prstGeom>
          <a:noFill/>
          <a:ln w="19050">
            <a:solidFill>
              <a:schemeClr val="tx2"/>
            </a:solidFill>
            <a:round/>
            <a:headEnd w="lg" len="lg"/>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72759" name="Line 55"/>
          <p:cNvSpPr>
            <a:spLocks noChangeShapeType="1"/>
          </p:cNvSpPr>
          <p:nvPr/>
        </p:nvSpPr>
        <p:spPr bwMode="auto">
          <a:xfrm flipV="1">
            <a:off x="5262881" y="6240498"/>
            <a:ext cx="0" cy="650240"/>
          </a:xfrm>
          <a:prstGeom prst="line">
            <a:avLst/>
          </a:prstGeom>
          <a:noFill/>
          <a:ln w="19050">
            <a:solidFill>
              <a:schemeClr val="tx2"/>
            </a:solidFill>
            <a:round/>
            <a:headEnd w="lg" len="lg"/>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72760" name="Line 56"/>
          <p:cNvSpPr>
            <a:spLocks noChangeShapeType="1"/>
          </p:cNvSpPr>
          <p:nvPr/>
        </p:nvSpPr>
        <p:spPr bwMode="auto">
          <a:xfrm flipV="1">
            <a:off x="4612641" y="6888481"/>
            <a:ext cx="0" cy="650240"/>
          </a:xfrm>
          <a:prstGeom prst="line">
            <a:avLst/>
          </a:prstGeom>
          <a:noFill/>
          <a:ln w="19050">
            <a:solidFill>
              <a:schemeClr val="tx2"/>
            </a:solidFill>
            <a:round/>
            <a:headEnd w="lg" len="lg"/>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72761" name="Line 57"/>
          <p:cNvSpPr>
            <a:spLocks noChangeShapeType="1"/>
          </p:cNvSpPr>
          <p:nvPr/>
        </p:nvSpPr>
        <p:spPr bwMode="auto">
          <a:xfrm flipV="1">
            <a:off x="3946596" y="7540978"/>
            <a:ext cx="0" cy="650240"/>
          </a:xfrm>
          <a:prstGeom prst="line">
            <a:avLst/>
          </a:prstGeom>
          <a:noFill/>
          <a:ln w="19050">
            <a:solidFill>
              <a:schemeClr val="tx2"/>
            </a:solidFill>
            <a:round/>
            <a:headEnd w="lg" len="lg"/>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72762" name="Line 58"/>
          <p:cNvSpPr>
            <a:spLocks noChangeShapeType="1"/>
          </p:cNvSpPr>
          <p:nvPr/>
        </p:nvSpPr>
        <p:spPr bwMode="auto">
          <a:xfrm flipV="1">
            <a:off x="3312161" y="8175414"/>
            <a:ext cx="0" cy="650240"/>
          </a:xfrm>
          <a:prstGeom prst="line">
            <a:avLst/>
          </a:prstGeom>
          <a:noFill/>
          <a:ln w="19050">
            <a:solidFill>
              <a:schemeClr val="tx2"/>
            </a:solidFill>
            <a:round/>
            <a:headEnd w="lg" len="lg"/>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72763" name="Line 59"/>
          <p:cNvSpPr>
            <a:spLocks noChangeShapeType="1"/>
          </p:cNvSpPr>
          <p:nvPr/>
        </p:nvSpPr>
        <p:spPr bwMode="auto">
          <a:xfrm flipV="1">
            <a:off x="9211733" y="5093547"/>
            <a:ext cx="0" cy="650240"/>
          </a:xfrm>
          <a:prstGeom prst="line">
            <a:avLst/>
          </a:prstGeom>
          <a:noFill/>
          <a:ln w="12700">
            <a:solidFill>
              <a:srgbClr val="4C3BB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72764" name="Line 60"/>
          <p:cNvSpPr>
            <a:spLocks noChangeShapeType="1"/>
          </p:cNvSpPr>
          <p:nvPr/>
        </p:nvSpPr>
        <p:spPr bwMode="auto">
          <a:xfrm>
            <a:off x="9211733" y="5960533"/>
            <a:ext cx="0" cy="650240"/>
          </a:xfrm>
          <a:prstGeom prst="line">
            <a:avLst/>
          </a:prstGeom>
          <a:noFill/>
          <a:ln w="12700">
            <a:solidFill>
              <a:srgbClr val="4C3BB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a:ln/>
        </p:spPr>
        <p:txBody>
          <a:bodyPr/>
          <a:lstStyle/>
          <a:p>
            <a:r>
              <a:rPr lang="en-US"/>
              <a:t>Strict 2PL</a:t>
            </a:r>
          </a:p>
        </p:txBody>
      </p:sp>
      <p:sp>
        <p:nvSpPr>
          <p:cNvPr id="74756" name="Rectangle 4"/>
          <p:cNvSpPr>
            <a:spLocks noChangeArrowheads="1"/>
          </p:cNvSpPr>
          <p:nvPr/>
        </p:nvSpPr>
        <p:spPr bwMode="auto">
          <a:xfrm>
            <a:off x="2041031" y="2821293"/>
            <a:ext cx="9591040" cy="543339"/>
          </a:xfrm>
          <a:prstGeom prst="rect">
            <a:avLst/>
          </a:prstGeom>
          <a:noFill/>
          <a:ln w="12700">
            <a:noFill/>
            <a:miter lim="800000"/>
            <a:headEnd/>
            <a:tailEnd/>
          </a:ln>
          <a:effectLst/>
        </p:spPr>
        <p:txBody>
          <a:bodyPr lIns="90310" tIns="36124" rIns="90310" bIns="36124">
            <a:prstTxWarp prst="textNoShape">
              <a:avLst/>
            </a:prstTxWarp>
            <a:spAutoFit/>
          </a:bodyPr>
          <a:lstStyle/>
          <a:p>
            <a:pPr marL="614106" indent="-614106">
              <a:lnSpc>
                <a:spcPct val="111000"/>
              </a:lnSpc>
              <a:spcBef>
                <a:spcPct val="55000"/>
              </a:spcBef>
              <a:tabLst>
                <a:tab pos="686354" algn="l"/>
                <a:tab pos="3901379" algn="l"/>
                <a:tab pos="5201839" algn="l"/>
              </a:tabLst>
            </a:pPr>
            <a:r>
              <a:rPr lang="en-US" sz="2800" dirty="0">
                <a:solidFill>
                  <a:schemeClr val="tx2"/>
                </a:solidFill>
                <a:latin typeface="Book Antiqua"/>
              </a:rPr>
              <a:t>Hold locks until the end.</a:t>
            </a:r>
          </a:p>
        </p:txBody>
      </p:sp>
      <p:sp>
        <p:nvSpPr>
          <p:cNvPr id="74758" name="Rectangle 6"/>
          <p:cNvSpPr>
            <a:spLocks noChangeArrowheads="1"/>
          </p:cNvSpPr>
          <p:nvPr/>
        </p:nvSpPr>
        <p:spPr bwMode="auto">
          <a:xfrm>
            <a:off x="8241529" y="4610728"/>
            <a:ext cx="2106555"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Obtain lock</a:t>
            </a:r>
          </a:p>
        </p:txBody>
      </p:sp>
      <p:sp>
        <p:nvSpPr>
          <p:cNvPr id="74759" name="Rectangle 7"/>
          <p:cNvSpPr>
            <a:spLocks noChangeArrowheads="1"/>
          </p:cNvSpPr>
          <p:nvPr/>
        </p:nvSpPr>
        <p:spPr bwMode="auto">
          <a:xfrm>
            <a:off x="8325701" y="5464168"/>
            <a:ext cx="2209147"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Release lock</a:t>
            </a:r>
          </a:p>
        </p:txBody>
      </p:sp>
      <p:sp>
        <p:nvSpPr>
          <p:cNvPr id="74761" name="Rectangle 9"/>
          <p:cNvSpPr>
            <a:spLocks noChangeArrowheads="1"/>
          </p:cNvSpPr>
          <p:nvPr/>
        </p:nvSpPr>
        <p:spPr bwMode="auto">
          <a:xfrm>
            <a:off x="3458317" y="7017519"/>
            <a:ext cx="1391991"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BEGIN</a:t>
            </a:r>
          </a:p>
        </p:txBody>
      </p:sp>
      <p:sp>
        <p:nvSpPr>
          <p:cNvPr id="74762" name="Rectangle 10"/>
          <p:cNvSpPr>
            <a:spLocks noChangeArrowheads="1"/>
          </p:cNvSpPr>
          <p:nvPr/>
        </p:nvSpPr>
        <p:spPr bwMode="auto">
          <a:xfrm>
            <a:off x="7607104" y="7017519"/>
            <a:ext cx="1055536"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END</a:t>
            </a:r>
          </a:p>
        </p:txBody>
      </p:sp>
      <p:sp>
        <p:nvSpPr>
          <p:cNvPr id="74763" name="Rectangle 11"/>
          <p:cNvSpPr>
            <a:spLocks noChangeArrowheads="1"/>
          </p:cNvSpPr>
          <p:nvPr/>
        </p:nvSpPr>
        <p:spPr bwMode="auto">
          <a:xfrm>
            <a:off x="9401117" y="6773679"/>
            <a:ext cx="2095760" cy="1020221"/>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Transaction</a:t>
            </a:r>
          </a:p>
          <a:p>
            <a:r>
              <a:rPr lang="en-US" sz="2800" dirty="0">
                <a:solidFill>
                  <a:srgbClr val="000000"/>
                </a:solidFill>
                <a:latin typeface="Book Antiqua"/>
              </a:rPr>
              <a:t>duration</a:t>
            </a:r>
          </a:p>
        </p:txBody>
      </p:sp>
      <p:sp>
        <p:nvSpPr>
          <p:cNvPr id="74764" name="Rectangle 12"/>
          <p:cNvSpPr>
            <a:spLocks noChangeArrowheads="1"/>
          </p:cNvSpPr>
          <p:nvPr/>
        </p:nvSpPr>
        <p:spPr bwMode="auto">
          <a:xfrm>
            <a:off x="5732876" y="7541096"/>
            <a:ext cx="1755798" cy="1451108"/>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period of</a:t>
            </a:r>
          </a:p>
          <a:p>
            <a:r>
              <a:rPr lang="en-US" sz="2800" dirty="0">
                <a:solidFill>
                  <a:srgbClr val="000000"/>
                </a:solidFill>
                <a:latin typeface="Book Antiqua"/>
              </a:rPr>
              <a:t>data item</a:t>
            </a:r>
          </a:p>
          <a:p>
            <a:r>
              <a:rPr lang="en-US" sz="2800" dirty="0">
                <a:solidFill>
                  <a:srgbClr val="000000"/>
                </a:solidFill>
                <a:latin typeface="Book Antiqua"/>
              </a:rPr>
              <a:t>use</a:t>
            </a:r>
          </a:p>
        </p:txBody>
      </p:sp>
      <p:sp>
        <p:nvSpPr>
          <p:cNvPr id="74770" name="Line 18"/>
          <p:cNvSpPr>
            <a:spLocks noChangeShapeType="1"/>
          </p:cNvSpPr>
          <p:nvPr/>
        </p:nvSpPr>
        <p:spPr bwMode="auto">
          <a:xfrm>
            <a:off x="5612836" y="4177234"/>
            <a:ext cx="0" cy="2844800"/>
          </a:xfrm>
          <a:prstGeom prst="line">
            <a:avLst/>
          </a:prstGeom>
          <a:noFill/>
          <a:ln w="12700">
            <a:solidFill>
              <a:schemeClr val="hlink"/>
            </a:solidFill>
            <a:prstDash val="dash"/>
            <a:round/>
            <a:headEnd/>
            <a:tailEnd/>
          </a:ln>
          <a:effectLst/>
        </p:spPr>
        <p:txBody>
          <a:bodyPr wrap="none" lIns="130046" tIns="65023" rIns="130046" bIns="65023" anchor="ctr">
            <a:prstTxWarp prst="textNoShape">
              <a:avLst/>
            </a:prstTxWarp>
          </a:bodyPr>
          <a:lstStyle/>
          <a:p>
            <a:endParaRPr lang="en-US" sz="2800" dirty="0">
              <a:latin typeface="Book Antiqua"/>
            </a:endParaRPr>
          </a:p>
        </p:txBody>
      </p:sp>
      <p:sp>
        <p:nvSpPr>
          <p:cNvPr id="74771" name="Line 19"/>
          <p:cNvSpPr>
            <a:spLocks noChangeShapeType="1"/>
          </p:cNvSpPr>
          <p:nvPr/>
        </p:nvSpPr>
        <p:spPr bwMode="auto">
          <a:xfrm>
            <a:off x="3531164" y="7022034"/>
            <a:ext cx="5427698" cy="0"/>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sz="2800" dirty="0">
              <a:latin typeface="Book Antiqua"/>
            </a:endParaRPr>
          </a:p>
        </p:txBody>
      </p:sp>
      <p:sp>
        <p:nvSpPr>
          <p:cNvPr id="74772" name="Line 20"/>
          <p:cNvSpPr>
            <a:spLocks noChangeShapeType="1"/>
          </p:cNvSpPr>
          <p:nvPr/>
        </p:nvSpPr>
        <p:spPr bwMode="auto">
          <a:xfrm flipV="1">
            <a:off x="3522133" y="4095954"/>
            <a:ext cx="0" cy="2926080"/>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sz="2800" dirty="0">
              <a:latin typeface="Book Antiqua"/>
            </a:endParaRPr>
          </a:p>
        </p:txBody>
      </p:sp>
      <p:sp>
        <p:nvSpPr>
          <p:cNvPr id="74780" name="Line 28"/>
          <p:cNvSpPr>
            <a:spLocks noChangeShapeType="1"/>
          </p:cNvSpPr>
          <p:nvPr/>
        </p:nvSpPr>
        <p:spPr bwMode="auto">
          <a:xfrm>
            <a:off x="7599680" y="4393981"/>
            <a:ext cx="0" cy="2628053"/>
          </a:xfrm>
          <a:prstGeom prst="line">
            <a:avLst/>
          </a:prstGeom>
          <a:noFill/>
          <a:ln w="19050">
            <a:solidFill>
              <a:schemeClr val="tx2"/>
            </a:solidFill>
            <a:round/>
            <a:headEnd/>
            <a:tailEnd type="triangle" w="med" len="med"/>
          </a:ln>
          <a:effectLst/>
        </p:spPr>
        <p:txBody>
          <a:bodyPr wrap="none" lIns="130046" tIns="65023" rIns="130046" bIns="65023" anchor="ctr">
            <a:prstTxWarp prst="textNoShape">
              <a:avLst/>
            </a:prstTxWarp>
          </a:bodyPr>
          <a:lstStyle/>
          <a:p>
            <a:endParaRPr lang="en-US" sz="2800" dirty="0">
              <a:latin typeface="Book Antiqua"/>
            </a:endParaRPr>
          </a:p>
        </p:txBody>
      </p:sp>
      <p:sp>
        <p:nvSpPr>
          <p:cNvPr id="74783" name="Line 31"/>
          <p:cNvSpPr>
            <a:spLocks noChangeShapeType="1"/>
          </p:cNvSpPr>
          <p:nvPr/>
        </p:nvSpPr>
        <p:spPr bwMode="auto">
          <a:xfrm>
            <a:off x="3686951" y="6360507"/>
            <a:ext cx="632178" cy="0"/>
          </a:xfrm>
          <a:prstGeom prst="line">
            <a:avLst/>
          </a:prstGeom>
          <a:noFill/>
          <a:ln w="19050">
            <a:solidFill>
              <a:schemeClr val="tx2"/>
            </a:solidFill>
            <a:round/>
            <a:headEnd w="lg" len="lg"/>
            <a:tailEnd w="lg" len="lg"/>
          </a:ln>
          <a:effectLst/>
        </p:spPr>
        <p:txBody>
          <a:bodyPr wrap="none" anchor="ctr">
            <a:prstTxWarp prst="textNoShape">
              <a:avLst/>
            </a:prstTxWarp>
          </a:bodyPr>
          <a:lstStyle/>
          <a:p>
            <a:endParaRPr lang="en-US" sz="2800" dirty="0">
              <a:latin typeface="Book Antiqua"/>
            </a:endParaRPr>
          </a:p>
        </p:txBody>
      </p:sp>
      <p:sp>
        <p:nvSpPr>
          <p:cNvPr id="74784" name="Line 32"/>
          <p:cNvSpPr>
            <a:spLocks noChangeShapeType="1"/>
          </p:cNvSpPr>
          <p:nvPr/>
        </p:nvSpPr>
        <p:spPr bwMode="auto">
          <a:xfrm>
            <a:off x="4337191" y="5710267"/>
            <a:ext cx="632178" cy="0"/>
          </a:xfrm>
          <a:prstGeom prst="line">
            <a:avLst/>
          </a:prstGeom>
          <a:noFill/>
          <a:ln w="19050">
            <a:solidFill>
              <a:schemeClr val="tx2"/>
            </a:solidFill>
            <a:round/>
            <a:headEnd w="lg" len="lg"/>
            <a:tailEnd w="lg" len="lg"/>
          </a:ln>
          <a:effectLst/>
        </p:spPr>
        <p:txBody>
          <a:bodyPr wrap="none" anchor="ctr">
            <a:prstTxWarp prst="textNoShape">
              <a:avLst/>
            </a:prstTxWarp>
          </a:bodyPr>
          <a:lstStyle/>
          <a:p>
            <a:endParaRPr lang="en-US" sz="2800" dirty="0">
              <a:latin typeface="Book Antiqua"/>
            </a:endParaRPr>
          </a:p>
        </p:txBody>
      </p:sp>
      <p:sp>
        <p:nvSpPr>
          <p:cNvPr id="74785" name="Line 33"/>
          <p:cNvSpPr>
            <a:spLocks noChangeShapeType="1"/>
          </p:cNvSpPr>
          <p:nvPr/>
        </p:nvSpPr>
        <p:spPr bwMode="auto">
          <a:xfrm>
            <a:off x="4987431" y="5060027"/>
            <a:ext cx="632178" cy="0"/>
          </a:xfrm>
          <a:prstGeom prst="line">
            <a:avLst/>
          </a:prstGeom>
          <a:noFill/>
          <a:ln w="19050">
            <a:solidFill>
              <a:schemeClr val="tx2"/>
            </a:solidFill>
            <a:round/>
            <a:headEnd w="lg" len="lg"/>
            <a:tailEnd w="lg" len="lg"/>
          </a:ln>
          <a:effectLst/>
        </p:spPr>
        <p:txBody>
          <a:bodyPr wrap="none" anchor="ctr">
            <a:prstTxWarp prst="textNoShape">
              <a:avLst/>
            </a:prstTxWarp>
          </a:bodyPr>
          <a:lstStyle/>
          <a:p>
            <a:endParaRPr lang="en-US" sz="2800" dirty="0">
              <a:latin typeface="Book Antiqua"/>
            </a:endParaRPr>
          </a:p>
        </p:txBody>
      </p:sp>
      <p:sp>
        <p:nvSpPr>
          <p:cNvPr id="74786" name="Line 34"/>
          <p:cNvSpPr>
            <a:spLocks noChangeShapeType="1"/>
          </p:cNvSpPr>
          <p:nvPr/>
        </p:nvSpPr>
        <p:spPr bwMode="auto">
          <a:xfrm flipV="1">
            <a:off x="5619609" y="4409787"/>
            <a:ext cx="0" cy="650240"/>
          </a:xfrm>
          <a:prstGeom prst="line">
            <a:avLst/>
          </a:prstGeom>
          <a:noFill/>
          <a:ln w="19050">
            <a:solidFill>
              <a:schemeClr val="tx2"/>
            </a:solidFill>
            <a:round/>
            <a:headEnd w="lg" len="lg"/>
            <a:tailEnd type="triangle" w="lg" len="lg"/>
          </a:ln>
          <a:effectLst/>
        </p:spPr>
        <p:txBody>
          <a:bodyPr wrap="none" anchor="ctr">
            <a:prstTxWarp prst="textNoShape">
              <a:avLst/>
            </a:prstTxWarp>
          </a:bodyPr>
          <a:lstStyle/>
          <a:p>
            <a:endParaRPr lang="en-US" sz="2800" dirty="0">
              <a:latin typeface="Book Antiqua"/>
            </a:endParaRPr>
          </a:p>
        </p:txBody>
      </p:sp>
      <p:sp>
        <p:nvSpPr>
          <p:cNvPr id="74787" name="Line 35"/>
          <p:cNvSpPr>
            <a:spLocks noChangeShapeType="1"/>
          </p:cNvSpPr>
          <p:nvPr/>
        </p:nvSpPr>
        <p:spPr bwMode="auto">
          <a:xfrm flipV="1">
            <a:off x="4985173" y="5057769"/>
            <a:ext cx="0" cy="650240"/>
          </a:xfrm>
          <a:prstGeom prst="line">
            <a:avLst/>
          </a:prstGeom>
          <a:noFill/>
          <a:ln w="19050">
            <a:solidFill>
              <a:schemeClr val="tx2"/>
            </a:solidFill>
            <a:round/>
            <a:headEnd w="lg" len="lg"/>
            <a:tailEnd type="triangle" w="lg" len="lg"/>
          </a:ln>
          <a:effectLst/>
        </p:spPr>
        <p:txBody>
          <a:bodyPr wrap="none" anchor="ctr">
            <a:prstTxWarp prst="textNoShape">
              <a:avLst/>
            </a:prstTxWarp>
          </a:bodyPr>
          <a:lstStyle/>
          <a:p>
            <a:endParaRPr lang="en-US" sz="2800" dirty="0">
              <a:latin typeface="Book Antiqua"/>
            </a:endParaRPr>
          </a:p>
        </p:txBody>
      </p:sp>
      <p:sp>
        <p:nvSpPr>
          <p:cNvPr id="74788" name="Line 36"/>
          <p:cNvSpPr>
            <a:spLocks noChangeShapeType="1"/>
          </p:cNvSpPr>
          <p:nvPr/>
        </p:nvSpPr>
        <p:spPr bwMode="auto">
          <a:xfrm flipV="1">
            <a:off x="3684693" y="6344702"/>
            <a:ext cx="0" cy="650240"/>
          </a:xfrm>
          <a:prstGeom prst="line">
            <a:avLst/>
          </a:prstGeom>
          <a:noFill/>
          <a:ln w="19050">
            <a:solidFill>
              <a:schemeClr val="tx2"/>
            </a:solidFill>
            <a:round/>
            <a:headEnd w="lg" len="lg"/>
            <a:tailEnd type="triangle" w="lg" len="lg"/>
          </a:ln>
          <a:effectLst/>
        </p:spPr>
        <p:txBody>
          <a:bodyPr wrap="none" anchor="ctr">
            <a:prstTxWarp prst="textNoShape">
              <a:avLst/>
            </a:prstTxWarp>
          </a:bodyPr>
          <a:lstStyle/>
          <a:p>
            <a:endParaRPr lang="en-US" sz="2800" dirty="0">
              <a:latin typeface="Book Antiqua"/>
            </a:endParaRPr>
          </a:p>
        </p:txBody>
      </p:sp>
      <p:sp>
        <p:nvSpPr>
          <p:cNvPr id="74789" name="Line 37"/>
          <p:cNvSpPr>
            <a:spLocks noChangeShapeType="1"/>
          </p:cNvSpPr>
          <p:nvPr/>
        </p:nvSpPr>
        <p:spPr bwMode="auto">
          <a:xfrm flipV="1">
            <a:off x="4334933" y="5710267"/>
            <a:ext cx="0" cy="650240"/>
          </a:xfrm>
          <a:prstGeom prst="line">
            <a:avLst/>
          </a:prstGeom>
          <a:noFill/>
          <a:ln w="19050">
            <a:solidFill>
              <a:schemeClr val="tx2"/>
            </a:solidFill>
            <a:round/>
            <a:headEnd w="lg" len="lg"/>
            <a:tailEnd type="triangle" w="lg" len="lg"/>
          </a:ln>
          <a:effectLst/>
        </p:spPr>
        <p:txBody>
          <a:bodyPr wrap="none" anchor="ctr">
            <a:prstTxWarp prst="textNoShape">
              <a:avLst/>
            </a:prstTxWarp>
          </a:bodyPr>
          <a:lstStyle/>
          <a:p>
            <a:endParaRPr lang="en-US" sz="2800" dirty="0">
              <a:latin typeface="Book Antiqua"/>
            </a:endParaRPr>
          </a:p>
        </p:txBody>
      </p:sp>
      <p:sp>
        <p:nvSpPr>
          <p:cNvPr id="74791" name="Line 39"/>
          <p:cNvSpPr>
            <a:spLocks noChangeShapeType="1"/>
          </p:cNvSpPr>
          <p:nvPr/>
        </p:nvSpPr>
        <p:spPr bwMode="auto">
          <a:xfrm>
            <a:off x="5619610" y="4393981"/>
            <a:ext cx="1975555" cy="0"/>
          </a:xfrm>
          <a:prstGeom prst="line">
            <a:avLst/>
          </a:prstGeom>
          <a:noFill/>
          <a:ln w="19050">
            <a:solidFill>
              <a:schemeClr val="tx2"/>
            </a:solidFill>
            <a:round/>
            <a:headEnd/>
            <a:tailEnd/>
          </a:ln>
          <a:effectLst/>
        </p:spPr>
        <p:txBody>
          <a:bodyPr wrap="none" lIns="130046" tIns="65023" rIns="130046" bIns="65023" anchor="ctr">
            <a:prstTxWarp prst="textNoShape">
              <a:avLst/>
            </a:prstTxWarp>
          </a:bodyPr>
          <a:lstStyle/>
          <a:p>
            <a:endParaRPr lang="en-US" sz="2800" dirty="0">
              <a:latin typeface="Book Antiqua"/>
            </a:endParaRPr>
          </a:p>
        </p:txBody>
      </p:sp>
      <p:sp>
        <p:nvSpPr>
          <p:cNvPr id="74792" name="Line 40"/>
          <p:cNvSpPr>
            <a:spLocks noChangeShapeType="1"/>
          </p:cNvSpPr>
          <p:nvPr/>
        </p:nvSpPr>
        <p:spPr bwMode="auto">
          <a:xfrm flipV="1">
            <a:off x="8236373" y="4502354"/>
            <a:ext cx="0" cy="650240"/>
          </a:xfrm>
          <a:prstGeom prst="line">
            <a:avLst/>
          </a:prstGeom>
          <a:noFill/>
          <a:ln w="19050">
            <a:solidFill>
              <a:schemeClr val="tx2"/>
            </a:solidFill>
            <a:round/>
            <a:headEnd w="lg" len="lg"/>
            <a:tailEnd type="triangle" w="lg" len="lg"/>
          </a:ln>
          <a:effectLst/>
        </p:spPr>
        <p:txBody>
          <a:bodyPr wrap="none" lIns="130046" tIns="65023" rIns="130046" bIns="65023" anchor="ctr">
            <a:prstTxWarp prst="textNoShape">
              <a:avLst/>
            </a:prstTxWarp>
          </a:bodyPr>
          <a:lstStyle/>
          <a:p>
            <a:endParaRPr lang="en-US" sz="2800" dirty="0">
              <a:latin typeface="Book Antiqua"/>
            </a:endParaRPr>
          </a:p>
        </p:txBody>
      </p:sp>
      <p:sp>
        <p:nvSpPr>
          <p:cNvPr id="74793" name="Line 41"/>
          <p:cNvSpPr>
            <a:spLocks noChangeShapeType="1"/>
          </p:cNvSpPr>
          <p:nvPr/>
        </p:nvSpPr>
        <p:spPr bwMode="auto">
          <a:xfrm>
            <a:off x="8236373" y="5369341"/>
            <a:ext cx="0" cy="650240"/>
          </a:xfrm>
          <a:prstGeom prst="line">
            <a:avLst/>
          </a:prstGeom>
          <a:noFill/>
          <a:ln w="19050">
            <a:solidFill>
              <a:schemeClr val="tx2"/>
            </a:solidFill>
            <a:round/>
            <a:headEnd w="lg" len="lg"/>
            <a:tailEnd type="triangle" w="lg" len="lg"/>
          </a:ln>
          <a:effectLst/>
        </p:spPr>
        <p:txBody>
          <a:bodyPr wrap="none" lIns="130046" tIns="65023" rIns="130046" bIns="65023" anchor="ctr">
            <a:prstTxWarp prst="textNoShape">
              <a:avLst/>
            </a:prstTxWarp>
          </a:bodyPr>
          <a:lstStyle/>
          <a:p>
            <a:endParaRPr lang="en-US" sz="2800" dirty="0">
              <a:latin typeface="Book Antiqua"/>
            </a:endParaRPr>
          </a:p>
        </p:txBody>
      </p:sp>
      <p:sp>
        <p:nvSpPr>
          <p:cNvPr id="31" name="Text Box 49"/>
          <p:cNvSpPr txBox="1">
            <a:spLocks noChangeArrowheads="1"/>
          </p:cNvSpPr>
          <p:nvPr/>
        </p:nvSpPr>
        <p:spPr bwMode="auto">
          <a:xfrm rot="-5400000">
            <a:off x="1962223" y="5168505"/>
            <a:ext cx="2153725" cy="562203"/>
          </a:xfrm>
          <a:prstGeom prst="rect">
            <a:avLst/>
          </a:prstGeom>
          <a:noFill/>
          <a:ln w="12700">
            <a:noFill/>
            <a:miter lim="800000"/>
            <a:headEnd/>
            <a:tailEnd/>
          </a:ln>
          <a:effectLst/>
        </p:spPr>
        <p:txBody>
          <a:bodyPr wrap="none" lIns="130046" tIns="65023" rIns="130046" bIns="65023">
            <a:prstTxWarp prst="textNoShape">
              <a:avLst/>
            </a:prstTxWarp>
            <a:spAutoFit/>
          </a:bodyPr>
          <a:lstStyle/>
          <a:p>
            <a:r>
              <a:rPr lang="en-US" sz="2800" dirty="0">
                <a:solidFill>
                  <a:schemeClr val="tx2"/>
                </a:solidFill>
                <a:latin typeface="Book Antiqua"/>
              </a:rPr>
              <a:t>No. of locks</a:t>
            </a:r>
          </a:p>
        </p:txBody>
      </p:sp>
      <p:sp>
        <p:nvSpPr>
          <p:cNvPr id="2" name="Right Brace 1"/>
          <p:cNvSpPr/>
          <p:nvPr/>
        </p:nvSpPr>
        <p:spPr bwMode="auto">
          <a:xfrm rot="5400000">
            <a:off x="6276268" y="6327068"/>
            <a:ext cx="582960" cy="2002904"/>
          </a:xfrm>
          <a:prstGeom prst="rightBrace">
            <a:avLst/>
          </a:prstGeom>
          <a:noFill/>
          <a:ln w="19050">
            <a:solidFill>
              <a:schemeClr val="tx2"/>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a:ln>
                <a:noFill/>
              </a:ln>
              <a:solidFill>
                <a:srgbClr val="263750"/>
              </a:solidFill>
              <a:effectLst/>
              <a:latin typeface="Book Antiqua"/>
              <a:ea typeface="ヒラギノ明朝 ProN W3" charset="0"/>
              <a:cs typeface="ヒラギノ明朝 ProN W3" charset="0"/>
              <a:sym typeface="Palatino"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noFill/>
          <a:ln/>
        </p:spPr>
        <p:txBody>
          <a:bodyPr/>
          <a:lstStyle/>
          <a:p>
            <a:r>
              <a:rPr lang="en-US"/>
              <a:t>Centralized 2PL</a:t>
            </a:r>
          </a:p>
        </p:txBody>
      </p:sp>
      <p:sp>
        <p:nvSpPr>
          <p:cNvPr id="76803" name="Rectangle 3"/>
          <p:cNvSpPr>
            <a:spLocks noGrp="1" noChangeArrowheads="1"/>
          </p:cNvSpPr>
          <p:nvPr>
            <p:ph idx="1"/>
          </p:nvPr>
        </p:nvSpPr>
        <p:spPr>
          <a:xfrm>
            <a:off x="342900" y="2489200"/>
            <a:ext cx="12293600" cy="1163464"/>
          </a:xfrm>
          <a:noFill/>
          <a:ln/>
        </p:spPr>
        <p:txBody>
          <a:bodyPr/>
          <a:lstStyle/>
          <a:p>
            <a:r>
              <a:rPr lang="en-US" dirty="0"/>
              <a:t>There is only one 2PL scheduler in the distributed system.</a:t>
            </a:r>
          </a:p>
          <a:p>
            <a:r>
              <a:rPr lang="en-US" dirty="0"/>
              <a:t>Lock requests are issued to the central scheduler.</a:t>
            </a:r>
          </a:p>
        </p:txBody>
      </p:sp>
      <p:sp>
        <p:nvSpPr>
          <p:cNvPr id="76804" name="Rectangle 4"/>
          <p:cNvSpPr>
            <a:spLocks noChangeArrowheads="1"/>
          </p:cNvSpPr>
          <p:nvPr/>
        </p:nvSpPr>
        <p:spPr bwMode="auto">
          <a:xfrm>
            <a:off x="1496024" y="3641676"/>
            <a:ext cx="3275545" cy="989443"/>
          </a:xfrm>
          <a:prstGeom prst="rect">
            <a:avLst/>
          </a:prstGeom>
          <a:noFill/>
          <a:ln w="12700">
            <a:noFill/>
            <a:miter lim="800000"/>
            <a:headEnd/>
            <a:tailEnd/>
          </a:ln>
          <a:effectLst/>
        </p:spPr>
        <p:txBody>
          <a:bodyPr wrap="none" lIns="128691" tIns="63217" rIns="128691" bIns="63217">
            <a:prstTxWarp prst="textNoShape">
              <a:avLst/>
            </a:prstTxWarp>
            <a:spAutoFit/>
          </a:bodyPr>
          <a:lstStyle/>
          <a:p>
            <a:pPr algn="ctr"/>
            <a:r>
              <a:rPr lang="en-US" sz="2800" dirty="0">
                <a:solidFill>
                  <a:srgbClr val="000000"/>
                </a:solidFill>
                <a:latin typeface="Book Antiqua"/>
              </a:rPr>
              <a:t>Data Processors at </a:t>
            </a:r>
          </a:p>
          <a:p>
            <a:pPr algn="ctr"/>
            <a:r>
              <a:rPr lang="en-US" sz="2800" u="sng" dirty="0">
                <a:solidFill>
                  <a:srgbClr val="000000"/>
                </a:solidFill>
                <a:latin typeface="Book Antiqua"/>
              </a:rPr>
              <a:t>  participating sites </a:t>
            </a:r>
          </a:p>
        </p:txBody>
      </p:sp>
      <p:sp>
        <p:nvSpPr>
          <p:cNvPr id="76805" name="Rectangle 5"/>
          <p:cNvSpPr>
            <a:spLocks noChangeArrowheads="1"/>
          </p:cNvSpPr>
          <p:nvPr/>
        </p:nvSpPr>
        <p:spPr bwMode="auto">
          <a:xfrm>
            <a:off x="4669254" y="4032272"/>
            <a:ext cx="3034117"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pPr algn="ctr"/>
            <a:r>
              <a:rPr lang="en-US" sz="2800" u="sng" dirty="0">
                <a:solidFill>
                  <a:srgbClr val="000000"/>
                </a:solidFill>
                <a:latin typeface="Book Antiqua"/>
              </a:rPr>
              <a:t>Coordinating TM</a:t>
            </a:r>
          </a:p>
        </p:txBody>
      </p:sp>
      <p:sp>
        <p:nvSpPr>
          <p:cNvPr id="76806" name="Rectangle 6"/>
          <p:cNvSpPr>
            <a:spLocks noChangeArrowheads="1"/>
          </p:cNvSpPr>
          <p:nvPr/>
        </p:nvSpPr>
        <p:spPr bwMode="auto">
          <a:xfrm>
            <a:off x="8410212" y="4032272"/>
            <a:ext cx="2759027"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pPr algn="ctr"/>
            <a:r>
              <a:rPr lang="en-US" sz="2800" u="sng" dirty="0">
                <a:solidFill>
                  <a:srgbClr val="000000"/>
                </a:solidFill>
                <a:latin typeface="Book Antiqua"/>
              </a:rPr>
              <a:t>Central Site LM</a:t>
            </a:r>
          </a:p>
        </p:txBody>
      </p:sp>
      <p:pic>
        <p:nvPicPr>
          <p:cNvPr id="76807" name="Picture 7"/>
          <p:cNvPicPr>
            <a:picLocks noChangeArrowheads="1"/>
          </p:cNvPicPr>
          <p:nvPr/>
        </p:nvPicPr>
        <p:blipFill>
          <a:blip r:embed="rId3"/>
          <a:srcRect/>
          <a:stretch>
            <a:fillRect/>
          </a:stretch>
        </p:blipFill>
        <p:spPr bwMode="auto">
          <a:xfrm>
            <a:off x="5671538" y="7800502"/>
            <a:ext cx="559929" cy="487680"/>
          </a:xfrm>
          <a:prstGeom prst="rect">
            <a:avLst/>
          </a:prstGeom>
          <a:noFill/>
          <a:ln w="127000">
            <a:noFill/>
            <a:miter lim="800000"/>
            <a:headEnd/>
            <a:tailEnd/>
          </a:ln>
          <a:effectLst/>
        </p:spPr>
      </p:pic>
      <p:sp>
        <p:nvSpPr>
          <p:cNvPr id="76808" name="Line 8"/>
          <p:cNvSpPr>
            <a:spLocks noChangeShapeType="1"/>
          </p:cNvSpPr>
          <p:nvPr/>
        </p:nvSpPr>
        <p:spPr bwMode="auto">
          <a:xfrm>
            <a:off x="5942471" y="4693800"/>
            <a:ext cx="3747911" cy="984391"/>
          </a:xfrm>
          <a:prstGeom prst="line">
            <a:avLst/>
          </a:prstGeom>
          <a:noFill/>
          <a:ln w="19050">
            <a:solidFill>
              <a:schemeClr val="tx2"/>
            </a:solidFill>
            <a:round/>
            <a:headEnd w="lg" len="lg"/>
            <a:tailEnd type="triangle" w="lg" len="lg"/>
          </a:ln>
          <a:effectLst/>
        </p:spPr>
        <p:txBody>
          <a:bodyPr wrap="none" lIns="130046" tIns="65023" rIns="130046" bIns="65023" anchor="ctr">
            <a:prstTxWarp prst="textNoShape">
              <a:avLst/>
            </a:prstTxWarp>
          </a:bodyPr>
          <a:lstStyle/>
          <a:p>
            <a:endParaRPr lang="en-US" sz="2800" dirty="0">
              <a:latin typeface="Book Antiqua"/>
            </a:endParaRPr>
          </a:p>
        </p:txBody>
      </p:sp>
      <p:sp>
        <p:nvSpPr>
          <p:cNvPr id="76809" name="Line 9"/>
          <p:cNvSpPr>
            <a:spLocks noChangeShapeType="1"/>
          </p:cNvSpPr>
          <p:nvPr/>
        </p:nvSpPr>
        <p:spPr bwMode="auto">
          <a:xfrm flipH="1">
            <a:off x="6014720" y="5858814"/>
            <a:ext cx="3657600" cy="708942"/>
          </a:xfrm>
          <a:prstGeom prst="line">
            <a:avLst/>
          </a:prstGeom>
          <a:noFill/>
          <a:ln w="19050">
            <a:solidFill>
              <a:schemeClr val="tx2"/>
            </a:solidFill>
            <a:round/>
            <a:headEnd w="lg" len="lg"/>
            <a:tailEnd type="triangle" w="lg" len="lg"/>
          </a:ln>
          <a:effectLst/>
        </p:spPr>
        <p:txBody>
          <a:bodyPr wrap="none" lIns="130046" tIns="65023" rIns="130046" bIns="65023" anchor="ctr">
            <a:prstTxWarp prst="textNoShape">
              <a:avLst/>
            </a:prstTxWarp>
          </a:bodyPr>
          <a:lstStyle/>
          <a:p>
            <a:endParaRPr lang="en-US" sz="2800" dirty="0">
              <a:latin typeface="Book Antiqua"/>
            </a:endParaRPr>
          </a:p>
        </p:txBody>
      </p:sp>
      <p:sp>
        <p:nvSpPr>
          <p:cNvPr id="76810" name="Line 10"/>
          <p:cNvSpPr>
            <a:spLocks noChangeShapeType="1"/>
          </p:cNvSpPr>
          <p:nvPr/>
        </p:nvSpPr>
        <p:spPr bwMode="auto">
          <a:xfrm flipH="1">
            <a:off x="3224107" y="6617426"/>
            <a:ext cx="2628053" cy="505742"/>
          </a:xfrm>
          <a:prstGeom prst="line">
            <a:avLst/>
          </a:prstGeom>
          <a:noFill/>
          <a:ln w="19050">
            <a:solidFill>
              <a:schemeClr val="tx2"/>
            </a:solidFill>
            <a:round/>
            <a:headEnd w="lg" len="lg"/>
            <a:tailEnd type="triangle" w="lg" len="lg"/>
          </a:ln>
          <a:effectLst/>
        </p:spPr>
        <p:txBody>
          <a:bodyPr wrap="none" lIns="130046" tIns="65023" rIns="130046" bIns="65023" anchor="ctr">
            <a:prstTxWarp prst="textNoShape">
              <a:avLst/>
            </a:prstTxWarp>
          </a:bodyPr>
          <a:lstStyle/>
          <a:p>
            <a:endParaRPr lang="en-US" sz="2800" dirty="0">
              <a:latin typeface="Book Antiqua"/>
            </a:endParaRPr>
          </a:p>
        </p:txBody>
      </p:sp>
      <p:sp>
        <p:nvSpPr>
          <p:cNvPr id="76811" name="Line 11"/>
          <p:cNvSpPr>
            <a:spLocks noChangeShapeType="1"/>
          </p:cNvSpPr>
          <p:nvPr/>
        </p:nvSpPr>
        <p:spPr bwMode="auto">
          <a:xfrm>
            <a:off x="3287325" y="7321853"/>
            <a:ext cx="2609991" cy="505742"/>
          </a:xfrm>
          <a:prstGeom prst="line">
            <a:avLst/>
          </a:prstGeom>
          <a:noFill/>
          <a:ln w="19050">
            <a:solidFill>
              <a:schemeClr val="tx2"/>
            </a:solidFill>
            <a:round/>
            <a:headEnd w="lg" len="lg"/>
            <a:tailEnd type="triangle" w="lg" len="lg"/>
          </a:ln>
          <a:effectLst/>
        </p:spPr>
        <p:txBody>
          <a:bodyPr wrap="none" lIns="130046" tIns="65023" rIns="130046" bIns="65023" anchor="ctr">
            <a:prstTxWarp prst="textNoShape">
              <a:avLst/>
            </a:prstTxWarp>
          </a:bodyPr>
          <a:lstStyle/>
          <a:p>
            <a:endParaRPr lang="en-US" sz="2800" dirty="0">
              <a:latin typeface="Book Antiqua"/>
            </a:endParaRPr>
          </a:p>
        </p:txBody>
      </p:sp>
      <p:sp>
        <p:nvSpPr>
          <p:cNvPr id="76812" name="Line 12"/>
          <p:cNvSpPr>
            <a:spLocks noChangeShapeType="1"/>
          </p:cNvSpPr>
          <p:nvPr/>
        </p:nvSpPr>
        <p:spPr bwMode="auto">
          <a:xfrm>
            <a:off x="6142359" y="8333184"/>
            <a:ext cx="3602209" cy="727158"/>
          </a:xfrm>
          <a:prstGeom prst="line">
            <a:avLst/>
          </a:prstGeom>
          <a:noFill/>
          <a:ln w="19050">
            <a:solidFill>
              <a:schemeClr val="tx2"/>
            </a:solidFill>
            <a:round/>
            <a:headEnd w="lg" len="lg"/>
            <a:tailEnd type="triangle" w="lg" len="lg"/>
          </a:ln>
          <a:effectLst/>
        </p:spPr>
        <p:txBody>
          <a:bodyPr wrap="none" lIns="130046" tIns="65023" rIns="130046" bIns="65023" anchor="ctr">
            <a:prstTxWarp prst="textNoShape">
              <a:avLst/>
            </a:prstTxWarp>
          </a:bodyPr>
          <a:lstStyle/>
          <a:p>
            <a:endParaRPr lang="en-US" sz="2800" dirty="0">
              <a:latin typeface="Book Antiqua"/>
            </a:endParaRPr>
          </a:p>
        </p:txBody>
      </p:sp>
      <p:sp>
        <p:nvSpPr>
          <p:cNvPr id="76813" name="Rectangle 13"/>
          <p:cNvSpPr>
            <a:spLocks noChangeArrowheads="1"/>
          </p:cNvSpPr>
          <p:nvPr/>
        </p:nvSpPr>
        <p:spPr bwMode="auto">
          <a:xfrm rot="780000">
            <a:off x="6808083" y="4686584"/>
            <a:ext cx="2459217"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5C5C"/>
                </a:solidFill>
                <a:latin typeface="Book Antiqua"/>
              </a:rPr>
              <a:t>Lock Request</a:t>
            </a:r>
          </a:p>
        </p:txBody>
      </p:sp>
      <p:sp>
        <p:nvSpPr>
          <p:cNvPr id="76814" name="Rectangle 14"/>
          <p:cNvSpPr>
            <a:spLocks noChangeArrowheads="1"/>
          </p:cNvSpPr>
          <p:nvPr/>
        </p:nvSpPr>
        <p:spPr bwMode="auto">
          <a:xfrm rot="20940000">
            <a:off x="6394754" y="5661944"/>
            <a:ext cx="2436949"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5C5C"/>
                </a:solidFill>
                <a:latin typeface="Book Antiqua"/>
              </a:rPr>
              <a:t>Lock Granted</a:t>
            </a:r>
          </a:p>
        </p:txBody>
      </p:sp>
      <p:sp>
        <p:nvSpPr>
          <p:cNvPr id="76815" name="Rectangle 15"/>
          <p:cNvSpPr>
            <a:spLocks noChangeArrowheads="1"/>
          </p:cNvSpPr>
          <p:nvPr/>
        </p:nvSpPr>
        <p:spPr bwMode="auto">
          <a:xfrm rot="20880000">
            <a:off x="3594618" y="6285091"/>
            <a:ext cx="1878002"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chemeClr val="tx2"/>
                </a:solidFill>
                <a:latin typeface="Book Antiqua"/>
              </a:rPr>
              <a:t>Operation</a:t>
            </a:r>
          </a:p>
        </p:txBody>
      </p:sp>
      <p:sp>
        <p:nvSpPr>
          <p:cNvPr id="76816" name="Rectangle 16"/>
          <p:cNvSpPr>
            <a:spLocks noChangeArrowheads="1"/>
          </p:cNvSpPr>
          <p:nvPr/>
        </p:nvSpPr>
        <p:spPr bwMode="auto">
          <a:xfrm rot="660000">
            <a:off x="2914849" y="7585571"/>
            <a:ext cx="3020793"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chemeClr val="tx2"/>
                </a:solidFill>
                <a:latin typeface="Book Antiqua"/>
              </a:rPr>
              <a:t>End of Operation</a:t>
            </a:r>
          </a:p>
        </p:txBody>
      </p:sp>
      <p:sp>
        <p:nvSpPr>
          <p:cNvPr id="76817" name="Rectangle 17"/>
          <p:cNvSpPr>
            <a:spLocks noChangeArrowheads="1"/>
          </p:cNvSpPr>
          <p:nvPr/>
        </p:nvSpPr>
        <p:spPr bwMode="auto">
          <a:xfrm rot="660000">
            <a:off x="6496466" y="8696397"/>
            <a:ext cx="2468333"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5C5C"/>
                </a:solidFill>
                <a:latin typeface="Book Antiqua"/>
              </a:rPr>
              <a:t>Release Locks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noFill/>
          <a:ln/>
        </p:spPr>
        <p:txBody>
          <a:bodyPr/>
          <a:lstStyle/>
          <a:p>
            <a:r>
              <a:rPr lang="en-US"/>
              <a:t>Distributed 2PL</a:t>
            </a:r>
          </a:p>
        </p:txBody>
      </p:sp>
      <p:sp>
        <p:nvSpPr>
          <p:cNvPr id="78852" name="Rectangle 4"/>
          <p:cNvSpPr>
            <a:spLocks noGrp="1" noChangeArrowheads="1"/>
          </p:cNvSpPr>
          <p:nvPr>
            <p:ph idx="1"/>
          </p:nvPr>
        </p:nvSpPr>
        <p:spPr>
          <a:noFill/>
          <a:ln/>
        </p:spPr>
        <p:txBody>
          <a:bodyPr/>
          <a:lstStyle/>
          <a:p>
            <a:pPr>
              <a:lnSpc>
                <a:spcPct val="100000"/>
              </a:lnSpc>
              <a:spcBef>
                <a:spcPct val="60000"/>
              </a:spcBef>
            </a:pPr>
            <a:r>
              <a:rPr lang="en-US"/>
              <a:t>2PL schedulers are placed at each site. Each scheduler handles lock requests for data at that site.</a:t>
            </a:r>
          </a:p>
          <a:p>
            <a:pPr>
              <a:lnSpc>
                <a:spcPct val="100000"/>
              </a:lnSpc>
              <a:spcBef>
                <a:spcPct val="60000"/>
              </a:spcBef>
            </a:pPr>
            <a:r>
              <a:rPr lang="en-US"/>
              <a:t>A transaction may read any of the replicated copies of item </a:t>
            </a:r>
            <a:r>
              <a:rPr lang="en-US" i="1"/>
              <a:t>x</a:t>
            </a:r>
            <a:r>
              <a:rPr lang="en-US"/>
              <a:t>, by obtaining a read lock on one of the copies of </a:t>
            </a:r>
            <a:r>
              <a:rPr lang="en-US" i="1"/>
              <a:t>x</a:t>
            </a:r>
            <a:r>
              <a:rPr lang="en-US"/>
              <a:t>. Writing into </a:t>
            </a:r>
            <a:r>
              <a:rPr lang="en-US" i="1"/>
              <a:t>x</a:t>
            </a:r>
            <a:r>
              <a:rPr lang="en-US"/>
              <a:t> requires obtaining write locks for all copies of </a:t>
            </a:r>
            <a:r>
              <a:rPr lang="en-US" i="1"/>
              <a:t>x</a:t>
            </a:r>
            <a:r>
              <a:rPr lang="en-US"/>
              <a:t>.</a:t>
            </a:r>
          </a:p>
        </p:txBody>
      </p:sp>
      <p:sp>
        <p:nvSpPr>
          <p:cNvPr id="78851" name="Rectangle 3"/>
          <p:cNvSpPr>
            <a:spLocks noChangeArrowheads="1"/>
          </p:cNvSpPr>
          <p:nvPr/>
        </p:nvSpPr>
        <p:spPr bwMode="auto">
          <a:xfrm>
            <a:off x="2113280" y="2239715"/>
            <a:ext cx="9482667" cy="541867"/>
          </a:xfrm>
          <a:prstGeom prst="rect">
            <a:avLst/>
          </a:prstGeom>
          <a:noFill/>
          <a:ln w="12700">
            <a:no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noFill/>
          <a:ln/>
        </p:spPr>
        <p:txBody>
          <a:bodyPr/>
          <a:lstStyle/>
          <a:p>
            <a:r>
              <a:rPr lang="en-US"/>
              <a:t>Distributed 2PL Execution</a:t>
            </a:r>
          </a:p>
        </p:txBody>
      </p:sp>
      <p:sp>
        <p:nvSpPr>
          <p:cNvPr id="80899" name="Rectangle 3"/>
          <p:cNvSpPr>
            <a:spLocks noChangeArrowheads="1"/>
          </p:cNvSpPr>
          <p:nvPr/>
        </p:nvSpPr>
        <p:spPr bwMode="auto">
          <a:xfrm>
            <a:off x="1886543" y="2348089"/>
            <a:ext cx="3034117"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u="sng" dirty="0">
                <a:solidFill>
                  <a:srgbClr val="000000"/>
                </a:solidFill>
                <a:latin typeface="Book Antiqua"/>
              </a:rPr>
              <a:t>Coordinating TM</a:t>
            </a:r>
          </a:p>
        </p:txBody>
      </p:sp>
      <p:sp>
        <p:nvSpPr>
          <p:cNvPr id="80900" name="Rectangle 4"/>
          <p:cNvSpPr>
            <a:spLocks noChangeArrowheads="1"/>
          </p:cNvSpPr>
          <p:nvPr/>
        </p:nvSpPr>
        <p:spPr bwMode="auto">
          <a:xfrm>
            <a:off x="5275803" y="2348089"/>
            <a:ext cx="3110210"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u="sng" dirty="0">
                <a:solidFill>
                  <a:srgbClr val="000000"/>
                </a:solidFill>
                <a:latin typeface="Book Antiqua"/>
              </a:rPr>
              <a:t>Participating LMs</a:t>
            </a:r>
          </a:p>
        </p:txBody>
      </p:sp>
      <p:sp>
        <p:nvSpPr>
          <p:cNvPr id="80901" name="Rectangle 5"/>
          <p:cNvSpPr>
            <a:spLocks noChangeArrowheads="1"/>
          </p:cNvSpPr>
          <p:nvPr/>
        </p:nvSpPr>
        <p:spPr bwMode="auto">
          <a:xfrm>
            <a:off x="8694704" y="2348089"/>
            <a:ext cx="3029938" cy="559929"/>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u="sng" dirty="0">
                <a:solidFill>
                  <a:srgbClr val="000000"/>
                </a:solidFill>
                <a:latin typeface="Book Antiqua"/>
              </a:rPr>
              <a:t>Participating DPs</a:t>
            </a:r>
          </a:p>
        </p:txBody>
      </p:sp>
      <p:pic>
        <p:nvPicPr>
          <p:cNvPr id="80902" name="Picture 6"/>
          <p:cNvPicPr>
            <a:picLocks noChangeArrowheads="1"/>
          </p:cNvPicPr>
          <p:nvPr/>
        </p:nvPicPr>
        <p:blipFill>
          <a:blip r:embed="rId3"/>
          <a:srcRect/>
          <a:stretch>
            <a:fillRect/>
          </a:stretch>
        </p:blipFill>
        <p:spPr bwMode="auto">
          <a:xfrm>
            <a:off x="3016391" y="6728178"/>
            <a:ext cx="559929" cy="469618"/>
          </a:xfrm>
          <a:prstGeom prst="rect">
            <a:avLst/>
          </a:prstGeom>
          <a:noFill/>
          <a:ln w="127000">
            <a:noFill/>
            <a:miter lim="800000"/>
            <a:headEnd/>
            <a:tailEnd/>
          </a:ln>
          <a:effectLst/>
        </p:spPr>
      </p:pic>
      <p:sp>
        <p:nvSpPr>
          <p:cNvPr id="80903" name="Line 7"/>
          <p:cNvSpPr>
            <a:spLocks noChangeShapeType="1"/>
          </p:cNvSpPr>
          <p:nvPr/>
        </p:nvSpPr>
        <p:spPr bwMode="auto">
          <a:xfrm>
            <a:off x="3341511" y="3639538"/>
            <a:ext cx="3558258" cy="957298"/>
          </a:xfrm>
          <a:prstGeom prst="line">
            <a:avLst/>
          </a:prstGeom>
          <a:noFill/>
          <a:ln w="19050">
            <a:solidFill>
              <a:schemeClr val="tx2"/>
            </a:solidFill>
            <a:round/>
            <a:headEnd w="lg" len="lg"/>
            <a:tailEnd type="triangle" w="lg" len="lg"/>
          </a:ln>
          <a:effectLst/>
        </p:spPr>
        <p:txBody>
          <a:bodyPr wrap="none" lIns="130046" tIns="65023" rIns="130046" bIns="65023" anchor="ctr">
            <a:prstTxWarp prst="textNoShape">
              <a:avLst/>
            </a:prstTxWarp>
          </a:bodyPr>
          <a:lstStyle/>
          <a:p>
            <a:endParaRPr lang="en-US" sz="2800" dirty="0">
              <a:latin typeface="Book Antiqua"/>
            </a:endParaRPr>
          </a:p>
        </p:txBody>
      </p:sp>
      <p:sp>
        <p:nvSpPr>
          <p:cNvPr id="80904" name="Line 8"/>
          <p:cNvSpPr>
            <a:spLocks noChangeShapeType="1"/>
          </p:cNvSpPr>
          <p:nvPr/>
        </p:nvSpPr>
        <p:spPr bwMode="auto">
          <a:xfrm>
            <a:off x="7134578" y="4669085"/>
            <a:ext cx="2935111" cy="767644"/>
          </a:xfrm>
          <a:prstGeom prst="line">
            <a:avLst/>
          </a:prstGeom>
          <a:noFill/>
          <a:ln w="19050">
            <a:solidFill>
              <a:schemeClr val="tx2"/>
            </a:solidFill>
            <a:round/>
            <a:headEnd w="lg" len="lg"/>
            <a:tailEnd type="triangle" w="lg" len="lg"/>
          </a:ln>
          <a:effectLst/>
        </p:spPr>
        <p:txBody>
          <a:bodyPr wrap="none" lIns="130046" tIns="65023" rIns="130046" bIns="65023" anchor="ctr">
            <a:prstTxWarp prst="textNoShape">
              <a:avLst/>
            </a:prstTxWarp>
          </a:bodyPr>
          <a:lstStyle/>
          <a:p>
            <a:endParaRPr lang="en-US" sz="2800" dirty="0">
              <a:latin typeface="Book Antiqua"/>
            </a:endParaRPr>
          </a:p>
        </p:txBody>
      </p:sp>
      <p:sp>
        <p:nvSpPr>
          <p:cNvPr id="80905" name="Line 9"/>
          <p:cNvSpPr>
            <a:spLocks noChangeShapeType="1"/>
          </p:cNvSpPr>
          <p:nvPr/>
        </p:nvSpPr>
        <p:spPr bwMode="auto">
          <a:xfrm flipH="1">
            <a:off x="3332480" y="5644445"/>
            <a:ext cx="6746240" cy="821831"/>
          </a:xfrm>
          <a:prstGeom prst="line">
            <a:avLst/>
          </a:prstGeom>
          <a:noFill/>
          <a:ln w="19050">
            <a:solidFill>
              <a:schemeClr val="tx2"/>
            </a:solidFill>
            <a:round/>
            <a:headEnd w="lg" len="lg"/>
            <a:tailEnd type="triangle" w="lg" len="lg"/>
          </a:ln>
          <a:effectLst/>
        </p:spPr>
        <p:txBody>
          <a:bodyPr wrap="none" lIns="130046" tIns="65023" rIns="130046" bIns="65023" anchor="ctr">
            <a:prstTxWarp prst="textNoShape">
              <a:avLst/>
            </a:prstTxWarp>
          </a:bodyPr>
          <a:lstStyle/>
          <a:p>
            <a:endParaRPr lang="en-US" sz="2800" dirty="0">
              <a:latin typeface="Book Antiqua"/>
            </a:endParaRPr>
          </a:p>
        </p:txBody>
      </p:sp>
      <p:sp>
        <p:nvSpPr>
          <p:cNvPr id="80906" name="Line 10"/>
          <p:cNvSpPr>
            <a:spLocks noChangeShapeType="1"/>
          </p:cNvSpPr>
          <p:nvPr/>
        </p:nvSpPr>
        <p:spPr bwMode="auto">
          <a:xfrm>
            <a:off x="3341511" y="7513884"/>
            <a:ext cx="3558258" cy="957298"/>
          </a:xfrm>
          <a:prstGeom prst="line">
            <a:avLst/>
          </a:prstGeom>
          <a:noFill/>
          <a:ln w="19050">
            <a:solidFill>
              <a:schemeClr val="tx2"/>
            </a:solidFill>
            <a:round/>
            <a:headEnd w="lg" len="lg"/>
            <a:tailEnd type="triangle" w="lg" len="lg"/>
          </a:ln>
          <a:effectLst/>
        </p:spPr>
        <p:txBody>
          <a:bodyPr wrap="none" lIns="130046" tIns="65023" rIns="130046" bIns="65023" anchor="ctr">
            <a:prstTxWarp prst="textNoShape">
              <a:avLst/>
            </a:prstTxWarp>
          </a:bodyPr>
          <a:lstStyle/>
          <a:p>
            <a:endParaRPr lang="en-US" sz="2800" dirty="0">
              <a:latin typeface="Book Antiqua"/>
            </a:endParaRPr>
          </a:p>
        </p:txBody>
      </p:sp>
      <p:sp>
        <p:nvSpPr>
          <p:cNvPr id="80907" name="Rectangle 11"/>
          <p:cNvSpPr>
            <a:spLocks noChangeArrowheads="1"/>
          </p:cNvSpPr>
          <p:nvPr/>
        </p:nvSpPr>
        <p:spPr bwMode="auto">
          <a:xfrm rot="840000">
            <a:off x="3827816" y="3551042"/>
            <a:ext cx="2459217"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5C5C"/>
                </a:solidFill>
                <a:latin typeface="Book Antiqua"/>
              </a:rPr>
              <a:t>Lock Request</a:t>
            </a:r>
          </a:p>
        </p:txBody>
      </p:sp>
      <p:sp>
        <p:nvSpPr>
          <p:cNvPr id="80908" name="Rectangle 12"/>
          <p:cNvSpPr>
            <a:spLocks noChangeArrowheads="1"/>
          </p:cNvSpPr>
          <p:nvPr/>
        </p:nvSpPr>
        <p:spPr bwMode="auto">
          <a:xfrm rot="840000">
            <a:off x="7631525" y="4499309"/>
            <a:ext cx="1878002"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chemeClr val="tx2"/>
                </a:solidFill>
                <a:latin typeface="Book Antiqua"/>
              </a:rPr>
              <a:t>Operation</a:t>
            </a:r>
          </a:p>
        </p:txBody>
      </p:sp>
      <p:sp>
        <p:nvSpPr>
          <p:cNvPr id="80909" name="Rectangle 13"/>
          <p:cNvSpPr>
            <a:spLocks noChangeArrowheads="1"/>
          </p:cNvSpPr>
          <p:nvPr/>
        </p:nvSpPr>
        <p:spPr bwMode="auto">
          <a:xfrm rot="21240000">
            <a:off x="4811383" y="5610136"/>
            <a:ext cx="3020793"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chemeClr val="tx2"/>
                </a:solidFill>
                <a:latin typeface="Book Antiqua"/>
              </a:rPr>
              <a:t>End of Operation</a:t>
            </a:r>
          </a:p>
        </p:txBody>
      </p:sp>
      <p:sp>
        <p:nvSpPr>
          <p:cNvPr id="80910" name="Rectangle 14"/>
          <p:cNvSpPr>
            <a:spLocks noChangeArrowheads="1"/>
          </p:cNvSpPr>
          <p:nvPr/>
        </p:nvSpPr>
        <p:spPr bwMode="auto">
          <a:xfrm rot="840000">
            <a:off x="3787133" y="7425389"/>
            <a:ext cx="2468333"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5C5C"/>
                </a:solidFill>
                <a:latin typeface="Book Antiqua"/>
              </a:rPr>
              <a:t>Release Locks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noFill/>
          <a:ln/>
        </p:spPr>
        <p:txBody>
          <a:bodyPr/>
          <a:lstStyle/>
          <a:p>
            <a:r>
              <a:rPr lang="en-US"/>
              <a:t>Timestamp Ordering</a:t>
            </a:r>
          </a:p>
        </p:txBody>
      </p:sp>
      <p:sp>
        <p:nvSpPr>
          <p:cNvPr id="82947" name="Rectangle 3"/>
          <p:cNvSpPr>
            <a:spLocks noGrp="1" noChangeArrowheads="1"/>
          </p:cNvSpPr>
          <p:nvPr>
            <p:ph idx="1"/>
          </p:nvPr>
        </p:nvSpPr>
        <p:spPr>
          <a:noFill/>
          <a:ln/>
        </p:spPr>
        <p:txBody>
          <a:bodyPr/>
          <a:lstStyle/>
          <a:p>
            <a:pPr>
              <a:lnSpc>
                <a:spcPct val="95000"/>
              </a:lnSpc>
              <a:spcBef>
                <a:spcPct val="10000"/>
              </a:spcBef>
              <a:buSzPct val="100000"/>
              <a:buFont typeface="Wingdings" pitchFamily="2" charset="2"/>
              <a:buChar char=""/>
              <a:tabLst>
                <a:tab pos="5852069" algn="l"/>
              </a:tabLst>
            </a:pPr>
            <a:r>
              <a:rPr lang="en-US" dirty="0" smtClean="0"/>
              <a:t>Transaction </a:t>
            </a:r>
            <a:r>
              <a:rPr lang="en-US" dirty="0"/>
              <a:t>(</a:t>
            </a:r>
            <a:r>
              <a:rPr lang="en-US" i="1" dirty="0"/>
              <a:t>T</a:t>
            </a:r>
            <a:r>
              <a:rPr lang="en-US" i="1" baseline="-25000" dirty="0"/>
              <a:t>i</a:t>
            </a:r>
            <a:r>
              <a:rPr lang="en-US" dirty="0"/>
              <a:t>) is assigned a globally unique timestamp </a:t>
            </a:r>
            <a:r>
              <a:rPr lang="en-US" i="1" dirty="0" err="1"/>
              <a:t>ts</a:t>
            </a:r>
            <a:r>
              <a:rPr lang="en-US" dirty="0"/>
              <a:t>(</a:t>
            </a:r>
            <a:r>
              <a:rPr lang="en-US" i="1" dirty="0"/>
              <a:t>T</a:t>
            </a:r>
            <a:r>
              <a:rPr lang="en-US" i="1" baseline="-25000" dirty="0"/>
              <a:t>i</a:t>
            </a:r>
            <a:r>
              <a:rPr lang="en-US" dirty="0"/>
              <a:t>).</a:t>
            </a:r>
          </a:p>
          <a:p>
            <a:pPr>
              <a:lnSpc>
                <a:spcPct val="95000"/>
              </a:lnSpc>
              <a:spcBef>
                <a:spcPct val="10000"/>
              </a:spcBef>
              <a:buSzPct val="100000"/>
              <a:buFont typeface="Wingdings" pitchFamily="2" charset="2"/>
              <a:buChar char=""/>
              <a:tabLst>
                <a:tab pos="5852069" algn="l"/>
              </a:tabLst>
            </a:pPr>
            <a:r>
              <a:rPr lang="en-US" dirty="0"/>
              <a:t>Transaction manager attaches the timestamp to all operations issued by the transaction.</a:t>
            </a:r>
          </a:p>
          <a:p>
            <a:pPr>
              <a:lnSpc>
                <a:spcPct val="95000"/>
              </a:lnSpc>
              <a:spcBef>
                <a:spcPct val="10000"/>
              </a:spcBef>
              <a:buSzPct val="100000"/>
              <a:buFont typeface="Wingdings" pitchFamily="2" charset="2"/>
              <a:buChar char=""/>
              <a:tabLst>
                <a:tab pos="5852069" algn="l"/>
              </a:tabLst>
            </a:pPr>
            <a:r>
              <a:rPr lang="en-US" dirty="0"/>
              <a:t>Each data item is assigned a write timestamp (</a:t>
            </a:r>
            <a:r>
              <a:rPr lang="en-US" i="1" dirty="0" err="1"/>
              <a:t>wts</a:t>
            </a:r>
            <a:r>
              <a:rPr lang="en-US" dirty="0"/>
              <a:t>) and a read timestamp (</a:t>
            </a:r>
            <a:r>
              <a:rPr lang="en-US" i="1" dirty="0" err="1"/>
              <a:t>rts</a:t>
            </a:r>
            <a:r>
              <a:rPr lang="en-US" dirty="0"/>
              <a:t>):</a:t>
            </a:r>
          </a:p>
          <a:p>
            <a:pPr marL="975345" lvl="1" indent="-325115">
              <a:lnSpc>
                <a:spcPct val="95000"/>
              </a:lnSpc>
              <a:spcBef>
                <a:spcPct val="10000"/>
              </a:spcBef>
              <a:tabLst>
                <a:tab pos="5852069" algn="l"/>
              </a:tabLst>
            </a:pPr>
            <a:r>
              <a:rPr lang="en-US" i="1" dirty="0" err="1"/>
              <a:t>rts</a:t>
            </a:r>
            <a:r>
              <a:rPr lang="en-US" dirty="0" err="1"/>
              <a:t>(</a:t>
            </a:r>
            <a:r>
              <a:rPr lang="en-US" i="1" dirty="0" err="1"/>
              <a:t>x</a:t>
            </a:r>
            <a:r>
              <a:rPr lang="en-US" dirty="0"/>
              <a:t>) = largest timestamp of any read on </a:t>
            </a:r>
            <a:r>
              <a:rPr lang="en-US" i="1" dirty="0" err="1"/>
              <a:t>x</a:t>
            </a:r>
            <a:endParaRPr lang="en-US" dirty="0"/>
          </a:p>
          <a:p>
            <a:pPr marL="975345" lvl="1" indent="-325115">
              <a:lnSpc>
                <a:spcPct val="95000"/>
              </a:lnSpc>
              <a:spcBef>
                <a:spcPct val="10000"/>
              </a:spcBef>
              <a:tabLst>
                <a:tab pos="5852069" algn="l"/>
              </a:tabLst>
            </a:pPr>
            <a:r>
              <a:rPr lang="en-US" i="1" dirty="0" err="1"/>
              <a:t>wts</a:t>
            </a:r>
            <a:r>
              <a:rPr lang="en-US" dirty="0" err="1"/>
              <a:t>(</a:t>
            </a:r>
            <a:r>
              <a:rPr lang="en-US" i="1" dirty="0" err="1"/>
              <a:t>x</a:t>
            </a:r>
            <a:r>
              <a:rPr lang="en-US" dirty="0"/>
              <a:t>) = largest timestamp of any read on </a:t>
            </a:r>
            <a:r>
              <a:rPr lang="en-US" i="1" dirty="0" err="1"/>
              <a:t>x</a:t>
            </a:r>
            <a:endParaRPr lang="en-US" dirty="0"/>
          </a:p>
          <a:p>
            <a:pPr>
              <a:lnSpc>
                <a:spcPct val="95000"/>
              </a:lnSpc>
              <a:spcBef>
                <a:spcPct val="10000"/>
              </a:spcBef>
              <a:buSzPct val="100000"/>
              <a:buFont typeface="Wingdings" pitchFamily="2" charset="2"/>
              <a:buChar char=""/>
              <a:tabLst>
                <a:tab pos="5852069" algn="l"/>
              </a:tabLst>
            </a:pPr>
            <a:r>
              <a:rPr lang="en-US" dirty="0"/>
              <a:t>Conflicting operations are resolved by timestamp order</a:t>
            </a:r>
            <a:r>
              <a:rPr lang="en-US" dirty="0" smtClean="0"/>
              <a:t>.</a:t>
            </a:r>
          </a:p>
          <a:p>
            <a:pPr marL="0" indent="0">
              <a:lnSpc>
                <a:spcPct val="95000"/>
              </a:lnSpc>
              <a:spcBef>
                <a:spcPct val="10000"/>
              </a:spcBef>
              <a:buSzPct val="100000"/>
              <a:buNone/>
              <a:tabLst>
                <a:tab pos="5852069" algn="l"/>
              </a:tabLst>
            </a:pPr>
            <a:endParaRPr lang="en-US" sz="2000" dirty="0"/>
          </a:p>
          <a:p>
            <a:pPr>
              <a:lnSpc>
                <a:spcPct val="95000"/>
              </a:lnSpc>
              <a:spcBef>
                <a:spcPct val="10000"/>
              </a:spcBef>
              <a:buNone/>
              <a:tabLst>
                <a:tab pos="5852069" algn="l"/>
              </a:tabLst>
            </a:pPr>
            <a:r>
              <a:rPr lang="en-US" dirty="0"/>
              <a:t>	Basic T/O:</a:t>
            </a:r>
          </a:p>
          <a:p>
            <a:pPr>
              <a:lnSpc>
                <a:spcPct val="95000"/>
              </a:lnSpc>
              <a:spcBef>
                <a:spcPct val="10000"/>
              </a:spcBef>
              <a:buNone/>
              <a:tabLst>
                <a:tab pos="5852069" algn="l"/>
              </a:tabLst>
            </a:pPr>
            <a:r>
              <a:rPr lang="en-US" dirty="0"/>
              <a:t>	</a:t>
            </a:r>
            <a:r>
              <a:rPr lang="en-US" u="sng" dirty="0"/>
              <a:t>for </a:t>
            </a:r>
            <a:r>
              <a:rPr lang="en-US" i="1" u="sng" dirty="0" err="1"/>
              <a:t>R</a:t>
            </a:r>
            <a:r>
              <a:rPr lang="en-US" i="1" u="sng" baseline="-25000" dirty="0" err="1"/>
              <a:t>i</a:t>
            </a:r>
            <a:r>
              <a:rPr lang="en-US" u="sng" dirty="0"/>
              <a:t>(</a:t>
            </a:r>
            <a:r>
              <a:rPr lang="en-US" i="1" u="sng" dirty="0"/>
              <a:t>x</a:t>
            </a:r>
            <a:r>
              <a:rPr lang="en-US" u="sng" dirty="0"/>
              <a:t>)</a:t>
            </a:r>
            <a:r>
              <a:rPr lang="en-US" dirty="0"/>
              <a:t>	</a:t>
            </a:r>
            <a:r>
              <a:rPr lang="en-US" u="sng" dirty="0"/>
              <a:t>for </a:t>
            </a:r>
            <a:r>
              <a:rPr lang="en-US" i="1" u="sng" dirty="0"/>
              <a:t>W</a:t>
            </a:r>
            <a:r>
              <a:rPr lang="en-US" i="1" u="sng" baseline="-25000" dirty="0"/>
              <a:t>i</a:t>
            </a:r>
            <a:r>
              <a:rPr lang="en-US" u="sng" dirty="0"/>
              <a:t>(</a:t>
            </a:r>
            <a:r>
              <a:rPr lang="en-US" i="1" u="sng" dirty="0"/>
              <a:t>x</a:t>
            </a:r>
            <a:r>
              <a:rPr lang="en-US" u="sng" dirty="0" smtClean="0"/>
              <a:t>)</a:t>
            </a:r>
          </a:p>
          <a:p>
            <a:pPr>
              <a:lnSpc>
                <a:spcPct val="95000"/>
              </a:lnSpc>
              <a:spcBef>
                <a:spcPct val="10000"/>
              </a:spcBef>
              <a:buNone/>
              <a:tabLst>
                <a:tab pos="5852069" algn="l"/>
              </a:tabLst>
            </a:pPr>
            <a:endParaRPr lang="en-US" u="sng" dirty="0"/>
          </a:p>
          <a:p>
            <a:pPr>
              <a:lnSpc>
                <a:spcPct val="95000"/>
              </a:lnSpc>
              <a:spcBef>
                <a:spcPct val="10000"/>
              </a:spcBef>
              <a:buNone/>
              <a:tabLst>
                <a:tab pos="5852069" algn="l"/>
              </a:tabLst>
            </a:pPr>
            <a:r>
              <a:rPr lang="en-US" sz="2600" b="1" dirty="0"/>
              <a:t>	if</a:t>
            </a:r>
            <a:r>
              <a:rPr lang="en-US" sz="2600" dirty="0"/>
              <a:t> </a:t>
            </a:r>
            <a:r>
              <a:rPr lang="en-US" sz="2600" i="1" dirty="0" err="1"/>
              <a:t>ts</a:t>
            </a:r>
            <a:r>
              <a:rPr lang="en-US" sz="2600" dirty="0" err="1"/>
              <a:t>(</a:t>
            </a:r>
            <a:r>
              <a:rPr lang="en-US" sz="2600" i="1" dirty="0" err="1"/>
              <a:t>T</a:t>
            </a:r>
            <a:r>
              <a:rPr lang="en-US" sz="2600" i="1" baseline="-25000" dirty="0" err="1"/>
              <a:t>i</a:t>
            </a:r>
            <a:r>
              <a:rPr lang="en-US" sz="2600" dirty="0"/>
              <a:t>) &lt; </a:t>
            </a:r>
            <a:r>
              <a:rPr lang="en-US" sz="2600" i="1" dirty="0" err="1"/>
              <a:t>wts</a:t>
            </a:r>
            <a:r>
              <a:rPr lang="en-US" sz="2600" dirty="0" err="1"/>
              <a:t>(</a:t>
            </a:r>
            <a:r>
              <a:rPr lang="en-US" sz="2600" i="1" dirty="0" err="1"/>
              <a:t>x</a:t>
            </a:r>
            <a:r>
              <a:rPr lang="en-US" sz="2600" dirty="0"/>
              <a:t>)	</a:t>
            </a:r>
            <a:r>
              <a:rPr lang="en-US" sz="2600" b="1" dirty="0"/>
              <a:t>if</a:t>
            </a:r>
            <a:r>
              <a:rPr lang="en-US" sz="2600" dirty="0"/>
              <a:t> </a:t>
            </a:r>
            <a:r>
              <a:rPr lang="en-US" sz="2600" i="1" dirty="0" err="1"/>
              <a:t>ts</a:t>
            </a:r>
            <a:r>
              <a:rPr lang="en-US" sz="2600" dirty="0" err="1"/>
              <a:t>(</a:t>
            </a:r>
            <a:r>
              <a:rPr lang="en-US" sz="2600" i="1" dirty="0" err="1"/>
              <a:t>T</a:t>
            </a:r>
            <a:r>
              <a:rPr lang="en-US" sz="2600" i="1" baseline="-25000" dirty="0" err="1"/>
              <a:t>i</a:t>
            </a:r>
            <a:r>
              <a:rPr lang="en-US" sz="2600" dirty="0"/>
              <a:t>) &lt; </a:t>
            </a:r>
            <a:r>
              <a:rPr lang="en-US" sz="2600" i="1" dirty="0" err="1"/>
              <a:t>rts</a:t>
            </a:r>
            <a:r>
              <a:rPr lang="en-US" sz="2600" dirty="0" err="1"/>
              <a:t>(</a:t>
            </a:r>
            <a:r>
              <a:rPr lang="en-US" sz="2600" i="1" dirty="0" err="1"/>
              <a:t>x</a:t>
            </a:r>
            <a:r>
              <a:rPr lang="en-US" sz="2600" dirty="0"/>
              <a:t>) </a:t>
            </a:r>
            <a:r>
              <a:rPr lang="en-US" sz="2600" b="1" dirty="0"/>
              <a:t>and</a:t>
            </a:r>
            <a:r>
              <a:rPr lang="en-US" sz="2600" dirty="0"/>
              <a:t> </a:t>
            </a:r>
            <a:r>
              <a:rPr lang="en-US" sz="2600" i="1" dirty="0" err="1"/>
              <a:t>ts</a:t>
            </a:r>
            <a:r>
              <a:rPr lang="en-US" sz="2600" dirty="0" err="1"/>
              <a:t>(</a:t>
            </a:r>
            <a:r>
              <a:rPr lang="en-US" sz="2600" i="1" dirty="0" err="1"/>
              <a:t>T</a:t>
            </a:r>
            <a:r>
              <a:rPr lang="en-US" sz="2600" i="1" baseline="-25000" dirty="0" err="1"/>
              <a:t>i</a:t>
            </a:r>
            <a:r>
              <a:rPr lang="en-US" sz="2600" dirty="0"/>
              <a:t>) &lt; </a:t>
            </a:r>
            <a:r>
              <a:rPr lang="en-US" sz="2600" i="1" dirty="0" err="1"/>
              <a:t>wts</a:t>
            </a:r>
            <a:r>
              <a:rPr lang="en-US" sz="2600" dirty="0" err="1"/>
              <a:t>(</a:t>
            </a:r>
            <a:r>
              <a:rPr lang="en-US" sz="2600" i="1" dirty="0" err="1"/>
              <a:t>x</a:t>
            </a:r>
            <a:r>
              <a:rPr lang="en-US" sz="2600" dirty="0"/>
              <a:t>) </a:t>
            </a:r>
          </a:p>
          <a:p>
            <a:pPr>
              <a:lnSpc>
                <a:spcPct val="95000"/>
              </a:lnSpc>
              <a:spcBef>
                <a:spcPct val="10000"/>
              </a:spcBef>
              <a:buNone/>
              <a:tabLst>
                <a:tab pos="5852069" algn="l"/>
              </a:tabLst>
            </a:pPr>
            <a:r>
              <a:rPr lang="en-US" sz="2600" b="1" dirty="0"/>
              <a:t>	then</a:t>
            </a:r>
            <a:r>
              <a:rPr lang="en-US" sz="2600" dirty="0"/>
              <a:t> reject </a:t>
            </a:r>
            <a:r>
              <a:rPr lang="en-US" sz="2600" i="1" dirty="0" err="1"/>
              <a:t>R</a:t>
            </a:r>
            <a:r>
              <a:rPr lang="en-US" sz="2600" i="1" baseline="-25000" dirty="0" err="1"/>
              <a:t>i</a:t>
            </a:r>
            <a:r>
              <a:rPr lang="en-US" sz="2600" dirty="0" err="1"/>
              <a:t>(</a:t>
            </a:r>
            <a:r>
              <a:rPr lang="en-US" sz="2600" i="1" dirty="0" err="1"/>
              <a:t>x</a:t>
            </a:r>
            <a:r>
              <a:rPr lang="en-US" sz="2600" dirty="0"/>
              <a:t>)	</a:t>
            </a:r>
            <a:r>
              <a:rPr lang="en-US" sz="2600" b="1" dirty="0"/>
              <a:t>then</a:t>
            </a:r>
            <a:r>
              <a:rPr lang="en-US" sz="2600" dirty="0"/>
              <a:t> reject </a:t>
            </a:r>
            <a:r>
              <a:rPr lang="en-US" sz="2600" i="1" dirty="0" err="1"/>
              <a:t>W</a:t>
            </a:r>
            <a:r>
              <a:rPr lang="en-US" sz="2600" i="1" baseline="-25000" dirty="0" err="1"/>
              <a:t>i</a:t>
            </a:r>
            <a:r>
              <a:rPr lang="en-US" sz="2600" dirty="0" err="1"/>
              <a:t>(</a:t>
            </a:r>
            <a:r>
              <a:rPr lang="en-US" sz="2600" i="1" dirty="0" err="1"/>
              <a:t>x</a:t>
            </a:r>
            <a:r>
              <a:rPr lang="en-US" sz="2600" dirty="0"/>
              <a:t>)</a:t>
            </a:r>
          </a:p>
          <a:p>
            <a:pPr>
              <a:lnSpc>
                <a:spcPct val="95000"/>
              </a:lnSpc>
              <a:spcBef>
                <a:spcPct val="10000"/>
              </a:spcBef>
              <a:buNone/>
              <a:tabLst>
                <a:tab pos="5852069" algn="l"/>
              </a:tabLst>
            </a:pPr>
            <a:r>
              <a:rPr lang="en-US" sz="2600" b="1" dirty="0"/>
              <a:t>	else</a:t>
            </a:r>
            <a:r>
              <a:rPr lang="en-US" sz="2600" dirty="0"/>
              <a:t> accept </a:t>
            </a:r>
            <a:r>
              <a:rPr lang="en-US" sz="2600" i="1" dirty="0" err="1"/>
              <a:t>R</a:t>
            </a:r>
            <a:r>
              <a:rPr lang="en-US" sz="2600" i="1" baseline="-25000" dirty="0" err="1"/>
              <a:t>i</a:t>
            </a:r>
            <a:r>
              <a:rPr lang="en-US" sz="2600" dirty="0" err="1"/>
              <a:t>(</a:t>
            </a:r>
            <a:r>
              <a:rPr lang="en-US" sz="2600" i="1" dirty="0" err="1"/>
              <a:t>x</a:t>
            </a:r>
            <a:r>
              <a:rPr lang="en-US" sz="2600" dirty="0"/>
              <a:t>)	</a:t>
            </a:r>
            <a:r>
              <a:rPr lang="en-US" sz="2600" b="1" dirty="0"/>
              <a:t>else</a:t>
            </a:r>
            <a:r>
              <a:rPr lang="en-US" sz="2600" dirty="0"/>
              <a:t> accept </a:t>
            </a:r>
            <a:r>
              <a:rPr lang="en-US" sz="2600" i="1" dirty="0" err="1"/>
              <a:t>W</a:t>
            </a:r>
            <a:r>
              <a:rPr lang="en-US" sz="2600" i="1" baseline="-25000" dirty="0" err="1"/>
              <a:t>i</a:t>
            </a:r>
            <a:r>
              <a:rPr lang="en-US" sz="2600" dirty="0" err="1"/>
              <a:t>(</a:t>
            </a:r>
            <a:r>
              <a:rPr lang="en-US" sz="2600" i="1" dirty="0" err="1"/>
              <a:t>x</a:t>
            </a:r>
            <a:r>
              <a:rPr lang="en-US" sz="2600" dirty="0"/>
              <a:t>)</a:t>
            </a:r>
          </a:p>
          <a:p>
            <a:pPr>
              <a:lnSpc>
                <a:spcPct val="95000"/>
              </a:lnSpc>
              <a:spcBef>
                <a:spcPct val="10000"/>
              </a:spcBef>
              <a:buNone/>
              <a:tabLst>
                <a:tab pos="5852069" algn="l"/>
              </a:tabLst>
            </a:pPr>
            <a:r>
              <a:rPr lang="en-US" sz="2600" i="1" dirty="0"/>
              <a:t>	</a:t>
            </a:r>
            <a:r>
              <a:rPr lang="en-US" sz="2600" i="1" dirty="0" err="1"/>
              <a:t>rts</a:t>
            </a:r>
            <a:r>
              <a:rPr lang="en-US" sz="2600" dirty="0"/>
              <a:t>(</a:t>
            </a:r>
            <a:r>
              <a:rPr lang="en-US" sz="2600" i="1" dirty="0"/>
              <a:t>x</a:t>
            </a:r>
            <a:r>
              <a:rPr lang="en-US" sz="2600" dirty="0"/>
              <a:t>) </a:t>
            </a:r>
            <a:r>
              <a:rPr lang="en-US" dirty="0" smtClean="0">
                <a:latin typeface="Symbol" charset="2"/>
                <a:sym typeface="Symbol"/>
              </a:rPr>
              <a:t></a:t>
            </a:r>
            <a:r>
              <a:rPr lang="en-US" dirty="0" smtClean="0">
                <a:latin typeface="Symbol" charset="2"/>
              </a:rPr>
              <a:t> </a:t>
            </a:r>
            <a:r>
              <a:rPr lang="en-US" sz="2600" i="1" dirty="0" err="1"/>
              <a:t>ts</a:t>
            </a:r>
            <a:r>
              <a:rPr lang="en-US" sz="2600" dirty="0"/>
              <a:t>(</a:t>
            </a:r>
            <a:r>
              <a:rPr lang="en-US" sz="2600" i="1" dirty="0"/>
              <a:t>T</a:t>
            </a:r>
            <a:r>
              <a:rPr lang="en-US" sz="2600" i="1" baseline="-25000" dirty="0"/>
              <a:t>i</a:t>
            </a:r>
            <a:r>
              <a:rPr lang="en-US" sz="2600" dirty="0"/>
              <a:t>) 	</a:t>
            </a:r>
            <a:r>
              <a:rPr lang="en-US" sz="2600" i="1" dirty="0" err="1"/>
              <a:t>wts</a:t>
            </a:r>
            <a:r>
              <a:rPr lang="en-US" sz="2600" dirty="0"/>
              <a:t>(</a:t>
            </a:r>
            <a:r>
              <a:rPr lang="en-US" sz="2600" i="1" dirty="0"/>
              <a:t>x</a:t>
            </a:r>
            <a:r>
              <a:rPr lang="en-US" sz="2600" dirty="0"/>
              <a:t>) </a:t>
            </a:r>
            <a:r>
              <a:rPr lang="en-US" dirty="0" smtClean="0">
                <a:latin typeface="Symbol" charset="2"/>
                <a:sym typeface="Symbol"/>
              </a:rPr>
              <a:t></a:t>
            </a:r>
            <a:r>
              <a:rPr lang="en-US" dirty="0" smtClean="0">
                <a:latin typeface="Symbol" charset="2"/>
              </a:rPr>
              <a:t> </a:t>
            </a:r>
            <a:r>
              <a:rPr lang="en-US" sz="2600" i="1" dirty="0" err="1" smtClean="0"/>
              <a:t>ts</a:t>
            </a:r>
            <a:r>
              <a:rPr lang="en-US" sz="2600" dirty="0" smtClean="0"/>
              <a:t>(</a:t>
            </a:r>
            <a:r>
              <a:rPr lang="en-US" sz="2600" i="1" dirty="0" smtClean="0"/>
              <a:t>T</a:t>
            </a:r>
            <a:r>
              <a:rPr lang="en-US" sz="2600" i="1" baseline="-25000" dirty="0" smtClean="0"/>
              <a:t>i</a:t>
            </a:r>
            <a:r>
              <a:rPr lang="en-US" sz="2600" dirty="0"/>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57387" y="1099539"/>
            <a:ext cx="8687929" cy="663787"/>
          </a:xfrm>
          <a:noFill/>
          <a:ln/>
        </p:spPr>
        <p:txBody>
          <a:bodyPr/>
          <a:lstStyle/>
          <a:p>
            <a:r>
              <a:rPr lang="en-US"/>
              <a:t>Concurrency Control</a:t>
            </a:r>
          </a:p>
        </p:txBody>
      </p:sp>
      <p:sp>
        <p:nvSpPr>
          <p:cNvPr id="50179" name="Rectangle 3"/>
          <p:cNvSpPr>
            <a:spLocks noGrp="1" noChangeArrowheads="1"/>
          </p:cNvSpPr>
          <p:nvPr>
            <p:ph type="body" idx="1"/>
          </p:nvPr>
        </p:nvSpPr>
        <p:spPr>
          <a:noFill/>
          <a:ln/>
        </p:spPr>
        <p:txBody>
          <a:bodyPr/>
          <a:lstStyle/>
          <a:p>
            <a:pPr>
              <a:lnSpc>
                <a:spcPct val="100000"/>
              </a:lnSpc>
            </a:pPr>
            <a:r>
              <a:rPr lang="en-US"/>
              <a:t>The problem of synchronizing concurrent transactions such that the consistency of the database is maintained while, at the same time, maximum degree of concurrency is achieved.</a:t>
            </a:r>
          </a:p>
          <a:p>
            <a:pPr>
              <a:lnSpc>
                <a:spcPct val="100000"/>
              </a:lnSpc>
            </a:pPr>
            <a:r>
              <a:rPr lang="en-US"/>
              <a:t>Anomalies:</a:t>
            </a:r>
          </a:p>
          <a:p>
            <a:pPr lvl="1">
              <a:lnSpc>
                <a:spcPct val="100000"/>
              </a:lnSpc>
            </a:pPr>
            <a:r>
              <a:rPr lang="en-US">
                <a:solidFill>
                  <a:schemeClr val="tx2"/>
                </a:solidFill>
              </a:rPr>
              <a:t>Lost updates</a:t>
            </a:r>
            <a:endParaRPr lang="en-US"/>
          </a:p>
          <a:p>
            <a:pPr lvl="2">
              <a:lnSpc>
                <a:spcPct val="100000"/>
              </a:lnSpc>
            </a:pPr>
            <a:r>
              <a:rPr lang="en-US"/>
              <a:t>The effects of some transactions are not reflected on the database.</a:t>
            </a:r>
          </a:p>
          <a:p>
            <a:pPr lvl="1">
              <a:lnSpc>
                <a:spcPct val="100000"/>
              </a:lnSpc>
            </a:pPr>
            <a:r>
              <a:rPr lang="en-US">
                <a:solidFill>
                  <a:schemeClr val="tx2"/>
                </a:solidFill>
              </a:rPr>
              <a:t>Inconsistent retrievals</a:t>
            </a:r>
            <a:endParaRPr lang="en-US"/>
          </a:p>
          <a:p>
            <a:pPr lvl="2">
              <a:lnSpc>
                <a:spcPct val="100000"/>
              </a:lnSpc>
            </a:pPr>
            <a:r>
              <a:rPr lang="en-US"/>
              <a:t>A transaction, if it reads the same data item more than once, should always read the same value.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title"/>
          </p:nvPr>
        </p:nvSpPr>
        <p:spPr>
          <a:noFill/>
          <a:ln/>
        </p:spPr>
        <p:txBody>
          <a:bodyPr/>
          <a:lstStyle/>
          <a:p>
            <a:r>
              <a:rPr lang="en-US"/>
              <a:t>Conservative Timestamp Ordering</a:t>
            </a:r>
          </a:p>
        </p:txBody>
      </p:sp>
      <p:sp>
        <p:nvSpPr>
          <p:cNvPr id="84994" name="Rectangle 2"/>
          <p:cNvSpPr>
            <a:spLocks noGrp="1" noChangeArrowheads="1"/>
          </p:cNvSpPr>
          <p:nvPr>
            <p:ph idx="1"/>
          </p:nvPr>
        </p:nvSpPr>
        <p:spPr>
          <a:noFill/>
          <a:ln/>
        </p:spPr>
        <p:txBody>
          <a:bodyPr/>
          <a:lstStyle/>
          <a:p>
            <a:r>
              <a:rPr lang="en-US"/>
              <a:t>Basic timestamp ordering tries to execute an operation as soon as it receives it</a:t>
            </a:r>
          </a:p>
          <a:p>
            <a:pPr lvl="1"/>
            <a:r>
              <a:rPr lang="en-US"/>
              <a:t>progressive</a:t>
            </a:r>
          </a:p>
          <a:p>
            <a:pPr lvl="1"/>
            <a:r>
              <a:rPr lang="en-US"/>
              <a:t>too many restarts since there is no delaying</a:t>
            </a:r>
          </a:p>
          <a:p>
            <a:r>
              <a:rPr lang="en-US"/>
              <a:t>Conservative timestamping delays each operation until there is an assurance that it will not be restarted</a:t>
            </a:r>
          </a:p>
          <a:p>
            <a:r>
              <a:rPr lang="en-US"/>
              <a:t>Assurance?</a:t>
            </a:r>
          </a:p>
          <a:p>
            <a:pPr lvl="1"/>
            <a:r>
              <a:rPr lang="en-US"/>
              <a:t>No other operation with a smaller timestamp can arrive at the scheduler</a:t>
            </a:r>
          </a:p>
          <a:p>
            <a:pPr lvl="1"/>
            <a:r>
              <a:rPr lang="en-US"/>
              <a:t>Note that the delay may result in the formation of deadlocks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noFill/>
          <a:ln/>
        </p:spPr>
        <p:txBody>
          <a:bodyPr/>
          <a:lstStyle/>
          <a:p>
            <a:r>
              <a:rPr lang="en-US"/>
              <a:t>Multiversion Timestamp Ordering</a:t>
            </a:r>
          </a:p>
        </p:txBody>
      </p:sp>
      <p:sp>
        <p:nvSpPr>
          <p:cNvPr id="86019" name="Rectangle 3"/>
          <p:cNvSpPr>
            <a:spLocks noGrp="1" noChangeArrowheads="1"/>
          </p:cNvSpPr>
          <p:nvPr>
            <p:ph idx="1"/>
          </p:nvPr>
        </p:nvSpPr>
        <p:spPr>
          <a:noFill/>
          <a:ln/>
        </p:spPr>
        <p:txBody>
          <a:bodyPr/>
          <a:lstStyle/>
          <a:p>
            <a:pPr>
              <a:lnSpc>
                <a:spcPct val="100000"/>
              </a:lnSpc>
              <a:spcBef>
                <a:spcPct val="40000"/>
              </a:spcBef>
            </a:pPr>
            <a:r>
              <a:rPr lang="en-US" dirty="0"/>
              <a:t>Do not modify the values in the database, create new values.</a:t>
            </a:r>
          </a:p>
          <a:p>
            <a:pPr>
              <a:lnSpc>
                <a:spcPct val="100000"/>
              </a:lnSpc>
              <a:spcBef>
                <a:spcPct val="40000"/>
              </a:spcBef>
            </a:pPr>
            <a:r>
              <a:rPr lang="en-US" dirty="0"/>
              <a:t>A </a:t>
            </a:r>
            <a:r>
              <a:rPr lang="en-US" i="1" dirty="0" err="1"/>
              <a:t>R</a:t>
            </a:r>
            <a:r>
              <a:rPr lang="en-US" i="1" baseline="-25000" dirty="0" err="1"/>
              <a:t>i</a:t>
            </a:r>
            <a:r>
              <a:rPr lang="en-US" dirty="0" err="1"/>
              <a:t>(</a:t>
            </a:r>
            <a:r>
              <a:rPr lang="en-US" i="1" dirty="0" err="1"/>
              <a:t>x</a:t>
            </a:r>
            <a:r>
              <a:rPr lang="en-US" dirty="0"/>
              <a:t>) is translated into a read on one version of </a:t>
            </a:r>
            <a:r>
              <a:rPr lang="en-US" i="1" dirty="0" err="1"/>
              <a:t>x</a:t>
            </a:r>
            <a:r>
              <a:rPr lang="en-US" dirty="0"/>
              <a:t>. </a:t>
            </a:r>
          </a:p>
          <a:p>
            <a:pPr lvl="1">
              <a:lnSpc>
                <a:spcPct val="100000"/>
              </a:lnSpc>
              <a:spcBef>
                <a:spcPct val="40000"/>
              </a:spcBef>
            </a:pPr>
            <a:r>
              <a:rPr lang="en-US" dirty="0"/>
              <a:t>Find a version of </a:t>
            </a:r>
            <a:r>
              <a:rPr lang="en-US" i="1" dirty="0" err="1"/>
              <a:t>x</a:t>
            </a:r>
            <a:r>
              <a:rPr lang="en-US" dirty="0"/>
              <a:t> (say </a:t>
            </a:r>
            <a:r>
              <a:rPr lang="en-US" i="1" dirty="0"/>
              <a:t>x</a:t>
            </a:r>
            <a:r>
              <a:rPr lang="en-US" i="1" baseline="-25000" dirty="0"/>
              <a:t>v</a:t>
            </a:r>
            <a:r>
              <a:rPr lang="en-US" dirty="0"/>
              <a:t>) such that </a:t>
            </a:r>
            <a:r>
              <a:rPr lang="en-US" i="1" dirty="0" err="1"/>
              <a:t>ts</a:t>
            </a:r>
            <a:r>
              <a:rPr lang="en-US" dirty="0" err="1"/>
              <a:t>(</a:t>
            </a:r>
            <a:r>
              <a:rPr lang="en-US" i="1" dirty="0" err="1"/>
              <a:t>x</a:t>
            </a:r>
            <a:r>
              <a:rPr lang="en-US" i="1" baseline="-25000" dirty="0" err="1"/>
              <a:t>v</a:t>
            </a:r>
            <a:r>
              <a:rPr lang="en-US" dirty="0"/>
              <a:t>) is the largest timestamp less than </a:t>
            </a:r>
            <a:r>
              <a:rPr lang="en-US" i="1" dirty="0" err="1"/>
              <a:t>ts</a:t>
            </a:r>
            <a:r>
              <a:rPr lang="en-US" dirty="0" err="1"/>
              <a:t>(</a:t>
            </a:r>
            <a:r>
              <a:rPr lang="en-US" i="1" dirty="0" err="1"/>
              <a:t>T</a:t>
            </a:r>
            <a:r>
              <a:rPr lang="en-US" i="1" baseline="-25000" dirty="0" err="1"/>
              <a:t>i</a:t>
            </a:r>
            <a:r>
              <a:rPr lang="en-US" dirty="0"/>
              <a:t>).</a:t>
            </a:r>
          </a:p>
          <a:p>
            <a:pPr>
              <a:lnSpc>
                <a:spcPct val="100000"/>
              </a:lnSpc>
              <a:spcBef>
                <a:spcPct val="40000"/>
              </a:spcBef>
            </a:pPr>
            <a:r>
              <a:rPr lang="en-US" dirty="0"/>
              <a:t>A </a:t>
            </a:r>
            <a:r>
              <a:rPr lang="en-US" i="1" dirty="0" err="1"/>
              <a:t>W</a:t>
            </a:r>
            <a:r>
              <a:rPr lang="en-US" i="1" baseline="-25000" dirty="0" err="1"/>
              <a:t>i</a:t>
            </a:r>
            <a:r>
              <a:rPr lang="en-US" dirty="0" err="1"/>
              <a:t>(</a:t>
            </a:r>
            <a:r>
              <a:rPr lang="en-US" i="1" dirty="0" err="1"/>
              <a:t>x</a:t>
            </a:r>
            <a:r>
              <a:rPr lang="en-US" dirty="0"/>
              <a:t>) is translated into </a:t>
            </a:r>
            <a:r>
              <a:rPr lang="en-US" i="1" dirty="0" err="1"/>
              <a:t>W</a:t>
            </a:r>
            <a:r>
              <a:rPr lang="en-US" i="1" baseline="-25000" dirty="0" err="1"/>
              <a:t>i</a:t>
            </a:r>
            <a:r>
              <a:rPr lang="en-US" dirty="0" err="1"/>
              <a:t>(</a:t>
            </a:r>
            <a:r>
              <a:rPr lang="en-US" i="1" dirty="0" err="1"/>
              <a:t>x</a:t>
            </a:r>
            <a:r>
              <a:rPr lang="en-US" i="1" baseline="-25000" dirty="0" err="1"/>
              <a:t>w</a:t>
            </a:r>
            <a:r>
              <a:rPr lang="en-US" dirty="0"/>
              <a:t>) and accepted if the scheduler has not yet processed any </a:t>
            </a:r>
            <a:r>
              <a:rPr lang="en-US" i="1" dirty="0" err="1"/>
              <a:t>R</a:t>
            </a:r>
            <a:r>
              <a:rPr lang="en-US" i="1" baseline="-25000" dirty="0" err="1"/>
              <a:t>j</a:t>
            </a:r>
            <a:r>
              <a:rPr lang="en-US" dirty="0" err="1"/>
              <a:t>(</a:t>
            </a:r>
            <a:r>
              <a:rPr lang="en-US" i="1" dirty="0" err="1"/>
              <a:t>x</a:t>
            </a:r>
            <a:r>
              <a:rPr lang="en-US" i="1" baseline="-25000" dirty="0" err="1"/>
              <a:t>r</a:t>
            </a:r>
            <a:r>
              <a:rPr lang="en-US" dirty="0"/>
              <a:t>) such that</a:t>
            </a:r>
          </a:p>
          <a:p>
            <a:pPr lvl="3">
              <a:lnSpc>
                <a:spcPct val="100000"/>
              </a:lnSpc>
              <a:spcBef>
                <a:spcPct val="40000"/>
              </a:spcBef>
              <a:buFont typeface="Monotype Sorts" charset="2"/>
              <a:buNone/>
            </a:pPr>
            <a:r>
              <a:rPr lang="en-US" sz="3400" i="1" dirty="0" err="1"/>
              <a:t>ts</a:t>
            </a:r>
            <a:r>
              <a:rPr lang="en-US" sz="3400" dirty="0" err="1"/>
              <a:t>(</a:t>
            </a:r>
            <a:r>
              <a:rPr lang="en-US" sz="3400" i="1" dirty="0" err="1"/>
              <a:t>T</a:t>
            </a:r>
            <a:r>
              <a:rPr lang="en-US" sz="3400" i="1" baseline="-25000" dirty="0" err="1"/>
              <a:t>i</a:t>
            </a:r>
            <a:r>
              <a:rPr lang="en-US" sz="3400" dirty="0"/>
              <a:t>) &lt; </a:t>
            </a:r>
            <a:r>
              <a:rPr lang="en-US" sz="3400" i="1" dirty="0" err="1"/>
              <a:t>ts</a:t>
            </a:r>
            <a:r>
              <a:rPr lang="en-US" sz="3400" dirty="0" err="1"/>
              <a:t>(</a:t>
            </a:r>
            <a:r>
              <a:rPr lang="en-US" sz="3400" i="1" dirty="0" err="1"/>
              <a:t>x</a:t>
            </a:r>
            <a:r>
              <a:rPr lang="en-US" sz="3400" i="1" baseline="-25000" dirty="0" err="1"/>
              <a:t>r</a:t>
            </a:r>
            <a:r>
              <a:rPr lang="en-US" sz="3400" dirty="0"/>
              <a:t>) &lt; </a:t>
            </a:r>
            <a:r>
              <a:rPr lang="en-US" sz="3400" i="1" dirty="0" err="1"/>
              <a:t>ts</a:t>
            </a:r>
            <a:r>
              <a:rPr lang="en-US" sz="3400" dirty="0" err="1"/>
              <a:t>(</a:t>
            </a:r>
            <a:r>
              <a:rPr lang="en-US" sz="3400" i="1" dirty="0" err="1"/>
              <a:t>T</a:t>
            </a:r>
            <a:r>
              <a:rPr lang="en-US" sz="3400" i="1" baseline="-25000" dirty="0" err="1"/>
              <a:t>j</a:t>
            </a:r>
            <a:r>
              <a:rPr lang="en-US" sz="3400" dirty="0"/>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a:lstStyle/>
          <a:p>
            <a:r>
              <a:rPr lang="en-US"/>
              <a:t>Optimistic Concurrency Control Algorithms</a:t>
            </a:r>
          </a:p>
        </p:txBody>
      </p:sp>
      <p:sp>
        <p:nvSpPr>
          <p:cNvPr id="88067" name="Rectangle 3"/>
          <p:cNvSpPr>
            <a:spLocks noChangeArrowheads="1"/>
          </p:cNvSpPr>
          <p:nvPr/>
        </p:nvSpPr>
        <p:spPr bwMode="auto">
          <a:xfrm>
            <a:off x="700209" y="2770742"/>
            <a:ext cx="4286071" cy="604894"/>
          </a:xfrm>
          <a:prstGeom prst="rect">
            <a:avLst/>
          </a:prstGeom>
          <a:noFill/>
          <a:ln w="12700">
            <a:noFill/>
            <a:miter lim="800000"/>
            <a:headEnd/>
            <a:tailEnd/>
          </a:ln>
          <a:effectLst/>
        </p:spPr>
        <p:txBody>
          <a:bodyPr wrap="none" lIns="90310" tIns="36124" rIns="90310" bIns="36124">
            <a:prstTxWarp prst="textNoShape">
              <a:avLst/>
            </a:prstTxWarp>
            <a:spAutoFit/>
          </a:bodyPr>
          <a:lstStyle/>
          <a:p>
            <a:pPr>
              <a:lnSpc>
                <a:spcPct val="102000"/>
              </a:lnSpc>
            </a:pPr>
            <a:r>
              <a:rPr lang="en-US" sz="3400" dirty="0">
                <a:solidFill>
                  <a:schemeClr val="tx2"/>
                </a:solidFill>
                <a:latin typeface="Book Antiqua"/>
              </a:rPr>
              <a:t>Pessimistic execution</a:t>
            </a:r>
          </a:p>
        </p:txBody>
      </p:sp>
      <p:sp>
        <p:nvSpPr>
          <p:cNvPr id="88068" name="Rectangle 4"/>
          <p:cNvSpPr>
            <a:spLocks noChangeArrowheads="1"/>
          </p:cNvSpPr>
          <p:nvPr/>
        </p:nvSpPr>
        <p:spPr bwMode="auto">
          <a:xfrm>
            <a:off x="683177" y="5931631"/>
            <a:ext cx="4184669" cy="604894"/>
          </a:xfrm>
          <a:prstGeom prst="rect">
            <a:avLst/>
          </a:prstGeom>
          <a:noFill/>
          <a:ln w="12700">
            <a:noFill/>
            <a:miter lim="800000"/>
            <a:headEnd/>
            <a:tailEnd/>
          </a:ln>
          <a:effectLst/>
        </p:spPr>
        <p:txBody>
          <a:bodyPr wrap="none" lIns="90310" tIns="36124" rIns="90310" bIns="36124">
            <a:prstTxWarp prst="textNoShape">
              <a:avLst/>
            </a:prstTxWarp>
            <a:spAutoFit/>
          </a:bodyPr>
          <a:lstStyle/>
          <a:p>
            <a:pPr>
              <a:lnSpc>
                <a:spcPct val="102000"/>
              </a:lnSpc>
            </a:pPr>
            <a:r>
              <a:rPr lang="en-US" sz="3400" dirty="0">
                <a:solidFill>
                  <a:schemeClr val="tx2"/>
                </a:solidFill>
                <a:latin typeface="Book Antiqua"/>
              </a:rPr>
              <a:t>Optimistic execution</a:t>
            </a:r>
          </a:p>
        </p:txBody>
      </p:sp>
      <p:sp>
        <p:nvSpPr>
          <p:cNvPr id="88069" name="Line 5"/>
          <p:cNvSpPr>
            <a:spLocks noChangeShapeType="1"/>
          </p:cNvSpPr>
          <p:nvPr/>
        </p:nvSpPr>
        <p:spPr bwMode="auto">
          <a:xfrm>
            <a:off x="1815253" y="4251844"/>
            <a:ext cx="9410418" cy="0"/>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88070" name="Line 6"/>
          <p:cNvSpPr>
            <a:spLocks noChangeShapeType="1"/>
          </p:cNvSpPr>
          <p:nvPr/>
        </p:nvSpPr>
        <p:spPr bwMode="auto">
          <a:xfrm>
            <a:off x="1815253" y="4125409"/>
            <a:ext cx="0" cy="252871"/>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88071" name="Line 7"/>
          <p:cNvSpPr>
            <a:spLocks noChangeShapeType="1"/>
          </p:cNvSpPr>
          <p:nvPr/>
        </p:nvSpPr>
        <p:spPr bwMode="auto">
          <a:xfrm>
            <a:off x="4163342" y="4125409"/>
            <a:ext cx="0" cy="252871"/>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88072" name="Line 8"/>
          <p:cNvSpPr>
            <a:spLocks noChangeShapeType="1"/>
          </p:cNvSpPr>
          <p:nvPr/>
        </p:nvSpPr>
        <p:spPr bwMode="auto">
          <a:xfrm>
            <a:off x="6529493" y="4125409"/>
            <a:ext cx="0" cy="252871"/>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88073" name="Line 9"/>
          <p:cNvSpPr>
            <a:spLocks noChangeShapeType="1"/>
          </p:cNvSpPr>
          <p:nvPr/>
        </p:nvSpPr>
        <p:spPr bwMode="auto">
          <a:xfrm>
            <a:off x="8877582" y="4125409"/>
            <a:ext cx="0" cy="252871"/>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88074" name="Line 10"/>
          <p:cNvSpPr>
            <a:spLocks noChangeShapeType="1"/>
          </p:cNvSpPr>
          <p:nvPr/>
        </p:nvSpPr>
        <p:spPr bwMode="auto">
          <a:xfrm>
            <a:off x="11243733" y="4125409"/>
            <a:ext cx="0" cy="252871"/>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88075" name="Rectangle 11"/>
          <p:cNvSpPr>
            <a:spLocks noChangeArrowheads="1"/>
          </p:cNvSpPr>
          <p:nvPr/>
        </p:nvSpPr>
        <p:spPr bwMode="auto">
          <a:xfrm>
            <a:off x="2273584" y="4486653"/>
            <a:ext cx="1564639" cy="559929"/>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Validate</a:t>
            </a:r>
          </a:p>
        </p:txBody>
      </p:sp>
      <p:sp>
        <p:nvSpPr>
          <p:cNvPr id="88076" name="Rectangle 12"/>
          <p:cNvSpPr>
            <a:spLocks noChangeArrowheads="1"/>
          </p:cNvSpPr>
          <p:nvPr/>
        </p:nvSpPr>
        <p:spPr bwMode="auto">
          <a:xfrm>
            <a:off x="4846107" y="4486653"/>
            <a:ext cx="1070614"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Read</a:t>
            </a:r>
          </a:p>
        </p:txBody>
      </p:sp>
      <p:sp>
        <p:nvSpPr>
          <p:cNvPr id="88077" name="Rectangle 13"/>
          <p:cNvSpPr>
            <a:spLocks noChangeArrowheads="1"/>
          </p:cNvSpPr>
          <p:nvPr/>
        </p:nvSpPr>
        <p:spPr bwMode="auto">
          <a:xfrm>
            <a:off x="6884374" y="4486653"/>
            <a:ext cx="1748960"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Compute</a:t>
            </a:r>
          </a:p>
        </p:txBody>
      </p:sp>
      <p:sp>
        <p:nvSpPr>
          <p:cNvPr id="88078" name="Rectangle 14"/>
          <p:cNvSpPr>
            <a:spLocks noChangeArrowheads="1"/>
          </p:cNvSpPr>
          <p:nvPr/>
        </p:nvSpPr>
        <p:spPr bwMode="auto">
          <a:xfrm>
            <a:off x="9532130" y="4486653"/>
            <a:ext cx="1140595"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Write</a:t>
            </a:r>
          </a:p>
        </p:txBody>
      </p:sp>
      <p:sp>
        <p:nvSpPr>
          <p:cNvPr id="88079" name="Line 15"/>
          <p:cNvSpPr>
            <a:spLocks noChangeShapeType="1"/>
          </p:cNvSpPr>
          <p:nvPr/>
        </p:nvSpPr>
        <p:spPr bwMode="auto">
          <a:xfrm>
            <a:off x="1851378" y="7286297"/>
            <a:ext cx="9410418" cy="0"/>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88080" name="Line 16"/>
          <p:cNvSpPr>
            <a:spLocks noChangeShapeType="1"/>
          </p:cNvSpPr>
          <p:nvPr/>
        </p:nvSpPr>
        <p:spPr bwMode="auto">
          <a:xfrm>
            <a:off x="1851378" y="7123737"/>
            <a:ext cx="0" cy="307058"/>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88081" name="Line 17"/>
          <p:cNvSpPr>
            <a:spLocks noChangeShapeType="1"/>
          </p:cNvSpPr>
          <p:nvPr/>
        </p:nvSpPr>
        <p:spPr bwMode="auto">
          <a:xfrm>
            <a:off x="4199467" y="7123737"/>
            <a:ext cx="0" cy="307058"/>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88082" name="Line 18"/>
          <p:cNvSpPr>
            <a:spLocks noChangeShapeType="1"/>
          </p:cNvSpPr>
          <p:nvPr/>
        </p:nvSpPr>
        <p:spPr bwMode="auto">
          <a:xfrm>
            <a:off x="6565618" y="7123737"/>
            <a:ext cx="0" cy="307058"/>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88083" name="Line 19"/>
          <p:cNvSpPr>
            <a:spLocks noChangeShapeType="1"/>
          </p:cNvSpPr>
          <p:nvPr/>
        </p:nvSpPr>
        <p:spPr bwMode="auto">
          <a:xfrm>
            <a:off x="8913707" y="7123737"/>
            <a:ext cx="0" cy="307058"/>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88084" name="Line 20"/>
          <p:cNvSpPr>
            <a:spLocks noChangeShapeType="1"/>
          </p:cNvSpPr>
          <p:nvPr/>
        </p:nvSpPr>
        <p:spPr bwMode="auto">
          <a:xfrm>
            <a:off x="11279858" y="7123737"/>
            <a:ext cx="0" cy="307058"/>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88085" name="Rectangle 21"/>
          <p:cNvSpPr>
            <a:spLocks noChangeArrowheads="1"/>
          </p:cNvSpPr>
          <p:nvPr/>
        </p:nvSpPr>
        <p:spPr bwMode="auto">
          <a:xfrm>
            <a:off x="7023948" y="7557231"/>
            <a:ext cx="1564639" cy="559929"/>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Validate</a:t>
            </a:r>
          </a:p>
        </p:txBody>
      </p:sp>
      <p:sp>
        <p:nvSpPr>
          <p:cNvPr id="88086" name="Rectangle 22"/>
          <p:cNvSpPr>
            <a:spLocks noChangeArrowheads="1"/>
          </p:cNvSpPr>
          <p:nvPr/>
        </p:nvSpPr>
        <p:spPr bwMode="auto">
          <a:xfrm>
            <a:off x="2534142" y="7557231"/>
            <a:ext cx="1070614"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Read</a:t>
            </a:r>
          </a:p>
        </p:txBody>
      </p:sp>
      <p:sp>
        <p:nvSpPr>
          <p:cNvPr id="88087" name="Rectangle 23"/>
          <p:cNvSpPr>
            <a:spLocks noChangeArrowheads="1"/>
          </p:cNvSpPr>
          <p:nvPr/>
        </p:nvSpPr>
        <p:spPr bwMode="auto">
          <a:xfrm>
            <a:off x="4572409" y="7557231"/>
            <a:ext cx="1748960"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Compute</a:t>
            </a:r>
          </a:p>
        </p:txBody>
      </p:sp>
      <p:sp>
        <p:nvSpPr>
          <p:cNvPr id="88088" name="Rectangle 24"/>
          <p:cNvSpPr>
            <a:spLocks noChangeArrowheads="1"/>
          </p:cNvSpPr>
          <p:nvPr/>
        </p:nvSpPr>
        <p:spPr bwMode="auto">
          <a:xfrm>
            <a:off x="9568254" y="7557231"/>
            <a:ext cx="1140595"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Write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Optimistic Concurrency Control Algorithms</a:t>
            </a:r>
            <a:endParaRPr lang="en-US" dirty="0"/>
          </a:p>
        </p:txBody>
      </p:sp>
      <p:sp>
        <p:nvSpPr>
          <p:cNvPr id="90114" name="Rectangle 2"/>
          <p:cNvSpPr>
            <a:spLocks noGrp="1" noChangeArrowheads="1"/>
          </p:cNvSpPr>
          <p:nvPr>
            <p:ph idx="1"/>
          </p:nvPr>
        </p:nvSpPr>
        <p:spPr>
          <a:noFill/>
          <a:ln/>
        </p:spPr>
        <p:txBody>
          <a:bodyPr/>
          <a:lstStyle/>
          <a:p>
            <a:pPr>
              <a:lnSpc>
                <a:spcPct val="100000"/>
              </a:lnSpc>
              <a:spcBef>
                <a:spcPct val="50000"/>
              </a:spcBef>
            </a:pPr>
            <a:r>
              <a:rPr lang="en-US" dirty="0"/>
              <a:t>Transaction execution model: divide into </a:t>
            </a:r>
            <a:r>
              <a:rPr lang="en-US" dirty="0" err="1"/>
              <a:t>subtransactions</a:t>
            </a:r>
            <a:r>
              <a:rPr lang="en-US" dirty="0"/>
              <a:t> each of which execute at a site</a:t>
            </a:r>
          </a:p>
          <a:p>
            <a:pPr lvl="1">
              <a:lnSpc>
                <a:spcPct val="100000"/>
              </a:lnSpc>
              <a:spcBef>
                <a:spcPct val="50000"/>
              </a:spcBef>
            </a:pPr>
            <a:r>
              <a:rPr lang="en-US" i="1" dirty="0" err="1"/>
              <a:t>T</a:t>
            </a:r>
            <a:r>
              <a:rPr lang="en-US" i="1" baseline="-25000" dirty="0" err="1"/>
              <a:t>ij</a:t>
            </a:r>
            <a:r>
              <a:rPr lang="en-US" dirty="0"/>
              <a:t>: transaction </a:t>
            </a:r>
            <a:r>
              <a:rPr lang="en-US" i="1" dirty="0"/>
              <a:t>T</a:t>
            </a:r>
            <a:r>
              <a:rPr lang="en-US" i="1" baseline="-25000" dirty="0"/>
              <a:t>i</a:t>
            </a:r>
            <a:r>
              <a:rPr lang="en-US" dirty="0"/>
              <a:t> that executes at site </a:t>
            </a:r>
            <a:r>
              <a:rPr lang="en-US" i="1" dirty="0"/>
              <a:t>j</a:t>
            </a:r>
          </a:p>
          <a:p>
            <a:pPr>
              <a:lnSpc>
                <a:spcPct val="100000"/>
              </a:lnSpc>
              <a:spcBef>
                <a:spcPct val="50000"/>
              </a:spcBef>
            </a:pPr>
            <a:r>
              <a:rPr lang="en-US" dirty="0"/>
              <a:t>Transactions run independently at each site until they reach the end of their read phases</a:t>
            </a:r>
          </a:p>
          <a:p>
            <a:pPr>
              <a:lnSpc>
                <a:spcPct val="100000"/>
              </a:lnSpc>
              <a:spcBef>
                <a:spcPct val="50000"/>
              </a:spcBef>
            </a:pPr>
            <a:r>
              <a:rPr lang="en-US" dirty="0"/>
              <a:t>All </a:t>
            </a:r>
            <a:r>
              <a:rPr lang="en-US" dirty="0" err="1"/>
              <a:t>subtransactions</a:t>
            </a:r>
            <a:r>
              <a:rPr lang="en-US" dirty="0"/>
              <a:t> are assigned a timestamp at the end of their read phase</a:t>
            </a:r>
          </a:p>
          <a:p>
            <a:pPr>
              <a:lnSpc>
                <a:spcPct val="100000"/>
              </a:lnSpc>
              <a:spcBef>
                <a:spcPct val="50000"/>
              </a:spcBef>
            </a:pPr>
            <a:r>
              <a:rPr lang="en-US" dirty="0">
                <a:solidFill>
                  <a:srgbClr val="005C5C"/>
                </a:solidFill>
              </a:rPr>
              <a:t>Validation test</a:t>
            </a:r>
            <a:r>
              <a:rPr lang="en-US" dirty="0"/>
              <a:t>  performed during validation phase. If one fails, all rejected.</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noFill/>
          <a:ln/>
        </p:spPr>
        <p:txBody>
          <a:bodyPr/>
          <a:lstStyle/>
          <a:p>
            <a:r>
              <a:rPr lang="en-US"/>
              <a:t>Optimistic CC Validation Test</a:t>
            </a:r>
          </a:p>
        </p:txBody>
      </p:sp>
      <p:sp>
        <p:nvSpPr>
          <p:cNvPr id="92163" name="Rectangle 3"/>
          <p:cNvSpPr>
            <a:spLocks noGrp="1" noChangeArrowheads="1"/>
          </p:cNvSpPr>
          <p:nvPr>
            <p:ph idx="1"/>
          </p:nvPr>
        </p:nvSpPr>
        <p:spPr>
          <a:noFill/>
          <a:ln/>
        </p:spPr>
        <p:txBody>
          <a:bodyPr/>
          <a:lstStyle/>
          <a:p>
            <a:pPr marL="568951" indent="-568951">
              <a:spcBef>
                <a:spcPct val="40000"/>
              </a:spcBef>
              <a:buSzPct val="100000"/>
              <a:buFont typeface="Wingdings" pitchFamily="2" charset="2"/>
              <a:buChar char=""/>
            </a:pPr>
            <a:r>
              <a:rPr lang="en-US" dirty="0"/>
              <a:t>If all transactions </a:t>
            </a:r>
            <a:r>
              <a:rPr lang="en-US" i="1" dirty="0" err="1"/>
              <a:t>T</a:t>
            </a:r>
            <a:r>
              <a:rPr lang="en-US" i="1" baseline="-25000" dirty="0" err="1"/>
              <a:t>k</a:t>
            </a:r>
            <a:r>
              <a:rPr lang="en-US" dirty="0"/>
              <a:t> where </a:t>
            </a:r>
            <a:r>
              <a:rPr lang="en-US" i="1" dirty="0" err="1"/>
              <a:t>ts</a:t>
            </a:r>
            <a:r>
              <a:rPr lang="en-US" dirty="0"/>
              <a:t>(</a:t>
            </a:r>
            <a:r>
              <a:rPr lang="en-US" i="1" dirty="0" err="1"/>
              <a:t>T</a:t>
            </a:r>
            <a:r>
              <a:rPr lang="en-US" i="1" baseline="-25000" dirty="0" err="1"/>
              <a:t>k</a:t>
            </a:r>
            <a:r>
              <a:rPr lang="en-US" dirty="0"/>
              <a:t>) &lt; </a:t>
            </a:r>
            <a:r>
              <a:rPr lang="en-US" i="1" dirty="0" err="1"/>
              <a:t>ts</a:t>
            </a:r>
            <a:r>
              <a:rPr lang="en-US" dirty="0"/>
              <a:t>(</a:t>
            </a:r>
            <a:r>
              <a:rPr lang="en-US" i="1" dirty="0" err="1"/>
              <a:t>T</a:t>
            </a:r>
            <a:r>
              <a:rPr lang="en-US" i="1" baseline="-25000" dirty="0" err="1"/>
              <a:t>ij</a:t>
            </a:r>
            <a:r>
              <a:rPr lang="en-US" dirty="0"/>
              <a:t>) have completed their write phase before </a:t>
            </a:r>
            <a:r>
              <a:rPr lang="en-US" i="1" dirty="0" err="1"/>
              <a:t>T</a:t>
            </a:r>
            <a:r>
              <a:rPr lang="en-US" i="1" baseline="-25000" dirty="0" err="1"/>
              <a:t>ij</a:t>
            </a:r>
            <a:r>
              <a:rPr lang="en-US" dirty="0"/>
              <a:t> has started its read phase, then validation succeeds</a:t>
            </a:r>
          </a:p>
          <a:p>
            <a:pPr marL="1300460" lvl="1" indent="-406394">
              <a:spcBef>
                <a:spcPct val="40000"/>
              </a:spcBef>
            </a:pPr>
            <a:r>
              <a:rPr lang="en-US" dirty="0"/>
              <a:t>Transaction executions in serial order</a:t>
            </a:r>
          </a:p>
        </p:txBody>
      </p:sp>
      <p:sp>
        <p:nvSpPr>
          <p:cNvPr id="92164" name="Rectangle 4"/>
          <p:cNvSpPr>
            <a:spLocks noChangeArrowheads="1"/>
          </p:cNvSpPr>
          <p:nvPr/>
        </p:nvSpPr>
        <p:spPr bwMode="auto">
          <a:xfrm>
            <a:off x="1686935" y="6258560"/>
            <a:ext cx="649491"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err="1">
                <a:solidFill>
                  <a:srgbClr val="000000"/>
                </a:solidFill>
                <a:latin typeface="Book Antiqua"/>
              </a:rPr>
              <a:t>T</a:t>
            </a:r>
            <a:r>
              <a:rPr lang="en-US" sz="2800" i="1" baseline="-25000" dirty="0" err="1">
                <a:solidFill>
                  <a:srgbClr val="000000"/>
                </a:solidFill>
                <a:latin typeface="Book Antiqua"/>
              </a:rPr>
              <a:t>k</a:t>
            </a:r>
            <a:endParaRPr lang="en-US" sz="2800" i="1" baseline="-25000" dirty="0">
              <a:solidFill>
                <a:srgbClr val="000000"/>
              </a:solidFill>
              <a:latin typeface="Book Antiqua"/>
            </a:endParaRPr>
          </a:p>
        </p:txBody>
      </p:sp>
      <p:sp>
        <p:nvSpPr>
          <p:cNvPr id="92165" name="Line 5"/>
          <p:cNvSpPr>
            <a:spLocks noChangeShapeType="1"/>
          </p:cNvSpPr>
          <p:nvPr/>
        </p:nvSpPr>
        <p:spPr bwMode="auto">
          <a:xfrm>
            <a:off x="2429369" y="6547556"/>
            <a:ext cx="3937564" cy="0"/>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92166" name="Line 6"/>
          <p:cNvSpPr>
            <a:spLocks noChangeShapeType="1"/>
          </p:cNvSpPr>
          <p:nvPr/>
        </p:nvSpPr>
        <p:spPr bwMode="auto">
          <a:xfrm>
            <a:off x="2429369" y="6384995"/>
            <a:ext cx="0" cy="307058"/>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92167" name="Line 7"/>
          <p:cNvSpPr>
            <a:spLocks noChangeShapeType="1"/>
          </p:cNvSpPr>
          <p:nvPr/>
        </p:nvSpPr>
        <p:spPr bwMode="auto">
          <a:xfrm>
            <a:off x="3747911" y="6384995"/>
            <a:ext cx="0" cy="307058"/>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92168" name="Line 8"/>
          <p:cNvSpPr>
            <a:spLocks noChangeShapeType="1"/>
          </p:cNvSpPr>
          <p:nvPr/>
        </p:nvSpPr>
        <p:spPr bwMode="auto">
          <a:xfrm>
            <a:off x="5066453" y="6384995"/>
            <a:ext cx="0" cy="307058"/>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92169" name="Line 9"/>
          <p:cNvSpPr>
            <a:spLocks noChangeShapeType="1"/>
          </p:cNvSpPr>
          <p:nvPr/>
        </p:nvSpPr>
        <p:spPr bwMode="auto">
          <a:xfrm>
            <a:off x="6384996" y="6384995"/>
            <a:ext cx="0" cy="307058"/>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92170" name="Rectangle 10"/>
          <p:cNvSpPr>
            <a:spLocks noChangeArrowheads="1"/>
          </p:cNvSpPr>
          <p:nvPr/>
        </p:nvSpPr>
        <p:spPr bwMode="auto">
          <a:xfrm>
            <a:off x="2996072" y="6114062"/>
            <a:ext cx="519289" cy="559929"/>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R</a:t>
            </a:r>
          </a:p>
        </p:txBody>
      </p:sp>
      <p:sp>
        <p:nvSpPr>
          <p:cNvPr id="92171" name="Rectangle 11"/>
          <p:cNvSpPr>
            <a:spLocks noChangeArrowheads="1"/>
          </p:cNvSpPr>
          <p:nvPr/>
        </p:nvSpPr>
        <p:spPr bwMode="auto">
          <a:xfrm>
            <a:off x="4304496" y="6114062"/>
            <a:ext cx="519206"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V</a:t>
            </a:r>
          </a:p>
        </p:txBody>
      </p:sp>
      <p:sp>
        <p:nvSpPr>
          <p:cNvPr id="92172" name="Rectangle 12"/>
          <p:cNvSpPr>
            <a:spLocks noChangeArrowheads="1"/>
          </p:cNvSpPr>
          <p:nvPr/>
        </p:nvSpPr>
        <p:spPr bwMode="auto">
          <a:xfrm>
            <a:off x="5610004" y="6114062"/>
            <a:ext cx="644616"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W</a:t>
            </a:r>
          </a:p>
        </p:txBody>
      </p:sp>
      <p:sp>
        <p:nvSpPr>
          <p:cNvPr id="92173" name="Line 13"/>
          <p:cNvSpPr>
            <a:spLocks noChangeShapeType="1"/>
          </p:cNvSpPr>
          <p:nvPr/>
        </p:nvSpPr>
        <p:spPr bwMode="auto">
          <a:xfrm>
            <a:off x="7179734" y="7197796"/>
            <a:ext cx="3937564" cy="0"/>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92174" name="Line 14"/>
          <p:cNvSpPr>
            <a:spLocks noChangeShapeType="1"/>
          </p:cNvSpPr>
          <p:nvPr/>
        </p:nvSpPr>
        <p:spPr bwMode="auto">
          <a:xfrm>
            <a:off x="7161671" y="7035235"/>
            <a:ext cx="0" cy="307058"/>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92175" name="Line 15"/>
          <p:cNvSpPr>
            <a:spLocks noChangeShapeType="1"/>
          </p:cNvSpPr>
          <p:nvPr/>
        </p:nvSpPr>
        <p:spPr bwMode="auto">
          <a:xfrm>
            <a:off x="8498276" y="7035235"/>
            <a:ext cx="0" cy="307058"/>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92176" name="Line 16"/>
          <p:cNvSpPr>
            <a:spLocks noChangeShapeType="1"/>
          </p:cNvSpPr>
          <p:nvPr/>
        </p:nvSpPr>
        <p:spPr bwMode="auto">
          <a:xfrm>
            <a:off x="9816818" y="7035235"/>
            <a:ext cx="0" cy="307058"/>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92177" name="Line 17"/>
          <p:cNvSpPr>
            <a:spLocks noChangeShapeType="1"/>
          </p:cNvSpPr>
          <p:nvPr/>
        </p:nvSpPr>
        <p:spPr bwMode="auto">
          <a:xfrm>
            <a:off x="11135360" y="7035235"/>
            <a:ext cx="0" cy="307058"/>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92178" name="Rectangle 18"/>
          <p:cNvSpPr>
            <a:spLocks noChangeArrowheads="1"/>
          </p:cNvSpPr>
          <p:nvPr/>
        </p:nvSpPr>
        <p:spPr bwMode="auto">
          <a:xfrm>
            <a:off x="7728375" y="6746240"/>
            <a:ext cx="519289" cy="559929"/>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R</a:t>
            </a:r>
          </a:p>
        </p:txBody>
      </p:sp>
      <p:sp>
        <p:nvSpPr>
          <p:cNvPr id="92179" name="Rectangle 19"/>
          <p:cNvSpPr>
            <a:spLocks noChangeArrowheads="1"/>
          </p:cNvSpPr>
          <p:nvPr/>
        </p:nvSpPr>
        <p:spPr bwMode="auto">
          <a:xfrm>
            <a:off x="9036798" y="6746240"/>
            <a:ext cx="519206"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V</a:t>
            </a:r>
          </a:p>
        </p:txBody>
      </p:sp>
      <p:sp>
        <p:nvSpPr>
          <p:cNvPr id="92180" name="Rectangle 20"/>
          <p:cNvSpPr>
            <a:spLocks noChangeArrowheads="1"/>
          </p:cNvSpPr>
          <p:nvPr/>
        </p:nvSpPr>
        <p:spPr bwMode="auto">
          <a:xfrm>
            <a:off x="10342306" y="6746240"/>
            <a:ext cx="644616"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W</a:t>
            </a:r>
          </a:p>
        </p:txBody>
      </p:sp>
      <p:sp>
        <p:nvSpPr>
          <p:cNvPr id="92181" name="Rectangle 21"/>
          <p:cNvSpPr>
            <a:spLocks noChangeArrowheads="1"/>
          </p:cNvSpPr>
          <p:nvPr/>
        </p:nvSpPr>
        <p:spPr bwMode="auto">
          <a:xfrm>
            <a:off x="6489393" y="6944924"/>
            <a:ext cx="676257"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err="1">
                <a:solidFill>
                  <a:srgbClr val="000000"/>
                </a:solidFill>
                <a:latin typeface="Book Antiqua"/>
              </a:rPr>
              <a:t>T</a:t>
            </a:r>
            <a:r>
              <a:rPr lang="en-US" sz="2800" i="1" baseline="-25000" dirty="0" err="1">
                <a:solidFill>
                  <a:srgbClr val="000000"/>
                </a:solidFill>
                <a:latin typeface="Book Antiqua"/>
              </a:rPr>
              <a:t>ij</a:t>
            </a:r>
            <a:endParaRPr lang="en-US" sz="2800" i="1" baseline="-25000" dirty="0">
              <a:solidFill>
                <a:srgbClr val="000000"/>
              </a:solidFill>
              <a:latin typeface="Book Antiqua"/>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p:spPr>
        <p:txBody>
          <a:bodyPr/>
          <a:lstStyle/>
          <a:p>
            <a:r>
              <a:rPr lang="en-US"/>
              <a:t>Optimistic CC Validation Test</a:t>
            </a:r>
          </a:p>
        </p:txBody>
      </p:sp>
      <p:sp>
        <p:nvSpPr>
          <p:cNvPr id="94211" name="Rectangle 3"/>
          <p:cNvSpPr>
            <a:spLocks noGrp="1" noChangeArrowheads="1"/>
          </p:cNvSpPr>
          <p:nvPr>
            <p:ph idx="1"/>
          </p:nvPr>
        </p:nvSpPr>
        <p:spPr>
          <a:noFill/>
          <a:ln/>
        </p:spPr>
        <p:txBody>
          <a:bodyPr/>
          <a:lstStyle/>
          <a:p>
            <a:pPr marL="568951" indent="-568951">
              <a:spcBef>
                <a:spcPct val="40000"/>
              </a:spcBef>
              <a:buSzPct val="100000"/>
              <a:buFont typeface="Wingdings" pitchFamily="2" charset="2"/>
              <a:buChar char=""/>
            </a:pPr>
            <a:r>
              <a:rPr lang="en-US" dirty="0"/>
              <a:t>If there is any transaction </a:t>
            </a:r>
            <a:r>
              <a:rPr lang="en-US" i="1" dirty="0" err="1"/>
              <a:t>T</a:t>
            </a:r>
            <a:r>
              <a:rPr lang="en-US" i="1" baseline="-25000" dirty="0" err="1"/>
              <a:t>k</a:t>
            </a:r>
            <a:r>
              <a:rPr lang="en-US" dirty="0"/>
              <a:t> such that </a:t>
            </a:r>
            <a:r>
              <a:rPr lang="en-US" i="1" dirty="0" err="1"/>
              <a:t>ts</a:t>
            </a:r>
            <a:r>
              <a:rPr lang="en-US" dirty="0"/>
              <a:t>(</a:t>
            </a:r>
            <a:r>
              <a:rPr lang="en-US" i="1" dirty="0" err="1"/>
              <a:t>T</a:t>
            </a:r>
            <a:r>
              <a:rPr lang="en-US" i="1" baseline="-25000" dirty="0" err="1"/>
              <a:t>k</a:t>
            </a:r>
            <a:r>
              <a:rPr lang="en-US" dirty="0"/>
              <a:t>)&lt;</a:t>
            </a:r>
            <a:r>
              <a:rPr lang="en-US" i="1" dirty="0" err="1"/>
              <a:t>ts</a:t>
            </a:r>
            <a:r>
              <a:rPr lang="en-US" dirty="0"/>
              <a:t>(</a:t>
            </a:r>
            <a:r>
              <a:rPr lang="en-US" i="1" dirty="0" err="1"/>
              <a:t>T</a:t>
            </a:r>
            <a:r>
              <a:rPr lang="en-US" i="1" baseline="-25000" dirty="0" err="1"/>
              <a:t>ij</a:t>
            </a:r>
            <a:r>
              <a:rPr lang="en-US" dirty="0"/>
              <a:t>) and which completes its write phase while </a:t>
            </a:r>
            <a:r>
              <a:rPr lang="en-US" i="1" dirty="0" err="1"/>
              <a:t>T</a:t>
            </a:r>
            <a:r>
              <a:rPr lang="en-US" i="1" baseline="-25000" dirty="0" err="1"/>
              <a:t>ij</a:t>
            </a:r>
            <a:r>
              <a:rPr lang="en-US" dirty="0"/>
              <a:t> is in its read phase, then validation succeeds if             </a:t>
            </a:r>
            <a:r>
              <a:rPr lang="en-US" i="1" dirty="0"/>
              <a:t>WS</a:t>
            </a:r>
            <a:r>
              <a:rPr lang="en-US" dirty="0"/>
              <a:t>(</a:t>
            </a:r>
            <a:r>
              <a:rPr lang="en-US" i="1" dirty="0" err="1"/>
              <a:t>T</a:t>
            </a:r>
            <a:r>
              <a:rPr lang="en-US" i="1" baseline="-25000" dirty="0" err="1"/>
              <a:t>k</a:t>
            </a:r>
            <a:r>
              <a:rPr lang="en-US" dirty="0"/>
              <a:t>)</a:t>
            </a:r>
            <a:r>
              <a:rPr lang="en-US" dirty="0" smtClean="0"/>
              <a:t> </a:t>
            </a:r>
            <a:r>
              <a:rPr lang="en-US" dirty="0">
                <a:latin typeface="Symbol" charset="0"/>
                <a:sym typeface="Symbol"/>
              </a:rPr>
              <a:t></a:t>
            </a:r>
            <a:r>
              <a:rPr lang="en-US" dirty="0" smtClean="0"/>
              <a:t> </a:t>
            </a:r>
            <a:r>
              <a:rPr lang="en-US" i="1" dirty="0"/>
              <a:t>RS</a:t>
            </a:r>
            <a:r>
              <a:rPr lang="en-US" dirty="0"/>
              <a:t>(</a:t>
            </a:r>
            <a:r>
              <a:rPr lang="en-US" i="1" dirty="0" err="1"/>
              <a:t>T</a:t>
            </a:r>
            <a:r>
              <a:rPr lang="en-US" i="1" baseline="-25000" dirty="0" err="1"/>
              <a:t>ij</a:t>
            </a:r>
            <a:r>
              <a:rPr lang="en-US" dirty="0"/>
              <a:t>) = Ø</a:t>
            </a:r>
          </a:p>
          <a:p>
            <a:pPr marL="1381738" lvl="1" indent="-406394">
              <a:spcBef>
                <a:spcPct val="40000"/>
              </a:spcBef>
            </a:pPr>
            <a:r>
              <a:rPr lang="en-US" dirty="0"/>
              <a:t>Read and write phases overlap, but </a:t>
            </a:r>
            <a:r>
              <a:rPr lang="en-US" i="1" dirty="0" err="1"/>
              <a:t>T</a:t>
            </a:r>
            <a:r>
              <a:rPr lang="en-US" i="1" baseline="-25000" dirty="0" err="1"/>
              <a:t>ij</a:t>
            </a:r>
            <a:r>
              <a:rPr lang="en-US" dirty="0"/>
              <a:t> does not read data items written by </a:t>
            </a:r>
            <a:r>
              <a:rPr lang="en-US" i="1" dirty="0" err="1"/>
              <a:t>T</a:t>
            </a:r>
            <a:r>
              <a:rPr lang="en-US" i="1" baseline="-25000" dirty="0" err="1"/>
              <a:t>k</a:t>
            </a:r>
            <a:endParaRPr lang="en-US" i="1" baseline="-25000" dirty="0"/>
          </a:p>
        </p:txBody>
      </p:sp>
      <p:grpSp>
        <p:nvGrpSpPr>
          <p:cNvPr id="94220" name="Group 12"/>
          <p:cNvGrpSpPr>
            <a:grpSpLocks/>
          </p:cNvGrpSpPr>
          <p:nvPr/>
        </p:nvGrpSpPr>
        <p:grpSpPr bwMode="auto">
          <a:xfrm>
            <a:off x="3350542" y="6330809"/>
            <a:ext cx="3955627" cy="559929"/>
            <a:chOff x="1484" y="2804"/>
            <a:chExt cx="1752" cy="248"/>
          </a:xfrm>
        </p:grpSpPr>
        <p:sp>
          <p:nvSpPr>
            <p:cNvPr id="94212" name="Line 4"/>
            <p:cNvSpPr>
              <a:spLocks noChangeShapeType="1"/>
            </p:cNvSpPr>
            <p:nvPr/>
          </p:nvSpPr>
          <p:spPr bwMode="auto">
            <a:xfrm>
              <a:off x="1484" y="2988"/>
              <a:ext cx="1744" cy="0"/>
            </a:xfrm>
            <a:prstGeom prst="line">
              <a:avLst/>
            </a:prstGeom>
            <a:no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94213" name="Line 5"/>
            <p:cNvSpPr>
              <a:spLocks noChangeShapeType="1"/>
            </p:cNvSpPr>
            <p:nvPr/>
          </p:nvSpPr>
          <p:spPr bwMode="auto">
            <a:xfrm>
              <a:off x="1484" y="2916"/>
              <a:ext cx="0" cy="136"/>
            </a:xfrm>
            <a:prstGeom prst="line">
              <a:avLst/>
            </a:prstGeom>
            <a:no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94214" name="Line 6"/>
            <p:cNvSpPr>
              <a:spLocks noChangeShapeType="1"/>
            </p:cNvSpPr>
            <p:nvPr/>
          </p:nvSpPr>
          <p:spPr bwMode="auto">
            <a:xfrm>
              <a:off x="2068" y="2916"/>
              <a:ext cx="0" cy="136"/>
            </a:xfrm>
            <a:prstGeom prst="line">
              <a:avLst/>
            </a:prstGeom>
            <a:no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94215" name="Line 7"/>
            <p:cNvSpPr>
              <a:spLocks noChangeShapeType="1"/>
            </p:cNvSpPr>
            <p:nvPr/>
          </p:nvSpPr>
          <p:spPr bwMode="auto">
            <a:xfrm>
              <a:off x="2652" y="2916"/>
              <a:ext cx="0" cy="136"/>
            </a:xfrm>
            <a:prstGeom prst="line">
              <a:avLst/>
            </a:prstGeom>
            <a:no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94216" name="Line 8"/>
            <p:cNvSpPr>
              <a:spLocks noChangeShapeType="1"/>
            </p:cNvSpPr>
            <p:nvPr/>
          </p:nvSpPr>
          <p:spPr bwMode="auto">
            <a:xfrm>
              <a:off x="3236" y="2916"/>
              <a:ext cx="0" cy="136"/>
            </a:xfrm>
            <a:prstGeom prst="line">
              <a:avLst/>
            </a:prstGeom>
            <a:no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94217" name="Rectangle 9"/>
            <p:cNvSpPr>
              <a:spLocks noChangeArrowheads="1"/>
            </p:cNvSpPr>
            <p:nvPr/>
          </p:nvSpPr>
          <p:spPr bwMode="auto">
            <a:xfrm>
              <a:off x="1756" y="2804"/>
              <a:ext cx="189" cy="231"/>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dirty="0">
                  <a:solidFill>
                    <a:srgbClr val="000000"/>
                  </a:solidFill>
                  <a:latin typeface="Book Antiqua"/>
                </a:rPr>
                <a:t>R</a:t>
              </a:r>
            </a:p>
          </p:txBody>
        </p:sp>
        <p:sp>
          <p:nvSpPr>
            <p:cNvPr id="94218" name="Rectangle 10"/>
            <p:cNvSpPr>
              <a:spLocks noChangeArrowheads="1"/>
            </p:cNvSpPr>
            <p:nvPr/>
          </p:nvSpPr>
          <p:spPr bwMode="auto">
            <a:xfrm>
              <a:off x="2332" y="2804"/>
              <a:ext cx="196" cy="231"/>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dirty="0">
                  <a:solidFill>
                    <a:srgbClr val="000000"/>
                  </a:solidFill>
                  <a:latin typeface="Book Antiqua"/>
                </a:rPr>
                <a:t>V</a:t>
              </a:r>
            </a:p>
          </p:txBody>
        </p:sp>
        <p:sp>
          <p:nvSpPr>
            <p:cNvPr id="94219" name="Rectangle 11"/>
            <p:cNvSpPr>
              <a:spLocks noChangeArrowheads="1"/>
            </p:cNvSpPr>
            <p:nvPr/>
          </p:nvSpPr>
          <p:spPr bwMode="auto">
            <a:xfrm>
              <a:off x="2910" y="2804"/>
              <a:ext cx="251" cy="231"/>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dirty="0">
                  <a:solidFill>
                    <a:srgbClr val="000000"/>
                  </a:solidFill>
                  <a:latin typeface="Book Antiqua"/>
                </a:rPr>
                <a:t>W</a:t>
              </a:r>
            </a:p>
          </p:txBody>
        </p:sp>
      </p:grpSp>
      <p:sp>
        <p:nvSpPr>
          <p:cNvPr id="94221" name="Rectangle 13"/>
          <p:cNvSpPr>
            <a:spLocks noChangeArrowheads="1"/>
          </p:cNvSpPr>
          <p:nvPr/>
        </p:nvSpPr>
        <p:spPr bwMode="auto">
          <a:xfrm>
            <a:off x="2590046" y="6511431"/>
            <a:ext cx="649491"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err="1">
                <a:solidFill>
                  <a:srgbClr val="000000"/>
                </a:solidFill>
                <a:latin typeface="Book Antiqua"/>
              </a:rPr>
              <a:t>T</a:t>
            </a:r>
            <a:r>
              <a:rPr lang="en-US" sz="2800" i="1" baseline="-25000" dirty="0" err="1">
                <a:solidFill>
                  <a:srgbClr val="000000"/>
                </a:solidFill>
                <a:latin typeface="Book Antiqua"/>
              </a:rPr>
              <a:t>k</a:t>
            </a:r>
            <a:endParaRPr lang="en-US" sz="2800" i="1" baseline="-25000" dirty="0">
              <a:solidFill>
                <a:srgbClr val="000000"/>
              </a:solidFill>
              <a:latin typeface="Book Antiqua"/>
            </a:endParaRPr>
          </a:p>
        </p:txBody>
      </p:sp>
      <p:grpSp>
        <p:nvGrpSpPr>
          <p:cNvPr id="94231" name="Group 23"/>
          <p:cNvGrpSpPr>
            <a:grpSpLocks/>
          </p:cNvGrpSpPr>
          <p:nvPr/>
        </p:nvGrpSpPr>
        <p:grpSpPr bwMode="auto">
          <a:xfrm>
            <a:off x="5858935" y="6872677"/>
            <a:ext cx="4644248" cy="738294"/>
            <a:chOff x="2595" y="3044"/>
            <a:chExt cx="2057" cy="327"/>
          </a:xfrm>
        </p:grpSpPr>
        <p:sp>
          <p:nvSpPr>
            <p:cNvPr id="94222" name="Line 14"/>
            <p:cNvSpPr>
              <a:spLocks noChangeShapeType="1"/>
            </p:cNvSpPr>
            <p:nvPr/>
          </p:nvSpPr>
          <p:spPr bwMode="auto">
            <a:xfrm>
              <a:off x="2900" y="3252"/>
              <a:ext cx="1744" cy="0"/>
            </a:xfrm>
            <a:prstGeom prst="line">
              <a:avLst/>
            </a:prstGeom>
            <a:no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94223" name="Line 15"/>
            <p:cNvSpPr>
              <a:spLocks noChangeShapeType="1"/>
            </p:cNvSpPr>
            <p:nvPr/>
          </p:nvSpPr>
          <p:spPr bwMode="auto">
            <a:xfrm>
              <a:off x="2892" y="3180"/>
              <a:ext cx="0" cy="136"/>
            </a:xfrm>
            <a:prstGeom prst="line">
              <a:avLst/>
            </a:prstGeom>
            <a:no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94224" name="Line 16"/>
            <p:cNvSpPr>
              <a:spLocks noChangeShapeType="1"/>
            </p:cNvSpPr>
            <p:nvPr/>
          </p:nvSpPr>
          <p:spPr bwMode="auto">
            <a:xfrm>
              <a:off x="3484" y="3180"/>
              <a:ext cx="0" cy="136"/>
            </a:xfrm>
            <a:prstGeom prst="line">
              <a:avLst/>
            </a:prstGeom>
            <a:no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94225" name="Line 17"/>
            <p:cNvSpPr>
              <a:spLocks noChangeShapeType="1"/>
            </p:cNvSpPr>
            <p:nvPr/>
          </p:nvSpPr>
          <p:spPr bwMode="auto">
            <a:xfrm>
              <a:off x="4068" y="3180"/>
              <a:ext cx="0" cy="136"/>
            </a:xfrm>
            <a:prstGeom prst="line">
              <a:avLst/>
            </a:prstGeom>
            <a:no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94226" name="Line 18"/>
            <p:cNvSpPr>
              <a:spLocks noChangeShapeType="1"/>
            </p:cNvSpPr>
            <p:nvPr/>
          </p:nvSpPr>
          <p:spPr bwMode="auto">
            <a:xfrm>
              <a:off x="4652" y="3180"/>
              <a:ext cx="0" cy="136"/>
            </a:xfrm>
            <a:prstGeom prst="line">
              <a:avLst/>
            </a:prstGeom>
            <a:no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94227" name="Rectangle 19"/>
            <p:cNvSpPr>
              <a:spLocks noChangeArrowheads="1"/>
            </p:cNvSpPr>
            <p:nvPr/>
          </p:nvSpPr>
          <p:spPr bwMode="auto">
            <a:xfrm>
              <a:off x="3172" y="3044"/>
              <a:ext cx="189" cy="231"/>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dirty="0">
                  <a:solidFill>
                    <a:srgbClr val="000000"/>
                  </a:solidFill>
                  <a:latin typeface="Book Antiqua"/>
                </a:rPr>
                <a:t>R</a:t>
              </a:r>
            </a:p>
          </p:txBody>
        </p:sp>
        <p:sp>
          <p:nvSpPr>
            <p:cNvPr id="94228" name="Rectangle 20"/>
            <p:cNvSpPr>
              <a:spLocks noChangeArrowheads="1"/>
            </p:cNvSpPr>
            <p:nvPr/>
          </p:nvSpPr>
          <p:spPr bwMode="auto">
            <a:xfrm>
              <a:off x="3748" y="3044"/>
              <a:ext cx="196" cy="231"/>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dirty="0">
                  <a:solidFill>
                    <a:srgbClr val="000000"/>
                  </a:solidFill>
                  <a:latin typeface="Book Antiqua"/>
                </a:rPr>
                <a:t>V</a:t>
              </a:r>
            </a:p>
          </p:txBody>
        </p:sp>
        <p:sp>
          <p:nvSpPr>
            <p:cNvPr id="94229" name="Rectangle 21"/>
            <p:cNvSpPr>
              <a:spLocks noChangeArrowheads="1"/>
            </p:cNvSpPr>
            <p:nvPr/>
          </p:nvSpPr>
          <p:spPr bwMode="auto">
            <a:xfrm>
              <a:off x="4334" y="3044"/>
              <a:ext cx="251" cy="231"/>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dirty="0">
                  <a:solidFill>
                    <a:srgbClr val="000000"/>
                  </a:solidFill>
                  <a:latin typeface="Book Antiqua"/>
                </a:rPr>
                <a:t>W</a:t>
              </a:r>
            </a:p>
          </p:txBody>
        </p:sp>
        <p:sp>
          <p:nvSpPr>
            <p:cNvPr id="94230" name="Rectangle 22"/>
            <p:cNvSpPr>
              <a:spLocks noChangeArrowheads="1"/>
            </p:cNvSpPr>
            <p:nvPr/>
          </p:nvSpPr>
          <p:spPr bwMode="auto">
            <a:xfrm>
              <a:off x="2595" y="3140"/>
              <a:ext cx="265" cy="231"/>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i="1" dirty="0" err="1">
                  <a:solidFill>
                    <a:srgbClr val="000000"/>
                  </a:solidFill>
                  <a:latin typeface="Book Antiqua"/>
                </a:rPr>
                <a:t>T</a:t>
              </a:r>
              <a:r>
                <a:rPr lang="en-US" sz="2800" i="1" baseline="-25000" dirty="0" err="1">
                  <a:solidFill>
                    <a:srgbClr val="000000"/>
                  </a:solidFill>
                  <a:latin typeface="Book Antiqua"/>
                </a:rPr>
                <a:t>ij</a:t>
              </a:r>
              <a:endParaRPr lang="en-US" sz="2800" i="1" baseline="-25000" dirty="0">
                <a:solidFill>
                  <a:srgbClr val="000000"/>
                </a:solidFill>
                <a:latin typeface="Book Antiqua"/>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noFill/>
          <a:ln/>
        </p:spPr>
        <p:txBody>
          <a:bodyPr/>
          <a:lstStyle/>
          <a:p>
            <a:r>
              <a:rPr lang="en-US"/>
              <a:t>Optimistic CC Validation Test</a:t>
            </a:r>
          </a:p>
        </p:txBody>
      </p:sp>
      <p:sp>
        <p:nvSpPr>
          <p:cNvPr id="96259" name="Rectangle 3"/>
          <p:cNvSpPr>
            <a:spLocks noGrp="1" noChangeArrowheads="1"/>
          </p:cNvSpPr>
          <p:nvPr>
            <p:ph idx="1"/>
          </p:nvPr>
        </p:nvSpPr>
        <p:spPr>
          <a:noFill/>
          <a:ln/>
        </p:spPr>
        <p:txBody>
          <a:bodyPr/>
          <a:lstStyle/>
          <a:p>
            <a:pPr>
              <a:lnSpc>
                <a:spcPct val="105000"/>
              </a:lnSpc>
              <a:spcBef>
                <a:spcPct val="40000"/>
              </a:spcBef>
              <a:buSzPct val="100000"/>
              <a:buFont typeface="Wingdings" pitchFamily="2" charset="2"/>
              <a:buChar char=""/>
            </a:pPr>
            <a:r>
              <a:rPr lang="en-US" dirty="0"/>
              <a:t> If there is any transaction </a:t>
            </a:r>
            <a:r>
              <a:rPr lang="en-US" i="1" dirty="0" err="1"/>
              <a:t>T</a:t>
            </a:r>
            <a:r>
              <a:rPr lang="en-US" i="1" baseline="-25000" dirty="0" err="1"/>
              <a:t>k</a:t>
            </a:r>
            <a:r>
              <a:rPr lang="en-US" dirty="0"/>
              <a:t> such that </a:t>
            </a:r>
            <a:r>
              <a:rPr lang="en-US" i="1" dirty="0" err="1"/>
              <a:t>ts</a:t>
            </a:r>
            <a:r>
              <a:rPr lang="en-US" dirty="0"/>
              <a:t>(</a:t>
            </a:r>
            <a:r>
              <a:rPr lang="en-US" i="1" dirty="0" err="1"/>
              <a:t>T</a:t>
            </a:r>
            <a:r>
              <a:rPr lang="en-US" i="1" baseline="-25000" dirty="0" err="1"/>
              <a:t>k</a:t>
            </a:r>
            <a:r>
              <a:rPr lang="en-US" dirty="0"/>
              <a:t>)&lt; </a:t>
            </a:r>
            <a:r>
              <a:rPr lang="en-US" i="1" dirty="0" err="1"/>
              <a:t>ts</a:t>
            </a:r>
            <a:r>
              <a:rPr lang="en-US" dirty="0"/>
              <a:t>(</a:t>
            </a:r>
            <a:r>
              <a:rPr lang="en-US" i="1" dirty="0" err="1"/>
              <a:t>T</a:t>
            </a:r>
            <a:r>
              <a:rPr lang="en-US" i="1" baseline="-25000" dirty="0" err="1"/>
              <a:t>ij</a:t>
            </a:r>
            <a:r>
              <a:rPr lang="en-US" dirty="0"/>
              <a:t>) and which completes its read phase before </a:t>
            </a:r>
            <a:r>
              <a:rPr lang="en-US" i="1" dirty="0" err="1"/>
              <a:t>T</a:t>
            </a:r>
            <a:r>
              <a:rPr lang="en-US" i="1" baseline="-25000" dirty="0" err="1"/>
              <a:t>ij</a:t>
            </a:r>
            <a:r>
              <a:rPr lang="en-US" dirty="0"/>
              <a:t> completes its read phase, then validation succeeds if </a:t>
            </a:r>
            <a:r>
              <a:rPr lang="en-US" i="1" dirty="0"/>
              <a:t>WS</a:t>
            </a:r>
            <a:r>
              <a:rPr lang="en-US" dirty="0"/>
              <a:t>(</a:t>
            </a:r>
            <a:r>
              <a:rPr lang="en-US" i="1" dirty="0" err="1"/>
              <a:t>T</a:t>
            </a:r>
            <a:r>
              <a:rPr lang="en-US" i="1" baseline="-25000" dirty="0" err="1"/>
              <a:t>k</a:t>
            </a:r>
            <a:r>
              <a:rPr lang="en-US" dirty="0"/>
              <a:t>)</a:t>
            </a:r>
            <a:r>
              <a:rPr lang="en-US" dirty="0" smtClean="0"/>
              <a:t> </a:t>
            </a:r>
            <a:r>
              <a:rPr lang="en-US" dirty="0">
                <a:latin typeface="Symbol" charset="0"/>
                <a:sym typeface="Symbol"/>
              </a:rPr>
              <a:t></a:t>
            </a:r>
            <a:r>
              <a:rPr lang="en-US" dirty="0" smtClean="0">
                <a:latin typeface="Symbol" charset="2"/>
              </a:rPr>
              <a:t> </a:t>
            </a:r>
            <a:r>
              <a:rPr lang="en-US" i="1" dirty="0" smtClean="0"/>
              <a:t>RS</a:t>
            </a:r>
            <a:r>
              <a:rPr lang="en-US" dirty="0"/>
              <a:t>(</a:t>
            </a:r>
            <a:r>
              <a:rPr lang="en-US" i="1" dirty="0" err="1"/>
              <a:t>T</a:t>
            </a:r>
            <a:r>
              <a:rPr lang="en-US" i="1" baseline="-25000" dirty="0" err="1"/>
              <a:t>ij</a:t>
            </a:r>
            <a:r>
              <a:rPr lang="en-US" dirty="0"/>
              <a:t>) =</a:t>
            </a:r>
            <a:r>
              <a:rPr lang="en-US" dirty="0" smtClean="0"/>
              <a:t> Ø </a:t>
            </a:r>
            <a:r>
              <a:rPr lang="en-US" dirty="0"/>
              <a:t>and </a:t>
            </a:r>
            <a:r>
              <a:rPr lang="en-US" i="1" dirty="0"/>
              <a:t>WS</a:t>
            </a:r>
            <a:r>
              <a:rPr lang="en-US" dirty="0"/>
              <a:t>(</a:t>
            </a:r>
            <a:r>
              <a:rPr lang="en-US" i="1" dirty="0" err="1"/>
              <a:t>T</a:t>
            </a:r>
            <a:r>
              <a:rPr lang="en-US" i="1" baseline="-25000" dirty="0" err="1"/>
              <a:t>k</a:t>
            </a:r>
            <a:r>
              <a:rPr lang="en-US" dirty="0"/>
              <a:t>)</a:t>
            </a:r>
            <a:r>
              <a:rPr lang="en-US" dirty="0" smtClean="0"/>
              <a:t> </a:t>
            </a:r>
            <a:r>
              <a:rPr lang="en-US" dirty="0">
                <a:latin typeface="Symbol" charset="0"/>
                <a:sym typeface="Symbol"/>
              </a:rPr>
              <a:t></a:t>
            </a:r>
            <a:r>
              <a:rPr lang="en-US" dirty="0" smtClean="0">
                <a:latin typeface="Symbol" charset="2"/>
              </a:rPr>
              <a:t> </a:t>
            </a:r>
            <a:r>
              <a:rPr lang="en-US" i="1" dirty="0" smtClean="0"/>
              <a:t>WS</a:t>
            </a:r>
            <a:r>
              <a:rPr lang="en-US" dirty="0"/>
              <a:t>(</a:t>
            </a:r>
            <a:r>
              <a:rPr lang="en-US" i="1" dirty="0" err="1"/>
              <a:t>T</a:t>
            </a:r>
            <a:r>
              <a:rPr lang="en-US" i="1" baseline="-25000" dirty="0" err="1"/>
              <a:t>ij</a:t>
            </a:r>
            <a:r>
              <a:rPr lang="en-US" dirty="0"/>
              <a:t>) = Ø</a:t>
            </a:r>
          </a:p>
          <a:p>
            <a:pPr lvl="1">
              <a:lnSpc>
                <a:spcPct val="105000"/>
              </a:lnSpc>
              <a:spcBef>
                <a:spcPct val="40000"/>
              </a:spcBef>
            </a:pPr>
            <a:r>
              <a:rPr lang="en-US" dirty="0"/>
              <a:t>They overlap, but don't access any common data items.</a:t>
            </a:r>
          </a:p>
        </p:txBody>
      </p:sp>
      <p:grpSp>
        <p:nvGrpSpPr>
          <p:cNvPr id="96268" name="Group 12"/>
          <p:cNvGrpSpPr>
            <a:grpSpLocks/>
          </p:cNvGrpSpPr>
          <p:nvPr/>
        </p:nvGrpSpPr>
        <p:grpSpPr bwMode="auto">
          <a:xfrm>
            <a:off x="4307840" y="6348871"/>
            <a:ext cx="3955627" cy="559929"/>
            <a:chOff x="1908" y="2812"/>
            <a:chExt cx="1752" cy="248"/>
          </a:xfrm>
        </p:grpSpPr>
        <p:sp>
          <p:nvSpPr>
            <p:cNvPr id="96260" name="Line 4"/>
            <p:cNvSpPr>
              <a:spLocks noChangeShapeType="1"/>
            </p:cNvSpPr>
            <p:nvPr/>
          </p:nvSpPr>
          <p:spPr bwMode="auto">
            <a:xfrm>
              <a:off x="1908" y="2996"/>
              <a:ext cx="1744" cy="0"/>
            </a:xfrm>
            <a:prstGeom prst="line">
              <a:avLst/>
            </a:prstGeom>
            <a:no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96261" name="Line 5"/>
            <p:cNvSpPr>
              <a:spLocks noChangeShapeType="1"/>
            </p:cNvSpPr>
            <p:nvPr/>
          </p:nvSpPr>
          <p:spPr bwMode="auto">
            <a:xfrm>
              <a:off x="1908" y="2924"/>
              <a:ext cx="0" cy="136"/>
            </a:xfrm>
            <a:prstGeom prst="line">
              <a:avLst/>
            </a:prstGeom>
            <a:no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96262" name="Line 6"/>
            <p:cNvSpPr>
              <a:spLocks noChangeShapeType="1"/>
            </p:cNvSpPr>
            <p:nvPr/>
          </p:nvSpPr>
          <p:spPr bwMode="auto">
            <a:xfrm>
              <a:off x="2492" y="2924"/>
              <a:ext cx="0" cy="136"/>
            </a:xfrm>
            <a:prstGeom prst="line">
              <a:avLst/>
            </a:prstGeom>
            <a:no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96263" name="Line 7"/>
            <p:cNvSpPr>
              <a:spLocks noChangeShapeType="1"/>
            </p:cNvSpPr>
            <p:nvPr/>
          </p:nvSpPr>
          <p:spPr bwMode="auto">
            <a:xfrm>
              <a:off x="3076" y="2924"/>
              <a:ext cx="0" cy="136"/>
            </a:xfrm>
            <a:prstGeom prst="line">
              <a:avLst/>
            </a:prstGeom>
            <a:no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96264" name="Line 8"/>
            <p:cNvSpPr>
              <a:spLocks noChangeShapeType="1"/>
            </p:cNvSpPr>
            <p:nvPr/>
          </p:nvSpPr>
          <p:spPr bwMode="auto">
            <a:xfrm>
              <a:off x="3660" y="2924"/>
              <a:ext cx="0" cy="136"/>
            </a:xfrm>
            <a:prstGeom prst="line">
              <a:avLst/>
            </a:prstGeom>
            <a:no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96265" name="Rectangle 9"/>
            <p:cNvSpPr>
              <a:spLocks noChangeArrowheads="1"/>
            </p:cNvSpPr>
            <p:nvPr/>
          </p:nvSpPr>
          <p:spPr bwMode="auto">
            <a:xfrm>
              <a:off x="2180" y="2812"/>
              <a:ext cx="189" cy="231"/>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dirty="0">
                  <a:solidFill>
                    <a:srgbClr val="000000"/>
                  </a:solidFill>
                  <a:latin typeface="Book Antiqua"/>
                </a:rPr>
                <a:t>R</a:t>
              </a:r>
            </a:p>
          </p:txBody>
        </p:sp>
        <p:sp>
          <p:nvSpPr>
            <p:cNvPr id="96266" name="Rectangle 10"/>
            <p:cNvSpPr>
              <a:spLocks noChangeArrowheads="1"/>
            </p:cNvSpPr>
            <p:nvPr/>
          </p:nvSpPr>
          <p:spPr bwMode="auto">
            <a:xfrm>
              <a:off x="2756" y="2812"/>
              <a:ext cx="196" cy="231"/>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dirty="0">
                  <a:solidFill>
                    <a:srgbClr val="000000"/>
                  </a:solidFill>
                  <a:latin typeface="Book Antiqua"/>
                </a:rPr>
                <a:t>V</a:t>
              </a:r>
            </a:p>
          </p:txBody>
        </p:sp>
        <p:sp>
          <p:nvSpPr>
            <p:cNvPr id="96267" name="Rectangle 11"/>
            <p:cNvSpPr>
              <a:spLocks noChangeArrowheads="1"/>
            </p:cNvSpPr>
            <p:nvPr/>
          </p:nvSpPr>
          <p:spPr bwMode="auto">
            <a:xfrm>
              <a:off x="3334" y="2812"/>
              <a:ext cx="251" cy="231"/>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dirty="0">
                  <a:solidFill>
                    <a:srgbClr val="000000"/>
                  </a:solidFill>
                  <a:latin typeface="Book Antiqua"/>
                </a:rPr>
                <a:t>W</a:t>
              </a:r>
            </a:p>
          </p:txBody>
        </p:sp>
      </p:grpSp>
      <p:sp>
        <p:nvSpPr>
          <p:cNvPr id="96269" name="Rectangle 13"/>
          <p:cNvSpPr>
            <a:spLocks noChangeArrowheads="1"/>
          </p:cNvSpPr>
          <p:nvPr/>
        </p:nvSpPr>
        <p:spPr bwMode="auto">
          <a:xfrm>
            <a:off x="3547344" y="6529493"/>
            <a:ext cx="649491"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err="1">
                <a:solidFill>
                  <a:srgbClr val="000000"/>
                </a:solidFill>
                <a:latin typeface="Book Antiqua"/>
              </a:rPr>
              <a:t>T</a:t>
            </a:r>
            <a:r>
              <a:rPr lang="en-US" sz="2800" i="1" baseline="-25000" dirty="0" err="1">
                <a:solidFill>
                  <a:srgbClr val="000000"/>
                </a:solidFill>
                <a:latin typeface="Book Antiqua"/>
              </a:rPr>
              <a:t>k</a:t>
            </a:r>
            <a:endParaRPr lang="en-US" sz="2800" i="1" baseline="-25000" dirty="0">
              <a:solidFill>
                <a:srgbClr val="000000"/>
              </a:solidFill>
              <a:latin typeface="Book Antiqua"/>
            </a:endParaRPr>
          </a:p>
        </p:txBody>
      </p:sp>
      <p:grpSp>
        <p:nvGrpSpPr>
          <p:cNvPr id="96279" name="Group 23"/>
          <p:cNvGrpSpPr>
            <a:grpSpLocks/>
          </p:cNvGrpSpPr>
          <p:nvPr/>
        </p:nvGrpSpPr>
        <p:grpSpPr bwMode="auto">
          <a:xfrm>
            <a:off x="4359770" y="6908802"/>
            <a:ext cx="4644248" cy="738294"/>
            <a:chOff x="1931" y="3060"/>
            <a:chExt cx="2057" cy="327"/>
          </a:xfrm>
        </p:grpSpPr>
        <p:sp>
          <p:nvSpPr>
            <p:cNvPr id="96270" name="Line 14"/>
            <p:cNvSpPr>
              <a:spLocks noChangeShapeType="1"/>
            </p:cNvSpPr>
            <p:nvPr/>
          </p:nvSpPr>
          <p:spPr bwMode="auto">
            <a:xfrm>
              <a:off x="2236" y="3268"/>
              <a:ext cx="1744" cy="0"/>
            </a:xfrm>
            <a:prstGeom prst="line">
              <a:avLst/>
            </a:prstGeom>
            <a:no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96271" name="Line 15"/>
            <p:cNvSpPr>
              <a:spLocks noChangeShapeType="1"/>
            </p:cNvSpPr>
            <p:nvPr/>
          </p:nvSpPr>
          <p:spPr bwMode="auto">
            <a:xfrm>
              <a:off x="2228" y="3196"/>
              <a:ext cx="0" cy="136"/>
            </a:xfrm>
            <a:prstGeom prst="line">
              <a:avLst/>
            </a:prstGeom>
            <a:no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96272" name="Line 16"/>
            <p:cNvSpPr>
              <a:spLocks noChangeShapeType="1"/>
            </p:cNvSpPr>
            <p:nvPr/>
          </p:nvSpPr>
          <p:spPr bwMode="auto">
            <a:xfrm>
              <a:off x="2820" y="3196"/>
              <a:ext cx="0" cy="136"/>
            </a:xfrm>
            <a:prstGeom prst="line">
              <a:avLst/>
            </a:prstGeom>
            <a:no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96273" name="Line 17"/>
            <p:cNvSpPr>
              <a:spLocks noChangeShapeType="1"/>
            </p:cNvSpPr>
            <p:nvPr/>
          </p:nvSpPr>
          <p:spPr bwMode="auto">
            <a:xfrm>
              <a:off x="3404" y="3196"/>
              <a:ext cx="0" cy="136"/>
            </a:xfrm>
            <a:prstGeom prst="line">
              <a:avLst/>
            </a:prstGeom>
            <a:no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96274" name="Line 18"/>
            <p:cNvSpPr>
              <a:spLocks noChangeShapeType="1"/>
            </p:cNvSpPr>
            <p:nvPr/>
          </p:nvSpPr>
          <p:spPr bwMode="auto">
            <a:xfrm>
              <a:off x="3988" y="3196"/>
              <a:ext cx="0" cy="136"/>
            </a:xfrm>
            <a:prstGeom prst="line">
              <a:avLst/>
            </a:prstGeom>
            <a:no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96275" name="Rectangle 19"/>
            <p:cNvSpPr>
              <a:spLocks noChangeArrowheads="1"/>
            </p:cNvSpPr>
            <p:nvPr/>
          </p:nvSpPr>
          <p:spPr bwMode="auto">
            <a:xfrm>
              <a:off x="2508" y="3060"/>
              <a:ext cx="189" cy="231"/>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dirty="0">
                  <a:solidFill>
                    <a:srgbClr val="000000"/>
                  </a:solidFill>
                  <a:latin typeface="Book Antiqua"/>
                </a:rPr>
                <a:t>R</a:t>
              </a:r>
            </a:p>
          </p:txBody>
        </p:sp>
        <p:sp>
          <p:nvSpPr>
            <p:cNvPr id="96276" name="Rectangle 20"/>
            <p:cNvSpPr>
              <a:spLocks noChangeArrowheads="1"/>
            </p:cNvSpPr>
            <p:nvPr/>
          </p:nvSpPr>
          <p:spPr bwMode="auto">
            <a:xfrm>
              <a:off x="3084" y="3060"/>
              <a:ext cx="196" cy="231"/>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dirty="0">
                  <a:solidFill>
                    <a:srgbClr val="000000"/>
                  </a:solidFill>
                  <a:latin typeface="Book Antiqua"/>
                </a:rPr>
                <a:t>V</a:t>
              </a:r>
            </a:p>
          </p:txBody>
        </p:sp>
        <p:sp>
          <p:nvSpPr>
            <p:cNvPr id="96277" name="Rectangle 21"/>
            <p:cNvSpPr>
              <a:spLocks noChangeArrowheads="1"/>
            </p:cNvSpPr>
            <p:nvPr/>
          </p:nvSpPr>
          <p:spPr bwMode="auto">
            <a:xfrm>
              <a:off x="3670" y="3060"/>
              <a:ext cx="251" cy="231"/>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dirty="0">
                  <a:solidFill>
                    <a:srgbClr val="000000"/>
                  </a:solidFill>
                  <a:latin typeface="Book Antiqua"/>
                </a:rPr>
                <a:t>W</a:t>
              </a:r>
            </a:p>
          </p:txBody>
        </p:sp>
        <p:sp>
          <p:nvSpPr>
            <p:cNvPr id="96278" name="Rectangle 22"/>
            <p:cNvSpPr>
              <a:spLocks noChangeArrowheads="1"/>
            </p:cNvSpPr>
            <p:nvPr/>
          </p:nvSpPr>
          <p:spPr bwMode="auto">
            <a:xfrm>
              <a:off x="1931" y="3156"/>
              <a:ext cx="265" cy="231"/>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i="1" dirty="0" err="1">
                  <a:solidFill>
                    <a:srgbClr val="000000"/>
                  </a:solidFill>
                  <a:latin typeface="Book Antiqua"/>
                </a:rPr>
                <a:t>T</a:t>
              </a:r>
              <a:r>
                <a:rPr lang="en-US" sz="2800" i="1" baseline="-25000" dirty="0" err="1">
                  <a:solidFill>
                    <a:srgbClr val="000000"/>
                  </a:solidFill>
                  <a:latin typeface="Book Antiqua"/>
                </a:rPr>
                <a:t>ij</a:t>
              </a:r>
              <a:endParaRPr lang="en-US" sz="2800" i="1" baseline="-25000" dirty="0">
                <a:solidFill>
                  <a:srgbClr val="000000"/>
                </a:solidFill>
                <a:latin typeface="Book Antiqua"/>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title"/>
          </p:nvPr>
        </p:nvSpPr>
        <p:spPr>
          <a:noFill/>
          <a:ln/>
        </p:spPr>
        <p:txBody>
          <a:bodyPr/>
          <a:lstStyle/>
          <a:p>
            <a:r>
              <a:rPr lang="en-US"/>
              <a:t>Deadlock</a:t>
            </a:r>
          </a:p>
        </p:txBody>
      </p:sp>
      <p:sp>
        <p:nvSpPr>
          <p:cNvPr id="98306" name="Rectangle 2"/>
          <p:cNvSpPr>
            <a:spLocks noGrp="1" noChangeArrowheads="1"/>
          </p:cNvSpPr>
          <p:nvPr>
            <p:ph idx="1"/>
          </p:nvPr>
        </p:nvSpPr>
        <p:spPr>
          <a:noFill/>
          <a:ln/>
        </p:spPr>
        <p:txBody>
          <a:bodyPr/>
          <a:lstStyle/>
          <a:p>
            <a:pPr>
              <a:lnSpc>
                <a:spcPct val="105000"/>
              </a:lnSpc>
            </a:pPr>
            <a:r>
              <a:rPr lang="en-US" dirty="0"/>
              <a:t>A transaction is deadlocked if it is blocked and will remain blocked until there is intervention.</a:t>
            </a:r>
          </a:p>
          <a:p>
            <a:pPr>
              <a:lnSpc>
                <a:spcPct val="105000"/>
              </a:lnSpc>
            </a:pPr>
            <a:r>
              <a:rPr lang="en-US" dirty="0"/>
              <a:t>Locking-based CC algorithms may cause deadlocks.</a:t>
            </a:r>
          </a:p>
          <a:p>
            <a:pPr>
              <a:lnSpc>
                <a:spcPct val="105000"/>
              </a:lnSpc>
            </a:pPr>
            <a:r>
              <a:rPr lang="en-US" dirty="0"/>
              <a:t>TO-based algorithms that involve waiting may cause deadlocks.</a:t>
            </a:r>
          </a:p>
          <a:p>
            <a:pPr>
              <a:lnSpc>
                <a:spcPct val="105000"/>
              </a:lnSpc>
            </a:pPr>
            <a:r>
              <a:rPr lang="en-US" dirty="0"/>
              <a:t>Wait-for graph</a:t>
            </a:r>
          </a:p>
          <a:p>
            <a:pPr lvl="1">
              <a:lnSpc>
                <a:spcPct val="105000"/>
              </a:lnSpc>
            </a:pPr>
            <a:r>
              <a:rPr lang="en-US" dirty="0"/>
              <a:t>If transaction </a:t>
            </a:r>
            <a:r>
              <a:rPr lang="en-US" i="1" dirty="0"/>
              <a:t>T</a:t>
            </a:r>
            <a:r>
              <a:rPr lang="en-US" i="1" baseline="-25000" dirty="0"/>
              <a:t>i</a:t>
            </a:r>
            <a:r>
              <a:rPr lang="en-US" dirty="0"/>
              <a:t> waits for another transaction </a:t>
            </a:r>
            <a:r>
              <a:rPr lang="en-US" i="1" dirty="0" err="1"/>
              <a:t>T</a:t>
            </a:r>
            <a:r>
              <a:rPr lang="en-US" i="1" baseline="-25000" dirty="0" err="1"/>
              <a:t>j</a:t>
            </a:r>
            <a:r>
              <a:rPr lang="en-US" dirty="0"/>
              <a:t> to release a lock on an entity, then </a:t>
            </a:r>
            <a:r>
              <a:rPr lang="en-US" i="1" dirty="0"/>
              <a:t>T</a:t>
            </a:r>
            <a:r>
              <a:rPr lang="en-US" i="1" baseline="-25000" dirty="0"/>
              <a:t>i</a:t>
            </a:r>
            <a:r>
              <a:rPr lang="en-US" dirty="0" smtClean="0"/>
              <a:t> → </a:t>
            </a:r>
            <a:r>
              <a:rPr lang="en-US" i="1" dirty="0" err="1"/>
              <a:t>T</a:t>
            </a:r>
            <a:r>
              <a:rPr lang="en-US" i="1" baseline="-25000" dirty="0" err="1"/>
              <a:t>j</a:t>
            </a:r>
            <a:r>
              <a:rPr lang="en-US" dirty="0"/>
              <a:t> in WFG.</a:t>
            </a:r>
          </a:p>
        </p:txBody>
      </p:sp>
      <p:sp>
        <p:nvSpPr>
          <p:cNvPr id="98308" name="Oval 4"/>
          <p:cNvSpPr>
            <a:spLocks noChangeArrowheads="1"/>
          </p:cNvSpPr>
          <p:nvPr/>
        </p:nvSpPr>
        <p:spPr bwMode="auto">
          <a:xfrm>
            <a:off x="4352996" y="7938347"/>
            <a:ext cx="162560" cy="198684"/>
          </a:xfrm>
          <a:prstGeom prst="ellipse">
            <a:avLst/>
          </a:prstGeom>
          <a:solidFill>
            <a:srgbClr val="000000"/>
          </a:solid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98309" name="Oval 5"/>
          <p:cNvSpPr>
            <a:spLocks noChangeArrowheads="1"/>
          </p:cNvSpPr>
          <p:nvPr/>
        </p:nvSpPr>
        <p:spPr bwMode="auto">
          <a:xfrm>
            <a:off x="8218311" y="7992534"/>
            <a:ext cx="162560" cy="198684"/>
          </a:xfrm>
          <a:prstGeom prst="ellipse">
            <a:avLst/>
          </a:prstGeom>
          <a:solidFill>
            <a:srgbClr val="000000"/>
          </a:solid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98310" name="Arc 6"/>
          <p:cNvSpPr>
            <a:spLocks/>
          </p:cNvSpPr>
          <p:nvPr/>
        </p:nvSpPr>
        <p:spPr bwMode="auto">
          <a:xfrm>
            <a:off x="6403058" y="7091681"/>
            <a:ext cx="1916854" cy="1011484"/>
          </a:xfrm>
          <a:custGeom>
            <a:avLst/>
            <a:gdLst>
              <a:gd name="G0" fmla="+- 25 0 0"/>
              <a:gd name="G1" fmla="+- 21600 0 0"/>
              <a:gd name="G2" fmla="+- 21600 0 0"/>
              <a:gd name="T0" fmla="*/ 0 w 21625"/>
              <a:gd name="T1" fmla="*/ 1 h 21600"/>
              <a:gd name="T2" fmla="*/ 21625 w 21625"/>
              <a:gd name="T3" fmla="*/ 21600 h 21600"/>
              <a:gd name="T4" fmla="*/ 25 w 21625"/>
              <a:gd name="T5" fmla="*/ 21600 h 21600"/>
            </a:gdLst>
            <a:ahLst/>
            <a:cxnLst>
              <a:cxn ang="0">
                <a:pos x="T0" y="T1"/>
              </a:cxn>
              <a:cxn ang="0">
                <a:pos x="T2" y="T3"/>
              </a:cxn>
              <a:cxn ang="0">
                <a:pos x="T4" y="T5"/>
              </a:cxn>
            </a:cxnLst>
            <a:rect l="0" t="0" r="r" b="b"/>
            <a:pathLst>
              <a:path w="21625" h="21600" fill="none" extrusionOk="0">
                <a:moveTo>
                  <a:pt x="-1" y="0"/>
                </a:moveTo>
                <a:cubicBezTo>
                  <a:pt x="8" y="0"/>
                  <a:pt x="16" y="-1"/>
                  <a:pt x="25" y="-1"/>
                </a:cubicBezTo>
                <a:cubicBezTo>
                  <a:pt x="11954" y="-1"/>
                  <a:pt x="21625" y="9670"/>
                  <a:pt x="21625" y="21600"/>
                </a:cubicBezTo>
              </a:path>
              <a:path w="21625" h="21600" stroke="0" extrusionOk="0">
                <a:moveTo>
                  <a:pt x="-1" y="0"/>
                </a:moveTo>
                <a:cubicBezTo>
                  <a:pt x="8" y="0"/>
                  <a:pt x="16" y="-1"/>
                  <a:pt x="25" y="-1"/>
                </a:cubicBezTo>
                <a:cubicBezTo>
                  <a:pt x="11954" y="-1"/>
                  <a:pt x="21625" y="9670"/>
                  <a:pt x="21625" y="21600"/>
                </a:cubicBezTo>
                <a:lnTo>
                  <a:pt x="25" y="21600"/>
                </a:lnTo>
                <a:close/>
              </a:path>
            </a:pathLst>
          </a:custGeom>
          <a:noFill/>
          <a:ln w="19050" cap="rnd">
            <a:solidFill>
              <a:schemeClr val="tx2"/>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98311" name="Arc 7"/>
          <p:cNvSpPr>
            <a:spLocks/>
          </p:cNvSpPr>
          <p:nvPr/>
        </p:nvSpPr>
        <p:spPr bwMode="auto">
          <a:xfrm>
            <a:off x="4436534" y="8064782"/>
            <a:ext cx="1923627" cy="1047609"/>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19050" cap="rnd">
            <a:solidFill>
              <a:schemeClr val="tx2"/>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98312" name="Rectangle 8"/>
          <p:cNvSpPr>
            <a:spLocks noChangeArrowheads="1"/>
          </p:cNvSpPr>
          <p:nvPr/>
        </p:nvSpPr>
        <p:spPr bwMode="auto">
          <a:xfrm>
            <a:off x="3731850" y="7638064"/>
            <a:ext cx="684621" cy="650889"/>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3400" i="1" dirty="0">
                <a:solidFill>
                  <a:srgbClr val="000000"/>
                </a:solidFill>
                <a:latin typeface="Book Antiqua"/>
              </a:rPr>
              <a:t>T</a:t>
            </a:r>
            <a:r>
              <a:rPr lang="en-US" sz="3400" i="1" baseline="-25000" dirty="0">
                <a:solidFill>
                  <a:srgbClr val="000000"/>
                </a:solidFill>
                <a:latin typeface="Book Antiqua"/>
              </a:rPr>
              <a:t>i</a:t>
            </a:r>
          </a:p>
        </p:txBody>
      </p:sp>
      <p:sp>
        <p:nvSpPr>
          <p:cNvPr id="98313" name="Rectangle 9"/>
          <p:cNvSpPr>
            <a:spLocks noChangeArrowheads="1"/>
          </p:cNvSpPr>
          <p:nvPr/>
        </p:nvSpPr>
        <p:spPr bwMode="auto">
          <a:xfrm>
            <a:off x="8292561" y="7565815"/>
            <a:ext cx="684621" cy="650889"/>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3400" i="1" dirty="0" err="1">
                <a:solidFill>
                  <a:srgbClr val="000000"/>
                </a:solidFill>
                <a:latin typeface="Book Antiqua"/>
              </a:rPr>
              <a:t>T</a:t>
            </a:r>
            <a:r>
              <a:rPr lang="en-US" sz="3400" i="1" baseline="-25000" dirty="0" err="1">
                <a:solidFill>
                  <a:srgbClr val="000000"/>
                </a:solidFill>
                <a:latin typeface="Book Antiqua"/>
              </a:rPr>
              <a:t>j</a:t>
            </a:r>
            <a:endParaRPr lang="en-US" sz="3400" i="1" baseline="-25000" dirty="0">
              <a:solidFill>
                <a:srgbClr val="000000"/>
              </a:solidFill>
              <a:latin typeface="Book Antiqua"/>
            </a:endParaRPr>
          </a:p>
        </p:txBody>
      </p:sp>
      <p:sp>
        <p:nvSpPr>
          <p:cNvPr id="98314" name="Arc 10"/>
          <p:cNvSpPr>
            <a:spLocks/>
          </p:cNvSpPr>
          <p:nvPr/>
        </p:nvSpPr>
        <p:spPr bwMode="auto">
          <a:xfrm>
            <a:off x="4463627" y="7091681"/>
            <a:ext cx="1968782" cy="885049"/>
          </a:xfrm>
          <a:custGeom>
            <a:avLst/>
            <a:gdLst>
              <a:gd name="G0" fmla="+- 21600 0 0"/>
              <a:gd name="G1" fmla="+- 21599 0 0"/>
              <a:gd name="G2" fmla="+- 21600 0 0"/>
              <a:gd name="T0" fmla="*/ 0 w 21600"/>
              <a:gd name="T1" fmla="*/ 21599 h 21599"/>
              <a:gd name="T2" fmla="*/ 21576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1" y="21598"/>
                </a:moveTo>
                <a:cubicBezTo>
                  <a:pt x="-1" y="9679"/>
                  <a:pt x="9656" y="12"/>
                  <a:pt x="21575" y="-1"/>
                </a:cubicBezTo>
              </a:path>
              <a:path w="21600" h="21599" stroke="0" extrusionOk="0">
                <a:moveTo>
                  <a:pt x="-1" y="21598"/>
                </a:moveTo>
                <a:cubicBezTo>
                  <a:pt x="-1" y="9679"/>
                  <a:pt x="9656" y="12"/>
                  <a:pt x="21575" y="-1"/>
                </a:cubicBezTo>
                <a:lnTo>
                  <a:pt x="21600" y="21599"/>
                </a:lnTo>
                <a:close/>
              </a:path>
            </a:pathLst>
          </a:custGeom>
          <a:noFill/>
          <a:ln w="19050" cap="rnd">
            <a:solidFill>
              <a:schemeClr val="tx2"/>
            </a:solidFill>
            <a:round/>
            <a:headEnd type="triangle" w="lg" len="lg"/>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98315" name="Arc 11"/>
          <p:cNvSpPr>
            <a:spLocks/>
          </p:cNvSpPr>
          <p:nvPr/>
        </p:nvSpPr>
        <p:spPr bwMode="auto">
          <a:xfrm>
            <a:off x="6348871" y="8191218"/>
            <a:ext cx="1941689" cy="91214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9050" cap="rnd">
            <a:solidFill>
              <a:schemeClr val="tx2"/>
            </a:solidFill>
            <a:round/>
            <a:headEnd type="triangle" w="lg" len="lg"/>
            <a:tailEnd/>
          </a:ln>
          <a:effectLst/>
        </p:spPr>
        <p:txBody>
          <a:bodyPr wrap="none" lIns="130046" tIns="65023" rIns="130046" bIns="65023" anchor="ctr">
            <a:prstTxWarp prst="textNoShape">
              <a:avLst/>
            </a:prstTxWarp>
          </a:bodyPr>
          <a:lstStyle/>
          <a:p>
            <a:endParaRPr lang="en-US" dirty="0">
              <a:latin typeface="Book Antiqua"/>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p:cNvSpPr>
            <a:spLocks noGrp="1" noChangeArrowheads="1"/>
          </p:cNvSpPr>
          <p:nvPr>
            <p:ph type="title"/>
          </p:nvPr>
        </p:nvSpPr>
        <p:spPr>
          <a:noFill/>
          <a:ln/>
        </p:spPr>
        <p:txBody>
          <a:bodyPr/>
          <a:lstStyle/>
          <a:p>
            <a:r>
              <a:rPr lang="en-US"/>
              <a:t>Local versus Global WFG</a:t>
            </a:r>
          </a:p>
        </p:txBody>
      </p:sp>
      <p:sp>
        <p:nvSpPr>
          <p:cNvPr id="100354" name="Rectangle 2"/>
          <p:cNvSpPr>
            <a:spLocks noGrp="1" noChangeArrowheads="1"/>
          </p:cNvSpPr>
          <p:nvPr>
            <p:ph idx="1"/>
          </p:nvPr>
        </p:nvSpPr>
        <p:spPr>
          <a:noFill/>
          <a:ln/>
        </p:spPr>
        <p:txBody>
          <a:bodyPr/>
          <a:lstStyle/>
          <a:p>
            <a:pPr marL="0" indent="0">
              <a:buNone/>
            </a:pPr>
            <a:r>
              <a:rPr lang="en-US" dirty="0"/>
              <a:t>Assume </a:t>
            </a:r>
            <a:r>
              <a:rPr lang="en-US" i="1" dirty="0"/>
              <a:t>T</a:t>
            </a:r>
            <a:r>
              <a:rPr lang="en-US" baseline="-25000" dirty="0"/>
              <a:t>1</a:t>
            </a:r>
            <a:r>
              <a:rPr lang="en-US" dirty="0"/>
              <a:t> and </a:t>
            </a:r>
            <a:r>
              <a:rPr lang="en-US" i="1" dirty="0"/>
              <a:t>T</a:t>
            </a:r>
            <a:r>
              <a:rPr lang="en-US" baseline="-25000" dirty="0"/>
              <a:t>2</a:t>
            </a:r>
            <a:r>
              <a:rPr lang="en-US" dirty="0"/>
              <a:t> run at site 1, </a:t>
            </a:r>
            <a:r>
              <a:rPr lang="en-US" i="1" dirty="0"/>
              <a:t>T</a:t>
            </a:r>
            <a:r>
              <a:rPr lang="en-US" baseline="-25000" dirty="0"/>
              <a:t>3</a:t>
            </a:r>
            <a:r>
              <a:rPr lang="en-US" dirty="0"/>
              <a:t> and </a:t>
            </a:r>
            <a:r>
              <a:rPr lang="en-US" i="1" dirty="0"/>
              <a:t>T</a:t>
            </a:r>
            <a:r>
              <a:rPr lang="en-US" baseline="-25000" dirty="0"/>
              <a:t>4</a:t>
            </a:r>
            <a:r>
              <a:rPr lang="en-US" dirty="0"/>
              <a:t> run at site 2. Also assume </a:t>
            </a:r>
            <a:r>
              <a:rPr lang="en-US" i="1" dirty="0"/>
              <a:t>T</a:t>
            </a:r>
            <a:r>
              <a:rPr lang="en-US" baseline="-25000" dirty="0"/>
              <a:t>3</a:t>
            </a:r>
            <a:r>
              <a:rPr lang="en-US" dirty="0"/>
              <a:t> waits for a lock held by </a:t>
            </a:r>
            <a:r>
              <a:rPr lang="en-US" i="1" dirty="0"/>
              <a:t>T</a:t>
            </a:r>
            <a:r>
              <a:rPr lang="en-US" baseline="-25000" dirty="0"/>
              <a:t>4</a:t>
            </a:r>
            <a:r>
              <a:rPr lang="en-US" dirty="0"/>
              <a:t> which waits for a lock held by </a:t>
            </a:r>
            <a:r>
              <a:rPr lang="en-US" i="1" dirty="0"/>
              <a:t>T</a:t>
            </a:r>
            <a:r>
              <a:rPr lang="en-US" baseline="-25000" dirty="0"/>
              <a:t>1</a:t>
            </a:r>
            <a:r>
              <a:rPr lang="en-US" dirty="0"/>
              <a:t> which waits for a lock held by </a:t>
            </a:r>
            <a:r>
              <a:rPr lang="en-US" i="1" dirty="0"/>
              <a:t>T</a:t>
            </a:r>
            <a:r>
              <a:rPr lang="en-US" baseline="-25000" dirty="0"/>
              <a:t>2</a:t>
            </a:r>
            <a:r>
              <a:rPr lang="en-US" dirty="0"/>
              <a:t> which, in turn,  waits for a lock held by </a:t>
            </a:r>
            <a:r>
              <a:rPr lang="en-US" i="1" dirty="0"/>
              <a:t>T</a:t>
            </a:r>
            <a:r>
              <a:rPr lang="en-US" baseline="-25000" dirty="0"/>
              <a:t>3</a:t>
            </a:r>
            <a:r>
              <a:rPr lang="en-US" dirty="0"/>
              <a:t>.</a:t>
            </a:r>
          </a:p>
          <a:p>
            <a:pPr marL="0" indent="0">
              <a:buNone/>
            </a:pPr>
            <a:r>
              <a:rPr lang="en-US" dirty="0"/>
              <a:t>Local WFG</a:t>
            </a:r>
          </a:p>
        </p:txBody>
      </p:sp>
      <p:sp>
        <p:nvSpPr>
          <p:cNvPr id="100355" name="Rectangle 3"/>
          <p:cNvSpPr>
            <a:spLocks noChangeArrowheads="1"/>
          </p:cNvSpPr>
          <p:nvPr/>
        </p:nvSpPr>
        <p:spPr bwMode="auto">
          <a:xfrm>
            <a:off x="347408" y="6532984"/>
            <a:ext cx="2162193" cy="511022"/>
          </a:xfrm>
          <a:prstGeom prst="rect">
            <a:avLst/>
          </a:prstGeom>
          <a:noFill/>
          <a:ln w="12700">
            <a:noFill/>
            <a:miter lim="800000"/>
            <a:headEnd/>
            <a:tailEnd/>
          </a:ln>
          <a:effectLst/>
        </p:spPr>
        <p:txBody>
          <a:bodyPr wrap="none" lIns="90310" tIns="36124" rIns="90310" bIns="36124">
            <a:prstTxWarp prst="textNoShape">
              <a:avLst/>
            </a:prstTxWarp>
            <a:spAutoFit/>
          </a:bodyPr>
          <a:lstStyle/>
          <a:p>
            <a:pPr>
              <a:lnSpc>
                <a:spcPct val="102000"/>
              </a:lnSpc>
            </a:pPr>
            <a:r>
              <a:rPr lang="en-US" sz="2800" dirty="0">
                <a:latin typeface="Book Antiqua"/>
              </a:rPr>
              <a:t>Global WFG</a:t>
            </a:r>
          </a:p>
        </p:txBody>
      </p:sp>
      <p:sp>
        <p:nvSpPr>
          <p:cNvPr id="100357" name="Rectangle 5"/>
          <p:cNvSpPr>
            <a:spLocks noChangeArrowheads="1"/>
          </p:cNvSpPr>
          <p:nvPr/>
        </p:nvSpPr>
        <p:spPr bwMode="auto">
          <a:xfrm>
            <a:off x="3382437" y="4723271"/>
            <a:ext cx="631608"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T</a:t>
            </a:r>
            <a:r>
              <a:rPr lang="en-US" sz="2800" baseline="-25000" dirty="0">
                <a:solidFill>
                  <a:srgbClr val="000000"/>
                </a:solidFill>
                <a:latin typeface="Book Antiqua"/>
              </a:rPr>
              <a:t>1</a:t>
            </a:r>
          </a:p>
        </p:txBody>
      </p:sp>
      <p:sp>
        <p:nvSpPr>
          <p:cNvPr id="100358" name="Rectangle 6"/>
          <p:cNvSpPr>
            <a:spLocks noChangeArrowheads="1"/>
          </p:cNvSpPr>
          <p:nvPr/>
        </p:nvSpPr>
        <p:spPr bwMode="auto">
          <a:xfrm>
            <a:off x="3717199" y="4109156"/>
            <a:ext cx="1111290"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Site 1</a:t>
            </a:r>
          </a:p>
        </p:txBody>
      </p:sp>
      <p:sp>
        <p:nvSpPr>
          <p:cNvPr id="100359" name="Rectangle 7"/>
          <p:cNvSpPr>
            <a:spLocks noChangeArrowheads="1"/>
          </p:cNvSpPr>
          <p:nvPr/>
        </p:nvSpPr>
        <p:spPr bwMode="auto">
          <a:xfrm>
            <a:off x="8305004" y="4127218"/>
            <a:ext cx="1111290"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dirty="0">
                <a:solidFill>
                  <a:srgbClr val="000000"/>
                </a:solidFill>
                <a:latin typeface="Book Antiqua"/>
              </a:rPr>
              <a:t>Site 2</a:t>
            </a:r>
          </a:p>
        </p:txBody>
      </p:sp>
      <p:sp>
        <p:nvSpPr>
          <p:cNvPr id="100360" name="Rectangle 8"/>
          <p:cNvSpPr>
            <a:spLocks noChangeArrowheads="1"/>
          </p:cNvSpPr>
          <p:nvPr/>
        </p:nvSpPr>
        <p:spPr bwMode="auto">
          <a:xfrm>
            <a:off x="3382437" y="5915378"/>
            <a:ext cx="631608"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T</a:t>
            </a:r>
            <a:r>
              <a:rPr lang="en-US" sz="2800" baseline="-25000" dirty="0">
                <a:solidFill>
                  <a:srgbClr val="000000"/>
                </a:solidFill>
                <a:latin typeface="Book Antiqua"/>
              </a:rPr>
              <a:t>2</a:t>
            </a:r>
          </a:p>
        </p:txBody>
      </p:sp>
      <p:sp>
        <p:nvSpPr>
          <p:cNvPr id="100361" name="Oval 9"/>
          <p:cNvSpPr>
            <a:spLocks noChangeArrowheads="1"/>
          </p:cNvSpPr>
          <p:nvPr/>
        </p:nvSpPr>
        <p:spPr bwMode="auto">
          <a:xfrm>
            <a:off x="4199467" y="4867769"/>
            <a:ext cx="162560" cy="198684"/>
          </a:xfrm>
          <a:prstGeom prst="ellipse">
            <a:avLst/>
          </a:prstGeom>
          <a:solidFill>
            <a:srgbClr val="000000"/>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100362" name="Oval 10"/>
          <p:cNvSpPr>
            <a:spLocks noChangeArrowheads="1"/>
          </p:cNvSpPr>
          <p:nvPr/>
        </p:nvSpPr>
        <p:spPr bwMode="auto">
          <a:xfrm>
            <a:off x="4199467" y="6168249"/>
            <a:ext cx="162560" cy="198684"/>
          </a:xfrm>
          <a:prstGeom prst="ellipse">
            <a:avLst/>
          </a:prstGeom>
          <a:solidFill>
            <a:srgbClr val="000000"/>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100363" name="Line 11"/>
          <p:cNvSpPr>
            <a:spLocks noChangeShapeType="1"/>
          </p:cNvSpPr>
          <p:nvPr/>
        </p:nvSpPr>
        <p:spPr bwMode="auto">
          <a:xfrm>
            <a:off x="4280747" y="5021298"/>
            <a:ext cx="0" cy="1174044"/>
          </a:xfrm>
          <a:prstGeom prst="line">
            <a:avLst/>
          </a:prstGeom>
          <a:noFill/>
          <a:ln w="19050">
            <a:solidFill>
              <a:schemeClr val="tx2"/>
            </a:solidFill>
            <a:round/>
            <a:headEnd/>
            <a:tailEnd type="triangle" w="lg" len="lg"/>
          </a:ln>
          <a:effectLst/>
        </p:spPr>
        <p:txBody>
          <a:bodyPr wrap="none" anchor="ctr">
            <a:prstTxWarp prst="textNoShape">
              <a:avLst/>
            </a:prstTxWarp>
          </a:bodyPr>
          <a:lstStyle/>
          <a:p>
            <a:endParaRPr lang="en-US" dirty="0">
              <a:latin typeface="Book Antiqua"/>
            </a:endParaRPr>
          </a:p>
        </p:txBody>
      </p:sp>
      <p:sp>
        <p:nvSpPr>
          <p:cNvPr id="100365" name="Oval 13"/>
          <p:cNvSpPr>
            <a:spLocks noChangeArrowheads="1"/>
          </p:cNvSpPr>
          <p:nvPr/>
        </p:nvSpPr>
        <p:spPr bwMode="auto">
          <a:xfrm>
            <a:off x="8669867" y="6168249"/>
            <a:ext cx="162560" cy="198684"/>
          </a:xfrm>
          <a:prstGeom prst="ellipse">
            <a:avLst/>
          </a:prstGeom>
          <a:solidFill>
            <a:srgbClr val="000000"/>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100366" name="Oval 14"/>
          <p:cNvSpPr>
            <a:spLocks noChangeArrowheads="1"/>
          </p:cNvSpPr>
          <p:nvPr/>
        </p:nvSpPr>
        <p:spPr bwMode="auto">
          <a:xfrm>
            <a:off x="8669867" y="4867769"/>
            <a:ext cx="162560" cy="198684"/>
          </a:xfrm>
          <a:prstGeom prst="ellipse">
            <a:avLst/>
          </a:prstGeom>
          <a:solidFill>
            <a:srgbClr val="000000"/>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100367" name="Line 15"/>
          <p:cNvSpPr>
            <a:spLocks noChangeShapeType="1"/>
          </p:cNvSpPr>
          <p:nvPr/>
        </p:nvSpPr>
        <p:spPr bwMode="auto">
          <a:xfrm flipV="1">
            <a:off x="8751147" y="5030329"/>
            <a:ext cx="0" cy="1192106"/>
          </a:xfrm>
          <a:prstGeom prst="line">
            <a:avLst/>
          </a:prstGeom>
          <a:noFill/>
          <a:ln w="19050">
            <a:solidFill>
              <a:schemeClr val="tx2"/>
            </a:solidFill>
            <a:round/>
            <a:headEnd/>
            <a:tailEnd type="triangle" w="lg" len="lg"/>
          </a:ln>
          <a:effectLst/>
        </p:spPr>
        <p:txBody>
          <a:bodyPr wrap="none" anchor="ctr">
            <a:prstTxWarp prst="textNoShape">
              <a:avLst/>
            </a:prstTxWarp>
          </a:bodyPr>
          <a:lstStyle/>
          <a:p>
            <a:endParaRPr lang="en-US" dirty="0">
              <a:latin typeface="Book Antiqua"/>
            </a:endParaRPr>
          </a:p>
        </p:txBody>
      </p:sp>
      <p:sp>
        <p:nvSpPr>
          <p:cNvPr id="100369" name="Rectangle 17"/>
          <p:cNvSpPr>
            <a:spLocks noChangeArrowheads="1"/>
          </p:cNvSpPr>
          <p:nvPr/>
        </p:nvSpPr>
        <p:spPr bwMode="auto">
          <a:xfrm>
            <a:off x="9072037" y="4669084"/>
            <a:ext cx="631608"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T</a:t>
            </a:r>
            <a:r>
              <a:rPr lang="en-US" sz="2800" baseline="-25000" dirty="0">
                <a:solidFill>
                  <a:srgbClr val="000000"/>
                </a:solidFill>
                <a:latin typeface="Book Antiqua"/>
              </a:rPr>
              <a:t>4</a:t>
            </a:r>
          </a:p>
        </p:txBody>
      </p:sp>
      <p:sp>
        <p:nvSpPr>
          <p:cNvPr id="100370" name="Rectangle 18"/>
          <p:cNvSpPr>
            <a:spLocks noChangeArrowheads="1"/>
          </p:cNvSpPr>
          <p:nvPr/>
        </p:nvSpPr>
        <p:spPr bwMode="auto">
          <a:xfrm>
            <a:off x="9072037" y="5915378"/>
            <a:ext cx="631608"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T</a:t>
            </a:r>
            <a:r>
              <a:rPr lang="en-US" sz="2800" baseline="-25000" dirty="0">
                <a:solidFill>
                  <a:srgbClr val="000000"/>
                </a:solidFill>
                <a:latin typeface="Book Antiqua"/>
              </a:rPr>
              <a:t>3</a:t>
            </a:r>
          </a:p>
        </p:txBody>
      </p:sp>
      <p:sp>
        <p:nvSpPr>
          <p:cNvPr id="100371" name="Rectangle 19"/>
          <p:cNvSpPr>
            <a:spLocks noChangeArrowheads="1"/>
          </p:cNvSpPr>
          <p:nvPr/>
        </p:nvSpPr>
        <p:spPr bwMode="auto">
          <a:xfrm>
            <a:off x="3382437" y="7215858"/>
            <a:ext cx="631608"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T</a:t>
            </a:r>
            <a:r>
              <a:rPr lang="en-US" sz="2800" baseline="-25000" dirty="0">
                <a:solidFill>
                  <a:srgbClr val="000000"/>
                </a:solidFill>
                <a:latin typeface="Book Antiqua"/>
              </a:rPr>
              <a:t>1</a:t>
            </a:r>
          </a:p>
        </p:txBody>
      </p:sp>
      <p:sp>
        <p:nvSpPr>
          <p:cNvPr id="100372" name="Rectangle 20"/>
          <p:cNvSpPr>
            <a:spLocks noChangeArrowheads="1"/>
          </p:cNvSpPr>
          <p:nvPr/>
        </p:nvSpPr>
        <p:spPr bwMode="auto">
          <a:xfrm>
            <a:off x="3382437" y="8407964"/>
            <a:ext cx="631608"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T</a:t>
            </a:r>
            <a:r>
              <a:rPr lang="en-US" sz="2800" baseline="-25000" dirty="0">
                <a:solidFill>
                  <a:srgbClr val="000000"/>
                </a:solidFill>
                <a:latin typeface="Book Antiqua"/>
              </a:rPr>
              <a:t>2</a:t>
            </a:r>
          </a:p>
        </p:txBody>
      </p:sp>
      <p:sp>
        <p:nvSpPr>
          <p:cNvPr id="100373" name="Oval 21"/>
          <p:cNvSpPr>
            <a:spLocks noChangeArrowheads="1"/>
          </p:cNvSpPr>
          <p:nvPr/>
        </p:nvSpPr>
        <p:spPr bwMode="auto">
          <a:xfrm>
            <a:off x="4199467" y="7360356"/>
            <a:ext cx="162560" cy="198684"/>
          </a:xfrm>
          <a:prstGeom prst="ellipse">
            <a:avLst/>
          </a:prstGeom>
          <a:solidFill>
            <a:srgbClr val="000000"/>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100374" name="Oval 22"/>
          <p:cNvSpPr>
            <a:spLocks noChangeArrowheads="1"/>
          </p:cNvSpPr>
          <p:nvPr/>
        </p:nvSpPr>
        <p:spPr bwMode="auto">
          <a:xfrm>
            <a:off x="4199467" y="8660836"/>
            <a:ext cx="162560" cy="198684"/>
          </a:xfrm>
          <a:prstGeom prst="ellipse">
            <a:avLst/>
          </a:prstGeom>
          <a:solidFill>
            <a:srgbClr val="000000"/>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100375" name="Line 23"/>
          <p:cNvSpPr>
            <a:spLocks noChangeShapeType="1"/>
          </p:cNvSpPr>
          <p:nvPr/>
        </p:nvSpPr>
        <p:spPr bwMode="auto">
          <a:xfrm>
            <a:off x="4280747" y="7513885"/>
            <a:ext cx="0" cy="1174044"/>
          </a:xfrm>
          <a:prstGeom prst="line">
            <a:avLst/>
          </a:prstGeom>
          <a:noFill/>
          <a:ln w="19050">
            <a:solidFill>
              <a:schemeClr val="tx2"/>
            </a:solidFill>
            <a:round/>
            <a:headEnd/>
            <a:tailEnd type="triangle" w="lg" len="lg"/>
          </a:ln>
          <a:effectLst/>
        </p:spPr>
        <p:txBody>
          <a:bodyPr wrap="none" anchor="ctr">
            <a:prstTxWarp prst="textNoShape">
              <a:avLst/>
            </a:prstTxWarp>
          </a:bodyPr>
          <a:lstStyle/>
          <a:p>
            <a:endParaRPr lang="en-US" dirty="0">
              <a:latin typeface="Book Antiqua"/>
            </a:endParaRPr>
          </a:p>
        </p:txBody>
      </p:sp>
      <p:sp>
        <p:nvSpPr>
          <p:cNvPr id="100377" name="Oval 25"/>
          <p:cNvSpPr>
            <a:spLocks noChangeArrowheads="1"/>
          </p:cNvSpPr>
          <p:nvPr/>
        </p:nvSpPr>
        <p:spPr bwMode="auto">
          <a:xfrm>
            <a:off x="8669867" y="8660836"/>
            <a:ext cx="162560" cy="198684"/>
          </a:xfrm>
          <a:prstGeom prst="ellipse">
            <a:avLst/>
          </a:prstGeom>
          <a:solidFill>
            <a:srgbClr val="000000"/>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100378" name="Oval 26"/>
          <p:cNvSpPr>
            <a:spLocks noChangeArrowheads="1"/>
          </p:cNvSpPr>
          <p:nvPr/>
        </p:nvSpPr>
        <p:spPr bwMode="auto">
          <a:xfrm>
            <a:off x="8669867" y="7360356"/>
            <a:ext cx="162560" cy="198684"/>
          </a:xfrm>
          <a:prstGeom prst="ellipse">
            <a:avLst/>
          </a:prstGeom>
          <a:solidFill>
            <a:srgbClr val="000000"/>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100379" name="Line 27"/>
          <p:cNvSpPr>
            <a:spLocks noChangeShapeType="1"/>
          </p:cNvSpPr>
          <p:nvPr/>
        </p:nvSpPr>
        <p:spPr bwMode="auto">
          <a:xfrm flipV="1">
            <a:off x="8751147" y="7522916"/>
            <a:ext cx="0" cy="1192106"/>
          </a:xfrm>
          <a:prstGeom prst="line">
            <a:avLst/>
          </a:prstGeom>
          <a:noFill/>
          <a:ln w="19050">
            <a:solidFill>
              <a:schemeClr val="tx2"/>
            </a:solidFill>
            <a:round/>
            <a:headEnd/>
            <a:tailEnd type="triangle" w="lg" len="lg"/>
          </a:ln>
          <a:effectLst/>
        </p:spPr>
        <p:txBody>
          <a:bodyPr wrap="none" anchor="ctr">
            <a:prstTxWarp prst="textNoShape">
              <a:avLst/>
            </a:prstTxWarp>
          </a:bodyPr>
          <a:lstStyle/>
          <a:p>
            <a:endParaRPr lang="en-US" dirty="0">
              <a:latin typeface="Book Antiqua"/>
            </a:endParaRPr>
          </a:p>
        </p:txBody>
      </p:sp>
      <p:sp>
        <p:nvSpPr>
          <p:cNvPr id="100381" name="Rectangle 29"/>
          <p:cNvSpPr>
            <a:spLocks noChangeArrowheads="1"/>
          </p:cNvSpPr>
          <p:nvPr/>
        </p:nvSpPr>
        <p:spPr bwMode="auto">
          <a:xfrm>
            <a:off x="9072037" y="7161671"/>
            <a:ext cx="631608"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T</a:t>
            </a:r>
            <a:r>
              <a:rPr lang="en-US" sz="2800" baseline="-25000" dirty="0">
                <a:solidFill>
                  <a:srgbClr val="000000"/>
                </a:solidFill>
                <a:latin typeface="Book Antiqua"/>
              </a:rPr>
              <a:t>4</a:t>
            </a:r>
          </a:p>
        </p:txBody>
      </p:sp>
      <p:sp>
        <p:nvSpPr>
          <p:cNvPr id="100382" name="Rectangle 30"/>
          <p:cNvSpPr>
            <a:spLocks noChangeArrowheads="1"/>
          </p:cNvSpPr>
          <p:nvPr/>
        </p:nvSpPr>
        <p:spPr bwMode="auto">
          <a:xfrm>
            <a:off x="9072037" y="8407964"/>
            <a:ext cx="631608"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T</a:t>
            </a:r>
            <a:r>
              <a:rPr lang="en-US" sz="2800" baseline="-25000" dirty="0">
                <a:solidFill>
                  <a:srgbClr val="000000"/>
                </a:solidFill>
                <a:latin typeface="Book Antiqua"/>
              </a:rPr>
              <a:t>3</a:t>
            </a:r>
          </a:p>
        </p:txBody>
      </p:sp>
      <p:sp>
        <p:nvSpPr>
          <p:cNvPr id="100383" name="Line 31"/>
          <p:cNvSpPr>
            <a:spLocks noChangeShapeType="1"/>
          </p:cNvSpPr>
          <p:nvPr/>
        </p:nvSpPr>
        <p:spPr bwMode="auto">
          <a:xfrm flipH="1">
            <a:off x="4389120" y="7423573"/>
            <a:ext cx="4280747" cy="0"/>
          </a:xfrm>
          <a:prstGeom prst="line">
            <a:avLst/>
          </a:prstGeom>
          <a:noFill/>
          <a:ln w="19050">
            <a:solidFill>
              <a:srgbClr val="FF0000"/>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100384" name="Line 32"/>
          <p:cNvSpPr>
            <a:spLocks noChangeShapeType="1"/>
          </p:cNvSpPr>
          <p:nvPr/>
        </p:nvSpPr>
        <p:spPr bwMode="auto">
          <a:xfrm>
            <a:off x="4398151" y="8751147"/>
            <a:ext cx="4262684" cy="0"/>
          </a:xfrm>
          <a:prstGeom prst="line">
            <a:avLst/>
          </a:prstGeom>
          <a:noFill/>
          <a:ln w="19050">
            <a:solidFill>
              <a:srgbClr val="FF0000"/>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title"/>
          </p:nvPr>
        </p:nvSpPr>
        <p:spPr>
          <a:noFill/>
          <a:ln/>
        </p:spPr>
        <p:txBody>
          <a:bodyPr/>
          <a:lstStyle/>
          <a:p>
            <a:r>
              <a:rPr lang="en-US"/>
              <a:t>Deadlock Management</a:t>
            </a:r>
          </a:p>
        </p:txBody>
      </p:sp>
      <p:sp>
        <p:nvSpPr>
          <p:cNvPr id="101378" name="Rectangle 2"/>
          <p:cNvSpPr>
            <a:spLocks noGrp="1" noChangeArrowheads="1"/>
          </p:cNvSpPr>
          <p:nvPr>
            <p:ph idx="1"/>
          </p:nvPr>
        </p:nvSpPr>
        <p:spPr>
          <a:noFill/>
          <a:ln/>
        </p:spPr>
        <p:txBody>
          <a:bodyPr/>
          <a:lstStyle/>
          <a:p>
            <a:r>
              <a:rPr lang="en-US"/>
              <a:t>Ignore</a:t>
            </a:r>
          </a:p>
          <a:p>
            <a:pPr lvl="1"/>
            <a:r>
              <a:rPr lang="en-US"/>
              <a:t>Let the application programmer deal with it, or restart the system</a:t>
            </a:r>
          </a:p>
          <a:p>
            <a:r>
              <a:rPr lang="en-US"/>
              <a:t>Prevention</a:t>
            </a:r>
          </a:p>
          <a:p>
            <a:pPr lvl="1"/>
            <a:r>
              <a:rPr lang="en-US"/>
              <a:t>Guaranteeing that deadlocks can never occur in the first place. Check transaction when it is initiated. Requires no run time support.</a:t>
            </a:r>
          </a:p>
          <a:p>
            <a:r>
              <a:rPr lang="en-US"/>
              <a:t>Avoidance</a:t>
            </a:r>
          </a:p>
          <a:p>
            <a:pPr lvl="1"/>
            <a:r>
              <a:rPr lang="en-US"/>
              <a:t>Detecting potential deadlocks in advance and taking action to insure that deadlock will not occur. Requires run time support.</a:t>
            </a:r>
          </a:p>
          <a:p>
            <a:r>
              <a:rPr lang="en-US"/>
              <a:t>Detection and Recovery</a:t>
            </a:r>
          </a:p>
          <a:p>
            <a:pPr lvl="1"/>
            <a:r>
              <a:rPr lang="en-US"/>
              <a:t>Allowing deadlocks to form and then finding and breaking them. As in the avoidance scheme, this requires run time support.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ln/>
        </p:spPr>
        <p:txBody>
          <a:bodyPr/>
          <a:lstStyle/>
          <a:p>
            <a:r>
              <a:rPr lang="en-US" dirty="0"/>
              <a:t>Execution</a:t>
            </a:r>
            <a:r>
              <a:rPr lang="en-US" dirty="0" smtClean="0"/>
              <a:t> History </a:t>
            </a:r>
            <a:r>
              <a:rPr lang="en-US" dirty="0"/>
              <a:t>(</a:t>
            </a:r>
            <a:r>
              <a:rPr lang="en-US" dirty="0" smtClean="0"/>
              <a:t>or Schedule)</a:t>
            </a:r>
            <a:endParaRPr lang="en-US" dirty="0"/>
          </a:p>
        </p:txBody>
      </p:sp>
      <p:sp>
        <p:nvSpPr>
          <p:cNvPr id="52227" name="Rectangle 3"/>
          <p:cNvSpPr>
            <a:spLocks noGrp="1" noChangeArrowheads="1"/>
          </p:cNvSpPr>
          <p:nvPr>
            <p:ph idx="1"/>
          </p:nvPr>
        </p:nvSpPr>
        <p:spPr>
          <a:noFill/>
          <a:ln/>
        </p:spPr>
        <p:txBody>
          <a:bodyPr/>
          <a:lstStyle/>
          <a:p>
            <a:r>
              <a:rPr lang="en-US" dirty="0"/>
              <a:t>An order in which the operations of a set of transactions are executed.</a:t>
            </a:r>
          </a:p>
          <a:p>
            <a:r>
              <a:rPr lang="en-US" dirty="0"/>
              <a:t>A</a:t>
            </a:r>
            <a:r>
              <a:rPr lang="en-US" dirty="0" smtClean="0"/>
              <a:t> </a:t>
            </a:r>
            <a:r>
              <a:rPr lang="en-US" dirty="0" smtClean="0">
                <a:solidFill>
                  <a:srgbClr val="FF0000"/>
                </a:solidFill>
              </a:rPr>
              <a:t>history</a:t>
            </a:r>
            <a:r>
              <a:rPr lang="en-US" dirty="0" smtClean="0">
                <a:solidFill>
                  <a:schemeClr val="hlink"/>
                </a:solidFill>
              </a:rPr>
              <a:t> </a:t>
            </a:r>
            <a:r>
              <a:rPr lang="en-US" dirty="0" smtClean="0"/>
              <a:t>(</a:t>
            </a:r>
            <a:r>
              <a:rPr lang="en-US" dirty="0" smtClean="0">
                <a:solidFill>
                  <a:srgbClr val="FF0000"/>
                </a:solidFill>
              </a:rPr>
              <a:t>schedule</a:t>
            </a:r>
            <a:r>
              <a:rPr lang="en-US" dirty="0" smtClean="0"/>
              <a:t>) </a:t>
            </a:r>
            <a:r>
              <a:rPr lang="en-US" dirty="0"/>
              <a:t>can be defined as a partial order over the operations of a set of transactions.</a:t>
            </a:r>
          </a:p>
        </p:txBody>
      </p:sp>
      <p:sp>
        <p:nvSpPr>
          <p:cNvPr id="52228" name="Rectangle 4"/>
          <p:cNvSpPr>
            <a:spLocks noChangeArrowheads="1"/>
          </p:cNvSpPr>
          <p:nvPr/>
        </p:nvSpPr>
        <p:spPr bwMode="auto">
          <a:xfrm>
            <a:off x="1887933" y="7486791"/>
            <a:ext cx="9687265"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chemeClr val="tx2"/>
                </a:solidFill>
                <a:latin typeface="Book Antiqua"/>
              </a:rPr>
              <a:t>H</a:t>
            </a:r>
            <a:r>
              <a:rPr lang="en-US" sz="2800" baseline="-25000" dirty="0">
                <a:solidFill>
                  <a:schemeClr val="tx2"/>
                </a:solidFill>
                <a:latin typeface="Book Antiqua"/>
              </a:rPr>
              <a:t>1</a:t>
            </a:r>
            <a:r>
              <a:rPr lang="en-US" sz="2800" dirty="0">
                <a:solidFill>
                  <a:schemeClr val="tx2"/>
                </a:solidFill>
                <a:latin typeface="Book Antiqua"/>
              </a:rPr>
              <a:t>={</a:t>
            </a:r>
            <a:r>
              <a:rPr lang="en-US" sz="2800" i="1" dirty="0">
                <a:solidFill>
                  <a:schemeClr val="tx2"/>
                </a:solidFill>
                <a:latin typeface="Book Antiqua"/>
              </a:rPr>
              <a:t>W</a:t>
            </a:r>
            <a:r>
              <a:rPr lang="en-US" sz="2800" baseline="-25000" dirty="0">
                <a:solidFill>
                  <a:schemeClr val="tx2"/>
                </a:solidFill>
                <a:latin typeface="Book Antiqua"/>
              </a:rPr>
              <a:t>2</a:t>
            </a:r>
            <a:r>
              <a:rPr lang="en-US" sz="2800" dirty="0">
                <a:solidFill>
                  <a:schemeClr val="tx2"/>
                </a:solidFill>
                <a:latin typeface="Book Antiqua"/>
              </a:rPr>
              <a:t>(</a:t>
            </a:r>
            <a:r>
              <a:rPr lang="en-US" sz="2800" i="1" dirty="0">
                <a:solidFill>
                  <a:schemeClr val="tx2"/>
                </a:solidFill>
                <a:latin typeface="Book Antiqua"/>
              </a:rPr>
              <a:t>x</a:t>
            </a:r>
            <a:r>
              <a:rPr lang="en-US" sz="2800" dirty="0">
                <a:solidFill>
                  <a:schemeClr val="tx2"/>
                </a:solidFill>
                <a:latin typeface="Book Antiqua"/>
              </a:rPr>
              <a:t>),</a:t>
            </a:r>
            <a:r>
              <a:rPr lang="en-US" sz="2800" i="1" dirty="0">
                <a:solidFill>
                  <a:schemeClr val="tx2"/>
                </a:solidFill>
                <a:latin typeface="Book Antiqua"/>
              </a:rPr>
              <a:t>R</a:t>
            </a:r>
            <a:r>
              <a:rPr lang="en-US" sz="2800" baseline="-25000" dirty="0">
                <a:solidFill>
                  <a:schemeClr val="tx2"/>
                </a:solidFill>
                <a:latin typeface="Book Antiqua"/>
              </a:rPr>
              <a:t>1</a:t>
            </a:r>
            <a:r>
              <a:rPr lang="en-US" sz="2800" dirty="0">
                <a:solidFill>
                  <a:schemeClr val="tx2"/>
                </a:solidFill>
                <a:latin typeface="Book Antiqua"/>
              </a:rPr>
              <a:t>(</a:t>
            </a:r>
            <a:r>
              <a:rPr lang="en-US" sz="2800" i="1" dirty="0">
                <a:solidFill>
                  <a:schemeClr val="tx2"/>
                </a:solidFill>
                <a:latin typeface="Book Antiqua"/>
              </a:rPr>
              <a:t>x</a:t>
            </a:r>
            <a:r>
              <a:rPr lang="en-US" sz="2800" dirty="0">
                <a:solidFill>
                  <a:schemeClr val="tx2"/>
                </a:solidFill>
                <a:latin typeface="Book Antiqua"/>
              </a:rPr>
              <a:t>), </a:t>
            </a:r>
            <a:r>
              <a:rPr lang="en-US" sz="2800" i="1" dirty="0">
                <a:solidFill>
                  <a:schemeClr val="tx2"/>
                </a:solidFill>
                <a:latin typeface="Book Antiqua"/>
              </a:rPr>
              <a:t>R</a:t>
            </a:r>
            <a:r>
              <a:rPr lang="en-US" sz="2800" baseline="-25000" dirty="0">
                <a:solidFill>
                  <a:schemeClr val="tx2"/>
                </a:solidFill>
                <a:latin typeface="Book Antiqua"/>
              </a:rPr>
              <a:t>3</a:t>
            </a:r>
            <a:r>
              <a:rPr lang="en-US" sz="2800" dirty="0">
                <a:solidFill>
                  <a:schemeClr val="tx2"/>
                </a:solidFill>
                <a:latin typeface="Book Antiqua"/>
              </a:rPr>
              <a:t>(</a:t>
            </a:r>
            <a:r>
              <a:rPr lang="en-US" sz="2800" i="1" dirty="0">
                <a:solidFill>
                  <a:schemeClr val="tx2"/>
                </a:solidFill>
                <a:latin typeface="Book Antiqua"/>
              </a:rPr>
              <a:t>x</a:t>
            </a:r>
            <a:r>
              <a:rPr lang="en-US" sz="2800" dirty="0">
                <a:solidFill>
                  <a:schemeClr val="tx2"/>
                </a:solidFill>
                <a:latin typeface="Book Antiqua"/>
              </a:rPr>
              <a:t>),</a:t>
            </a:r>
            <a:r>
              <a:rPr lang="en-US" sz="2800" i="1" dirty="0">
                <a:solidFill>
                  <a:schemeClr val="tx2"/>
                </a:solidFill>
                <a:latin typeface="Book Antiqua"/>
              </a:rPr>
              <a:t>W</a:t>
            </a:r>
            <a:r>
              <a:rPr lang="en-US" sz="2800" baseline="-25000" dirty="0">
                <a:solidFill>
                  <a:schemeClr val="tx2"/>
                </a:solidFill>
                <a:latin typeface="Book Antiqua"/>
              </a:rPr>
              <a:t>1</a:t>
            </a:r>
            <a:r>
              <a:rPr lang="en-US" sz="2800" dirty="0">
                <a:solidFill>
                  <a:schemeClr val="tx2"/>
                </a:solidFill>
                <a:latin typeface="Book Antiqua"/>
              </a:rPr>
              <a:t>(</a:t>
            </a:r>
            <a:r>
              <a:rPr lang="en-US" sz="2800" i="1" dirty="0">
                <a:solidFill>
                  <a:schemeClr val="tx2"/>
                </a:solidFill>
                <a:latin typeface="Book Antiqua"/>
              </a:rPr>
              <a:t>x</a:t>
            </a:r>
            <a:r>
              <a:rPr lang="en-US" sz="2800" dirty="0">
                <a:solidFill>
                  <a:schemeClr val="tx2"/>
                </a:solidFill>
                <a:latin typeface="Book Antiqua"/>
              </a:rPr>
              <a:t>),</a:t>
            </a:r>
            <a:r>
              <a:rPr lang="en-US" sz="2800" i="1" dirty="0">
                <a:solidFill>
                  <a:schemeClr val="tx2"/>
                </a:solidFill>
                <a:latin typeface="Book Antiqua"/>
              </a:rPr>
              <a:t>C</a:t>
            </a:r>
            <a:r>
              <a:rPr lang="en-US" sz="2800" baseline="-25000" dirty="0">
                <a:solidFill>
                  <a:schemeClr val="tx2"/>
                </a:solidFill>
                <a:latin typeface="Book Antiqua"/>
              </a:rPr>
              <a:t>1</a:t>
            </a:r>
            <a:r>
              <a:rPr lang="en-US" sz="2800" dirty="0">
                <a:solidFill>
                  <a:schemeClr val="tx2"/>
                </a:solidFill>
                <a:latin typeface="Book Antiqua"/>
              </a:rPr>
              <a:t>,</a:t>
            </a:r>
            <a:r>
              <a:rPr lang="en-US" sz="2800" i="1" dirty="0">
                <a:solidFill>
                  <a:schemeClr val="tx2"/>
                </a:solidFill>
                <a:latin typeface="Book Antiqua"/>
              </a:rPr>
              <a:t>W</a:t>
            </a:r>
            <a:r>
              <a:rPr lang="en-US" sz="2800" baseline="-25000" dirty="0">
                <a:solidFill>
                  <a:schemeClr val="tx2"/>
                </a:solidFill>
                <a:latin typeface="Book Antiqua"/>
              </a:rPr>
              <a:t>2</a:t>
            </a:r>
            <a:r>
              <a:rPr lang="en-US" sz="2800" dirty="0">
                <a:solidFill>
                  <a:schemeClr val="tx2"/>
                </a:solidFill>
                <a:latin typeface="Book Antiqua"/>
              </a:rPr>
              <a:t>(</a:t>
            </a:r>
            <a:r>
              <a:rPr lang="en-US" sz="2800" i="1" dirty="0">
                <a:solidFill>
                  <a:schemeClr val="tx2"/>
                </a:solidFill>
                <a:latin typeface="Book Antiqua"/>
              </a:rPr>
              <a:t>y</a:t>
            </a:r>
            <a:r>
              <a:rPr lang="en-US" sz="2800" dirty="0">
                <a:solidFill>
                  <a:schemeClr val="tx2"/>
                </a:solidFill>
                <a:latin typeface="Book Antiqua"/>
              </a:rPr>
              <a:t>),</a:t>
            </a:r>
            <a:r>
              <a:rPr lang="en-US" sz="2800" i="1" dirty="0">
                <a:solidFill>
                  <a:schemeClr val="tx2"/>
                </a:solidFill>
                <a:latin typeface="Book Antiqua"/>
              </a:rPr>
              <a:t>R</a:t>
            </a:r>
            <a:r>
              <a:rPr lang="en-US" sz="2800" baseline="-25000" dirty="0">
                <a:solidFill>
                  <a:schemeClr val="tx2"/>
                </a:solidFill>
                <a:latin typeface="Book Antiqua"/>
              </a:rPr>
              <a:t>3</a:t>
            </a:r>
            <a:r>
              <a:rPr lang="en-US" sz="2800" dirty="0">
                <a:solidFill>
                  <a:schemeClr val="tx2"/>
                </a:solidFill>
                <a:latin typeface="Book Antiqua"/>
              </a:rPr>
              <a:t>(</a:t>
            </a:r>
            <a:r>
              <a:rPr lang="en-US" sz="2800" i="1" dirty="0">
                <a:solidFill>
                  <a:schemeClr val="tx2"/>
                </a:solidFill>
                <a:latin typeface="Book Antiqua"/>
              </a:rPr>
              <a:t>y</a:t>
            </a:r>
            <a:r>
              <a:rPr lang="en-US" sz="2800" dirty="0">
                <a:solidFill>
                  <a:schemeClr val="tx2"/>
                </a:solidFill>
                <a:latin typeface="Book Antiqua"/>
              </a:rPr>
              <a:t>),</a:t>
            </a:r>
            <a:r>
              <a:rPr lang="en-US" sz="2800" i="1" dirty="0">
                <a:solidFill>
                  <a:schemeClr val="tx2"/>
                </a:solidFill>
                <a:latin typeface="Book Antiqua"/>
              </a:rPr>
              <a:t>R</a:t>
            </a:r>
            <a:r>
              <a:rPr lang="en-US" sz="2800" baseline="-25000" dirty="0">
                <a:solidFill>
                  <a:schemeClr val="tx2"/>
                </a:solidFill>
                <a:latin typeface="Book Antiqua"/>
              </a:rPr>
              <a:t>2</a:t>
            </a:r>
            <a:r>
              <a:rPr lang="en-US" sz="2800" dirty="0">
                <a:solidFill>
                  <a:schemeClr val="tx2"/>
                </a:solidFill>
                <a:latin typeface="Book Antiqua"/>
              </a:rPr>
              <a:t>(</a:t>
            </a:r>
            <a:r>
              <a:rPr lang="en-US" sz="2800" i="1" dirty="0">
                <a:solidFill>
                  <a:schemeClr val="tx2"/>
                </a:solidFill>
                <a:latin typeface="Book Antiqua"/>
              </a:rPr>
              <a:t>z</a:t>
            </a:r>
            <a:r>
              <a:rPr lang="en-US" sz="2800" dirty="0">
                <a:solidFill>
                  <a:schemeClr val="tx2"/>
                </a:solidFill>
                <a:latin typeface="Book Antiqua"/>
              </a:rPr>
              <a:t>),</a:t>
            </a:r>
            <a:r>
              <a:rPr lang="en-US" sz="2800" i="1" dirty="0">
                <a:solidFill>
                  <a:schemeClr val="tx2"/>
                </a:solidFill>
                <a:latin typeface="Book Antiqua"/>
              </a:rPr>
              <a:t>C</a:t>
            </a:r>
            <a:r>
              <a:rPr lang="en-US" sz="2800" baseline="-25000" dirty="0">
                <a:solidFill>
                  <a:schemeClr val="tx2"/>
                </a:solidFill>
                <a:latin typeface="Book Antiqua"/>
              </a:rPr>
              <a:t>2</a:t>
            </a:r>
            <a:r>
              <a:rPr lang="en-US" sz="2800" dirty="0">
                <a:solidFill>
                  <a:schemeClr val="tx2"/>
                </a:solidFill>
                <a:latin typeface="Book Antiqua"/>
              </a:rPr>
              <a:t>,</a:t>
            </a:r>
            <a:r>
              <a:rPr lang="en-US" sz="2800" i="1" dirty="0">
                <a:solidFill>
                  <a:schemeClr val="tx2"/>
                </a:solidFill>
                <a:latin typeface="Book Antiqua"/>
              </a:rPr>
              <a:t>R</a:t>
            </a:r>
            <a:r>
              <a:rPr lang="en-US" sz="2800" i="1" baseline="-25000" dirty="0">
                <a:solidFill>
                  <a:schemeClr val="tx2"/>
                </a:solidFill>
                <a:latin typeface="Book Antiqua"/>
              </a:rPr>
              <a:t>3</a:t>
            </a:r>
            <a:r>
              <a:rPr lang="en-US" sz="2800" dirty="0">
                <a:solidFill>
                  <a:schemeClr val="tx2"/>
                </a:solidFill>
                <a:latin typeface="Book Antiqua"/>
              </a:rPr>
              <a:t>(</a:t>
            </a:r>
            <a:r>
              <a:rPr lang="en-US" sz="2800" i="1" dirty="0">
                <a:solidFill>
                  <a:schemeClr val="tx2"/>
                </a:solidFill>
                <a:latin typeface="Book Antiqua"/>
              </a:rPr>
              <a:t>z</a:t>
            </a:r>
            <a:r>
              <a:rPr lang="en-US" sz="2800" dirty="0">
                <a:solidFill>
                  <a:schemeClr val="tx2"/>
                </a:solidFill>
                <a:latin typeface="Book Antiqua"/>
              </a:rPr>
              <a:t>),</a:t>
            </a:r>
            <a:r>
              <a:rPr lang="en-US" sz="2800" i="1" dirty="0">
                <a:solidFill>
                  <a:schemeClr val="tx2"/>
                </a:solidFill>
                <a:latin typeface="Book Antiqua"/>
              </a:rPr>
              <a:t>C</a:t>
            </a:r>
            <a:r>
              <a:rPr lang="en-US" sz="2800" baseline="-25000" dirty="0">
                <a:solidFill>
                  <a:schemeClr val="tx2"/>
                </a:solidFill>
                <a:latin typeface="Book Antiqua"/>
              </a:rPr>
              <a:t>3</a:t>
            </a:r>
            <a:r>
              <a:rPr lang="en-US" sz="2800" dirty="0">
                <a:solidFill>
                  <a:schemeClr val="tx2"/>
                </a:solidFill>
                <a:latin typeface="Book Antiqua"/>
              </a:rPr>
              <a:t>}</a:t>
            </a:r>
          </a:p>
        </p:txBody>
      </p:sp>
      <p:sp>
        <p:nvSpPr>
          <p:cNvPr id="52229" name="Rectangle 5"/>
          <p:cNvSpPr>
            <a:spLocks noChangeArrowheads="1"/>
          </p:cNvSpPr>
          <p:nvPr/>
        </p:nvSpPr>
        <p:spPr bwMode="auto">
          <a:xfrm>
            <a:off x="2105182" y="5075485"/>
            <a:ext cx="8044857" cy="1851217"/>
          </a:xfrm>
          <a:prstGeom prst="rect">
            <a:avLst/>
          </a:prstGeom>
          <a:noFill/>
          <a:ln w="12700">
            <a:noFill/>
            <a:miter lim="800000"/>
            <a:headEnd/>
            <a:tailEnd/>
          </a:ln>
          <a:effectLst/>
        </p:spPr>
        <p:txBody>
          <a:bodyPr wrap="none" lIns="128691" tIns="63217" rIns="128691" bIns="63217">
            <a:prstTxWarp prst="textNoShape">
              <a:avLst/>
            </a:prstTxWarp>
            <a:spAutoFit/>
          </a:bodyPr>
          <a:lstStyle/>
          <a:p>
            <a:pPr>
              <a:tabLst>
                <a:tab pos="650230" algn="l"/>
                <a:tab pos="3007313" algn="l"/>
                <a:tab pos="3576264" algn="l"/>
                <a:tab pos="5852069" algn="l"/>
                <a:tab pos="6421020" algn="l"/>
              </a:tabLst>
            </a:pPr>
            <a:r>
              <a:rPr lang="en-US" sz="2800" i="1" dirty="0">
                <a:solidFill>
                  <a:schemeClr val="tx2"/>
                </a:solidFill>
                <a:latin typeface="Book Antiqua"/>
              </a:rPr>
              <a:t>T</a:t>
            </a:r>
            <a:r>
              <a:rPr lang="en-US" sz="2800" baseline="-25000" dirty="0">
                <a:solidFill>
                  <a:schemeClr val="tx2"/>
                </a:solidFill>
                <a:latin typeface="Book Antiqua"/>
              </a:rPr>
              <a:t>1</a:t>
            </a:r>
            <a:r>
              <a:rPr lang="en-US" sz="2800" dirty="0">
                <a:solidFill>
                  <a:schemeClr val="tx2"/>
                </a:solidFill>
                <a:latin typeface="Book Antiqua"/>
              </a:rPr>
              <a:t>:	Read(</a:t>
            </a:r>
            <a:r>
              <a:rPr lang="en-US" sz="2800" i="1" dirty="0">
                <a:solidFill>
                  <a:schemeClr val="tx2"/>
                </a:solidFill>
                <a:latin typeface="Book Antiqua"/>
              </a:rPr>
              <a:t>x</a:t>
            </a:r>
            <a:r>
              <a:rPr lang="en-US" sz="2800" dirty="0">
                <a:solidFill>
                  <a:schemeClr val="tx2"/>
                </a:solidFill>
                <a:latin typeface="Book Antiqua"/>
              </a:rPr>
              <a:t>)	</a:t>
            </a:r>
            <a:r>
              <a:rPr lang="en-US" sz="2800" i="1" dirty="0">
                <a:solidFill>
                  <a:schemeClr val="tx2"/>
                </a:solidFill>
                <a:latin typeface="Book Antiqua"/>
              </a:rPr>
              <a:t>T</a:t>
            </a:r>
            <a:r>
              <a:rPr lang="en-US" sz="2800" baseline="-25000" dirty="0">
                <a:solidFill>
                  <a:schemeClr val="tx2"/>
                </a:solidFill>
                <a:latin typeface="Book Antiqua"/>
              </a:rPr>
              <a:t>2</a:t>
            </a:r>
            <a:r>
              <a:rPr lang="en-US" sz="2800" dirty="0">
                <a:solidFill>
                  <a:schemeClr val="tx2"/>
                </a:solidFill>
                <a:latin typeface="Book Antiqua"/>
              </a:rPr>
              <a:t>:	Write(</a:t>
            </a:r>
            <a:r>
              <a:rPr lang="en-US" sz="2800" i="1" dirty="0">
                <a:solidFill>
                  <a:schemeClr val="tx2"/>
                </a:solidFill>
                <a:latin typeface="Book Antiqua"/>
              </a:rPr>
              <a:t>x</a:t>
            </a:r>
            <a:r>
              <a:rPr lang="en-US" sz="2800" dirty="0">
                <a:solidFill>
                  <a:schemeClr val="tx2"/>
                </a:solidFill>
                <a:latin typeface="Book Antiqua"/>
              </a:rPr>
              <a:t>)	</a:t>
            </a:r>
            <a:r>
              <a:rPr lang="en-US" sz="2800" i="1" dirty="0">
                <a:solidFill>
                  <a:schemeClr val="tx2"/>
                </a:solidFill>
                <a:latin typeface="Book Antiqua"/>
              </a:rPr>
              <a:t>T</a:t>
            </a:r>
            <a:r>
              <a:rPr lang="en-US" sz="2800" baseline="-25000" dirty="0">
                <a:solidFill>
                  <a:schemeClr val="tx2"/>
                </a:solidFill>
                <a:latin typeface="Book Antiqua"/>
              </a:rPr>
              <a:t>3</a:t>
            </a:r>
            <a:r>
              <a:rPr lang="en-US" sz="2800" dirty="0">
                <a:solidFill>
                  <a:schemeClr val="tx2"/>
                </a:solidFill>
                <a:latin typeface="Book Antiqua"/>
              </a:rPr>
              <a:t>:	Read(</a:t>
            </a:r>
            <a:r>
              <a:rPr lang="en-US" sz="2800" i="1" dirty="0">
                <a:solidFill>
                  <a:schemeClr val="tx2"/>
                </a:solidFill>
                <a:latin typeface="Book Antiqua"/>
              </a:rPr>
              <a:t>x</a:t>
            </a:r>
            <a:r>
              <a:rPr lang="en-US" sz="2800" dirty="0" smtClean="0">
                <a:solidFill>
                  <a:schemeClr val="tx2"/>
                </a:solidFill>
                <a:latin typeface="Book Antiqua"/>
              </a:rPr>
              <a:t>)</a:t>
            </a:r>
          </a:p>
          <a:p>
            <a:pPr>
              <a:tabLst>
                <a:tab pos="650230" algn="l"/>
                <a:tab pos="3007313" algn="l"/>
                <a:tab pos="3576264" algn="l"/>
                <a:tab pos="5852069" algn="l"/>
                <a:tab pos="6421020" algn="l"/>
              </a:tabLst>
            </a:pPr>
            <a:r>
              <a:rPr lang="en-US" sz="2800" dirty="0">
                <a:solidFill>
                  <a:schemeClr val="tx2"/>
                </a:solidFill>
                <a:latin typeface="Book Antiqua"/>
              </a:rPr>
              <a:t>	</a:t>
            </a:r>
            <a:r>
              <a:rPr lang="en-US" sz="2800" dirty="0" smtClean="0">
                <a:solidFill>
                  <a:schemeClr val="tx2"/>
                </a:solidFill>
                <a:latin typeface="Book Antiqua"/>
              </a:rPr>
              <a:t>Write</a:t>
            </a:r>
            <a:r>
              <a:rPr lang="en-US" sz="2800" dirty="0">
                <a:solidFill>
                  <a:schemeClr val="tx2"/>
                </a:solidFill>
                <a:latin typeface="Book Antiqua"/>
              </a:rPr>
              <a:t>(</a:t>
            </a:r>
            <a:r>
              <a:rPr lang="en-US" sz="2800" i="1" dirty="0">
                <a:solidFill>
                  <a:schemeClr val="tx2"/>
                </a:solidFill>
                <a:latin typeface="Book Antiqua"/>
              </a:rPr>
              <a:t>x</a:t>
            </a:r>
            <a:r>
              <a:rPr lang="en-US" sz="2800" dirty="0">
                <a:solidFill>
                  <a:schemeClr val="tx2"/>
                </a:solidFill>
                <a:latin typeface="Book Antiqua"/>
              </a:rPr>
              <a:t>)		Write(</a:t>
            </a:r>
            <a:r>
              <a:rPr lang="en-US" sz="2800" i="1" dirty="0">
                <a:solidFill>
                  <a:schemeClr val="tx2"/>
                </a:solidFill>
                <a:latin typeface="Book Antiqua"/>
              </a:rPr>
              <a:t>y</a:t>
            </a:r>
            <a:r>
              <a:rPr lang="en-US" sz="2800" dirty="0">
                <a:solidFill>
                  <a:schemeClr val="tx2"/>
                </a:solidFill>
                <a:latin typeface="Book Antiqua"/>
              </a:rPr>
              <a:t>)		Read(</a:t>
            </a:r>
            <a:r>
              <a:rPr lang="en-US" sz="2800" i="1" dirty="0">
                <a:solidFill>
                  <a:schemeClr val="tx2"/>
                </a:solidFill>
                <a:latin typeface="Book Antiqua"/>
              </a:rPr>
              <a:t>y</a:t>
            </a:r>
            <a:r>
              <a:rPr lang="en-US" sz="2800" dirty="0" smtClean="0">
                <a:solidFill>
                  <a:schemeClr val="tx2"/>
                </a:solidFill>
                <a:latin typeface="Book Antiqua"/>
              </a:rPr>
              <a:t>)</a:t>
            </a:r>
          </a:p>
          <a:p>
            <a:pPr>
              <a:tabLst>
                <a:tab pos="650230" algn="l"/>
                <a:tab pos="3007313" algn="l"/>
                <a:tab pos="3576264" algn="l"/>
                <a:tab pos="5852069" algn="l"/>
                <a:tab pos="6421020" algn="l"/>
              </a:tabLst>
            </a:pPr>
            <a:r>
              <a:rPr lang="en-US" sz="2800" dirty="0">
                <a:solidFill>
                  <a:schemeClr val="tx2"/>
                </a:solidFill>
                <a:latin typeface="Book Antiqua"/>
              </a:rPr>
              <a:t>	</a:t>
            </a:r>
            <a:r>
              <a:rPr lang="en-US" sz="2800" dirty="0" smtClean="0">
                <a:solidFill>
                  <a:schemeClr val="tx2"/>
                </a:solidFill>
                <a:latin typeface="Book Antiqua"/>
              </a:rPr>
              <a:t>Commit</a:t>
            </a:r>
            <a:r>
              <a:rPr lang="en-US" sz="2800" dirty="0">
                <a:solidFill>
                  <a:schemeClr val="tx2"/>
                </a:solidFill>
                <a:latin typeface="Book Antiqua"/>
              </a:rPr>
              <a:t>		Read(</a:t>
            </a:r>
            <a:r>
              <a:rPr lang="en-US" sz="2800" i="1" dirty="0">
                <a:solidFill>
                  <a:schemeClr val="tx2"/>
                </a:solidFill>
                <a:latin typeface="Book Antiqua"/>
              </a:rPr>
              <a:t>z</a:t>
            </a:r>
            <a:r>
              <a:rPr lang="en-US" sz="2800" dirty="0">
                <a:solidFill>
                  <a:schemeClr val="tx2"/>
                </a:solidFill>
                <a:latin typeface="Book Antiqua"/>
              </a:rPr>
              <a:t>)		Read(</a:t>
            </a:r>
            <a:r>
              <a:rPr lang="en-US" sz="2800" i="1" dirty="0" smtClean="0">
                <a:solidFill>
                  <a:schemeClr val="tx2"/>
                </a:solidFill>
                <a:latin typeface="Book Antiqua"/>
              </a:rPr>
              <a:t>z</a:t>
            </a:r>
            <a:r>
              <a:rPr lang="en-US" sz="2800" dirty="0" smtClean="0">
                <a:solidFill>
                  <a:schemeClr val="tx2"/>
                </a:solidFill>
                <a:latin typeface="Book Antiqua"/>
              </a:rPr>
              <a:t>)</a:t>
            </a:r>
          </a:p>
          <a:p>
            <a:pPr>
              <a:tabLst>
                <a:tab pos="650230" algn="l"/>
                <a:tab pos="3007313" algn="l"/>
                <a:tab pos="3576264" algn="l"/>
                <a:tab pos="5852069" algn="l"/>
                <a:tab pos="6421020" algn="l"/>
              </a:tabLst>
            </a:pPr>
            <a:r>
              <a:rPr lang="en-US" sz="2800" dirty="0">
                <a:solidFill>
                  <a:schemeClr val="tx2"/>
                </a:solidFill>
                <a:latin typeface="Book Antiqua"/>
              </a:rPr>
              <a:t>	</a:t>
            </a:r>
            <a:r>
              <a:rPr lang="en-US" sz="2800" dirty="0" smtClean="0">
                <a:solidFill>
                  <a:schemeClr val="tx2"/>
                </a:solidFill>
                <a:latin typeface="Book Antiqua"/>
              </a:rPr>
              <a:t>		Commit</a:t>
            </a:r>
            <a:r>
              <a:rPr lang="en-US" sz="2800" dirty="0">
                <a:solidFill>
                  <a:schemeClr val="tx2"/>
                </a:solidFill>
                <a:latin typeface="Book Antiqua"/>
              </a:rPr>
              <a:t>		Commit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title"/>
          </p:nvPr>
        </p:nvSpPr>
        <p:spPr>
          <a:noFill/>
          <a:ln/>
        </p:spPr>
        <p:txBody>
          <a:bodyPr/>
          <a:lstStyle/>
          <a:p>
            <a:r>
              <a:rPr lang="en-US"/>
              <a:t>Deadlock Prevention</a:t>
            </a:r>
          </a:p>
        </p:txBody>
      </p:sp>
      <p:sp>
        <p:nvSpPr>
          <p:cNvPr id="103426" name="Rectangle 2"/>
          <p:cNvSpPr>
            <a:spLocks noGrp="1" noChangeArrowheads="1"/>
          </p:cNvSpPr>
          <p:nvPr>
            <p:ph idx="1"/>
          </p:nvPr>
        </p:nvSpPr>
        <p:spPr>
          <a:noFill/>
          <a:ln/>
        </p:spPr>
        <p:txBody>
          <a:bodyPr/>
          <a:lstStyle/>
          <a:p>
            <a:r>
              <a:rPr lang="en-US"/>
              <a:t>All resources which may be needed by a transaction must be predeclared.</a:t>
            </a:r>
          </a:p>
          <a:p>
            <a:pPr marL="1056623" lvl="1"/>
            <a:r>
              <a:rPr lang="en-US"/>
              <a:t>The system must guarantee that none of the resources will be needed by an ongoing transaction.</a:t>
            </a:r>
          </a:p>
          <a:p>
            <a:pPr marL="1056623" lvl="1"/>
            <a:r>
              <a:rPr lang="en-US"/>
              <a:t>Resources must only be reserved, but not necessarily allocated a priori</a:t>
            </a:r>
          </a:p>
          <a:p>
            <a:pPr marL="1056623" lvl="1"/>
            <a:r>
              <a:rPr lang="en-US"/>
              <a:t>Unsuitability of the scheme in database environment</a:t>
            </a:r>
          </a:p>
          <a:p>
            <a:pPr marL="1056623" lvl="1"/>
            <a:r>
              <a:rPr lang="en-US"/>
              <a:t>Suitable for systems that have no provisions for undoing processes.</a:t>
            </a:r>
          </a:p>
          <a:p>
            <a:r>
              <a:rPr lang="en-US"/>
              <a:t>Evaluation:</a:t>
            </a:r>
          </a:p>
          <a:p>
            <a:pPr marL="1056623" lvl="1">
              <a:buSzPct val="100000"/>
              <a:buFontTx/>
              <a:buChar char="–"/>
            </a:pPr>
            <a:r>
              <a:rPr lang="en-US"/>
              <a:t>Reduced concurrency due to preallocation</a:t>
            </a:r>
          </a:p>
          <a:p>
            <a:pPr marL="1056623" lvl="1">
              <a:buSzPct val="100000"/>
              <a:buFontTx/>
              <a:buChar char="–"/>
            </a:pPr>
            <a:r>
              <a:rPr lang="en-US"/>
              <a:t>Evaluating whether an allocation is safe leads to added overhead.</a:t>
            </a:r>
          </a:p>
          <a:p>
            <a:pPr marL="1056623" lvl="1">
              <a:buSzPct val="100000"/>
              <a:buFont typeface="Century Schoolbook" charset="0"/>
              <a:buChar char="–"/>
            </a:pPr>
            <a:r>
              <a:rPr lang="en-US"/>
              <a:t>Difficult to determine (partial order)</a:t>
            </a:r>
          </a:p>
          <a:p>
            <a:pPr marL="1056623" lvl="1">
              <a:buSzPct val="100000"/>
              <a:buFont typeface="Century Schoolbook" charset="0"/>
              <a:buChar char="+"/>
            </a:pPr>
            <a:r>
              <a:rPr lang="en-US"/>
              <a:t>No transaction rollback or restart is involved.</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title"/>
          </p:nvPr>
        </p:nvSpPr>
        <p:spPr>
          <a:noFill/>
          <a:ln/>
        </p:spPr>
        <p:txBody>
          <a:bodyPr/>
          <a:lstStyle/>
          <a:p>
            <a:r>
              <a:rPr lang="en-US"/>
              <a:t>Deadlock Avoidance</a:t>
            </a:r>
          </a:p>
        </p:txBody>
      </p:sp>
      <p:sp>
        <p:nvSpPr>
          <p:cNvPr id="105474" name="Rectangle 2"/>
          <p:cNvSpPr>
            <a:spLocks noGrp="1" noChangeArrowheads="1"/>
          </p:cNvSpPr>
          <p:nvPr>
            <p:ph idx="1"/>
          </p:nvPr>
        </p:nvSpPr>
        <p:spPr>
          <a:noFill/>
          <a:ln/>
        </p:spPr>
        <p:txBody>
          <a:bodyPr/>
          <a:lstStyle/>
          <a:p>
            <a:pPr>
              <a:lnSpc>
                <a:spcPct val="100000"/>
              </a:lnSpc>
              <a:spcBef>
                <a:spcPct val="50000"/>
              </a:spcBef>
            </a:pPr>
            <a:r>
              <a:rPr lang="en-US"/>
              <a:t>Transactions are not required to request resources a priori.</a:t>
            </a:r>
          </a:p>
          <a:p>
            <a:pPr>
              <a:lnSpc>
                <a:spcPct val="100000"/>
              </a:lnSpc>
              <a:spcBef>
                <a:spcPct val="50000"/>
              </a:spcBef>
            </a:pPr>
            <a:r>
              <a:rPr lang="en-US"/>
              <a:t>Transactions are allowed to proceed unless a requested resource is unavailable.</a:t>
            </a:r>
          </a:p>
          <a:p>
            <a:pPr>
              <a:lnSpc>
                <a:spcPct val="100000"/>
              </a:lnSpc>
              <a:spcBef>
                <a:spcPct val="50000"/>
              </a:spcBef>
            </a:pPr>
            <a:r>
              <a:rPr lang="en-US"/>
              <a:t>In case of conflict, transactions may be allowed to wait for a fixed time interval. </a:t>
            </a:r>
          </a:p>
          <a:p>
            <a:pPr>
              <a:lnSpc>
                <a:spcPct val="100000"/>
              </a:lnSpc>
              <a:spcBef>
                <a:spcPct val="50000"/>
              </a:spcBef>
            </a:pPr>
            <a:r>
              <a:rPr lang="en-US"/>
              <a:t>Order either the data items or the sites and always request locks in that order.</a:t>
            </a:r>
          </a:p>
          <a:p>
            <a:pPr>
              <a:lnSpc>
                <a:spcPct val="100000"/>
              </a:lnSpc>
              <a:spcBef>
                <a:spcPct val="50000"/>
              </a:spcBef>
            </a:pPr>
            <a:r>
              <a:rPr lang="en-US"/>
              <a:t>More attractive than prevention in a database environment.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title"/>
          </p:nvPr>
        </p:nvSpPr>
        <p:spPr>
          <a:noFill/>
          <a:ln/>
        </p:spPr>
        <p:txBody>
          <a:bodyPr/>
          <a:lstStyle/>
          <a:p>
            <a:r>
              <a:rPr lang="en-US" dirty="0"/>
              <a:t>Deadlock Avoidance –</a:t>
            </a:r>
            <a:br>
              <a:rPr lang="en-US" dirty="0"/>
            </a:br>
            <a:r>
              <a:rPr lang="en-US" dirty="0"/>
              <a:t>Wait-Die</a:t>
            </a:r>
            <a:r>
              <a:rPr lang="en-US" dirty="0" smtClean="0"/>
              <a:t> Algorithm</a:t>
            </a:r>
            <a:endParaRPr lang="en-US" dirty="0"/>
          </a:p>
        </p:txBody>
      </p:sp>
      <p:sp>
        <p:nvSpPr>
          <p:cNvPr id="107522" name="Rectangle 2"/>
          <p:cNvSpPr>
            <a:spLocks noGrp="1" noChangeArrowheads="1"/>
          </p:cNvSpPr>
          <p:nvPr>
            <p:ph idx="1"/>
          </p:nvPr>
        </p:nvSpPr>
        <p:spPr>
          <a:noFill/>
          <a:ln/>
        </p:spPr>
        <p:txBody>
          <a:bodyPr/>
          <a:lstStyle/>
          <a:p>
            <a:pPr marL="0" indent="0">
              <a:spcBef>
                <a:spcPct val="15000"/>
              </a:spcBef>
              <a:spcAft>
                <a:spcPts val="1707"/>
              </a:spcAft>
              <a:buNone/>
            </a:pPr>
            <a:r>
              <a:rPr lang="en-US" dirty="0" smtClean="0"/>
              <a:t>If </a:t>
            </a:r>
            <a:r>
              <a:rPr lang="en-US" i="1" dirty="0"/>
              <a:t>T</a:t>
            </a:r>
            <a:r>
              <a:rPr lang="en-US" i="1" baseline="-25000" dirty="0"/>
              <a:t>i</a:t>
            </a:r>
            <a:r>
              <a:rPr lang="en-US" dirty="0"/>
              <a:t> requests a lock on a data item which is already locked by </a:t>
            </a:r>
            <a:r>
              <a:rPr lang="en-US" i="1" dirty="0" err="1"/>
              <a:t>T</a:t>
            </a:r>
            <a:r>
              <a:rPr lang="en-US" i="1" baseline="-25000" dirty="0" err="1"/>
              <a:t>j</a:t>
            </a:r>
            <a:r>
              <a:rPr lang="en-US" dirty="0"/>
              <a:t>, then </a:t>
            </a:r>
            <a:r>
              <a:rPr lang="en-US" i="1" dirty="0"/>
              <a:t>T</a:t>
            </a:r>
            <a:r>
              <a:rPr lang="en-US" i="1" baseline="-25000" dirty="0"/>
              <a:t>i</a:t>
            </a:r>
            <a:r>
              <a:rPr lang="en-US" dirty="0"/>
              <a:t> is permitted to wait </a:t>
            </a:r>
            <a:r>
              <a:rPr lang="en-US" dirty="0" err="1"/>
              <a:t>iff</a:t>
            </a:r>
            <a:r>
              <a:rPr lang="en-US" dirty="0"/>
              <a:t> </a:t>
            </a:r>
            <a:r>
              <a:rPr lang="en-US" i="1" dirty="0" err="1"/>
              <a:t>ts</a:t>
            </a:r>
            <a:r>
              <a:rPr lang="en-US" dirty="0" err="1"/>
              <a:t>(</a:t>
            </a:r>
            <a:r>
              <a:rPr lang="en-US" i="1" dirty="0" err="1"/>
              <a:t>T</a:t>
            </a:r>
            <a:r>
              <a:rPr lang="en-US" i="1" baseline="-25000" dirty="0" err="1"/>
              <a:t>i</a:t>
            </a:r>
            <a:r>
              <a:rPr lang="en-US" dirty="0"/>
              <a:t>)&lt;</a:t>
            </a:r>
            <a:r>
              <a:rPr lang="en-US" i="1" dirty="0" err="1"/>
              <a:t>ts</a:t>
            </a:r>
            <a:r>
              <a:rPr lang="en-US" dirty="0" err="1"/>
              <a:t>(</a:t>
            </a:r>
            <a:r>
              <a:rPr lang="en-US" i="1" dirty="0" err="1"/>
              <a:t>T</a:t>
            </a:r>
            <a:r>
              <a:rPr lang="en-US" i="1" baseline="-25000" dirty="0" err="1"/>
              <a:t>j</a:t>
            </a:r>
            <a:r>
              <a:rPr lang="en-US" dirty="0"/>
              <a:t>). If </a:t>
            </a:r>
            <a:r>
              <a:rPr lang="en-US" i="1" dirty="0" err="1"/>
              <a:t>ts</a:t>
            </a:r>
            <a:r>
              <a:rPr lang="en-US" dirty="0" err="1"/>
              <a:t>(</a:t>
            </a:r>
            <a:r>
              <a:rPr lang="en-US" i="1" dirty="0" err="1"/>
              <a:t>T</a:t>
            </a:r>
            <a:r>
              <a:rPr lang="en-US" i="1" baseline="-25000" dirty="0" err="1"/>
              <a:t>i</a:t>
            </a:r>
            <a:r>
              <a:rPr lang="en-US" dirty="0"/>
              <a:t>)&gt;</a:t>
            </a:r>
            <a:r>
              <a:rPr lang="en-US" i="1" dirty="0" err="1"/>
              <a:t>ts</a:t>
            </a:r>
            <a:r>
              <a:rPr lang="en-US" dirty="0" err="1"/>
              <a:t>(</a:t>
            </a:r>
            <a:r>
              <a:rPr lang="en-US" i="1" dirty="0" err="1"/>
              <a:t>T</a:t>
            </a:r>
            <a:r>
              <a:rPr lang="en-US" i="1" baseline="-25000" dirty="0" err="1"/>
              <a:t>j</a:t>
            </a:r>
            <a:r>
              <a:rPr lang="en-US" dirty="0"/>
              <a:t>), then </a:t>
            </a:r>
            <a:r>
              <a:rPr lang="en-US" i="1" dirty="0"/>
              <a:t>T</a:t>
            </a:r>
            <a:r>
              <a:rPr lang="en-US" i="1" baseline="-25000" dirty="0"/>
              <a:t>i</a:t>
            </a:r>
            <a:r>
              <a:rPr lang="en-US" dirty="0"/>
              <a:t> is aborted and restarted with the same timestamp.</a:t>
            </a:r>
          </a:p>
          <a:p>
            <a:pPr lvl="1">
              <a:spcBef>
                <a:spcPct val="15000"/>
              </a:spcBef>
              <a:spcAft>
                <a:spcPts val="1707"/>
              </a:spcAft>
            </a:pPr>
            <a:r>
              <a:rPr lang="en-US" b="1" dirty="0"/>
              <a:t>if</a:t>
            </a:r>
            <a:r>
              <a:rPr lang="en-US" dirty="0"/>
              <a:t> </a:t>
            </a:r>
            <a:r>
              <a:rPr lang="en-US" i="1" dirty="0" err="1"/>
              <a:t>ts</a:t>
            </a:r>
            <a:r>
              <a:rPr lang="en-US" dirty="0" err="1"/>
              <a:t>(</a:t>
            </a:r>
            <a:r>
              <a:rPr lang="en-US" i="1" dirty="0" err="1"/>
              <a:t>T</a:t>
            </a:r>
            <a:r>
              <a:rPr lang="en-US" i="1" baseline="-25000" dirty="0" err="1"/>
              <a:t>i</a:t>
            </a:r>
            <a:r>
              <a:rPr lang="en-US" dirty="0"/>
              <a:t>)&lt;</a:t>
            </a:r>
            <a:r>
              <a:rPr lang="en-US" i="1" dirty="0" err="1"/>
              <a:t>ts</a:t>
            </a:r>
            <a:r>
              <a:rPr lang="en-US" dirty="0" err="1"/>
              <a:t>(</a:t>
            </a:r>
            <a:r>
              <a:rPr lang="en-US" i="1" dirty="0" err="1"/>
              <a:t>T</a:t>
            </a:r>
            <a:r>
              <a:rPr lang="en-US" i="1" baseline="-25000" dirty="0" err="1"/>
              <a:t>j</a:t>
            </a:r>
            <a:r>
              <a:rPr lang="en-US" dirty="0"/>
              <a:t>) </a:t>
            </a:r>
            <a:r>
              <a:rPr lang="en-US" b="1" dirty="0"/>
              <a:t>then</a:t>
            </a:r>
            <a:r>
              <a:rPr lang="en-US" dirty="0"/>
              <a:t> </a:t>
            </a:r>
            <a:r>
              <a:rPr lang="en-US" i="1" dirty="0"/>
              <a:t>T</a:t>
            </a:r>
            <a:r>
              <a:rPr lang="en-US" i="1" baseline="-25000" dirty="0"/>
              <a:t>i</a:t>
            </a:r>
            <a:r>
              <a:rPr lang="en-US" dirty="0"/>
              <a:t> waits </a:t>
            </a:r>
            <a:r>
              <a:rPr lang="en-US" b="1" dirty="0"/>
              <a:t>else</a:t>
            </a:r>
            <a:r>
              <a:rPr lang="en-US" dirty="0"/>
              <a:t> </a:t>
            </a:r>
            <a:r>
              <a:rPr lang="en-US" i="1" dirty="0"/>
              <a:t>T</a:t>
            </a:r>
            <a:r>
              <a:rPr lang="en-US" i="1" baseline="-25000" dirty="0"/>
              <a:t>i</a:t>
            </a:r>
            <a:r>
              <a:rPr lang="en-US" dirty="0"/>
              <a:t> dies</a:t>
            </a:r>
          </a:p>
          <a:p>
            <a:pPr lvl="1">
              <a:spcBef>
                <a:spcPct val="15000"/>
              </a:spcBef>
              <a:spcAft>
                <a:spcPts val="1707"/>
              </a:spcAft>
            </a:pPr>
            <a:r>
              <a:rPr lang="en-US" dirty="0"/>
              <a:t>non-preemptive: </a:t>
            </a:r>
            <a:r>
              <a:rPr lang="en-US" i="1" dirty="0"/>
              <a:t>T</a:t>
            </a:r>
            <a:r>
              <a:rPr lang="en-US" i="1" baseline="-25000" dirty="0"/>
              <a:t>i</a:t>
            </a:r>
            <a:r>
              <a:rPr lang="en-US" dirty="0"/>
              <a:t> never preempts </a:t>
            </a:r>
            <a:r>
              <a:rPr lang="en-US" i="1" dirty="0" err="1"/>
              <a:t>T</a:t>
            </a:r>
            <a:r>
              <a:rPr lang="en-US" i="1" baseline="-25000" dirty="0" err="1"/>
              <a:t>j</a:t>
            </a:r>
            <a:endParaRPr lang="en-US" i="1" dirty="0"/>
          </a:p>
          <a:p>
            <a:pPr lvl="1">
              <a:spcBef>
                <a:spcPct val="15000"/>
              </a:spcBef>
              <a:spcAft>
                <a:spcPts val="1707"/>
              </a:spcAft>
            </a:pPr>
            <a:r>
              <a:rPr lang="en-US" dirty="0"/>
              <a:t>prefers younger </a:t>
            </a:r>
            <a:r>
              <a:rPr lang="en-US" dirty="0" smtClean="0"/>
              <a:t>transactions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title"/>
          </p:nvPr>
        </p:nvSpPr>
        <p:spPr>
          <a:noFill/>
          <a:ln/>
        </p:spPr>
        <p:txBody>
          <a:bodyPr/>
          <a:lstStyle/>
          <a:p>
            <a:r>
              <a:rPr lang="en-US" dirty="0"/>
              <a:t>Deadlock Avoidance –</a:t>
            </a:r>
            <a:r>
              <a:rPr lang="en-US" dirty="0" smtClean="0"/>
              <a:t/>
            </a:r>
            <a:br>
              <a:rPr lang="en-US" dirty="0" smtClean="0"/>
            </a:br>
            <a:r>
              <a:rPr lang="en-US" dirty="0" smtClean="0"/>
              <a:t>Wound</a:t>
            </a:r>
            <a:r>
              <a:rPr lang="en-US" dirty="0"/>
              <a:t>-Wait </a:t>
            </a:r>
            <a:r>
              <a:rPr lang="en-US" dirty="0" smtClean="0"/>
              <a:t>Algorithm</a:t>
            </a:r>
            <a:endParaRPr lang="en-US" dirty="0"/>
          </a:p>
        </p:txBody>
      </p:sp>
      <p:sp>
        <p:nvSpPr>
          <p:cNvPr id="107522" name="Rectangle 2"/>
          <p:cNvSpPr>
            <a:spLocks noGrp="1" noChangeArrowheads="1"/>
          </p:cNvSpPr>
          <p:nvPr>
            <p:ph idx="1"/>
          </p:nvPr>
        </p:nvSpPr>
        <p:spPr>
          <a:noFill/>
          <a:ln/>
        </p:spPr>
        <p:txBody>
          <a:bodyPr/>
          <a:lstStyle/>
          <a:p>
            <a:pPr marL="0" indent="0">
              <a:spcBef>
                <a:spcPct val="15000"/>
              </a:spcBef>
              <a:spcAft>
                <a:spcPts val="1707"/>
              </a:spcAft>
              <a:buNone/>
            </a:pPr>
            <a:r>
              <a:rPr lang="en-US" dirty="0" smtClean="0"/>
              <a:t>If </a:t>
            </a:r>
            <a:r>
              <a:rPr lang="en-US" i="1" dirty="0"/>
              <a:t>T</a:t>
            </a:r>
            <a:r>
              <a:rPr lang="en-US" i="1" baseline="-25000" dirty="0"/>
              <a:t>i</a:t>
            </a:r>
            <a:r>
              <a:rPr lang="en-US" dirty="0"/>
              <a:t> requests a lock on a data item which is already locked by </a:t>
            </a:r>
            <a:r>
              <a:rPr lang="en-US" i="1" dirty="0" err="1"/>
              <a:t>T</a:t>
            </a:r>
            <a:r>
              <a:rPr lang="en-US" i="1" baseline="-25000" dirty="0" err="1"/>
              <a:t>j</a:t>
            </a:r>
            <a:r>
              <a:rPr lang="en-US" i="1" dirty="0"/>
              <a:t> </a:t>
            </a:r>
            <a:r>
              <a:rPr lang="en-US" dirty="0"/>
              <a:t>, then </a:t>
            </a:r>
            <a:r>
              <a:rPr lang="en-US" i="1" dirty="0"/>
              <a:t>T</a:t>
            </a:r>
            <a:r>
              <a:rPr lang="en-US" i="1" baseline="-25000" dirty="0"/>
              <a:t>i</a:t>
            </a:r>
            <a:r>
              <a:rPr lang="en-US" dirty="0"/>
              <a:t> is permitted to wait </a:t>
            </a:r>
            <a:r>
              <a:rPr lang="en-US" dirty="0" err="1"/>
              <a:t>iff</a:t>
            </a:r>
            <a:r>
              <a:rPr lang="en-US" dirty="0"/>
              <a:t> </a:t>
            </a:r>
            <a:r>
              <a:rPr lang="en-US" i="1" dirty="0" err="1"/>
              <a:t>ts</a:t>
            </a:r>
            <a:r>
              <a:rPr lang="en-US" dirty="0" err="1"/>
              <a:t>(</a:t>
            </a:r>
            <a:r>
              <a:rPr lang="en-US" i="1" dirty="0" err="1"/>
              <a:t>T</a:t>
            </a:r>
            <a:r>
              <a:rPr lang="en-US" i="1" baseline="-25000" dirty="0" err="1"/>
              <a:t>i</a:t>
            </a:r>
            <a:r>
              <a:rPr lang="en-US" dirty="0"/>
              <a:t>)&gt;</a:t>
            </a:r>
            <a:r>
              <a:rPr lang="en-US" i="1" dirty="0" err="1"/>
              <a:t>ts</a:t>
            </a:r>
            <a:r>
              <a:rPr lang="en-US" dirty="0" err="1"/>
              <a:t>(</a:t>
            </a:r>
            <a:r>
              <a:rPr lang="en-US" i="1" dirty="0" err="1"/>
              <a:t>T</a:t>
            </a:r>
            <a:r>
              <a:rPr lang="en-US" i="1" baseline="-25000" dirty="0" err="1"/>
              <a:t>j</a:t>
            </a:r>
            <a:r>
              <a:rPr lang="en-US" dirty="0"/>
              <a:t>). If </a:t>
            </a:r>
            <a:r>
              <a:rPr lang="en-US" i="1" dirty="0" err="1"/>
              <a:t>ts</a:t>
            </a:r>
            <a:r>
              <a:rPr lang="en-US" dirty="0" err="1"/>
              <a:t>(</a:t>
            </a:r>
            <a:r>
              <a:rPr lang="en-US" i="1" dirty="0" err="1"/>
              <a:t>T</a:t>
            </a:r>
            <a:r>
              <a:rPr lang="en-US" i="1" baseline="-25000" dirty="0" err="1"/>
              <a:t>i</a:t>
            </a:r>
            <a:r>
              <a:rPr lang="en-US" dirty="0"/>
              <a:t>)&lt;</a:t>
            </a:r>
            <a:r>
              <a:rPr lang="en-US" i="1" dirty="0" err="1"/>
              <a:t>ts</a:t>
            </a:r>
            <a:r>
              <a:rPr lang="en-US" dirty="0" err="1"/>
              <a:t>(</a:t>
            </a:r>
            <a:r>
              <a:rPr lang="en-US" i="1" dirty="0" err="1"/>
              <a:t>T</a:t>
            </a:r>
            <a:r>
              <a:rPr lang="en-US" i="1" baseline="-25000" dirty="0" err="1"/>
              <a:t>j</a:t>
            </a:r>
            <a:r>
              <a:rPr lang="en-US" dirty="0"/>
              <a:t>), then </a:t>
            </a:r>
            <a:r>
              <a:rPr lang="en-US" i="1" dirty="0" err="1"/>
              <a:t>T</a:t>
            </a:r>
            <a:r>
              <a:rPr lang="en-US" i="1" baseline="-25000" dirty="0" err="1"/>
              <a:t>j</a:t>
            </a:r>
            <a:r>
              <a:rPr lang="en-US" dirty="0"/>
              <a:t> is aborted and the lock is granted to </a:t>
            </a:r>
            <a:r>
              <a:rPr lang="en-US" i="1" dirty="0"/>
              <a:t>T</a:t>
            </a:r>
            <a:r>
              <a:rPr lang="en-US" i="1" baseline="-25000" dirty="0"/>
              <a:t>i</a:t>
            </a:r>
            <a:r>
              <a:rPr lang="en-US" dirty="0"/>
              <a:t>.</a:t>
            </a:r>
          </a:p>
          <a:p>
            <a:pPr lvl="1">
              <a:spcBef>
                <a:spcPct val="15000"/>
              </a:spcBef>
              <a:spcAft>
                <a:spcPts val="1707"/>
              </a:spcAft>
            </a:pPr>
            <a:r>
              <a:rPr lang="en-US" b="1" dirty="0"/>
              <a:t>if</a:t>
            </a:r>
            <a:r>
              <a:rPr lang="en-US" dirty="0"/>
              <a:t> </a:t>
            </a:r>
            <a:r>
              <a:rPr lang="en-US" i="1" dirty="0" err="1"/>
              <a:t>ts</a:t>
            </a:r>
            <a:r>
              <a:rPr lang="en-US" dirty="0" err="1"/>
              <a:t>(</a:t>
            </a:r>
            <a:r>
              <a:rPr lang="en-US" i="1" dirty="0" err="1"/>
              <a:t>T</a:t>
            </a:r>
            <a:r>
              <a:rPr lang="en-US" i="1" baseline="-25000" dirty="0" err="1"/>
              <a:t>i</a:t>
            </a:r>
            <a:r>
              <a:rPr lang="en-US" dirty="0"/>
              <a:t>)&lt;</a:t>
            </a:r>
            <a:r>
              <a:rPr lang="en-US" i="1" dirty="0" err="1"/>
              <a:t>ts</a:t>
            </a:r>
            <a:r>
              <a:rPr lang="en-US" dirty="0" err="1"/>
              <a:t>(</a:t>
            </a:r>
            <a:r>
              <a:rPr lang="en-US" i="1" dirty="0" err="1"/>
              <a:t>T</a:t>
            </a:r>
            <a:r>
              <a:rPr lang="en-US" i="1" baseline="-25000" dirty="0" err="1"/>
              <a:t>j</a:t>
            </a:r>
            <a:r>
              <a:rPr lang="en-US" dirty="0"/>
              <a:t>) </a:t>
            </a:r>
            <a:r>
              <a:rPr lang="en-US" b="1" dirty="0"/>
              <a:t>then</a:t>
            </a:r>
            <a:r>
              <a:rPr lang="en-US" dirty="0"/>
              <a:t> </a:t>
            </a:r>
            <a:r>
              <a:rPr lang="en-US" i="1" dirty="0" err="1"/>
              <a:t>T</a:t>
            </a:r>
            <a:r>
              <a:rPr lang="en-US" i="1" baseline="-25000" dirty="0" err="1"/>
              <a:t>j</a:t>
            </a:r>
            <a:r>
              <a:rPr lang="en-US" i="1" dirty="0"/>
              <a:t> </a:t>
            </a:r>
            <a:r>
              <a:rPr lang="en-US" dirty="0"/>
              <a:t>is wounded </a:t>
            </a:r>
            <a:r>
              <a:rPr lang="en-US" b="1" dirty="0"/>
              <a:t>else</a:t>
            </a:r>
            <a:r>
              <a:rPr lang="en-US" dirty="0"/>
              <a:t> </a:t>
            </a:r>
            <a:r>
              <a:rPr lang="en-US" i="1" dirty="0"/>
              <a:t>T</a:t>
            </a:r>
            <a:r>
              <a:rPr lang="en-US" i="1" baseline="-25000" dirty="0"/>
              <a:t>i</a:t>
            </a:r>
            <a:r>
              <a:rPr lang="en-US" dirty="0"/>
              <a:t> waits</a:t>
            </a:r>
          </a:p>
          <a:p>
            <a:pPr lvl="1">
              <a:spcBef>
                <a:spcPct val="15000"/>
              </a:spcBef>
              <a:spcAft>
                <a:spcPts val="1707"/>
              </a:spcAft>
            </a:pPr>
            <a:r>
              <a:rPr lang="en-US" dirty="0"/>
              <a:t>preemptive: </a:t>
            </a:r>
            <a:r>
              <a:rPr lang="en-US" i="1" dirty="0"/>
              <a:t>T</a:t>
            </a:r>
            <a:r>
              <a:rPr lang="en-US" i="1" baseline="-25000" dirty="0"/>
              <a:t>i</a:t>
            </a:r>
            <a:r>
              <a:rPr lang="en-US" dirty="0"/>
              <a:t> preempts </a:t>
            </a:r>
            <a:r>
              <a:rPr lang="en-US" i="1" dirty="0" err="1"/>
              <a:t>T</a:t>
            </a:r>
            <a:r>
              <a:rPr lang="en-US" i="1" baseline="-25000" dirty="0" err="1"/>
              <a:t>j</a:t>
            </a:r>
            <a:r>
              <a:rPr lang="en-US" i="1" dirty="0"/>
              <a:t> </a:t>
            </a:r>
            <a:r>
              <a:rPr lang="en-US" dirty="0"/>
              <a:t>if it is younger</a:t>
            </a:r>
          </a:p>
          <a:p>
            <a:pPr lvl="1">
              <a:spcBef>
                <a:spcPct val="15000"/>
              </a:spcBef>
              <a:spcAft>
                <a:spcPts val="1707"/>
              </a:spcAft>
            </a:pPr>
            <a:r>
              <a:rPr lang="en-US" dirty="0"/>
              <a:t>prefers older transactions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title"/>
          </p:nvPr>
        </p:nvSpPr>
        <p:spPr>
          <a:noFill/>
          <a:ln/>
        </p:spPr>
        <p:txBody>
          <a:bodyPr/>
          <a:lstStyle/>
          <a:p>
            <a:r>
              <a:rPr lang="en-US"/>
              <a:t>Deadlock Detection</a:t>
            </a:r>
          </a:p>
        </p:txBody>
      </p:sp>
      <p:sp>
        <p:nvSpPr>
          <p:cNvPr id="108546" name="Rectangle 2"/>
          <p:cNvSpPr>
            <a:spLocks noGrp="1" noChangeArrowheads="1"/>
          </p:cNvSpPr>
          <p:nvPr>
            <p:ph idx="1"/>
          </p:nvPr>
        </p:nvSpPr>
        <p:spPr>
          <a:noFill/>
          <a:ln/>
        </p:spPr>
        <p:txBody>
          <a:bodyPr/>
          <a:lstStyle/>
          <a:p>
            <a:pPr>
              <a:lnSpc>
                <a:spcPct val="100000"/>
              </a:lnSpc>
              <a:spcBef>
                <a:spcPct val="50000"/>
              </a:spcBef>
            </a:pPr>
            <a:r>
              <a:rPr lang="en-US" dirty="0"/>
              <a:t>Transactions are allowed to wait freely.</a:t>
            </a:r>
          </a:p>
          <a:p>
            <a:pPr>
              <a:lnSpc>
                <a:spcPct val="100000"/>
              </a:lnSpc>
              <a:spcBef>
                <a:spcPct val="50000"/>
              </a:spcBef>
            </a:pPr>
            <a:r>
              <a:rPr lang="en-US" dirty="0"/>
              <a:t>Wait-for graphs and cycles.</a:t>
            </a:r>
          </a:p>
          <a:p>
            <a:pPr>
              <a:lnSpc>
                <a:spcPct val="100000"/>
              </a:lnSpc>
              <a:spcBef>
                <a:spcPct val="50000"/>
              </a:spcBef>
            </a:pPr>
            <a:r>
              <a:rPr lang="en-US" dirty="0"/>
              <a:t>Topologies for deadlock detection algorithms</a:t>
            </a:r>
          </a:p>
          <a:p>
            <a:pPr lvl="1">
              <a:lnSpc>
                <a:spcPct val="100000"/>
              </a:lnSpc>
              <a:spcBef>
                <a:spcPct val="50000"/>
              </a:spcBef>
            </a:pPr>
            <a:r>
              <a:rPr lang="en-US" dirty="0"/>
              <a:t>Centralized</a:t>
            </a:r>
          </a:p>
          <a:p>
            <a:pPr lvl="1">
              <a:lnSpc>
                <a:spcPct val="100000"/>
              </a:lnSpc>
              <a:spcBef>
                <a:spcPct val="50000"/>
              </a:spcBef>
            </a:pPr>
            <a:r>
              <a:rPr lang="en-US" dirty="0"/>
              <a:t>Distributed</a:t>
            </a:r>
          </a:p>
          <a:p>
            <a:pPr lvl="1">
              <a:lnSpc>
                <a:spcPct val="100000"/>
              </a:lnSpc>
              <a:spcBef>
                <a:spcPct val="50000"/>
              </a:spcBef>
            </a:pPr>
            <a:r>
              <a:rPr lang="en-US" dirty="0"/>
              <a:t>Hierarchical</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title"/>
          </p:nvPr>
        </p:nvSpPr>
        <p:spPr>
          <a:noFill/>
          <a:ln/>
        </p:spPr>
        <p:txBody>
          <a:bodyPr/>
          <a:lstStyle/>
          <a:p>
            <a:r>
              <a:rPr lang="en-US"/>
              <a:t>Centralized Deadlock Detection</a:t>
            </a:r>
          </a:p>
        </p:txBody>
      </p:sp>
      <p:sp>
        <p:nvSpPr>
          <p:cNvPr id="110594" name="Rectangle 2"/>
          <p:cNvSpPr>
            <a:spLocks noGrp="1" noChangeArrowheads="1"/>
          </p:cNvSpPr>
          <p:nvPr>
            <p:ph idx="1"/>
          </p:nvPr>
        </p:nvSpPr>
        <p:spPr>
          <a:noFill/>
          <a:ln/>
        </p:spPr>
        <p:txBody>
          <a:bodyPr/>
          <a:lstStyle/>
          <a:p>
            <a:pPr>
              <a:lnSpc>
                <a:spcPct val="100000"/>
              </a:lnSpc>
            </a:pPr>
            <a:r>
              <a:rPr lang="en-US" dirty="0"/>
              <a:t>One site is designated as the deadlock detector for the system. Each scheduler periodically sends its local WFG to the central site which merges them to a global WFG to determine cycles.</a:t>
            </a:r>
          </a:p>
          <a:p>
            <a:pPr>
              <a:lnSpc>
                <a:spcPct val="100000"/>
              </a:lnSpc>
            </a:pPr>
            <a:r>
              <a:rPr lang="en-US" dirty="0"/>
              <a:t>How often to transmit?</a:t>
            </a:r>
          </a:p>
          <a:p>
            <a:pPr lvl="1">
              <a:lnSpc>
                <a:spcPct val="100000"/>
              </a:lnSpc>
            </a:pPr>
            <a:r>
              <a:rPr lang="en-US" dirty="0"/>
              <a:t>Too often</a:t>
            </a:r>
            <a:r>
              <a:rPr lang="en-US" dirty="0" smtClean="0"/>
              <a:t> ⇒ </a:t>
            </a:r>
            <a:r>
              <a:rPr lang="en-US" dirty="0"/>
              <a:t>higher communication cost but lower delays due to undetected deadlocks</a:t>
            </a:r>
          </a:p>
          <a:p>
            <a:pPr lvl="1">
              <a:lnSpc>
                <a:spcPct val="100000"/>
              </a:lnSpc>
            </a:pPr>
            <a:r>
              <a:rPr lang="en-US" dirty="0"/>
              <a:t>Too late</a:t>
            </a:r>
            <a:r>
              <a:rPr lang="en-US" dirty="0" smtClean="0"/>
              <a:t> ⇒ higher </a:t>
            </a:r>
            <a:r>
              <a:rPr lang="en-US" dirty="0"/>
              <a:t>delays due to deadlocks, but lower communication cost</a:t>
            </a:r>
          </a:p>
          <a:p>
            <a:pPr>
              <a:lnSpc>
                <a:spcPct val="100000"/>
              </a:lnSpc>
            </a:pPr>
            <a:r>
              <a:rPr lang="en-US" dirty="0"/>
              <a:t>Would be a reasonable choice if the concurrency control algorithm is also centralized.</a:t>
            </a:r>
          </a:p>
          <a:p>
            <a:pPr>
              <a:lnSpc>
                <a:spcPct val="100000"/>
              </a:lnSpc>
            </a:pPr>
            <a:r>
              <a:rPr lang="en-US" dirty="0"/>
              <a:t>Proposed for Distributed INGRES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2074481" y="2543524"/>
            <a:ext cx="5828160" cy="606626"/>
          </a:xfrm>
          <a:prstGeom prst="rect">
            <a:avLst/>
          </a:prstGeom>
          <a:noFill/>
          <a:ln w="12700">
            <a:noFill/>
            <a:miter lim="800000"/>
            <a:headEnd/>
            <a:tailEnd/>
          </a:ln>
          <a:effectLst/>
        </p:spPr>
        <p:txBody>
          <a:bodyPr wrap="none" lIns="90310" tIns="36124" rIns="90310" bIns="36124">
            <a:prstTxWarp prst="textNoShape">
              <a:avLst/>
            </a:prstTxWarp>
            <a:spAutoFit/>
          </a:bodyPr>
          <a:lstStyle/>
          <a:p>
            <a:pPr>
              <a:lnSpc>
                <a:spcPct val="102000"/>
              </a:lnSpc>
            </a:pPr>
            <a:r>
              <a:rPr lang="en-US" sz="3400" dirty="0">
                <a:solidFill>
                  <a:schemeClr val="tx2"/>
                </a:solidFill>
                <a:latin typeface="Book Antiqua"/>
              </a:rPr>
              <a:t>Build a hierarchy of detectors</a:t>
            </a:r>
          </a:p>
        </p:txBody>
      </p:sp>
      <p:sp>
        <p:nvSpPr>
          <p:cNvPr id="112643" name="Rectangle 3"/>
          <p:cNvSpPr>
            <a:spLocks noGrp="1" noChangeArrowheads="1"/>
          </p:cNvSpPr>
          <p:nvPr>
            <p:ph type="title"/>
          </p:nvPr>
        </p:nvSpPr>
        <p:spPr>
          <a:noFill/>
          <a:ln/>
        </p:spPr>
        <p:txBody>
          <a:bodyPr/>
          <a:lstStyle/>
          <a:p>
            <a:r>
              <a:rPr lang="en-US"/>
              <a:t>Hierarchical Deadlock Detection</a:t>
            </a:r>
          </a:p>
        </p:txBody>
      </p:sp>
      <p:sp>
        <p:nvSpPr>
          <p:cNvPr id="112644" name="Oval 4"/>
          <p:cNvSpPr>
            <a:spLocks noChangeArrowheads="1"/>
          </p:cNvSpPr>
          <p:nvPr/>
        </p:nvSpPr>
        <p:spPr bwMode="auto">
          <a:xfrm>
            <a:off x="3323449" y="7369387"/>
            <a:ext cx="144498" cy="144498"/>
          </a:xfrm>
          <a:prstGeom prst="ellipse">
            <a:avLst/>
          </a:prstGeom>
          <a:solidFill>
            <a:srgbClr val="000000"/>
          </a:solid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112645" name="Oval 5"/>
          <p:cNvSpPr>
            <a:spLocks noChangeArrowheads="1"/>
          </p:cNvSpPr>
          <p:nvPr/>
        </p:nvSpPr>
        <p:spPr bwMode="auto">
          <a:xfrm>
            <a:off x="5238044" y="7405511"/>
            <a:ext cx="144498" cy="144498"/>
          </a:xfrm>
          <a:prstGeom prst="ellipse">
            <a:avLst/>
          </a:prstGeom>
          <a:solidFill>
            <a:srgbClr val="000000"/>
          </a:solid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112646" name="Oval 6"/>
          <p:cNvSpPr>
            <a:spLocks noChangeArrowheads="1"/>
          </p:cNvSpPr>
          <p:nvPr/>
        </p:nvSpPr>
        <p:spPr bwMode="auto">
          <a:xfrm>
            <a:off x="7193280" y="7405511"/>
            <a:ext cx="144498" cy="144498"/>
          </a:xfrm>
          <a:prstGeom prst="ellipse">
            <a:avLst/>
          </a:prstGeom>
          <a:solidFill>
            <a:srgbClr val="000000"/>
          </a:solid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112647" name="Oval 7"/>
          <p:cNvSpPr>
            <a:spLocks noChangeArrowheads="1"/>
          </p:cNvSpPr>
          <p:nvPr/>
        </p:nvSpPr>
        <p:spPr bwMode="auto">
          <a:xfrm>
            <a:off x="9103360" y="7405511"/>
            <a:ext cx="144498" cy="144498"/>
          </a:xfrm>
          <a:prstGeom prst="ellipse">
            <a:avLst/>
          </a:prstGeom>
          <a:solidFill>
            <a:srgbClr val="000000"/>
          </a:solid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112648" name="Freeform 8"/>
          <p:cNvSpPr>
            <a:spLocks/>
          </p:cNvSpPr>
          <p:nvPr/>
        </p:nvSpPr>
        <p:spPr bwMode="auto">
          <a:xfrm>
            <a:off x="3395698" y="5906347"/>
            <a:ext cx="1934916" cy="1573672"/>
          </a:xfrm>
          <a:custGeom>
            <a:avLst/>
            <a:gdLst/>
            <a:ahLst/>
            <a:cxnLst>
              <a:cxn ang="0">
                <a:pos x="0" y="688"/>
              </a:cxn>
              <a:cxn ang="0">
                <a:pos x="424" y="0"/>
              </a:cxn>
              <a:cxn ang="0">
                <a:pos x="856" y="696"/>
              </a:cxn>
            </a:cxnLst>
            <a:rect l="0" t="0" r="r" b="b"/>
            <a:pathLst>
              <a:path w="857" h="697">
                <a:moveTo>
                  <a:pt x="0" y="688"/>
                </a:moveTo>
                <a:lnTo>
                  <a:pt x="424" y="0"/>
                </a:lnTo>
                <a:lnTo>
                  <a:pt x="856" y="696"/>
                </a:lnTo>
              </a:path>
            </a:pathLst>
          </a:custGeom>
          <a:noFill/>
          <a:ln w="12700" cap="rnd" cmpd="sng">
            <a:solidFill>
              <a:srgbClr val="000000"/>
            </a:solidFill>
            <a:prstDash val="solid"/>
            <a:round/>
            <a:headEnd type="none" w="med" len="med"/>
            <a:tailEnd type="none" w="med" len="med"/>
          </a:ln>
          <a:effectLst/>
        </p:spPr>
        <p:txBody>
          <a:bodyPr lIns="130046" tIns="65023" rIns="130046" bIns="65023">
            <a:prstTxWarp prst="textNoShape">
              <a:avLst/>
            </a:prstTxWarp>
          </a:bodyPr>
          <a:lstStyle/>
          <a:p>
            <a:endParaRPr lang="en-US" dirty="0">
              <a:latin typeface="Book Antiqua"/>
            </a:endParaRPr>
          </a:p>
        </p:txBody>
      </p:sp>
      <p:sp>
        <p:nvSpPr>
          <p:cNvPr id="112649" name="Oval 9"/>
          <p:cNvSpPr>
            <a:spLocks noChangeArrowheads="1"/>
          </p:cNvSpPr>
          <p:nvPr/>
        </p:nvSpPr>
        <p:spPr bwMode="auto">
          <a:xfrm>
            <a:off x="4280747" y="5852160"/>
            <a:ext cx="144498" cy="144498"/>
          </a:xfrm>
          <a:prstGeom prst="ellipse">
            <a:avLst/>
          </a:prstGeom>
          <a:solidFill>
            <a:srgbClr val="000000"/>
          </a:solid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112650" name="Line 10"/>
          <p:cNvSpPr>
            <a:spLocks noChangeShapeType="1"/>
          </p:cNvSpPr>
          <p:nvPr/>
        </p:nvSpPr>
        <p:spPr bwMode="auto">
          <a:xfrm flipV="1">
            <a:off x="7251982" y="5906347"/>
            <a:ext cx="957298" cy="1571413"/>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112651" name="Line 11"/>
          <p:cNvSpPr>
            <a:spLocks noChangeShapeType="1"/>
          </p:cNvSpPr>
          <p:nvPr/>
        </p:nvSpPr>
        <p:spPr bwMode="auto">
          <a:xfrm>
            <a:off x="8173156" y="5897316"/>
            <a:ext cx="993422" cy="1571413"/>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112652" name="Line 12"/>
          <p:cNvSpPr>
            <a:spLocks noChangeShapeType="1"/>
          </p:cNvSpPr>
          <p:nvPr/>
        </p:nvSpPr>
        <p:spPr bwMode="auto">
          <a:xfrm flipV="1">
            <a:off x="4380089" y="4352996"/>
            <a:ext cx="1896533" cy="1571413"/>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112653" name="Line 13"/>
          <p:cNvSpPr>
            <a:spLocks noChangeShapeType="1"/>
          </p:cNvSpPr>
          <p:nvPr/>
        </p:nvSpPr>
        <p:spPr bwMode="auto">
          <a:xfrm flipH="1" flipV="1">
            <a:off x="6267591" y="4352996"/>
            <a:ext cx="1914596" cy="1571413"/>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112654" name="Oval 14"/>
          <p:cNvSpPr>
            <a:spLocks noChangeArrowheads="1"/>
          </p:cNvSpPr>
          <p:nvPr/>
        </p:nvSpPr>
        <p:spPr bwMode="auto">
          <a:xfrm>
            <a:off x="6226951" y="4298809"/>
            <a:ext cx="117404" cy="144498"/>
          </a:xfrm>
          <a:prstGeom prst="ellipse">
            <a:avLst/>
          </a:prstGeom>
          <a:solidFill>
            <a:srgbClr val="000000"/>
          </a:solid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112655" name="Rectangle 15"/>
          <p:cNvSpPr>
            <a:spLocks noChangeArrowheads="1"/>
          </p:cNvSpPr>
          <p:nvPr/>
        </p:nvSpPr>
        <p:spPr bwMode="auto">
          <a:xfrm>
            <a:off x="2285843" y="6935893"/>
            <a:ext cx="1172104" cy="589334"/>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dirty="0">
                <a:solidFill>
                  <a:srgbClr val="000000"/>
                </a:solidFill>
                <a:latin typeface="Book Antiqua"/>
              </a:rPr>
              <a:t>Site 1</a:t>
            </a:r>
          </a:p>
        </p:txBody>
      </p:sp>
      <p:sp>
        <p:nvSpPr>
          <p:cNvPr id="112656" name="Rectangle 16"/>
          <p:cNvSpPr>
            <a:spLocks noChangeArrowheads="1"/>
          </p:cNvSpPr>
          <p:nvPr/>
        </p:nvSpPr>
        <p:spPr bwMode="auto">
          <a:xfrm>
            <a:off x="5229985" y="6935893"/>
            <a:ext cx="1172104" cy="589334"/>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dirty="0">
                <a:solidFill>
                  <a:srgbClr val="000000"/>
                </a:solidFill>
                <a:latin typeface="Book Antiqua"/>
              </a:rPr>
              <a:t>Site 2</a:t>
            </a:r>
          </a:p>
        </p:txBody>
      </p:sp>
      <p:sp>
        <p:nvSpPr>
          <p:cNvPr id="112657" name="Rectangle 17"/>
          <p:cNvSpPr>
            <a:spLocks noChangeArrowheads="1"/>
          </p:cNvSpPr>
          <p:nvPr/>
        </p:nvSpPr>
        <p:spPr bwMode="auto">
          <a:xfrm>
            <a:off x="6277594" y="6935893"/>
            <a:ext cx="1172104" cy="589334"/>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dirty="0">
                <a:solidFill>
                  <a:srgbClr val="000000"/>
                </a:solidFill>
                <a:latin typeface="Book Antiqua"/>
              </a:rPr>
              <a:t>Site 3</a:t>
            </a:r>
          </a:p>
        </p:txBody>
      </p:sp>
      <p:sp>
        <p:nvSpPr>
          <p:cNvPr id="112658" name="Rectangle 18"/>
          <p:cNvSpPr>
            <a:spLocks noChangeArrowheads="1"/>
          </p:cNvSpPr>
          <p:nvPr/>
        </p:nvSpPr>
        <p:spPr bwMode="auto">
          <a:xfrm>
            <a:off x="9095301" y="6935893"/>
            <a:ext cx="1172104" cy="589334"/>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dirty="0">
                <a:solidFill>
                  <a:srgbClr val="000000"/>
                </a:solidFill>
                <a:latin typeface="Book Antiqua"/>
              </a:rPr>
              <a:t>Site 4</a:t>
            </a:r>
          </a:p>
        </p:txBody>
      </p:sp>
      <p:sp>
        <p:nvSpPr>
          <p:cNvPr id="112659" name="Rectangle 19"/>
          <p:cNvSpPr>
            <a:spLocks noChangeArrowheads="1"/>
          </p:cNvSpPr>
          <p:nvPr/>
        </p:nvSpPr>
        <p:spPr bwMode="auto">
          <a:xfrm>
            <a:off x="2939539" y="7572587"/>
            <a:ext cx="1151644" cy="589334"/>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i="1" dirty="0">
                <a:solidFill>
                  <a:srgbClr val="000000"/>
                </a:solidFill>
                <a:latin typeface="Book Antiqua"/>
              </a:rPr>
              <a:t>DD</a:t>
            </a:r>
            <a:r>
              <a:rPr lang="en-US" baseline="-25000" dirty="0">
                <a:solidFill>
                  <a:srgbClr val="000000"/>
                </a:solidFill>
                <a:latin typeface="Book Antiqua"/>
              </a:rPr>
              <a:t>21</a:t>
            </a:r>
          </a:p>
        </p:txBody>
      </p:sp>
      <p:sp>
        <p:nvSpPr>
          <p:cNvPr id="112660" name="Rectangle 20"/>
          <p:cNvSpPr>
            <a:spLocks noChangeArrowheads="1"/>
          </p:cNvSpPr>
          <p:nvPr/>
        </p:nvSpPr>
        <p:spPr bwMode="auto">
          <a:xfrm>
            <a:off x="4806862" y="7572587"/>
            <a:ext cx="1155877" cy="589334"/>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i="1" dirty="0">
                <a:solidFill>
                  <a:srgbClr val="000000"/>
                </a:solidFill>
                <a:latin typeface="Book Antiqua"/>
              </a:rPr>
              <a:t>DD</a:t>
            </a:r>
            <a:r>
              <a:rPr lang="en-US" baseline="-25000" dirty="0">
                <a:solidFill>
                  <a:srgbClr val="000000"/>
                </a:solidFill>
                <a:latin typeface="Book Antiqua"/>
              </a:rPr>
              <a:t>22</a:t>
            </a:r>
          </a:p>
        </p:txBody>
      </p:sp>
      <p:sp>
        <p:nvSpPr>
          <p:cNvPr id="112661" name="Rectangle 21"/>
          <p:cNvSpPr>
            <a:spLocks noChangeArrowheads="1"/>
          </p:cNvSpPr>
          <p:nvPr/>
        </p:nvSpPr>
        <p:spPr bwMode="auto">
          <a:xfrm>
            <a:off x="6622116" y="7572587"/>
            <a:ext cx="1155877" cy="589334"/>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i="1" dirty="0">
                <a:solidFill>
                  <a:srgbClr val="000000"/>
                </a:solidFill>
                <a:latin typeface="Book Antiqua"/>
              </a:rPr>
              <a:t>DD</a:t>
            </a:r>
            <a:r>
              <a:rPr lang="en-US" baseline="-25000" dirty="0">
                <a:solidFill>
                  <a:srgbClr val="000000"/>
                </a:solidFill>
                <a:latin typeface="Book Antiqua"/>
              </a:rPr>
              <a:t>23</a:t>
            </a:r>
          </a:p>
        </p:txBody>
      </p:sp>
      <p:sp>
        <p:nvSpPr>
          <p:cNvPr id="112662" name="Rectangle 22"/>
          <p:cNvSpPr>
            <a:spLocks noChangeArrowheads="1"/>
          </p:cNvSpPr>
          <p:nvPr/>
        </p:nvSpPr>
        <p:spPr bwMode="auto">
          <a:xfrm>
            <a:off x="8572836" y="7572587"/>
            <a:ext cx="1155877" cy="589334"/>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i="1" dirty="0">
                <a:solidFill>
                  <a:srgbClr val="000000"/>
                </a:solidFill>
                <a:latin typeface="Book Antiqua"/>
              </a:rPr>
              <a:t>DD</a:t>
            </a:r>
            <a:r>
              <a:rPr lang="en-US" baseline="-25000" dirty="0">
                <a:solidFill>
                  <a:srgbClr val="000000"/>
                </a:solidFill>
                <a:latin typeface="Book Antiqua"/>
              </a:rPr>
              <a:t>24</a:t>
            </a:r>
          </a:p>
        </p:txBody>
      </p:sp>
      <p:sp>
        <p:nvSpPr>
          <p:cNvPr id="112663" name="Rectangle 23"/>
          <p:cNvSpPr>
            <a:spLocks noChangeArrowheads="1"/>
          </p:cNvSpPr>
          <p:nvPr/>
        </p:nvSpPr>
        <p:spPr bwMode="auto">
          <a:xfrm>
            <a:off x="3082019" y="5459307"/>
            <a:ext cx="1137618" cy="589334"/>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i="1" dirty="0">
                <a:solidFill>
                  <a:srgbClr val="000000"/>
                </a:solidFill>
                <a:latin typeface="Book Antiqua"/>
              </a:rPr>
              <a:t>DD</a:t>
            </a:r>
            <a:r>
              <a:rPr lang="en-US" baseline="-25000" dirty="0">
                <a:solidFill>
                  <a:srgbClr val="000000"/>
                </a:solidFill>
                <a:latin typeface="Book Antiqua"/>
              </a:rPr>
              <a:t>11</a:t>
            </a:r>
          </a:p>
        </p:txBody>
      </p:sp>
      <p:sp>
        <p:nvSpPr>
          <p:cNvPr id="112664" name="Rectangle 24"/>
          <p:cNvSpPr>
            <a:spLocks noChangeArrowheads="1"/>
          </p:cNvSpPr>
          <p:nvPr/>
        </p:nvSpPr>
        <p:spPr bwMode="auto">
          <a:xfrm>
            <a:off x="8139342" y="5459307"/>
            <a:ext cx="1155877" cy="589334"/>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i="1" dirty="0">
                <a:solidFill>
                  <a:srgbClr val="000000"/>
                </a:solidFill>
                <a:latin typeface="Book Antiqua"/>
              </a:rPr>
              <a:t>DD</a:t>
            </a:r>
            <a:r>
              <a:rPr lang="en-US" baseline="-25000" dirty="0">
                <a:solidFill>
                  <a:srgbClr val="000000"/>
                </a:solidFill>
                <a:latin typeface="Book Antiqua"/>
              </a:rPr>
              <a:t>14</a:t>
            </a:r>
          </a:p>
        </p:txBody>
      </p:sp>
      <p:sp>
        <p:nvSpPr>
          <p:cNvPr id="112665" name="Oval 25"/>
          <p:cNvSpPr>
            <a:spLocks noChangeArrowheads="1"/>
          </p:cNvSpPr>
          <p:nvPr/>
        </p:nvSpPr>
        <p:spPr bwMode="auto">
          <a:xfrm>
            <a:off x="8100907" y="5879253"/>
            <a:ext cx="144498" cy="144498"/>
          </a:xfrm>
          <a:prstGeom prst="ellipse">
            <a:avLst/>
          </a:prstGeom>
          <a:solidFill>
            <a:srgbClr val="000000"/>
          </a:solid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112666" name="Rectangle 26"/>
          <p:cNvSpPr>
            <a:spLocks noChangeArrowheads="1"/>
          </p:cNvSpPr>
          <p:nvPr/>
        </p:nvSpPr>
        <p:spPr bwMode="auto">
          <a:xfrm>
            <a:off x="5682257" y="3698240"/>
            <a:ext cx="1181957" cy="589334"/>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i="1" dirty="0" smtClean="0">
                <a:solidFill>
                  <a:schemeClr val="tx2"/>
                </a:solidFill>
                <a:latin typeface="Book Antiqua"/>
              </a:rPr>
              <a:t>DD</a:t>
            </a:r>
            <a:r>
              <a:rPr lang="en-US" baseline="-25000" dirty="0" smtClean="0">
                <a:solidFill>
                  <a:schemeClr val="tx2"/>
                </a:solidFill>
                <a:latin typeface="Book Antiqua"/>
              </a:rPr>
              <a:t>0</a:t>
            </a:r>
            <a:r>
              <a:rPr lang="en-US" i="1" baseline="-25000" dirty="0" smtClean="0">
                <a:solidFill>
                  <a:schemeClr val="tx2"/>
                </a:solidFill>
                <a:latin typeface="Book Antiqua"/>
              </a:rPr>
              <a:t>x</a:t>
            </a:r>
            <a:endParaRPr lang="en-US" i="1" baseline="-25000" dirty="0">
              <a:solidFill>
                <a:schemeClr val="tx2"/>
              </a:solidFill>
              <a:latin typeface="Book Antiqua"/>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title"/>
          </p:nvPr>
        </p:nvSpPr>
        <p:spPr>
          <a:noFill/>
          <a:ln/>
        </p:spPr>
        <p:txBody>
          <a:bodyPr/>
          <a:lstStyle/>
          <a:p>
            <a:r>
              <a:rPr lang="en-US"/>
              <a:t>Distributed Deadlock Detection</a:t>
            </a:r>
          </a:p>
        </p:txBody>
      </p:sp>
      <p:sp>
        <p:nvSpPr>
          <p:cNvPr id="114690" name="Rectangle 2"/>
          <p:cNvSpPr>
            <a:spLocks noGrp="1" noChangeArrowheads="1"/>
          </p:cNvSpPr>
          <p:nvPr>
            <p:ph idx="1"/>
          </p:nvPr>
        </p:nvSpPr>
        <p:spPr>
          <a:noFill/>
          <a:ln/>
        </p:spPr>
        <p:txBody>
          <a:bodyPr/>
          <a:lstStyle/>
          <a:p>
            <a:pPr>
              <a:lnSpc>
                <a:spcPct val="100000"/>
              </a:lnSpc>
              <a:spcBef>
                <a:spcPct val="15000"/>
              </a:spcBef>
            </a:pPr>
            <a:r>
              <a:rPr lang="en-US" dirty="0"/>
              <a:t>Sites cooperate in detection of deadlocks.</a:t>
            </a:r>
          </a:p>
          <a:p>
            <a:pPr>
              <a:lnSpc>
                <a:spcPct val="100000"/>
              </a:lnSpc>
              <a:spcBef>
                <a:spcPct val="15000"/>
              </a:spcBef>
            </a:pPr>
            <a:r>
              <a:rPr lang="en-US" dirty="0"/>
              <a:t>One example:</a:t>
            </a:r>
          </a:p>
          <a:p>
            <a:pPr marL="1056623" lvl="1" indent="-406394">
              <a:spcBef>
                <a:spcPct val="15000"/>
              </a:spcBef>
            </a:pPr>
            <a:r>
              <a:rPr lang="en-US" dirty="0"/>
              <a:t>The local WFGs are formed at each site and passed on to other sites. Each local WFG is  modified as follows:</a:t>
            </a:r>
          </a:p>
          <a:p>
            <a:pPr marL="1706853" lvl="2" indent="-406394">
              <a:spcBef>
                <a:spcPct val="15000"/>
              </a:spcBef>
              <a:buSzPct val="95000"/>
              <a:buFont typeface="Wingdings" pitchFamily="2" charset="2"/>
              <a:buChar char=""/>
            </a:pPr>
            <a:r>
              <a:rPr lang="en-US" dirty="0"/>
              <a:t>Since each site receives the potential deadlock cycles from other sites, these edges are added to the local WFGs</a:t>
            </a:r>
          </a:p>
          <a:p>
            <a:pPr marL="1706853" lvl="2" indent="-406394">
              <a:spcBef>
                <a:spcPct val="15000"/>
              </a:spcBef>
              <a:buSzPct val="95000"/>
              <a:buFont typeface="Wingdings" pitchFamily="2" charset="2"/>
              <a:buChar char=""/>
            </a:pPr>
            <a:r>
              <a:rPr lang="en-US" dirty="0"/>
              <a:t>The edges in the local WFG which show that local transactions are waiting for transactions at other sites are joined with edges in the local WFGs which show that remote transactions are waiting for local ones.</a:t>
            </a:r>
          </a:p>
          <a:p>
            <a:pPr marL="1056623" lvl="1" indent="-406394">
              <a:spcBef>
                <a:spcPct val="15000"/>
              </a:spcBef>
            </a:pPr>
            <a:r>
              <a:rPr lang="en-US" dirty="0"/>
              <a:t>Each local deadlock detector:</a:t>
            </a:r>
          </a:p>
          <a:p>
            <a:pPr marL="1706853" lvl="2" indent="-406394">
              <a:spcBef>
                <a:spcPct val="15000"/>
              </a:spcBef>
            </a:pPr>
            <a:r>
              <a:rPr lang="en-US" dirty="0"/>
              <a:t>looks for a cycle that does not involve the external edge. If it exists, there is a local deadlock which can be handled locally.</a:t>
            </a:r>
          </a:p>
          <a:p>
            <a:pPr marL="1706853" lvl="2" indent="-406394">
              <a:spcBef>
                <a:spcPct val="15000"/>
              </a:spcBef>
            </a:pPr>
            <a:r>
              <a:rPr lang="en-US" dirty="0"/>
              <a:t>looks for a cycle involving the external edge. If it exists, it indicates a </a:t>
            </a:r>
            <a:r>
              <a:rPr lang="en-US" dirty="0">
                <a:solidFill>
                  <a:schemeClr val="hlink"/>
                </a:solidFill>
              </a:rPr>
              <a:t>potential</a:t>
            </a:r>
            <a:r>
              <a:rPr lang="en-US" dirty="0"/>
              <a:t> global deadlock. Pass on the information to the next site.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“Relaxed” Concurrency Control</a:t>
            </a:r>
            <a:endParaRPr lang="en-US" dirty="0"/>
          </a:p>
        </p:txBody>
      </p:sp>
      <p:sp>
        <p:nvSpPr>
          <p:cNvPr id="3" name="Content Placeholder 2"/>
          <p:cNvSpPr>
            <a:spLocks noGrp="1"/>
          </p:cNvSpPr>
          <p:nvPr>
            <p:ph idx="1"/>
          </p:nvPr>
        </p:nvSpPr>
        <p:spPr/>
        <p:txBody>
          <a:bodyPr/>
          <a:lstStyle/>
          <a:p>
            <a:r>
              <a:rPr lang="en-US" dirty="0" smtClean="0"/>
              <a:t>Non-</a:t>
            </a:r>
            <a:r>
              <a:rPr lang="en-US" dirty="0" err="1" smtClean="0"/>
              <a:t>serializable</a:t>
            </a:r>
            <a:r>
              <a:rPr lang="en-US" dirty="0" smtClean="0"/>
              <a:t> histories</a:t>
            </a:r>
          </a:p>
          <a:p>
            <a:pPr lvl="1"/>
            <a:r>
              <a:rPr lang="en-US" dirty="0" smtClean="0"/>
              <a:t>E.g., ordered shared locks</a:t>
            </a:r>
          </a:p>
          <a:p>
            <a:pPr lvl="1"/>
            <a:r>
              <a:rPr lang="en-US" dirty="0" smtClean="0"/>
              <a:t>Semantics of transactions can be used</a:t>
            </a:r>
          </a:p>
          <a:p>
            <a:pPr lvl="2"/>
            <a:r>
              <a:rPr lang="en-US" dirty="0" smtClean="0"/>
              <a:t>Look at semantic compatibility of operations rather than simply looking at reads and writes</a:t>
            </a:r>
          </a:p>
          <a:p>
            <a:r>
              <a:rPr lang="en-US" dirty="0" smtClean="0"/>
              <a:t>Nested distributed transactions</a:t>
            </a:r>
          </a:p>
          <a:p>
            <a:pPr lvl="1"/>
            <a:r>
              <a:rPr lang="en-US" dirty="0" smtClean="0"/>
              <a:t>Closed nested transactions</a:t>
            </a:r>
          </a:p>
          <a:p>
            <a:pPr lvl="1"/>
            <a:r>
              <a:rPr lang="en-US" dirty="0" smtClean="0"/>
              <a:t>Open nested transactions</a:t>
            </a:r>
          </a:p>
          <a:p>
            <a:pPr lvl="1"/>
            <a:r>
              <a:rPr lang="en-US" dirty="0" smtClean="0"/>
              <a:t>Multilevel transactions</a:t>
            </a:r>
          </a:p>
          <a:p>
            <a:pPr lvl="2"/>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Transactions</a:t>
            </a:r>
            <a:endParaRPr lang="en-US" dirty="0"/>
          </a:p>
        </p:txBody>
      </p:sp>
      <p:sp>
        <p:nvSpPr>
          <p:cNvPr id="5" name="Rectangle 2"/>
          <p:cNvSpPr txBox="1">
            <a:spLocks noChangeArrowheads="1"/>
          </p:cNvSpPr>
          <p:nvPr/>
        </p:nvSpPr>
        <p:spPr bwMode="auto">
          <a:xfrm>
            <a:off x="669752" y="2284512"/>
            <a:ext cx="9889067" cy="1691075"/>
          </a:xfrm>
          <a:prstGeom prst="rect">
            <a:avLst/>
          </a:prstGeom>
          <a:noFill/>
          <a:ln w="12700">
            <a:noFill/>
            <a:miter lim="800000"/>
            <a:headEnd/>
            <a:tailEnd/>
          </a:ln>
          <a:effectLst/>
        </p:spPr>
        <p:txBody>
          <a:bodyPr vert="horz" wrap="square" lIns="128691" tIns="63217" rIns="128691" bIns="63217" numCol="1" anchor="t" anchorCtr="0" compatLnSpc="1">
            <a:prstTxWarp prst="textNoShape">
              <a:avLst/>
            </a:prstTxWarp>
          </a:bodyPr>
          <a:lstStyle/>
          <a:p>
            <a:pPr algn="l" defTabSz="1300460" eaLnBrk="0" hangingPunct="0">
              <a:lnSpc>
                <a:spcPct val="90000"/>
              </a:lnSpc>
              <a:spcBef>
                <a:spcPct val="30000"/>
              </a:spcBef>
              <a:buClr>
                <a:schemeClr val="accent2"/>
              </a:buClr>
              <a:buSzPct val="75000"/>
              <a:tabLst>
                <a:tab pos="1300460" algn="l"/>
                <a:tab pos="3657543" algn="l"/>
                <a:tab pos="4307773" algn="l"/>
                <a:tab pos="6746135" algn="l"/>
                <a:tab pos="7477643" algn="l"/>
              </a:tabLst>
              <a:defRPr/>
            </a:pPr>
            <a:r>
              <a:rPr lang="en-US" sz="2800" kern="0" dirty="0">
                <a:solidFill>
                  <a:schemeClr val="tx2"/>
                </a:solidFill>
                <a:latin typeface="Book Antiqua"/>
                <a:ea typeface="+mn-ea"/>
                <a:cs typeface="+mn-cs"/>
              </a:rPr>
              <a:t>Consider two transactions</a:t>
            </a:r>
          </a:p>
          <a:p>
            <a:pPr marL="1137902" lvl="1" indent="-487672" algn="l" defTabSz="1300460" eaLnBrk="0" hangingPunct="0">
              <a:lnSpc>
                <a:spcPct val="90000"/>
              </a:lnSpc>
              <a:spcBef>
                <a:spcPct val="30000"/>
              </a:spcBef>
              <a:buClr>
                <a:schemeClr val="accent2"/>
              </a:buClr>
              <a:buSzPct val="95000"/>
              <a:tabLst>
                <a:tab pos="1300460" algn="l"/>
                <a:tab pos="6120741" algn="l"/>
                <a:tab pos="6892889" algn="l"/>
              </a:tabLst>
              <a:defRPr/>
            </a:pPr>
            <a:r>
              <a:rPr lang="en-US" sz="2800" i="1" kern="0" dirty="0">
                <a:solidFill>
                  <a:schemeClr val="tx2"/>
                </a:solidFill>
                <a:latin typeface="Book Antiqua"/>
                <a:ea typeface="ＭＳ Ｐゴシック" charset="-128"/>
              </a:rPr>
              <a:t>T</a:t>
            </a:r>
            <a:r>
              <a:rPr lang="en-US" sz="2800" kern="0" baseline="-25000" dirty="0">
                <a:solidFill>
                  <a:schemeClr val="tx2"/>
                </a:solidFill>
                <a:latin typeface="Book Antiqua"/>
                <a:ea typeface="ＭＳ Ｐゴシック" charset="-128"/>
              </a:rPr>
              <a:t>1</a:t>
            </a:r>
            <a:r>
              <a:rPr lang="en-US" sz="2800" kern="0" dirty="0">
                <a:solidFill>
                  <a:schemeClr val="tx2"/>
                </a:solidFill>
                <a:latin typeface="Book Antiqua"/>
                <a:ea typeface="ＭＳ Ｐゴシック" charset="-128"/>
              </a:rPr>
              <a:t>:		</a:t>
            </a:r>
            <a:r>
              <a:rPr lang="en-US" sz="2800" kern="0" dirty="0" err="1">
                <a:solidFill>
                  <a:schemeClr val="tx2"/>
                </a:solidFill>
                <a:latin typeface="Book Antiqua"/>
                <a:ea typeface="ＭＳ Ｐゴシック" charset="-128"/>
              </a:rPr>
              <a:t>Withdraw(o</a:t>
            </a:r>
            <a:r>
              <a:rPr lang="en-US" sz="2800" i="1" kern="0" dirty="0" err="1">
                <a:solidFill>
                  <a:schemeClr val="tx2"/>
                </a:solidFill>
                <a:latin typeface="Book Antiqua"/>
                <a:ea typeface="ＭＳ Ｐゴシック" charset="-128"/>
              </a:rPr>
              <a:t>,x</a:t>
            </a:r>
            <a:r>
              <a:rPr lang="en-US" sz="2800" kern="0" dirty="0">
                <a:solidFill>
                  <a:schemeClr val="tx2"/>
                </a:solidFill>
                <a:latin typeface="Book Antiqua"/>
                <a:ea typeface="ＭＳ Ｐゴシック" charset="-128"/>
              </a:rPr>
              <a:t>)	 </a:t>
            </a:r>
            <a:r>
              <a:rPr lang="en-US" sz="2800" i="1" kern="0" dirty="0">
                <a:solidFill>
                  <a:schemeClr val="tx2"/>
                </a:solidFill>
                <a:latin typeface="Book Antiqua"/>
                <a:ea typeface="ＭＳ Ｐゴシック" charset="-128"/>
              </a:rPr>
              <a:t>T</a:t>
            </a:r>
            <a:r>
              <a:rPr lang="en-US" sz="2800" kern="0" baseline="-25000" dirty="0">
                <a:solidFill>
                  <a:schemeClr val="tx2"/>
                </a:solidFill>
                <a:latin typeface="Book Antiqua"/>
                <a:ea typeface="ＭＳ Ｐゴシック" charset="-128"/>
              </a:rPr>
              <a:t>2</a:t>
            </a:r>
            <a:r>
              <a:rPr lang="en-US" sz="2800" kern="0" dirty="0">
                <a:solidFill>
                  <a:schemeClr val="tx2"/>
                </a:solidFill>
                <a:latin typeface="Book Antiqua"/>
                <a:ea typeface="ＭＳ Ｐゴシック" charset="-128"/>
              </a:rPr>
              <a:t>:	</a:t>
            </a:r>
            <a:r>
              <a:rPr lang="en-US" sz="2800" kern="0" dirty="0" err="1">
                <a:solidFill>
                  <a:schemeClr val="tx2"/>
                </a:solidFill>
                <a:latin typeface="Book Antiqua"/>
                <a:ea typeface="ＭＳ Ｐゴシック" charset="-128"/>
              </a:rPr>
              <a:t>Withdraw(o</a:t>
            </a:r>
            <a:r>
              <a:rPr lang="en-US" sz="2800" i="1" kern="0" dirty="0" err="1">
                <a:solidFill>
                  <a:schemeClr val="tx2"/>
                </a:solidFill>
                <a:latin typeface="Book Antiqua"/>
                <a:ea typeface="ＭＳ Ｐゴシック" charset="-128"/>
              </a:rPr>
              <a:t>,y</a:t>
            </a:r>
            <a:r>
              <a:rPr lang="en-US" sz="2800" kern="0" dirty="0">
                <a:solidFill>
                  <a:schemeClr val="tx2"/>
                </a:solidFill>
                <a:latin typeface="Book Antiqua"/>
                <a:ea typeface="ＭＳ Ｐゴシック" charset="-128"/>
              </a:rPr>
              <a:t>)</a:t>
            </a:r>
          </a:p>
          <a:p>
            <a:pPr marL="1137902" lvl="1" indent="-487672" algn="l" defTabSz="1300460" eaLnBrk="0" hangingPunct="0">
              <a:lnSpc>
                <a:spcPct val="90000"/>
              </a:lnSpc>
              <a:spcBef>
                <a:spcPct val="30000"/>
              </a:spcBef>
              <a:buClr>
                <a:schemeClr val="accent2"/>
              </a:buClr>
              <a:buSzPct val="95000"/>
              <a:tabLst>
                <a:tab pos="1300460" algn="l"/>
                <a:tab pos="6120741" algn="l"/>
                <a:tab pos="6892889" algn="l"/>
              </a:tabLst>
              <a:defRPr/>
            </a:pPr>
            <a:r>
              <a:rPr lang="en-US" sz="2800" kern="0" dirty="0">
                <a:solidFill>
                  <a:schemeClr val="tx2"/>
                </a:solidFill>
                <a:latin typeface="Book Antiqua"/>
                <a:ea typeface="ＭＳ Ｐゴシック" charset="-128"/>
              </a:rPr>
              <a:t>		Deposit(</a:t>
            </a:r>
            <a:r>
              <a:rPr lang="en-US" sz="2800" i="1" kern="0" dirty="0" err="1">
                <a:solidFill>
                  <a:schemeClr val="tx2"/>
                </a:solidFill>
                <a:latin typeface="Book Antiqua"/>
                <a:ea typeface="ＭＳ Ｐゴシック" charset="-128"/>
              </a:rPr>
              <a:t>p</a:t>
            </a:r>
            <a:r>
              <a:rPr lang="en-US" sz="2800" kern="0" dirty="0">
                <a:solidFill>
                  <a:schemeClr val="tx2"/>
                </a:solidFill>
                <a:latin typeface="Book Antiqua"/>
                <a:ea typeface="ＭＳ Ｐゴシック" charset="-128"/>
              </a:rPr>
              <a:t>,</a:t>
            </a:r>
            <a:r>
              <a:rPr lang="en-US" sz="2800" i="1" kern="0" dirty="0" err="1">
                <a:solidFill>
                  <a:schemeClr val="tx2"/>
                </a:solidFill>
                <a:latin typeface="Book Antiqua"/>
                <a:ea typeface="ＭＳ Ｐゴシック" charset="-128"/>
              </a:rPr>
              <a:t>x</a:t>
            </a:r>
            <a:r>
              <a:rPr lang="en-US" sz="2800" kern="0" dirty="0">
                <a:solidFill>
                  <a:schemeClr val="tx2"/>
                </a:solidFill>
                <a:latin typeface="Book Antiqua"/>
                <a:ea typeface="ＭＳ Ｐゴシック" charset="-128"/>
              </a:rPr>
              <a:t>)		</a:t>
            </a:r>
            <a:r>
              <a:rPr lang="en-US" sz="2800" kern="0" dirty="0" err="1">
                <a:solidFill>
                  <a:schemeClr val="tx2"/>
                </a:solidFill>
                <a:latin typeface="Book Antiqua"/>
                <a:ea typeface="ＭＳ Ｐゴシック" charset="-128"/>
              </a:rPr>
              <a:t>Deposit(</a:t>
            </a:r>
            <a:r>
              <a:rPr lang="en-US" sz="2800" i="1" kern="0" dirty="0" err="1">
                <a:solidFill>
                  <a:schemeClr val="tx2"/>
                </a:solidFill>
                <a:latin typeface="Book Antiqua"/>
                <a:ea typeface="ＭＳ Ｐゴシック" charset="-128"/>
              </a:rPr>
              <a:t>p</a:t>
            </a:r>
            <a:r>
              <a:rPr lang="en-US" sz="2800" kern="0" dirty="0" err="1">
                <a:solidFill>
                  <a:schemeClr val="tx2"/>
                </a:solidFill>
                <a:latin typeface="Book Antiqua"/>
                <a:ea typeface="ＭＳ Ｐゴシック" charset="-128"/>
              </a:rPr>
              <a:t>,</a:t>
            </a:r>
            <a:r>
              <a:rPr lang="en-US" sz="2800" i="1" kern="0" dirty="0" err="1">
                <a:solidFill>
                  <a:schemeClr val="tx2"/>
                </a:solidFill>
                <a:latin typeface="Book Antiqua"/>
                <a:ea typeface="ＭＳ Ｐゴシック" charset="-128"/>
              </a:rPr>
              <a:t>y</a:t>
            </a:r>
            <a:r>
              <a:rPr lang="en-US" sz="2800" kern="0" dirty="0">
                <a:solidFill>
                  <a:schemeClr val="tx2"/>
                </a:solidFill>
                <a:latin typeface="Book Antiqua"/>
                <a:ea typeface="ＭＳ Ｐゴシック" charset="-128"/>
              </a:rPr>
              <a:t>)</a:t>
            </a:r>
          </a:p>
        </p:txBody>
      </p:sp>
      <p:pic>
        <p:nvPicPr>
          <p:cNvPr id="6" name="Picture 5" descr="Fig-11-18.jpg"/>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Lst>
          </a:blip>
          <a:stretch>
            <a:fillRect/>
          </a:stretch>
        </p:blipFill>
        <p:spPr>
          <a:xfrm>
            <a:off x="1408853" y="4056667"/>
            <a:ext cx="10295467" cy="5212621"/>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title"/>
          </p:nvPr>
        </p:nvSpPr>
        <p:spPr>
          <a:noFill/>
          <a:ln/>
        </p:spPr>
        <p:txBody>
          <a:bodyPr/>
          <a:lstStyle/>
          <a:p>
            <a:r>
              <a:rPr lang="en-US" dirty="0"/>
              <a:t>Formalization of</a:t>
            </a:r>
            <a:r>
              <a:rPr lang="en-US" dirty="0" smtClean="0"/>
              <a:t> History</a:t>
            </a:r>
            <a:endParaRPr lang="en-US" dirty="0"/>
          </a:p>
        </p:txBody>
      </p:sp>
      <p:sp>
        <p:nvSpPr>
          <p:cNvPr id="54274" name="Rectangle 2"/>
          <p:cNvSpPr>
            <a:spLocks noGrp="1" noChangeArrowheads="1"/>
          </p:cNvSpPr>
          <p:nvPr>
            <p:ph idx="1"/>
          </p:nvPr>
        </p:nvSpPr>
        <p:spPr>
          <a:xfrm>
            <a:off x="309712" y="2489200"/>
            <a:ext cx="12661900" cy="6769100"/>
          </a:xfrm>
          <a:noFill/>
          <a:ln/>
        </p:spPr>
        <p:txBody>
          <a:bodyPr/>
          <a:lstStyle/>
          <a:p>
            <a:pPr>
              <a:lnSpc>
                <a:spcPct val="110000"/>
              </a:lnSpc>
              <a:spcBef>
                <a:spcPct val="75000"/>
              </a:spcBef>
              <a:buNone/>
            </a:pPr>
            <a:r>
              <a:rPr lang="en-US" dirty="0"/>
              <a:t>A </a:t>
            </a:r>
            <a:r>
              <a:rPr lang="en-US" dirty="0">
                <a:solidFill>
                  <a:srgbClr val="FF0000"/>
                </a:solidFill>
              </a:rPr>
              <a:t>complete</a:t>
            </a:r>
            <a:r>
              <a:rPr lang="en-US" dirty="0" smtClean="0">
                <a:solidFill>
                  <a:srgbClr val="FF0000"/>
                </a:solidFill>
              </a:rPr>
              <a:t> history</a:t>
            </a:r>
            <a:r>
              <a:rPr lang="en-US" dirty="0" smtClean="0">
                <a:solidFill>
                  <a:schemeClr val="hlink"/>
                </a:solidFill>
              </a:rPr>
              <a:t> </a:t>
            </a:r>
            <a:r>
              <a:rPr lang="en-US" dirty="0" smtClean="0"/>
              <a:t>over </a:t>
            </a:r>
            <a:r>
              <a:rPr lang="en-US" dirty="0"/>
              <a:t>a set of transactions </a:t>
            </a:r>
            <a:r>
              <a:rPr lang="en-US" i="1" dirty="0"/>
              <a:t>T</a:t>
            </a:r>
            <a:r>
              <a:rPr lang="en-US" dirty="0"/>
              <a:t>={</a:t>
            </a:r>
            <a:r>
              <a:rPr lang="en-US" i="1" dirty="0"/>
              <a:t>T</a:t>
            </a:r>
            <a:r>
              <a:rPr lang="en-US" baseline="-25000" dirty="0"/>
              <a:t>1</a:t>
            </a:r>
            <a:r>
              <a:rPr lang="en-US" dirty="0"/>
              <a:t>, …, </a:t>
            </a:r>
            <a:r>
              <a:rPr lang="en-US" i="1" dirty="0" err="1"/>
              <a:t>T</a:t>
            </a:r>
            <a:r>
              <a:rPr lang="en-US" i="1" baseline="-25000" dirty="0" err="1"/>
              <a:t>n</a:t>
            </a:r>
            <a:r>
              <a:rPr lang="en-US" dirty="0"/>
              <a:t>} is a partial order</a:t>
            </a:r>
            <a:r>
              <a:rPr lang="en-US" dirty="0" smtClean="0"/>
              <a:t> </a:t>
            </a:r>
            <a:r>
              <a:rPr lang="en-US" i="1" dirty="0" err="1" smtClean="0"/>
              <a:t>H</a:t>
            </a:r>
            <a:r>
              <a:rPr lang="en-US" i="1" baseline="-25000" dirty="0" err="1" smtClean="0"/>
              <a:t>c</a:t>
            </a:r>
            <a:r>
              <a:rPr lang="en-US" dirty="0" err="1" smtClean="0"/>
              <a:t>(</a:t>
            </a:r>
            <a:r>
              <a:rPr lang="en-US" i="1" dirty="0" err="1" smtClean="0"/>
              <a:t>T</a:t>
            </a:r>
            <a:r>
              <a:rPr lang="en-US" dirty="0" smtClean="0"/>
              <a:t>) = {</a:t>
            </a:r>
            <a:r>
              <a:rPr lang="en-US" dirty="0" smtClean="0">
                <a:sym typeface="Symbol" charset="2"/>
              </a:rPr>
              <a:t>∑</a:t>
            </a:r>
            <a:r>
              <a:rPr lang="en-US" i="1" baseline="-25000" dirty="0" smtClean="0"/>
              <a:t>T</a:t>
            </a:r>
            <a:r>
              <a:rPr lang="en-US" dirty="0"/>
              <a:t>,</a:t>
            </a:r>
            <a:r>
              <a:rPr lang="en-US" dirty="0" smtClean="0"/>
              <a:t> ≺</a:t>
            </a:r>
            <a:r>
              <a:rPr lang="en-US" i="1" baseline="-25000" dirty="0" smtClean="0"/>
              <a:t>H</a:t>
            </a:r>
            <a:r>
              <a:rPr lang="en-US" dirty="0" smtClean="0"/>
              <a:t>} </a:t>
            </a:r>
            <a:r>
              <a:rPr lang="en-US" dirty="0"/>
              <a:t>where</a:t>
            </a:r>
            <a:endParaRPr lang="en-US" dirty="0" smtClean="0"/>
          </a:p>
          <a:p>
            <a:pPr>
              <a:lnSpc>
                <a:spcPct val="110000"/>
              </a:lnSpc>
              <a:spcBef>
                <a:spcPct val="75000"/>
              </a:spcBef>
              <a:buSzPct val="95000"/>
              <a:buFont typeface="Wingdings" pitchFamily="2" charset="2"/>
              <a:buChar char=""/>
            </a:pPr>
            <a:r>
              <a:rPr lang="en-US" dirty="0" smtClean="0">
                <a:sym typeface="Symbol" charset="2"/>
              </a:rPr>
              <a:t>∑</a:t>
            </a:r>
            <a:r>
              <a:rPr lang="en-US" i="1" baseline="-25000" dirty="0" smtClean="0"/>
              <a:t>T</a:t>
            </a:r>
            <a:r>
              <a:rPr lang="en-US" dirty="0" smtClean="0"/>
              <a:t> </a:t>
            </a:r>
            <a:r>
              <a:rPr lang="en-US" dirty="0"/>
              <a:t>=</a:t>
            </a:r>
            <a:r>
              <a:rPr lang="en-US" dirty="0" smtClean="0"/>
              <a:t> </a:t>
            </a:r>
            <a:r>
              <a:rPr lang="en-US" sz="4000" dirty="0" smtClean="0">
                <a:latin typeface="Symbol" charset="2"/>
                <a:sym typeface="Symbol"/>
              </a:rPr>
              <a:t></a:t>
            </a:r>
            <a:r>
              <a:rPr lang="en-US" i="1" baseline="-25000" dirty="0" err="1" smtClean="0"/>
              <a:t>i</a:t>
            </a:r>
            <a:r>
              <a:rPr lang="en-US" dirty="0" smtClean="0"/>
              <a:t> </a:t>
            </a:r>
            <a:r>
              <a:rPr lang="en-US" dirty="0" smtClean="0">
                <a:sym typeface="Symbol" charset="2"/>
              </a:rPr>
              <a:t>∑</a:t>
            </a:r>
            <a:r>
              <a:rPr lang="en-US" i="1" baseline="-25000" dirty="0" err="1" smtClean="0"/>
              <a:t>i</a:t>
            </a:r>
            <a:r>
              <a:rPr lang="en-US" dirty="0" smtClean="0"/>
              <a:t>   </a:t>
            </a:r>
            <a:r>
              <a:rPr lang="en-US" dirty="0"/>
              <a:t>, for  </a:t>
            </a:r>
            <a:r>
              <a:rPr lang="en-US" i="1" dirty="0" err="1"/>
              <a:t>i</a:t>
            </a:r>
            <a:r>
              <a:rPr lang="en-US" dirty="0"/>
              <a:t> = 1, 2, …, </a:t>
            </a:r>
            <a:r>
              <a:rPr lang="en-US" i="1" dirty="0"/>
              <a:t>n</a:t>
            </a:r>
            <a:endParaRPr lang="en-US" i="1" dirty="0" smtClean="0"/>
          </a:p>
          <a:p>
            <a:pPr>
              <a:lnSpc>
                <a:spcPct val="110000"/>
              </a:lnSpc>
              <a:spcBef>
                <a:spcPct val="75000"/>
              </a:spcBef>
              <a:buSzPct val="95000"/>
              <a:buFont typeface="Wingdings" pitchFamily="2" charset="2"/>
              <a:buChar char=""/>
            </a:pPr>
            <a:r>
              <a:rPr lang="en-US" dirty="0" smtClean="0"/>
              <a:t>≺</a:t>
            </a:r>
            <a:r>
              <a:rPr lang="en-US" i="1" baseline="-25000" dirty="0" smtClean="0"/>
              <a:t>H </a:t>
            </a:r>
            <a:r>
              <a:rPr lang="en-US" dirty="0" smtClean="0"/>
              <a:t> </a:t>
            </a:r>
            <a:r>
              <a:rPr lang="en-US" dirty="0" smtClean="0">
                <a:latin typeface="Symbol" charset="2"/>
                <a:sym typeface="Symbol"/>
              </a:rPr>
              <a:t></a:t>
            </a:r>
            <a:r>
              <a:rPr lang="en-US" dirty="0" smtClean="0">
                <a:latin typeface="Symbol" charset="2"/>
              </a:rPr>
              <a:t> </a:t>
            </a:r>
            <a:r>
              <a:rPr lang="en-US" sz="4000" dirty="0" smtClean="0">
                <a:latin typeface="Symbol" charset="2"/>
                <a:sym typeface="Symbol"/>
              </a:rPr>
              <a:t></a:t>
            </a:r>
            <a:r>
              <a:rPr lang="en-US" i="1" baseline="-25000" dirty="0" err="1" smtClean="0"/>
              <a:t>i</a:t>
            </a:r>
            <a:r>
              <a:rPr lang="en-US" dirty="0" smtClean="0"/>
              <a:t> ≺</a:t>
            </a:r>
            <a:r>
              <a:rPr lang="en-US" i="1" baseline="-25000" dirty="0" smtClean="0"/>
              <a:t>T</a:t>
            </a:r>
            <a:r>
              <a:rPr lang="en-US" i="1" baseline="-50000" dirty="0" smtClean="0"/>
              <a:t>i</a:t>
            </a:r>
            <a:r>
              <a:rPr lang="en-US" i="1" baseline="-25000" dirty="0" smtClean="0"/>
              <a:t> </a:t>
            </a:r>
            <a:r>
              <a:rPr lang="en-US" dirty="0"/>
              <a:t>, for  </a:t>
            </a:r>
            <a:r>
              <a:rPr lang="en-US" i="1" dirty="0" err="1"/>
              <a:t>i</a:t>
            </a:r>
            <a:r>
              <a:rPr lang="en-US" dirty="0"/>
              <a:t> = 1, 2, …, </a:t>
            </a:r>
            <a:r>
              <a:rPr lang="en-US" i="1" dirty="0"/>
              <a:t>n</a:t>
            </a:r>
          </a:p>
          <a:p>
            <a:pPr>
              <a:lnSpc>
                <a:spcPct val="110000"/>
              </a:lnSpc>
              <a:spcBef>
                <a:spcPct val="75000"/>
              </a:spcBef>
              <a:buSzPct val="95000"/>
              <a:buFont typeface="Wingdings" pitchFamily="2" charset="2"/>
              <a:buChar char=""/>
            </a:pPr>
            <a:r>
              <a:rPr lang="en-US" dirty="0"/>
              <a:t>For any two conflicting operations </a:t>
            </a:r>
            <a:r>
              <a:rPr lang="en-US" i="1" dirty="0" err="1"/>
              <a:t>O</a:t>
            </a:r>
            <a:r>
              <a:rPr lang="en-US" i="1" baseline="-25000" dirty="0" err="1"/>
              <a:t>ij</a:t>
            </a:r>
            <a:r>
              <a:rPr lang="en-US" dirty="0"/>
              <a:t>, </a:t>
            </a:r>
            <a:r>
              <a:rPr lang="en-US" i="1" dirty="0" err="1"/>
              <a:t>O</a:t>
            </a:r>
            <a:r>
              <a:rPr lang="en-US" i="1" baseline="-25000" dirty="0" err="1"/>
              <a:t>kl</a:t>
            </a:r>
            <a:r>
              <a:rPr lang="en-US" dirty="0" smtClean="0"/>
              <a:t> </a:t>
            </a:r>
            <a:r>
              <a:rPr lang="en-US" dirty="0" smtClean="0">
                <a:latin typeface="Symbol" charset="2"/>
                <a:sym typeface="Symbol"/>
              </a:rPr>
              <a:t></a:t>
            </a:r>
            <a:r>
              <a:rPr lang="en-US" dirty="0" smtClean="0"/>
              <a:t> </a:t>
            </a:r>
            <a:r>
              <a:rPr lang="en-US" dirty="0" smtClean="0">
                <a:sym typeface="Symbol" charset="2"/>
              </a:rPr>
              <a:t>∑</a:t>
            </a:r>
            <a:r>
              <a:rPr lang="en-US" i="1" baseline="-25000" dirty="0" smtClean="0"/>
              <a:t>T</a:t>
            </a:r>
            <a:r>
              <a:rPr lang="en-US" dirty="0"/>
              <a:t>, either </a:t>
            </a:r>
            <a:r>
              <a:rPr lang="en-US" i="1" dirty="0" err="1"/>
              <a:t>O</a:t>
            </a:r>
            <a:r>
              <a:rPr lang="en-US" i="1" baseline="-25000" dirty="0" err="1"/>
              <a:t>ij</a:t>
            </a:r>
            <a:r>
              <a:rPr lang="en-US" dirty="0" smtClean="0"/>
              <a:t> ≺</a:t>
            </a:r>
            <a:r>
              <a:rPr lang="en-US" i="1" baseline="-25000" dirty="0" smtClean="0"/>
              <a:t>H  </a:t>
            </a:r>
            <a:r>
              <a:rPr lang="en-US" i="1" dirty="0" err="1"/>
              <a:t>O</a:t>
            </a:r>
            <a:r>
              <a:rPr lang="en-US" i="1" baseline="-25000" dirty="0" err="1"/>
              <a:t>kl</a:t>
            </a:r>
            <a:r>
              <a:rPr lang="en-US" dirty="0"/>
              <a:t> or </a:t>
            </a:r>
            <a:r>
              <a:rPr lang="en-US" i="1" dirty="0" err="1"/>
              <a:t>O</a:t>
            </a:r>
            <a:r>
              <a:rPr lang="en-US" i="1" baseline="-25000" dirty="0" err="1"/>
              <a:t>kl</a:t>
            </a:r>
            <a:r>
              <a:rPr lang="en-US" dirty="0" smtClean="0"/>
              <a:t> ≺</a:t>
            </a:r>
            <a:r>
              <a:rPr lang="en-US" i="1" baseline="-25000" dirty="0" smtClean="0"/>
              <a:t>H  </a:t>
            </a:r>
            <a:r>
              <a:rPr lang="en-US" i="1" dirty="0" err="1"/>
              <a:t>O</a:t>
            </a:r>
            <a:r>
              <a:rPr lang="en-US" i="1" baseline="-25000" dirty="0" err="1"/>
              <a:t>ij</a:t>
            </a:r>
            <a:endParaRPr lang="en-US" i="1" baseline="-25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a:noFill/>
          <a:ln/>
        </p:spPr>
        <p:txBody>
          <a:bodyPr/>
          <a:lstStyle/>
          <a:p>
            <a:r>
              <a:rPr lang="en-US"/>
              <a:t>Complete Schedule – Example</a:t>
            </a:r>
          </a:p>
        </p:txBody>
      </p:sp>
      <p:sp>
        <p:nvSpPr>
          <p:cNvPr id="56322" name="Rectangle 2"/>
          <p:cNvSpPr>
            <a:spLocks noGrp="1" noChangeArrowheads="1"/>
          </p:cNvSpPr>
          <p:nvPr>
            <p:ph type="body" idx="4294967295"/>
          </p:nvPr>
        </p:nvSpPr>
        <p:spPr>
          <a:xfrm>
            <a:off x="1165225" y="2245544"/>
            <a:ext cx="11839575" cy="3135312"/>
          </a:xfrm>
          <a:noFill/>
          <a:ln/>
        </p:spPr>
        <p:txBody>
          <a:bodyPr>
            <a:noAutofit/>
          </a:bodyPr>
          <a:lstStyle/>
          <a:p>
            <a:pPr marL="0" indent="0">
              <a:buNone/>
              <a:tabLst>
                <a:tab pos="1463017" algn="l"/>
                <a:tab pos="4226494" algn="l"/>
                <a:tab pos="4958003" algn="l"/>
                <a:tab pos="7802758" algn="l"/>
                <a:tab pos="8534267" algn="l"/>
              </a:tabLst>
            </a:pPr>
            <a:r>
              <a:rPr lang="en-US" dirty="0"/>
              <a:t>Given three transactions</a:t>
            </a:r>
          </a:p>
          <a:p>
            <a:pPr marL="1439863" lvl="1" indent="-1000125">
              <a:buNone/>
              <a:tabLst>
                <a:tab pos="1463017" algn="l"/>
                <a:tab pos="4226494" algn="l"/>
                <a:tab pos="4958003" algn="l"/>
                <a:tab pos="7802758" algn="l"/>
                <a:tab pos="8534267" algn="l"/>
              </a:tabLst>
            </a:pPr>
            <a:r>
              <a:rPr lang="en-US" sz="2800" i="1" dirty="0"/>
              <a:t>T</a:t>
            </a:r>
            <a:r>
              <a:rPr lang="en-US" sz="2800" baseline="-25000" dirty="0"/>
              <a:t>1</a:t>
            </a:r>
            <a:r>
              <a:rPr lang="en-US" sz="2800" dirty="0"/>
              <a:t>:		</a:t>
            </a:r>
            <a:r>
              <a:rPr lang="en-US" sz="2800" dirty="0" err="1"/>
              <a:t>Read(</a:t>
            </a:r>
            <a:r>
              <a:rPr lang="en-US" sz="2800" i="1" dirty="0" err="1"/>
              <a:t>x</a:t>
            </a:r>
            <a:r>
              <a:rPr lang="en-US" sz="2800" dirty="0"/>
              <a:t>)	 </a:t>
            </a:r>
            <a:r>
              <a:rPr lang="en-US" sz="2800" i="1" dirty="0"/>
              <a:t>T</a:t>
            </a:r>
            <a:r>
              <a:rPr lang="en-US" sz="2800" baseline="-25000" dirty="0"/>
              <a:t>2</a:t>
            </a:r>
            <a:r>
              <a:rPr lang="en-US" sz="2800" dirty="0"/>
              <a:t>:	</a:t>
            </a:r>
            <a:r>
              <a:rPr lang="en-US" sz="2800" dirty="0" err="1"/>
              <a:t>Write(</a:t>
            </a:r>
            <a:r>
              <a:rPr lang="en-US" sz="2800" i="1" dirty="0" err="1"/>
              <a:t>x</a:t>
            </a:r>
            <a:r>
              <a:rPr lang="en-US" sz="2800" dirty="0"/>
              <a:t>)	 </a:t>
            </a:r>
            <a:r>
              <a:rPr lang="en-US" sz="2800" i="1" dirty="0"/>
              <a:t>T</a:t>
            </a:r>
            <a:r>
              <a:rPr lang="en-US" sz="2800" baseline="-25000" dirty="0"/>
              <a:t>3</a:t>
            </a:r>
            <a:r>
              <a:rPr lang="en-US" sz="2800" dirty="0"/>
              <a:t>:	</a:t>
            </a:r>
            <a:r>
              <a:rPr lang="en-US" sz="2800" dirty="0" err="1"/>
              <a:t>Read(</a:t>
            </a:r>
            <a:r>
              <a:rPr lang="en-US" sz="2800" i="1" dirty="0" err="1"/>
              <a:t>x</a:t>
            </a:r>
            <a:r>
              <a:rPr lang="en-US" sz="2800" dirty="0"/>
              <a:t>)</a:t>
            </a:r>
          </a:p>
          <a:p>
            <a:pPr lvl="1">
              <a:buNone/>
              <a:tabLst>
                <a:tab pos="1463017" algn="l"/>
                <a:tab pos="4226494" algn="l"/>
                <a:tab pos="4958003" algn="l"/>
                <a:tab pos="7802758" algn="l"/>
                <a:tab pos="8534267" algn="l"/>
              </a:tabLst>
            </a:pPr>
            <a:r>
              <a:rPr lang="en-US" sz="2800" dirty="0"/>
              <a:t>		</a:t>
            </a:r>
            <a:r>
              <a:rPr lang="en-US" sz="2800" dirty="0" err="1"/>
              <a:t>Write(</a:t>
            </a:r>
            <a:r>
              <a:rPr lang="en-US" sz="2800" i="1" dirty="0" err="1"/>
              <a:t>x</a:t>
            </a:r>
            <a:r>
              <a:rPr lang="en-US" sz="2800" dirty="0"/>
              <a:t>)		</a:t>
            </a:r>
            <a:r>
              <a:rPr lang="en-US" sz="2800" dirty="0" err="1"/>
              <a:t>Write(</a:t>
            </a:r>
            <a:r>
              <a:rPr lang="en-US" sz="2800" i="1" dirty="0" err="1"/>
              <a:t>y</a:t>
            </a:r>
            <a:r>
              <a:rPr lang="en-US" sz="2800" dirty="0"/>
              <a:t>)		</a:t>
            </a:r>
            <a:r>
              <a:rPr lang="en-US" sz="2800" dirty="0" err="1"/>
              <a:t>Read(</a:t>
            </a:r>
            <a:r>
              <a:rPr lang="en-US" sz="2800" i="1" dirty="0" err="1"/>
              <a:t>y</a:t>
            </a:r>
            <a:r>
              <a:rPr lang="en-US" sz="2800" dirty="0"/>
              <a:t>)</a:t>
            </a:r>
          </a:p>
          <a:p>
            <a:pPr lvl="1">
              <a:buNone/>
              <a:tabLst>
                <a:tab pos="1463017" algn="l"/>
                <a:tab pos="4226494" algn="l"/>
                <a:tab pos="4958003" algn="l"/>
                <a:tab pos="7802758" algn="l"/>
                <a:tab pos="8534267" algn="l"/>
              </a:tabLst>
            </a:pPr>
            <a:r>
              <a:rPr lang="en-US" sz="2800" dirty="0"/>
              <a:t>		Commit		</a:t>
            </a:r>
            <a:r>
              <a:rPr lang="en-US" sz="2800" dirty="0" err="1"/>
              <a:t>Read(</a:t>
            </a:r>
            <a:r>
              <a:rPr lang="en-US" sz="2800" i="1" dirty="0" err="1"/>
              <a:t>z</a:t>
            </a:r>
            <a:r>
              <a:rPr lang="en-US" sz="2800" dirty="0"/>
              <a:t>)		</a:t>
            </a:r>
            <a:r>
              <a:rPr lang="en-US" sz="2800" dirty="0" err="1"/>
              <a:t>Read(</a:t>
            </a:r>
            <a:r>
              <a:rPr lang="en-US" sz="2800" i="1" dirty="0" err="1"/>
              <a:t>z</a:t>
            </a:r>
            <a:r>
              <a:rPr lang="en-US" sz="2800" dirty="0"/>
              <a:t>)</a:t>
            </a:r>
          </a:p>
          <a:p>
            <a:pPr lvl="1">
              <a:buNone/>
              <a:tabLst>
                <a:tab pos="1463017" algn="l"/>
                <a:tab pos="4226494" algn="l"/>
                <a:tab pos="4958003" algn="l"/>
                <a:tab pos="7802758" algn="l"/>
                <a:tab pos="8534267" algn="l"/>
              </a:tabLst>
            </a:pPr>
            <a:r>
              <a:rPr lang="en-US" sz="2800" dirty="0"/>
              <a:t>				Commit		Commit</a:t>
            </a:r>
          </a:p>
          <a:p>
            <a:pPr marL="0" indent="0">
              <a:buNone/>
              <a:tabLst>
                <a:tab pos="1463017" algn="l"/>
                <a:tab pos="4226494" algn="l"/>
                <a:tab pos="4958003" algn="l"/>
                <a:tab pos="7802758" algn="l"/>
                <a:tab pos="8534267" algn="l"/>
              </a:tabLst>
            </a:pPr>
            <a:r>
              <a:rPr lang="en-US" dirty="0"/>
              <a:t>A possible complete schedule is given as the DAG</a:t>
            </a:r>
          </a:p>
        </p:txBody>
      </p:sp>
      <p:sp>
        <p:nvSpPr>
          <p:cNvPr id="56325" name="Rectangle 5"/>
          <p:cNvSpPr>
            <a:spLocks noChangeArrowheads="1"/>
          </p:cNvSpPr>
          <p:nvPr/>
        </p:nvSpPr>
        <p:spPr bwMode="auto">
          <a:xfrm>
            <a:off x="3893901" y="7721585"/>
            <a:ext cx="651771"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smtClean="0">
                <a:solidFill>
                  <a:srgbClr val="000000"/>
                </a:solidFill>
                <a:latin typeface="Book Antiqua"/>
              </a:rPr>
              <a:t>C</a:t>
            </a:r>
            <a:r>
              <a:rPr lang="en-US" sz="2800" baseline="-25000" dirty="0" smtClean="0">
                <a:solidFill>
                  <a:srgbClr val="000000"/>
                </a:solidFill>
                <a:latin typeface="Book Antiqua"/>
              </a:rPr>
              <a:t>1</a:t>
            </a:r>
            <a:r>
              <a:rPr lang="en-US" sz="2800" dirty="0" smtClean="0">
                <a:solidFill>
                  <a:srgbClr val="000000"/>
                </a:solidFill>
                <a:latin typeface="Book Antiqua"/>
              </a:rPr>
              <a:t> </a:t>
            </a:r>
            <a:endParaRPr lang="en-US" sz="2800" dirty="0">
              <a:solidFill>
                <a:srgbClr val="000000"/>
              </a:solidFill>
              <a:latin typeface="Book Antiqua"/>
            </a:endParaRPr>
          </a:p>
        </p:txBody>
      </p:sp>
      <p:sp>
        <p:nvSpPr>
          <p:cNvPr id="56326" name="Rectangle 6"/>
          <p:cNvSpPr>
            <a:spLocks noChangeArrowheads="1"/>
          </p:cNvSpPr>
          <p:nvPr/>
        </p:nvSpPr>
        <p:spPr bwMode="auto">
          <a:xfrm>
            <a:off x="8021886" y="5527025"/>
            <a:ext cx="1070187" cy="559929"/>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R</a:t>
            </a:r>
            <a:r>
              <a:rPr lang="en-US" sz="2800" baseline="-25000" dirty="0">
                <a:solidFill>
                  <a:srgbClr val="000000"/>
                </a:solidFill>
                <a:latin typeface="Book Antiqua"/>
              </a:rPr>
              <a:t>3</a:t>
            </a:r>
            <a:r>
              <a:rPr lang="en-US" sz="2800" dirty="0">
                <a:solidFill>
                  <a:srgbClr val="000000"/>
                </a:solidFill>
                <a:latin typeface="Book Antiqua"/>
              </a:rPr>
              <a:t>(</a:t>
            </a:r>
            <a:r>
              <a:rPr lang="en-US" sz="2800" i="1" dirty="0">
                <a:solidFill>
                  <a:srgbClr val="000000"/>
                </a:solidFill>
                <a:latin typeface="Book Antiqua"/>
              </a:rPr>
              <a:t>x</a:t>
            </a:r>
            <a:r>
              <a:rPr lang="en-US" sz="2800" dirty="0">
                <a:solidFill>
                  <a:srgbClr val="000000"/>
                </a:solidFill>
                <a:latin typeface="Book Antiqua"/>
              </a:rPr>
              <a:t>)</a:t>
            </a:r>
          </a:p>
        </p:txBody>
      </p:sp>
      <p:sp>
        <p:nvSpPr>
          <p:cNvPr id="56327" name="Rectangle 7"/>
          <p:cNvSpPr>
            <a:spLocks noChangeArrowheads="1"/>
          </p:cNvSpPr>
          <p:nvPr/>
        </p:nvSpPr>
        <p:spPr bwMode="auto">
          <a:xfrm>
            <a:off x="3684694" y="5527025"/>
            <a:ext cx="1070187" cy="559929"/>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R</a:t>
            </a:r>
            <a:r>
              <a:rPr lang="en-US" sz="2800" baseline="-25000" dirty="0">
                <a:solidFill>
                  <a:srgbClr val="000000"/>
                </a:solidFill>
                <a:latin typeface="Book Antiqua"/>
              </a:rPr>
              <a:t>1</a:t>
            </a:r>
            <a:r>
              <a:rPr lang="en-US" sz="2800" dirty="0">
                <a:solidFill>
                  <a:srgbClr val="000000"/>
                </a:solidFill>
                <a:latin typeface="Book Antiqua"/>
              </a:rPr>
              <a:t>(</a:t>
            </a:r>
            <a:r>
              <a:rPr lang="en-US" sz="2800" i="1" dirty="0">
                <a:solidFill>
                  <a:srgbClr val="000000"/>
                </a:solidFill>
                <a:latin typeface="Book Antiqua"/>
              </a:rPr>
              <a:t>x</a:t>
            </a:r>
            <a:r>
              <a:rPr lang="en-US" sz="2800" dirty="0">
                <a:solidFill>
                  <a:srgbClr val="000000"/>
                </a:solidFill>
                <a:latin typeface="Book Antiqua"/>
              </a:rPr>
              <a:t>)</a:t>
            </a:r>
          </a:p>
        </p:txBody>
      </p:sp>
      <p:sp>
        <p:nvSpPr>
          <p:cNvPr id="56328" name="Rectangle 8"/>
          <p:cNvSpPr>
            <a:spLocks noChangeArrowheads="1"/>
          </p:cNvSpPr>
          <p:nvPr/>
        </p:nvSpPr>
        <p:spPr bwMode="auto">
          <a:xfrm>
            <a:off x="5749264" y="5527025"/>
            <a:ext cx="1169867"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W</a:t>
            </a:r>
            <a:r>
              <a:rPr lang="en-US" sz="2800" baseline="-25000" dirty="0">
                <a:solidFill>
                  <a:srgbClr val="000000"/>
                </a:solidFill>
                <a:latin typeface="Book Antiqua"/>
              </a:rPr>
              <a:t>2</a:t>
            </a:r>
            <a:r>
              <a:rPr lang="en-US" sz="2800" dirty="0">
                <a:solidFill>
                  <a:srgbClr val="000000"/>
                </a:solidFill>
                <a:latin typeface="Book Antiqua"/>
              </a:rPr>
              <a:t>(</a:t>
            </a:r>
            <a:r>
              <a:rPr lang="en-US" sz="2800" i="1" dirty="0">
                <a:solidFill>
                  <a:srgbClr val="000000"/>
                </a:solidFill>
                <a:latin typeface="Book Antiqua"/>
              </a:rPr>
              <a:t>x</a:t>
            </a:r>
            <a:r>
              <a:rPr lang="en-US" sz="2800" dirty="0">
                <a:solidFill>
                  <a:srgbClr val="000000"/>
                </a:solidFill>
                <a:latin typeface="Book Antiqua"/>
              </a:rPr>
              <a:t>)</a:t>
            </a:r>
          </a:p>
        </p:txBody>
      </p:sp>
      <p:sp>
        <p:nvSpPr>
          <p:cNvPr id="56329" name="Rectangle 9"/>
          <p:cNvSpPr>
            <a:spLocks noChangeArrowheads="1"/>
          </p:cNvSpPr>
          <p:nvPr/>
        </p:nvSpPr>
        <p:spPr bwMode="auto">
          <a:xfrm>
            <a:off x="3635984" y="6597211"/>
            <a:ext cx="1169867"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W</a:t>
            </a:r>
            <a:r>
              <a:rPr lang="en-US" sz="2800" baseline="-25000" dirty="0">
                <a:solidFill>
                  <a:srgbClr val="000000"/>
                </a:solidFill>
                <a:latin typeface="Book Antiqua"/>
              </a:rPr>
              <a:t>1</a:t>
            </a:r>
            <a:r>
              <a:rPr lang="en-US" sz="2800" dirty="0">
                <a:solidFill>
                  <a:srgbClr val="000000"/>
                </a:solidFill>
                <a:latin typeface="Book Antiqua"/>
              </a:rPr>
              <a:t>(</a:t>
            </a:r>
            <a:r>
              <a:rPr lang="en-US" sz="2800" i="1" dirty="0">
                <a:solidFill>
                  <a:srgbClr val="000000"/>
                </a:solidFill>
                <a:latin typeface="Book Antiqua"/>
              </a:rPr>
              <a:t>x</a:t>
            </a:r>
            <a:r>
              <a:rPr lang="en-US" sz="2800" dirty="0">
                <a:solidFill>
                  <a:srgbClr val="000000"/>
                </a:solidFill>
                <a:latin typeface="Book Antiqua"/>
              </a:rPr>
              <a:t>)</a:t>
            </a:r>
          </a:p>
        </p:txBody>
      </p:sp>
      <p:sp>
        <p:nvSpPr>
          <p:cNvPr id="56330" name="Rectangle 10"/>
          <p:cNvSpPr>
            <a:spLocks noChangeArrowheads="1"/>
          </p:cNvSpPr>
          <p:nvPr/>
        </p:nvSpPr>
        <p:spPr bwMode="auto">
          <a:xfrm>
            <a:off x="5749264" y="6597211"/>
            <a:ext cx="1169867"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W</a:t>
            </a:r>
            <a:r>
              <a:rPr lang="en-US" sz="2800" baseline="-25000" dirty="0">
                <a:solidFill>
                  <a:srgbClr val="000000"/>
                </a:solidFill>
                <a:latin typeface="Book Antiqua"/>
              </a:rPr>
              <a:t>2</a:t>
            </a:r>
            <a:r>
              <a:rPr lang="en-US" sz="2800" dirty="0">
                <a:solidFill>
                  <a:srgbClr val="000000"/>
                </a:solidFill>
                <a:latin typeface="Book Antiqua"/>
              </a:rPr>
              <a:t>(</a:t>
            </a:r>
            <a:r>
              <a:rPr lang="en-US" sz="2800" i="1" dirty="0">
                <a:solidFill>
                  <a:srgbClr val="000000"/>
                </a:solidFill>
                <a:latin typeface="Book Antiqua"/>
              </a:rPr>
              <a:t>y</a:t>
            </a:r>
            <a:r>
              <a:rPr lang="en-US" sz="2800" dirty="0">
                <a:solidFill>
                  <a:srgbClr val="000000"/>
                </a:solidFill>
                <a:latin typeface="Book Antiqua"/>
              </a:rPr>
              <a:t>)</a:t>
            </a:r>
          </a:p>
        </p:txBody>
      </p:sp>
      <p:sp>
        <p:nvSpPr>
          <p:cNvPr id="56331" name="Rectangle 11"/>
          <p:cNvSpPr>
            <a:spLocks noChangeArrowheads="1"/>
          </p:cNvSpPr>
          <p:nvPr/>
        </p:nvSpPr>
        <p:spPr bwMode="auto">
          <a:xfrm>
            <a:off x="8021886" y="6597211"/>
            <a:ext cx="1070187" cy="559929"/>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R</a:t>
            </a:r>
            <a:r>
              <a:rPr lang="en-US" sz="2800" baseline="-25000" dirty="0">
                <a:solidFill>
                  <a:srgbClr val="000000"/>
                </a:solidFill>
                <a:latin typeface="Book Antiqua"/>
              </a:rPr>
              <a:t>3</a:t>
            </a:r>
            <a:r>
              <a:rPr lang="en-US" sz="2800" dirty="0">
                <a:solidFill>
                  <a:srgbClr val="000000"/>
                </a:solidFill>
                <a:latin typeface="Book Antiqua"/>
              </a:rPr>
              <a:t>(</a:t>
            </a:r>
            <a:r>
              <a:rPr lang="en-US" sz="2800" i="1" dirty="0">
                <a:solidFill>
                  <a:srgbClr val="000000"/>
                </a:solidFill>
                <a:latin typeface="Book Antiqua"/>
              </a:rPr>
              <a:t>y</a:t>
            </a:r>
            <a:r>
              <a:rPr lang="en-US" sz="2800" dirty="0">
                <a:solidFill>
                  <a:srgbClr val="000000"/>
                </a:solidFill>
                <a:latin typeface="Book Antiqua"/>
              </a:rPr>
              <a:t>)</a:t>
            </a:r>
          </a:p>
        </p:txBody>
      </p:sp>
      <p:sp>
        <p:nvSpPr>
          <p:cNvPr id="56332" name="Rectangle 12"/>
          <p:cNvSpPr>
            <a:spLocks noChangeArrowheads="1"/>
          </p:cNvSpPr>
          <p:nvPr/>
        </p:nvSpPr>
        <p:spPr bwMode="auto">
          <a:xfrm>
            <a:off x="8021886" y="7721585"/>
            <a:ext cx="1070187" cy="559929"/>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R</a:t>
            </a:r>
            <a:r>
              <a:rPr lang="en-US" sz="2800" baseline="-25000" dirty="0">
                <a:solidFill>
                  <a:srgbClr val="000000"/>
                </a:solidFill>
                <a:latin typeface="Book Antiqua"/>
              </a:rPr>
              <a:t>3</a:t>
            </a:r>
            <a:r>
              <a:rPr lang="en-US" sz="2800" dirty="0">
                <a:solidFill>
                  <a:srgbClr val="000000"/>
                </a:solidFill>
                <a:latin typeface="Book Antiqua"/>
              </a:rPr>
              <a:t>(</a:t>
            </a:r>
            <a:r>
              <a:rPr lang="en-US" sz="2800" i="1" dirty="0">
                <a:solidFill>
                  <a:srgbClr val="000000"/>
                </a:solidFill>
                <a:latin typeface="Book Antiqua"/>
              </a:rPr>
              <a:t>z</a:t>
            </a:r>
            <a:r>
              <a:rPr lang="en-US" sz="2800" dirty="0">
                <a:solidFill>
                  <a:srgbClr val="000000"/>
                </a:solidFill>
                <a:latin typeface="Book Antiqua"/>
              </a:rPr>
              <a:t>)</a:t>
            </a:r>
          </a:p>
        </p:txBody>
      </p:sp>
      <p:sp>
        <p:nvSpPr>
          <p:cNvPr id="56333" name="Rectangle 13"/>
          <p:cNvSpPr>
            <a:spLocks noChangeArrowheads="1"/>
          </p:cNvSpPr>
          <p:nvPr/>
        </p:nvSpPr>
        <p:spPr bwMode="auto">
          <a:xfrm>
            <a:off x="5797974" y="7721585"/>
            <a:ext cx="1070187" cy="559929"/>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R</a:t>
            </a:r>
            <a:r>
              <a:rPr lang="en-US" sz="2800" baseline="-25000" dirty="0">
                <a:solidFill>
                  <a:srgbClr val="000000"/>
                </a:solidFill>
                <a:latin typeface="Book Antiqua"/>
              </a:rPr>
              <a:t>2</a:t>
            </a:r>
            <a:r>
              <a:rPr lang="en-US" sz="2800" dirty="0">
                <a:solidFill>
                  <a:srgbClr val="000000"/>
                </a:solidFill>
                <a:latin typeface="Book Antiqua"/>
              </a:rPr>
              <a:t>(</a:t>
            </a:r>
            <a:r>
              <a:rPr lang="en-US" sz="2800" i="1" dirty="0">
                <a:solidFill>
                  <a:srgbClr val="000000"/>
                </a:solidFill>
                <a:latin typeface="Book Antiqua"/>
              </a:rPr>
              <a:t>z</a:t>
            </a:r>
            <a:r>
              <a:rPr lang="en-US" sz="2800" dirty="0">
                <a:solidFill>
                  <a:srgbClr val="000000"/>
                </a:solidFill>
                <a:latin typeface="Book Antiqua"/>
              </a:rPr>
              <a:t>)</a:t>
            </a:r>
          </a:p>
        </p:txBody>
      </p:sp>
      <p:sp>
        <p:nvSpPr>
          <p:cNvPr id="56334" name="Rectangle 14"/>
          <p:cNvSpPr>
            <a:spLocks noChangeArrowheads="1"/>
          </p:cNvSpPr>
          <p:nvPr/>
        </p:nvSpPr>
        <p:spPr bwMode="auto">
          <a:xfrm>
            <a:off x="6007181" y="8782740"/>
            <a:ext cx="651771"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smtClean="0">
                <a:solidFill>
                  <a:srgbClr val="000000"/>
                </a:solidFill>
                <a:latin typeface="Book Antiqua"/>
              </a:rPr>
              <a:t>C</a:t>
            </a:r>
            <a:r>
              <a:rPr lang="en-US" sz="2800" baseline="-25000" dirty="0" smtClean="0">
                <a:solidFill>
                  <a:srgbClr val="000000"/>
                </a:solidFill>
                <a:latin typeface="Book Antiqua"/>
              </a:rPr>
              <a:t>2</a:t>
            </a:r>
            <a:r>
              <a:rPr lang="en-US" sz="2800" dirty="0" smtClean="0">
                <a:solidFill>
                  <a:srgbClr val="000000"/>
                </a:solidFill>
                <a:latin typeface="Book Antiqua"/>
              </a:rPr>
              <a:t> </a:t>
            </a:r>
            <a:endParaRPr lang="en-US" sz="2800" dirty="0">
              <a:solidFill>
                <a:srgbClr val="000000"/>
              </a:solidFill>
              <a:latin typeface="Book Antiqua"/>
            </a:endParaRPr>
          </a:p>
        </p:txBody>
      </p:sp>
      <p:sp>
        <p:nvSpPr>
          <p:cNvPr id="56335" name="Rectangle 15"/>
          <p:cNvSpPr>
            <a:spLocks noChangeArrowheads="1"/>
          </p:cNvSpPr>
          <p:nvPr/>
        </p:nvSpPr>
        <p:spPr bwMode="auto">
          <a:xfrm>
            <a:off x="8231092" y="8782740"/>
            <a:ext cx="651771"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smtClean="0">
                <a:solidFill>
                  <a:srgbClr val="000000"/>
                </a:solidFill>
                <a:latin typeface="Book Antiqua"/>
              </a:rPr>
              <a:t>C</a:t>
            </a:r>
            <a:r>
              <a:rPr lang="en-US" sz="2800" baseline="-25000" dirty="0" smtClean="0">
                <a:solidFill>
                  <a:srgbClr val="000000"/>
                </a:solidFill>
                <a:latin typeface="Book Antiqua"/>
              </a:rPr>
              <a:t>3</a:t>
            </a:r>
            <a:r>
              <a:rPr lang="en-US" sz="2800" dirty="0" smtClean="0">
                <a:solidFill>
                  <a:srgbClr val="000000"/>
                </a:solidFill>
                <a:latin typeface="Book Antiqua"/>
              </a:rPr>
              <a:t> </a:t>
            </a:r>
            <a:endParaRPr lang="en-US" sz="2800" dirty="0">
              <a:solidFill>
                <a:srgbClr val="000000"/>
              </a:solidFill>
              <a:latin typeface="Book Antiqua"/>
            </a:endParaRPr>
          </a:p>
        </p:txBody>
      </p:sp>
      <p:sp>
        <p:nvSpPr>
          <p:cNvPr id="56336" name="Line 16"/>
          <p:cNvSpPr>
            <a:spLocks noChangeShapeType="1"/>
          </p:cNvSpPr>
          <p:nvPr/>
        </p:nvSpPr>
        <p:spPr bwMode="auto">
          <a:xfrm flipH="1">
            <a:off x="4632960" y="5779896"/>
            <a:ext cx="1246293" cy="0"/>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6337" name="Line 17"/>
          <p:cNvSpPr>
            <a:spLocks noChangeShapeType="1"/>
          </p:cNvSpPr>
          <p:nvPr/>
        </p:nvSpPr>
        <p:spPr bwMode="auto">
          <a:xfrm>
            <a:off x="6809458" y="5806989"/>
            <a:ext cx="1228231" cy="0"/>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6338" name="Line 18"/>
          <p:cNvSpPr>
            <a:spLocks noChangeShapeType="1"/>
          </p:cNvSpPr>
          <p:nvPr/>
        </p:nvSpPr>
        <p:spPr bwMode="auto">
          <a:xfrm>
            <a:off x="4199467" y="6032767"/>
            <a:ext cx="0" cy="659271"/>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6339" name="Line 19"/>
          <p:cNvSpPr>
            <a:spLocks noChangeShapeType="1"/>
          </p:cNvSpPr>
          <p:nvPr/>
        </p:nvSpPr>
        <p:spPr bwMode="auto">
          <a:xfrm>
            <a:off x="4199467" y="7143594"/>
            <a:ext cx="0" cy="659271"/>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6340" name="Line 20"/>
          <p:cNvSpPr>
            <a:spLocks noChangeShapeType="1"/>
          </p:cNvSpPr>
          <p:nvPr/>
        </p:nvSpPr>
        <p:spPr bwMode="auto">
          <a:xfrm>
            <a:off x="6339840" y="6032767"/>
            <a:ext cx="0" cy="659271"/>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6341" name="Line 21"/>
          <p:cNvSpPr>
            <a:spLocks noChangeShapeType="1"/>
          </p:cNvSpPr>
          <p:nvPr/>
        </p:nvSpPr>
        <p:spPr bwMode="auto">
          <a:xfrm>
            <a:off x="6339840" y="7170687"/>
            <a:ext cx="0" cy="659271"/>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6342" name="Line 22"/>
          <p:cNvSpPr>
            <a:spLocks noChangeShapeType="1"/>
          </p:cNvSpPr>
          <p:nvPr/>
        </p:nvSpPr>
        <p:spPr bwMode="auto">
          <a:xfrm>
            <a:off x="6339840" y="8227327"/>
            <a:ext cx="0" cy="659271"/>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6343" name="Line 23"/>
          <p:cNvSpPr>
            <a:spLocks noChangeShapeType="1"/>
          </p:cNvSpPr>
          <p:nvPr/>
        </p:nvSpPr>
        <p:spPr bwMode="auto">
          <a:xfrm>
            <a:off x="6836551" y="6863629"/>
            <a:ext cx="1228231" cy="0"/>
          </a:xfrm>
          <a:prstGeom prst="line">
            <a:avLst/>
          </a:prstGeom>
          <a:noFill/>
          <a:ln w="19050">
            <a:solidFill>
              <a:schemeClr val="tx1"/>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6344" name="Line 24"/>
          <p:cNvSpPr>
            <a:spLocks noChangeShapeType="1"/>
          </p:cNvSpPr>
          <p:nvPr/>
        </p:nvSpPr>
        <p:spPr bwMode="auto">
          <a:xfrm>
            <a:off x="6782365" y="8001549"/>
            <a:ext cx="1228231" cy="0"/>
          </a:xfrm>
          <a:prstGeom prst="line">
            <a:avLst/>
          </a:prstGeom>
          <a:noFill/>
          <a:ln w="19050">
            <a:solidFill>
              <a:schemeClr val="tx1"/>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6345" name="Line 25"/>
          <p:cNvSpPr>
            <a:spLocks noChangeShapeType="1"/>
          </p:cNvSpPr>
          <p:nvPr/>
        </p:nvSpPr>
        <p:spPr bwMode="auto">
          <a:xfrm>
            <a:off x="8534400" y="6032767"/>
            <a:ext cx="0" cy="659271"/>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6346" name="Line 26"/>
          <p:cNvSpPr>
            <a:spLocks noChangeShapeType="1"/>
          </p:cNvSpPr>
          <p:nvPr/>
        </p:nvSpPr>
        <p:spPr bwMode="auto">
          <a:xfrm>
            <a:off x="8534400" y="7116500"/>
            <a:ext cx="0" cy="659271"/>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6347" name="Line 27"/>
          <p:cNvSpPr>
            <a:spLocks noChangeShapeType="1"/>
          </p:cNvSpPr>
          <p:nvPr/>
        </p:nvSpPr>
        <p:spPr bwMode="auto">
          <a:xfrm>
            <a:off x="8534400" y="8200234"/>
            <a:ext cx="0" cy="659271"/>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453728" y="2212504"/>
            <a:ext cx="11377264" cy="3659616"/>
          </a:xfrm>
          <a:noFill/>
          <a:ln/>
        </p:spPr>
        <p:txBody>
          <a:bodyPr/>
          <a:lstStyle/>
          <a:p>
            <a:pPr marL="0" indent="0">
              <a:buNone/>
              <a:tabLst>
                <a:tab pos="1300460" algn="l"/>
                <a:tab pos="3657543" algn="l"/>
                <a:tab pos="4307773" algn="l"/>
                <a:tab pos="6746135" algn="l"/>
                <a:tab pos="7477643" algn="l"/>
              </a:tabLst>
            </a:pPr>
            <a:r>
              <a:rPr lang="en-US" dirty="0"/>
              <a:t>A </a:t>
            </a:r>
            <a:r>
              <a:rPr lang="en-US" dirty="0">
                <a:solidFill>
                  <a:srgbClr val="FF0000"/>
                </a:solidFill>
              </a:rPr>
              <a:t>schedule </a:t>
            </a:r>
            <a:r>
              <a:rPr lang="en-US" dirty="0"/>
              <a:t>is a prefix of a complete schedule such that only some of the operations and only some of the ordering relationships are included.</a:t>
            </a:r>
          </a:p>
          <a:p>
            <a:pPr marL="1338263" lvl="1" indent="-898525">
              <a:buNone/>
              <a:tabLst>
                <a:tab pos="1300460" algn="l"/>
                <a:tab pos="3657543" algn="l"/>
                <a:tab pos="4307773" algn="l"/>
                <a:tab pos="6746135" algn="l"/>
                <a:tab pos="7477643" algn="l"/>
              </a:tabLst>
            </a:pPr>
            <a:r>
              <a:rPr lang="en-US" sz="2800" i="1" dirty="0"/>
              <a:t>T</a:t>
            </a:r>
            <a:r>
              <a:rPr lang="en-US" sz="2800" baseline="-25000" dirty="0"/>
              <a:t>1</a:t>
            </a:r>
            <a:r>
              <a:rPr lang="en-US" sz="2800" dirty="0"/>
              <a:t>:		</a:t>
            </a:r>
            <a:r>
              <a:rPr lang="en-US" sz="2800" dirty="0" err="1"/>
              <a:t>Read(</a:t>
            </a:r>
            <a:r>
              <a:rPr lang="en-US" sz="2800" i="1" dirty="0" err="1"/>
              <a:t>x</a:t>
            </a:r>
            <a:r>
              <a:rPr lang="en-US" sz="2800" dirty="0"/>
              <a:t>)	 </a:t>
            </a:r>
            <a:r>
              <a:rPr lang="en-US" sz="2800" i="1" dirty="0"/>
              <a:t>T</a:t>
            </a:r>
            <a:r>
              <a:rPr lang="en-US" sz="2800" baseline="-25000" dirty="0"/>
              <a:t>2</a:t>
            </a:r>
            <a:r>
              <a:rPr lang="en-US" sz="2800" dirty="0"/>
              <a:t>:	</a:t>
            </a:r>
            <a:r>
              <a:rPr lang="en-US" sz="2800" dirty="0" err="1"/>
              <a:t>Write(</a:t>
            </a:r>
            <a:r>
              <a:rPr lang="en-US" sz="2800" i="1" dirty="0" err="1"/>
              <a:t>x</a:t>
            </a:r>
            <a:r>
              <a:rPr lang="en-US" sz="2800" dirty="0"/>
              <a:t>)	 </a:t>
            </a:r>
            <a:r>
              <a:rPr lang="en-US" sz="2800" i="1" dirty="0"/>
              <a:t>T</a:t>
            </a:r>
            <a:r>
              <a:rPr lang="en-US" sz="2800" baseline="-25000" dirty="0"/>
              <a:t>3</a:t>
            </a:r>
            <a:r>
              <a:rPr lang="en-US" sz="2800" dirty="0"/>
              <a:t>:	</a:t>
            </a:r>
            <a:r>
              <a:rPr lang="en-US" sz="2800" dirty="0" err="1"/>
              <a:t>Read(</a:t>
            </a:r>
            <a:r>
              <a:rPr lang="en-US" sz="2800" i="1" dirty="0" err="1"/>
              <a:t>x</a:t>
            </a:r>
            <a:r>
              <a:rPr lang="en-US" sz="2800" dirty="0"/>
              <a:t>)</a:t>
            </a:r>
          </a:p>
          <a:p>
            <a:pPr lvl="1">
              <a:spcBef>
                <a:spcPts val="600"/>
              </a:spcBef>
              <a:buNone/>
              <a:tabLst>
                <a:tab pos="1300460" algn="l"/>
                <a:tab pos="3657543" algn="l"/>
                <a:tab pos="4307773" algn="l"/>
                <a:tab pos="6746135" algn="l"/>
                <a:tab pos="7477643" algn="l"/>
              </a:tabLst>
            </a:pPr>
            <a:r>
              <a:rPr lang="en-US" sz="2800" dirty="0"/>
              <a:t>		</a:t>
            </a:r>
            <a:r>
              <a:rPr lang="en-US" sz="2800" dirty="0" err="1"/>
              <a:t>Write(</a:t>
            </a:r>
            <a:r>
              <a:rPr lang="en-US" sz="2800" i="1" dirty="0" err="1"/>
              <a:t>x</a:t>
            </a:r>
            <a:r>
              <a:rPr lang="en-US" sz="2800" dirty="0"/>
              <a:t>)		</a:t>
            </a:r>
            <a:r>
              <a:rPr lang="en-US" sz="2800" dirty="0" err="1"/>
              <a:t>Write(</a:t>
            </a:r>
            <a:r>
              <a:rPr lang="en-US" sz="2800" i="1" dirty="0" err="1"/>
              <a:t>y</a:t>
            </a:r>
            <a:r>
              <a:rPr lang="en-US" sz="2800" dirty="0"/>
              <a:t>)		</a:t>
            </a:r>
            <a:r>
              <a:rPr lang="en-US" sz="2800" dirty="0" err="1"/>
              <a:t>Read(</a:t>
            </a:r>
            <a:r>
              <a:rPr lang="en-US" sz="2800" i="1" dirty="0" err="1"/>
              <a:t>y</a:t>
            </a:r>
            <a:r>
              <a:rPr lang="en-US" sz="2800" dirty="0"/>
              <a:t>)</a:t>
            </a:r>
          </a:p>
          <a:p>
            <a:pPr lvl="1">
              <a:spcBef>
                <a:spcPts val="600"/>
              </a:spcBef>
              <a:buNone/>
              <a:tabLst>
                <a:tab pos="1300460" algn="l"/>
                <a:tab pos="3657543" algn="l"/>
                <a:tab pos="4307773" algn="l"/>
                <a:tab pos="6746135" algn="l"/>
                <a:tab pos="7477643" algn="l"/>
              </a:tabLst>
            </a:pPr>
            <a:r>
              <a:rPr lang="en-US" sz="2800" dirty="0"/>
              <a:t>		Commit		</a:t>
            </a:r>
            <a:r>
              <a:rPr lang="en-US" sz="2800" dirty="0" err="1"/>
              <a:t>Read(</a:t>
            </a:r>
            <a:r>
              <a:rPr lang="en-US" sz="2800" i="1" dirty="0" err="1"/>
              <a:t>z</a:t>
            </a:r>
            <a:r>
              <a:rPr lang="en-US" sz="2800" dirty="0"/>
              <a:t>)		</a:t>
            </a:r>
            <a:r>
              <a:rPr lang="en-US" sz="2800" dirty="0" err="1"/>
              <a:t>Read(</a:t>
            </a:r>
            <a:r>
              <a:rPr lang="en-US" sz="2800" i="1" dirty="0" err="1"/>
              <a:t>z</a:t>
            </a:r>
            <a:r>
              <a:rPr lang="en-US" sz="2800" dirty="0"/>
              <a:t>)</a:t>
            </a:r>
          </a:p>
          <a:p>
            <a:pPr lvl="1">
              <a:spcBef>
                <a:spcPts val="600"/>
              </a:spcBef>
              <a:buNone/>
              <a:tabLst>
                <a:tab pos="1300460" algn="l"/>
                <a:tab pos="3657543" algn="l"/>
                <a:tab pos="4307773" algn="l"/>
                <a:tab pos="6746135" algn="l"/>
                <a:tab pos="7477643" algn="l"/>
              </a:tabLst>
            </a:pPr>
            <a:r>
              <a:rPr lang="en-US" sz="2800" dirty="0"/>
              <a:t>				Commit		Commit</a:t>
            </a:r>
          </a:p>
        </p:txBody>
      </p:sp>
      <p:sp>
        <p:nvSpPr>
          <p:cNvPr id="57347" name="Rectangle 3"/>
          <p:cNvSpPr>
            <a:spLocks noGrp="1" noChangeArrowheads="1"/>
          </p:cNvSpPr>
          <p:nvPr>
            <p:ph type="title"/>
          </p:nvPr>
        </p:nvSpPr>
        <p:spPr>
          <a:noFill/>
          <a:ln/>
        </p:spPr>
        <p:txBody>
          <a:bodyPr/>
          <a:lstStyle/>
          <a:p>
            <a:r>
              <a:rPr lang="en-US"/>
              <a:t>Schedule Definition</a:t>
            </a:r>
          </a:p>
        </p:txBody>
      </p:sp>
      <p:sp>
        <p:nvSpPr>
          <p:cNvPr id="57348" name="Rectangle 4"/>
          <p:cNvSpPr>
            <a:spLocks noChangeArrowheads="1"/>
          </p:cNvSpPr>
          <p:nvPr/>
        </p:nvSpPr>
        <p:spPr bwMode="auto">
          <a:xfrm>
            <a:off x="7222632" y="5599033"/>
            <a:ext cx="1088249" cy="577991"/>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R</a:t>
            </a:r>
            <a:r>
              <a:rPr lang="en-US" sz="2800" baseline="-25000" dirty="0">
                <a:solidFill>
                  <a:srgbClr val="000000"/>
                </a:solidFill>
                <a:latin typeface="Book Antiqua"/>
              </a:rPr>
              <a:t>1</a:t>
            </a:r>
            <a:r>
              <a:rPr lang="en-US" sz="2800" dirty="0">
                <a:solidFill>
                  <a:srgbClr val="000000"/>
                </a:solidFill>
                <a:latin typeface="Book Antiqua"/>
              </a:rPr>
              <a:t>(</a:t>
            </a:r>
            <a:r>
              <a:rPr lang="en-US" sz="2800" i="1" dirty="0">
                <a:solidFill>
                  <a:srgbClr val="000000"/>
                </a:solidFill>
                <a:latin typeface="Book Antiqua"/>
              </a:rPr>
              <a:t>x</a:t>
            </a:r>
            <a:r>
              <a:rPr lang="en-US" sz="2800" dirty="0">
                <a:solidFill>
                  <a:srgbClr val="000000"/>
                </a:solidFill>
                <a:latin typeface="Book Antiqua"/>
              </a:rPr>
              <a:t>)</a:t>
            </a:r>
          </a:p>
        </p:txBody>
      </p:sp>
      <p:sp>
        <p:nvSpPr>
          <p:cNvPr id="57350" name="Rectangle 6"/>
          <p:cNvSpPr>
            <a:spLocks noChangeArrowheads="1"/>
          </p:cNvSpPr>
          <p:nvPr/>
        </p:nvSpPr>
        <p:spPr bwMode="auto">
          <a:xfrm>
            <a:off x="895573" y="7793593"/>
            <a:ext cx="651771"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smtClean="0">
                <a:solidFill>
                  <a:srgbClr val="000000"/>
                </a:solidFill>
                <a:latin typeface="Book Antiqua"/>
              </a:rPr>
              <a:t>C</a:t>
            </a:r>
            <a:r>
              <a:rPr lang="en-US" sz="2800" baseline="-25000" dirty="0" smtClean="0">
                <a:solidFill>
                  <a:srgbClr val="000000"/>
                </a:solidFill>
                <a:latin typeface="Book Antiqua"/>
              </a:rPr>
              <a:t>1</a:t>
            </a:r>
            <a:r>
              <a:rPr lang="en-US" sz="2800" dirty="0" smtClean="0">
                <a:solidFill>
                  <a:srgbClr val="000000"/>
                </a:solidFill>
                <a:latin typeface="Book Antiqua"/>
              </a:rPr>
              <a:t> </a:t>
            </a:r>
            <a:endParaRPr lang="en-US" sz="2800" dirty="0">
              <a:solidFill>
                <a:srgbClr val="000000"/>
              </a:solidFill>
              <a:latin typeface="Book Antiqua"/>
            </a:endParaRPr>
          </a:p>
        </p:txBody>
      </p:sp>
      <p:sp>
        <p:nvSpPr>
          <p:cNvPr id="57351" name="Rectangle 7"/>
          <p:cNvSpPr>
            <a:spLocks noChangeArrowheads="1"/>
          </p:cNvSpPr>
          <p:nvPr/>
        </p:nvSpPr>
        <p:spPr bwMode="auto">
          <a:xfrm>
            <a:off x="5014526" y="5599033"/>
            <a:ext cx="1088249" cy="577991"/>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R</a:t>
            </a:r>
            <a:r>
              <a:rPr lang="en-US" sz="2800" baseline="-25000" dirty="0">
                <a:solidFill>
                  <a:srgbClr val="000000"/>
                </a:solidFill>
                <a:latin typeface="Book Antiqua"/>
              </a:rPr>
              <a:t>3</a:t>
            </a:r>
            <a:r>
              <a:rPr lang="en-US" sz="2800" dirty="0">
                <a:solidFill>
                  <a:srgbClr val="000000"/>
                </a:solidFill>
                <a:latin typeface="Book Antiqua"/>
              </a:rPr>
              <a:t>(</a:t>
            </a:r>
            <a:r>
              <a:rPr lang="en-US" sz="2800" i="1" dirty="0">
                <a:solidFill>
                  <a:srgbClr val="000000"/>
                </a:solidFill>
                <a:latin typeface="Book Antiqua"/>
              </a:rPr>
              <a:t>x</a:t>
            </a:r>
            <a:r>
              <a:rPr lang="en-US" sz="2800" dirty="0">
                <a:solidFill>
                  <a:srgbClr val="000000"/>
                </a:solidFill>
                <a:latin typeface="Book Antiqua"/>
              </a:rPr>
              <a:t>)</a:t>
            </a:r>
          </a:p>
        </p:txBody>
      </p:sp>
      <p:sp>
        <p:nvSpPr>
          <p:cNvPr id="57352" name="Rectangle 8"/>
          <p:cNvSpPr>
            <a:spLocks noChangeArrowheads="1"/>
          </p:cNvSpPr>
          <p:nvPr/>
        </p:nvSpPr>
        <p:spPr bwMode="auto">
          <a:xfrm>
            <a:off x="650241" y="5617095"/>
            <a:ext cx="1070187" cy="559929"/>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R</a:t>
            </a:r>
            <a:r>
              <a:rPr lang="en-US" sz="2800" baseline="-25000" dirty="0">
                <a:solidFill>
                  <a:srgbClr val="000000"/>
                </a:solidFill>
                <a:latin typeface="Book Antiqua"/>
              </a:rPr>
              <a:t>1</a:t>
            </a:r>
            <a:r>
              <a:rPr lang="en-US" sz="2800" dirty="0">
                <a:solidFill>
                  <a:srgbClr val="000000"/>
                </a:solidFill>
                <a:latin typeface="Book Antiqua"/>
              </a:rPr>
              <a:t>(</a:t>
            </a:r>
            <a:r>
              <a:rPr lang="en-US" sz="2800" i="1" dirty="0">
                <a:solidFill>
                  <a:srgbClr val="000000"/>
                </a:solidFill>
                <a:latin typeface="Book Antiqua"/>
              </a:rPr>
              <a:t>x</a:t>
            </a:r>
            <a:r>
              <a:rPr lang="en-US" sz="2800" dirty="0">
                <a:solidFill>
                  <a:srgbClr val="000000"/>
                </a:solidFill>
                <a:latin typeface="Book Antiqua"/>
              </a:rPr>
              <a:t>)</a:t>
            </a:r>
          </a:p>
        </p:txBody>
      </p:sp>
      <p:sp>
        <p:nvSpPr>
          <p:cNvPr id="57353" name="Rectangle 9"/>
          <p:cNvSpPr>
            <a:spLocks noChangeArrowheads="1"/>
          </p:cNvSpPr>
          <p:nvPr/>
        </p:nvSpPr>
        <p:spPr bwMode="auto">
          <a:xfrm>
            <a:off x="11516926" y="5599033"/>
            <a:ext cx="1088249" cy="577991"/>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R</a:t>
            </a:r>
            <a:r>
              <a:rPr lang="en-US" sz="2800" baseline="-25000" dirty="0">
                <a:solidFill>
                  <a:srgbClr val="000000"/>
                </a:solidFill>
                <a:latin typeface="Book Antiqua"/>
              </a:rPr>
              <a:t>3</a:t>
            </a:r>
            <a:r>
              <a:rPr lang="en-US" sz="2800" dirty="0">
                <a:solidFill>
                  <a:srgbClr val="000000"/>
                </a:solidFill>
                <a:latin typeface="Book Antiqua"/>
              </a:rPr>
              <a:t>(</a:t>
            </a:r>
            <a:r>
              <a:rPr lang="en-US" sz="2800" i="1" dirty="0">
                <a:solidFill>
                  <a:srgbClr val="000000"/>
                </a:solidFill>
                <a:latin typeface="Book Antiqua"/>
              </a:rPr>
              <a:t>x</a:t>
            </a:r>
            <a:r>
              <a:rPr lang="en-US" sz="2800" dirty="0">
                <a:solidFill>
                  <a:srgbClr val="000000"/>
                </a:solidFill>
                <a:latin typeface="Book Antiqua"/>
              </a:rPr>
              <a:t>)</a:t>
            </a:r>
          </a:p>
        </p:txBody>
      </p:sp>
      <p:sp>
        <p:nvSpPr>
          <p:cNvPr id="57354" name="Rectangle 10"/>
          <p:cNvSpPr>
            <a:spLocks noChangeArrowheads="1"/>
          </p:cNvSpPr>
          <p:nvPr/>
        </p:nvSpPr>
        <p:spPr bwMode="auto">
          <a:xfrm>
            <a:off x="9254633" y="5599033"/>
            <a:ext cx="1167270" cy="577991"/>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W</a:t>
            </a:r>
            <a:r>
              <a:rPr lang="en-US" sz="2800" baseline="-25000" dirty="0">
                <a:solidFill>
                  <a:srgbClr val="000000"/>
                </a:solidFill>
                <a:latin typeface="Book Antiqua"/>
              </a:rPr>
              <a:t>2</a:t>
            </a:r>
            <a:r>
              <a:rPr lang="en-US" sz="2800" dirty="0">
                <a:solidFill>
                  <a:srgbClr val="000000"/>
                </a:solidFill>
                <a:latin typeface="Book Antiqua"/>
              </a:rPr>
              <a:t>(</a:t>
            </a:r>
            <a:r>
              <a:rPr lang="en-US" sz="2800" i="1" dirty="0">
                <a:solidFill>
                  <a:srgbClr val="000000"/>
                </a:solidFill>
                <a:latin typeface="Book Antiqua"/>
              </a:rPr>
              <a:t>x</a:t>
            </a:r>
            <a:r>
              <a:rPr lang="en-US" sz="2800" dirty="0">
                <a:solidFill>
                  <a:srgbClr val="000000"/>
                </a:solidFill>
                <a:latin typeface="Book Antiqua"/>
              </a:rPr>
              <a:t>)</a:t>
            </a:r>
          </a:p>
        </p:txBody>
      </p:sp>
      <p:sp>
        <p:nvSpPr>
          <p:cNvPr id="57355" name="Rectangle 11"/>
          <p:cNvSpPr>
            <a:spLocks noChangeArrowheads="1"/>
          </p:cNvSpPr>
          <p:nvPr/>
        </p:nvSpPr>
        <p:spPr bwMode="auto">
          <a:xfrm>
            <a:off x="2752233" y="5599033"/>
            <a:ext cx="1167270" cy="577991"/>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W</a:t>
            </a:r>
            <a:r>
              <a:rPr lang="en-US" sz="2800" baseline="-25000" dirty="0">
                <a:solidFill>
                  <a:srgbClr val="000000"/>
                </a:solidFill>
                <a:latin typeface="Book Antiqua"/>
              </a:rPr>
              <a:t>2</a:t>
            </a:r>
            <a:r>
              <a:rPr lang="en-US" sz="2800" dirty="0">
                <a:solidFill>
                  <a:srgbClr val="000000"/>
                </a:solidFill>
                <a:latin typeface="Book Antiqua"/>
              </a:rPr>
              <a:t>(</a:t>
            </a:r>
            <a:r>
              <a:rPr lang="en-US" sz="2800" i="1" dirty="0">
                <a:solidFill>
                  <a:srgbClr val="000000"/>
                </a:solidFill>
                <a:latin typeface="Book Antiqua"/>
              </a:rPr>
              <a:t>x</a:t>
            </a:r>
            <a:r>
              <a:rPr lang="en-US" sz="2800" dirty="0">
                <a:solidFill>
                  <a:srgbClr val="000000"/>
                </a:solidFill>
                <a:latin typeface="Book Antiqua"/>
              </a:rPr>
              <a:t>)</a:t>
            </a:r>
          </a:p>
        </p:txBody>
      </p:sp>
      <p:sp>
        <p:nvSpPr>
          <p:cNvPr id="57356" name="Rectangle 12"/>
          <p:cNvSpPr>
            <a:spLocks noChangeArrowheads="1"/>
          </p:cNvSpPr>
          <p:nvPr/>
        </p:nvSpPr>
        <p:spPr bwMode="auto">
          <a:xfrm>
            <a:off x="638953" y="6669219"/>
            <a:ext cx="1167270" cy="577991"/>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W</a:t>
            </a:r>
            <a:r>
              <a:rPr lang="en-US" sz="2800" baseline="-25000" dirty="0">
                <a:solidFill>
                  <a:srgbClr val="000000"/>
                </a:solidFill>
                <a:latin typeface="Book Antiqua"/>
              </a:rPr>
              <a:t>1</a:t>
            </a:r>
            <a:r>
              <a:rPr lang="en-US" sz="2800" dirty="0">
                <a:solidFill>
                  <a:srgbClr val="000000"/>
                </a:solidFill>
                <a:latin typeface="Book Antiqua"/>
              </a:rPr>
              <a:t>(</a:t>
            </a:r>
            <a:r>
              <a:rPr lang="en-US" sz="2800" i="1" dirty="0">
                <a:solidFill>
                  <a:srgbClr val="000000"/>
                </a:solidFill>
                <a:latin typeface="Book Antiqua"/>
              </a:rPr>
              <a:t>x</a:t>
            </a:r>
            <a:r>
              <a:rPr lang="en-US" sz="2800" dirty="0">
                <a:solidFill>
                  <a:srgbClr val="000000"/>
                </a:solidFill>
                <a:latin typeface="Book Antiqua"/>
              </a:rPr>
              <a:t>)</a:t>
            </a:r>
          </a:p>
        </p:txBody>
      </p:sp>
      <p:sp>
        <p:nvSpPr>
          <p:cNvPr id="57357" name="Rectangle 13"/>
          <p:cNvSpPr>
            <a:spLocks noChangeArrowheads="1"/>
          </p:cNvSpPr>
          <p:nvPr/>
        </p:nvSpPr>
        <p:spPr bwMode="auto">
          <a:xfrm>
            <a:off x="9254633" y="6669219"/>
            <a:ext cx="1167270" cy="577991"/>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W</a:t>
            </a:r>
            <a:r>
              <a:rPr lang="en-US" sz="2800" baseline="-25000" dirty="0">
                <a:solidFill>
                  <a:srgbClr val="000000"/>
                </a:solidFill>
                <a:latin typeface="Book Antiqua"/>
              </a:rPr>
              <a:t>2</a:t>
            </a:r>
            <a:r>
              <a:rPr lang="en-US" sz="2800" dirty="0">
                <a:solidFill>
                  <a:srgbClr val="000000"/>
                </a:solidFill>
                <a:latin typeface="Book Antiqua"/>
              </a:rPr>
              <a:t>(</a:t>
            </a:r>
            <a:r>
              <a:rPr lang="en-US" sz="2800" i="1" dirty="0">
                <a:solidFill>
                  <a:srgbClr val="000000"/>
                </a:solidFill>
                <a:latin typeface="Book Antiqua"/>
              </a:rPr>
              <a:t>y</a:t>
            </a:r>
            <a:r>
              <a:rPr lang="en-US" sz="2800" dirty="0">
                <a:solidFill>
                  <a:srgbClr val="000000"/>
                </a:solidFill>
                <a:latin typeface="Book Antiqua"/>
              </a:rPr>
              <a:t>)</a:t>
            </a:r>
          </a:p>
        </p:txBody>
      </p:sp>
      <p:sp>
        <p:nvSpPr>
          <p:cNvPr id="57358" name="Rectangle 14"/>
          <p:cNvSpPr>
            <a:spLocks noChangeArrowheads="1"/>
          </p:cNvSpPr>
          <p:nvPr/>
        </p:nvSpPr>
        <p:spPr bwMode="auto">
          <a:xfrm>
            <a:off x="2752233" y="6669219"/>
            <a:ext cx="1167270" cy="577991"/>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W</a:t>
            </a:r>
            <a:r>
              <a:rPr lang="en-US" sz="2800" baseline="-25000" dirty="0">
                <a:solidFill>
                  <a:srgbClr val="000000"/>
                </a:solidFill>
                <a:latin typeface="Book Antiqua"/>
              </a:rPr>
              <a:t>2</a:t>
            </a:r>
            <a:r>
              <a:rPr lang="en-US" sz="2800" dirty="0">
                <a:solidFill>
                  <a:srgbClr val="000000"/>
                </a:solidFill>
                <a:latin typeface="Book Antiqua"/>
              </a:rPr>
              <a:t>(</a:t>
            </a:r>
            <a:r>
              <a:rPr lang="en-US" sz="2800" i="1" dirty="0">
                <a:solidFill>
                  <a:srgbClr val="000000"/>
                </a:solidFill>
                <a:latin typeface="Book Antiqua"/>
              </a:rPr>
              <a:t>y</a:t>
            </a:r>
            <a:r>
              <a:rPr lang="en-US" sz="2800" dirty="0">
                <a:solidFill>
                  <a:srgbClr val="000000"/>
                </a:solidFill>
                <a:latin typeface="Book Antiqua"/>
              </a:rPr>
              <a:t>)</a:t>
            </a:r>
          </a:p>
        </p:txBody>
      </p:sp>
      <p:sp>
        <p:nvSpPr>
          <p:cNvPr id="57359" name="Rectangle 15"/>
          <p:cNvSpPr>
            <a:spLocks noChangeArrowheads="1"/>
          </p:cNvSpPr>
          <p:nvPr/>
        </p:nvSpPr>
        <p:spPr bwMode="auto">
          <a:xfrm>
            <a:off x="11516926" y="6669219"/>
            <a:ext cx="1088249" cy="577991"/>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R</a:t>
            </a:r>
            <a:r>
              <a:rPr lang="en-US" sz="2800" baseline="-25000" dirty="0">
                <a:solidFill>
                  <a:srgbClr val="000000"/>
                </a:solidFill>
                <a:latin typeface="Book Antiqua"/>
              </a:rPr>
              <a:t>3</a:t>
            </a:r>
            <a:r>
              <a:rPr lang="en-US" sz="2800" dirty="0">
                <a:solidFill>
                  <a:srgbClr val="000000"/>
                </a:solidFill>
                <a:latin typeface="Book Antiqua"/>
              </a:rPr>
              <a:t>(</a:t>
            </a:r>
            <a:r>
              <a:rPr lang="en-US" sz="2800" i="1" dirty="0">
                <a:solidFill>
                  <a:srgbClr val="000000"/>
                </a:solidFill>
                <a:latin typeface="Book Antiqua"/>
              </a:rPr>
              <a:t>y</a:t>
            </a:r>
            <a:r>
              <a:rPr lang="en-US" sz="2800" dirty="0">
                <a:solidFill>
                  <a:srgbClr val="000000"/>
                </a:solidFill>
                <a:latin typeface="Book Antiqua"/>
              </a:rPr>
              <a:t>)</a:t>
            </a:r>
          </a:p>
        </p:txBody>
      </p:sp>
      <p:sp>
        <p:nvSpPr>
          <p:cNvPr id="57360" name="Rectangle 16"/>
          <p:cNvSpPr>
            <a:spLocks noChangeArrowheads="1"/>
          </p:cNvSpPr>
          <p:nvPr/>
        </p:nvSpPr>
        <p:spPr bwMode="auto">
          <a:xfrm>
            <a:off x="5014526" y="6669219"/>
            <a:ext cx="1088249" cy="577991"/>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R</a:t>
            </a:r>
            <a:r>
              <a:rPr lang="en-US" sz="2800" baseline="-25000" dirty="0">
                <a:solidFill>
                  <a:srgbClr val="000000"/>
                </a:solidFill>
                <a:latin typeface="Book Antiqua"/>
              </a:rPr>
              <a:t>3</a:t>
            </a:r>
            <a:r>
              <a:rPr lang="en-US" sz="2800" dirty="0">
                <a:solidFill>
                  <a:srgbClr val="000000"/>
                </a:solidFill>
                <a:latin typeface="Book Antiqua"/>
              </a:rPr>
              <a:t>(</a:t>
            </a:r>
            <a:r>
              <a:rPr lang="en-US" sz="2800" i="1" dirty="0">
                <a:solidFill>
                  <a:srgbClr val="000000"/>
                </a:solidFill>
                <a:latin typeface="Book Antiqua"/>
              </a:rPr>
              <a:t>y</a:t>
            </a:r>
            <a:r>
              <a:rPr lang="en-US" sz="2800" dirty="0">
                <a:solidFill>
                  <a:srgbClr val="000000"/>
                </a:solidFill>
                <a:latin typeface="Book Antiqua"/>
              </a:rPr>
              <a:t>)</a:t>
            </a:r>
          </a:p>
        </p:txBody>
      </p:sp>
      <p:sp>
        <p:nvSpPr>
          <p:cNvPr id="57361" name="Rectangle 17"/>
          <p:cNvSpPr>
            <a:spLocks noChangeArrowheads="1"/>
          </p:cNvSpPr>
          <p:nvPr/>
        </p:nvSpPr>
        <p:spPr bwMode="auto">
          <a:xfrm>
            <a:off x="11539380" y="7793593"/>
            <a:ext cx="1043340"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R</a:t>
            </a:r>
            <a:r>
              <a:rPr lang="en-US" sz="2800" baseline="-25000" dirty="0">
                <a:solidFill>
                  <a:srgbClr val="000000"/>
                </a:solidFill>
                <a:latin typeface="Book Antiqua"/>
              </a:rPr>
              <a:t>3</a:t>
            </a:r>
            <a:r>
              <a:rPr lang="en-US" sz="2800" dirty="0">
                <a:solidFill>
                  <a:srgbClr val="000000"/>
                </a:solidFill>
                <a:latin typeface="Book Antiqua"/>
              </a:rPr>
              <a:t>(</a:t>
            </a:r>
            <a:r>
              <a:rPr lang="en-US" sz="2800" i="1" dirty="0">
                <a:solidFill>
                  <a:srgbClr val="000000"/>
                </a:solidFill>
                <a:latin typeface="Book Antiqua"/>
              </a:rPr>
              <a:t>z</a:t>
            </a:r>
            <a:r>
              <a:rPr lang="en-US" sz="2800" dirty="0">
                <a:solidFill>
                  <a:srgbClr val="000000"/>
                </a:solidFill>
                <a:latin typeface="Book Antiqua"/>
              </a:rPr>
              <a:t>)</a:t>
            </a:r>
          </a:p>
        </p:txBody>
      </p:sp>
      <p:sp>
        <p:nvSpPr>
          <p:cNvPr id="57362" name="Rectangle 18"/>
          <p:cNvSpPr>
            <a:spLocks noChangeArrowheads="1"/>
          </p:cNvSpPr>
          <p:nvPr/>
        </p:nvSpPr>
        <p:spPr bwMode="auto">
          <a:xfrm>
            <a:off x="5036980" y="7793593"/>
            <a:ext cx="1043340"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R</a:t>
            </a:r>
            <a:r>
              <a:rPr lang="en-US" sz="2800" baseline="-25000" dirty="0">
                <a:solidFill>
                  <a:srgbClr val="000000"/>
                </a:solidFill>
                <a:latin typeface="Book Antiqua"/>
              </a:rPr>
              <a:t>3</a:t>
            </a:r>
            <a:r>
              <a:rPr lang="en-US" sz="2800" dirty="0">
                <a:solidFill>
                  <a:srgbClr val="000000"/>
                </a:solidFill>
                <a:latin typeface="Book Antiqua"/>
              </a:rPr>
              <a:t>(</a:t>
            </a:r>
            <a:r>
              <a:rPr lang="en-US" sz="2800" i="1" dirty="0">
                <a:solidFill>
                  <a:srgbClr val="000000"/>
                </a:solidFill>
                <a:latin typeface="Book Antiqua"/>
              </a:rPr>
              <a:t>z</a:t>
            </a:r>
            <a:r>
              <a:rPr lang="en-US" sz="2800" dirty="0">
                <a:solidFill>
                  <a:srgbClr val="000000"/>
                </a:solidFill>
                <a:latin typeface="Book Antiqua"/>
              </a:rPr>
              <a:t>)</a:t>
            </a:r>
          </a:p>
        </p:txBody>
      </p:sp>
      <p:sp>
        <p:nvSpPr>
          <p:cNvPr id="57363" name="Rectangle 19"/>
          <p:cNvSpPr>
            <a:spLocks noChangeArrowheads="1"/>
          </p:cNvSpPr>
          <p:nvPr/>
        </p:nvSpPr>
        <p:spPr bwMode="auto">
          <a:xfrm>
            <a:off x="9315468" y="7793593"/>
            <a:ext cx="1043340"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R</a:t>
            </a:r>
            <a:r>
              <a:rPr lang="en-US" sz="2800" baseline="-25000" dirty="0">
                <a:solidFill>
                  <a:srgbClr val="000000"/>
                </a:solidFill>
                <a:latin typeface="Book Antiqua"/>
              </a:rPr>
              <a:t>2</a:t>
            </a:r>
            <a:r>
              <a:rPr lang="en-US" sz="2800" dirty="0">
                <a:solidFill>
                  <a:srgbClr val="000000"/>
                </a:solidFill>
                <a:latin typeface="Book Antiqua"/>
              </a:rPr>
              <a:t>(</a:t>
            </a:r>
            <a:r>
              <a:rPr lang="en-US" sz="2800" i="1" dirty="0">
                <a:solidFill>
                  <a:srgbClr val="000000"/>
                </a:solidFill>
                <a:latin typeface="Book Antiqua"/>
              </a:rPr>
              <a:t>z</a:t>
            </a:r>
            <a:r>
              <a:rPr lang="en-US" sz="2800" dirty="0">
                <a:solidFill>
                  <a:srgbClr val="000000"/>
                </a:solidFill>
                <a:latin typeface="Book Antiqua"/>
              </a:rPr>
              <a:t>)</a:t>
            </a:r>
          </a:p>
        </p:txBody>
      </p:sp>
      <p:sp>
        <p:nvSpPr>
          <p:cNvPr id="57364" name="Rectangle 20"/>
          <p:cNvSpPr>
            <a:spLocks noChangeArrowheads="1"/>
          </p:cNvSpPr>
          <p:nvPr/>
        </p:nvSpPr>
        <p:spPr bwMode="auto">
          <a:xfrm>
            <a:off x="2813068" y="7793593"/>
            <a:ext cx="1043340"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a:solidFill>
                  <a:srgbClr val="000000"/>
                </a:solidFill>
                <a:latin typeface="Book Antiqua"/>
              </a:rPr>
              <a:t>R</a:t>
            </a:r>
            <a:r>
              <a:rPr lang="en-US" sz="2800" baseline="-25000" dirty="0">
                <a:solidFill>
                  <a:srgbClr val="000000"/>
                </a:solidFill>
                <a:latin typeface="Book Antiqua"/>
              </a:rPr>
              <a:t>2</a:t>
            </a:r>
            <a:r>
              <a:rPr lang="en-US" sz="2800" dirty="0">
                <a:solidFill>
                  <a:srgbClr val="000000"/>
                </a:solidFill>
                <a:latin typeface="Book Antiqua"/>
              </a:rPr>
              <a:t>(</a:t>
            </a:r>
            <a:r>
              <a:rPr lang="en-US" sz="2800" i="1" dirty="0">
                <a:solidFill>
                  <a:srgbClr val="000000"/>
                </a:solidFill>
                <a:latin typeface="Book Antiqua"/>
              </a:rPr>
              <a:t>z</a:t>
            </a:r>
            <a:r>
              <a:rPr lang="en-US" sz="2800" dirty="0">
                <a:solidFill>
                  <a:srgbClr val="000000"/>
                </a:solidFill>
                <a:latin typeface="Book Antiqua"/>
              </a:rPr>
              <a:t>)</a:t>
            </a:r>
          </a:p>
        </p:txBody>
      </p:sp>
      <p:sp>
        <p:nvSpPr>
          <p:cNvPr id="57365" name="Rectangle 21"/>
          <p:cNvSpPr>
            <a:spLocks noChangeArrowheads="1"/>
          </p:cNvSpPr>
          <p:nvPr/>
        </p:nvSpPr>
        <p:spPr bwMode="auto">
          <a:xfrm>
            <a:off x="3008853" y="8854748"/>
            <a:ext cx="651771"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smtClean="0">
                <a:solidFill>
                  <a:srgbClr val="000000"/>
                </a:solidFill>
                <a:latin typeface="Book Antiqua"/>
              </a:rPr>
              <a:t>C</a:t>
            </a:r>
            <a:r>
              <a:rPr lang="en-US" sz="2800" baseline="-25000" dirty="0" smtClean="0">
                <a:solidFill>
                  <a:srgbClr val="000000"/>
                </a:solidFill>
                <a:latin typeface="Book Antiqua"/>
              </a:rPr>
              <a:t>2</a:t>
            </a:r>
            <a:r>
              <a:rPr lang="en-US" sz="2800" dirty="0" smtClean="0">
                <a:solidFill>
                  <a:srgbClr val="000000"/>
                </a:solidFill>
                <a:latin typeface="Book Antiqua"/>
              </a:rPr>
              <a:t> </a:t>
            </a:r>
            <a:endParaRPr lang="en-US" sz="2800" dirty="0">
              <a:solidFill>
                <a:srgbClr val="000000"/>
              </a:solidFill>
              <a:latin typeface="Book Antiqua"/>
            </a:endParaRPr>
          </a:p>
        </p:txBody>
      </p:sp>
      <p:sp>
        <p:nvSpPr>
          <p:cNvPr id="57366" name="Rectangle 22"/>
          <p:cNvSpPr>
            <a:spLocks noChangeArrowheads="1"/>
          </p:cNvSpPr>
          <p:nvPr/>
        </p:nvSpPr>
        <p:spPr bwMode="auto">
          <a:xfrm>
            <a:off x="5232763" y="8854748"/>
            <a:ext cx="651771" cy="558556"/>
          </a:xfrm>
          <a:prstGeom prst="rect">
            <a:avLst/>
          </a:prstGeom>
          <a:noFill/>
          <a:ln w="12700">
            <a:noFill/>
            <a:miter lim="800000"/>
            <a:headEnd/>
            <a:tailEnd/>
          </a:ln>
          <a:effectLst/>
        </p:spPr>
        <p:txBody>
          <a:bodyPr wrap="none" lIns="128691" tIns="63217" rIns="128691" bIns="63217">
            <a:prstTxWarp prst="textNoShape">
              <a:avLst/>
            </a:prstTxWarp>
            <a:spAutoFit/>
          </a:bodyPr>
          <a:lstStyle/>
          <a:p>
            <a:r>
              <a:rPr lang="en-US" sz="2800" i="1" dirty="0" smtClean="0">
                <a:solidFill>
                  <a:srgbClr val="000000"/>
                </a:solidFill>
                <a:latin typeface="Book Antiqua"/>
              </a:rPr>
              <a:t>C</a:t>
            </a:r>
            <a:r>
              <a:rPr lang="en-US" sz="2800" baseline="-25000" dirty="0" smtClean="0">
                <a:solidFill>
                  <a:srgbClr val="000000"/>
                </a:solidFill>
                <a:latin typeface="Book Antiqua"/>
              </a:rPr>
              <a:t>3</a:t>
            </a:r>
            <a:r>
              <a:rPr lang="en-US" sz="2800" dirty="0" smtClean="0">
                <a:solidFill>
                  <a:srgbClr val="000000"/>
                </a:solidFill>
                <a:latin typeface="Book Antiqua"/>
              </a:rPr>
              <a:t> </a:t>
            </a:r>
            <a:endParaRPr lang="en-US" sz="2800" dirty="0">
              <a:solidFill>
                <a:srgbClr val="000000"/>
              </a:solidFill>
              <a:latin typeface="Book Antiqua"/>
            </a:endParaRPr>
          </a:p>
        </p:txBody>
      </p:sp>
      <p:sp>
        <p:nvSpPr>
          <p:cNvPr id="57367" name="Line 23"/>
          <p:cNvSpPr>
            <a:spLocks noChangeShapeType="1"/>
          </p:cNvSpPr>
          <p:nvPr/>
        </p:nvSpPr>
        <p:spPr bwMode="auto">
          <a:xfrm flipH="1">
            <a:off x="1625600" y="5851904"/>
            <a:ext cx="1246293" cy="0"/>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7368" name="Line 24"/>
          <p:cNvSpPr>
            <a:spLocks noChangeShapeType="1"/>
          </p:cNvSpPr>
          <p:nvPr/>
        </p:nvSpPr>
        <p:spPr bwMode="auto">
          <a:xfrm>
            <a:off x="3802098" y="5878997"/>
            <a:ext cx="1228231" cy="0"/>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7369" name="Line 25"/>
          <p:cNvSpPr>
            <a:spLocks noChangeShapeType="1"/>
          </p:cNvSpPr>
          <p:nvPr/>
        </p:nvSpPr>
        <p:spPr bwMode="auto">
          <a:xfrm>
            <a:off x="1192107" y="6104775"/>
            <a:ext cx="0" cy="659271"/>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7370" name="Line 26"/>
          <p:cNvSpPr>
            <a:spLocks noChangeShapeType="1"/>
          </p:cNvSpPr>
          <p:nvPr/>
        </p:nvSpPr>
        <p:spPr bwMode="auto">
          <a:xfrm>
            <a:off x="1192107" y="7215602"/>
            <a:ext cx="0" cy="659271"/>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7371" name="Line 27"/>
          <p:cNvSpPr>
            <a:spLocks noChangeShapeType="1"/>
          </p:cNvSpPr>
          <p:nvPr/>
        </p:nvSpPr>
        <p:spPr bwMode="auto">
          <a:xfrm>
            <a:off x="3332480" y="6104775"/>
            <a:ext cx="0" cy="659271"/>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7372" name="Line 28"/>
          <p:cNvSpPr>
            <a:spLocks noChangeShapeType="1"/>
          </p:cNvSpPr>
          <p:nvPr/>
        </p:nvSpPr>
        <p:spPr bwMode="auto">
          <a:xfrm>
            <a:off x="3332480" y="7242695"/>
            <a:ext cx="0" cy="659271"/>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7373" name="Line 29"/>
          <p:cNvSpPr>
            <a:spLocks noChangeShapeType="1"/>
          </p:cNvSpPr>
          <p:nvPr/>
        </p:nvSpPr>
        <p:spPr bwMode="auto">
          <a:xfrm>
            <a:off x="3332480" y="8299335"/>
            <a:ext cx="0" cy="659271"/>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7374" name="Line 30"/>
          <p:cNvSpPr>
            <a:spLocks noChangeShapeType="1"/>
          </p:cNvSpPr>
          <p:nvPr/>
        </p:nvSpPr>
        <p:spPr bwMode="auto">
          <a:xfrm>
            <a:off x="3829191" y="6935637"/>
            <a:ext cx="1228231" cy="0"/>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7375" name="Line 31"/>
          <p:cNvSpPr>
            <a:spLocks noChangeShapeType="1"/>
          </p:cNvSpPr>
          <p:nvPr/>
        </p:nvSpPr>
        <p:spPr bwMode="auto">
          <a:xfrm>
            <a:off x="3775005" y="8073557"/>
            <a:ext cx="1228231" cy="0"/>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7376" name="Line 32"/>
          <p:cNvSpPr>
            <a:spLocks noChangeShapeType="1"/>
          </p:cNvSpPr>
          <p:nvPr/>
        </p:nvSpPr>
        <p:spPr bwMode="auto">
          <a:xfrm>
            <a:off x="5527040" y="6104775"/>
            <a:ext cx="0" cy="659271"/>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7377" name="Line 33"/>
          <p:cNvSpPr>
            <a:spLocks noChangeShapeType="1"/>
          </p:cNvSpPr>
          <p:nvPr/>
        </p:nvSpPr>
        <p:spPr bwMode="auto">
          <a:xfrm>
            <a:off x="5527040" y="7188508"/>
            <a:ext cx="0" cy="659271"/>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7378" name="Line 34"/>
          <p:cNvSpPr>
            <a:spLocks noChangeShapeType="1"/>
          </p:cNvSpPr>
          <p:nvPr/>
        </p:nvSpPr>
        <p:spPr bwMode="auto">
          <a:xfrm>
            <a:off x="5527040" y="8272242"/>
            <a:ext cx="0" cy="659271"/>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7379" name="Line 35"/>
          <p:cNvSpPr>
            <a:spLocks noChangeShapeType="1"/>
          </p:cNvSpPr>
          <p:nvPr/>
        </p:nvSpPr>
        <p:spPr bwMode="auto">
          <a:xfrm>
            <a:off x="10358685" y="5851904"/>
            <a:ext cx="1228231" cy="0"/>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7380" name="Line 36"/>
          <p:cNvSpPr>
            <a:spLocks noChangeShapeType="1"/>
          </p:cNvSpPr>
          <p:nvPr/>
        </p:nvSpPr>
        <p:spPr bwMode="auto">
          <a:xfrm>
            <a:off x="10331591" y="6935637"/>
            <a:ext cx="1228231" cy="0"/>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7381" name="Line 37"/>
          <p:cNvSpPr>
            <a:spLocks noChangeShapeType="1"/>
          </p:cNvSpPr>
          <p:nvPr/>
        </p:nvSpPr>
        <p:spPr bwMode="auto">
          <a:xfrm>
            <a:off x="10331591" y="8073557"/>
            <a:ext cx="1228231" cy="0"/>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7382" name="Line 38"/>
          <p:cNvSpPr>
            <a:spLocks noChangeShapeType="1"/>
          </p:cNvSpPr>
          <p:nvPr/>
        </p:nvSpPr>
        <p:spPr bwMode="auto">
          <a:xfrm flipH="1">
            <a:off x="8182187" y="5878997"/>
            <a:ext cx="1246293" cy="0"/>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7383" name="Line 39"/>
          <p:cNvSpPr>
            <a:spLocks noChangeShapeType="1"/>
          </p:cNvSpPr>
          <p:nvPr/>
        </p:nvSpPr>
        <p:spPr bwMode="auto">
          <a:xfrm>
            <a:off x="9834880" y="6104775"/>
            <a:ext cx="0" cy="659271"/>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7384" name="Line 40"/>
          <p:cNvSpPr>
            <a:spLocks noChangeShapeType="1"/>
          </p:cNvSpPr>
          <p:nvPr/>
        </p:nvSpPr>
        <p:spPr bwMode="auto">
          <a:xfrm>
            <a:off x="9861973" y="7215602"/>
            <a:ext cx="0" cy="659271"/>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7385" name="Line 41"/>
          <p:cNvSpPr>
            <a:spLocks noChangeShapeType="1"/>
          </p:cNvSpPr>
          <p:nvPr/>
        </p:nvSpPr>
        <p:spPr bwMode="auto">
          <a:xfrm>
            <a:off x="12029440" y="6077682"/>
            <a:ext cx="0" cy="659271"/>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57386" name="Line 42"/>
          <p:cNvSpPr>
            <a:spLocks noChangeShapeType="1"/>
          </p:cNvSpPr>
          <p:nvPr/>
        </p:nvSpPr>
        <p:spPr bwMode="auto">
          <a:xfrm>
            <a:off x="12056533" y="7215602"/>
            <a:ext cx="0" cy="659271"/>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43" name="Notched Right Arrow 42"/>
          <p:cNvSpPr/>
          <p:nvPr/>
        </p:nvSpPr>
        <p:spPr bwMode="auto">
          <a:xfrm>
            <a:off x="6790432" y="6749008"/>
            <a:ext cx="978408" cy="484632"/>
          </a:xfrm>
          <a:prstGeom prst="notchedRightArrow">
            <a:avLst/>
          </a:prstGeom>
          <a:solidFill>
            <a:srgbClr val="6682AA"/>
          </a:solid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CA" sz="3000" b="0" i="0" u="none" strike="noStrike" cap="none" normalizeH="0" baseline="0" dirty="0">
              <a:ln>
                <a:noFill/>
              </a:ln>
              <a:solidFill>
                <a:srgbClr val="263750"/>
              </a:solidFill>
              <a:effectLst/>
              <a:latin typeface="Book Antiqua"/>
              <a:ea typeface="ヒラギノ明朝 ProN W3" charset="0"/>
              <a:cs typeface="ヒラギノ明朝 ProN W3" charset="0"/>
              <a:sym typeface="Palatino"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a:lstStyle/>
          <a:p>
            <a:r>
              <a:rPr lang="en-US"/>
              <a:t>Serial History</a:t>
            </a:r>
          </a:p>
        </p:txBody>
      </p:sp>
      <p:sp>
        <p:nvSpPr>
          <p:cNvPr id="58371" name="Rectangle 3"/>
          <p:cNvSpPr>
            <a:spLocks noGrp="1" noChangeArrowheads="1"/>
          </p:cNvSpPr>
          <p:nvPr>
            <p:ph idx="1"/>
          </p:nvPr>
        </p:nvSpPr>
        <p:spPr>
          <a:noFill/>
          <a:ln/>
        </p:spPr>
        <p:txBody>
          <a:bodyPr/>
          <a:lstStyle/>
          <a:p>
            <a:r>
              <a:rPr lang="en-US" dirty="0"/>
              <a:t>All the actions of a transaction occur consecutively.</a:t>
            </a:r>
          </a:p>
          <a:p>
            <a:r>
              <a:rPr lang="en-US" dirty="0"/>
              <a:t>No interleaving of transaction operations.</a:t>
            </a:r>
          </a:p>
          <a:p>
            <a:r>
              <a:rPr lang="en-US" dirty="0"/>
              <a:t>If each transaction is consistent (obeys integrity rules), then the database is guaranteed to be consistent at the end of executing a serial history.</a:t>
            </a:r>
          </a:p>
        </p:txBody>
      </p:sp>
      <p:sp>
        <p:nvSpPr>
          <p:cNvPr id="58372" name="Rectangle 4"/>
          <p:cNvSpPr>
            <a:spLocks noChangeArrowheads="1"/>
          </p:cNvSpPr>
          <p:nvPr/>
        </p:nvSpPr>
        <p:spPr bwMode="auto">
          <a:xfrm>
            <a:off x="1834432" y="5740896"/>
            <a:ext cx="8073838" cy="1851217"/>
          </a:xfrm>
          <a:prstGeom prst="rect">
            <a:avLst/>
          </a:prstGeom>
          <a:noFill/>
          <a:ln w="12700">
            <a:noFill/>
            <a:miter lim="800000"/>
            <a:headEnd/>
            <a:tailEnd/>
          </a:ln>
          <a:effectLst/>
        </p:spPr>
        <p:txBody>
          <a:bodyPr wrap="none" lIns="128691" tIns="63217" rIns="128691" bIns="63217">
            <a:prstTxWarp prst="textNoShape">
              <a:avLst/>
            </a:prstTxWarp>
            <a:spAutoFit/>
          </a:bodyPr>
          <a:lstStyle/>
          <a:p>
            <a:pPr marL="627063" indent="-627063">
              <a:tabLst>
                <a:tab pos="650230" algn="l"/>
                <a:tab pos="3007313" algn="l"/>
                <a:tab pos="3576264" algn="l"/>
                <a:tab pos="5852069" algn="l"/>
                <a:tab pos="6421020" algn="l"/>
              </a:tabLst>
            </a:pPr>
            <a:r>
              <a:rPr lang="en-US" sz="2800" i="1" dirty="0">
                <a:solidFill>
                  <a:schemeClr val="tx2"/>
                </a:solidFill>
                <a:latin typeface="Book Antiqua"/>
              </a:rPr>
              <a:t>T</a:t>
            </a:r>
            <a:r>
              <a:rPr lang="en-US" sz="2800" baseline="-25000" dirty="0">
                <a:solidFill>
                  <a:schemeClr val="tx2"/>
                </a:solidFill>
                <a:latin typeface="Book Antiqua"/>
              </a:rPr>
              <a:t>1</a:t>
            </a:r>
            <a:r>
              <a:rPr lang="en-US" sz="2800" dirty="0">
                <a:solidFill>
                  <a:schemeClr val="tx2"/>
                </a:solidFill>
                <a:latin typeface="Book Antiqua"/>
              </a:rPr>
              <a:t>:	Read(</a:t>
            </a:r>
            <a:r>
              <a:rPr lang="en-US" sz="2800" i="1" dirty="0">
                <a:solidFill>
                  <a:schemeClr val="tx2"/>
                </a:solidFill>
                <a:latin typeface="Book Antiqua"/>
              </a:rPr>
              <a:t>x</a:t>
            </a:r>
            <a:r>
              <a:rPr lang="en-US" sz="2800" dirty="0">
                <a:solidFill>
                  <a:schemeClr val="tx2"/>
                </a:solidFill>
                <a:latin typeface="Book Antiqua"/>
              </a:rPr>
              <a:t>)	</a:t>
            </a:r>
            <a:r>
              <a:rPr lang="en-US" sz="2800" i="1" dirty="0">
                <a:solidFill>
                  <a:schemeClr val="tx2"/>
                </a:solidFill>
                <a:latin typeface="Book Antiqua"/>
              </a:rPr>
              <a:t>T</a:t>
            </a:r>
            <a:r>
              <a:rPr lang="en-US" sz="2800" baseline="-25000" dirty="0">
                <a:solidFill>
                  <a:schemeClr val="tx2"/>
                </a:solidFill>
                <a:latin typeface="Book Antiqua"/>
              </a:rPr>
              <a:t>2</a:t>
            </a:r>
            <a:r>
              <a:rPr lang="en-US" sz="2800" dirty="0">
                <a:solidFill>
                  <a:schemeClr val="tx2"/>
                </a:solidFill>
                <a:latin typeface="Book Antiqua"/>
              </a:rPr>
              <a:t>:	Write(</a:t>
            </a:r>
            <a:r>
              <a:rPr lang="en-US" sz="2800" i="1" dirty="0">
                <a:solidFill>
                  <a:schemeClr val="tx2"/>
                </a:solidFill>
                <a:latin typeface="Book Antiqua"/>
              </a:rPr>
              <a:t>x</a:t>
            </a:r>
            <a:r>
              <a:rPr lang="en-US" sz="2800" dirty="0">
                <a:solidFill>
                  <a:schemeClr val="tx2"/>
                </a:solidFill>
                <a:latin typeface="Book Antiqua"/>
              </a:rPr>
              <a:t>)	</a:t>
            </a:r>
            <a:r>
              <a:rPr lang="en-US" sz="2800" i="1" dirty="0">
                <a:solidFill>
                  <a:schemeClr val="tx2"/>
                </a:solidFill>
                <a:latin typeface="Book Antiqua"/>
              </a:rPr>
              <a:t>T</a:t>
            </a:r>
            <a:r>
              <a:rPr lang="en-US" sz="2800" baseline="-25000" dirty="0">
                <a:solidFill>
                  <a:schemeClr val="tx2"/>
                </a:solidFill>
                <a:latin typeface="Book Antiqua"/>
              </a:rPr>
              <a:t>3</a:t>
            </a:r>
            <a:r>
              <a:rPr lang="en-US" sz="2800" dirty="0">
                <a:solidFill>
                  <a:schemeClr val="tx2"/>
                </a:solidFill>
                <a:latin typeface="Book Antiqua"/>
              </a:rPr>
              <a:t>:	Read(</a:t>
            </a:r>
            <a:r>
              <a:rPr lang="en-US" sz="2800" i="1" dirty="0">
                <a:solidFill>
                  <a:schemeClr val="tx2"/>
                </a:solidFill>
                <a:latin typeface="Book Antiqua"/>
              </a:rPr>
              <a:t>x</a:t>
            </a:r>
            <a:r>
              <a:rPr lang="en-US" sz="2800" dirty="0">
                <a:solidFill>
                  <a:schemeClr val="tx2"/>
                </a:solidFill>
                <a:latin typeface="Book Antiqua"/>
              </a:rPr>
              <a:t>)</a:t>
            </a:r>
          </a:p>
          <a:p>
            <a:pPr marL="627063" lvl="1" indent="-627063">
              <a:tabLst>
                <a:tab pos="650230" algn="l"/>
                <a:tab pos="3007313" algn="l"/>
                <a:tab pos="3576264" algn="l"/>
                <a:tab pos="5852069" algn="l"/>
                <a:tab pos="6421020" algn="l"/>
              </a:tabLst>
            </a:pPr>
            <a:r>
              <a:rPr lang="en-US" sz="2800" dirty="0" smtClean="0">
                <a:solidFill>
                  <a:schemeClr val="tx2"/>
                </a:solidFill>
                <a:latin typeface="Book Antiqua"/>
              </a:rPr>
              <a:t>	Write</a:t>
            </a:r>
            <a:r>
              <a:rPr lang="en-US" sz="2800" dirty="0">
                <a:solidFill>
                  <a:schemeClr val="tx2"/>
                </a:solidFill>
                <a:latin typeface="Book Antiqua"/>
              </a:rPr>
              <a:t>(</a:t>
            </a:r>
            <a:r>
              <a:rPr lang="en-US" sz="2800" i="1" dirty="0">
                <a:solidFill>
                  <a:schemeClr val="tx2"/>
                </a:solidFill>
                <a:latin typeface="Book Antiqua"/>
              </a:rPr>
              <a:t>x</a:t>
            </a:r>
            <a:r>
              <a:rPr lang="en-US" sz="2800" dirty="0">
                <a:solidFill>
                  <a:schemeClr val="tx2"/>
                </a:solidFill>
                <a:latin typeface="Book Antiqua"/>
              </a:rPr>
              <a:t>)		Write(</a:t>
            </a:r>
            <a:r>
              <a:rPr lang="en-US" sz="2800" i="1" dirty="0">
                <a:solidFill>
                  <a:schemeClr val="tx2"/>
                </a:solidFill>
                <a:latin typeface="Book Antiqua"/>
              </a:rPr>
              <a:t>y</a:t>
            </a:r>
            <a:r>
              <a:rPr lang="en-US" sz="2800" dirty="0">
                <a:solidFill>
                  <a:schemeClr val="tx2"/>
                </a:solidFill>
                <a:latin typeface="Book Antiqua"/>
              </a:rPr>
              <a:t>)		Read(</a:t>
            </a:r>
            <a:r>
              <a:rPr lang="en-US" sz="2800" i="1" dirty="0">
                <a:solidFill>
                  <a:schemeClr val="tx2"/>
                </a:solidFill>
                <a:latin typeface="Book Antiqua"/>
              </a:rPr>
              <a:t>y</a:t>
            </a:r>
            <a:r>
              <a:rPr lang="en-US" sz="2800" dirty="0">
                <a:solidFill>
                  <a:schemeClr val="tx2"/>
                </a:solidFill>
                <a:latin typeface="Book Antiqua"/>
              </a:rPr>
              <a:t>)</a:t>
            </a:r>
          </a:p>
          <a:p>
            <a:pPr marL="627063" lvl="1" indent="-627063">
              <a:tabLst>
                <a:tab pos="650230" algn="l"/>
                <a:tab pos="3007313" algn="l"/>
                <a:tab pos="3576264" algn="l"/>
                <a:tab pos="5852069" algn="l"/>
                <a:tab pos="6421020" algn="l"/>
              </a:tabLst>
            </a:pPr>
            <a:r>
              <a:rPr lang="en-US" sz="2800" dirty="0" smtClean="0">
                <a:solidFill>
                  <a:schemeClr val="tx2"/>
                </a:solidFill>
                <a:latin typeface="Book Antiqua"/>
              </a:rPr>
              <a:t>	Commit</a:t>
            </a:r>
            <a:r>
              <a:rPr lang="en-US" sz="2800" dirty="0">
                <a:solidFill>
                  <a:schemeClr val="tx2"/>
                </a:solidFill>
                <a:latin typeface="Book Antiqua"/>
              </a:rPr>
              <a:t>		Read(</a:t>
            </a:r>
            <a:r>
              <a:rPr lang="en-US" sz="2800" i="1" dirty="0">
                <a:solidFill>
                  <a:schemeClr val="tx2"/>
                </a:solidFill>
                <a:latin typeface="Book Antiqua"/>
              </a:rPr>
              <a:t>z</a:t>
            </a:r>
            <a:r>
              <a:rPr lang="en-US" sz="2800" dirty="0">
                <a:solidFill>
                  <a:schemeClr val="tx2"/>
                </a:solidFill>
                <a:latin typeface="Book Antiqua"/>
              </a:rPr>
              <a:t>)		Read(</a:t>
            </a:r>
            <a:r>
              <a:rPr lang="en-US" sz="2800" i="1" dirty="0">
                <a:solidFill>
                  <a:schemeClr val="tx2"/>
                </a:solidFill>
                <a:latin typeface="Book Antiqua"/>
              </a:rPr>
              <a:t>z</a:t>
            </a:r>
            <a:r>
              <a:rPr lang="en-US" sz="2800" dirty="0">
                <a:solidFill>
                  <a:schemeClr val="tx2"/>
                </a:solidFill>
                <a:latin typeface="Book Antiqua"/>
              </a:rPr>
              <a:t>)</a:t>
            </a:r>
          </a:p>
          <a:p>
            <a:pPr marL="627063" lvl="4" indent="-627063">
              <a:tabLst>
                <a:tab pos="650230" algn="l"/>
                <a:tab pos="3007313" algn="l"/>
                <a:tab pos="3576264" algn="l"/>
                <a:tab pos="5852069" algn="l"/>
                <a:tab pos="6421020" algn="l"/>
              </a:tabLst>
            </a:pPr>
            <a:r>
              <a:rPr lang="en-US" sz="2800" dirty="0">
                <a:solidFill>
                  <a:schemeClr val="tx2"/>
                </a:solidFill>
                <a:latin typeface="Book Antiqua"/>
              </a:rPr>
              <a:t>           </a:t>
            </a:r>
            <a:r>
              <a:rPr lang="en-US" sz="2800" dirty="0" smtClean="0">
                <a:solidFill>
                  <a:schemeClr val="tx2"/>
                </a:solidFill>
                <a:latin typeface="Book Antiqua"/>
              </a:rPr>
              <a:t>		Commit</a:t>
            </a:r>
            <a:r>
              <a:rPr lang="en-US" sz="2800" dirty="0">
                <a:solidFill>
                  <a:schemeClr val="tx2"/>
                </a:solidFill>
                <a:latin typeface="Book Antiqua"/>
              </a:rPr>
              <a:t>		Commit</a:t>
            </a:r>
          </a:p>
        </p:txBody>
      </p:sp>
      <p:pic>
        <p:nvPicPr>
          <p:cNvPr id="6" name="Picture 7" descr="image-4"/>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Lst>
          </a:blip>
          <a:srcRect/>
          <a:stretch>
            <a:fillRect/>
          </a:stretch>
        </p:blipFill>
        <p:spPr bwMode="auto">
          <a:xfrm>
            <a:off x="1625600" y="8045152"/>
            <a:ext cx="9645227" cy="896338"/>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a:lstStyle/>
          <a:p>
            <a:r>
              <a:rPr lang="en-US"/>
              <a:t>Serializable History</a:t>
            </a:r>
          </a:p>
        </p:txBody>
      </p:sp>
      <p:sp>
        <p:nvSpPr>
          <p:cNvPr id="60419" name="Rectangle 3"/>
          <p:cNvSpPr>
            <a:spLocks noGrp="1" noChangeArrowheads="1"/>
          </p:cNvSpPr>
          <p:nvPr>
            <p:ph idx="1"/>
          </p:nvPr>
        </p:nvSpPr>
        <p:spPr>
          <a:noFill/>
          <a:ln/>
        </p:spPr>
        <p:txBody>
          <a:bodyPr/>
          <a:lstStyle/>
          <a:p>
            <a:r>
              <a:rPr lang="en-US" dirty="0"/>
              <a:t>Transactions execute concurrently, but the net effect of the resulting history upon the database is </a:t>
            </a:r>
            <a:r>
              <a:rPr lang="en-US" dirty="0">
                <a:solidFill>
                  <a:srgbClr val="FF0000"/>
                </a:solidFill>
              </a:rPr>
              <a:t>equivalent </a:t>
            </a:r>
            <a:r>
              <a:rPr lang="en-US" dirty="0"/>
              <a:t>to some </a:t>
            </a:r>
            <a:r>
              <a:rPr lang="en-US" dirty="0">
                <a:solidFill>
                  <a:srgbClr val="FF0000"/>
                </a:solidFill>
              </a:rPr>
              <a:t>serial </a:t>
            </a:r>
            <a:r>
              <a:rPr lang="en-US" dirty="0"/>
              <a:t>history.</a:t>
            </a:r>
          </a:p>
          <a:p>
            <a:r>
              <a:rPr lang="en-US" dirty="0"/>
              <a:t>Equivalent with respect to what?</a:t>
            </a:r>
          </a:p>
          <a:p>
            <a:pPr lvl="1"/>
            <a:r>
              <a:rPr lang="en-US" b="1" i="1" dirty="0"/>
              <a:t>Conflict equivalence</a:t>
            </a:r>
            <a:r>
              <a:rPr lang="en-US" dirty="0"/>
              <a:t>: the relative order of execution of the conflicting operations belonging to </a:t>
            </a:r>
            <a:r>
              <a:rPr lang="en-US" dirty="0" err="1"/>
              <a:t>unaborted</a:t>
            </a:r>
            <a:r>
              <a:rPr lang="en-US" dirty="0"/>
              <a:t> transactions in two histories are the same.</a:t>
            </a:r>
          </a:p>
          <a:p>
            <a:pPr lvl="1"/>
            <a:r>
              <a:rPr lang="en-US" b="1" i="1" dirty="0"/>
              <a:t>Conflicting operations</a:t>
            </a:r>
            <a:r>
              <a:rPr lang="en-US" dirty="0"/>
              <a:t>: two incompatible operations (e.g., Read and Write) conflict if they both access the same data item.</a:t>
            </a:r>
          </a:p>
          <a:p>
            <a:pPr lvl="2"/>
            <a:r>
              <a:rPr lang="en-US" dirty="0"/>
              <a:t>Incompatible operations of each transaction is assumed to conflict; do not change their execution orders.</a:t>
            </a:r>
          </a:p>
          <a:p>
            <a:pPr lvl="2"/>
            <a:r>
              <a:rPr lang="en-US" dirty="0"/>
              <a:t>If two operations from two different transactions conflict, the corresponding transactions are also said to conflict.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a:lstStyle/>
          <a:p>
            <a:r>
              <a:rPr lang="en-US"/>
              <a:t>Serializable History</a:t>
            </a:r>
          </a:p>
        </p:txBody>
      </p:sp>
      <p:sp>
        <p:nvSpPr>
          <p:cNvPr id="62467" name="Rectangle 3"/>
          <p:cNvSpPr>
            <a:spLocks noChangeArrowheads="1"/>
          </p:cNvSpPr>
          <p:nvPr/>
        </p:nvSpPr>
        <p:spPr bwMode="auto">
          <a:xfrm>
            <a:off x="669752" y="4732784"/>
            <a:ext cx="10783147" cy="3759347"/>
          </a:xfrm>
          <a:prstGeom prst="rect">
            <a:avLst/>
          </a:prstGeom>
          <a:noFill/>
          <a:ln w="76200">
            <a:noFill/>
            <a:miter lim="800000"/>
            <a:headEnd/>
            <a:tailEnd/>
          </a:ln>
          <a:effectLst/>
        </p:spPr>
        <p:txBody>
          <a:bodyPr lIns="90310" tIns="36124" rIns="90310" bIns="36124">
            <a:prstTxWarp prst="textNoShape">
              <a:avLst/>
            </a:prstTxWarp>
            <a:spAutoFit/>
          </a:bodyPr>
          <a:lstStyle/>
          <a:p>
            <a:pPr algn="l">
              <a:lnSpc>
                <a:spcPct val="110000"/>
              </a:lnSpc>
              <a:spcBef>
                <a:spcPct val="60000"/>
              </a:spcBef>
            </a:pPr>
            <a:r>
              <a:rPr lang="en-US" sz="2800" dirty="0">
                <a:solidFill>
                  <a:schemeClr val="tx2"/>
                </a:solidFill>
                <a:latin typeface="Book Antiqua"/>
              </a:rPr>
              <a:t>The following are not conflict equivalent</a:t>
            </a:r>
          </a:p>
          <a:p>
            <a:pPr algn="l">
              <a:lnSpc>
                <a:spcPct val="110000"/>
              </a:lnSpc>
              <a:spcBef>
                <a:spcPct val="60000"/>
              </a:spcBef>
            </a:pPr>
            <a:r>
              <a:rPr lang="en-US" sz="2400" i="1" dirty="0">
                <a:solidFill>
                  <a:schemeClr val="tx2"/>
                </a:solidFill>
                <a:latin typeface="Book Antiqua"/>
              </a:rPr>
              <a:t>	H</a:t>
            </a:r>
            <a:r>
              <a:rPr lang="en-US" sz="2400" i="1" baseline="-25000" dirty="0">
                <a:solidFill>
                  <a:schemeClr val="tx2"/>
                </a:solidFill>
                <a:latin typeface="Book Antiqua"/>
              </a:rPr>
              <a:t>s</a:t>
            </a:r>
            <a:r>
              <a:rPr lang="en-US" sz="2400" dirty="0">
                <a:solidFill>
                  <a:schemeClr val="tx2"/>
                </a:solidFill>
                <a:latin typeface="Book Antiqua"/>
              </a:rPr>
              <a:t>={</a:t>
            </a:r>
            <a:r>
              <a:rPr lang="en-US" sz="2400" i="1" dirty="0">
                <a:solidFill>
                  <a:schemeClr val="tx2"/>
                </a:solidFill>
                <a:latin typeface="Book Antiqua"/>
              </a:rPr>
              <a:t>W</a:t>
            </a:r>
            <a:r>
              <a:rPr lang="en-US" sz="2400" baseline="-25000" dirty="0">
                <a:solidFill>
                  <a:schemeClr val="tx2"/>
                </a:solidFill>
                <a:latin typeface="Book Antiqua"/>
              </a:rPr>
              <a:t>2</a:t>
            </a:r>
            <a:r>
              <a:rPr lang="en-US" sz="2400" dirty="0">
                <a:solidFill>
                  <a:schemeClr val="tx2"/>
                </a:solidFill>
                <a:latin typeface="Book Antiqua"/>
              </a:rPr>
              <a:t>(</a:t>
            </a:r>
            <a:r>
              <a:rPr lang="en-US" sz="2400" i="1" dirty="0">
                <a:solidFill>
                  <a:schemeClr val="tx2"/>
                </a:solidFill>
                <a:latin typeface="Book Antiqua"/>
              </a:rPr>
              <a:t>x</a:t>
            </a:r>
            <a:r>
              <a:rPr lang="en-US" sz="2400" dirty="0">
                <a:solidFill>
                  <a:schemeClr val="tx2"/>
                </a:solidFill>
                <a:latin typeface="Book Antiqua"/>
              </a:rPr>
              <a:t>),</a:t>
            </a:r>
            <a:r>
              <a:rPr lang="en-US" sz="2400" i="1" dirty="0">
                <a:solidFill>
                  <a:schemeClr val="tx2"/>
                </a:solidFill>
                <a:latin typeface="Book Antiqua"/>
              </a:rPr>
              <a:t>W</a:t>
            </a:r>
            <a:r>
              <a:rPr lang="en-US" sz="2400" baseline="-25000" dirty="0">
                <a:solidFill>
                  <a:schemeClr val="tx2"/>
                </a:solidFill>
                <a:latin typeface="Book Antiqua"/>
              </a:rPr>
              <a:t>2</a:t>
            </a:r>
            <a:r>
              <a:rPr lang="en-US" sz="2400" dirty="0">
                <a:solidFill>
                  <a:schemeClr val="tx2"/>
                </a:solidFill>
                <a:latin typeface="Book Antiqua"/>
              </a:rPr>
              <a:t>(</a:t>
            </a:r>
            <a:r>
              <a:rPr lang="en-US" sz="2400" i="1" dirty="0">
                <a:solidFill>
                  <a:schemeClr val="tx2"/>
                </a:solidFill>
                <a:latin typeface="Book Antiqua"/>
              </a:rPr>
              <a:t>y</a:t>
            </a:r>
            <a:r>
              <a:rPr lang="en-US" sz="2400" dirty="0">
                <a:solidFill>
                  <a:schemeClr val="tx2"/>
                </a:solidFill>
                <a:latin typeface="Book Antiqua"/>
              </a:rPr>
              <a:t>),</a:t>
            </a:r>
            <a:r>
              <a:rPr lang="en-US" sz="2400" i="1" dirty="0">
                <a:solidFill>
                  <a:schemeClr val="tx2"/>
                </a:solidFill>
                <a:latin typeface="Book Antiqua"/>
              </a:rPr>
              <a:t>R</a:t>
            </a:r>
            <a:r>
              <a:rPr lang="en-US" sz="2400" baseline="-25000" dirty="0">
                <a:solidFill>
                  <a:schemeClr val="tx2"/>
                </a:solidFill>
                <a:latin typeface="Book Antiqua"/>
              </a:rPr>
              <a:t>2</a:t>
            </a:r>
            <a:r>
              <a:rPr lang="en-US" sz="2400" dirty="0">
                <a:solidFill>
                  <a:schemeClr val="tx2"/>
                </a:solidFill>
                <a:latin typeface="Book Antiqua"/>
              </a:rPr>
              <a:t>(</a:t>
            </a:r>
            <a:r>
              <a:rPr lang="en-US" sz="2400" i="1" dirty="0">
                <a:solidFill>
                  <a:schemeClr val="tx2"/>
                </a:solidFill>
                <a:latin typeface="Book Antiqua"/>
              </a:rPr>
              <a:t>z</a:t>
            </a:r>
            <a:r>
              <a:rPr lang="en-US" sz="2400" dirty="0">
                <a:solidFill>
                  <a:schemeClr val="tx2"/>
                </a:solidFill>
                <a:latin typeface="Book Antiqua"/>
              </a:rPr>
              <a:t>)</a:t>
            </a:r>
            <a:r>
              <a:rPr lang="en-US" sz="2400" dirty="0" smtClean="0">
                <a:solidFill>
                  <a:schemeClr val="tx2"/>
                </a:solidFill>
                <a:latin typeface="Book Antiqua"/>
              </a:rPr>
              <a:t>,</a:t>
            </a:r>
            <a:r>
              <a:rPr lang="en-US" sz="2400" i="1" dirty="0" smtClean="0">
                <a:solidFill>
                  <a:schemeClr val="tx2"/>
                </a:solidFill>
                <a:latin typeface="Book Antiqua"/>
              </a:rPr>
              <a:t>R</a:t>
            </a:r>
            <a:r>
              <a:rPr lang="en-US" sz="2400" baseline="-25000" dirty="0" smtClean="0">
                <a:solidFill>
                  <a:schemeClr val="tx2"/>
                </a:solidFill>
                <a:latin typeface="Book Antiqua"/>
              </a:rPr>
              <a:t>1</a:t>
            </a:r>
            <a:r>
              <a:rPr lang="en-US" sz="2400" dirty="0">
                <a:solidFill>
                  <a:schemeClr val="tx2"/>
                </a:solidFill>
                <a:latin typeface="Book Antiqua"/>
              </a:rPr>
              <a:t>(</a:t>
            </a:r>
            <a:r>
              <a:rPr lang="en-US" sz="2400" i="1" dirty="0">
                <a:solidFill>
                  <a:schemeClr val="tx2"/>
                </a:solidFill>
                <a:latin typeface="Book Antiqua"/>
              </a:rPr>
              <a:t>x</a:t>
            </a:r>
            <a:r>
              <a:rPr lang="en-US" sz="2400" dirty="0">
                <a:solidFill>
                  <a:schemeClr val="tx2"/>
                </a:solidFill>
                <a:latin typeface="Book Antiqua"/>
              </a:rPr>
              <a:t>),</a:t>
            </a:r>
            <a:r>
              <a:rPr lang="en-US" sz="2400" i="1" dirty="0">
                <a:solidFill>
                  <a:schemeClr val="tx2"/>
                </a:solidFill>
                <a:latin typeface="Book Antiqua"/>
              </a:rPr>
              <a:t>W</a:t>
            </a:r>
            <a:r>
              <a:rPr lang="en-US" sz="2400" baseline="-25000" dirty="0">
                <a:solidFill>
                  <a:schemeClr val="tx2"/>
                </a:solidFill>
                <a:latin typeface="Book Antiqua"/>
              </a:rPr>
              <a:t>1</a:t>
            </a:r>
            <a:r>
              <a:rPr lang="en-US" sz="2400" dirty="0">
                <a:solidFill>
                  <a:schemeClr val="tx2"/>
                </a:solidFill>
                <a:latin typeface="Book Antiqua"/>
              </a:rPr>
              <a:t>(</a:t>
            </a:r>
            <a:r>
              <a:rPr lang="en-US" sz="2400" i="1" dirty="0">
                <a:solidFill>
                  <a:schemeClr val="tx2"/>
                </a:solidFill>
                <a:latin typeface="Book Antiqua"/>
              </a:rPr>
              <a:t>x</a:t>
            </a:r>
            <a:r>
              <a:rPr lang="en-US" sz="2400" dirty="0">
                <a:solidFill>
                  <a:schemeClr val="tx2"/>
                </a:solidFill>
                <a:latin typeface="Book Antiqua"/>
              </a:rPr>
              <a:t>)</a:t>
            </a:r>
            <a:r>
              <a:rPr lang="en-US" sz="2400" dirty="0" smtClean="0">
                <a:solidFill>
                  <a:schemeClr val="tx2"/>
                </a:solidFill>
                <a:latin typeface="Book Antiqua"/>
              </a:rPr>
              <a:t>,</a:t>
            </a:r>
            <a:r>
              <a:rPr lang="en-US" sz="2400" i="1" dirty="0" smtClean="0">
                <a:solidFill>
                  <a:schemeClr val="tx2"/>
                </a:solidFill>
                <a:latin typeface="Book Antiqua"/>
              </a:rPr>
              <a:t>R</a:t>
            </a:r>
            <a:r>
              <a:rPr lang="en-US" sz="2400" baseline="-25000" dirty="0" smtClean="0">
                <a:solidFill>
                  <a:schemeClr val="tx2"/>
                </a:solidFill>
                <a:latin typeface="Book Antiqua"/>
              </a:rPr>
              <a:t>3</a:t>
            </a:r>
            <a:r>
              <a:rPr lang="en-US" sz="2400" dirty="0">
                <a:solidFill>
                  <a:schemeClr val="tx2"/>
                </a:solidFill>
                <a:latin typeface="Book Antiqua"/>
              </a:rPr>
              <a:t>(</a:t>
            </a:r>
            <a:r>
              <a:rPr lang="en-US" sz="2400" i="1" dirty="0">
                <a:solidFill>
                  <a:schemeClr val="tx2"/>
                </a:solidFill>
                <a:latin typeface="Book Antiqua"/>
              </a:rPr>
              <a:t>x</a:t>
            </a:r>
            <a:r>
              <a:rPr lang="en-US" sz="2400" dirty="0">
                <a:solidFill>
                  <a:schemeClr val="tx2"/>
                </a:solidFill>
                <a:latin typeface="Book Antiqua"/>
              </a:rPr>
              <a:t>),</a:t>
            </a:r>
            <a:r>
              <a:rPr lang="en-US" sz="2400" i="1" dirty="0">
                <a:solidFill>
                  <a:schemeClr val="tx2"/>
                </a:solidFill>
                <a:latin typeface="Book Antiqua"/>
              </a:rPr>
              <a:t>R</a:t>
            </a:r>
            <a:r>
              <a:rPr lang="en-US" sz="2400" baseline="-25000" dirty="0">
                <a:solidFill>
                  <a:schemeClr val="tx2"/>
                </a:solidFill>
                <a:latin typeface="Book Antiqua"/>
              </a:rPr>
              <a:t>3</a:t>
            </a:r>
            <a:r>
              <a:rPr lang="en-US" sz="2400" dirty="0">
                <a:solidFill>
                  <a:schemeClr val="tx2"/>
                </a:solidFill>
                <a:latin typeface="Book Antiqua"/>
              </a:rPr>
              <a:t>(</a:t>
            </a:r>
            <a:r>
              <a:rPr lang="en-US" sz="2400" i="1" dirty="0">
                <a:solidFill>
                  <a:schemeClr val="tx2"/>
                </a:solidFill>
                <a:latin typeface="Book Antiqua"/>
              </a:rPr>
              <a:t>y</a:t>
            </a:r>
            <a:r>
              <a:rPr lang="en-US" sz="2400" dirty="0">
                <a:solidFill>
                  <a:schemeClr val="tx2"/>
                </a:solidFill>
                <a:latin typeface="Book Antiqua"/>
              </a:rPr>
              <a:t>),</a:t>
            </a:r>
            <a:r>
              <a:rPr lang="en-US" sz="2400" i="1" dirty="0">
                <a:solidFill>
                  <a:schemeClr val="tx2"/>
                </a:solidFill>
                <a:latin typeface="Book Antiqua"/>
              </a:rPr>
              <a:t>R</a:t>
            </a:r>
            <a:r>
              <a:rPr lang="en-US" sz="2400" i="1" baseline="-25000" dirty="0">
                <a:solidFill>
                  <a:schemeClr val="tx2"/>
                </a:solidFill>
                <a:latin typeface="Book Antiqua"/>
              </a:rPr>
              <a:t>3</a:t>
            </a:r>
            <a:r>
              <a:rPr lang="en-US" sz="2400" dirty="0">
                <a:solidFill>
                  <a:schemeClr val="tx2"/>
                </a:solidFill>
                <a:latin typeface="Book Antiqua"/>
              </a:rPr>
              <a:t>(</a:t>
            </a:r>
            <a:r>
              <a:rPr lang="en-US" sz="2400" i="1" dirty="0">
                <a:solidFill>
                  <a:schemeClr val="tx2"/>
                </a:solidFill>
                <a:latin typeface="Book Antiqua"/>
              </a:rPr>
              <a:t>z</a:t>
            </a:r>
            <a:r>
              <a:rPr lang="en-US" sz="2400" dirty="0" smtClean="0">
                <a:solidFill>
                  <a:schemeClr val="tx2"/>
                </a:solidFill>
                <a:latin typeface="Book Antiqua"/>
              </a:rPr>
              <a:t>)}</a:t>
            </a:r>
            <a:endParaRPr lang="en-US" sz="2400" dirty="0">
              <a:solidFill>
                <a:schemeClr val="tx2"/>
              </a:solidFill>
              <a:latin typeface="Book Antiqua"/>
            </a:endParaRPr>
          </a:p>
          <a:p>
            <a:pPr algn="l">
              <a:lnSpc>
                <a:spcPct val="110000"/>
              </a:lnSpc>
              <a:spcBef>
                <a:spcPct val="60000"/>
              </a:spcBef>
            </a:pPr>
            <a:r>
              <a:rPr lang="en-US" sz="2400" i="1" dirty="0">
                <a:solidFill>
                  <a:schemeClr val="tx2"/>
                </a:solidFill>
                <a:latin typeface="Book Antiqua"/>
              </a:rPr>
              <a:t>	H</a:t>
            </a:r>
            <a:r>
              <a:rPr lang="en-US" sz="2400" baseline="-25000" dirty="0">
                <a:solidFill>
                  <a:schemeClr val="tx2"/>
                </a:solidFill>
                <a:latin typeface="Book Antiqua"/>
              </a:rPr>
              <a:t>1</a:t>
            </a:r>
            <a:r>
              <a:rPr lang="en-US" sz="2400" dirty="0">
                <a:solidFill>
                  <a:schemeClr val="tx2"/>
                </a:solidFill>
                <a:latin typeface="Book Antiqua"/>
              </a:rPr>
              <a:t>={</a:t>
            </a:r>
            <a:r>
              <a:rPr lang="en-US" sz="2400" i="1" dirty="0">
                <a:solidFill>
                  <a:schemeClr val="tx2"/>
                </a:solidFill>
                <a:latin typeface="Book Antiqua"/>
              </a:rPr>
              <a:t>W</a:t>
            </a:r>
            <a:r>
              <a:rPr lang="en-US" sz="2400" baseline="-25000" dirty="0">
                <a:solidFill>
                  <a:schemeClr val="tx2"/>
                </a:solidFill>
                <a:latin typeface="Book Antiqua"/>
              </a:rPr>
              <a:t>2</a:t>
            </a:r>
            <a:r>
              <a:rPr lang="en-US" sz="2400" dirty="0">
                <a:solidFill>
                  <a:schemeClr val="tx2"/>
                </a:solidFill>
                <a:latin typeface="Book Antiqua"/>
              </a:rPr>
              <a:t>(</a:t>
            </a:r>
            <a:r>
              <a:rPr lang="en-US" sz="2400" i="1" dirty="0">
                <a:solidFill>
                  <a:schemeClr val="tx2"/>
                </a:solidFill>
                <a:latin typeface="Book Antiqua"/>
              </a:rPr>
              <a:t>x</a:t>
            </a:r>
            <a:r>
              <a:rPr lang="en-US" sz="2400" dirty="0">
                <a:solidFill>
                  <a:schemeClr val="tx2"/>
                </a:solidFill>
                <a:latin typeface="Book Antiqua"/>
              </a:rPr>
              <a:t>),</a:t>
            </a:r>
            <a:r>
              <a:rPr lang="en-US" sz="2400" i="1" dirty="0">
                <a:solidFill>
                  <a:schemeClr val="tx2"/>
                </a:solidFill>
                <a:latin typeface="Book Antiqua"/>
              </a:rPr>
              <a:t>R</a:t>
            </a:r>
            <a:r>
              <a:rPr lang="en-US" sz="2400" baseline="-25000" dirty="0">
                <a:solidFill>
                  <a:schemeClr val="tx2"/>
                </a:solidFill>
                <a:latin typeface="Book Antiqua"/>
              </a:rPr>
              <a:t>1</a:t>
            </a:r>
            <a:r>
              <a:rPr lang="en-US" sz="2400" dirty="0">
                <a:solidFill>
                  <a:schemeClr val="tx2"/>
                </a:solidFill>
                <a:latin typeface="Book Antiqua"/>
              </a:rPr>
              <a:t>(</a:t>
            </a:r>
            <a:r>
              <a:rPr lang="en-US" sz="2400" i="1" dirty="0">
                <a:solidFill>
                  <a:schemeClr val="tx2"/>
                </a:solidFill>
                <a:latin typeface="Book Antiqua"/>
              </a:rPr>
              <a:t>x</a:t>
            </a:r>
            <a:r>
              <a:rPr lang="en-US" sz="2400" dirty="0">
                <a:solidFill>
                  <a:schemeClr val="tx2"/>
                </a:solidFill>
                <a:latin typeface="Book Antiqua"/>
              </a:rPr>
              <a:t>), </a:t>
            </a:r>
            <a:r>
              <a:rPr lang="en-US" sz="2400" i="1" dirty="0">
                <a:solidFill>
                  <a:schemeClr val="tx2"/>
                </a:solidFill>
                <a:latin typeface="Book Antiqua"/>
              </a:rPr>
              <a:t>R</a:t>
            </a:r>
            <a:r>
              <a:rPr lang="en-US" sz="2400" baseline="-25000" dirty="0">
                <a:solidFill>
                  <a:schemeClr val="tx2"/>
                </a:solidFill>
                <a:latin typeface="Book Antiqua"/>
              </a:rPr>
              <a:t>3</a:t>
            </a:r>
            <a:r>
              <a:rPr lang="en-US" sz="2400" dirty="0">
                <a:solidFill>
                  <a:schemeClr val="tx2"/>
                </a:solidFill>
                <a:latin typeface="Book Antiqua"/>
              </a:rPr>
              <a:t>(</a:t>
            </a:r>
            <a:r>
              <a:rPr lang="en-US" sz="2400" i="1" dirty="0">
                <a:solidFill>
                  <a:schemeClr val="tx2"/>
                </a:solidFill>
                <a:latin typeface="Book Antiqua"/>
              </a:rPr>
              <a:t>x</a:t>
            </a:r>
            <a:r>
              <a:rPr lang="en-US" sz="2400" dirty="0">
                <a:solidFill>
                  <a:schemeClr val="tx2"/>
                </a:solidFill>
                <a:latin typeface="Book Antiqua"/>
              </a:rPr>
              <a:t>),</a:t>
            </a:r>
            <a:r>
              <a:rPr lang="en-US" sz="2400" i="1" dirty="0">
                <a:solidFill>
                  <a:schemeClr val="tx2"/>
                </a:solidFill>
                <a:latin typeface="Book Antiqua"/>
              </a:rPr>
              <a:t>W</a:t>
            </a:r>
            <a:r>
              <a:rPr lang="en-US" sz="2400" baseline="-25000" dirty="0">
                <a:solidFill>
                  <a:schemeClr val="tx2"/>
                </a:solidFill>
                <a:latin typeface="Book Antiqua"/>
              </a:rPr>
              <a:t>1</a:t>
            </a:r>
            <a:r>
              <a:rPr lang="en-US" sz="2400" dirty="0">
                <a:solidFill>
                  <a:schemeClr val="tx2"/>
                </a:solidFill>
                <a:latin typeface="Book Antiqua"/>
              </a:rPr>
              <a:t>(</a:t>
            </a:r>
            <a:r>
              <a:rPr lang="en-US" sz="2400" i="1" dirty="0">
                <a:solidFill>
                  <a:schemeClr val="tx2"/>
                </a:solidFill>
                <a:latin typeface="Book Antiqua"/>
              </a:rPr>
              <a:t>x</a:t>
            </a:r>
            <a:r>
              <a:rPr lang="en-US" sz="2400" dirty="0" smtClean="0">
                <a:solidFill>
                  <a:schemeClr val="tx2"/>
                </a:solidFill>
                <a:latin typeface="Book Antiqua"/>
              </a:rPr>
              <a:t>),</a:t>
            </a:r>
            <a:r>
              <a:rPr lang="en-US" sz="2400" i="1" dirty="0">
                <a:solidFill>
                  <a:schemeClr val="tx2"/>
                </a:solidFill>
                <a:latin typeface="Book Antiqua"/>
              </a:rPr>
              <a:t>W</a:t>
            </a:r>
            <a:r>
              <a:rPr lang="en-US" sz="2400" baseline="-25000" dirty="0">
                <a:solidFill>
                  <a:schemeClr val="tx2"/>
                </a:solidFill>
                <a:latin typeface="Book Antiqua"/>
              </a:rPr>
              <a:t>2</a:t>
            </a:r>
            <a:r>
              <a:rPr lang="en-US" sz="2400" dirty="0">
                <a:solidFill>
                  <a:schemeClr val="tx2"/>
                </a:solidFill>
                <a:latin typeface="Book Antiqua"/>
              </a:rPr>
              <a:t>(</a:t>
            </a:r>
            <a:r>
              <a:rPr lang="en-US" sz="2400" i="1" dirty="0">
                <a:solidFill>
                  <a:schemeClr val="tx2"/>
                </a:solidFill>
                <a:latin typeface="Book Antiqua"/>
              </a:rPr>
              <a:t>y</a:t>
            </a:r>
            <a:r>
              <a:rPr lang="en-US" sz="2400" dirty="0">
                <a:solidFill>
                  <a:schemeClr val="tx2"/>
                </a:solidFill>
                <a:latin typeface="Book Antiqua"/>
              </a:rPr>
              <a:t>),</a:t>
            </a:r>
            <a:r>
              <a:rPr lang="en-US" sz="2400" i="1" dirty="0">
                <a:solidFill>
                  <a:schemeClr val="tx2"/>
                </a:solidFill>
                <a:latin typeface="Book Antiqua"/>
              </a:rPr>
              <a:t>R</a:t>
            </a:r>
            <a:r>
              <a:rPr lang="en-US" sz="2400" baseline="-25000" dirty="0">
                <a:solidFill>
                  <a:schemeClr val="tx2"/>
                </a:solidFill>
                <a:latin typeface="Book Antiqua"/>
              </a:rPr>
              <a:t>3</a:t>
            </a:r>
            <a:r>
              <a:rPr lang="en-US" sz="2400" dirty="0">
                <a:solidFill>
                  <a:schemeClr val="tx2"/>
                </a:solidFill>
                <a:latin typeface="Book Antiqua"/>
              </a:rPr>
              <a:t>(</a:t>
            </a:r>
            <a:r>
              <a:rPr lang="en-US" sz="2400" i="1" dirty="0">
                <a:solidFill>
                  <a:schemeClr val="tx2"/>
                </a:solidFill>
                <a:latin typeface="Book Antiqua"/>
              </a:rPr>
              <a:t>y</a:t>
            </a:r>
            <a:r>
              <a:rPr lang="en-US" sz="2400" dirty="0">
                <a:solidFill>
                  <a:schemeClr val="tx2"/>
                </a:solidFill>
                <a:latin typeface="Book Antiqua"/>
              </a:rPr>
              <a:t>),</a:t>
            </a:r>
            <a:r>
              <a:rPr lang="en-US" sz="2400" i="1" dirty="0">
                <a:solidFill>
                  <a:schemeClr val="tx2"/>
                </a:solidFill>
                <a:latin typeface="Book Antiqua"/>
              </a:rPr>
              <a:t>R</a:t>
            </a:r>
            <a:r>
              <a:rPr lang="en-US" sz="2400" baseline="-25000" dirty="0">
                <a:solidFill>
                  <a:schemeClr val="tx2"/>
                </a:solidFill>
                <a:latin typeface="Book Antiqua"/>
              </a:rPr>
              <a:t>2</a:t>
            </a:r>
            <a:r>
              <a:rPr lang="en-US" sz="2400" dirty="0">
                <a:solidFill>
                  <a:schemeClr val="tx2"/>
                </a:solidFill>
                <a:latin typeface="Book Antiqua"/>
              </a:rPr>
              <a:t>(</a:t>
            </a:r>
            <a:r>
              <a:rPr lang="en-US" sz="2400" i="1" dirty="0">
                <a:solidFill>
                  <a:schemeClr val="tx2"/>
                </a:solidFill>
                <a:latin typeface="Book Antiqua"/>
              </a:rPr>
              <a:t>z</a:t>
            </a:r>
            <a:r>
              <a:rPr lang="en-US" sz="2400" dirty="0">
                <a:solidFill>
                  <a:schemeClr val="tx2"/>
                </a:solidFill>
                <a:latin typeface="Book Antiqua"/>
              </a:rPr>
              <a:t>)</a:t>
            </a:r>
            <a:r>
              <a:rPr lang="en-US" sz="2400" dirty="0" smtClean="0">
                <a:solidFill>
                  <a:schemeClr val="tx2"/>
                </a:solidFill>
                <a:latin typeface="Book Antiqua"/>
              </a:rPr>
              <a:t>,</a:t>
            </a:r>
            <a:r>
              <a:rPr lang="en-US" sz="2400" i="1" dirty="0" smtClean="0">
                <a:solidFill>
                  <a:schemeClr val="tx2"/>
                </a:solidFill>
                <a:latin typeface="Book Antiqua"/>
              </a:rPr>
              <a:t>R</a:t>
            </a:r>
            <a:r>
              <a:rPr lang="en-US" sz="2400" i="1" baseline="-25000" dirty="0" smtClean="0">
                <a:solidFill>
                  <a:schemeClr val="tx2"/>
                </a:solidFill>
                <a:latin typeface="Book Antiqua"/>
              </a:rPr>
              <a:t>3</a:t>
            </a:r>
            <a:r>
              <a:rPr lang="en-US" sz="2400" dirty="0">
                <a:solidFill>
                  <a:schemeClr val="tx2"/>
                </a:solidFill>
                <a:latin typeface="Book Antiqua"/>
              </a:rPr>
              <a:t>(</a:t>
            </a:r>
            <a:r>
              <a:rPr lang="en-US" sz="2400" i="1" dirty="0">
                <a:solidFill>
                  <a:schemeClr val="tx2"/>
                </a:solidFill>
                <a:latin typeface="Book Antiqua"/>
              </a:rPr>
              <a:t>z</a:t>
            </a:r>
            <a:r>
              <a:rPr lang="en-US" sz="2400" dirty="0" smtClean="0">
                <a:solidFill>
                  <a:schemeClr val="tx2"/>
                </a:solidFill>
                <a:latin typeface="Book Antiqua"/>
              </a:rPr>
              <a:t>)}</a:t>
            </a:r>
            <a:endParaRPr lang="en-US" sz="2400" dirty="0">
              <a:solidFill>
                <a:schemeClr val="tx2"/>
              </a:solidFill>
              <a:latin typeface="Book Antiqua"/>
            </a:endParaRPr>
          </a:p>
          <a:p>
            <a:pPr algn="l">
              <a:lnSpc>
                <a:spcPct val="110000"/>
              </a:lnSpc>
              <a:spcBef>
                <a:spcPct val="60000"/>
              </a:spcBef>
            </a:pPr>
            <a:r>
              <a:rPr lang="en-US" sz="2800" dirty="0">
                <a:solidFill>
                  <a:schemeClr val="tx2"/>
                </a:solidFill>
                <a:latin typeface="Book Antiqua"/>
              </a:rPr>
              <a:t>The following are conflict equivalent; therefore </a:t>
            </a:r>
            <a:r>
              <a:rPr lang="en-US" sz="2800" i="1" dirty="0">
                <a:solidFill>
                  <a:schemeClr val="tx2"/>
                </a:solidFill>
                <a:latin typeface="Book Antiqua"/>
              </a:rPr>
              <a:t>H</a:t>
            </a:r>
            <a:r>
              <a:rPr lang="en-US" sz="2800" baseline="-25000" dirty="0">
                <a:solidFill>
                  <a:schemeClr val="tx2"/>
                </a:solidFill>
                <a:latin typeface="Book Antiqua"/>
              </a:rPr>
              <a:t>2</a:t>
            </a:r>
            <a:r>
              <a:rPr lang="en-US" sz="2800" dirty="0">
                <a:solidFill>
                  <a:schemeClr val="tx2"/>
                </a:solidFill>
                <a:latin typeface="Book Antiqua"/>
              </a:rPr>
              <a:t> is </a:t>
            </a:r>
            <a:r>
              <a:rPr lang="en-US" sz="2800" i="1" dirty="0" err="1">
                <a:solidFill>
                  <a:schemeClr val="tx2"/>
                </a:solidFill>
                <a:latin typeface="Book Antiqua"/>
              </a:rPr>
              <a:t>serializable</a:t>
            </a:r>
            <a:r>
              <a:rPr lang="en-US" sz="2800" dirty="0">
                <a:solidFill>
                  <a:schemeClr val="tx2"/>
                </a:solidFill>
                <a:latin typeface="Book Antiqua"/>
              </a:rPr>
              <a:t>.</a:t>
            </a:r>
          </a:p>
          <a:p>
            <a:pPr algn="l">
              <a:lnSpc>
                <a:spcPct val="110000"/>
              </a:lnSpc>
              <a:spcBef>
                <a:spcPct val="60000"/>
              </a:spcBef>
            </a:pPr>
            <a:r>
              <a:rPr lang="en-US" sz="2400" i="1" dirty="0">
                <a:solidFill>
                  <a:schemeClr val="tx2"/>
                </a:solidFill>
                <a:latin typeface="Book Antiqua"/>
              </a:rPr>
              <a:t>	H</a:t>
            </a:r>
            <a:r>
              <a:rPr lang="en-US" sz="2400" i="1" baseline="-25000" dirty="0">
                <a:solidFill>
                  <a:schemeClr val="tx2"/>
                </a:solidFill>
                <a:latin typeface="Book Antiqua"/>
              </a:rPr>
              <a:t>s</a:t>
            </a:r>
            <a:r>
              <a:rPr lang="en-US" sz="2400" dirty="0">
                <a:solidFill>
                  <a:schemeClr val="tx2"/>
                </a:solidFill>
                <a:latin typeface="Book Antiqua"/>
              </a:rPr>
              <a:t>={</a:t>
            </a:r>
            <a:r>
              <a:rPr lang="en-US" sz="2400" i="1" dirty="0">
                <a:solidFill>
                  <a:schemeClr val="tx2"/>
                </a:solidFill>
                <a:latin typeface="Book Antiqua"/>
              </a:rPr>
              <a:t>W</a:t>
            </a:r>
            <a:r>
              <a:rPr lang="en-US" sz="2400" baseline="-25000" dirty="0">
                <a:solidFill>
                  <a:schemeClr val="tx2"/>
                </a:solidFill>
                <a:latin typeface="Book Antiqua"/>
              </a:rPr>
              <a:t>2</a:t>
            </a:r>
            <a:r>
              <a:rPr lang="en-US" sz="2400" dirty="0">
                <a:solidFill>
                  <a:schemeClr val="tx2"/>
                </a:solidFill>
                <a:latin typeface="Book Antiqua"/>
              </a:rPr>
              <a:t>(</a:t>
            </a:r>
            <a:r>
              <a:rPr lang="en-US" sz="2400" i="1" dirty="0">
                <a:solidFill>
                  <a:schemeClr val="tx2"/>
                </a:solidFill>
                <a:latin typeface="Book Antiqua"/>
              </a:rPr>
              <a:t>x</a:t>
            </a:r>
            <a:r>
              <a:rPr lang="en-US" sz="2400" dirty="0">
                <a:solidFill>
                  <a:schemeClr val="tx2"/>
                </a:solidFill>
                <a:latin typeface="Book Antiqua"/>
              </a:rPr>
              <a:t>),</a:t>
            </a:r>
            <a:r>
              <a:rPr lang="en-US" sz="2400" i="1" dirty="0">
                <a:solidFill>
                  <a:schemeClr val="tx2"/>
                </a:solidFill>
                <a:latin typeface="Book Antiqua"/>
              </a:rPr>
              <a:t>W</a:t>
            </a:r>
            <a:r>
              <a:rPr lang="en-US" sz="2400" baseline="-25000" dirty="0">
                <a:solidFill>
                  <a:schemeClr val="tx2"/>
                </a:solidFill>
                <a:latin typeface="Book Antiqua"/>
              </a:rPr>
              <a:t>2</a:t>
            </a:r>
            <a:r>
              <a:rPr lang="en-US" sz="2400" dirty="0">
                <a:solidFill>
                  <a:schemeClr val="tx2"/>
                </a:solidFill>
                <a:latin typeface="Book Antiqua"/>
              </a:rPr>
              <a:t>(</a:t>
            </a:r>
            <a:r>
              <a:rPr lang="en-US" sz="2400" i="1" dirty="0">
                <a:solidFill>
                  <a:schemeClr val="tx2"/>
                </a:solidFill>
                <a:latin typeface="Book Antiqua"/>
              </a:rPr>
              <a:t>y</a:t>
            </a:r>
            <a:r>
              <a:rPr lang="en-US" sz="2400" dirty="0">
                <a:solidFill>
                  <a:schemeClr val="tx2"/>
                </a:solidFill>
                <a:latin typeface="Book Antiqua"/>
              </a:rPr>
              <a:t>),</a:t>
            </a:r>
            <a:r>
              <a:rPr lang="en-US" sz="2400" i="1" dirty="0">
                <a:solidFill>
                  <a:schemeClr val="tx2"/>
                </a:solidFill>
                <a:latin typeface="Book Antiqua"/>
              </a:rPr>
              <a:t>R</a:t>
            </a:r>
            <a:r>
              <a:rPr lang="en-US" sz="2400" baseline="-25000" dirty="0">
                <a:solidFill>
                  <a:schemeClr val="tx2"/>
                </a:solidFill>
                <a:latin typeface="Book Antiqua"/>
              </a:rPr>
              <a:t>2</a:t>
            </a:r>
            <a:r>
              <a:rPr lang="en-US" sz="2400" dirty="0">
                <a:solidFill>
                  <a:schemeClr val="tx2"/>
                </a:solidFill>
                <a:latin typeface="Book Antiqua"/>
              </a:rPr>
              <a:t>(</a:t>
            </a:r>
            <a:r>
              <a:rPr lang="en-US" sz="2400" i="1" dirty="0">
                <a:solidFill>
                  <a:schemeClr val="tx2"/>
                </a:solidFill>
                <a:latin typeface="Book Antiqua"/>
              </a:rPr>
              <a:t>z</a:t>
            </a:r>
            <a:r>
              <a:rPr lang="en-US" sz="2400" dirty="0">
                <a:solidFill>
                  <a:schemeClr val="tx2"/>
                </a:solidFill>
                <a:latin typeface="Book Antiqua"/>
              </a:rPr>
              <a:t>)</a:t>
            </a:r>
            <a:r>
              <a:rPr lang="en-US" sz="2400" dirty="0" smtClean="0">
                <a:solidFill>
                  <a:schemeClr val="tx2"/>
                </a:solidFill>
                <a:latin typeface="Book Antiqua"/>
              </a:rPr>
              <a:t>,</a:t>
            </a:r>
            <a:r>
              <a:rPr lang="en-US" sz="2400" i="1" dirty="0" smtClean="0">
                <a:solidFill>
                  <a:schemeClr val="tx2"/>
                </a:solidFill>
                <a:latin typeface="Book Antiqua"/>
              </a:rPr>
              <a:t>R</a:t>
            </a:r>
            <a:r>
              <a:rPr lang="en-US" sz="2400" baseline="-25000" dirty="0" smtClean="0">
                <a:solidFill>
                  <a:schemeClr val="tx2"/>
                </a:solidFill>
                <a:latin typeface="Book Antiqua"/>
              </a:rPr>
              <a:t>1</a:t>
            </a:r>
            <a:r>
              <a:rPr lang="en-US" sz="2400" dirty="0">
                <a:solidFill>
                  <a:schemeClr val="tx2"/>
                </a:solidFill>
                <a:latin typeface="Book Antiqua"/>
              </a:rPr>
              <a:t>(</a:t>
            </a:r>
            <a:r>
              <a:rPr lang="en-US" sz="2400" i="1" dirty="0">
                <a:solidFill>
                  <a:schemeClr val="tx2"/>
                </a:solidFill>
                <a:latin typeface="Book Antiqua"/>
              </a:rPr>
              <a:t>x</a:t>
            </a:r>
            <a:r>
              <a:rPr lang="en-US" sz="2400" dirty="0">
                <a:solidFill>
                  <a:schemeClr val="tx2"/>
                </a:solidFill>
                <a:latin typeface="Book Antiqua"/>
              </a:rPr>
              <a:t>),</a:t>
            </a:r>
            <a:r>
              <a:rPr lang="en-US" sz="2400" i="1" dirty="0">
                <a:solidFill>
                  <a:schemeClr val="tx2"/>
                </a:solidFill>
                <a:latin typeface="Book Antiqua"/>
              </a:rPr>
              <a:t>W</a:t>
            </a:r>
            <a:r>
              <a:rPr lang="en-US" sz="2400" baseline="-25000" dirty="0">
                <a:solidFill>
                  <a:schemeClr val="tx2"/>
                </a:solidFill>
                <a:latin typeface="Book Antiqua"/>
              </a:rPr>
              <a:t>1</a:t>
            </a:r>
            <a:r>
              <a:rPr lang="en-US" sz="2400" dirty="0">
                <a:solidFill>
                  <a:schemeClr val="tx2"/>
                </a:solidFill>
                <a:latin typeface="Book Antiqua"/>
              </a:rPr>
              <a:t>(</a:t>
            </a:r>
            <a:r>
              <a:rPr lang="en-US" sz="2400" i="1" dirty="0">
                <a:solidFill>
                  <a:schemeClr val="tx2"/>
                </a:solidFill>
                <a:latin typeface="Book Antiqua"/>
              </a:rPr>
              <a:t>x</a:t>
            </a:r>
            <a:r>
              <a:rPr lang="en-US" sz="2400" dirty="0">
                <a:solidFill>
                  <a:schemeClr val="tx2"/>
                </a:solidFill>
                <a:latin typeface="Book Antiqua"/>
              </a:rPr>
              <a:t>)</a:t>
            </a:r>
            <a:r>
              <a:rPr lang="en-US" sz="2400" dirty="0" smtClean="0">
                <a:solidFill>
                  <a:schemeClr val="tx2"/>
                </a:solidFill>
                <a:latin typeface="Book Antiqua"/>
              </a:rPr>
              <a:t>,</a:t>
            </a:r>
            <a:r>
              <a:rPr lang="en-US" sz="2400" i="1" dirty="0" smtClean="0">
                <a:solidFill>
                  <a:schemeClr val="tx2"/>
                </a:solidFill>
                <a:latin typeface="Book Antiqua"/>
              </a:rPr>
              <a:t>R</a:t>
            </a:r>
            <a:r>
              <a:rPr lang="en-US" sz="2400" baseline="-25000" dirty="0" smtClean="0">
                <a:solidFill>
                  <a:schemeClr val="tx2"/>
                </a:solidFill>
                <a:latin typeface="Book Antiqua"/>
              </a:rPr>
              <a:t>3</a:t>
            </a:r>
            <a:r>
              <a:rPr lang="en-US" sz="2400" dirty="0">
                <a:solidFill>
                  <a:schemeClr val="tx2"/>
                </a:solidFill>
                <a:latin typeface="Book Antiqua"/>
              </a:rPr>
              <a:t>(</a:t>
            </a:r>
            <a:r>
              <a:rPr lang="en-US" sz="2400" i="1" dirty="0">
                <a:solidFill>
                  <a:schemeClr val="tx2"/>
                </a:solidFill>
                <a:latin typeface="Book Antiqua"/>
              </a:rPr>
              <a:t>x</a:t>
            </a:r>
            <a:r>
              <a:rPr lang="en-US" sz="2400" dirty="0">
                <a:solidFill>
                  <a:schemeClr val="tx2"/>
                </a:solidFill>
                <a:latin typeface="Book Antiqua"/>
              </a:rPr>
              <a:t>),</a:t>
            </a:r>
            <a:r>
              <a:rPr lang="en-US" sz="2400" i="1" dirty="0">
                <a:solidFill>
                  <a:schemeClr val="tx2"/>
                </a:solidFill>
                <a:latin typeface="Book Antiqua"/>
              </a:rPr>
              <a:t>R</a:t>
            </a:r>
            <a:r>
              <a:rPr lang="en-US" sz="2400" baseline="-25000" dirty="0">
                <a:solidFill>
                  <a:schemeClr val="tx2"/>
                </a:solidFill>
                <a:latin typeface="Book Antiqua"/>
              </a:rPr>
              <a:t>3</a:t>
            </a:r>
            <a:r>
              <a:rPr lang="en-US" sz="2400" dirty="0">
                <a:solidFill>
                  <a:schemeClr val="tx2"/>
                </a:solidFill>
                <a:latin typeface="Book Antiqua"/>
              </a:rPr>
              <a:t>(</a:t>
            </a:r>
            <a:r>
              <a:rPr lang="en-US" sz="2400" i="1" dirty="0">
                <a:solidFill>
                  <a:schemeClr val="tx2"/>
                </a:solidFill>
                <a:latin typeface="Book Antiqua"/>
              </a:rPr>
              <a:t>y</a:t>
            </a:r>
            <a:r>
              <a:rPr lang="en-US" sz="2400" dirty="0">
                <a:solidFill>
                  <a:schemeClr val="tx2"/>
                </a:solidFill>
                <a:latin typeface="Book Antiqua"/>
              </a:rPr>
              <a:t>),</a:t>
            </a:r>
            <a:r>
              <a:rPr lang="en-US" sz="2400" i="1" dirty="0">
                <a:solidFill>
                  <a:schemeClr val="tx2"/>
                </a:solidFill>
                <a:latin typeface="Book Antiqua"/>
              </a:rPr>
              <a:t>R</a:t>
            </a:r>
            <a:r>
              <a:rPr lang="en-US" sz="2400" i="1" baseline="-25000" dirty="0">
                <a:solidFill>
                  <a:schemeClr val="tx2"/>
                </a:solidFill>
                <a:latin typeface="Book Antiqua"/>
              </a:rPr>
              <a:t>3</a:t>
            </a:r>
            <a:r>
              <a:rPr lang="en-US" sz="2400" dirty="0">
                <a:solidFill>
                  <a:schemeClr val="tx2"/>
                </a:solidFill>
                <a:latin typeface="Book Antiqua"/>
              </a:rPr>
              <a:t>(</a:t>
            </a:r>
            <a:r>
              <a:rPr lang="en-US" sz="2400" i="1" dirty="0">
                <a:solidFill>
                  <a:schemeClr val="tx2"/>
                </a:solidFill>
                <a:latin typeface="Book Antiqua"/>
              </a:rPr>
              <a:t>z</a:t>
            </a:r>
            <a:r>
              <a:rPr lang="en-US" sz="2400" dirty="0" smtClean="0">
                <a:solidFill>
                  <a:schemeClr val="tx2"/>
                </a:solidFill>
                <a:latin typeface="Book Antiqua"/>
              </a:rPr>
              <a:t>)}</a:t>
            </a:r>
            <a:endParaRPr lang="en-US" sz="2400" dirty="0">
              <a:solidFill>
                <a:schemeClr val="tx2"/>
              </a:solidFill>
              <a:latin typeface="Book Antiqua"/>
            </a:endParaRPr>
          </a:p>
          <a:p>
            <a:pPr algn="l">
              <a:lnSpc>
                <a:spcPct val="110000"/>
              </a:lnSpc>
              <a:spcBef>
                <a:spcPct val="60000"/>
              </a:spcBef>
            </a:pPr>
            <a:r>
              <a:rPr lang="en-US" sz="2400" i="1" dirty="0">
                <a:solidFill>
                  <a:schemeClr val="tx2"/>
                </a:solidFill>
                <a:latin typeface="Book Antiqua"/>
              </a:rPr>
              <a:t>	H</a:t>
            </a:r>
            <a:r>
              <a:rPr lang="en-US" sz="2400" baseline="-25000" dirty="0">
                <a:solidFill>
                  <a:schemeClr val="tx2"/>
                </a:solidFill>
                <a:latin typeface="Book Antiqua"/>
              </a:rPr>
              <a:t>2</a:t>
            </a:r>
            <a:r>
              <a:rPr lang="en-US" sz="2400" dirty="0">
                <a:solidFill>
                  <a:schemeClr val="tx2"/>
                </a:solidFill>
                <a:latin typeface="Book Antiqua"/>
              </a:rPr>
              <a:t>={</a:t>
            </a:r>
            <a:r>
              <a:rPr lang="en-US" sz="2400" i="1" dirty="0">
                <a:solidFill>
                  <a:schemeClr val="tx2"/>
                </a:solidFill>
                <a:latin typeface="Book Antiqua"/>
              </a:rPr>
              <a:t>W</a:t>
            </a:r>
            <a:r>
              <a:rPr lang="en-US" sz="2400" baseline="-25000" dirty="0">
                <a:solidFill>
                  <a:schemeClr val="tx2"/>
                </a:solidFill>
                <a:latin typeface="Book Antiqua"/>
              </a:rPr>
              <a:t>2</a:t>
            </a:r>
            <a:r>
              <a:rPr lang="en-US" sz="2400" dirty="0">
                <a:solidFill>
                  <a:schemeClr val="tx2"/>
                </a:solidFill>
                <a:latin typeface="Book Antiqua"/>
              </a:rPr>
              <a:t>(</a:t>
            </a:r>
            <a:r>
              <a:rPr lang="en-US" sz="2400" i="1" dirty="0">
                <a:solidFill>
                  <a:schemeClr val="tx2"/>
                </a:solidFill>
                <a:latin typeface="Book Antiqua"/>
              </a:rPr>
              <a:t>x</a:t>
            </a:r>
            <a:r>
              <a:rPr lang="en-US" sz="2400" dirty="0">
                <a:solidFill>
                  <a:schemeClr val="tx2"/>
                </a:solidFill>
                <a:latin typeface="Book Antiqua"/>
              </a:rPr>
              <a:t>),</a:t>
            </a:r>
            <a:r>
              <a:rPr lang="en-US" sz="2400" i="1" dirty="0">
                <a:solidFill>
                  <a:schemeClr val="tx2"/>
                </a:solidFill>
                <a:latin typeface="Book Antiqua"/>
              </a:rPr>
              <a:t>R</a:t>
            </a:r>
            <a:r>
              <a:rPr lang="en-US" sz="2400" baseline="-25000" dirty="0">
                <a:solidFill>
                  <a:schemeClr val="tx2"/>
                </a:solidFill>
                <a:latin typeface="Book Antiqua"/>
              </a:rPr>
              <a:t>1</a:t>
            </a:r>
            <a:r>
              <a:rPr lang="en-US" sz="2400" dirty="0">
                <a:solidFill>
                  <a:schemeClr val="tx2"/>
                </a:solidFill>
                <a:latin typeface="Book Antiqua"/>
              </a:rPr>
              <a:t>(</a:t>
            </a:r>
            <a:r>
              <a:rPr lang="en-US" sz="2400" i="1" dirty="0">
                <a:solidFill>
                  <a:schemeClr val="tx2"/>
                </a:solidFill>
                <a:latin typeface="Book Antiqua"/>
              </a:rPr>
              <a:t>x</a:t>
            </a:r>
            <a:r>
              <a:rPr lang="en-US" sz="2400" dirty="0">
                <a:solidFill>
                  <a:schemeClr val="tx2"/>
                </a:solidFill>
                <a:latin typeface="Book Antiqua"/>
              </a:rPr>
              <a:t>),</a:t>
            </a:r>
            <a:r>
              <a:rPr lang="en-US" sz="2400" i="1" dirty="0">
                <a:solidFill>
                  <a:schemeClr val="tx2"/>
                </a:solidFill>
                <a:latin typeface="Book Antiqua"/>
              </a:rPr>
              <a:t>W</a:t>
            </a:r>
            <a:r>
              <a:rPr lang="en-US" sz="2400" baseline="-25000" dirty="0">
                <a:solidFill>
                  <a:schemeClr val="tx2"/>
                </a:solidFill>
                <a:latin typeface="Book Antiqua"/>
              </a:rPr>
              <a:t>1</a:t>
            </a:r>
            <a:r>
              <a:rPr lang="en-US" sz="2400" dirty="0">
                <a:solidFill>
                  <a:schemeClr val="tx2"/>
                </a:solidFill>
                <a:latin typeface="Book Antiqua"/>
              </a:rPr>
              <a:t>(</a:t>
            </a:r>
            <a:r>
              <a:rPr lang="en-US" sz="2400" i="1" dirty="0">
                <a:solidFill>
                  <a:schemeClr val="tx2"/>
                </a:solidFill>
                <a:latin typeface="Book Antiqua"/>
              </a:rPr>
              <a:t>x</a:t>
            </a:r>
            <a:r>
              <a:rPr lang="en-US" sz="2400" dirty="0">
                <a:solidFill>
                  <a:schemeClr val="tx2"/>
                </a:solidFill>
                <a:latin typeface="Book Antiqua"/>
              </a:rPr>
              <a:t>)</a:t>
            </a:r>
            <a:r>
              <a:rPr lang="en-US" sz="2400" dirty="0" smtClean="0">
                <a:solidFill>
                  <a:schemeClr val="tx2"/>
                </a:solidFill>
                <a:latin typeface="Book Antiqua"/>
              </a:rPr>
              <a:t>,</a:t>
            </a:r>
            <a:r>
              <a:rPr lang="en-US" sz="2400" i="1" dirty="0" smtClean="0">
                <a:solidFill>
                  <a:schemeClr val="tx2"/>
                </a:solidFill>
                <a:latin typeface="Book Antiqua"/>
              </a:rPr>
              <a:t>R</a:t>
            </a:r>
            <a:r>
              <a:rPr lang="en-US" sz="2400" baseline="-25000" dirty="0" smtClean="0">
                <a:solidFill>
                  <a:schemeClr val="tx2"/>
                </a:solidFill>
                <a:latin typeface="Book Antiqua"/>
              </a:rPr>
              <a:t>3</a:t>
            </a:r>
            <a:r>
              <a:rPr lang="en-US" sz="2400" dirty="0">
                <a:solidFill>
                  <a:schemeClr val="tx2"/>
                </a:solidFill>
                <a:latin typeface="Book Antiqua"/>
              </a:rPr>
              <a:t>(</a:t>
            </a:r>
            <a:r>
              <a:rPr lang="en-US" sz="2400" i="1" dirty="0">
                <a:solidFill>
                  <a:schemeClr val="tx2"/>
                </a:solidFill>
                <a:latin typeface="Book Antiqua"/>
              </a:rPr>
              <a:t>x</a:t>
            </a:r>
            <a:r>
              <a:rPr lang="en-US" sz="2400" dirty="0">
                <a:solidFill>
                  <a:schemeClr val="tx2"/>
                </a:solidFill>
                <a:latin typeface="Book Antiqua"/>
              </a:rPr>
              <a:t>),</a:t>
            </a:r>
            <a:r>
              <a:rPr lang="en-US" sz="2400" i="1" dirty="0">
                <a:solidFill>
                  <a:schemeClr val="tx2"/>
                </a:solidFill>
                <a:latin typeface="Book Antiqua"/>
              </a:rPr>
              <a:t>W</a:t>
            </a:r>
            <a:r>
              <a:rPr lang="en-US" sz="2400" baseline="-25000" dirty="0">
                <a:solidFill>
                  <a:schemeClr val="tx2"/>
                </a:solidFill>
                <a:latin typeface="Book Antiqua"/>
              </a:rPr>
              <a:t>2</a:t>
            </a:r>
            <a:r>
              <a:rPr lang="en-US" sz="2400" dirty="0">
                <a:solidFill>
                  <a:schemeClr val="tx2"/>
                </a:solidFill>
                <a:latin typeface="Book Antiqua"/>
              </a:rPr>
              <a:t>(</a:t>
            </a:r>
            <a:r>
              <a:rPr lang="en-US" sz="2400" i="1" dirty="0">
                <a:solidFill>
                  <a:schemeClr val="tx2"/>
                </a:solidFill>
                <a:latin typeface="Book Antiqua"/>
              </a:rPr>
              <a:t>y</a:t>
            </a:r>
            <a:r>
              <a:rPr lang="en-US" sz="2400" dirty="0">
                <a:solidFill>
                  <a:schemeClr val="tx2"/>
                </a:solidFill>
                <a:latin typeface="Book Antiqua"/>
              </a:rPr>
              <a:t>),</a:t>
            </a:r>
            <a:r>
              <a:rPr lang="en-US" sz="2400" i="1" dirty="0">
                <a:solidFill>
                  <a:schemeClr val="tx2"/>
                </a:solidFill>
                <a:latin typeface="Book Antiqua"/>
              </a:rPr>
              <a:t>R</a:t>
            </a:r>
            <a:r>
              <a:rPr lang="en-US" sz="2400" baseline="-25000" dirty="0">
                <a:solidFill>
                  <a:schemeClr val="tx2"/>
                </a:solidFill>
                <a:latin typeface="Book Antiqua"/>
              </a:rPr>
              <a:t>3</a:t>
            </a:r>
            <a:r>
              <a:rPr lang="en-US" sz="2400" dirty="0">
                <a:solidFill>
                  <a:schemeClr val="tx2"/>
                </a:solidFill>
                <a:latin typeface="Book Antiqua"/>
              </a:rPr>
              <a:t>(</a:t>
            </a:r>
            <a:r>
              <a:rPr lang="en-US" sz="2400" i="1" dirty="0">
                <a:solidFill>
                  <a:schemeClr val="tx2"/>
                </a:solidFill>
                <a:latin typeface="Book Antiqua"/>
              </a:rPr>
              <a:t>y</a:t>
            </a:r>
            <a:r>
              <a:rPr lang="en-US" sz="2400" dirty="0">
                <a:solidFill>
                  <a:schemeClr val="tx2"/>
                </a:solidFill>
                <a:latin typeface="Book Antiqua"/>
              </a:rPr>
              <a:t>),</a:t>
            </a:r>
            <a:r>
              <a:rPr lang="en-US" sz="2400" i="1" dirty="0">
                <a:solidFill>
                  <a:schemeClr val="tx2"/>
                </a:solidFill>
                <a:latin typeface="Book Antiqua"/>
              </a:rPr>
              <a:t>R</a:t>
            </a:r>
            <a:r>
              <a:rPr lang="en-US" sz="2400" baseline="-25000" dirty="0">
                <a:solidFill>
                  <a:schemeClr val="tx2"/>
                </a:solidFill>
                <a:latin typeface="Book Antiqua"/>
              </a:rPr>
              <a:t>2</a:t>
            </a:r>
            <a:r>
              <a:rPr lang="en-US" sz="2400" dirty="0">
                <a:solidFill>
                  <a:schemeClr val="tx2"/>
                </a:solidFill>
                <a:latin typeface="Book Antiqua"/>
              </a:rPr>
              <a:t>(</a:t>
            </a:r>
            <a:r>
              <a:rPr lang="en-US" sz="2400" i="1" dirty="0">
                <a:solidFill>
                  <a:schemeClr val="tx2"/>
                </a:solidFill>
                <a:latin typeface="Book Antiqua"/>
              </a:rPr>
              <a:t>z</a:t>
            </a:r>
            <a:r>
              <a:rPr lang="en-US" sz="2400" dirty="0">
                <a:solidFill>
                  <a:schemeClr val="tx2"/>
                </a:solidFill>
                <a:latin typeface="Book Antiqua"/>
              </a:rPr>
              <a:t>)</a:t>
            </a:r>
            <a:r>
              <a:rPr lang="en-US" sz="2400" dirty="0" smtClean="0">
                <a:solidFill>
                  <a:schemeClr val="tx2"/>
                </a:solidFill>
                <a:latin typeface="Book Antiqua"/>
              </a:rPr>
              <a:t>,</a:t>
            </a:r>
            <a:r>
              <a:rPr lang="en-US" sz="2400" i="1" dirty="0" smtClean="0">
                <a:solidFill>
                  <a:schemeClr val="tx2"/>
                </a:solidFill>
                <a:latin typeface="Book Antiqua"/>
              </a:rPr>
              <a:t>R</a:t>
            </a:r>
            <a:r>
              <a:rPr lang="en-US" sz="2400" i="1" baseline="-25000" dirty="0" smtClean="0">
                <a:solidFill>
                  <a:schemeClr val="tx2"/>
                </a:solidFill>
                <a:latin typeface="Book Antiqua"/>
              </a:rPr>
              <a:t>3</a:t>
            </a:r>
            <a:r>
              <a:rPr lang="en-US" sz="2400" dirty="0">
                <a:solidFill>
                  <a:schemeClr val="tx2"/>
                </a:solidFill>
                <a:latin typeface="Book Antiqua"/>
              </a:rPr>
              <a:t>(</a:t>
            </a:r>
            <a:r>
              <a:rPr lang="en-US" sz="2400" i="1" dirty="0">
                <a:solidFill>
                  <a:schemeClr val="tx2"/>
                </a:solidFill>
                <a:latin typeface="Book Antiqua"/>
              </a:rPr>
              <a:t>z</a:t>
            </a:r>
            <a:r>
              <a:rPr lang="en-US" sz="2400" dirty="0" smtClean="0">
                <a:solidFill>
                  <a:schemeClr val="tx2"/>
                </a:solidFill>
                <a:latin typeface="Book Antiqua"/>
              </a:rPr>
              <a:t>)}</a:t>
            </a:r>
            <a:endParaRPr lang="en-US" sz="2400" dirty="0">
              <a:solidFill>
                <a:schemeClr val="tx2"/>
              </a:solidFill>
              <a:latin typeface="Book Antiqua"/>
            </a:endParaRPr>
          </a:p>
        </p:txBody>
      </p:sp>
      <p:sp>
        <p:nvSpPr>
          <p:cNvPr id="62468" name="Rectangle 4"/>
          <p:cNvSpPr>
            <a:spLocks noChangeArrowheads="1"/>
          </p:cNvSpPr>
          <p:nvPr/>
        </p:nvSpPr>
        <p:spPr bwMode="auto">
          <a:xfrm>
            <a:off x="1812072" y="2593535"/>
            <a:ext cx="8330086" cy="1851217"/>
          </a:xfrm>
          <a:prstGeom prst="rect">
            <a:avLst/>
          </a:prstGeom>
          <a:noFill/>
          <a:ln w="12700">
            <a:noFill/>
            <a:miter lim="800000"/>
            <a:headEnd/>
            <a:tailEnd/>
          </a:ln>
          <a:effectLst/>
        </p:spPr>
        <p:txBody>
          <a:bodyPr wrap="none" lIns="128691" tIns="63217" rIns="128691" bIns="63217">
            <a:prstTxWarp prst="textNoShape">
              <a:avLst/>
            </a:prstTxWarp>
            <a:spAutoFit/>
          </a:bodyPr>
          <a:lstStyle/>
          <a:p>
            <a:pPr marL="627063" indent="-627063" algn="l">
              <a:tabLst>
                <a:tab pos="649288" algn="l"/>
                <a:tab pos="3006725" algn="l"/>
                <a:tab pos="3575050" algn="l"/>
                <a:tab pos="5851525" algn="l"/>
                <a:tab pos="6637338" algn="l"/>
              </a:tabLst>
            </a:pPr>
            <a:r>
              <a:rPr lang="en-US" sz="2800" i="1" dirty="0">
                <a:solidFill>
                  <a:schemeClr val="tx2"/>
                </a:solidFill>
                <a:latin typeface="Book Antiqua"/>
              </a:rPr>
              <a:t>T</a:t>
            </a:r>
            <a:r>
              <a:rPr lang="en-US" sz="2800" baseline="-25000" dirty="0">
                <a:solidFill>
                  <a:schemeClr val="tx2"/>
                </a:solidFill>
                <a:latin typeface="Book Antiqua"/>
              </a:rPr>
              <a:t>1</a:t>
            </a:r>
            <a:r>
              <a:rPr lang="en-US" sz="2800" dirty="0">
                <a:solidFill>
                  <a:schemeClr val="tx2"/>
                </a:solidFill>
                <a:latin typeface="Book Antiqua"/>
              </a:rPr>
              <a:t>:	Read(</a:t>
            </a:r>
            <a:r>
              <a:rPr lang="en-US" sz="2800" i="1" dirty="0">
                <a:solidFill>
                  <a:schemeClr val="tx2"/>
                </a:solidFill>
                <a:latin typeface="Book Antiqua"/>
              </a:rPr>
              <a:t>x</a:t>
            </a:r>
            <a:r>
              <a:rPr lang="en-US" sz="2800" dirty="0">
                <a:solidFill>
                  <a:schemeClr val="tx2"/>
                </a:solidFill>
                <a:latin typeface="Book Antiqua"/>
              </a:rPr>
              <a:t>)	</a:t>
            </a:r>
            <a:r>
              <a:rPr lang="en-US" sz="2800" i="1" dirty="0">
                <a:solidFill>
                  <a:schemeClr val="tx2"/>
                </a:solidFill>
                <a:latin typeface="Book Antiqua"/>
              </a:rPr>
              <a:t>T</a:t>
            </a:r>
            <a:r>
              <a:rPr lang="en-US" sz="2800" baseline="-25000" dirty="0">
                <a:solidFill>
                  <a:schemeClr val="tx2"/>
                </a:solidFill>
                <a:latin typeface="Book Antiqua"/>
              </a:rPr>
              <a:t>2</a:t>
            </a:r>
            <a:r>
              <a:rPr lang="en-US" sz="2800" dirty="0">
                <a:solidFill>
                  <a:schemeClr val="tx2"/>
                </a:solidFill>
                <a:latin typeface="Book Antiqua"/>
              </a:rPr>
              <a:t>:	Write(</a:t>
            </a:r>
            <a:r>
              <a:rPr lang="en-US" sz="2800" i="1" dirty="0">
                <a:solidFill>
                  <a:schemeClr val="tx2"/>
                </a:solidFill>
                <a:latin typeface="Book Antiqua"/>
              </a:rPr>
              <a:t>x</a:t>
            </a:r>
            <a:r>
              <a:rPr lang="en-US" sz="2800" dirty="0">
                <a:solidFill>
                  <a:schemeClr val="tx2"/>
                </a:solidFill>
                <a:latin typeface="Book Antiqua"/>
              </a:rPr>
              <a:t>)	</a:t>
            </a:r>
            <a:r>
              <a:rPr lang="en-US" sz="2800" i="1" dirty="0">
                <a:solidFill>
                  <a:schemeClr val="tx2"/>
                </a:solidFill>
                <a:latin typeface="Book Antiqua"/>
              </a:rPr>
              <a:t>T</a:t>
            </a:r>
            <a:r>
              <a:rPr lang="en-US" sz="2800" baseline="-25000" dirty="0">
                <a:solidFill>
                  <a:schemeClr val="tx2"/>
                </a:solidFill>
                <a:latin typeface="Book Antiqua"/>
              </a:rPr>
              <a:t>3</a:t>
            </a:r>
            <a:r>
              <a:rPr lang="en-US" sz="2800" dirty="0">
                <a:solidFill>
                  <a:schemeClr val="tx2"/>
                </a:solidFill>
                <a:latin typeface="Book Antiqua"/>
              </a:rPr>
              <a:t>:	Read(</a:t>
            </a:r>
            <a:r>
              <a:rPr lang="en-US" sz="2800" i="1" dirty="0">
                <a:solidFill>
                  <a:schemeClr val="tx2"/>
                </a:solidFill>
                <a:latin typeface="Book Antiqua"/>
              </a:rPr>
              <a:t>x</a:t>
            </a:r>
            <a:r>
              <a:rPr lang="en-US" sz="2800" dirty="0">
                <a:solidFill>
                  <a:schemeClr val="tx2"/>
                </a:solidFill>
                <a:latin typeface="Book Antiqua"/>
              </a:rPr>
              <a:t>)</a:t>
            </a:r>
          </a:p>
          <a:p>
            <a:pPr marL="0" lvl="1" algn="l">
              <a:tabLst>
                <a:tab pos="649288" algn="l"/>
                <a:tab pos="3006725" algn="l"/>
                <a:tab pos="3575050" algn="l"/>
                <a:tab pos="5851525" algn="l"/>
                <a:tab pos="6637338" algn="l"/>
              </a:tabLst>
            </a:pPr>
            <a:r>
              <a:rPr lang="en-US" sz="2800" dirty="0" smtClean="0">
                <a:solidFill>
                  <a:schemeClr val="tx2"/>
                </a:solidFill>
                <a:latin typeface="Book Antiqua"/>
              </a:rPr>
              <a:t>	Write</a:t>
            </a:r>
            <a:r>
              <a:rPr lang="en-US" sz="2800" dirty="0">
                <a:solidFill>
                  <a:schemeClr val="tx2"/>
                </a:solidFill>
                <a:latin typeface="Book Antiqua"/>
              </a:rPr>
              <a:t>(</a:t>
            </a:r>
            <a:r>
              <a:rPr lang="en-US" sz="2800" i="1" dirty="0">
                <a:solidFill>
                  <a:schemeClr val="tx2"/>
                </a:solidFill>
                <a:latin typeface="Book Antiqua"/>
              </a:rPr>
              <a:t>x</a:t>
            </a:r>
            <a:r>
              <a:rPr lang="en-US" sz="2800" dirty="0">
                <a:solidFill>
                  <a:schemeClr val="tx2"/>
                </a:solidFill>
                <a:latin typeface="Book Antiqua"/>
              </a:rPr>
              <a:t>)		Write(</a:t>
            </a:r>
            <a:r>
              <a:rPr lang="en-US" sz="2800" i="1" dirty="0">
                <a:solidFill>
                  <a:schemeClr val="tx2"/>
                </a:solidFill>
                <a:latin typeface="Book Antiqua"/>
              </a:rPr>
              <a:t>y</a:t>
            </a:r>
            <a:r>
              <a:rPr lang="en-US" sz="2800" dirty="0">
                <a:solidFill>
                  <a:schemeClr val="tx2"/>
                </a:solidFill>
                <a:latin typeface="Book Antiqua"/>
              </a:rPr>
              <a:t>)		Read(</a:t>
            </a:r>
            <a:r>
              <a:rPr lang="en-US" sz="2800" i="1" dirty="0">
                <a:solidFill>
                  <a:schemeClr val="tx2"/>
                </a:solidFill>
                <a:latin typeface="Book Antiqua"/>
              </a:rPr>
              <a:t>y</a:t>
            </a:r>
            <a:r>
              <a:rPr lang="en-US" sz="2800" dirty="0" smtClean="0">
                <a:solidFill>
                  <a:schemeClr val="tx2"/>
                </a:solidFill>
                <a:latin typeface="Book Antiqua"/>
              </a:rPr>
              <a:t>)</a:t>
            </a:r>
          </a:p>
          <a:p>
            <a:pPr marL="0" lvl="1" algn="l">
              <a:tabLst>
                <a:tab pos="649288" algn="l"/>
                <a:tab pos="3006725" algn="l"/>
                <a:tab pos="3575050" algn="l"/>
                <a:tab pos="5851525" algn="l"/>
                <a:tab pos="6637338" algn="l"/>
              </a:tabLst>
            </a:pPr>
            <a:r>
              <a:rPr lang="en-US" sz="2800" dirty="0">
                <a:solidFill>
                  <a:schemeClr val="tx2"/>
                </a:solidFill>
                <a:latin typeface="Book Antiqua"/>
              </a:rPr>
              <a:t>	</a:t>
            </a:r>
            <a:r>
              <a:rPr lang="en-US" sz="2800" dirty="0" smtClean="0">
                <a:solidFill>
                  <a:schemeClr val="tx2"/>
                </a:solidFill>
                <a:latin typeface="Book Antiqua"/>
              </a:rPr>
              <a:t>Commit		</a:t>
            </a:r>
            <a:r>
              <a:rPr lang="en-US" sz="2800" dirty="0">
                <a:solidFill>
                  <a:schemeClr val="tx2"/>
                </a:solidFill>
                <a:latin typeface="Book Antiqua"/>
              </a:rPr>
              <a:t>Read(</a:t>
            </a:r>
            <a:r>
              <a:rPr lang="en-US" sz="2800" i="1" dirty="0">
                <a:solidFill>
                  <a:schemeClr val="tx2"/>
                </a:solidFill>
                <a:latin typeface="Book Antiqua"/>
              </a:rPr>
              <a:t>z</a:t>
            </a:r>
            <a:r>
              <a:rPr lang="en-US" sz="2800" dirty="0" smtClean="0">
                <a:solidFill>
                  <a:schemeClr val="tx2"/>
                </a:solidFill>
                <a:latin typeface="Book Antiqua"/>
              </a:rPr>
              <a:t>)		</a:t>
            </a:r>
            <a:r>
              <a:rPr lang="en-US" sz="2800" dirty="0">
                <a:solidFill>
                  <a:schemeClr val="tx2"/>
                </a:solidFill>
                <a:latin typeface="Book Antiqua"/>
              </a:rPr>
              <a:t>Read(</a:t>
            </a:r>
            <a:r>
              <a:rPr lang="en-US" sz="2800" i="1" dirty="0" smtClean="0">
                <a:solidFill>
                  <a:schemeClr val="tx2"/>
                </a:solidFill>
                <a:latin typeface="Book Antiqua"/>
              </a:rPr>
              <a:t>z</a:t>
            </a:r>
            <a:r>
              <a:rPr lang="en-US" sz="2800" dirty="0" smtClean="0">
                <a:solidFill>
                  <a:schemeClr val="tx2"/>
                </a:solidFill>
                <a:latin typeface="Book Antiqua"/>
              </a:rPr>
              <a:t>)</a:t>
            </a:r>
          </a:p>
          <a:p>
            <a:pPr marL="0" lvl="1" algn="l">
              <a:tabLst>
                <a:tab pos="649288" algn="l"/>
                <a:tab pos="3006725" algn="l"/>
                <a:tab pos="3575050" algn="l"/>
                <a:tab pos="5851525" algn="l"/>
                <a:tab pos="6637338" algn="l"/>
              </a:tabLst>
            </a:pPr>
            <a:r>
              <a:rPr lang="en-US" sz="2800" dirty="0">
                <a:solidFill>
                  <a:schemeClr val="tx2"/>
                </a:solidFill>
                <a:latin typeface="Book Antiqua"/>
              </a:rPr>
              <a:t>			Commit		</a:t>
            </a:r>
            <a:r>
              <a:rPr lang="en-US" sz="2800" dirty="0" smtClean="0">
                <a:solidFill>
                  <a:schemeClr val="tx2"/>
                </a:solidFill>
                <a:latin typeface="Book Antiqua"/>
              </a:rPr>
              <a:t>Commit</a:t>
            </a:r>
            <a:endParaRPr lang="en-US" sz="2800" dirty="0">
              <a:solidFill>
                <a:schemeClr val="tx2"/>
              </a:solidFill>
              <a:latin typeface="Book Antiqua"/>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Book">
  <a:themeElements>
    <a:clrScheme name="">
      <a:dk1>
        <a:srgbClr val="263750"/>
      </a:dk1>
      <a:lt1>
        <a:srgbClr val="D9C8AF"/>
      </a:lt1>
      <a:dk2>
        <a:srgbClr val="000000"/>
      </a:dk2>
      <a:lt2>
        <a:srgbClr val="808080"/>
      </a:lt2>
      <a:accent1>
        <a:srgbClr val="6682AA"/>
      </a:accent1>
      <a:accent2>
        <a:srgbClr val="333399"/>
      </a:accent2>
      <a:accent3>
        <a:srgbClr val="E9E0D4"/>
      </a:accent3>
      <a:accent4>
        <a:srgbClr val="1F2D43"/>
      </a:accent4>
      <a:accent5>
        <a:srgbClr val="B8C1D2"/>
      </a:accent5>
      <a:accent6>
        <a:srgbClr val="2D2D8A"/>
      </a:accent6>
      <a:hlink>
        <a:srgbClr val="009999"/>
      </a:hlink>
      <a:folHlink>
        <a:srgbClr val="99CC00"/>
      </a:folHlink>
    </a:clrScheme>
    <a:fontScheme name="Title &amp; Bullets">
      <a:majorFont>
        <a:latin typeface="Didot"/>
        <a:ea typeface="ヒラギノ明朝 ProN W3"/>
        <a:cs typeface="ヒラギノ明朝 ProN W3"/>
      </a:majorFont>
      <a:minorFont>
        <a:latin typeface="Palatino"/>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82AA"/>
        </a:solid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63750"/>
            </a:solidFill>
            <a:effectLst/>
            <a:latin typeface="Palatino" charset="0"/>
            <a:ea typeface="ヒラギノ明朝 ProN W3" charset="0"/>
            <a:cs typeface="ヒラギノ明朝 ProN W3" charset="0"/>
            <a:sym typeface="Palatino" charset="0"/>
          </a:defRPr>
        </a:defPPr>
      </a:lstStyle>
    </a:spDef>
    <a:lnDef>
      <a:spPr bwMode="auto">
        <a:xfrm>
          <a:off x="0" y="0"/>
          <a:ext cx="1" cy="1"/>
        </a:xfrm>
        <a:custGeom>
          <a:avLst/>
          <a:gdLst/>
          <a:ahLst/>
          <a:cxnLst/>
          <a:rect l="0" t="0" r="0" b="0"/>
          <a:pathLst/>
        </a:custGeom>
        <a:solidFill>
          <a:srgbClr val="6682AA"/>
        </a:solid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63750"/>
            </a:solidFill>
            <a:effectLst/>
            <a:latin typeface="Palatino" charset="0"/>
            <a:ea typeface="ヒラギノ明朝 ProN W3" charset="0"/>
            <a:cs typeface="ヒラギノ明朝 ProN W3" charset="0"/>
            <a:sym typeface="Palatino"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Book.potx</Template>
  <TotalTime>112</TotalTime>
  <Pages>0</Pages>
  <Words>2502</Words>
  <Characters>0</Characters>
  <Application>Microsoft Macintosh PowerPoint</Application>
  <PresentationFormat>Custom</PresentationFormat>
  <Lines>0</Lines>
  <Paragraphs>380</Paragraphs>
  <Slides>39</Slides>
  <Notes>30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Book</vt:lpstr>
      <vt:lpstr>Outline</vt:lpstr>
      <vt:lpstr>Concurrency Control</vt:lpstr>
      <vt:lpstr>Execution History (or Schedule)</vt:lpstr>
      <vt:lpstr>Formalization of History</vt:lpstr>
      <vt:lpstr>Complete Schedule – Example</vt:lpstr>
      <vt:lpstr>Schedule Definition</vt:lpstr>
      <vt:lpstr>Serial History</vt:lpstr>
      <vt:lpstr>Serializable History</vt:lpstr>
      <vt:lpstr>Serializable History</vt:lpstr>
      <vt:lpstr>Serializability in Distributed DBMS</vt:lpstr>
      <vt:lpstr>Global Non-serializability </vt:lpstr>
      <vt:lpstr>Concurrency Control Algorithms</vt:lpstr>
      <vt:lpstr>Locking-Based Algorithms</vt:lpstr>
      <vt:lpstr>Two-Phase Locking (2PL)</vt:lpstr>
      <vt:lpstr>Strict 2PL</vt:lpstr>
      <vt:lpstr>Centralized 2PL</vt:lpstr>
      <vt:lpstr>Distributed 2PL</vt:lpstr>
      <vt:lpstr>Distributed 2PL Execution</vt:lpstr>
      <vt:lpstr>Timestamp Ordering</vt:lpstr>
      <vt:lpstr>Conservative Timestamp Ordering</vt:lpstr>
      <vt:lpstr>Multiversion Timestamp Ordering</vt:lpstr>
      <vt:lpstr>Optimistic Concurrency Control Algorithms</vt:lpstr>
      <vt:lpstr>Optimistic Concurrency Control Algorithms</vt:lpstr>
      <vt:lpstr>Optimistic CC Validation Test</vt:lpstr>
      <vt:lpstr>Optimistic CC Validation Test</vt:lpstr>
      <vt:lpstr>Optimistic CC Validation Test</vt:lpstr>
      <vt:lpstr>Deadlock</vt:lpstr>
      <vt:lpstr>Local versus Global WFG</vt:lpstr>
      <vt:lpstr>Deadlock Management</vt:lpstr>
      <vt:lpstr>Deadlock Prevention</vt:lpstr>
      <vt:lpstr>Deadlock Avoidance</vt:lpstr>
      <vt:lpstr>Deadlock Avoidance – Wait-Die Algorithm</vt:lpstr>
      <vt:lpstr>Deadlock Avoidance – Wound-Wait Algorithm</vt:lpstr>
      <vt:lpstr>Deadlock Detection</vt:lpstr>
      <vt:lpstr>Centralized Deadlock Detection</vt:lpstr>
      <vt:lpstr>Hierarchical Deadlock Detection</vt:lpstr>
      <vt:lpstr>Distributed Deadlock Detection</vt:lpstr>
      <vt:lpstr>“Relaxed” Concurrency Control</vt:lpstr>
      <vt:lpstr>Multilevel Transactions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subject/>
  <dc:creator/>
  <cp:keywords/>
  <dc:description/>
  <cp:lastModifiedBy>M. Tamer Özsu</cp:lastModifiedBy>
  <cp:revision>31</cp:revision>
  <dcterms:modified xsi:type="dcterms:W3CDTF">2011-04-04T12:59:59Z</dcterms:modified>
</cp:coreProperties>
</file>