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63"/>
  </p:notesMasterIdLst>
  <p:sldIdLst>
    <p:sldId id="388" r:id="rId2"/>
    <p:sldId id="328" r:id="rId3"/>
    <p:sldId id="329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2" r:id="rId17"/>
    <p:sldId id="343" r:id="rId18"/>
    <p:sldId id="344" r:id="rId19"/>
    <p:sldId id="345" r:id="rId20"/>
    <p:sldId id="346" r:id="rId21"/>
    <p:sldId id="347" r:id="rId22"/>
    <p:sldId id="348" r:id="rId23"/>
    <p:sldId id="349" r:id="rId24"/>
    <p:sldId id="350" r:id="rId25"/>
    <p:sldId id="351" r:id="rId26"/>
    <p:sldId id="352" r:id="rId27"/>
    <p:sldId id="353" r:id="rId28"/>
    <p:sldId id="354" r:id="rId29"/>
    <p:sldId id="355" r:id="rId30"/>
    <p:sldId id="356" r:id="rId31"/>
    <p:sldId id="357" r:id="rId32"/>
    <p:sldId id="358" r:id="rId33"/>
    <p:sldId id="359" r:id="rId34"/>
    <p:sldId id="360" r:id="rId35"/>
    <p:sldId id="361" r:id="rId36"/>
    <p:sldId id="362" r:id="rId37"/>
    <p:sldId id="363" r:id="rId38"/>
    <p:sldId id="364" r:id="rId39"/>
    <p:sldId id="365" r:id="rId40"/>
    <p:sldId id="366" r:id="rId41"/>
    <p:sldId id="367" r:id="rId42"/>
    <p:sldId id="368" r:id="rId43"/>
    <p:sldId id="369" r:id="rId44"/>
    <p:sldId id="370" r:id="rId45"/>
    <p:sldId id="371" r:id="rId46"/>
    <p:sldId id="372" r:id="rId47"/>
    <p:sldId id="373" r:id="rId48"/>
    <p:sldId id="374" r:id="rId49"/>
    <p:sldId id="375" r:id="rId50"/>
    <p:sldId id="376" r:id="rId51"/>
    <p:sldId id="377" r:id="rId52"/>
    <p:sldId id="378" r:id="rId53"/>
    <p:sldId id="379" r:id="rId54"/>
    <p:sldId id="380" r:id="rId55"/>
    <p:sldId id="381" r:id="rId56"/>
    <p:sldId id="382" r:id="rId57"/>
    <p:sldId id="383" r:id="rId58"/>
    <p:sldId id="384" r:id="rId59"/>
    <p:sldId id="385" r:id="rId60"/>
    <p:sldId id="386" r:id="rId61"/>
    <p:sldId id="387" r:id="rId62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1pPr>
    <a:lvl2pPr marL="457200" algn="ctr" rtl="0" fontAlgn="base">
      <a:spcBef>
        <a:spcPct val="0"/>
      </a:spcBef>
      <a:spcAft>
        <a:spcPct val="0"/>
      </a:spcAft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2pPr>
    <a:lvl3pPr marL="914400" algn="ctr" rtl="0" fontAlgn="base">
      <a:spcBef>
        <a:spcPct val="0"/>
      </a:spcBef>
      <a:spcAft>
        <a:spcPct val="0"/>
      </a:spcAft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3pPr>
    <a:lvl4pPr marL="1371600" algn="ctr" rtl="0" fontAlgn="base">
      <a:spcBef>
        <a:spcPct val="0"/>
      </a:spcBef>
      <a:spcAft>
        <a:spcPct val="0"/>
      </a:spcAft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4pPr>
    <a:lvl5pPr marL="1828800" algn="ctr" rtl="0" fontAlgn="base">
      <a:spcBef>
        <a:spcPct val="0"/>
      </a:spcBef>
      <a:spcAft>
        <a:spcPct val="0"/>
      </a:spcAft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5pPr>
    <a:lvl6pPr marL="2286000" algn="l" defTabSz="457200" rtl="0" eaLnBrk="1" latinLnBrk="0" hangingPunct="1"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6pPr>
    <a:lvl7pPr marL="2743200" algn="l" defTabSz="457200" rtl="0" eaLnBrk="1" latinLnBrk="0" hangingPunct="1"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7pPr>
    <a:lvl8pPr marL="3200400" algn="l" defTabSz="457200" rtl="0" eaLnBrk="1" latinLnBrk="0" hangingPunct="1"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8pPr>
    <a:lvl9pPr marL="3657600" algn="l" defTabSz="457200" rtl="0" eaLnBrk="1" latinLnBrk="0" hangingPunct="1"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71A9"/>
    <a:srgbClr val="FFFFFF"/>
    <a:srgbClr val="009999"/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400" y="-64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notesMaster" Target="notesMasters/notesMaster1.xml"/><Relationship Id="rId64" Type="http://schemas.openxmlformats.org/officeDocument/2006/relationships/printerSettings" Target="printerSettings/printerSettings1.bin"/><Relationship Id="rId65" Type="http://schemas.openxmlformats.org/officeDocument/2006/relationships/presProps" Target="presProps.xml"/><Relationship Id="rId66" Type="http://schemas.openxmlformats.org/officeDocument/2006/relationships/viewProps" Target="viewProps.xml"/><Relationship Id="rId67" Type="http://schemas.openxmlformats.org/officeDocument/2006/relationships/theme" Target="theme/theme1.xml"/><Relationship Id="rId68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Book Antiqua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Book Antiqua"/>
              </a:defRPr>
            </a:lvl1pPr>
          </a:lstStyle>
          <a:p>
            <a:fld id="{44783A8E-7A36-874D-9249-4767D0573A2D}" type="datetimeFigureOut">
              <a:rPr lang="en-US" smtClean="0"/>
              <a:pPr/>
              <a:t>11-04-04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Book Antiqua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Book Antiqua"/>
              </a:defRPr>
            </a:lvl1pPr>
          </a:lstStyle>
          <a:p>
            <a:fld id="{9E825B35-BFC5-DC4B-AE69-85C562D04A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035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41613" y="-403225"/>
            <a:ext cx="4537075" cy="3403600"/>
          </a:xfrm>
          <a:ln cap="flat"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41613" y="-403225"/>
            <a:ext cx="4537075" cy="3403600"/>
          </a:xfrm>
          <a:ln cap="flat"/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41613" y="-403225"/>
            <a:ext cx="4537075" cy="3403600"/>
          </a:xfrm>
          <a:ln cap="flat"/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41613" y="-403225"/>
            <a:ext cx="4537075" cy="3403600"/>
          </a:xfrm>
          <a:ln cap="flat"/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41613" y="-403225"/>
            <a:ext cx="4537075" cy="3403600"/>
          </a:xfrm>
          <a:ln cap="flat"/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41613" y="-403225"/>
            <a:ext cx="4537075" cy="3403600"/>
          </a:xfrm>
          <a:ln cap="flat"/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41613" y="-403225"/>
            <a:ext cx="4537075" cy="3403600"/>
          </a:xfrm>
          <a:ln cap="flat"/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41613" y="-403225"/>
            <a:ext cx="4537075" cy="3403600"/>
          </a:xfrm>
          <a:ln cap="flat"/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41613" y="-403225"/>
            <a:ext cx="4537075" cy="3403600"/>
          </a:xfrm>
          <a:ln cap="flat"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41613" y="-403225"/>
            <a:ext cx="4537075" cy="3403600"/>
          </a:xfrm>
          <a:ln cap="flat"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41613" y="-403225"/>
            <a:ext cx="4537075" cy="3403600"/>
          </a:xfrm>
          <a:ln cap="flat"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41613" y="-403225"/>
            <a:ext cx="4537075" cy="3403600"/>
          </a:xfrm>
          <a:ln cap="flat"/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50208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13502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2625" y="444500"/>
            <a:ext cx="3076575" cy="88138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444500"/>
            <a:ext cx="9077325" cy="88138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364424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08311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0794658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489200"/>
            <a:ext cx="6070600" cy="6769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5900" y="2489200"/>
            <a:ext cx="6070600" cy="6769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53843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059668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55150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9337152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5646226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4691942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489200"/>
            <a:ext cx="12293600" cy="676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dirty="0" smtClean="0">
                <a:sym typeface="Palatino" charset="0"/>
              </a:rPr>
              <a:t>Click to edit Master text styles</a:t>
            </a:r>
          </a:p>
          <a:p>
            <a:pPr lvl="1"/>
            <a:r>
              <a:rPr lang="en-CA" dirty="0" smtClean="0">
                <a:sym typeface="Palatino" charset="0"/>
              </a:rPr>
              <a:t>Second level</a:t>
            </a:r>
          </a:p>
          <a:p>
            <a:pPr lvl="2"/>
            <a:r>
              <a:rPr lang="en-CA" dirty="0" smtClean="0">
                <a:sym typeface="Palatino" charset="0"/>
              </a:rPr>
              <a:t>Third level</a:t>
            </a:r>
          </a:p>
          <a:p>
            <a:pPr lvl="3"/>
            <a:r>
              <a:rPr lang="en-CA" dirty="0" smtClean="0">
                <a:sym typeface="Palatino" charset="0"/>
              </a:rPr>
              <a:t>Fourth level</a:t>
            </a:r>
          </a:p>
          <a:p>
            <a:pPr lvl="4"/>
            <a:r>
              <a:rPr lang="en-CA" dirty="0" smtClean="0">
                <a:sym typeface="Palatino" charset="0"/>
              </a:rPr>
              <a:t>Fifth level</a:t>
            </a:r>
            <a:endParaRPr lang="en-US" dirty="0">
              <a:sym typeface="Palatino" charset="0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444500"/>
            <a:ext cx="12293600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>
                <a:sym typeface="Didot" charset="0"/>
              </a:rPr>
              <a:t>Click to edit Master title style</a:t>
            </a:r>
            <a:endParaRPr lang="en-US">
              <a:sym typeface="Didot" charset="0"/>
            </a:endParaRPr>
          </a:p>
        </p:txBody>
      </p:sp>
      <p:grpSp>
        <p:nvGrpSpPr>
          <p:cNvPr id="2051" name="Group 3"/>
          <p:cNvGrpSpPr>
            <a:grpSpLocks/>
          </p:cNvGrpSpPr>
          <p:nvPr/>
        </p:nvGrpSpPr>
        <p:grpSpPr bwMode="auto">
          <a:xfrm>
            <a:off x="404813" y="2235200"/>
            <a:ext cx="12193587" cy="50800"/>
            <a:chOff x="0" y="0"/>
            <a:chExt cx="7680" cy="32"/>
          </a:xfrm>
        </p:grpSpPr>
        <p:sp>
          <p:nvSpPr>
            <p:cNvPr id="2052" name="Line 4"/>
            <p:cNvSpPr>
              <a:spLocks noChangeShapeType="1"/>
            </p:cNvSpPr>
            <p:nvPr/>
          </p:nvSpPr>
          <p:spPr bwMode="auto">
            <a:xfrm>
              <a:off x="0" y="0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2053" name="Line 5"/>
            <p:cNvSpPr>
              <a:spLocks noChangeShapeType="1"/>
            </p:cNvSpPr>
            <p:nvPr/>
          </p:nvSpPr>
          <p:spPr bwMode="auto">
            <a:xfrm>
              <a:off x="0" y="32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grpSp>
        <p:nvGrpSpPr>
          <p:cNvPr id="2054" name="Group 6"/>
          <p:cNvGrpSpPr>
            <a:grpSpLocks/>
          </p:cNvGrpSpPr>
          <p:nvPr/>
        </p:nvGrpSpPr>
        <p:grpSpPr bwMode="auto">
          <a:xfrm>
            <a:off x="393700" y="9347200"/>
            <a:ext cx="12192000" cy="50800"/>
            <a:chOff x="0" y="0"/>
            <a:chExt cx="7680" cy="32"/>
          </a:xfrm>
        </p:grpSpPr>
        <p:sp>
          <p:nvSpPr>
            <p:cNvPr id="2055" name="Line 7"/>
            <p:cNvSpPr>
              <a:spLocks noChangeShapeType="1"/>
            </p:cNvSpPr>
            <p:nvPr/>
          </p:nvSpPr>
          <p:spPr bwMode="auto">
            <a:xfrm>
              <a:off x="0" y="0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2056" name="Line 8"/>
            <p:cNvSpPr>
              <a:spLocks noChangeShapeType="1"/>
            </p:cNvSpPr>
            <p:nvPr/>
          </p:nvSpPr>
          <p:spPr bwMode="auto">
            <a:xfrm>
              <a:off x="0" y="32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2057" name="Rectangle 9"/>
          <p:cNvSpPr>
            <a:spLocks/>
          </p:cNvSpPr>
          <p:nvPr/>
        </p:nvSpPr>
        <p:spPr bwMode="auto">
          <a:xfrm>
            <a:off x="425590" y="9521567"/>
            <a:ext cx="125860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Distributed DBMS</a:t>
            </a:r>
          </a:p>
        </p:txBody>
      </p:sp>
      <p:sp>
        <p:nvSpPr>
          <p:cNvPr id="2058" name="Rectangle 10"/>
          <p:cNvSpPr>
            <a:spLocks/>
          </p:cNvSpPr>
          <p:nvPr/>
        </p:nvSpPr>
        <p:spPr bwMode="auto">
          <a:xfrm>
            <a:off x="5571333" y="9521567"/>
            <a:ext cx="190023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© </a:t>
            </a:r>
            <a:r>
              <a:rPr lang="en-US" sz="1200" dirty="0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M. T. </a:t>
            </a:r>
            <a:r>
              <a:rPr lang="en-US" sz="1200" dirty="0" err="1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Özsu</a:t>
            </a:r>
            <a:r>
              <a:rPr lang="en-US" sz="1200" dirty="0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 &amp; P. </a:t>
            </a:r>
            <a:r>
              <a:rPr lang="en-US" sz="1200" dirty="0" err="1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Valduriez</a:t>
            </a:r>
            <a:endParaRPr lang="en-US" sz="1200" dirty="0">
              <a:solidFill>
                <a:schemeClr val="tx1"/>
              </a:solidFill>
              <a:latin typeface="Book Antiqua"/>
              <a:ea typeface="ＭＳ Ｐゴシック" charset="0"/>
              <a:cs typeface="Book Antiqua"/>
            </a:endParaRPr>
          </a:p>
        </p:txBody>
      </p:sp>
      <p:sp>
        <p:nvSpPr>
          <p:cNvPr id="13" name="Rectangle 10"/>
          <p:cNvSpPr>
            <a:spLocks/>
          </p:cNvSpPr>
          <p:nvPr userDrawn="1"/>
        </p:nvSpPr>
        <p:spPr bwMode="auto">
          <a:xfrm>
            <a:off x="11254928" y="9538899"/>
            <a:ext cx="140384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/>
            <a:r>
              <a:rPr lang="en-US" sz="1200" dirty="0" smtClean="0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Ch.12/</a:t>
            </a:r>
            <a:fld id="{5E48BB5D-946E-5F48-82DF-AC330131550D}" type="slidenum">
              <a:rPr lang="en-US" sz="1200" smtClean="0">
                <a:latin typeface="Book Antiqua"/>
              </a:rPr>
              <a:pPr algn="r"/>
              <a:t>‹#›</a:t>
            </a:fld>
            <a:endParaRPr lang="en-US" sz="1200" dirty="0">
              <a:solidFill>
                <a:schemeClr val="tx1"/>
              </a:solidFill>
              <a:latin typeface="Book Antiqua"/>
              <a:ea typeface="ＭＳ Ｐゴシック" charset="0"/>
              <a:cs typeface="Book Antiqu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 xmlns:p14="http://schemas.microsoft.com/office/powerpoint/2010/main"/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+mj-lt"/>
          <a:ea typeface="+mj-ea"/>
          <a:cs typeface="+mj-cs"/>
          <a:sym typeface="Didot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9pPr>
    </p:titleStyle>
    <p:bodyStyle>
      <a:lvl1pPr marL="3683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150000"/>
        <a:buFont typeface="Palatino" charset="0"/>
        <a:buChar char="•"/>
        <a:defRPr sz="28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1pPr>
      <a:lvl2pPr marL="7620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85000"/>
        <a:buFont typeface="Zapf Dingbats" charset="0"/>
        <a:buChar char="➡"/>
        <a:defRPr sz="26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2pPr>
      <a:lvl3pPr marL="12065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80000"/>
        <a:buFont typeface="Zapf Dingbats" charset="0"/>
        <a:buChar char="✦"/>
        <a:defRPr sz="24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3pPr>
      <a:lvl4pPr marL="16510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69000"/>
        <a:buFont typeface="Lucida Grande" charset="0"/>
        <a:buChar char="✓"/>
        <a:defRPr sz="2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4pPr>
      <a:lvl5pPr marL="20955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5pPr>
      <a:lvl6pPr marL="25527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6pPr>
      <a:lvl7pPr marL="30099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7pPr>
      <a:lvl8pPr marL="34671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8pPr>
      <a:lvl9pPr marL="39243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Background</a:t>
            </a:r>
            <a:endParaRPr lang="en-US" dirty="0"/>
          </a:p>
          <a:p>
            <a:r>
              <a:rPr lang="en-US" dirty="0" smtClean="0"/>
              <a:t>Distributed Database Design</a:t>
            </a:r>
          </a:p>
          <a:p>
            <a:r>
              <a:rPr lang="en-US" dirty="0" smtClean="0"/>
              <a:t>Database Integration</a:t>
            </a:r>
          </a:p>
          <a:p>
            <a:r>
              <a:rPr lang="en-US" dirty="0" smtClean="0"/>
              <a:t>Semantic Data Control</a:t>
            </a:r>
          </a:p>
          <a:p>
            <a:r>
              <a:rPr lang="en-US" dirty="0" smtClean="0"/>
              <a:t>Distributed Query Processing</a:t>
            </a:r>
          </a:p>
          <a:p>
            <a:r>
              <a:rPr lang="en-US" dirty="0" smtClean="0">
                <a:solidFill>
                  <a:srgbClr val="1771A9"/>
                </a:solidFill>
              </a:rPr>
              <a:t>Distributed Transaction Management</a:t>
            </a:r>
          </a:p>
          <a:p>
            <a:pPr lvl="1">
              <a:spcBef>
                <a:spcPts val="600"/>
              </a:spcBef>
            </a:pPr>
            <a:r>
              <a:rPr lang="en-US" dirty="0">
                <a:solidFill>
                  <a:srgbClr val="1771A9"/>
                </a:solidFill>
              </a:rPr>
              <a:t>Transaction Concepts and Models</a:t>
            </a:r>
          </a:p>
          <a:p>
            <a:pPr lvl="1">
              <a:spcBef>
                <a:spcPts val="600"/>
              </a:spcBef>
            </a:pPr>
            <a:r>
              <a:rPr lang="en-US" dirty="0">
                <a:solidFill>
                  <a:srgbClr val="1771A9"/>
                </a:solidFill>
              </a:rPr>
              <a:t>Distributed Concurrency Control</a:t>
            </a:r>
          </a:p>
          <a:p>
            <a:pPr lvl="1">
              <a:spcBef>
                <a:spcPts val="600"/>
              </a:spcBef>
            </a:pPr>
            <a:r>
              <a:rPr lang="en-US" dirty="0">
                <a:solidFill>
                  <a:srgbClr val="FF0000"/>
                </a:solidFill>
              </a:rPr>
              <a:t>Distributed </a:t>
            </a:r>
            <a:r>
              <a:rPr lang="en-US" dirty="0" smtClean="0">
                <a:solidFill>
                  <a:srgbClr val="FF0000"/>
                </a:solidFill>
              </a:rPr>
              <a:t>Reliability</a:t>
            </a:r>
          </a:p>
          <a:p>
            <a:r>
              <a:rPr lang="en-US" dirty="0" smtClean="0"/>
              <a:t>Data Replication</a:t>
            </a:r>
          </a:p>
          <a:p>
            <a:r>
              <a:rPr lang="en-US" dirty="0" smtClean="0"/>
              <a:t>Parallel Database Systems</a:t>
            </a:r>
          </a:p>
          <a:p>
            <a:r>
              <a:rPr lang="en-US" dirty="0" smtClean="0"/>
              <a:t>Distributed Object DBMS</a:t>
            </a:r>
          </a:p>
          <a:p>
            <a:r>
              <a:rPr lang="en-US" dirty="0" smtClean="0"/>
              <a:t>Peer-to-Peer Data Management</a:t>
            </a:r>
          </a:p>
          <a:p>
            <a:r>
              <a:rPr lang="en-US" dirty="0" smtClean="0"/>
              <a:t>Web Data Management </a:t>
            </a:r>
          </a:p>
          <a:p>
            <a:r>
              <a:rPr lang="en-US" dirty="0" smtClean="0"/>
              <a:t>Current Issues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Fault-Tolerance Measures</a:t>
            </a:r>
          </a:p>
        </p:txBody>
      </p:sp>
      <p:sp>
        <p:nvSpPr>
          <p:cNvPr id="13005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73496" y="2489200"/>
            <a:ext cx="12293600" cy="6769100"/>
          </a:xfrm>
          <a:noFill/>
          <a:ln/>
        </p:spPr>
        <p:txBody>
          <a:bodyPr/>
          <a:lstStyle/>
          <a:p>
            <a:pPr>
              <a:buNone/>
              <a:tabLst>
                <a:tab pos="1950690" algn="l"/>
              </a:tabLst>
            </a:pPr>
            <a:r>
              <a:rPr lang="en-US" dirty="0">
                <a:solidFill>
                  <a:schemeClr val="hlink"/>
                </a:solidFill>
              </a:rPr>
              <a:t>Reliability</a:t>
            </a:r>
            <a:endParaRPr lang="en-US" dirty="0"/>
          </a:p>
          <a:p>
            <a:pPr lvl="1">
              <a:buNone/>
              <a:tabLst>
                <a:tab pos="1950690" algn="l"/>
              </a:tabLst>
            </a:pPr>
            <a:r>
              <a:rPr lang="en-US" dirty="0"/>
              <a:t>The mean number of failures in time [0, </a:t>
            </a:r>
            <a:r>
              <a:rPr lang="en-US" i="1" dirty="0"/>
              <a:t>t</a:t>
            </a:r>
            <a:r>
              <a:rPr lang="en-US" dirty="0"/>
              <a:t>] can be computed as</a:t>
            </a:r>
          </a:p>
          <a:p>
            <a:pPr lvl="1">
              <a:buNone/>
              <a:tabLst>
                <a:tab pos="1950690" algn="l"/>
              </a:tabLst>
            </a:pPr>
            <a:endParaRPr lang="en-US" dirty="0"/>
          </a:p>
          <a:p>
            <a:pPr lvl="1">
              <a:buNone/>
              <a:tabLst>
                <a:tab pos="1950690" algn="l"/>
              </a:tabLst>
            </a:pPr>
            <a:endParaRPr lang="en-US" dirty="0"/>
          </a:p>
          <a:p>
            <a:pPr lvl="1">
              <a:buNone/>
              <a:tabLst>
                <a:tab pos="1950690" algn="l"/>
              </a:tabLst>
            </a:pPr>
            <a:r>
              <a:rPr lang="en-US" dirty="0"/>
              <a:t>and the variance can be be computed as</a:t>
            </a:r>
          </a:p>
          <a:p>
            <a:pPr lvl="1">
              <a:buNone/>
              <a:tabLst>
                <a:tab pos="1950690" algn="l"/>
              </a:tabLst>
            </a:pPr>
            <a:r>
              <a:rPr lang="en-US" dirty="0"/>
              <a:t>		</a:t>
            </a:r>
            <a:r>
              <a:rPr lang="en-US" i="1" dirty="0" err="1"/>
              <a:t>Var</a:t>
            </a:r>
            <a:r>
              <a:rPr lang="en-US" dirty="0"/>
              <a:t>[</a:t>
            </a:r>
            <a:r>
              <a:rPr lang="en-US" i="1" dirty="0"/>
              <a:t>k</a:t>
            </a:r>
            <a:r>
              <a:rPr lang="en-US" dirty="0"/>
              <a:t>] = </a:t>
            </a:r>
            <a:r>
              <a:rPr lang="en-US" i="1" dirty="0"/>
              <a:t>E</a:t>
            </a:r>
            <a:r>
              <a:rPr lang="en-US" dirty="0"/>
              <a:t>[</a:t>
            </a:r>
            <a:r>
              <a:rPr lang="en-US" i="1" dirty="0"/>
              <a:t>k</a:t>
            </a:r>
            <a:r>
              <a:rPr lang="en-US" baseline="30000" dirty="0"/>
              <a:t>2</a:t>
            </a:r>
            <a:r>
              <a:rPr lang="en-US" dirty="0"/>
              <a:t>] - (</a:t>
            </a:r>
            <a:r>
              <a:rPr lang="en-US" i="1" dirty="0"/>
              <a:t>E</a:t>
            </a:r>
            <a:r>
              <a:rPr lang="en-US" dirty="0"/>
              <a:t>[</a:t>
            </a:r>
            <a:r>
              <a:rPr lang="en-US" i="1" dirty="0"/>
              <a:t>k</a:t>
            </a:r>
            <a:r>
              <a:rPr lang="en-US" dirty="0"/>
              <a:t>])</a:t>
            </a:r>
            <a:r>
              <a:rPr lang="en-US" baseline="30000" dirty="0"/>
              <a:t>2</a:t>
            </a:r>
            <a:r>
              <a:rPr lang="en-US" dirty="0"/>
              <a:t> = </a:t>
            </a:r>
            <a:r>
              <a:rPr lang="en-US" i="1" dirty="0"/>
              <a:t>m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</a:t>
            </a:r>
          </a:p>
          <a:p>
            <a:pPr lvl="1">
              <a:buNone/>
              <a:tabLst>
                <a:tab pos="1950690" algn="l"/>
              </a:tabLst>
            </a:pPr>
            <a:r>
              <a:rPr lang="en-US" dirty="0"/>
              <a:t>Thus, reliability of a single component is</a:t>
            </a:r>
          </a:p>
          <a:p>
            <a:pPr lvl="1">
              <a:buNone/>
              <a:tabLst>
                <a:tab pos="1950690" algn="l"/>
              </a:tabLst>
            </a:pPr>
            <a:r>
              <a:rPr lang="en-US" dirty="0"/>
              <a:t>		</a:t>
            </a:r>
            <a:r>
              <a:rPr lang="en-US" i="1" dirty="0"/>
              <a:t>R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 = </a:t>
            </a:r>
            <a:r>
              <a:rPr lang="en-US" i="1" dirty="0"/>
              <a:t>e</a:t>
            </a:r>
            <a:r>
              <a:rPr lang="en-US" baseline="30000" dirty="0"/>
              <a:t>-</a:t>
            </a:r>
            <a:r>
              <a:rPr lang="en-US" i="1" baseline="30000" dirty="0"/>
              <a:t>m</a:t>
            </a:r>
            <a:r>
              <a:rPr lang="en-US" baseline="30000" dirty="0"/>
              <a:t>(</a:t>
            </a:r>
            <a:r>
              <a:rPr lang="en-US" i="1" baseline="30000" dirty="0"/>
              <a:t>t</a:t>
            </a:r>
            <a:r>
              <a:rPr lang="en-US" baseline="30000" dirty="0"/>
              <a:t>)</a:t>
            </a:r>
            <a:endParaRPr lang="en-US" dirty="0"/>
          </a:p>
          <a:p>
            <a:pPr>
              <a:buNone/>
              <a:tabLst>
                <a:tab pos="1950690" algn="l"/>
              </a:tabLst>
            </a:pPr>
            <a:r>
              <a:rPr lang="en-US" dirty="0"/>
              <a:t>	and of a system consisting of </a:t>
            </a:r>
            <a:r>
              <a:rPr lang="en-US" i="1" dirty="0"/>
              <a:t>n</a:t>
            </a:r>
            <a:r>
              <a:rPr lang="en-US" dirty="0"/>
              <a:t>  non-redundant components </a:t>
            </a:r>
            <a:r>
              <a:rPr lang="en-US" dirty="0" smtClean="0"/>
              <a:t>as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356075" y="3652664"/>
            <a:ext cx="4939592" cy="1296144"/>
            <a:chOff x="3305935" y="3754686"/>
            <a:chExt cx="4939592" cy="1296144"/>
          </a:xfrm>
        </p:grpSpPr>
        <p:sp>
          <p:nvSpPr>
            <p:cNvPr id="130052" name="Rectangle 4"/>
            <p:cNvSpPr>
              <a:spLocks noChangeArrowheads="1"/>
            </p:cNvSpPr>
            <p:nvPr/>
          </p:nvSpPr>
          <p:spPr bwMode="auto">
            <a:xfrm>
              <a:off x="3305935" y="4073031"/>
              <a:ext cx="1335510" cy="5585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28691" tIns="63217" rIns="128691" bIns="63217">
              <a:prstTxWarp prst="textNoShape">
                <a:avLst/>
              </a:prstTxWarp>
              <a:spAutoFit/>
            </a:bodyPr>
            <a:lstStyle/>
            <a:p>
              <a:r>
                <a:rPr lang="en-US" sz="2800" i="1" dirty="0">
                  <a:solidFill>
                    <a:srgbClr val="000000"/>
                  </a:solidFill>
                  <a:latin typeface="Book Antiqua"/>
                </a:rPr>
                <a:t>E </a:t>
              </a:r>
              <a:r>
                <a:rPr lang="en-US" sz="2800" dirty="0">
                  <a:solidFill>
                    <a:srgbClr val="000000"/>
                  </a:solidFill>
                  <a:latin typeface="Book Antiqua"/>
                </a:rPr>
                <a:t>[</a:t>
              </a:r>
              <a:r>
                <a:rPr lang="en-US" sz="2800" i="1" dirty="0">
                  <a:solidFill>
                    <a:srgbClr val="000000"/>
                  </a:solidFill>
                  <a:latin typeface="Book Antiqua"/>
                </a:rPr>
                <a:t>k</a:t>
              </a:r>
              <a:r>
                <a:rPr lang="en-US" sz="2800" dirty="0">
                  <a:solidFill>
                    <a:srgbClr val="000000"/>
                  </a:solidFill>
                  <a:latin typeface="Book Antiqua"/>
                </a:rPr>
                <a:t>] =</a:t>
              </a:r>
            </a:p>
          </p:txBody>
        </p:sp>
        <p:sp>
          <p:nvSpPr>
            <p:cNvPr id="130053" name="Rectangle 5"/>
            <p:cNvSpPr>
              <a:spLocks noChangeArrowheads="1"/>
            </p:cNvSpPr>
            <p:nvPr/>
          </p:nvSpPr>
          <p:spPr bwMode="auto">
            <a:xfrm>
              <a:off x="4232080" y="4104640"/>
              <a:ext cx="259895" cy="5893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28691" tIns="63217" rIns="128691" bIns="63217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Book Antiqua"/>
                </a:rPr>
                <a:t> </a:t>
              </a:r>
            </a:p>
          </p:txBody>
        </p:sp>
        <p:sp>
          <p:nvSpPr>
            <p:cNvPr id="130054" name="Rectangle 6"/>
            <p:cNvSpPr>
              <a:spLocks noChangeArrowheads="1"/>
            </p:cNvSpPr>
            <p:nvPr/>
          </p:nvSpPr>
          <p:spPr bwMode="auto">
            <a:xfrm>
              <a:off x="4304329" y="4104640"/>
              <a:ext cx="259895" cy="5893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28691" tIns="63217" rIns="128691" bIns="63217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Book Antiqua"/>
                </a:rPr>
                <a:t> </a:t>
              </a:r>
            </a:p>
          </p:txBody>
        </p:sp>
        <p:sp>
          <p:nvSpPr>
            <p:cNvPr id="130055" name="Rectangle 7"/>
            <p:cNvSpPr>
              <a:spLocks noChangeArrowheads="1"/>
            </p:cNvSpPr>
            <p:nvPr/>
          </p:nvSpPr>
          <p:spPr bwMode="auto">
            <a:xfrm>
              <a:off x="4320923" y="3946596"/>
              <a:ext cx="673471" cy="7893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28691" tIns="63217" rIns="128691" bIns="63217">
              <a:prstTxWarp prst="textNoShape">
                <a:avLst/>
              </a:prstTxWarp>
              <a:spAutoFit/>
            </a:bodyPr>
            <a:lstStyle/>
            <a:p>
              <a:r>
                <a:rPr lang="en-US" sz="4300" dirty="0" smtClean="0">
                  <a:solidFill>
                    <a:srgbClr val="000000"/>
                  </a:solidFill>
                  <a:latin typeface="Symbol" charset="2"/>
                  <a:sym typeface="Symbol"/>
                </a:rPr>
                <a:t></a:t>
              </a:r>
              <a:endParaRPr lang="en-US" sz="4300" dirty="0">
                <a:solidFill>
                  <a:srgbClr val="000000"/>
                </a:solidFill>
                <a:latin typeface="Symbol" charset="2"/>
              </a:endParaRPr>
            </a:p>
          </p:txBody>
        </p:sp>
        <p:sp>
          <p:nvSpPr>
            <p:cNvPr id="130056" name="Rectangle 8"/>
            <p:cNvSpPr>
              <a:spLocks noChangeArrowheads="1"/>
            </p:cNvSpPr>
            <p:nvPr/>
          </p:nvSpPr>
          <p:spPr bwMode="auto">
            <a:xfrm>
              <a:off x="4301781" y="4615385"/>
              <a:ext cx="750414" cy="4354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28691" tIns="63217" rIns="128691" bIns="63217">
              <a:prstTxWarp prst="textNoShape">
                <a:avLst/>
              </a:prstTxWarp>
              <a:spAutoFit/>
            </a:bodyPr>
            <a:lstStyle/>
            <a:p>
              <a:r>
                <a:rPr lang="en-US" sz="2000" i="1" dirty="0">
                  <a:solidFill>
                    <a:srgbClr val="000000"/>
                  </a:solidFill>
                  <a:latin typeface="Book Antiqua"/>
                </a:rPr>
                <a:t>k </a:t>
              </a:r>
              <a:r>
                <a:rPr lang="en-US" sz="2000" dirty="0">
                  <a:solidFill>
                    <a:srgbClr val="000000"/>
                  </a:solidFill>
                  <a:latin typeface="Book Antiqua"/>
                </a:rPr>
                <a:t>=0</a:t>
              </a:r>
            </a:p>
          </p:txBody>
        </p:sp>
        <p:sp>
          <p:nvSpPr>
            <p:cNvPr id="130057" name="Rectangle 9"/>
            <p:cNvSpPr>
              <a:spLocks noChangeArrowheads="1"/>
            </p:cNvSpPr>
            <p:nvPr/>
          </p:nvSpPr>
          <p:spPr bwMode="auto">
            <a:xfrm>
              <a:off x="4438686" y="3754686"/>
              <a:ext cx="442738" cy="4354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28691" tIns="63217" rIns="128691" bIns="63217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Book Antiqua"/>
                </a:rPr>
                <a:t>∞</a:t>
              </a:r>
            </a:p>
          </p:txBody>
        </p:sp>
        <p:sp>
          <p:nvSpPr>
            <p:cNvPr id="130058" name="Rectangle 10"/>
            <p:cNvSpPr>
              <a:spLocks noChangeArrowheads="1"/>
            </p:cNvSpPr>
            <p:nvPr/>
          </p:nvSpPr>
          <p:spPr bwMode="auto">
            <a:xfrm>
              <a:off x="4755885" y="4104640"/>
              <a:ext cx="259895" cy="5893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28691" tIns="63217" rIns="128691" bIns="63217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Book Antiqua"/>
                </a:rPr>
                <a:t> </a:t>
              </a:r>
            </a:p>
          </p:txBody>
        </p:sp>
        <p:sp>
          <p:nvSpPr>
            <p:cNvPr id="130059" name="Rectangle 11"/>
            <p:cNvSpPr>
              <a:spLocks noChangeArrowheads="1"/>
            </p:cNvSpPr>
            <p:nvPr/>
          </p:nvSpPr>
          <p:spPr bwMode="auto">
            <a:xfrm>
              <a:off x="4733936" y="4104640"/>
              <a:ext cx="520540" cy="5893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28691" tIns="63217" rIns="128691" bIns="63217">
              <a:prstTxWarp prst="textNoShape">
                <a:avLst/>
              </a:prstTxWarp>
              <a:spAutoFit/>
            </a:bodyPr>
            <a:lstStyle/>
            <a:p>
              <a:r>
                <a:rPr lang="en-US" i="1" dirty="0">
                  <a:solidFill>
                    <a:srgbClr val="000000"/>
                  </a:solidFill>
                  <a:latin typeface="Book Antiqua"/>
                </a:rPr>
                <a:t>k</a:t>
              </a:r>
            </a:p>
          </p:txBody>
        </p:sp>
        <p:sp>
          <p:nvSpPr>
            <p:cNvPr id="130060" name="Rectangle 12"/>
            <p:cNvSpPr>
              <a:spLocks noChangeArrowheads="1"/>
            </p:cNvSpPr>
            <p:nvPr/>
          </p:nvSpPr>
          <p:spPr bwMode="auto">
            <a:xfrm>
              <a:off x="4995209" y="4073031"/>
              <a:ext cx="259895" cy="5585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28691" tIns="63217" rIns="128691" bIns="63217">
              <a:prstTxWarp prst="textNoShape">
                <a:avLst/>
              </a:prstTxWarp>
              <a:spAutoFit/>
            </a:bodyPr>
            <a:lstStyle/>
            <a:p>
              <a:r>
                <a:rPr lang="en-US" sz="2800" dirty="0">
                  <a:solidFill>
                    <a:srgbClr val="000000"/>
                  </a:solidFill>
                  <a:latin typeface="Book Antiqua"/>
                </a:rPr>
                <a:t> </a:t>
              </a:r>
            </a:p>
          </p:txBody>
        </p:sp>
        <p:sp>
          <p:nvSpPr>
            <p:cNvPr id="130061" name="Line 13"/>
            <p:cNvSpPr>
              <a:spLocks noChangeShapeType="1"/>
            </p:cNvSpPr>
            <p:nvPr/>
          </p:nvSpPr>
          <p:spPr bwMode="auto">
            <a:xfrm>
              <a:off x="5156764" y="4380089"/>
              <a:ext cx="16256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130046" tIns="65023" rIns="130046" bIns="65023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30062" name="Rectangle 14"/>
            <p:cNvSpPr>
              <a:spLocks noChangeArrowheads="1"/>
            </p:cNvSpPr>
            <p:nvPr/>
          </p:nvSpPr>
          <p:spPr bwMode="auto">
            <a:xfrm>
              <a:off x="5733075" y="4271716"/>
              <a:ext cx="545230" cy="5585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28691" tIns="63217" rIns="128691" bIns="63217">
              <a:prstTxWarp prst="textNoShape">
                <a:avLst/>
              </a:prstTxWarp>
              <a:spAutoFit/>
            </a:bodyPr>
            <a:lstStyle/>
            <a:p>
              <a:r>
                <a:rPr lang="en-US" sz="2800" i="1" dirty="0">
                  <a:solidFill>
                    <a:srgbClr val="000000"/>
                  </a:solidFill>
                  <a:latin typeface="Book Antiqua"/>
                </a:rPr>
                <a:t>k</a:t>
              </a:r>
              <a:r>
                <a:rPr lang="en-US" sz="2800" dirty="0">
                  <a:solidFill>
                    <a:srgbClr val="000000"/>
                  </a:solidFill>
                  <a:latin typeface="Book Antiqua"/>
                </a:rPr>
                <a:t>!</a:t>
              </a:r>
            </a:p>
          </p:txBody>
        </p:sp>
        <p:sp>
          <p:nvSpPr>
            <p:cNvPr id="130063" name="Rectangle 15"/>
            <p:cNvSpPr>
              <a:spLocks noChangeArrowheads="1"/>
            </p:cNvSpPr>
            <p:nvPr/>
          </p:nvSpPr>
          <p:spPr bwMode="auto">
            <a:xfrm>
              <a:off x="5045919" y="3874347"/>
              <a:ext cx="2149835" cy="5585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28691" tIns="63217" rIns="128691" bIns="63217">
              <a:prstTxWarp prst="textNoShape">
                <a:avLst/>
              </a:prstTxWarp>
              <a:spAutoFit/>
            </a:bodyPr>
            <a:lstStyle/>
            <a:p>
              <a:r>
                <a:rPr lang="en-US" sz="2800" i="1" dirty="0">
                  <a:solidFill>
                    <a:srgbClr val="000000"/>
                  </a:solidFill>
                  <a:latin typeface="Book Antiqua"/>
                </a:rPr>
                <a:t>e</a:t>
              </a:r>
              <a:r>
                <a:rPr lang="en-US" sz="2800" i="1" baseline="30000" dirty="0">
                  <a:solidFill>
                    <a:srgbClr val="000000"/>
                  </a:solidFill>
                  <a:latin typeface="Book Antiqua"/>
                </a:rPr>
                <a:t>-m</a:t>
              </a:r>
              <a:r>
                <a:rPr lang="en-US" sz="2800" baseline="30000" dirty="0">
                  <a:solidFill>
                    <a:srgbClr val="000000"/>
                  </a:solidFill>
                  <a:latin typeface="Book Antiqua"/>
                </a:rPr>
                <a:t>(</a:t>
              </a:r>
              <a:r>
                <a:rPr lang="en-US" sz="2800" i="1" baseline="30000" dirty="0">
                  <a:solidFill>
                    <a:srgbClr val="000000"/>
                  </a:solidFill>
                  <a:latin typeface="Book Antiqua"/>
                </a:rPr>
                <a:t>t </a:t>
              </a:r>
              <a:r>
                <a:rPr lang="en-US" sz="2800" baseline="30000" dirty="0">
                  <a:solidFill>
                    <a:srgbClr val="000000"/>
                  </a:solidFill>
                  <a:latin typeface="Book Antiqua"/>
                </a:rPr>
                <a:t>)</a:t>
              </a:r>
              <a:r>
                <a:rPr lang="en-US" sz="2800" dirty="0">
                  <a:solidFill>
                    <a:srgbClr val="000000"/>
                  </a:solidFill>
                  <a:latin typeface="Book Antiqua"/>
                </a:rPr>
                <a:t>[</a:t>
              </a:r>
              <a:r>
                <a:rPr lang="en-US" sz="2800" i="1" dirty="0">
                  <a:solidFill>
                    <a:srgbClr val="000000"/>
                  </a:solidFill>
                  <a:latin typeface="Book Antiqua"/>
                </a:rPr>
                <a:t>m</a:t>
              </a:r>
              <a:r>
                <a:rPr lang="en-US" sz="2800" dirty="0">
                  <a:solidFill>
                    <a:srgbClr val="000000"/>
                  </a:solidFill>
                  <a:latin typeface="Book Antiqua"/>
                </a:rPr>
                <a:t>(</a:t>
              </a:r>
              <a:r>
                <a:rPr lang="en-US" sz="2800" i="1" dirty="0">
                  <a:solidFill>
                    <a:srgbClr val="000000"/>
                  </a:solidFill>
                  <a:latin typeface="Book Antiqua"/>
                </a:rPr>
                <a:t>t </a:t>
              </a:r>
              <a:r>
                <a:rPr lang="en-US" sz="2800" dirty="0">
                  <a:solidFill>
                    <a:srgbClr val="000000"/>
                  </a:solidFill>
                  <a:latin typeface="Book Antiqua"/>
                </a:rPr>
                <a:t>)]</a:t>
              </a:r>
              <a:r>
                <a:rPr lang="en-US" sz="2800" i="1" baseline="30000" dirty="0">
                  <a:solidFill>
                    <a:srgbClr val="000000"/>
                  </a:solidFill>
                  <a:latin typeface="Book Antiqua"/>
                </a:rPr>
                <a:t>k</a:t>
              </a:r>
            </a:p>
          </p:txBody>
        </p:sp>
        <p:sp>
          <p:nvSpPr>
            <p:cNvPr id="130064" name="Rectangle 16"/>
            <p:cNvSpPr>
              <a:spLocks noChangeArrowheads="1"/>
            </p:cNvSpPr>
            <p:nvPr/>
          </p:nvSpPr>
          <p:spPr bwMode="auto">
            <a:xfrm>
              <a:off x="6724667" y="4104640"/>
              <a:ext cx="259895" cy="5893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28691" tIns="63217" rIns="128691" bIns="63217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Book Antiqua"/>
                </a:rPr>
                <a:t> </a:t>
              </a:r>
            </a:p>
          </p:txBody>
        </p:sp>
        <p:sp>
          <p:nvSpPr>
            <p:cNvPr id="130065" name="Rectangle 17"/>
            <p:cNvSpPr>
              <a:spLocks noChangeArrowheads="1"/>
            </p:cNvSpPr>
            <p:nvPr/>
          </p:nvSpPr>
          <p:spPr bwMode="auto">
            <a:xfrm>
              <a:off x="6931256" y="4007556"/>
              <a:ext cx="1314271" cy="6508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28691" tIns="63217" rIns="128691" bIns="63217">
              <a:prstTxWarp prst="textNoShape">
                <a:avLst/>
              </a:prstTxWarp>
              <a:spAutoFit/>
            </a:bodyPr>
            <a:lstStyle/>
            <a:p>
              <a:r>
                <a:rPr lang="en-US" sz="2800" dirty="0">
                  <a:solidFill>
                    <a:srgbClr val="000000"/>
                  </a:solidFill>
                  <a:latin typeface="Book Antiqua"/>
                </a:rPr>
                <a:t>=</a:t>
              </a:r>
              <a:r>
                <a:rPr lang="en-US" sz="3400" dirty="0">
                  <a:solidFill>
                    <a:srgbClr val="000000"/>
                  </a:solidFill>
                  <a:latin typeface="Book Antiqua"/>
                </a:rPr>
                <a:t> </a:t>
              </a:r>
              <a:r>
                <a:rPr lang="en-US" sz="2800" i="1" dirty="0">
                  <a:solidFill>
                    <a:srgbClr val="000000"/>
                  </a:solidFill>
                  <a:latin typeface="Book Antiqua"/>
                </a:rPr>
                <a:t>m</a:t>
              </a:r>
              <a:r>
                <a:rPr lang="en-US" sz="2800" dirty="0">
                  <a:solidFill>
                    <a:srgbClr val="000000"/>
                  </a:solidFill>
                  <a:latin typeface="Book Antiqua"/>
                </a:rPr>
                <a:t>(</a:t>
              </a:r>
              <a:r>
                <a:rPr lang="en-US" sz="2800" i="1" dirty="0">
                  <a:solidFill>
                    <a:srgbClr val="000000"/>
                  </a:solidFill>
                  <a:latin typeface="Book Antiqua"/>
                </a:rPr>
                <a:t>t </a:t>
              </a:r>
              <a:r>
                <a:rPr lang="en-US" sz="2800" dirty="0">
                  <a:solidFill>
                    <a:srgbClr val="000000"/>
                  </a:solidFill>
                  <a:latin typeface="Book Antiqua"/>
                </a:rPr>
                <a:t>)</a:t>
              </a:r>
            </a:p>
          </p:txBody>
        </p:sp>
      </p:grpSp>
      <p:grpSp>
        <p:nvGrpSpPr>
          <p:cNvPr id="130072" name="Group 24"/>
          <p:cNvGrpSpPr>
            <a:grpSpLocks/>
          </p:cNvGrpSpPr>
          <p:nvPr/>
        </p:nvGrpSpPr>
        <p:grpSpPr bwMode="auto">
          <a:xfrm>
            <a:off x="2377500" y="7613104"/>
            <a:ext cx="2729653" cy="1174044"/>
            <a:chOff x="1440" y="3535"/>
            <a:chExt cx="1209" cy="520"/>
          </a:xfrm>
        </p:grpSpPr>
        <p:sp>
          <p:nvSpPr>
            <p:cNvPr id="130066" name="Rectangle 18"/>
            <p:cNvSpPr>
              <a:spLocks noChangeArrowheads="1"/>
            </p:cNvSpPr>
            <p:nvPr/>
          </p:nvSpPr>
          <p:spPr bwMode="auto">
            <a:xfrm>
              <a:off x="1440" y="3674"/>
              <a:ext cx="629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800" i="1" dirty="0" err="1">
                  <a:solidFill>
                    <a:srgbClr val="000000"/>
                  </a:solidFill>
                  <a:latin typeface="Book Antiqua"/>
                </a:rPr>
                <a:t>R</a:t>
              </a:r>
              <a:r>
                <a:rPr lang="en-US" sz="2800" i="1" baseline="-25000" dirty="0" err="1">
                  <a:solidFill>
                    <a:srgbClr val="000000"/>
                  </a:solidFill>
                  <a:latin typeface="Book Antiqua"/>
                </a:rPr>
                <a:t>sys</a:t>
              </a:r>
              <a:r>
                <a:rPr lang="en-US" sz="2800" dirty="0">
                  <a:solidFill>
                    <a:srgbClr val="000000"/>
                  </a:solidFill>
                  <a:latin typeface="Book Antiqua"/>
                </a:rPr>
                <a:t>(</a:t>
              </a:r>
              <a:r>
                <a:rPr lang="en-US" sz="2800" i="1" dirty="0">
                  <a:solidFill>
                    <a:srgbClr val="000000"/>
                  </a:solidFill>
                  <a:latin typeface="Book Antiqua"/>
                </a:rPr>
                <a:t>t</a:t>
              </a:r>
              <a:r>
                <a:rPr lang="en-US" sz="2800" dirty="0">
                  <a:solidFill>
                    <a:srgbClr val="000000"/>
                  </a:solidFill>
                  <a:latin typeface="Book Antiqua"/>
                </a:rPr>
                <a:t>) =</a:t>
              </a:r>
            </a:p>
          </p:txBody>
        </p:sp>
        <p:grpSp>
          <p:nvGrpSpPr>
            <p:cNvPr id="130070" name="Group 22"/>
            <p:cNvGrpSpPr>
              <a:grpSpLocks/>
            </p:cNvGrpSpPr>
            <p:nvPr/>
          </p:nvGrpSpPr>
          <p:grpSpPr bwMode="auto">
            <a:xfrm>
              <a:off x="1993" y="3535"/>
              <a:ext cx="329" cy="520"/>
              <a:chOff x="1993" y="3535"/>
              <a:chExt cx="329" cy="520"/>
            </a:xfrm>
          </p:grpSpPr>
          <p:sp>
            <p:nvSpPr>
              <p:cNvPr id="130067" name="Rectangle 19"/>
              <p:cNvSpPr>
                <a:spLocks noChangeArrowheads="1"/>
              </p:cNvSpPr>
              <p:nvPr/>
            </p:nvSpPr>
            <p:spPr bwMode="auto">
              <a:xfrm>
                <a:off x="1993" y="3628"/>
                <a:ext cx="329" cy="33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4300" dirty="0" smtClean="0">
                    <a:solidFill>
                      <a:srgbClr val="000000"/>
                    </a:solidFill>
                    <a:latin typeface="Symbol" charset="2"/>
                    <a:sym typeface="Symbol"/>
                  </a:rPr>
                  <a:t></a:t>
                </a:r>
                <a:endParaRPr lang="en-US" sz="4300" dirty="0">
                  <a:solidFill>
                    <a:srgbClr val="000000"/>
                  </a:solidFill>
                  <a:latin typeface="Symbol" charset="2"/>
                </a:endParaRPr>
              </a:p>
            </p:txBody>
          </p:sp>
          <p:sp>
            <p:nvSpPr>
              <p:cNvPr id="130068" name="Rectangle 20"/>
              <p:cNvSpPr>
                <a:spLocks noChangeArrowheads="1"/>
              </p:cNvSpPr>
              <p:nvPr/>
            </p:nvSpPr>
            <p:spPr bwMode="auto">
              <a:xfrm>
                <a:off x="2035" y="3879"/>
                <a:ext cx="270" cy="17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i="1" dirty="0" err="1">
                    <a:solidFill>
                      <a:srgbClr val="000000"/>
                    </a:solidFill>
                    <a:latin typeface="Book Antiqua"/>
                  </a:rPr>
                  <a:t>i</a:t>
                </a:r>
                <a:r>
                  <a:rPr lang="en-US" sz="2000" i="1" dirty="0">
                    <a:solidFill>
                      <a:srgbClr val="000000"/>
                    </a:solidFill>
                    <a:latin typeface="Book Antiqua"/>
                  </a:rPr>
                  <a:t> </a:t>
                </a:r>
                <a:r>
                  <a:rPr lang="en-US" sz="2000" dirty="0">
                    <a:solidFill>
                      <a:srgbClr val="000000"/>
                    </a:solidFill>
                    <a:latin typeface="Book Antiqua"/>
                  </a:rPr>
                  <a:t>=1</a:t>
                </a:r>
              </a:p>
            </p:txBody>
          </p:sp>
          <p:sp>
            <p:nvSpPr>
              <p:cNvPr id="130069" name="Rectangle 21"/>
              <p:cNvSpPr>
                <a:spLocks noChangeArrowheads="1"/>
              </p:cNvSpPr>
              <p:nvPr/>
            </p:nvSpPr>
            <p:spPr bwMode="auto">
              <a:xfrm>
                <a:off x="2083" y="3535"/>
                <a:ext cx="167" cy="17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i="1" dirty="0">
                    <a:solidFill>
                      <a:srgbClr val="000000"/>
                    </a:solidFill>
                    <a:latin typeface="Book Antiqua"/>
                  </a:rPr>
                  <a:t>n</a:t>
                </a:r>
              </a:p>
            </p:txBody>
          </p:sp>
        </p:grpSp>
        <p:sp>
          <p:nvSpPr>
            <p:cNvPr id="130071" name="Rectangle 23"/>
            <p:cNvSpPr>
              <a:spLocks noChangeArrowheads="1"/>
            </p:cNvSpPr>
            <p:nvPr/>
          </p:nvSpPr>
          <p:spPr bwMode="auto">
            <a:xfrm>
              <a:off x="2262" y="3674"/>
              <a:ext cx="387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800" i="1" dirty="0" err="1">
                  <a:solidFill>
                    <a:srgbClr val="000000"/>
                  </a:solidFill>
                  <a:latin typeface="Book Antiqua"/>
                </a:rPr>
                <a:t>R</a:t>
              </a:r>
              <a:r>
                <a:rPr lang="en-US" sz="2800" i="1" baseline="-25000" dirty="0" err="1">
                  <a:solidFill>
                    <a:srgbClr val="000000"/>
                  </a:solidFill>
                  <a:latin typeface="Book Antiqua"/>
                </a:rPr>
                <a:t>i</a:t>
              </a:r>
              <a:r>
                <a:rPr lang="en-US" sz="2800" dirty="0">
                  <a:solidFill>
                    <a:srgbClr val="000000"/>
                  </a:solidFill>
                  <a:latin typeface="Book Antiqua"/>
                </a:rPr>
                <a:t>(</a:t>
              </a:r>
              <a:r>
                <a:rPr lang="en-US" sz="2800" i="1" dirty="0">
                  <a:solidFill>
                    <a:srgbClr val="000000"/>
                  </a:solidFill>
                  <a:latin typeface="Book Antiqua"/>
                </a:rPr>
                <a:t>t</a:t>
              </a:r>
              <a:r>
                <a:rPr lang="en-US" sz="2800" dirty="0">
                  <a:solidFill>
                    <a:srgbClr val="000000"/>
                  </a:solidFill>
                  <a:latin typeface="Book Antiqua"/>
                </a:rPr>
                <a:t>)</a:t>
              </a: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Fault-Tolerance Measures</a:t>
            </a:r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43383" y="2841699"/>
            <a:ext cx="10323513" cy="5851525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  <a:spcBef>
                <a:spcPct val="50000"/>
              </a:spcBef>
              <a:buFont typeface="Monotype Sorts" charset="2"/>
              <a:buNone/>
            </a:pPr>
            <a:r>
              <a:rPr lang="en-US" dirty="0">
                <a:solidFill>
                  <a:schemeClr val="hlink"/>
                </a:solidFill>
              </a:rPr>
              <a:t>Availability</a:t>
            </a:r>
            <a:endParaRPr lang="en-US" dirty="0"/>
          </a:p>
          <a:p>
            <a:pPr lvl="2">
              <a:lnSpc>
                <a:spcPct val="110000"/>
              </a:lnSpc>
              <a:spcBef>
                <a:spcPct val="50000"/>
              </a:spcBef>
              <a:buFont typeface="Monotype Sorts" charset="2"/>
              <a:buNone/>
            </a:pPr>
            <a:r>
              <a:rPr lang="en-US" i="1" dirty="0" err="1"/>
              <a:t>A</a:t>
            </a:r>
            <a:r>
              <a:rPr lang="en-US" dirty="0" err="1"/>
              <a:t>(</a:t>
            </a:r>
            <a:r>
              <a:rPr lang="en-US" i="1" dirty="0" err="1"/>
              <a:t>t</a:t>
            </a:r>
            <a:r>
              <a:rPr lang="en-US" dirty="0"/>
              <a:t>) = </a:t>
            </a:r>
            <a:r>
              <a:rPr lang="en-US" dirty="0" err="1"/>
              <a:t>Pr{system</a:t>
            </a:r>
            <a:r>
              <a:rPr lang="en-US" dirty="0"/>
              <a:t> is operational at time </a:t>
            </a:r>
            <a:r>
              <a:rPr lang="en-US" i="1" dirty="0" err="1"/>
              <a:t>t</a:t>
            </a:r>
            <a:r>
              <a:rPr lang="en-US" dirty="0"/>
              <a:t>}</a:t>
            </a:r>
          </a:p>
          <a:p>
            <a:pPr lvl="1">
              <a:lnSpc>
                <a:spcPct val="110000"/>
              </a:lnSpc>
              <a:spcBef>
                <a:spcPct val="50000"/>
              </a:spcBef>
              <a:buFont typeface="Monotype Sorts" charset="2"/>
              <a:buNone/>
            </a:pPr>
            <a:r>
              <a:rPr lang="en-US" dirty="0"/>
              <a:t>Assume </a:t>
            </a:r>
          </a:p>
          <a:p>
            <a:pPr lvl="2">
              <a:lnSpc>
                <a:spcPct val="110000"/>
              </a:lnSpc>
              <a:spcBef>
                <a:spcPct val="50000"/>
              </a:spcBef>
            </a:pPr>
            <a:r>
              <a:rPr lang="en-US" dirty="0"/>
              <a:t>Poisson failures with </a:t>
            </a:r>
            <a:r>
              <a:rPr lang="en-US" dirty="0" smtClean="0"/>
              <a:t>rate </a:t>
            </a:r>
            <a:r>
              <a:rPr lang="en-US" dirty="0" smtClean="0">
                <a:latin typeface="Symbol" charset="2"/>
                <a:sym typeface="Symbol"/>
              </a:rPr>
              <a:t></a:t>
            </a:r>
            <a:endParaRPr lang="en-US" dirty="0"/>
          </a:p>
          <a:p>
            <a:pPr lvl="2">
              <a:lnSpc>
                <a:spcPct val="110000"/>
              </a:lnSpc>
              <a:spcBef>
                <a:spcPct val="50000"/>
              </a:spcBef>
            </a:pPr>
            <a:r>
              <a:rPr lang="en-US" dirty="0"/>
              <a:t>Repair time is exponentially distributed with mean 1</a:t>
            </a:r>
            <a:r>
              <a:rPr lang="en-US" dirty="0" smtClean="0"/>
              <a:t>/μ</a:t>
            </a:r>
          </a:p>
          <a:p>
            <a:pPr lvl="1">
              <a:lnSpc>
                <a:spcPct val="110000"/>
              </a:lnSpc>
              <a:spcBef>
                <a:spcPct val="50000"/>
              </a:spcBef>
              <a:buFont typeface="Monotype Sorts" charset="2"/>
              <a:buNone/>
            </a:pPr>
            <a:r>
              <a:rPr lang="en-US" dirty="0"/>
              <a:t>Then, steady-state availability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9813" y="6719147"/>
            <a:ext cx="3467947" cy="111719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Fault-Tolerance Measures</a:t>
            </a:r>
          </a:p>
        </p:txBody>
      </p:sp>
      <p:sp>
        <p:nvSpPr>
          <p:cNvPr id="13414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741760" y="2644552"/>
            <a:ext cx="10186988" cy="4551363"/>
          </a:xfrm>
          <a:noFill/>
          <a:ln/>
        </p:spPr>
        <p:txBody>
          <a:bodyPr/>
          <a:lstStyle/>
          <a:p>
            <a:pPr>
              <a:lnSpc>
                <a:spcPct val="125000"/>
              </a:lnSpc>
              <a:buNone/>
              <a:tabLst>
                <a:tab pos="1950690" algn="l"/>
              </a:tabLst>
            </a:pPr>
            <a:r>
              <a:rPr lang="en-US" dirty="0">
                <a:solidFill>
                  <a:schemeClr val="hlink"/>
                </a:solidFill>
              </a:rPr>
              <a:t>MTBF</a:t>
            </a:r>
            <a:endParaRPr lang="en-US" dirty="0"/>
          </a:p>
          <a:p>
            <a:pPr lvl="1">
              <a:lnSpc>
                <a:spcPct val="125000"/>
              </a:lnSpc>
              <a:buNone/>
              <a:tabLst>
                <a:tab pos="1950690" algn="l"/>
              </a:tabLst>
            </a:pPr>
            <a:r>
              <a:rPr lang="en-US" dirty="0"/>
              <a:t>Mean time between failures</a:t>
            </a:r>
          </a:p>
          <a:p>
            <a:pPr lvl="1">
              <a:lnSpc>
                <a:spcPct val="125000"/>
              </a:lnSpc>
              <a:buNone/>
              <a:tabLst>
                <a:tab pos="1950690" algn="l"/>
              </a:tabLst>
            </a:pPr>
            <a:r>
              <a:rPr lang="en-US" dirty="0"/>
              <a:t>		</a:t>
            </a:r>
          </a:p>
          <a:p>
            <a:pPr lvl="1">
              <a:lnSpc>
                <a:spcPct val="125000"/>
              </a:lnSpc>
              <a:buNone/>
              <a:tabLst>
                <a:tab pos="1950690" algn="l"/>
              </a:tabLst>
            </a:pPr>
            <a:endParaRPr lang="en-US" dirty="0"/>
          </a:p>
          <a:p>
            <a:pPr>
              <a:lnSpc>
                <a:spcPct val="125000"/>
              </a:lnSpc>
              <a:buNone/>
              <a:tabLst>
                <a:tab pos="1950690" algn="l"/>
              </a:tabLst>
            </a:pPr>
            <a:r>
              <a:rPr lang="en-US" dirty="0">
                <a:solidFill>
                  <a:schemeClr val="hlink"/>
                </a:solidFill>
              </a:rPr>
              <a:t>MTTR</a:t>
            </a:r>
            <a:endParaRPr lang="en-US" dirty="0"/>
          </a:p>
          <a:p>
            <a:pPr lvl="1">
              <a:lnSpc>
                <a:spcPct val="125000"/>
              </a:lnSpc>
              <a:buNone/>
              <a:tabLst>
                <a:tab pos="1950690" algn="l"/>
              </a:tabLst>
            </a:pPr>
            <a:r>
              <a:rPr lang="en-US" dirty="0"/>
              <a:t>Mean time to repair</a:t>
            </a:r>
          </a:p>
          <a:p>
            <a:pPr>
              <a:lnSpc>
                <a:spcPct val="125000"/>
              </a:lnSpc>
              <a:buNone/>
              <a:tabLst>
                <a:tab pos="1950690" algn="l"/>
              </a:tabLst>
            </a:pPr>
            <a:r>
              <a:rPr lang="en-US" dirty="0">
                <a:solidFill>
                  <a:schemeClr val="hlink"/>
                </a:solidFill>
              </a:rPr>
              <a:t>Availability</a:t>
            </a:r>
            <a:endParaRPr lang="en-US" dirty="0"/>
          </a:p>
          <a:p>
            <a:pPr lvl="1">
              <a:lnSpc>
                <a:spcPct val="125000"/>
              </a:lnSpc>
              <a:buNone/>
              <a:tabLst>
                <a:tab pos="1950690" algn="l"/>
              </a:tabLst>
            </a:pPr>
            <a:r>
              <a:rPr lang="en-US" dirty="0"/>
              <a:t>       	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4128" y="4156720"/>
            <a:ext cx="2519680" cy="1067159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3694088" y="7757120"/>
            <a:ext cx="2751098" cy="919526"/>
            <a:chOff x="3380717" y="5473708"/>
            <a:chExt cx="1934366" cy="646542"/>
          </a:xfrm>
        </p:grpSpPr>
        <p:sp>
          <p:nvSpPr>
            <p:cNvPr id="6" name="TextBox 5"/>
            <p:cNvSpPr txBox="1"/>
            <p:nvPr/>
          </p:nvSpPr>
          <p:spPr>
            <a:xfrm>
              <a:off x="3914334" y="5473708"/>
              <a:ext cx="867132" cy="3895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  <a:latin typeface="Book Antiqua"/>
                </a:rPr>
                <a:t>MTBF</a:t>
              </a:r>
              <a:endParaRPr lang="en-US" dirty="0">
                <a:solidFill>
                  <a:schemeClr val="tx2"/>
                </a:solidFill>
                <a:latin typeface="Book Antiqua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380717" y="5730720"/>
              <a:ext cx="1934366" cy="3895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  <a:latin typeface="Book Antiqua"/>
                </a:rPr>
                <a:t>MTBF + MTTR</a:t>
              </a:r>
              <a:endParaRPr lang="en-US" dirty="0">
                <a:solidFill>
                  <a:schemeClr val="tx2"/>
                </a:solidFill>
                <a:latin typeface="Book Antiqua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 bwMode="auto">
            <a:xfrm>
              <a:off x="3509700" y="5791200"/>
              <a:ext cx="16764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Types of Failures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95000"/>
              </a:lnSpc>
              <a:spcBef>
                <a:spcPct val="15000"/>
              </a:spcBef>
            </a:pPr>
            <a:r>
              <a:rPr lang="en-US" dirty="0"/>
              <a:t>Transaction failures</a:t>
            </a:r>
          </a:p>
          <a:p>
            <a:pPr lvl="1">
              <a:lnSpc>
                <a:spcPct val="95000"/>
              </a:lnSpc>
              <a:spcBef>
                <a:spcPct val="15000"/>
              </a:spcBef>
            </a:pPr>
            <a:r>
              <a:rPr lang="en-US" dirty="0"/>
              <a:t>Transaction aborts (unilaterally or due to deadlock)</a:t>
            </a:r>
          </a:p>
          <a:p>
            <a:pPr lvl="1">
              <a:lnSpc>
                <a:spcPct val="95000"/>
              </a:lnSpc>
              <a:spcBef>
                <a:spcPct val="15000"/>
              </a:spcBef>
            </a:pPr>
            <a:r>
              <a:rPr lang="en-US" dirty="0"/>
              <a:t>Avg. 3% of transactions abort abnormally</a:t>
            </a:r>
          </a:p>
          <a:p>
            <a:pPr>
              <a:lnSpc>
                <a:spcPct val="95000"/>
              </a:lnSpc>
              <a:spcBef>
                <a:spcPct val="15000"/>
              </a:spcBef>
            </a:pPr>
            <a:r>
              <a:rPr lang="en-US" dirty="0"/>
              <a:t>System (site) failures</a:t>
            </a:r>
          </a:p>
          <a:p>
            <a:pPr lvl="1">
              <a:lnSpc>
                <a:spcPct val="95000"/>
              </a:lnSpc>
              <a:spcBef>
                <a:spcPct val="15000"/>
              </a:spcBef>
            </a:pPr>
            <a:r>
              <a:rPr lang="en-US" dirty="0"/>
              <a:t>Failure of processor, main memory, power supply, …</a:t>
            </a:r>
          </a:p>
          <a:p>
            <a:pPr lvl="1">
              <a:lnSpc>
                <a:spcPct val="95000"/>
              </a:lnSpc>
              <a:spcBef>
                <a:spcPct val="15000"/>
              </a:spcBef>
            </a:pPr>
            <a:r>
              <a:rPr lang="en-US" dirty="0"/>
              <a:t>Main memory contents are lost, but secondary storage contents are safe</a:t>
            </a:r>
          </a:p>
          <a:p>
            <a:pPr lvl="1">
              <a:lnSpc>
                <a:spcPct val="95000"/>
              </a:lnSpc>
              <a:spcBef>
                <a:spcPct val="15000"/>
              </a:spcBef>
            </a:pPr>
            <a:r>
              <a:rPr lang="en-US" dirty="0"/>
              <a:t>Partial vs. total failure</a:t>
            </a:r>
          </a:p>
          <a:p>
            <a:pPr>
              <a:lnSpc>
                <a:spcPct val="95000"/>
              </a:lnSpc>
              <a:spcBef>
                <a:spcPct val="15000"/>
              </a:spcBef>
            </a:pPr>
            <a:r>
              <a:rPr lang="en-US" dirty="0"/>
              <a:t>Media failures</a:t>
            </a:r>
          </a:p>
          <a:p>
            <a:pPr lvl="1">
              <a:lnSpc>
                <a:spcPct val="95000"/>
              </a:lnSpc>
              <a:spcBef>
                <a:spcPct val="15000"/>
              </a:spcBef>
            </a:pPr>
            <a:r>
              <a:rPr lang="en-US" dirty="0"/>
              <a:t>Failure of secondary storage devices such that the stored data is lost</a:t>
            </a:r>
          </a:p>
          <a:p>
            <a:pPr lvl="1">
              <a:lnSpc>
                <a:spcPct val="95000"/>
              </a:lnSpc>
              <a:spcBef>
                <a:spcPct val="15000"/>
              </a:spcBef>
            </a:pPr>
            <a:r>
              <a:rPr lang="en-US" dirty="0"/>
              <a:t>Head crash/controller failure (?)</a:t>
            </a:r>
          </a:p>
          <a:p>
            <a:pPr>
              <a:lnSpc>
                <a:spcPct val="95000"/>
              </a:lnSpc>
              <a:spcBef>
                <a:spcPct val="15000"/>
              </a:spcBef>
            </a:pPr>
            <a:r>
              <a:rPr lang="en-US" dirty="0"/>
              <a:t>Communication failures</a:t>
            </a:r>
          </a:p>
          <a:p>
            <a:pPr lvl="1">
              <a:lnSpc>
                <a:spcPct val="95000"/>
              </a:lnSpc>
              <a:spcBef>
                <a:spcPct val="15000"/>
              </a:spcBef>
            </a:pPr>
            <a:r>
              <a:rPr lang="en-US" dirty="0"/>
              <a:t>Lost/undeliverable messages</a:t>
            </a:r>
          </a:p>
          <a:p>
            <a:pPr lvl="1">
              <a:lnSpc>
                <a:spcPct val="95000"/>
              </a:lnSpc>
              <a:spcBef>
                <a:spcPct val="15000"/>
              </a:spcBef>
            </a:pPr>
            <a:r>
              <a:rPr lang="en-US" dirty="0"/>
              <a:t>Network partitioning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ChangeArrowheads="1"/>
          </p:cNvSpPr>
          <p:nvPr/>
        </p:nvSpPr>
        <p:spPr bwMode="auto">
          <a:xfrm>
            <a:off x="2898987" y="7224889"/>
            <a:ext cx="1318542" cy="1580444"/>
          </a:xfrm>
          <a:prstGeom prst="rect">
            <a:avLst/>
          </a:prstGeom>
          <a:solidFill>
            <a:srgbClr val="7144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Local Recovery Management – Architecture</a:t>
            </a:r>
          </a:p>
        </p:txBody>
      </p:sp>
      <p:sp>
        <p:nvSpPr>
          <p:cNvPr id="145412" name="Rectangle 4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10000"/>
              </a:spcBef>
            </a:pPr>
            <a:r>
              <a:rPr lang="en-US"/>
              <a:t>Volatile storage</a:t>
            </a:r>
          </a:p>
          <a:p>
            <a:pPr lvl="1">
              <a:spcBef>
                <a:spcPct val="10000"/>
              </a:spcBef>
            </a:pPr>
            <a:r>
              <a:rPr lang="en-US"/>
              <a:t>Consists of the main memory of the computer system (RAM).</a:t>
            </a:r>
          </a:p>
          <a:p>
            <a:pPr>
              <a:spcBef>
                <a:spcPct val="10000"/>
              </a:spcBef>
            </a:pPr>
            <a:r>
              <a:rPr lang="en-US"/>
              <a:t>Stable storage</a:t>
            </a:r>
          </a:p>
          <a:p>
            <a:pPr lvl="1">
              <a:spcBef>
                <a:spcPct val="10000"/>
              </a:spcBef>
            </a:pPr>
            <a:r>
              <a:rPr lang="en-US"/>
              <a:t>Resilient to failures and loses its contents only in the presence of media failures (e.g., head crashes on disks).</a:t>
            </a:r>
          </a:p>
          <a:p>
            <a:pPr lvl="1">
              <a:spcBef>
                <a:spcPct val="10000"/>
              </a:spcBef>
            </a:pPr>
            <a:r>
              <a:rPr lang="en-US"/>
              <a:t>Implemented via a combination of hardware (non-volatile storage) and software (stable-write, stable-read, clean-up) components.</a:t>
            </a:r>
          </a:p>
        </p:txBody>
      </p:sp>
      <p:sp>
        <p:nvSpPr>
          <p:cNvPr id="145413" name="Rectangle 5"/>
          <p:cNvSpPr>
            <a:spLocks noChangeArrowheads="1"/>
          </p:cNvSpPr>
          <p:nvPr/>
        </p:nvSpPr>
        <p:spPr bwMode="auto">
          <a:xfrm>
            <a:off x="5328356" y="5788942"/>
            <a:ext cx="5454791" cy="3233138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45414" name="AutoShape 6"/>
          <p:cNvSpPr>
            <a:spLocks noChangeArrowheads="1"/>
          </p:cNvSpPr>
          <p:nvPr/>
        </p:nvSpPr>
        <p:spPr bwMode="auto">
          <a:xfrm>
            <a:off x="5770880" y="7893191"/>
            <a:ext cx="2293902" cy="794738"/>
          </a:xfrm>
          <a:prstGeom prst="roundRect">
            <a:avLst>
              <a:gd name="adj" fmla="val 36481"/>
            </a:avLst>
          </a:prstGeom>
          <a:solidFill>
            <a:srgbClr val="037C03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45415" name="Rectangle 7"/>
          <p:cNvSpPr>
            <a:spLocks noChangeArrowheads="1"/>
          </p:cNvSpPr>
          <p:nvPr/>
        </p:nvSpPr>
        <p:spPr bwMode="auto">
          <a:xfrm>
            <a:off x="2773789" y="6096000"/>
            <a:ext cx="1670538" cy="8355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300" b="1" dirty="0">
                <a:solidFill>
                  <a:srgbClr val="000000"/>
                </a:solidFill>
                <a:latin typeface="Book Antiqua"/>
              </a:rPr>
              <a:t>Secondary</a:t>
            </a:r>
          </a:p>
          <a:p>
            <a:pPr algn="ctr"/>
            <a:r>
              <a:rPr lang="en-US" sz="2300" b="1" dirty="0">
                <a:solidFill>
                  <a:srgbClr val="000000"/>
                </a:solidFill>
                <a:latin typeface="Book Antiqua"/>
              </a:rPr>
              <a:t>storage</a:t>
            </a:r>
          </a:p>
        </p:txBody>
      </p:sp>
      <p:sp>
        <p:nvSpPr>
          <p:cNvPr id="145416" name="Oval 8"/>
          <p:cNvSpPr>
            <a:spLocks noChangeArrowheads="1"/>
          </p:cNvSpPr>
          <p:nvPr/>
        </p:nvSpPr>
        <p:spPr bwMode="auto">
          <a:xfrm>
            <a:off x="2898987" y="7053298"/>
            <a:ext cx="1318542" cy="307058"/>
          </a:xfrm>
          <a:prstGeom prst="ellipse">
            <a:avLst/>
          </a:prstGeom>
          <a:solidFill>
            <a:srgbClr val="714400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grpSp>
        <p:nvGrpSpPr>
          <p:cNvPr id="145419" name="Group 11"/>
          <p:cNvGrpSpPr>
            <a:grpSpLocks/>
          </p:cNvGrpSpPr>
          <p:nvPr/>
        </p:nvGrpSpPr>
        <p:grpSpPr bwMode="auto">
          <a:xfrm>
            <a:off x="2901245" y="8805333"/>
            <a:ext cx="1316284" cy="153529"/>
            <a:chOff x="1285" y="3900"/>
            <a:chExt cx="583" cy="68"/>
          </a:xfrm>
        </p:grpSpPr>
        <p:sp>
          <p:nvSpPr>
            <p:cNvPr id="145417" name="Arc 9"/>
            <p:cNvSpPr>
              <a:spLocks/>
            </p:cNvSpPr>
            <p:nvPr/>
          </p:nvSpPr>
          <p:spPr bwMode="auto">
            <a:xfrm>
              <a:off x="1576" y="3900"/>
              <a:ext cx="292" cy="6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144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45418" name="Arc 10"/>
            <p:cNvSpPr>
              <a:spLocks/>
            </p:cNvSpPr>
            <p:nvPr/>
          </p:nvSpPr>
          <p:spPr bwMode="auto">
            <a:xfrm>
              <a:off x="1285" y="3900"/>
              <a:ext cx="292" cy="68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599"/>
                  </a:moveTo>
                  <a:cubicBezTo>
                    <a:pt x="9670" y="21599"/>
                    <a:pt x="-1" y="11929"/>
                    <a:pt x="-1" y="-1"/>
                  </a:cubicBezTo>
                </a:path>
                <a:path w="21600" h="21600" stroke="0" extrusionOk="0">
                  <a:moveTo>
                    <a:pt x="21600" y="21599"/>
                  </a:moveTo>
                  <a:cubicBezTo>
                    <a:pt x="9670" y="21599"/>
                    <a:pt x="-1" y="11929"/>
                    <a:pt x="-1" y="-1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7144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145420" name="Rectangle 12"/>
          <p:cNvSpPr>
            <a:spLocks noChangeArrowheads="1"/>
          </p:cNvSpPr>
          <p:nvPr/>
        </p:nvSpPr>
        <p:spPr bwMode="auto">
          <a:xfrm>
            <a:off x="2827333" y="7685476"/>
            <a:ext cx="1439274" cy="8355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300" b="1" dirty="0">
                <a:solidFill>
                  <a:schemeClr val="bg1"/>
                </a:solidFill>
                <a:latin typeface="Book Antiqua"/>
              </a:rPr>
              <a:t>Stable</a:t>
            </a:r>
          </a:p>
          <a:p>
            <a:pPr algn="ctr"/>
            <a:r>
              <a:rPr lang="en-US" sz="2300" b="1" dirty="0">
                <a:solidFill>
                  <a:schemeClr val="bg1"/>
                </a:solidFill>
                <a:latin typeface="Book Antiqua"/>
              </a:rPr>
              <a:t>database</a:t>
            </a:r>
          </a:p>
        </p:txBody>
      </p:sp>
      <p:sp>
        <p:nvSpPr>
          <p:cNvPr id="145421" name="Rectangle 13"/>
          <p:cNvSpPr>
            <a:spLocks noChangeArrowheads="1"/>
          </p:cNvSpPr>
          <p:nvPr/>
        </p:nvSpPr>
        <p:spPr bwMode="auto">
          <a:xfrm>
            <a:off x="4306183" y="7676445"/>
            <a:ext cx="926745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Read</a:t>
            </a:r>
          </a:p>
        </p:txBody>
      </p:sp>
      <p:sp>
        <p:nvSpPr>
          <p:cNvPr id="145422" name="Rectangle 14"/>
          <p:cNvSpPr>
            <a:spLocks noChangeArrowheads="1"/>
          </p:cNvSpPr>
          <p:nvPr/>
        </p:nvSpPr>
        <p:spPr bwMode="auto">
          <a:xfrm>
            <a:off x="8128097" y="7757725"/>
            <a:ext cx="1013551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300" b="1" dirty="0">
                <a:solidFill>
                  <a:srgbClr val="000000"/>
                </a:solidFill>
                <a:latin typeface="Book Antiqua"/>
              </a:rPr>
              <a:t>Write</a:t>
            </a:r>
          </a:p>
        </p:txBody>
      </p:sp>
      <p:sp>
        <p:nvSpPr>
          <p:cNvPr id="145423" name="Rectangle 15"/>
          <p:cNvSpPr>
            <a:spLocks noChangeArrowheads="1"/>
          </p:cNvSpPr>
          <p:nvPr/>
        </p:nvSpPr>
        <p:spPr bwMode="auto">
          <a:xfrm>
            <a:off x="4287965" y="8353779"/>
            <a:ext cx="985762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Write</a:t>
            </a:r>
          </a:p>
        </p:txBody>
      </p:sp>
      <p:sp>
        <p:nvSpPr>
          <p:cNvPr id="145424" name="Rectangle 16"/>
          <p:cNvSpPr>
            <a:spLocks noChangeArrowheads="1"/>
          </p:cNvSpPr>
          <p:nvPr/>
        </p:nvSpPr>
        <p:spPr bwMode="auto">
          <a:xfrm>
            <a:off x="8148516" y="8353779"/>
            <a:ext cx="952393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300" b="1" dirty="0">
                <a:solidFill>
                  <a:srgbClr val="000000"/>
                </a:solidFill>
                <a:latin typeface="Book Antiqua"/>
              </a:rPr>
              <a:t>Read</a:t>
            </a:r>
          </a:p>
        </p:txBody>
      </p:sp>
      <p:sp>
        <p:nvSpPr>
          <p:cNvPr id="145425" name="Rectangle 17"/>
          <p:cNvSpPr>
            <a:spLocks noChangeArrowheads="1"/>
          </p:cNvSpPr>
          <p:nvPr/>
        </p:nvSpPr>
        <p:spPr bwMode="auto">
          <a:xfrm>
            <a:off x="8292350" y="5775395"/>
            <a:ext cx="2687693" cy="5893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 Antiqua"/>
              </a:rPr>
              <a:t>Main memory</a:t>
            </a:r>
          </a:p>
        </p:txBody>
      </p:sp>
      <p:sp>
        <p:nvSpPr>
          <p:cNvPr id="145426" name="AutoShape 18"/>
          <p:cNvSpPr>
            <a:spLocks noChangeArrowheads="1"/>
          </p:cNvSpPr>
          <p:nvPr/>
        </p:nvSpPr>
        <p:spPr bwMode="auto">
          <a:xfrm>
            <a:off x="5770880" y="5951502"/>
            <a:ext cx="2257778" cy="794738"/>
          </a:xfrm>
          <a:prstGeom prst="roundRect">
            <a:avLst>
              <a:gd name="adj" fmla="val 36481"/>
            </a:avLst>
          </a:prstGeom>
          <a:solidFill>
            <a:srgbClr val="037C03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45427" name="Rectangle 19"/>
          <p:cNvSpPr>
            <a:spLocks noChangeArrowheads="1"/>
          </p:cNvSpPr>
          <p:nvPr/>
        </p:nvSpPr>
        <p:spPr bwMode="auto">
          <a:xfrm>
            <a:off x="5765257" y="6014721"/>
            <a:ext cx="2257738" cy="770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300" dirty="0">
                <a:solidFill>
                  <a:schemeClr val="bg1"/>
                </a:solidFill>
                <a:latin typeface="Book Antiqua"/>
              </a:rPr>
              <a:t>Local Recovery</a:t>
            </a:r>
          </a:p>
          <a:p>
            <a:pPr algn="ctr">
              <a:lnSpc>
                <a:spcPct val="90000"/>
              </a:lnSpc>
            </a:pPr>
            <a:r>
              <a:rPr lang="en-US" sz="2300" dirty="0">
                <a:solidFill>
                  <a:schemeClr val="bg1"/>
                </a:solidFill>
                <a:latin typeface="Book Antiqua"/>
              </a:rPr>
              <a:t>Manager</a:t>
            </a:r>
          </a:p>
        </p:txBody>
      </p:sp>
      <p:sp>
        <p:nvSpPr>
          <p:cNvPr id="145428" name="Rectangle 20"/>
          <p:cNvSpPr>
            <a:spLocks noChangeArrowheads="1"/>
          </p:cNvSpPr>
          <p:nvPr/>
        </p:nvSpPr>
        <p:spPr bwMode="auto">
          <a:xfrm>
            <a:off x="5781875" y="7911253"/>
            <a:ext cx="2337387" cy="8355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300" dirty="0">
                <a:solidFill>
                  <a:schemeClr val="bg1"/>
                </a:solidFill>
                <a:latin typeface="Book Antiqua"/>
              </a:rPr>
              <a:t>Database Buffer</a:t>
            </a:r>
          </a:p>
          <a:p>
            <a:pPr algn="ctr"/>
            <a:r>
              <a:rPr lang="en-US" sz="2300" dirty="0">
                <a:solidFill>
                  <a:schemeClr val="bg1"/>
                </a:solidFill>
                <a:latin typeface="Book Antiqua"/>
              </a:rPr>
              <a:t>Manager</a:t>
            </a:r>
          </a:p>
        </p:txBody>
      </p:sp>
      <p:sp>
        <p:nvSpPr>
          <p:cNvPr id="145429" name="Rectangle 21"/>
          <p:cNvSpPr>
            <a:spLocks noChangeArrowheads="1"/>
          </p:cNvSpPr>
          <p:nvPr/>
        </p:nvSpPr>
        <p:spPr bwMode="auto">
          <a:xfrm>
            <a:off x="7132284" y="6899769"/>
            <a:ext cx="1054453" cy="8355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300" b="1" dirty="0">
                <a:solidFill>
                  <a:srgbClr val="000000"/>
                </a:solidFill>
                <a:latin typeface="Book Antiqua"/>
              </a:rPr>
              <a:t>Fetch,</a:t>
            </a:r>
          </a:p>
          <a:p>
            <a:r>
              <a:rPr lang="en-US" sz="2300" b="1" dirty="0">
                <a:solidFill>
                  <a:srgbClr val="000000"/>
                </a:solidFill>
                <a:latin typeface="Book Antiqua"/>
              </a:rPr>
              <a:t>Flush</a:t>
            </a:r>
          </a:p>
        </p:txBody>
      </p:sp>
      <p:sp>
        <p:nvSpPr>
          <p:cNvPr id="145430" name="Line 22"/>
          <p:cNvSpPr>
            <a:spLocks noChangeShapeType="1"/>
          </p:cNvSpPr>
          <p:nvPr/>
        </p:nvSpPr>
        <p:spPr bwMode="auto">
          <a:xfrm>
            <a:off x="6881707" y="6773334"/>
            <a:ext cx="0" cy="109276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45431" name="Line 23"/>
          <p:cNvSpPr>
            <a:spLocks noChangeShapeType="1"/>
          </p:cNvSpPr>
          <p:nvPr/>
        </p:nvSpPr>
        <p:spPr bwMode="auto">
          <a:xfrm flipH="1">
            <a:off x="4226560" y="8254436"/>
            <a:ext cx="154432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45432" name="Line 24"/>
          <p:cNvSpPr>
            <a:spLocks noChangeShapeType="1"/>
          </p:cNvSpPr>
          <p:nvPr/>
        </p:nvSpPr>
        <p:spPr bwMode="auto">
          <a:xfrm>
            <a:off x="8100907" y="8281529"/>
            <a:ext cx="107470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45433" name="Rectangle 25"/>
          <p:cNvSpPr>
            <a:spLocks noChangeArrowheads="1"/>
          </p:cNvSpPr>
          <p:nvPr/>
        </p:nvSpPr>
        <p:spPr bwMode="auto">
          <a:xfrm>
            <a:off x="9211733" y="7206827"/>
            <a:ext cx="1589476" cy="1806222"/>
          </a:xfrm>
          <a:prstGeom prst="rect">
            <a:avLst/>
          </a:prstGeom>
          <a:solidFill>
            <a:srgbClr val="AD6900"/>
          </a:solidFill>
          <a:ln w="12700">
            <a:solidFill>
              <a:srgbClr val="AD6900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45434" name="Rectangle 26"/>
          <p:cNvSpPr>
            <a:spLocks noChangeArrowheads="1"/>
          </p:cNvSpPr>
          <p:nvPr/>
        </p:nvSpPr>
        <p:spPr bwMode="auto">
          <a:xfrm>
            <a:off x="9252400" y="7342293"/>
            <a:ext cx="1537495" cy="15434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300" b="1" dirty="0">
                <a:solidFill>
                  <a:schemeClr val="bg1"/>
                </a:solidFill>
                <a:latin typeface="Book Antiqua"/>
              </a:rPr>
              <a:t>Database</a:t>
            </a:r>
          </a:p>
          <a:p>
            <a:r>
              <a:rPr lang="en-US" sz="2300" b="1" dirty="0">
                <a:solidFill>
                  <a:schemeClr val="bg1"/>
                </a:solidFill>
                <a:latin typeface="Book Antiqua"/>
              </a:rPr>
              <a:t>buffers</a:t>
            </a:r>
          </a:p>
          <a:p>
            <a:r>
              <a:rPr lang="en-US" sz="2300" b="1" dirty="0">
                <a:solidFill>
                  <a:schemeClr val="bg1"/>
                </a:solidFill>
                <a:latin typeface="Book Antiqua"/>
              </a:rPr>
              <a:t>(Volatile</a:t>
            </a:r>
          </a:p>
          <a:p>
            <a:r>
              <a:rPr lang="en-US" sz="2300" b="1" dirty="0">
                <a:solidFill>
                  <a:schemeClr val="bg1"/>
                </a:solidFill>
                <a:latin typeface="Book Antiqua"/>
              </a:rPr>
              <a:t>database)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Update Strategies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100000"/>
              </a:spcBef>
            </a:pPr>
            <a:r>
              <a:rPr lang="en-US"/>
              <a:t>In-place update</a:t>
            </a:r>
          </a:p>
          <a:p>
            <a:pPr lvl="1">
              <a:lnSpc>
                <a:spcPct val="100000"/>
              </a:lnSpc>
              <a:spcBef>
                <a:spcPct val="100000"/>
              </a:spcBef>
            </a:pPr>
            <a:r>
              <a:rPr lang="en-US"/>
              <a:t>Each update causes a change in one or more data values on pages in the database buffers</a:t>
            </a:r>
          </a:p>
          <a:p>
            <a:pPr>
              <a:lnSpc>
                <a:spcPct val="100000"/>
              </a:lnSpc>
              <a:spcBef>
                <a:spcPct val="100000"/>
              </a:spcBef>
            </a:pPr>
            <a:r>
              <a:rPr lang="en-US"/>
              <a:t>Out-of-place update</a:t>
            </a:r>
          </a:p>
          <a:p>
            <a:pPr lvl="1">
              <a:lnSpc>
                <a:spcPct val="100000"/>
              </a:lnSpc>
              <a:spcBef>
                <a:spcPct val="100000"/>
              </a:spcBef>
            </a:pPr>
            <a:r>
              <a:rPr lang="en-US"/>
              <a:t>Each update causes the new value(s) of data item(s) to be stored separate from the old value(s)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In-Place Update Recovery Information</a:t>
            </a:r>
          </a:p>
        </p:txBody>
      </p:sp>
      <p:sp>
        <p:nvSpPr>
          <p:cNvPr id="149506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>
                <a:solidFill>
                  <a:schemeClr val="hlink"/>
                </a:solidFill>
              </a:rPr>
              <a:t>Database Log</a:t>
            </a:r>
            <a:endParaRPr lang="en-US"/>
          </a:p>
          <a:p>
            <a:pPr lvl="1">
              <a:buFont typeface="Monotype Sorts" charset="2"/>
              <a:buNone/>
            </a:pPr>
            <a:r>
              <a:rPr lang="en-US"/>
              <a:t>	Every action of a transaction must not only perform the action, but must also write a </a:t>
            </a:r>
            <a:r>
              <a:rPr lang="en-US" i="1"/>
              <a:t>log</a:t>
            </a:r>
            <a:r>
              <a:rPr lang="en-US"/>
              <a:t> record to an append-only file.</a:t>
            </a:r>
          </a:p>
        </p:txBody>
      </p:sp>
      <p:sp>
        <p:nvSpPr>
          <p:cNvPr id="149508" name="Rectangle 4"/>
          <p:cNvSpPr>
            <a:spLocks noChangeArrowheads="1"/>
          </p:cNvSpPr>
          <p:nvPr/>
        </p:nvSpPr>
        <p:spPr bwMode="auto">
          <a:xfrm>
            <a:off x="8525369" y="5138702"/>
            <a:ext cx="2546773" cy="133660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49509" name="AutoShape 5"/>
          <p:cNvSpPr>
            <a:spLocks noChangeArrowheads="1"/>
          </p:cNvSpPr>
          <p:nvPr/>
        </p:nvSpPr>
        <p:spPr bwMode="auto">
          <a:xfrm>
            <a:off x="8525369" y="7414542"/>
            <a:ext cx="2573867" cy="1228231"/>
          </a:xfrm>
          <a:prstGeom prst="roundRect">
            <a:avLst>
              <a:gd name="adj" fmla="val 25954"/>
            </a:avLst>
          </a:prstGeom>
          <a:solidFill>
            <a:srgbClr val="800000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49510" name="Rectangle 6"/>
          <p:cNvSpPr>
            <a:spLocks noChangeArrowheads="1"/>
          </p:cNvSpPr>
          <p:nvPr/>
        </p:nvSpPr>
        <p:spPr bwMode="auto">
          <a:xfrm>
            <a:off x="8462988" y="5092824"/>
            <a:ext cx="2671538" cy="145110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Book Antiqua"/>
              </a:rPr>
              <a:t>New 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Book Antiqua"/>
              </a:rPr>
              <a:t>stable database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Book Antiqua"/>
              </a:rPr>
              <a:t>state</a:t>
            </a:r>
          </a:p>
        </p:txBody>
      </p:sp>
      <p:sp>
        <p:nvSpPr>
          <p:cNvPr id="149511" name="Oval 7"/>
          <p:cNvSpPr>
            <a:spLocks noChangeArrowheads="1"/>
          </p:cNvSpPr>
          <p:nvPr/>
        </p:nvSpPr>
        <p:spPr bwMode="auto">
          <a:xfrm>
            <a:off x="5563165" y="5138702"/>
            <a:ext cx="1896533" cy="1336604"/>
          </a:xfrm>
          <a:prstGeom prst="ellipse">
            <a:avLst/>
          </a:prstGeom>
          <a:solidFill>
            <a:schemeClr val="accent3">
              <a:lumMod val="25000"/>
            </a:schemeClr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49512" name="Rectangle 8"/>
          <p:cNvSpPr>
            <a:spLocks noChangeArrowheads="1"/>
          </p:cNvSpPr>
          <p:nvPr/>
        </p:nvSpPr>
        <p:spPr bwMode="auto">
          <a:xfrm>
            <a:off x="1905564" y="5138702"/>
            <a:ext cx="2591929" cy="133660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49513" name="Rectangle 9"/>
          <p:cNvSpPr>
            <a:spLocks noChangeArrowheads="1"/>
          </p:cNvSpPr>
          <p:nvPr/>
        </p:nvSpPr>
        <p:spPr bwMode="auto">
          <a:xfrm>
            <a:off x="8954130" y="7574846"/>
            <a:ext cx="1716349" cy="1020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Book Antiqua"/>
              </a:rPr>
              <a:t>Database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Book Antiqua"/>
              </a:rPr>
              <a:t>Log</a:t>
            </a:r>
          </a:p>
        </p:txBody>
      </p:sp>
      <p:sp>
        <p:nvSpPr>
          <p:cNvPr id="149514" name="Rectangle 10"/>
          <p:cNvSpPr>
            <a:spLocks noChangeArrowheads="1"/>
          </p:cNvSpPr>
          <p:nvPr/>
        </p:nvSpPr>
        <p:spPr bwMode="auto">
          <a:xfrm>
            <a:off x="5572432" y="5353192"/>
            <a:ext cx="1878002" cy="9894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Book Antiqua"/>
              </a:rPr>
              <a:t>Update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Book Antiqua"/>
              </a:rPr>
              <a:t>Operation</a:t>
            </a:r>
          </a:p>
        </p:txBody>
      </p:sp>
      <p:sp>
        <p:nvSpPr>
          <p:cNvPr id="149515" name="Rectangle 11"/>
          <p:cNvSpPr>
            <a:spLocks noChangeArrowheads="1"/>
          </p:cNvSpPr>
          <p:nvPr/>
        </p:nvSpPr>
        <p:spPr bwMode="auto">
          <a:xfrm>
            <a:off x="1897371" y="5092824"/>
            <a:ext cx="2671538" cy="145110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Book Antiqua"/>
              </a:rPr>
              <a:t>Old 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Book Antiqua"/>
              </a:rPr>
              <a:t>stable database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Book Antiqua"/>
              </a:rPr>
              <a:t>state</a:t>
            </a:r>
          </a:p>
        </p:txBody>
      </p:sp>
      <p:sp>
        <p:nvSpPr>
          <p:cNvPr id="149516" name="Line 12"/>
          <p:cNvSpPr>
            <a:spLocks noChangeShapeType="1"/>
          </p:cNvSpPr>
          <p:nvPr/>
        </p:nvSpPr>
        <p:spPr bwMode="auto">
          <a:xfrm flipV="1">
            <a:off x="6556587" y="6484338"/>
            <a:ext cx="0" cy="1553351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49517" name="Line 13"/>
          <p:cNvSpPr>
            <a:spLocks noChangeShapeType="1"/>
          </p:cNvSpPr>
          <p:nvPr/>
        </p:nvSpPr>
        <p:spPr bwMode="auto">
          <a:xfrm>
            <a:off x="4506525" y="5797973"/>
            <a:ext cx="1065671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49518" name="Line 14"/>
          <p:cNvSpPr>
            <a:spLocks noChangeShapeType="1"/>
          </p:cNvSpPr>
          <p:nvPr/>
        </p:nvSpPr>
        <p:spPr bwMode="auto">
          <a:xfrm>
            <a:off x="7513885" y="5797973"/>
            <a:ext cx="984391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49519" name="Line 15"/>
          <p:cNvSpPr>
            <a:spLocks noChangeShapeType="1"/>
          </p:cNvSpPr>
          <p:nvPr/>
        </p:nvSpPr>
        <p:spPr bwMode="auto">
          <a:xfrm>
            <a:off x="6565618" y="8030351"/>
            <a:ext cx="195072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Logging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 marL="0" indent="0">
              <a:spcBef>
                <a:spcPct val="50000"/>
              </a:spcBef>
              <a:buNone/>
            </a:pPr>
            <a:r>
              <a:rPr lang="en-US" dirty="0"/>
              <a:t>The log contains information used by the recovery process to restore the consistency of a system. This information may include</a:t>
            </a:r>
          </a:p>
          <a:p>
            <a:pPr marL="1065654" lvl="1" indent="-415425">
              <a:spcBef>
                <a:spcPct val="50000"/>
              </a:spcBef>
            </a:pPr>
            <a:r>
              <a:rPr lang="en-US" dirty="0"/>
              <a:t>transaction identifier</a:t>
            </a:r>
          </a:p>
          <a:p>
            <a:pPr marL="1065654" lvl="1" indent="-415425">
              <a:spcBef>
                <a:spcPct val="50000"/>
              </a:spcBef>
            </a:pPr>
            <a:r>
              <a:rPr lang="en-US" dirty="0"/>
              <a:t>type of operation (action)</a:t>
            </a:r>
          </a:p>
          <a:p>
            <a:pPr marL="1065654" lvl="1" indent="-415425">
              <a:spcBef>
                <a:spcPct val="50000"/>
              </a:spcBef>
            </a:pPr>
            <a:r>
              <a:rPr lang="en-US" dirty="0"/>
              <a:t>items accessed by the transaction to perform the action</a:t>
            </a:r>
          </a:p>
          <a:p>
            <a:pPr marL="1065654" lvl="1" indent="-415425">
              <a:spcBef>
                <a:spcPct val="50000"/>
              </a:spcBef>
            </a:pPr>
            <a:r>
              <a:rPr lang="en-US" dirty="0"/>
              <a:t>old value (state) of item (</a:t>
            </a:r>
            <a:r>
              <a:rPr lang="en-US" dirty="0">
                <a:solidFill>
                  <a:srgbClr val="FF0000"/>
                </a:solidFill>
              </a:rPr>
              <a:t>before image</a:t>
            </a:r>
            <a:r>
              <a:rPr lang="en-US" dirty="0"/>
              <a:t>)</a:t>
            </a:r>
          </a:p>
          <a:p>
            <a:pPr marL="1065654" lvl="1" indent="-415425">
              <a:spcBef>
                <a:spcPct val="50000"/>
              </a:spcBef>
            </a:pPr>
            <a:r>
              <a:rPr lang="en-US" dirty="0"/>
              <a:t>new value (state) of item (</a:t>
            </a:r>
            <a:r>
              <a:rPr lang="en-US" dirty="0">
                <a:solidFill>
                  <a:srgbClr val="FF0000"/>
                </a:solidFill>
              </a:rPr>
              <a:t>after image</a:t>
            </a:r>
            <a:r>
              <a:rPr lang="en-US" dirty="0"/>
              <a:t>)</a:t>
            </a:r>
          </a:p>
          <a:p>
            <a:pPr marL="1065654" lvl="1" indent="-415425">
              <a:spcBef>
                <a:spcPct val="50000"/>
              </a:spcBef>
              <a:buNone/>
            </a:pPr>
            <a:r>
              <a:rPr lang="en-US" dirty="0"/>
              <a:t>            …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Why Logging?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1"/>
          </p:nvPr>
        </p:nvSpPr>
        <p:spPr>
          <a:xfrm>
            <a:off x="342900" y="2489200"/>
            <a:ext cx="12293600" cy="2603624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  <a:buFont typeface="Monotype Sorts" charset="2"/>
              <a:buNone/>
            </a:pPr>
            <a:r>
              <a:rPr lang="en-US" dirty="0"/>
              <a:t>Upon recovery: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of </a:t>
            </a:r>
            <a:r>
              <a:rPr lang="en-US" i="1" dirty="0"/>
              <a:t>T</a:t>
            </a:r>
            <a:r>
              <a:rPr lang="en-US" baseline="-25000" dirty="0"/>
              <a:t>1</a:t>
            </a:r>
            <a:r>
              <a:rPr lang="en-US" dirty="0"/>
              <a:t>'s effects should be reflected in the database (REDO if necessary due to a failure)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none of </a:t>
            </a:r>
            <a:r>
              <a:rPr lang="en-US" i="1" dirty="0"/>
              <a:t>T</a:t>
            </a:r>
            <a:r>
              <a:rPr lang="en-US" baseline="-25000" dirty="0"/>
              <a:t>2</a:t>
            </a:r>
            <a:r>
              <a:rPr lang="en-US" dirty="0"/>
              <a:t>'s effects should be reflected in the database (UNDO if necessary)</a:t>
            </a:r>
          </a:p>
        </p:txBody>
      </p:sp>
      <p:sp>
        <p:nvSpPr>
          <p:cNvPr id="152580" name="Rectangle 4" descr="Narrow horizontal"/>
          <p:cNvSpPr>
            <a:spLocks noChangeArrowheads="1"/>
          </p:cNvSpPr>
          <p:nvPr/>
        </p:nvSpPr>
        <p:spPr bwMode="auto">
          <a:xfrm>
            <a:off x="8037689" y="6199858"/>
            <a:ext cx="72249" cy="1986844"/>
          </a:xfrm>
          <a:prstGeom prst="rect">
            <a:avLst/>
          </a:prstGeom>
          <a:pattFill prst="narHorz">
            <a:fgClr>
              <a:srgbClr val="000000"/>
            </a:fgClr>
            <a:bgClr>
              <a:srgbClr val="FFFFFF"/>
            </a:bgClr>
          </a:patt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sz="2800" dirty="0">
              <a:latin typeface="Book Antiqua"/>
            </a:endParaRPr>
          </a:p>
        </p:txBody>
      </p:sp>
      <p:sp>
        <p:nvSpPr>
          <p:cNvPr id="152581" name="Rectangle 5"/>
          <p:cNvSpPr>
            <a:spLocks noChangeArrowheads="1"/>
          </p:cNvSpPr>
          <p:nvPr/>
        </p:nvSpPr>
        <p:spPr bwMode="auto">
          <a:xfrm>
            <a:off x="2986330" y="8349262"/>
            <a:ext cx="439432" cy="5585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Book Antiqua"/>
              </a:rPr>
              <a:t>0</a:t>
            </a:r>
          </a:p>
        </p:txBody>
      </p:sp>
      <p:sp>
        <p:nvSpPr>
          <p:cNvPr id="152582" name="Rectangle 6"/>
          <p:cNvSpPr>
            <a:spLocks noChangeArrowheads="1"/>
          </p:cNvSpPr>
          <p:nvPr/>
        </p:nvSpPr>
        <p:spPr bwMode="auto">
          <a:xfrm>
            <a:off x="7823798" y="8349262"/>
            <a:ext cx="463909" cy="5585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800" i="1" dirty="0">
                <a:solidFill>
                  <a:srgbClr val="000000"/>
                </a:solidFill>
                <a:latin typeface="Book Antiqua"/>
              </a:rPr>
              <a:t>t</a:t>
            </a:r>
          </a:p>
        </p:txBody>
      </p:sp>
      <p:sp>
        <p:nvSpPr>
          <p:cNvPr id="152583" name="Line 7"/>
          <p:cNvSpPr>
            <a:spLocks noChangeShapeType="1"/>
          </p:cNvSpPr>
          <p:nvPr/>
        </p:nvSpPr>
        <p:spPr bwMode="auto">
          <a:xfrm>
            <a:off x="8091876" y="8082844"/>
            <a:ext cx="0" cy="234809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sz="2800" dirty="0">
              <a:latin typeface="Book Antiqua"/>
            </a:endParaRPr>
          </a:p>
        </p:txBody>
      </p:sp>
      <p:sp>
        <p:nvSpPr>
          <p:cNvPr id="152584" name="Rectangle 8"/>
          <p:cNvSpPr>
            <a:spLocks noChangeArrowheads="1"/>
          </p:cNvSpPr>
          <p:nvPr/>
        </p:nvSpPr>
        <p:spPr bwMode="auto">
          <a:xfrm>
            <a:off x="9819248" y="8313138"/>
            <a:ext cx="970502" cy="5585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Book Antiqua"/>
              </a:rPr>
              <a:t>time</a:t>
            </a:r>
          </a:p>
        </p:txBody>
      </p:sp>
      <p:sp>
        <p:nvSpPr>
          <p:cNvPr id="152585" name="Rectangle 9"/>
          <p:cNvSpPr>
            <a:spLocks noChangeArrowheads="1"/>
          </p:cNvSpPr>
          <p:nvPr/>
        </p:nvSpPr>
        <p:spPr bwMode="auto">
          <a:xfrm>
            <a:off x="7470057" y="5242560"/>
            <a:ext cx="1370075" cy="5585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Book Antiqua"/>
              </a:rPr>
              <a:t>system </a:t>
            </a:r>
          </a:p>
        </p:txBody>
      </p:sp>
      <p:sp>
        <p:nvSpPr>
          <p:cNvPr id="152586" name="Rectangle 10"/>
          <p:cNvSpPr>
            <a:spLocks noChangeArrowheads="1"/>
          </p:cNvSpPr>
          <p:nvPr/>
        </p:nvSpPr>
        <p:spPr bwMode="auto">
          <a:xfrm>
            <a:off x="7549996" y="5639929"/>
            <a:ext cx="1101823" cy="5585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Book Antiqua"/>
              </a:rPr>
              <a:t>crash</a:t>
            </a:r>
          </a:p>
        </p:txBody>
      </p:sp>
      <p:sp>
        <p:nvSpPr>
          <p:cNvPr id="152587" name="Line 11"/>
          <p:cNvSpPr>
            <a:spLocks noChangeShapeType="1"/>
          </p:cNvSpPr>
          <p:nvPr/>
        </p:nvSpPr>
        <p:spPr bwMode="auto">
          <a:xfrm>
            <a:off x="4118187" y="6583680"/>
            <a:ext cx="2673209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sz="2800" dirty="0">
              <a:latin typeface="Book Antiqua"/>
            </a:endParaRPr>
          </a:p>
        </p:txBody>
      </p:sp>
      <p:sp>
        <p:nvSpPr>
          <p:cNvPr id="152588" name="Oval 12"/>
          <p:cNvSpPr>
            <a:spLocks noChangeArrowheads="1"/>
          </p:cNvSpPr>
          <p:nvPr/>
        </p:nvSpPr>
        <p:spPr bwMode="auto">
          <a:xfrm>
            <a:off x="4009813" y="6529493"/>
            <a:ext cx="90311" cy="90311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sz="2800" dirty="0">
              <a:latin typeface="Book Antiqua"/>
            </a:endParaRPr>
          </a:p>
        </p:txBody>
      </p:sp>
      <p:sp>
        <p:nvSpPr>
          <p:cNvPr id="152589" name="Oval 13"/>
          <p:cNvSpPr>
            <a:spLocks noChangeArrowheads="1"/>
          </p:cNvSpPr>
          <p:nvPr/>
        </p:nvSpPr>
        <p:spPr bwMode="auto">
          <a:xfrm>
            <a:off x="6773333" y="6529493"/>
            <a:ext cx="90311" cy="90311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sz="2800" dirty="0">
              <a:latin typeface="Book Antiqua"/>
            </a:endParaRPr>
          </a:p>
        </p:txBody>
      </p:sp>
      <p:sp>
        <p:nvSpPr>
          <p:cNvPr id="152590" name="Line 14"/>
          <p:cNvSpPr>
            <a:spLocks noChangeShapeType="1"/>
          </p:cNvSpPr>
          <p:nvPr/>
        </p:nvSpPr>
        <p:spPr bwMode="auto">
          <a:xfrm>
            <a:off x="4786489" y="7306169"/>
            <a:ext cx="3305387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sz="2800" dirty="0">
              <a:latin typeface="Book Antiqua"/>
            </a:endParaRPr>
          </a:p>
        </p:txBody>
      </p:sp>
      <p:sp>
        <p:nvSpPr>
          <p:cNvPr id="152591" name="Rectangle 15"/>
          <p:cNvSpPr>
            <a:spLocks noChangeArrowheads="1"/>
          </p:cNvSpPr>
          <p:nvPr/>
        </p:nvSpPr>
        <p:spPr bwMode="auto">
          <a:xfrm>
            <a:off x="5289975" y="6019235"/>
            <a:ext cx="672818" cy="5585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800" i="1" dirty="0">
                <a:solidFill>
                  <a:srgbClr val="000000"/>
                </a:solidFill>
                <a:latin typeface="Book Antiqua"/>
              </a:rPr>
              <a:t>T</a:t>
            </a:r>
            <a:r>
              <a:rPr lang="en-US" sz="2800" baseline="-25000" dirty="0">
                <a:solidFill>
                  <a:srgbClr val="000000"/>
                </a:solidFill>
                <a:latin typeface="Book Antiqua"/>
              </a:rPr>
              <a:t>1</a:t>
            </a:r>
          </a:p>
        </p:txBody>
      </p:sp>
      <p:sp>
        <p:nvSpPr>
          <p:cNvPr id="152592" name="Rectangle 16"/>
          <p:cNvSpPr>
            <a:spLocks noChangeArrowheads="1"/>
          </p:cNvSpPr>
          <p:nvPr/>
        </p:nvSpPr>
        <p:spPr bwMode="auto">
          <a:xfrm>
            <a:off x="3472763" y="6028928"/>
            <a:ext cx="1164415" cy="5585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Book Antiqua"/>
              </a:rPr>
              <a:t>Begin</a:t>
            </a:r>
          </a:p>
        </p:txBody>
      </p:sp>
      <p:sp>
        <p:nvSpPr>
          <p:cNvPr id="152593" name="Rectangle 17"/>
          <p:cNvSpPr>
            <a:spLocks noChangeArrowheads="1"/>
          </p:cNvSpPr>
          <p:nvPr/>
        </p:nvSpPr>
        <p:spPr bwMode="auto">
          <a:xfrm>
            <a:off x="6473084" y="6046990"/>
            <a:ext cx="907559" cy="5585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Book Antiqua"/>
              </a:rPr>
              <a:t>End</a:t>
            </a:r>
          </a:p>
        </p:txBody>
      </p:sp>
      <p:sp>
        <p:nvSpPr>
          <p:cNvPr id="152594" name="Rectangle 18"/>
          <p:cNvSpPr>
            <a:spLocks noChangeArrowheads="1"/>
          </p:cNvSpPr>
          <p:nvPr/>
        </p:nvSpPr>
        <p:spPr bwMode="auto">
          <a:xfrm>
            <a:off x="4213314" y="6705600"/>
            <a:ext cx="1164415" cy="5585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Book Antiqua"/>
              </a:rPr>
              <a:t>Begin</a:t>
            </a:r>
          </a:p>
        </p:txBody>
      </p:sp>
      <p:sp>
        <p:nvSpPr>
          <p:cNvPr id="152595" name="Oval 19"/>
          <p:cNvSpPr>
            <a:spLocks noChangeArrowheads="1"/>
          </p:cNvSpPr>
          <p:nvPr/>
        </p:nvSpPr>
        <p:spPr bwMode="auto">
          <a:xfrm>
            <a:off x="4641991" y="7270045"/>
            <a:ext cx="90311" cy="90311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sz="2800" dirty="0">
              <a:latin typeface="Book Antiqua"/>
            </a:endParaRPr>
          </a:p>
        </p:txBody>
      </p:sp>
      <p:sp>
        <p:nvSpPr>
          <p:cNvPr id="152596" name="Rectangle 20"/>
          <p:cNvSpPr>
            <a:spLocks noChangeArrowheads="1"/>
          </p:cNvSpPr>
          <p:nvPr/>
        </p:nvSpPr>
        <p:spPr bwMode="auto">
          <a:xfrm>
            <a:off x="5949246" y="6705600"/>
            <a:ext cx="672818" cy="5585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800" i="1" dirty="0">
                <a:solidFill>
                  <a:srgbClr val="000000"/>
                </a:solidFill>
                <a:latin typeface="Book Antiqua"/>
              </a:rPr>
              <a:t>T</a:t>
            </a:r>
            <a:r>
              <a:rPr lang="en-US" sz="2800" baseline="-25000" dirty="0">
                <a:solidFill>
                  <a:srgbClr val="000000"/>
                </a:solidFill>
                <a:latin typeface="Book Antiqua"/>
              </a:rPr>
              <a:t>2</a:t>
            </a:r>
          </a:p>
        </p:txBody>
      </p:sp>
      <p:sp>
        <p:nvSpPr>
          <p:cNvPr id="152597" name="Line 21"/>
          <p:cNvSpPr>
            <a:spLocks noChangeShapeType="1"/>
          </p:cNvSpPr>
          <p:nvPr/>
        </p:nvSpPr>
        <p:spPr bwMode="auto">
          <a:xfrm>
            <a:off x="3124764" y="8082844"/>
            <a:ext cx="0" cy="21674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sz="2800" dirty="0">
              <a:latin typeface="Book Antiqua"/>
            </a:endParaRPr>
          </a:p>
        </p:txBody>
      </p:sp>
      <p:sp>
        <p:nvSpPr>
          <p:cNvPr id="152598" name="Line 22"/>
          <p:cNvSpPr>
            <a:spLocks noChangeShapeType="1"/>
          </p:cNvSpPr>
          <p:nvPr/>
        </p:nvSpPr>
        <p:spPr bwMode="auto">
          <a:xfrm>
            <a:off x="3133796" y="8182187"/>
            <a:ext cx="764032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sz="2800" dirty="0">
              <a:latin typeface="Book Antiqua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REDO Protocol</a:t>
            </a:r>
          </a:p>
        </p:txBody>
      </p:sp>
      <p:sp>
        <p:nvSpPr>
          <p:cNvPr id="154626" name="Rectangle 2"/>
          <p:cNvSpPr>
            <a:spLocks noGrp="1" noChangeArrowheads="1"/>
          </p:cNvSpPr>
          <p:nvPr>
            <p:ph idx="1"/>
          </p:nvPr>
        </p:nvSpPr>
        <p:spPr>
          <a:xfrm>
            <a:off x="309712" y="6677000"/>
            <a:ext cx="12293600" cy="2315592"/>
          </a:xfrm>
          <a:noFill/>
          <a:ln/>
        </p:spPr>
        <p:txBody>
          <a:bodyPr/>
          <a:lstStyle/>
          <a:p>
            <a:r>
              <a:rPr lang="en-US" dirty="0" err="1"/>
              <a:t>REDO'ing</a:t>
            </a:r>
            <a:r>
              <a:rPr lang="en-US" dirty="0"/>
              <a:t> an action means performing it again.</a:t>
            </a:r>
          </a:p>
          <a:p>
            <a:r>
              <a:rPr lang="en-US" dirty="0"/>
              <a:t>The REDO operation uses the log information and performs the action that might have been done before, or not done due to failures.</a:t>
            </a:r>
          </a:p>
          <a:p>
            <a:r>
              <a:rPr lang="en-US" dirty="0"/>
              <a:t>The REDO operation generates the new image.</a:t>
            </a:r>
          </a:p>
        </p:txBody>
      </p:sp>
      <p:sp>
        <p:nvSpPr>
          <p:cNvPr id="154627" name="Rectangle 3"/>
          <p:cNvSpPr>
            <a:spLocks noChangeArrowheads="1"/>
          </p:cNvSpPr>
          <p:nvPr/>
        </p:nvSpPr>
        <p:spPr bwMode="auto">
          <a:xfrm>
            <a:off x="8146062" y="5296686"/>
            <a:ext cx="36124" cy="3251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sz="2800" dirty="0">
              <a:latin typeface="Book Antiqua"/>
            </a:endParaRPr>
          </a:p>
        </p:txBody>
      </p:sp>
      <p:sp>
        <p:nvSpPr>
          <p:cNvPr id="154629" name="Rectangle 5"/>
          <p:cNvSpPr>
            <a:spLocks noChangeArrowheads="1"/>
          </p:cNvSpPr>
          <p:nvPr/>
        </p:nvSpPr>
        <p:spPr bwMode="auto">
          <a:xfrm>
            <a:off x="1878471" y="2596383"/>
            <a:ext cx="2664178" cy="14630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sz="2800" dirty="0">
              <a:latin typeface="Book Antiqua"/>
            </a:endParaRPr>
          </a:p>
        </p:txBody>
      </p:sp>
      <p:sp>
        <p:nvSpPr>
          <p:cNvPr id="154630" name="AutoShape 6"/>
          <p:cNvSpPr>
            <a:spLocks noChangeArrowheads="1"/>
          </p:cNvSpPr>
          <p:nvPr/>
        </p:nvSpPr>
        <p:spPr bwMode="auto">
          <a:xfrm>
            <a:off x="1934916" y="5007690"/>
            <a:ext cx="2609991" cy="1237262"/>
          </a:xfrm>
          <a:prstGeom prst="roundRect">
            <a:avLst>
              <a:gd name="adj" fmla="val 24102"/>
            </a:avLst>
          </a:prstGeom>
          <a:solidFill>
            <a:srgbClr val="800000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sz="2800" dirty="0">
              <a:latin typeface="Book Antiqua"/>
            </a:endParaRPr>
          </a:p>
        </p:txBody>
      </p:sp>
      <p:sp>
        <p:nvSpPr>
          <p:cNvPr id="154631" name="Oval 7"/>
          <p:cNvSpPr>
            <a:spLocks noChangeArrowheads="1"/>
          </p:cNvSpPr>
          <p:nvPr/>
        </p:nvSpPr>
        <p:spPr bwMode="auto">
          <a:xfrm>
            <a:off x="5608320" y="2596383"/>
            <a:ext cx="1878471" cy="1463040"/>
          </a:xfrm>
          <a:prstGeom prst="ellipse">
            <a:avLst/>
          </a:prstGeom>
          <a:solidFill>
            <a:schemeClr val="accent3">
              <a:lumMod val="25000"/>
            </a:schemeClr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sz="2800" dirty="0">
              <a:latin typeface="Book Antiqua"/>
            </a:endParaRPr>
          </a:p>
        </p:txBody>
      </p:sp>
      <p:sp>
        <p:nvSpPr>
          <p:cNvPr id="154632" name="Rectangle 8"/>
          <p:cNvSpPr>
            <a:spLocks noChangeArrowheads="1"/>
          </p:cNvSpPr>
          <p:nvPr/>
        </p:nvSpPr>
        <p:spPr bwMode="auto">
          <a:xfrm>
            <a:off x="8552462" y="2596383"/>
            <a:ext cx="2519680" cy="14630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sz="2800" dirty="0">
              <a:latin typeface="Book Antiqua"/>
            </a:endParaRPr>
          </a:p>
        </p:txBody>
      </p:sp>
      <p:sp>
        <p:nvSpPr>
          <p:cNvPr id="154633" name="Rectangle 9"/>
          <p:cNvSpPr>
            <a:spLocks noChangeArrowheads="1"/>
          </p:cNvSpPr>
          <p:nvPr/>
        </p:nvSpPr>
        <p:spPr bwMode="auto">
          <a:xfrm>
            <a:off x="2381738" y="5172509"/>
            <a:ext cx="1716349" cy="1020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Book Antiqua"/>
              </a:rPr>
              <a:t>Database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Book Antiqua"/>
              </a:rPr>
              <a:t>Log </a:t>
            </a:r>
          </a:p>
        </p:txBody>
      </p:sp>
      <p:sp>
        <p:nvSpPr>
          <p:cNvPr id="154634" name="Rectangle 10"/>
          <p:cNvSpPr>
            <a:spLocks noChangeArrowheads="1"/>
          </p:cNvSpPr>
          <p:nvPr/>
        </p:nvSpPr>
        <p:spPr bwMode="auto">
          <a:xfrm>
            <a:off x="5862773" y="3052454"/>
            <a:ext cx="1279255" cy="5585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Book Antiqua"/>
              </a:rPr>
              <a:t>REDO</a:t>
            </a:r>
          </a:p>
        </p:txBody>
      </p:sp>
      <p:sp>
        <p:nvSpPr>
          <p:cNvPr id="154635" name="Rectangle 11"/>
          <p:cNvSpPr>
            <a:spLocks noChangeArrowheads="1"/>
          </p:cNvSpPr>
          <p:nvPr/>
        </p:nvSpPr>
        <p:spPr bwMode="auto">
          <a:xfrm>
            <a:off x="1879308" y="2691211"/>
            <a:ext cx="2671538" cy="145110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Book Antiqua"/>
              </a:rPr>
              <a:t>Old 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Book Antiqua"/>
              </a:rPr>
              <a:t>stable database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Book Antiqua"/>
              </a:rPr>
              <a:t>state</a:t>
            </a:r>
          </a:p>
        </p:txBody>
      </p:sp>
      <p:sp>
        <p:nvSpPr>
          <p:cNvPr id="154636" name="Line 12"/>
          <p:cNvSpPr>
            <a:spLocks noChangeShapeType="1"/>
          </p:cNvSpPr>
          <p:nvPr/>
        </p:nvSpPr>
        <p:spPr bwMode="auto">
          <a:xfrm>
            <a:off x="4560711" y="5587374"/>
            <a:ext cx="195072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sz="2800" dirty="0">
              <a:latin typeface="Book Antiqua"/>
            </a:endParaRPr>
          </a:p>
        </p:txBody>
      </p:sp>
      <p:sp>
        <p:nvSpPr>
          <p:cNvPr id="154637" name="Rectangle 13"/>
          <p:cNvSpPr>
            <a:spLocks noChangeArrowheads="1"/>
          </p:cNvSpPr>
          <p:nvPr/>
        </p:nvSpPr>
        <p:spPr bwMode="auto">
          <a:xfrm>
            <a:off x="8490082" y="2711530"/>
            <a:ext cx="2671538" cy="145110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Book Antiqua"/>
              </a:rPr>
              <a:t>New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Book Antiqua"/>
              </a:rPr>
              <a:t>stable database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Book Antiqua"/>
              </a:rPr>
              <a:t>state</a:t>
            </a:r>
          </a:p>
        </p:txBody>
      </p:sp>
      <p:sp>
        <p:nvSpPr>
          <p:cNvPr id="154638" name="Line 14"/>
          <p:cNvSpPr>
            <a:spLocks noChangeShapeType="1"/>
          </p:cNvSpPr>
          <p:nvPr/>
        </p:nvSpPr>
        <p:spPr bwMode="auto">
          <a:xfrm>
            <a:off x="4560711" y="3327903"/>
            <a:ext cx="1038578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sz="2800" dirty="0">
              <a:latin typeface="Book Antiqua"/>
            </a:endParaRPr>
          </a:p>
        </p:txBody>
      </p:sp>
      <p:sp>
        <p:nvSpPr>
          <p:cNvPr id="154639" name="Line 15"/>
          <p:cNvSpPr>
            <a:spLocks noChangeShapeType="1"/>
          </p:cNvSpPr>
          <p:nvPr/>
        </p:nvSpPr>
        <p:spPr bwMode="auto">
          <a:xfrm>
            <a:off x="7513885" y="3300810"/>
            <a:ext cx="1011484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sz="2800" dirty="0">
              <a:latin typeface="Book Antiqua"/>
            </a:endParaRPr>
          </a:p>
        </p:txBody>
      </p:sp>
      <p:sp>
        <p:nvSpPr>
          <p:cNvPr id="154640" name="Line 16"/>
          <p:cNvSpPr>
            <a:spLocks noChangeShapeType="1"/>
          </p:cNvSpPr>
          <p:nvPr/>
        </p:nvSpPr>
        <p:spPr bwMode="auto">
          <a:xfrm flipV="1">
            <a:off x="6504093" y="4059423"/>
            <a:ext cx="0" cy="154432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sz="2800" dirty="0">
              <a:latin typeface="Book Antiqua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Reliability</a:t>
            </a:r>
          </a:p>
        </p:txBody>
      </p:sp>
      <p:sp>
        <p:nvSpPr>
          <p:cNvPr id="116738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75000"/>
              </a:spcBef>
              <a:buFont typeface="Monotype Sorts" charset="2"/>
              <a:buNone/>
            </a:pPr>
            <a:r>
              <a:rPr lang="en-US" sz="3600" dirty="0"/>
              <a:t>Problem:</a:t>
            </a:r>
            <a:endParaRPr lang="en-US" dirty="0"/>
          </a:p>
          <a:p>
            <a:pPr lvl="1">
              <a:lnSpc>
                <a:spcPct val="100000"/>
              </a:lnSpc>
              <a:spcBef>
                <a:spcPct val="75000"/>
              </a:spcBef>
              <a:buFont typeface="Monotype Sorts" charset="2"/>
              <a:buNone/>
            </a:pPr>
            <a:r>
              <a:rPr lang="en-US" sz="3400" dirty="0"/>
              <a:t>How to maintain </a:t>
            </a:r>
          </a:p>
          <a:p>
            <a:pPr lvl="2">
              <a:lnSpc>
                <a:spcPct val="100000"/>
              </a:lnSpc>
              <a:spcBef>
                <a:spcPct val="75000"/>
              </a:spcBef>
              <a:buFont typeface="Monotype Sorts" charset="2"/>
              <a:buNone/>
            </a:pPr>
            <a:r>
              <a:rPr lang="en-US" sz="3400" dirty="0">
                <a:solidFill>
                  <a:schemeClr val="hlink"/>
                </a:solidFill>
              </a:rPr>
              <a:t>	atomicity</a:t>
            </a:r>
          </a:p>
          <a:p>
            <a:pPr lvl="2">
              <a:lnSpc>
                <a:spcPct val="100000"/>
              </a:lnSpc>
              <a:spcBef>
                <a:spcPct val="75000"/>
              </a:spcBef>
              <a:buFont typeface="Monotype Sorts" charset="2"/>
              <a:buNone/>
            </a:pPr>
            <a:r>
              <a:rPr lang="en-US" sz="3400" dirty="0">
                <a:solidFill>
                  <a:schemeClr val="hlink"/>
                </a:solidFill>
              </a:rPr>
              <a:t>	durability</a:t>
            </a:r>
          </a:p>
          <a:p>
            <a:pPr lvl="1">
              <a:lnSpc>
                <a:spcPct val="100000"/>
              </a:lnSpc>
              <a:spcBef>
                <a:spcPct val="75000"/>
              </a:spcBef>
              <a:buFont typeface="Monotype Sorts" charset="2"/>
              <a:buNone/>
            </a:pPr>
            <a:r>
              <a:rPr lang="en-US" sz="3400" dirty="0"/>
              <a:t>properties of transactions</a:t>
            </a:r>
          </a:p>
        </p:txBody>
      </p:sp>
      <p:sp>
        <p:nvSpPr>
          <p:cNvPr id="4" name="Rectangle 10"/>
          <p:cNvSpPr>
            <a:spLocks/>
          </p:cNvSpPr>
          <p:nvPr/>
        </p:nvSpPr>
        <p:spPr bwMode="auto">
          <a:xfrm>
            <a:off x="11254928" y="9538899"/>
            <a:ext cx="140384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/>
            <a:r>
              <a:rPr lang="en-US" sz="1200" dirty="0" smtClean="0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Ch.10/</a:t>
            </a:r>
            <a:fld id="{5E48BB5D-946E-5F48-82DF-AC330131550D}" type="slidenum">
              <a:rPr lang="en-US" sz="1200" smtClean="0">
                <a:latin typeface="Book Antiqua"/>
              </a:rPr>
              <a:pPr algn="r"/>
              <a:t>2</a:t>
            </a:fld>
            <a:endParaRPr lang="en-US" sz="1200" dirty="0">
              <a:solidFill>
                <a:schemeClr val="tx1"/>
              </a:solidFill>
              <a:latin typeface="Book Antiqua"/>
              <a:ea typeface="ＭＳ Ｐゴシック" charset="0"/>
              <a:cs typeface="Book Antiqua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UNDO Protocol</a:t>
            </a:r>
          </a:p>
        </p:txBody>
      </p:sp>
      <p:sp>
        <p:nvSpPr>
          <p:cNvPr id="156674" name="Rectangle 2"/>
          <p:cNvSpPr>
            <a:spLocks noGrp="1" noChangeArrowheads="1"/>
          </p:cNvSpPr>
          <p:nvPr>
            <p:ph idx="1"/>
          </p:nvPr>
        </p:nvSpPr>
        <p:spPr>
          <a:xfrm>
            <a:off x="525736" y="6821016"/>
            <a:ext cx="12293600" cy="2027560"/>
          </a:xfrm>
          <a:noFill/>
          <a:ln/>
        </p:spPr>
        <p:txBody>
          <a:bodyPr/>
          <a:lstStyle/>
          <a:p>
            <a:r>
              <a:rPr lang="en-US" dirty="0" err="1"/>
              <a:t>UNDO'ing</a:t>
            </a:r>
            <a:r>
              <a:rPr lang="en-US" dirty="0"/>
              <a:t> an action means to restore the object to its before image.</a:t>
            </a:r>
          </a:p>
          <a:p>
            <a:r>
              <a:rPr lang="en-US" dirty="0"/>
              <a:t>The UNDO operation uses the log information and restores the old value of the object.</a:t>
            </a:r>
          </a:p>
        </p:txBody>
      </p:sp>
      <p:sp>
        <p:nvSpPr>
          <p:cNvPr id="156675" name="Rectangle 3"/>
          <p:cNvSpPr>
            <a:spLocks noChangeArrowheads="1"/>
          </p:cNvSpPr>
          <p:nvPr/>
        </p:nvSpPr>
        <p:spPr bwMode="auto">
          <a:xfrm>
            <a:off x="8146062" y="5251771"/>
            <a:ext cx="36124" cy="3251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sz="2800" dirty="0">
              <a:latin typeface="Book Antiqua"/>
            </a:endParaRPr>
          </a:p>
        </p:txBody>
      </p:sp>
      <p:sp>
        <p:nvSpPr>
          <p:cNvPr id="156677" name="Rectangle 5"/>
          <p:cNvSpPr>
            <a:spLocks noChangeArrowheads="1"/>
          </p:cNvSpPr>
          <p:nvPr/>
        </p:nvSpPr>
        <p:spPr bwMode="auto">
          <a:xfrm>
            <a:off x="1878471" y="2804339"/>
            <a:ext cx="2609991" cy="135466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sz="2800" dirty="0">
              <a:latin typeface="Book Antiqua"/>
            </a:endParaRPr>
          </a:p>
        </p:txBody>
      </p:sp>
      <p:sp>
        <p:nvSpPr>
          <p:cNvPr id="156678" name="AutoShape 6"/>
          <p:cNvSpPr>
            <a:spLocks noChangeArrowheads="1"/>
          </p:cNvSpPr>
          <p:nvPr/>
        </p:nvSpPr>
        <p:spPr bwMode="auto">
          <a:xfrm>
            <a:off x="1892019" y="4989868"/>
            <a:ext cx="2596444" cy="1183076"/>
          </a:xfrm>
          <a:prstGeom prst="roundRect">
            <a:avLst>
              <a:gd name="adj" fmla="val 25954"/>
            </a:avLst>
          </a:prstGeom>
          <a:solidFill>
            <a:srgbClr val="800000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sz="2800" dirty="0">
              <a:latin typeface="Book Antiqua"/>
            </a:endParaRPr>
          </a:p>
        </p:txBody>
      </p:sp>
      <p:sp>
        <p:nvSpPr>
          <p:cNvPr id="156679" name="Rectangle 7"/>
          <p:cNvSpPr>
            <a:spLocks noChangeArrowheads="1"/>
          </p:cNvSpPr>
          <p:nvPr/>
        </p:nvSpPr>
        <p:spPr bwMode="auto">
          <a:xfrm>
            <a:off x="1843184" y="2844980"/>
            <a:ext cx="2671538" cy="145110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Book Antiqua"/>
              </a:rPr>
              <a:t>New 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Book Antiqua"/>
              </a:rPr>
              <a:t>stable database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Book Antiqua"/>
              </a:rPr>
              <a:t>state</a:t>
            </a:r>
          </a:p>
        </p:txBody>
      </p:sp>
      <p:sp>
        <p:nvSpPr>
          <p:cNvPr id="156680" name="Oval 8"/>
          <p:cNvSpPr>
            <a:spLocks noChangeArrowheads="1"/>
          </p:cNvSpPr>
          <p:nvPr/>
        </p:nvSpPr>
        <p:spPr bwMode="auto">
          <a:xfrm>
            <a:off x="5626382" y="2804339"/>
            <a:ext cx="1986844" cy="1354667"/>
          </a:xfrm>
          <a:prstGeom prst="ellipse">
            <a:avLst/>
          </a:prstGeom>
          <a:solidFill>
            <a:schemeClr val="accent3">
              <a:lumMod val="25000"/>
            </a:schemeClr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sz="2800" dirty="0">
              <a:latin typeface="Book Antiqua"/>
            </a:endParaRPr>
          </a:p>
        </p:txBody>
      </p:sp>
      <p:sp>
        <p:nvSpPr>
          <p:cNvPr id="156681" name="Rectangle 9"/>
          <p:cNvSpPr>
            <a:spLocks noChangeArrowheads="1"/>
          </p:cNvSpPr>
          <p:nvPr/>
        </p:nvSpPr>
        <p:spPr bwMode="auto">
          <a:xfrm>
            <a:off x="8751147" y="2804339"/>
            <a:ext cx="2591929" cy="135466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sz="2800" dirty="0">
              <a:latin typeface="Book Antiqua"/>
            </a:endParaRPr>
          </a:p>
        </p:txBody>
      </p:sp>
      <p:sp>
        <p:nvSpPr>
          <p:cNvPr id="156682" name="Rectangle 10"/>
          <p:cNvSpPr>
            <a:spLocks noChangeArrowheads="1"/>
          </p:cNvSpPr>
          <p:nvPr/>
        </p:nvSpPr>
        <p:spPr bwMode="auto">
          <a:xfrm>
            <a:off x="2332067" y="5127594"/>
            <a:ext cx="1716349" cy="1020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Book Antiqua"/>
              </a:rPr>
              <a:t>Database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Book Antiqua"/>
              </a:rPr>
              <a:t>Log </a:t>
            </a:r>
          </a:p>
        </p:txBody>
      </p:sp>
      <p:sp>
        <p:nvSpPr>
          <p:cNvPr id="156683" name="Rectangle 11"/>
          <p:cNvSpPr>
            <a:spLocks noChangeArrowheads="1"/>
          </p:cNvSpPr>
          <p:nvPr/>
        </p:nvSpPr>
        <p:spPr bwMode="auto">
          <a:xfrm>
            <a:off x="5977362" y="3199451"/>
            <a:ext cx="1397777" cy="5585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Book Antiqua"/>
              </a:rPr>
              <a:t>UNDO</a:t>
            </a:r>
          </a:p>
        </p:txBody>
      </p:sp>
      <p:sp>
        <p:nvSpPr>
          <p:cNvPr id="156684" name="Rectangle 12"/>
          <p:cNvSpPr>
            <a:spLocks noChangeArrowheads="1"/>
          </p:cNvSpPr>
          <p:nvPr/>
        </p:nvSpPr>
        <p:spPr bwMode="auto">
          <a:xfrm>
            <a:off x="8733922" y="2835949"/>
            <a:ext cx="2671538" cy="145110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Book Antiqua"/>
              </a:rPr>
              <a:t>Old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Book Antiqua"/>
              </a:rPr>
              <a:t>stable database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Book Antiqua"/>
              </a:rPr>
              <a:t>state</a:t>
            </a:r>
          </a:p>
        </p:txBody>
      </p:sp>
      <p:sp>
        <p:nvSpPr>
          <p:cNvPr id="156685" name="Line 13"/>
          <p:cNvSpPr>
            <a:spLocks noChangeShapeType="1"/>
          </p:cNvSpPr>
          <p:nvPr/>
        </p:nvSpPr>
        <p:spPr bwMode="auto">
          <a:xfrm>
            <a:off x="4506525" y="5585922"/>
            <a:ext cx="205909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sz="2800" dirty="0">
              <a:latin typeface="Book Antiqua"/>
            </a:endParaRPr>
          </a:p>
        </p:txBody>
      </p:sp>
      <p:sp>
        <p:nvSpPr>
          <p:cNvPr id="156686" name="Line 14"/>
          <p:cNvSpPr>
            <a:spLocks noChangeShapeType="1"/>
          </p:cNvSpPr>
          <p:nvPr/>
        </p:nvSpPr>
        <p:spPr bwMode="auto">
          <a:xfrm>
            <a:off x="4506525" y="3472642"/>
            <a:ext cx="1092764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sz="2800" dirty="0">
              <a:latin typeface="Book Antiqua"/>
            </a:endParaRPr>
          </a:p>
        </p:txBody>
      </p:sp>
      <p:sp>
        <p:nvSpPr>
          <p:cNvPr id="156687" name="Line 15"/>
          <p:cNvSpPr>
            <a:spLocks noChangeShapeType="1"/>
          </p:cNvSpPr>
          <p:nvPr/>
        </p:nvSpPr>
        <p:spPr bwMode="auto">
          <a:xfrm>
            <a:off x="7622258" y="3472642"/>
            <a:ext cx="1119858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sz="2800" dirty="0">
              <a:latin typeface="Book Antiqua"/>
            </a:endParaRPr>
          </a:p>
        </p:txBody>
      </p:sp>
      <p:sp>
        <p:nvSpPr>
          <p:cNvPr id="156688" name="Line 16"/>
          <p:cNvSpPr>
            <a:spLocks noChangeShapeType="1"/>
          </p:cNvSpPr>
          <p:nvPr/>
        </p:nvSpPr>
        <p:spPr bwMode="auto">
          <a:xfrm flipV="1">
            <a:off x="6574649" y="4177069"/>
            <a:ext cx="0" cy="1408853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sz="2800" dirty="0">
              <a:latin typeface="Book Antiqua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When to Write Log Records Into Stable Store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95000"/>
              </a:lnSpc>
              <a:spcBef>
                <a:spcPct val="15000"/>
              </a:spcBef>
              <a:buFont typeface="Monotype Sorts" charset="2"/>
              <a:buNone/>
            </a:pPr>
            <a:r>
              <a:rPr lang="en-US" dirty="0"/>
              <a:t>Assume a transaction </a:t>
            </a:r>
            <a:r>
              <a:rPr lang="en-US" i="1" dirty="0"/>
              <a:t>T </a:t>
            </a:r>
            <a:r>
              <a:rPr lang="en-US" dirty="0"/>
              <a:t>updates a page </a:t>
            </a:r>
            <a:r>
              <a:rPr lang="en-US" i="1" dirty="0"/>
              <a:t>P</a:t>
            </a:r>
            <a:r>
              <a:rPr lang="en-US" dirty="0"/>
              <a:t> </a:t>
            </a:r>
          </a:p>
          <a:p>
            <a:pPr>
              <a:lnSpc>
                <a:spcPct val="95000"/>
              </a:lnSpc>
              <a:spcBef>
                <a:spcPct val="15000"/>
              </a:spcBef>
            </a:pPr>
            <a:r>
              <a:rPr lang="en-US" dirty="0"/>
              <a:t>Fortunate case</a:t>
            </a:r>
          </a:p>
          <a:p>
            <a:pPr lvl="1">
              <a:lnSpc>
                <a:spcPct val="95000"/>
              </a:lnSpc>
              <a:spcBef>
                <a:spcPct val="15000"/>
              </a:spcBef>
            </a:pPr>
            <a:r>
              <a:rPr lang="en-US" dirty="0"/>
              <a:t>System writes </a:t>
            </a:r>
            <a:r>
              <a:rPr lang="en-US" i="1" dirty="0"/>
              <a:t>P </a:t>
            </a:r>
            <a:r>
              <a:rPr lang="en-US" dirty="0"/>
              <a:t>in stable database</a:t>
            </a:r>
          </a:p>
          <a:p>
            <a:pPr lvl="1">
              <a:lnSpc>
                <a:spcPct val="95000"/>
              </a:lnSpc>
              <a:spcBef>
                <a:spcPct val="15000"/>
              </a:spcBef>
            </a:pPr>
            <a:r>
              <a:rPr lang="en-US" dirty="0"/>
              <a:t>System updates stable log for this update</a:t>
            </a:r>
          </a:p>
          <a:p>
            <a:pPr lvl="1">
              <a:lnSpc>
                <a:spcPct val="95000"/>
              </a:lnSpc>
              <a:spcBef>
                <a:spcPct val="15000"/>
              </a:spcBef>
            </a:pPr>
            <a:r>
              <a:rPr lang="en-US" dirty="0"/>
              <a:t>SYSTEM FAILURE OCCURS!... (before </a:t>
            </a:r>
            <a:r>
              <a:rPr lang="en-US" i="1" dirty="0"/>
              <a:t>T </a:t>
            </a:r>
            <a:r>
              <a:rPr lang="en-US" dirty="0"/>
              <a:t>commits)</a:t>
            </a:r>
          </a:p>
          <a:p>
            <a:pPr>
              <a:lnSpc>
                <a:spcPct val="95000"/>
              </a:lnSpc>
              <a:spcBef>
                <a:spcPct val="15000"/>
              </a:spcBef>
              <a:buFont typeface="Monotype Sorts" charset="2"/>
              <a:buNone/>
            </a:pPr>
            <a:r>
              <a:rPr lang="en-US" dirty="0"/>
              <a:t>	We can recover (undo) by restoring </a:t>
            </a:r>
            <a:r>
              <a:rPr lang="en-US" i="1" dirty="0"/>
              <a:t>P</a:t>
            </a:r>
            <a:r>
              <a:rPr lang="en-US" dirty="0"/>
              <a:t> to its old state by using the log</a:t>
            </a:r>
          </a:p>
          <a:p>
            <a:pPr>
              <a:lnSpc>
                <a:spcPct val="95000"/>
              </a:lnSpc>
              <a:spcBef>
                <a:spcPct val="15000"/>
              </a:spcBef>
            </a:pPr>
            <a:r>
              <a:rPr lang="en-US" dirty="0"/>
              <a:t>Unfortunate case</a:t>
            </a:r>
          </a:p>
          <a:p>
            <a:pPr lvl="1">
              <a:lnSpc>
                <a:spcPct val="95000"/>
              </a:lnSpc>
              <a:spcBef>
                <a:spcPct val="15000"/>
              </a:spcBef>
            </a:pPr>
            <a:r>
              <a:rPr lang="en-US" dirty="0"/>
              <a:t>System writes </a:t>
            </a:r>
            <a:r>
              <a:rPr lang="en-US" i="1" dirty="0"/>
              <a:t>P </a:t>
            </a:r>
            <a:r>
              <a:rPr lang="en-US" dirty="0"/>
              <a:t>in stable database</a:t>
            </a:r>
          </a:p>
          <a:p>
            <a:pPr lvl="1">
              <a:lnSpc>
                <a:spcPct val="95000"/>
              </a:lnSpc>
              <a:spcBef>
                <a:spcPct val="15000"/>
              </a:spcBef>
            </a:pPr>
            <a:r>
              <a:rPr lang="en-US" dirty="0"/>
              <a:t>SYSTEM FAILURE OCCURS!... (before stable log is updated)</a:t>
            </a:r>
          </a:p>
          <a:p>
            <a:pPr>
              <a:lnSpc>
                <a:spcPct val="95000"/>
              </a:lnSpc>
              <a:spcBef>
                <a:spcPct val="15000"/>
              </a:spcBef>
              <a:buFont typeface="Monotype Sorts" charset="2"/>
              <a:buNone/>
            </a:pPr>
            <a:r>
              <a:rPr lang="en-US" dirty="0"/>
              <a:t>	We cannot recover from this failure because there is no log record to restore the old value.</a:t>
            </a:r>
          </a:p>
          <a:p>
            <a:pPr>
              <a:lnSpc>
                <a:spcPct val="95000"/>
              </a:lnSpc>
              <a:spcBef>
                <a:spcPct val="15000"/>
              </a:spcBef>
            </a:pPr>
            <a:r>
              <a:rPr lang="en-US" dirty="0"/>
              <a:t>Solution:  </a:t>
            </a:r>
            <a:r>
              <a:rPr lang="en-US" dirty="0">
                <a:solidFill>
                  <a:srgbClr val="FF0000"/>
                </a:solidFill>
              </a:rPr>
              <a:t>Write-Ahead Log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WAL</a:t>
            </a:r>
            <a:r>
              <a:rPr lang="en-US" dirty="0"/>
              <a:t>) protocol</a:t>
            </a:r>
          </a:p>
        </p:txBody>
      </p:sp>
      <p:sp>
        <p:nvSpPr>
          <p:cNvPr id="158724" name="Rectangle 4"/>
          <p:cNvSpPr>
            <a:spLocks noChangeArrowheads="1"/>
          </p:cNvSpPr>
          <p:nvPr/>
        </p:nvSpPr>
        <p:spPr bwMode="auto">
          <a:xfrm>
            <a:off x="8146062" y="4840676"/>
            <a:ext cx="36124" cy="3251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Write–Ahead Log Protocol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45000"/>
              </a:spcBef>
            </a:pPr>
            <a:r>
              <a:rPr lang="en-US" dirty="0"/>
              <a:t>Notice:</a:t>
            </a:r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r>
              <a:rPr lang="en-US" dirty="0"/>
              <a:t>If a system crashes before a transaction is committed, then all the operations must be undone. Only need the before images (</a:t>
            </a:r>
            <a:r>
              <a:rPr lang="en-US" i="1" dirty="0"/>
              <a:t>undo portion</a:t>
            </a:r>
            <a:r>
              <a:rPr lang="en-US" dirty="0"/>
              <a:t> of the log).</a:t>
            </a:r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r>
              <a:rPr lang="en-US" dirty="0"/>
              <a:t>Once a transaction is committed, some of its actions might have to be redone. Need the after images (</a:t>
            </a:r>
            <a:r>
              <a:rPr lang="en-US" i="1" dirty="0"/>
              <a:t>redo portion</a:t>
            </a:r>
            <a:r>
              <a:rPr lang="en-US" dirty="0"/>
              <a:t> of the log).</a:t>
            </a:r>
          </a:p>
          <a:p>
            <a:pPr>
              <a:lnSpc>
                <a:spcPct val="100000"/>
              </a:lnSpc>
              <a:spcBef>
                <a:spcPct val="45000"/>
              </a:spcBef>
            </a:pPr>
            <a:r>
              <a:rPr lang="en-US" dirty="0"/>
              <a:t>WAL protocol :</a:t>
            </a:r>
          </a:p>
          <a:p>
            <a:pPr lvl="1">
              <a:lnSpc>
                <a:spcPct val="100000"/>
              </a:lnSpc>
              <a:spcBef>
                <a:spcPct val="45000"/>
              </a:spcBef>
              <a:buFont typeface="Wingdings" pitchFamily="2" charset="2"/>
              <a:buChar char=""/>
            </a:pPr>
            <a:r>
              <a:rPr lang="en-US" dirty="0"/>
              <a:t>Before a stable database is updated, the undo portion of the log should be written to the stable log</a:t>
            </a:r>
          </a:p>
          <a:p>
            <a:pPr lvl="1">
              <a:lnSpc>
                <a:spcPct val="100000"/>
              </a:lnSpc>
              <a:spcBef>
                <a:spcPct val="45000"/>
              </a:spcBef>
              <a:buFont typeface="Wingdings" pitchFamily="2" charset="2"/>
              <a:buChar char=""/>
            </a:pPr>
            <a:r>
              <a:rPr lang="en-US" dirty="0"/>
              <a:t>When a transaction commits,  the redo portion of the log must be written to stable log prior to the updating of the stable database.</a:t>
            </a:r>
          </a:p>
        </p:txBody>
      </p:sp>
      <p:sp>
        <p:nvSpPr>
          <p:cNvPr id="160772" name="Rectangle 4"/>
          <p:cNvSpPr>
            <a:spLocks noChangeArrowheads="1"/>
          </p:cNvSpPr>
          <p:nvPr/>
        </p:nvSpPr>
        <p:spPr bwMode="auto">
          <a:xfrm>
            <a:off x="8146062" y="4840676"/>
            <a:ext cx="36124" cy="3251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Logging Interface</a:t>
            </a:r>
          </a:p>
        </p:txBody>
      </p:sp>
      <p:sp>
        <p:nvSpPr>
          <p:cNvPr id="162819" name="Rectangle 3"/>
          <p:cNvSpPr>
            <a:spLocks noChangeArrowheads="1"/>
          </p:cNvSpPr>
          <p:nvPr/>
        </p:nvSpPr>
        <p:spPr bwMode="auto">
          <a:xfrm>
            <a:off x="4655538" y="3556001"/>
            <a:ext cx="6574649" cy="3233138"/>
          </a:xfrm>
          <a:prstGeom prst="rect">
            <a:avLst/>
          </a:prstGeom>
          <a:solidFill>
            <a:srgbClr val="FFFFFF"/>
          </a:solidFill>
          <a:ln w="127000">
            <a:noFill/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62820" name="Rectangle 4"/>
          <p:cNvSpPr>
            <a:spLocks noChangeArrowheads="1"/>
          </p:cNvSpPr>
          <p:nvPr/>
        </p:nvSpPr>
        <p:spPr bwMode="auto">
          <a:xfrm>
            <a:off x="4655538" y="3546970"/>
            <a:ext cx="6574649" cy="3251200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 w="25400">
            <a:solidFill>
              <a:schemeClr val="bg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62821" name="Rectangle 5"/>
          <p:cNvSpPr>
            <a:spLocks noChangeArrowheads="1"/>
          </p:cNvSpPr>
          <p:nvPr/>
        </p:nvSpPr>
        <p:spPr bwMode="auto">
          <a:xfrm>
            <a:off x="3804956" y="5696375"/>
            <a:ext cx="926745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Read</a:t>
            </a:r>
          </a:p>
        </p:txBody>
      </p:sp>
      <p:sp>
        <p:nvSpPr>
          <p:cNvPr id="162822" name="Rectangle 6"/>
          <p:cNvSpPr>
            <a:spLocks noChangeArrowheads="1"/>
          </p:cNvSpPr>
          <p:nvPr/>
        </p:nvSpPr>
        <p:spPr bwMode="auto">
          <a:xfrm>
            <a:off x="8338418" y="6129868"/>
            <a:ext cx="985762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Write</a:t>
            </a:r>
          </a:p>
        </p:txBody>
      </p:sp>
      <p:sp>
        <p:nvSpPr>
          <p:cNvPr id="162823" name="Rectangle 7"/>
          <p:cNvSpPr>
            <a:spLocks noChangeArrowheads="1"/>
          </p:cNvSpPr>
          <p:nvPr/>
        </p:nvSpPr>
        <p:spPr bwMode="auto">
          <a:xfrm>
            <a:off x="3759645" y="6156962"/>
            <a:ext cx="985762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Write</a:t>
            </a:r>
          </a:p>
        </p:txBody>
      </p:sp>
      <p:sp>
        <p:nvSpPr>
          <p:cNvPr id="162824" name="Rectangle 8"/>
          <p:cNvSpPr>
            <a:spLocks noChangeArrowheads="1"/>
          </p:cNvSpPr>
          <p:nvPr/>
        </p:nvSpPr>
        <p:spPr bwMode="auto">
          <a:xfrm>
            <a:off x="8338574" y="5651219"/>
            <a:ext cx="926745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Read</a:t>
            </a:r>
          </a:p>
        </p:txBody>
      </p:sp>
      <p:sp>
        <p:nvSpPr>
          <p:cNvPr id="162825" name="Rectangle 9"/>
          <p:cNvSpPr>
            <a:spLocks noChangeArrowheads="1"/>
          </p:cNvSpPr>
          <p:nvPr/>
        </p:nvSpPr>
        <p:spPr bwMode="auto">
          <a:xfrm>
            <a:off x="4687701" y="3592126"/>
            <a:ext cx="2121207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Main memory</a:t>
            </a:r>
          </a:p>
        </p:txBody>
      </p:sp>
      <p:sp>
        <p:nvSpPr>
          <p:cNvPr id="162826" name="AutoShape 10"/>
          <p:cNvSpPr>
            <a:spLocks noChangeArrowheads="1"/>
          </p:cNvSpPr>
          <p:nvPr/>
        </p:nvSpPr>
        <p:spPr bwMode="auto">
          <a:xfrm>
            <a:off x="5025813" y="4124961"/>
            <a:ext cx="3070578" cy="740551"/>
          </a:xfrm>
          <a:prstGeom prst="roundRect">
            <a:avLst>
              <a:gd name="adj" fmla="val 36481"/>
            </a:avLst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62827" name="Rectangle 11"/>
          <p:cNvSpPr>
            <a:spLocks noChangeArrowheads="1"/>
          </p:cNvSpPr>
          <p:nvPr/>
        </p:nvSpPr>
        <p:spPr bwMode="auto">
          <a:xfrm>
            <a:off x="5412119" y="4154312"/>
            <a:ext cx="2300224" cy="7057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300" b="1" dirty="0">
                <a:solidFill>
                  <a:srgbClr val="000000"/>
                </a:solidFill>
                <a:latin typeface="Book Antiqua"/>
              </a:rPr>
              <a:t>Local Recovery</a:t>
            </a:r>
          </a:p>
          <a:p>
            <a:pPr algn="ctr">
              <a:lnSpc>
                <a:spcPct val="80000"/>
              </a:lnSpc>
            </a:pPr>
            <a:r>
              <a:rPr lang="en-US" sz="2300" b="1" dirty="0">
                <a:solidFill>
                  <a:srgbClr val="000000"/>
                </a:solidFill>
                <a:latin typeface="Book Antiqua"/>
              </a:rPr>
              <a:t>Manager</a:t>
            </a:r>
          </a:p>
        </p:txBody>
      </p:sp>
      <p:sp>
        <p:nvSpPr>
          <p:cNvPr id="162828" name="AutoShape 12"/>
          <p:cNvSpPr>
            <a:spLocks noChangeArrowheads="1"/>
          </p:cNvSpPr>
          <p:nvPr/>
        </p:nvSpPr>
        <p:spPr bwMode="auto">
          <a:xfrm>
            <a:off x="5025813" y="5718952"/>
            <a:ext cx="3070578" cy="740551"/>
          </a:xfrm>
          <a:prstGeom prst="roundRect">
            <a:avLst>
              <a:gd name="adj" fmla="val 36481"/>
            </a:avLst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62829" name="Rectangle 13"/>
          <p:cNvSpPr>
            <a:spLocks noChangeArrowheads="1"/>
          </p:cNvSpPr>
          <p:nvPr/>
        </p:nvSpPr>
        <p:spPr bwMode="auto">
          <a:xfrm>
            <a:off x="5343448" y="5730241"/>
            <a:ext cx="2442083" cy="738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300" b="1" dirty="0">
                <a:solidFill>
                  <a:srgbClr val="000000"/>
                </a:solidFill>
                <a:latin typeface="Book Antiqua"/>
              </a:rPr>
              <a:t>Database Buffer</a:t>
            </a:r>
          </a:p>
          <a:p>
            <a:pPr algn="ctr">
              <a:lnSpc>
                <a:spcPct val="85000"/>
              </a:lnSpc>
            </a:pPr>
            <a:r>
              <a:rPr lang="en-US" sz="2300" b="1" dirty="0">
                <a:solidFill>
                  <a:srgbClr val="000000"/>
                </a:solidFill>
                <a:latin typeface="Book Antiqua"/>
              </a:rPr>
              <a:t>Manager</a:t>
            </a:r>
          </a:p>
        </p:txBody>
      </p:sp>
      <p:sp>
        <p:nvSpPr>
          <p:cNvPr id="162830" name="Rectangle 14"/>
          <p:cNvSpPr>
            <a:spLocks noChangeArrowheads="1"/>
          </p:cNvSpPr>
          <p:nvPr/>
        </p:nvSpPr>
        <p:spPr bwMode="auto">
          <a:xfrm>
            <a:off x="6606675" y="4856481"/>
            <a:ext cx="1037746" cy="8355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Fetch,</a:t>
            </a:r>
          </a:p>
          <a:p>
            <a:endParaRPr lang="en-US" sz="23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162831" name="Rectangle 15"/>
          <p:cNvSpPr>
            <a:spLocks noChangeArrowheads="1"/>
          </p:cNvSpPr>
          <p:nvPr/>
        </p:nvSpPr>
        <p:spPr bwMode="auto">
          <a:xfrm>
            <a:off x="6556626" y="5271913"/>
            <a:ext cx="984315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Flush</a:t>
            </a:r>
          </a:p>
        </p:txBody>
      </p:sp>
      <p:sp>
        <p:nvSpPr>
          <p:cNvPr id="162832" name="Line 16"/>
          <p:cNvSpPr>
            <a:spLocks noChangeShapeType="1"/>
          </p:cNvSpPr>
          <p:nvPr/>
        </p:nvSpPr>
        <p:spPr bwMode="auto">
          <a:xfrm>
            <a:off x="3580836" y="6111805"/>
            <a:ext cx="1417884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lg" len="lg"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62833" name="Line 17"/>
          <p:cNvSpPr>
            <a:spLocks noChangeShapeType="1"/>
          </p:cNvSpPr>
          <p:nvPr/>
        </p:nvSpPr>
        <p:spPr bwMode="auto">
          <a:xfrm>
            <a:off x="3580836" y="4603609"/>
            <a:ext cx="1472071" cy="120113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lg" len="lg"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62834" name="Line 18"/>
          <p:cNvSpPr>
            <a:spLocks noChangeShapeType="1"/>
          </p:cNvSpPr>
          <p:nvPr/>
        </p:nvSpPr>
        <p:spPr bwMode="auto">
          <a:xfrm flipV="1">
            <a:off x="8051236" y="4350738"/>
            <a:ext cx="1417884" cy="143594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lg" len="lg"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62835" name="Line 19"/>
          <p:cNvSpPr>
            <a:spLocks noChangeShapeType="1"/>
          </p:cNvSpPr>
          <p:nvPr/>
        </p:nvSpPr>
        <p:spPr bwMode="auto">
          <a:xfrm>
            <a:off x="8105422" y="6111805"/>
            <a:ext cx="1363698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lg" len="lg"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62836" name="Line 20"/>
          <p:cNvSpPr>
            <a:spLocks noChangeShapeType="1"/>
          </p:cNvSpPr>
          <p:nvPr/>
        </p:nvSpPr>
        <p:spPr bwMode="auto">
          <a:xfrm>
            <a:off x="6524978" y="4892605"/>
            <a:ext cx="0" cy="803769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62837" name="Rectangle 21"/>
          <p:cNvSpPr>
            <a:spLocks noChangeArrowheads="1"/>
          </p:cNvSpPr>
          <p:nvPr/>
        </p:nvSpPr>
        <p:spPr bwMode="auto">
          <a:xfrm>
            <a:off x="1860440" y="2941885"/>
            <a:ext cx="1627795" cy="8355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300" dirty="0">
                <a:solidFill>
                  <a:srgbClr val="000000"/>
                </a:solidFill>
                <a:latin typeface="Book Antiqua"/>
              </a:rPr>
              <a:t>Secondary</a:t>
            </a:r>
          </a:p>
          <a:p>
            <a:pPr algn="ctr"/>
            <a:r>
              <a:rPr lang="en-US" sz="2300" dirty="0">
                <a:solidFill>
                  <a:srgbClr val="000000"/>
                </a:solidFill>
                <a:latin typeface="Book Antiqua"/>
              </a:rPr>
              <a:t>storage</a:t>
            </a:r>
          </a:p>
        </p:txBody>
      </p:sp>
      <p:grpSp>
        <p:nvGrpSpPr>
          <p:cNvPr id="162841" name="Group 25"/>
          <p:cNvGrpSpPr>
            <a:grpSpLocks/>
          </p:cNvGrpSpPr>
          <p:nvPr/>
        </p:nvGrpSpPr>
        <p:grpSpPr bwMode="auto">
          <a:xfrm>
            <a:off x="1756551" y="3962401"/>
            <a:ext cx="1806222" cy="1137920"/>
            <a:chOff x="778" y="1755"/>
            <a:chExt cx="800" cy="504"/>
          </a:xfrm>
        </p:grpSpPr>
        <p:sp>
          <p:nvSpPr>
            <p:cNvPr id="162838" name="Rectangle 22"/>
            <p:cNvSpPr>
              <a:spLocks noChangeArrowheads="1"/>
            </p:cNvSpPr>
            <p:nvPr/>
          </p:nvSpPr>
          <p:spPr bwMode="auto">
            <a:xfrm>
              <a:off x="778" y="1803"/>
              <a:ext cx="800" cy="41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62839" name="Oval 23"/>
            <p:cNvSpPr>
              <a:spLocks noChangeArrowheads="1"/>
            </p:cNvSpPr>
            <p:nvPr/>
          </p:nvSpPr>
          <p:spPr bwMode="auto">
            <a:xfrm>
              <a:off x="778" y="1755"/>
              <a:ext cx="800" cy="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62840" name="Oval 24"/>
            <p:cNvSpPr>
              <a:spLocks noChangeArrowheads="1"/>
            </p:cNvSpPr>
            <p:nvPr/>
          </p:nvSpPr>
          <p:spPr bwMode="auto">
            <a:xfrm>
              <a:off x="778" y="2179"/>
              <a:ext cx="800" cy="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162842" name="Rectangle 26"/>
          <p:cNvSpPr>
            <a:spLocks noChangeArrowheads="1"/>
          </p:cNvSpPr>
          <p:nvPr/>
        </p:nvSpPr>
        <p:spPr bwMode="auto">
          <a:xfrm>
            <a:off x="2144726" y="4115930"/>
            <a:ext cx="1065996" cy="7976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300" b="1" dirty="0">
                <a:solidFill>
                  <a:schemeClr val="tx2"/>
                </a:solidFill>
                <a:latin typeface="Book Antiqua"/>
              </a:rPr>
              <a:t>Stable</a:t>
            </a:r>
          </a:p>
          <a:p>
            <a:pPr algn="ctr"/>
            <a:r>
              <a:rPr lang="en-US" sz="2300" b="1" dirty="0">
                <a:solidFill>
                  <a:schemeClr val="tx2"/>
                </a:solidFill>
                <a:latin typeface="Book Antiqua"/>
              </a:rPr>
              <a:t>log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774613" y="5569938"/>
            <a:ext cx="1806222" cy="1137920"/>
            <a:chOff x="1774613" y="5569938"/>
            <a:chExt cx="1806222" cy="1137920"/>
          </a:xfrm>
          <a:solidFill>
            <a:srgbClr val="FF8000"/>
          </a:solidFill>
        </p:grpSpPr>
        <p:sp>
          <p:nvSpPr>
            <p:cNvPr id="162844" name="Rectangle 28"/>
            <p:cNvSpPr>
              <a:spLocks noChangeArrowheads="1"/>
            </p:cNvSpPr>
            <p:nvPr/>
          </p:nvSpPr>
          <p:spPr bwMode="auto">
            <a:xfrm>
              <a:off x="1774613" y="5678311"/>
              <a:ext cx="1806222" cy="939236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62845" name="Oval 29"/>
            <p:cNvSpPr>
              <a:spLocks noChangeArrowheads="1"/>
            </p:cNvSpPr>
            <p:nvPr/>
          </p:nvSpPr>
          <p:spPr bwMode="auto">
            <a:xfrm>
              <a:off x="1774613" y="5569938"/>
              <a:ext cx="1806222" cy="180622"/>
            </a:xfrm>
            <a:prstGeom prst="ellips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62846" name="Oval 30"/>
            <p:cNvSpPr>
              <a:spLocks noChangeArrowheads="1"/>
            </p:cNvSpPr>
            <p:nvPr/>
          </p:nvSpPr>
          <p:spPr bwMode="auto">
            <a:xfrm>
              <a:off x="1774613" y="6527236"/>
              <a:ext cx="1806222" cy="180622"/>
            </a:xfrm>
            <a:prstGeom prst="ellips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162848" name="Rectangle 32"/>
          <p:cNvSpPr>
            <a:spLocks noChangeArrowheads="1"/>
          </p:cNvSpPr>
          <p:nvPr/>
        </p:nvSpPr>
        <p:spPr bwMode="auto">
          <a:xfrm>
            <a:off x="1991955" y="5697429"/>
            <a:ext cx="1439274" cy="8355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300" b="1" dirty="0">
                <a:solidFill>
                  <a:schemeClr val="tx2"/>
                </a:solidFill>
                <a:latin typeface="Book Antiqua"/>
              </a:rPr>
              <a:t>Stable</a:t>
            </a:r>
          </a:p>
          <a:p>
            <a:pPr algn="ctr"/>
            <a:r>
              <a:rPr lang="en-US" sz="2300" b="1" dirty="0">
                <a:solidFill>
                  <a:schemeClr val="tx2"/>
                </a:solidFill>
                <a:latin typeface="Book Antiqua"/>
              </a:rPr>
              <a:t>database</a:t>
            </a:r>
          </a:p>
        </p:txBody>
      </p:sp>
      <p:sp>
        <p:nvSpPr>
          <p:cNvPr id="162849" name="Rectangle 33"/>
          <p:cNvSpPr>
            <a:spLocks noChangeArrowheads="1"/>
          </p:cNvSpPr>
          <p:nvPr/>
        </p:nvSpPr>
        <p:spPr bwMode="auto">
          <a:xfrm>
            <a:off x="9487182" y="5064196"/>
            <a:ext cx="1761067" cy="1743004"/>
          </a:xfrm>
          <a:prstGeom prst="rect">
            <a:avLst/>
          </a:prstGeom>
          <a:solidFill>
            <a:srgbClr val="FF8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62850" name="Rectangle 34"/>
          <p:cNvSpPr>
            <a:spLocks noChangeArrowheads="1"/>
          </p:cNvSpPr>
          <p:nvPr/>
        </p:nvSpPr>
        <p:spPr bwMode="auto">
          <a:xfrm>
            <a:off x="9615902" y="5181601"/>
            <a:ext cx="1537495" cy="15434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300" b="1" dirty="0">
                <a:solidFill>
                  <a:srgbClr val="000000"/>
                </a:solidFill>
                <a:latin typeface="Book Antiqua"/>
              </a:rPr>
              <a:t>Database</a:t>
            </a:r>
          </a:p>
          <a:p>
            <a:pPr algn="ctr"/>
            <a:r>
              <a:rPr lang="en-US" sz="2300" b="1" dirty="0">
                <a:solidFill>
                  <a:srgbClr val="000000"/>
                </a:solidFill>
                <a:latin typeface="Book Antiqua"/>
              </a:rPr>
              <a:t>buffers</a:t>
            </a:r>
          </a:p>
          <a:p>
            <a:pPr algn="ctr"/>
            <a:r>
              <a:rPr lang="en-US" sz="2300" b="1" dirty="0">
                <a:solidFill>
                  <a:srgbClr val="000000"/>
                </a:solidFill>
                <a:latin typeface="Book Antiqua"/>
              </a:rPr>
              <a:t>(Volatile</a:t>
            </a:r>
          </a:p>
          <a:p>
            <a:pPr algn="ctr"/>
            <a:r>
              <a:rPr lang="en-US" sz="2300" b="1" dirty="0">
                <a:solidFill>
                  <a:srgbClr val="000000"/>
                </a:solidFill>
                <a:latin typeface="Book Antiqua"/>
              </a:rPr>
              <a:t>database)</a:t>
            </a:r>
          </a:p>
        </p:txBody>
      </p:sp>
      <p:sp>
        <p:nvSpPr>
          <p:cNvPr id="162851" name="Rectangle 35"/>
          <p:cNvSpPr>
            <a:spLocks noChangeArrowheads="1"/>
          </p:cNvSpPr>
          <p:nvPr/>
        </p:nvSpPr>
        <p:spPr bwMode="auto">
          <a:xfrm>
            <a:off x="9487182" y="3537938"/>
            <a:ext cx="1761067" cy="150819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62852" name="Rectangle 36"/>
          <p:cNvSpPr>
            <a:spLocks noChangeArrowheads="1"/>
          </p:cNvSpPr>
          <p:nvPr/>
        </p:nvSpPr>
        <p:spPr bwMode="auto">
          <a:xfrm>
            <a:off x="9737532" y="3894667"/>
            <a:ext cx="1237790" cy="8355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300" b="1" dirty="0">
                <a:solidFill>
                  <a:srgbClr val="000000"/>
                </a:solidFill>
                <a:latin typeface="Book Antiqua"/>
              </a:rPr>
              <a:t>Log</a:t>
            </a:r>
          </a:p>
          <a:p>
            <a:pPr algn="ctr"/>
            <a:r>
              <a:rPr lang="en-US" sz="2300" b="1" dirty="0">
                <a:solidFill>
                  <a:srgbClr val="000000"/>
                </a:solidFill>
                <a:latin typeface="Book Antiqua"/>
              </a:rPr>
              <a:t>buffers</a:t>
            </a:r>
          </a:p>
        </p:txBody>
      </p:sp>
      <p:sp>
        <p:nvSpPr>
          <p:cNvPr id="162853" name="Rectangle 37"/>
          <p:cNvSpPr>
            <a:spLocks noChangeArrowheads="1"/>
          </p:cNvSpPr>
          <p:nvPr/>
        </p:nvSpPr>
        <p:spPr bwMode="auto">
          <a:xfrm rot="19020000">
            <a:off x="8482916" y="5087551"/>
            <a:ext cx="985762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Write</a:t>
            </a:r>
          </a:p>
        </p:txBody>
      </p:sp>
      <p:sp>
        <p:nvSpPr>
          <p:cNvPr id="162854" name="Rectangle 38"/>
          <p:cNvSpPr>
            <a:spLocks noChangeArrowheads="1"/>
          </p:cNvSpPr>
          <p:nvPr/>
        </p:nvSpPr>
        <p:spPr bwMode="auto">
          <a:xfrm rot="19140000">
            <a:off x="8139890" y="4620191"/>
            <a:ext cx="926745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Read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Out-of-Place Update Recovery Information</a:t>
            </a:r>
          </a:p>
        </p:txBody>
      </p:sp>
      <p:sp>
        <p:nvSpPr>
          <p:cNvPr id="164866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25000"/>
              </a:spcBef>
            </a:pPr>
            <a:r>
              <a:rPr lang="en-US" dirty="0"/>
              <a:t>Shadowing</a:t>
            </a:r>
          </a:p>
          <a:p>
            <a:pPr lvl="1">
              <a:lnSpc>
                <a:spcPct val="100000"/>
              </a:lnSpc>
              <a:spcBef>
                <a:spcPct val="25000"/>
              </a:spcBef>
            </a:pPr>
            <a:r>
              <a:rPr lang="en-US" dirty="0"/>
              <a:t>When an update occurs, don't change the old page, but create a shadow page with the new values and write it into the stable database.</a:t>
            </a:r>
          </a:p>
          <a:p>
            <a:pPr lvl="1">
              <a:lnSpc>
                <a:spcPct val="100000"/>
              </a:lnSpc>
              <a:spcBef>
                <a:spcPct val="25000"/>
              </a:spcBef>
            </a:pPr>
            <a:r>
              <a:rPr lang="en-US" dirty="0"/>
              <a:t>Update the access paths so that subsequent accesses are to the new shadow page.</a:t>
            </a:r>
          </a:p>
          <a:p>
            <a:pPr lvl="1">
              <a:lnSpc>
                <a:spcPct val="100000"/>
              </a:lnSpc>
              <a:spcBef>
                <a:spcPct val="25000"/>
              </a:spcBef>
            </a:pPr>
            <a:r>
              <a:rPr lang="en-US" dirty="0"/>
              <a:t>The old page retained for recovery. </a:t>
            </a:r>
          </a:p>
          <a:p>
            <a:pPr>
              <a:lnSpc>
                <a:spcPct val="100000"/>
              </a:lnSpc>
              <a:spcBef>
                <a:spcPct val="25000"/>
              </a:spcBef>
            </a:pPr>
            <a:r>
              <a:rPr lang="en-US" dirty="0"/>
              <a:t>Differential files</a:t>
            </a:r>
          </a:p>
          <a:p>
            <a:pPr lvl="1">
              <a:lnSpc>
                <a:spcPct val="100000"/>
              </a:lnSpc>
              <a:spcBef>
                <a:spcPct val="25000"/>
              </a:spcBef>
            </a:pPr>
            <a:r>
              <a:rPr lang="en-US" dirty="0"/>
              <a:t>For each file F maintain </a:t>
            </a:r>
          </a:p>
          <a:p>
            <a:pPr lvl="2">
              <a:lnSpc>
                <a:spcPct val="100000"/>
              </a:lnSpc>
              <a:spcBef>
                <a:spcPct val="25000"/>
              </a:spcBef>
            </a:pPr>
            <a:r>
              <a:rPr lang="en-US" dirty="0"/>
              <a:t>a read only part FR</a:t>
            </a:r>
          </a:p>
          <a:p>
            <a:pPr lvl="2">
              <a:lnSpc>
                <a:spcPct val="100000"/>
              </a:lnSpc>
              <a:spcBef>
                <a:spcPct val="25000"/>
              </a:spcBef>
            </a:pPr>
            <a:r>
              <a:rPr lang="en-US" dirty="0"/>
              <a:t>a differential file consisting of insertions part DF</a:t>
            </a:r>
            <a:r>
              <a:rPr lang="en-US" baseline="30000" dirty="0"/>
              <a:t>+</a:t>
            </a:r>
            <a:r>
              <a:rPr lang="en-US" dirty="0"/>
              <a:t> and deletions part DF</a:t>
            </a:r>
            <a:r>
              <a:rPr lang="en-US" baseline="30000" dirty="0"/>
              <a:t>-</a:t>
            </a:r>
          </a:p>
          <a:p>
            <a:pPr lvl="2">
              <a:lnSpc>
                <a:spcPct val="100000"/>
              </a:lnSpc>
              <a:spcBef>
                <a:spcPct val="25000"/>
              </a:spcBef>
            </a:pPr>
            <a:r>
              <a:rPr lang="en-US" dirty="0"/>
              <a:t>Thus, F = (FR</a:t>
            </a:r>
            <a:r>
              <a:rPr lang="en-US" dirty="0" smtClean="0"/>
              <a:t> </a:t>
            </a:r>
            <a:r>
              <a:rPr lang="en-US" sz="2800" dirty="0" smtClean="0">
                <a:latin typeface="Symbol" charset="2"/>
                <a:sym typeface="Symbol"/>
              </a:rPr>
              <a:t></a:t>
            </a:r>
            <a:r>
              <a:rPr lang="en-US" dirty="0" smtClean="0"/>
              <a:t> </a:t>
            </a:r>
            <a:r>
              <a:rPr lang="en-US" dirty="0"/>
              <a:t>DF</a:t>
            </a:r>
            <a:r>
              <a:rPr lang="en-US" baseline="30000" dirty="0"/>
              <a:t>+</a:t>
            </a:r>
            <a:r>
              <a:rPr lang="en-US" dirty="0"/>
              <a:t>) – DF</a:t>
            </a:r>
            <a:r>
              <a:rPr lang="en-US" baseline="30000" dirty="0"/>
              <a:t>-</a:t>
            </a:r>
          </a:p>
          <a:p>
            <a:pPr lvl="1">
              <a:lnSpc>
                <a:spcPct val="100000"/>
              </a:lnSpc>
              <a:spcBef>
                <a:spcPct val="25000"/>
              </a:spcBef>
            </a:pPr>
            <a:r>
              <a:rPr lang="en-US" dirty="0"/>
              <a:t>Updates treated as delete old value, insert new value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5" name="Rectangle 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Execution of Commands</a:t>
            </a:r>
          </a:p>
        </p:txBody>
      </p:sp>
      <p:sp>
        <p:nvSpPr>
          <p:cNvPr id="16589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41960" y="3673475"/>
            <a:ext cx="8913812" cy="3727450"/>
          </a:xfrm>
          <a:noFill/>
          <a:ln/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dirty="0"/>
              <a:t>Commands to consider:</a:t>
            </a:r>
          </a:p>
          <a:p>
            <a:pPr lvl="1">
              <a:buFont typeface="Monotype Sorts" charset="2"/>
              <a:buNone/>
            </a:pPr>
            <a:r>
              <a:rPr lang="en-US" dirty="0" err="1"/>
              <a:t>begin_transaction</a:t>
            </a:r>
            <a:endParaRPr lang="en-US" dirty="0"/>
          </a:p>
          <a:p>
            <a:pPr lvl="1">
              <a:buFont typeface="Monotype Sorts" charset="2"/>
              <a:buNone/>
            </a:pPr>
            <a:r>
              <a:rPr lang="en-US" dirty="0"/>
              <a:t>read</a:t>
            </a:r>
          </a:p>
          <a:p>
            <a:pPr lvl="1">
              <a:buFont typeface="Monotype Sorts" charset="2"/>
              <a:buNone/>
            </a:pPr>
            <a:r>
              <a:rPr lang="en-US" dirty="0"/>
              <a:t>write</a:t>
            </a:r>
          </a:p>
          <a:p>
            <a:pPr lvl="1">
              <a:buFont typeface="Monotype Sorts" charset="2"/>
              <a:buNone/>
            </a:pPr>
            <a:r>
              <a:rPr lang="en-US" dirty="0"/>
              <a:t>commit</a:t>
            </a:r>
          </a:p>
          <a:p>
            <a:pPr lvl="1">
              <a:buFont typeface="Monotype Sorts" charset="2"/>
              <a:buNone/>
            </a:pPr>
            <a:r>
              <a:rPr lang="en-US" dirty="0"/>
              <a:t>abort</a:t>
            </a:r>
          </a:p>
          <a:p>
            <a:pPr lvl="1">
              <a:buFont typeface="Monotype Sorts" charset="2"/>
              <a:buNone/>
            </a:pPr>
            <a:r>
              <a:rPr lang="en-US" dirty="0"/>
              <a:t>recover</a:t>
            </a:r>
          </a:p>
        </p:txBody>
      </p:sp>
      <p:sp>
        <p:nvSpPr>
          <p:cNvPr id="165894" name="Rectangle 6"/>
          <p:cNvSpPr>
            <a:spLocks noChangeArrowheads="1"/>
          </p:cNvSpPr>
          <p:nvPr/>
        </p:nvSpPr>
        <p:spPr bwMode="auto">
          <a:xfrm>
            <a:off x="7365460" y="4707075"/>
            <a:ext cx="4244919" cy="9505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310" tIns="36124" rIns="90310" bIns="36124">
            <a:prstTxWarp prst="textNoShape">
              <a:avLst/>
            </a:prstTxWarp>
            <a:spAutoFit/>
          </a:bodyPr>
          <a:lstStyle/>
          <a:p>
            <a:pPr>
              <a:lnSpc>
                <a:spcPct val="102000"/>
              </a:lnSpc>
            </a:pPr>
            <a:r>
              <a:rPr lang="en-US" sz="2800" dirty="0">
                <a:solidFill>
                  <a:schemeClr val="tx2"/>
                </a:solidFill>
                <a:latin typeface="Book Antiqua"/>
              </a:rPr>
              <a:t>Independent of execution</a:t>
            </a:r>
          </a:p>
          <a:p>
            <a:pPr>
              <a:lnSpc>
                <a:spcPct val="102000"/>
              </a:lnSpc>
            </a:pPr>
            <a:r>
              <a:rPr lang="en-US" sz="2800" dirty="0">
                <a:solidFill>
                  <a:schemeClr val="tx2"/>
                </a:solidFill>
                <a:latin typeface="Book Antiqua"/>
              </a:rPr>
              <a:t>strategy for LRM</a:t>
            </a:r>
          </a:p>
        </p:txBody>
      </p:sp>
      <p:sp>
        <p:nvSpPr>
          <p:cNvPr id="8" name="Right Brace 7"/>
          <p:cNvSpPr/>
          <p:nvPr/>
        </p:nvSpPr>
        <p:spPr bwMode="auto">
          <a:xfrm>
            <a:off x="6502400" y="4443307"/>
            <a:ext cx="541867" cy="1408853"/>
          </a:xfrm>
          <a:prstGeom prst="rightBrace">
            <a:avLst/>
          </a:prstGeom>
          <a:noFill/>
          <a:ln w="158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algn="l" defTabSz="1300460" eaLnBrk="0" hangingPunct="0"/>
            <a:endParaRPr lang="en-US" sz="2600" dirty="0">
              <a:solidFill>
                <a:schemeClr val="tx2"/>
              </a:solidFill>
              <a:latin typeface="Book Antiqua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Execution Strategies</a:t>
            </a:r>
          </a:p>
        </p:txBody>
      </p:sp>
      <p:sp>
        <p:nvSpPr>
          <p:cNvPr id="166914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Dependent upon</a:t>
            </a:r>
          </a:p>
          <a:p>
            <a:pPr lvl="1"/>
            <a:r>
              <a:rPr lang="en-US"/>
              <a:t>Can the buffer manager decide to write some of the buffer pages being accessed by a transaction into stable storage or does it wait for LRM to instruct it?</a:t>
            </a:r>
          </a:p>
          <a:p>
            <a:pPr lvl="2"/>
            <a:r>
              <a:rPr lang="en-US"/>
              <a:t>fix/no-fix decision</a:t>
            </a:r>
          </a:p>
          <a:p>
            <a:pPr lvl="1"/>
            <a:r>
              <a:rPr lang="en-US"/>
              <a:t>Does the LRM force the buffer manager to write certain buffer pages into stable database at the end of a transaction's execution?</a:t>
            </a:r>
          </a:p>
          <a:p>
            <a:pPr lvl="2"/>
            <a:r>
              <a:rPr lang="en-US"/>
              <a:t>flush/no-flush decision</a:t>
            </a:r>
          </a:p>
          <a:p>
            <a:r>
              <a:rPr lang="en-US"/>
              <a:t>Possible execution strategies:</a:t>
            </a:r>
          </a:p>
          <a:p>
            <a:pPr lvl="1"/>
            <a:r>
              <a:rPr lang="en-US"/>
              <a:t>no-fix/no-flush</a:t>
            </a:r>
          </a:p>
          <a:p>
            <a:pPr lvl="1"/>
            <a:r>
              <a:rPr lang="en-US"/>
              <a:t>no-fix/flush</a:t>
            </a:r>
          </a:p>
          <a:p>
            <a:pPr lvl="1"/>
            <a:r>
              <a:rPr lang="en-US"/>
              <a:t>fix/no-flush</a:t>
            </a:r>
          </a:p>
          <a:p>
            <a:pPr lvl="1"/>
            <a:r>
              <a:rPr lang="en-US"/>
              <a:t>fix/flush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No-Fix/No-Flush</a:t>
            </a:r>
          </a:p>
        </p:txBody>
      </p:sp>
      <p:sp>
        <p:nvSpPr>
          <p:cNvPr id="167938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/>
              <a:t>Abort</a:t>
            </a:r>
          </a:p>
          <a:p>
            <a:pPr lvl="1">
              <a:lnSpc>
                <a:spcPct val="100000"/>
              </a:lnSpc>
            </a:pPr>
            <a:r>
              <a:rPr lang="en-US"/>
              <a:t>Buffer manager may have written some of the updated pages into stable database</a:t>
            </a:r>
          </a:p>
          <a:p>
            <a:pPr lvl="1">
              <a:lnSpc>
                <a:spcPct val="100000"/>
              </a:lnSpc>
            </a:pPr>
            <a:r>
              <a:rPr lang="en-US"/>
              <a:t>LRM  performs </a:t>
            </a:r>
            <a:r>
              <a:rPr lang="en-US">
                <a:solidFill>
                  <a:schemeClr val="hlink"/>
                </a:solidFill>
              </a:rPr>
              <a:t>transaction undo </a:t>
            </a:r>
            <a:r>
              <a:rPr lang="en-US"/>
              <a:t>(or </a:t>
            </a:r>
            <a:r>
              <a:rPr lang="en-US">
                <a:solidFill>
                  <a:schemeClr val="hlink"/>
                </a:solidFill>
              </a:rPr>
              <a:t>partial undo</a:t>
            </a:r>
            <a:r>
              <a:rPr lang="en-US"/>
              <a:t>)</a:t>
            </a:r>
          </a:p>
          <a:p>
            <a:pPr>
              <a:lnSpc>
                <a:spcPct val="100000"/>
              </a:lnSpc>
            </a:pPr>
            <a:r>
              <a:rPr lang="en-US"/>
              <a:t>Commit</a:t>
            </a:r>
          </a:p>
          <a:p>
            <a:pPr lvl="1">
              <a:lnSpc>
                <a:spcPct val="100000"/>
              </a:lnSpc>
            </a:pPr>
            <a:r>
              <a:rPr lang="en-US"/>
              <a:t>LRM writes an “end_of_transaction” record into the log.</a:t>
            </a:r>
          </a:p>
          <a:p>
            <a:pPr>
              <a:lnSpc>
                <a:spcPct val="100000"/>
              </a:lnSpc>
            </a:pPr>
            <a:r>
              <a:rPr lang="en-US"/>
              <a:t>Recover</a:t>
            </a:r>
          </a:p>
          <a:p>
            <a:pPr lvl="1">
              <a:lnSpc>
                <a:spcPct val="100000"/>
              </a:lnSpc>
            </a:pPr>
            <a:r>
              <a:rPr lang="en-US"/>
              <a:t>For those transactions that have both a “begin_transaction” and an “end_of_transaction” record in the log, a partial redo is initiated by LRM</a:t>
            </a:r>
          </a:p>
          <a:p>
            <a:pPr lvl="1">
              <a:lnSpc>
                <a:spcPct val="100000"/>
              </a:lnSpc>
            </a:pPr>
            <a:r>
              <a:rPr lang="en-US"/>
              <a:t>For those transactions that only have a “begin_transaction” in the log, a </a:t>
            </a:r>
            <a:r>
              <a:rPr lang="en-US">
                <a:solidFill>
                  <a:schemeClr val="hlink"/>
                </a:solidFill>
              </a:rPr>
              <a:t>global undo </a:t>
            </a:r>
            <a:r>
              <a:rPr lang="en-US"/>
              <a:t>is executed by LRM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No-Fix/Flush</a:t>
            </a:r>
          </a:p>
        </p:txBody>
      </p:sp>
      <p:sp>
        <p:nvSpPr>
          <p:cNvPr id="168962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Abort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Buffer manager may have written some of the updated pages into stable database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LRM  performs transaction undo (or partial undo)</a:t>
            </a:r>
          </a:p>
          <a:p>
            <a:pPr>
              <a:lnSpc>
                <a:spcPct val="100000"/>
              </a:lnSpc>
            </a:pPr>
            <a:r>
              <a:rPr lang="en-US" dirty="0"/>
              <a:t>Commit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LRM issues a </a:t>
            </a:r>
            <a:r>
              <a:rPr lang="en-US" dirty="0">
                <a:latin typeface="Lucida Console" pitchFamily="49" charset="0"/>
              </a:rPr>
              <a:t>flush</a:t>
            </a:r>
            <a:r>
              <a:rPr lang="en-US" b="1" dirty="0"/>
              <a:t> </a:t>
            </a:r>
            <a:r>
              <a:rPr lang="en-US" dirty="0"/>
              <a:t>command to the buffer manager for all updated pages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LRM writes an “</a:t>
            </a:r>
            <a:r>
              <a:rPr lang="en-US" dirty="0" err="1"/>
              <a:t>end_of_transaction</a:t>
            </a:r>
            <a:r>
              <a:rPr lang="en-US" dirty="0"/>
              <a:t>” record into the log.</a:t>
            </a:r>
          </a:p>
          <a:p>
            <a:pPr>
              <a:lnSpc>
                <a:spcPct val="100000"/>
              </a:lnSpc>
            </a:pPr>
            <a:r>
              <a:rPr lang="en-US" dirty="0"/>
              <a:t>Recover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 need to perform  redo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Perform global undo 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Fix/No-Flush</a:t>
            </a:r>
          </a:p>
        </p:txBody>
      </p:sp>
      <p:sp>
        <p:nvSpPr>
          <p:cNvPr id="169986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Abort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None of the updated pages have been written into stable database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Release the </a:t>
            </a:r>
            <a:r>
              <a:rPr lang="en-US" dirty="0">
                <a:latin typeface="Courier New" charset="0"/>
              </a:rPr>
              <a:t>fix</a:t>
            </a:r>
            <a:r>
              <a:rPr lang="en-US" dirty="0"/>
              <a:t>ed pages</a:t>
            </a:r>
          </a:p>
          <a:p>
            <a:pPr>
              <a:lnSpc>
                <a:spcPct val="100000"/>
              </a:lnSpc>
            </a:pPr>
            <a:r>
              <a:rPr lang="en-US" dirty="0"/>
              <a:t>Commit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LRM writes an “</a:t>
            </a:r>
            <a:r>
              <a:rPr lang="en-US" dirty="0" err="1"/>
              <a:t>end_of_transaction</a:t>
            </a:r>
            <a:r>
              <a:rPr lang="en-US" dirty="0"/>
              <a:t>” record into the log.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LRM sends an </a:t>
            </a:r>
            <a:r>
              <a:rPr lang="en-US" dirty="0">
                <a:latin typeface="Lucida Console" pitchFamily="49" charset="0"/>
              </a:rPr>
              <a:t>unfix</a:t>
            </a:r>
            <a:r>
              <a:rPr lang="en-US" dirty="0"/>
              <a:t> command to the buffer manager for all pages that were previously </a:t>
            </a:r>
            <a:r>
              <a:rPr lang="en-US" dirty="0">
                <a:latin typeface="Lucida Console" pitchFamily="49" charset="0"/>
              </a:rPr>
              <a:t>fixed</a:t>
            </a:r>
          </a:p>
          <a:p>
            <a:pPr>
              <a:lnSpc>
                <a:spcPct val="100000"/>
              </a:lnSpc>
            </a:pPr>
            <a:r>
              <a:rPr lang="en-US" dirty="0"/>
              <a:t>Recover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Perform partial redo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 need to perform global undo 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Fundamental Definitions</a:t>
            </a:r>
          </a:p>
        </p:txBody>
      </p:sp>
      <p:sp>
        <p:nvSpPr>
          <p:cNvPr id="117762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40000"/>
              </a:spcBef>
            </a:pPr>
            <a:r>
              <a:rPr lang="en-US"/>
              <a:t>Reliability</a:t>
            </a:r>
          </a:p>
          <a:p>
            <a:pPr lvl="1">
              <a:lnSpc>
                <a:spcPct val="100000"/>
              </a:lnSpc>
              <a:spcBef>
                <a:spcPct val="40000"/>
              </a:spcBef>
            </a:pPr>
            <a:r>
              <a:rPr lang="en-US"/>
              <a:t>A measure of success with which a system conforms to some authoritative specification of its behavior.</a:t>
            </a:r>
          </a:p>
          <a:p>
            <a:pPr lvl="1">
              <a:lnSpc>
                <a:spcPct val="100000"/>
              </a:lnSpc>
              <a:spcBef>
                <a:spcPct val="40000"/>
              </a:spcBef>
            </a:pPr>
            <a:r>
              <a:rPr lang="en-US"/>
              <a:t>Probability that the system has not experienced any failures within a given time period.</a:t>
            </a:r>
          </a:p>
          <a:p>
            <a:pPr lvl="1">
              <a:lnSpc>
                <a:spcPct val="100000"/>
              </a:lnSpc>
              <a:spcBef>
                <a:spcPct val="40000"/>
              </a:spcBef>
            </a:pPr>
            <a:r>
              <a:rPr lang="en-US"/>
              <a:t>Typically used to describe systems that cannot be repaired or where the continuous operation of the system is critical.</a:t>
            </a:r>
          </a:p>
          <a:p>
            <a:pPr>
              <a:lnSpc>
                <a:spcPct val="100000"/>
              </a:lnSpc>
              <a:spcBef>
                <a:spcPct val="40000"/>
              </a:spcBef>
            </a:pPr>
            <a:r>
              <a:rPr lang="en-US"/>
              <a:t>Availability</a:t>
            </a:r>
          </a:p>
          <a:p>
            <a:pPr lvl="1">
              <a:lnSpc>
                <a:spcPct val="100000"/>
              </a:lnSpc>
              <a:spcBef>
                <a:spcPct val="40000"/>
              </a:spcBef>
            </a:pPr>
            <a:r>
              <a:rPr lang="en-US"/>
              <a:t>The fraction of the time that a system meets its specification.</a:t>
            </a:r>
          </a:p>
          <a:p>
            <a:pPr lvl="1">
              <a:lnSpc>
                <a:spcPct val="100000"/>
              </a:lnSpc>
              <a:spcBef>
                <a:spcPct val="40000"/>
              </a:spcBef>
            </a:pPr>
            <a:r>
              <a:rPr lang="en-US"/>
              <a:t>The probability that the system is operational at a given time </a:t>
            </a:r>
            <a:r>
              <a:rPr lang="en-US" i="1"/>
              <a:t>t</a:t>
            </a:r>
            <a:r>
              <a:rPr lang="en-US"/>
              <a:t>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Fix/Flush</a:t>
            </a:r>
          </a:p>
        </p:txBody>
      </p:sp>
      <p:sp>
        <p:nvSpPr>
          <p:cNvPr id="171010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Abort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None of the updated pages have been written into stable database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Release the </a:t>
            </a:r>
            <a:r>
              <a:rPr lang="en-US" dirty="0">
                <a:latin typeface="Courier New" charset="0"/>
              </a:rPr>
              <a:t>fix</a:t>
            </a:r>
            <a:r>
              <a:rPr lang="en-US" dirty="0"/>
              <a:t>ed pages</a:t>
            </a:r>
          </a:p>
          <a:p>
            <a:pPr>
              <a:lnSpc>
                <a:spcPct val="100000"/>
              </a:lnSpc>
            </a:pPr>
            <a:r>
              <a:rPr lang="en-US" dirty="0"/>
              <a:t>Commit (the following have to be done atomically)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LRM issues a </a:t>
            </a:r>
            <a:r>
              <a:rPr lang="en-US" dirty="0">
                <a:latin typeface="Lucida Console" pitchFamily="49" charset="0"/>
              </a:rPr>
              <a:t>flush</a:t>
            </a:r>
            <a:r>
              <a:rPr lang="en-US" b="1" dirty="0"/>
              <a:t> </a:t>
            </a:r>
            <a:r>
              <a:rPr lang="en-US" dirty="0"/>
              <a:t>command to the buffer manager for all updated pages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LRM sends an </a:t>
            </a:r>
            <a:r>
              <a:rPr lang="en-US" dirty="0">
                <a:latin typeface="Lucida Console" pitchFamily="49" charset="0"/>
              </a:rPr>
              <a:t>unfix</a:t>
            </a:r>
            <a:r>
              <a:rPr lang="en-US" dirty="0"/>
              <a:t> command to the buffer manager for all pages that were previously </a:t>
            </a:r>
            <a:r>
              <a:rPr lang="en-US" dirty="0">
                <a:latin typeface="Lucida Console" pitchFamily="49" charset="0"/>
              </a:rPr>
              <a:t>fixed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LRM writes an “</a:t>
            </a:r>
            <a:r>
              <a:rPr lang="en-US" dirty="0" err="1"/>
              <a:t>end_of_transaction</a:t>
            </a:r>
            <a:r>
              <a:rPr lang="en-US" dirty="0"/>
              <a:t>” record into the log.</a:t>
            </a:r>
          </a:p>
          <a:p>
            <a:pPr>
              <a:lnSpc>
                <a:spcPct val="100000"/>
              </a:lnSpc>
            </a:pPr>
            <a:r>
              <a:rPr lang="en-US" dirty="0"/>
              <a:t>Recover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 need to do anything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Checkpoints</a:t>
            </a:r>
          </a:p>
        </p:txBody>
      </p:sp>
      <p:sp>
        <p:nvSpPr>
          <p:cNvPr id="172034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Simplifies the task of determining actions of transactions that need to be undone or redone when a failure occurs.</a:t>
            </a:r>
          </a:p>
          <a:p>
            <a:pPr>
              <a:lnSpc>
                <a:spcPct val="100000"/>
              </a:lnSpc>
            </a:pPr>
            <a:r>
              <a:rPr lang="en-US" dirty="0"/>
              <a:t>A checkpoint record contains a list of active transactions.</a:t>
            </a:r>
          </a:p>
          <a:p>
            <a:pPr>
              <a:lnSpc>
                <a:spcPct val="100000"/>
              </a:lnSpc>
            </a:pPr>
            <a:r>
              <a:rPr lang="en-US" dirty="0"/>
              <a:t>Steps: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"/>
            </a:pPr>
            <a:r>
              <a:rPr lang="en-US" dirty="0"/>
              <a:t>Write a </a:t>
            </a:r>
            <a:r>
              <a:rPr lang="en-US" dirty="0" err="1"/>
              <a:t>begin_checkpoint</a:t>
            </a:r>
            <a:r>
              <a:rPr lang="en-US" dirty="0"/>
              <a:t> record into the log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"/>
            </a:pPr>
            <a:r>
              <a:rPr lang="en-US" dirty="0"/>
              <a:t>Collect the checkpoint </a:t>
            </a:r>
            <a:r>
              <a:rPr lang="en-US" dirty="0" err="1"/>
              <a:t>dat</a:t>
            </a:r>
            <a:r>
              <a:rPr lang="en-US" dirty="0"/>
              <a:t> into the stable storage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"/>
            </a:pPr>
            <a:r>
              <a:rPr lang="en-US" dirty="0"/>
              <a:t>Write an </a:t>
            </a:r>
            <a:r>
              <a:rPr lang="en-US" dirty="0" err="1"/>
              <a:t>end_checkpoint</a:t>
            </a:r>
            <a:r>
              <a:rPr lang="en-US" dirty="0"/>
              <a:t> record into the log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444500"/>
            <a:ext cx="12483504" cy="1612900"/>
          </a:xfrm>
          <a:noFill/>
          <a:ln/>
        </p:spPr>
        <p:txBody>
          <a:bodyPr/>
          <a:lstStyle/>
          <a:p>
            <a:r>
              <a:rPr lang="en-US" dirty="0"/>
              <a:t>Media Failures – </a:t>
            </a:r>
            <a:r>
              <a:rPr lang="en-US" dirty="0" smtClean="0"/>
              <a:t>Full </a:t>
            </a:r>
            <a:r>
              <a:rPr lang="en-US" dirty="0"/>
              <a:t>Architecture</a:t>
            </a:r>
          </a:p>
        </p:txBody>
      </p:sp>
      <p:sp>
        <p:nvSpPr>
          <p:cNvPr id="174083" name="Rectangle 3"/>
          <p:cNvSpPr>
            <a:spLocks noChangeArrowheads="1"/>
          </p:cNvSpPr>
          <p:nvPr/>
        </p:nvSpPr>
        <p:spPr bwMode="auto">
          <a:xfrm>
            <a:off x="4605867" y="3106702"/>
            <a:ext cx="6574649" cy="3233138"/>
          </a:xfrm>
          <a:prstGeom prst="rect">
            <a:avLst/>
          </a:prstGeom>
          <a:solidFill>
            <a:srgbClr val="FFFFFF"/>
          </a:solidFill>
          <a:ln w="127000">
            <a:noFill/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74084" name="Rectangle 4"/>
          <p:cNvSpPr>
            <a:spLocks noChangeArrowheads="1"/>
          </p:cNvSpPr>
          <p:nvPr/>
        </p:nvSpPr>
        <p:spPr bwMode="auto">
          <a:xfrm>
            <a:off x="4605867" y="3097671"/>
            <a:ext cx="6574649" cy="3251200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 w="25400">
            <a:solidFill>
              <a:schemeClr val="bg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74085" name="Rectangle 5"/>
          <p:cNvSpPr>
            <a:spLocks noChangeArrowheads="1"/>
          </p:cNvSpPr>
          <p:nvPr/>
        </p:nvSpPr>
        <p:spPr bwMode="auto">
          <a:xfrm>
            <a:off x="3755285" y="5247076"/>
            <a:ext cx="926745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Read</a:t>
            </a:r>
          </a:p>
        </p:txBody>
      </p:sp>
      <p:sp>
        <p:nvSpPr>
          <p:cNvPr id="174086" name="Rectangle 6"/>
          <p:cNvSpPr>
            <a:spLocks noChangeArrowheads="1"/>
          </p:cNvSpPr>
          <p:nvPr/>
        </p:nvSpPr>
        <p:spPr bwMode="auto">
          <a:xfrm>
            <a:off x="8261653" y="5707663"/>
            <a:ext cx="985762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Write</a:t>
            </a:r>
          </a:p>
        </p:txBody>
      </p:sp>
      <p:sp>
        <p:nvSpPr>
          <p:cNvPr id="174087" name="Rectangle 7"/>
          <p:cNvSpPr>
            <a:spLocks noChangeArrowheads="1"/>
          </p:cNvSpPr>
          <p:nvPr/>
        </p:nvSpPr>
        <p:spPr bwMode="auto">
          <a:xfrm>
            <a:off x="3709973" y="5707663"/>
            <a:ext cx="985762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Write</a:t>
            </a:r>
          </a:p>
        </p:txBody>
      </p:sp>
      <p:sp>
        <p:nvSpPr>
          <p:cNvPr id="174088" name="Rectangle 8"/>
          <p:cNvSpPr>
            <a:spLocks noChangeArrowheads="1"/>
          </p:cNvSpPr>
          <p:nvPr/>
        </p:nvSpPr>
        <p:spPr bwMode="auto">
          <a:xfrm>
            <a:off x="8288903" y="5201921"/>
            <a:ext cx="926745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Read</a:t>
            </a:r>
          </a:p>
        </p:txBody>
      </p:sp>
      <p:sp>
        <p:nvSpPr>
          <p:cNvPr id="174089" name="Rectangle 9"/>
          <p:cNvSpPr>
            <a:spLocks noChangeArrowheads="1"/>
          </p:cNvSpPr>
          <p:nvPr/>
        </p:nvSpPr>
        <p:spPr bwMode="auto">
          <a:xfrm>
            <a:off x="4638030" y="3142828"/>
            <a:ext cx="2121207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Main memory</a:t>
            </a:r>
          </a:p>
        </p:txBody>
      </p:sp>
      <p:sp>
        <p:nvSpPr>
          <p:cNvPr id="174090" name="AutoShape 10"/>
          <p:cNvSpPr>
            <a:spLocks noChangeArrowheads="1"/>
          </p:cNvSpPr>
          <p:nvPr/>
        </p:nvSpPr>
        <p:spPr bwMode="auto">
          <a:xfrm>
            <a:off x="4976142" y="3675662"/>
            <a:ext cx="3070578" cy="740551"/>
          </a:xfrm>
          <a:prstGeom prst="roundRect">
            <a:avLst>
              <a:gd name="adj" fmla="val 36481"/>
            </a:avLst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74091" name="Rectangle 11"/>
          <p:cNvSpPr>
            <a:spLocks noChangeArrowheads="1"/>
          </p:cNvSpPr>
          <p:nvPr/>
        </p:nvSpPr>
        <p:spPr bwMode="auto">
          <a:xfrm>
            <a:off x="5362448" y="3705015"/>
            <a:ext cx="2300224" cy="7057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300" b="1" dirty="0">
                <a:solidFill>
                  <a:srgbClr val="000000"/>
                </a:solidFill>
                <a:latin typeface="Book Antiqua"/>
              </a:rPr>
              <a:t>Local Recovery</a:t>
            </a:r>
          </a:p>
          <a:p>
            <a:pPr algn="ctr">
              <a:lnSpc>
                <a:spcPct val="80000"/>
              </a:lnSpc>
            </a:pPr>
            <a:r>
              <a:rPr lang="en-US" sz="2300" b="1" dirty="0">
                <a:solidFill>
                  <a:srgbClr val="000000"/>
                </a:solidFill>
                <a:latin typeface="Book Antiqua"/>
              </a:rPr>
              <a:t>Manager</a:t>
            </a:r>
          </a:p>
        </p:txBody>
      </p:sp>
      <p:sp>
        <p:nvSpPr>
          <p:cNvPr id="174092" name="AutoShape 12"/>
          <p:cNvSpPr>
            <a:spLocks noChangeArrowheads="1"/>
          </p:cNvSpPr>
          <p:nvPr/>
        </p:nvSpPr>
        <p:spPr bwMode="auto">
          <a:xfrm>
            <a:off x="4976142" y="5269653"/>
            <a:ext cx="3070578" cy="740551"/>
          </a:xfrm>
          <a:prstGeom prst="roundRect">
            <a:avLst>
              <a:gd name="adj" fmla="val 36481"/>
            </a:avLst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74093" name="Rectangle 13"/>
          <p:cNvSpPr>
            <a:spLocks noChangeArrowheads="1"/>
          </p:cNvSpPr>
          <p:nvPr/>
        </p:nvSpPr>
        <p:spPr bwMode="auto">
          <a:xfrm>
            <a:off x="5293777" y="5280944"/>
            <a:ext cx="2442083" cy="738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300" b="1" dirty="0">
                <a:solidFill>
                  <a:srgbClr val="000000"/>
                </a:solidFill>
                <a:latin typeface="Book Antiqua"/>
              </a:rPr>
              <a:t>Database Buffer</a:t>
            </a:r>
          </a:p>
          <a:p>
            <a:pPr algn="ctr">
              <a:lnSpc>
                <a:spcPct val="85000"/>
              </a:lnSpc>
            </a:pPr>
            <a:r>
              <a:rPr lang="en-US" sz="2300" b="1" dirty="0">
                <a:solidFill>
                  <a:srgbClr val="000000"/>
                </a:solidFill>
                <a:latin typeface="Book Antiqua"/>
              </a:rPr>
              <a:t>Manager</a:t>
            </a:r>
          </a:p>
        </p:txBody>
      </p:sp>
      <p:sp>
        <p:nvSpPr>
          <p:cNvPr id="174094" name="Rectangle 14"/>
          <p:cNvSpPr>
            <a:spLocks noChangeArrowheads="1"/>
          </p:cNvSpPr>
          <p:nvPr/>
        </p:nvSpPr>
        <p:spPr bwMode="auto">
          <a:xfrm>
            <a:off x="6557004" y="4407182"/>
            <a:ext cx="1037746" cy="8355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Fetch,</a:t>
            </a:r>
          </a:p>
          <a:p>
            <a:endParaRPr lang="en-US" sz="23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174095" name="Rectangle 15"/>
          <p:cNvSpPr>
            <a:spLocks noChangeArrowheads="1"/>
          </p:cNvSpPr>
          <p:nvPr/>
        </p:nvSpPr>
        <p:spPr bwMode="auto">
          <a:xfrm>
            <a:off x="6506955" y="4822614"/>
            <a:ext cx="984315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Flush</a:t>
            </a:r>
          </a:p>
        </p:txBody>
      </p:sp>
      <p:sp>
        <p:nvSpPr>
          <p:cNvPr id="174096" name="Rectangle 16"/>
          <p:cNvSpPr>
            <a:spLocks noChangeArrowheads="1"/>
          </p:cNvSpPr>
          <p:nvPr/>
        </p:nvSpPr>
        <p:spPr bwMode="auto">
          <a:xfrm>
            <a:off x="7481767" y="8462151"/>
            <a:ext cx="1296982" cy="8355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300" dirty="0">
                <a:solidFill>
                  <a:srgbClr val="000000"/>
                </a:solidFill>
                <a:latin typeface="Book Antiqua"/>
              </a:rPr>
              <a:t>Archive</a:t>
            </a:r>
          </a:p>
          <a:p>
            <a:pPr algn="ctr"/>
            <a:r>
              <a:rPr lang="en-US" sz="2300" dirty="0">
                <a:solidFill>
                  <a:srgbClr val="000000"/>
                </a:solidFill>
                <a:latin typeface="Book Antiqua"/>
              </a:rPr>
              <a:t>log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4804551" y="7685476"/>
            <a:ext cx="1058898" cy="722489"/>
            <a:chOff x="3378200" y="5403850"/>
            <a:chExt cx="744538" cy="508000"/>
          </a:xfrm>
          <a:solidFill>
            <a:schemeClr val="accent3">
              <a:lumMod val="50000"/>
            </a:schemeClr>
          </a:solidFill>
        </p:grpSpPr>
        <p:sp>
          <p:nvSpPr>
            <p:cNvPr id="174099" name="Oval 19"/>
            <p:cNvSpPr>
              <a:spLocks noChangeArrowheads="1"/>
            </p:cNvSpPr>
            <p:nvPr/>
          </p:nvSpPr>
          <p:spPr bwMode="auto">
            <a:xfrm>
              <a:off x="3378200" y="5403850"/>
              <a:ext cx="609600" cy="508000"/>
            </a:xfrm>
            <a:prstGeom prst="ellips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74100" name="Freeform 20"/>
            <p:cNvSpPr>
              <a:spLocks/>
            </p:cNvSpPr>
            <p:nvPr/>
          </p:nvSpPr>
          <p:spPr bwMode="auto">
            <a:xfrm>
              <a:off x="3689350" y="5846060"/>
              <a:ext cx="433388" cy="65088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272" y="0"/>
                </a:cxn>
                <a:cxn ang="0">
                  <a:pos x="272" y="40"/>
                </a:cxn>
                <a:cxn ang="0">
                  <a:pos x="0" y="40"/>
                </a:cxn>
              </a:cxnLst>
              <a:rect l="0" t="0" r="r" b="b"/>
              <a:pathLst>
                <a:path w="273" h="41">
                  <a:moveTo>
                    <a:pt x="120" y="0"/>
                  </a:moveTo>
                  <a:lnTo>
                    <a:pt x="272" y="0"/>
                  </a:lnTo>
                  <a:lnTo>
                    <a:pt x="272" y="40"/>
                  </a:lnTo>
                  <a:lnTo>
                    <a:pt x="0" y="40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174102" name="Rectangle 22"/>
          <p:cNvSpPr>
            <a:spLocks noChangeArrowheads="1"/>
          </p:cNvSpPr>
          <p:nvPr/>
        </p:nvSpPr>
        <p:spPr bwMode="auto">
          <a:xfrm>
            <a:off x="4522673" y="8462151"/>
            <a:ext cx="1408165" cy="8355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300" dirty="0">
                <a:solidFill>
                  <a:srgbClr val="000000"/>
                </a:solidFill>
                <a:latin typeface="Book Antiqua"/>
              </a:rPr>
              <a:t>Archive</a:t>
            </a:r>
          </a:p>
          <a:p>
            <a:pPr algn="ctr"/>
            <a:r>
              <a:rPr lang="en-US" sz="2300" dirty="0">
                <a:solidFill>
                  <a:srgbClr val="000000"/>
                </a:solidFill>
                <a:latin typeface="Book Antiqua"/>
              </a:rPr>
              <a:t>database</a:t>
            </a:r>
          </a:p>
        </p:txBody>
      </p:sp>
      <p:sp>
        <p:nvSpPr>
          <p:cNvPr id="174103" name="Line 23"/>
          <p:cNvSpPr>
            <a:spLocks noChangeShapeType="1"/>
          </p:cNvSpPr>
          <p:nvPr/>
        </p:nvSpPr>
        <p:spPr bwMode="auto">
          <a:xfrm>
            <a:off x="3531165" y="5662507"/>
            <a:ext cx="1417884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lg" len="lg"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74104" name="Line 24"/>
          <p:cNvSpPr>
            <a:spLocks noChangeShapeType="1"/>
          </p:cNvSpPr>
          <p:nvPr/>
        </p:nvSpPr>
        <p:spPr bwMode="auto">
          <a:xfrm>
            <a:off x="3531165" y="4154311"/>
            <a:ext cx="1472071" cy="120113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lg" len="lg"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74105" name="Line 25"/>
          <p:cNvSpPr>
            <a:spLocks noChangeShapeType="1"/>
          </p:cNvSpPr>
          <p:nvPr/>
        </p:nvSpPr>
        <p:spPr bwMode="auto">
          <a:xfrm flipV="1">
            <a:off x="8001565" y="3901440"/>
            <a:ext cx="1417884" cy="143594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lg" len="lg"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74106" name="Line 26"/>
          <p:cNvSpPr>
            <a:spLocks noChangeShapeType="1"/>
          </p:cNvSpPr>
          <p:nvPr/>
        </p:nvSpPr>
        <p:spPr bwMode="auto">
          <a:xfrm>
            <a:off x="8055751" y="5662507"/>
            <a:ext cx="1363698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lg" len="lg"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74107" name="Line 27"/>
          <p:cNvSpPr>
            <a:spLocks noChangeShapeType="1"/>
          </p:cNvSpPr>
          <p:nvPr/>
        </p:nvSpPr>
        <p:spPr bwMode="auto">
          <a:xfrm>
            <a:off x="7270045" y="6023751"/>
            <a:ext cx="659271" cy="1634631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74108" name="Line 28"/>
          <p:cNvSpPr>
            <a:spLocks noChangeShapeType="1"/>
          </p:cNvSpPr>
          <p:nvPr/>
        </p:nvSpPr>
        <p:spPr bwMode="auto">
          <a:xfrm>
            <a:off x="6475307" y="4443307"/>
            <a:ext cx="0" cy="803769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74109" name="Rectangle 29"/>
          <p:cNvSpPr>
            <a:spLocks noChangeArrowheads="1"/>
          </p:cNvSpPr>
          <p:nvPr/>
        </p:nvSpPr>
        <p:spPr bwMode="auto">
          <a:xfrm>
            <a:off x="1810769" y="2492587"/>
            <a:ext cx="1627795" cy="8355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300" dirty="0">
                <a:solidFill>
                  <a:srgbClr val="000000"/>
                </a:solidFill>
                <a:latin typeface="Book Antiqua"/>
              </a:rPr>
              <a:t>Secondary</a:t>
            </a:r>
          </a:p>
          <a:p>
            <a:pPr algn="ctr"/>
            <a:r>
              <a:rPr lang="en-US" sz="2300" dirty="0">
                <a:solidFill>
                  <a:srgbClr val="000000"/>
                </a:solidFill>
                <a:latin typeface="Book Antiqua"/>
              </a:rPr>
              <a:t>storage</a:t>
            </a:r>
          </a:p>
        </p:txBody>
      </p:sp>
      <p:grpSp>
        <p:nvGrpSpPr>
          <p:cNvPr id="174113" name="Group 33"/>
          <p:cNvGrpSpPr>
            <a:grpSpLocks/>
          </p:cNvGrpSpPr>
          <p:nvPr/>
        </p:nvGrpSpPr>
        <p:grpSpPr bwMode="auto">
          <a:xfrm>
            <a:off x="1706880" y="3513102"/>
            <a:ext cx="1806222" cy="1137920"/>
            <a:chOff x="756" y="1556"/>
            <a:chExt cx="800" cy="504"/>
          </a:xfrm>
        </p:grpSpPr>
        <p:sp>
          <p:nvSpPr>
            <p:cNvPr id="174110" name="Rectangle 30"/>
            <p:cNvSpPr>
              <a:spLocks noChangeArrowheads="1"/>
            </p:cNvSpPr>
            <p:nvPr/>
          </p:nvSpPr>
          <p:spPr bwMode="auto">
            <a:xfrm>
              <a:off x="756" y="1604"/>
              <a:ext cx="800" cy="41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74111" name="Oval 31"/>
            <p:cNvSpPr>
              <a:spLocks noChangeArrowheads="1"/>
            </p:cNvSpPr>
            <p:nvPr/>
          </p:nvSpPr>
          <p:spPr bwMode="auto">
            <a:xfrm>
              <a:off x="756" y="1556"/>
              <a:ext cx="800" cy="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74112" name="Oval 32"/>
            <p:cNvSpPr>
              <a:spLocks noChangeArrowheads="1"/>
            </p:cNvSpPr>
            <p:nvPr/>
          </p:nvSpPr>
          <p:spPr bwMode="auto">
            <a:xfrm>
              <a:off x="756" y="1980"/>
              <a:ext cx="800" cy="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174114" name="Rectangle 34"/>
          <p:cNvSpPr>
            <a:spLocks noChangeArrowheads="1"/>
          </p:cNvSpPr>
          <p:nvPr/>
        </p:nvSpPr>
        <p:spPr bwMode="auto">
          <a:xfrm>
            <a:off x="2095055" y="3666631"/>
            <a:ext cx="1065996" cy="7976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300" b="1" dirty="0">
                <a:solidFill>
                  <a:schemeClr val="tx2"/>
                </a:solidFill>
                <a:latin typeface="Book Antiqua"/>
              </a:rPr>
              <a:t>Stable</a:t>
            </a:r>
          </a:p>
          <a:p>
            <a:pPr algn="ctr"/>
            <a:r>
              <a:rPr lang="en-US" sz="2300" b="1" dirty="0">
                <a:solidFill>
                  <a:schemeClr val="tx2"/>
                </a:solidFill>
                <a:latin typeface="Book Antiqua"/>
              </a:rPr>
              <a:t>log</a:t>
            </a:r>
          </a:p>
        </p:txBody>
      </p:sp>
      <p:grpSp>
        <p:nvGrpSpPr>
          <p:cNvPr id="174119" name="Group 39"/>
          <p:cNvGrpSpPr>
            <a:grpSpLocks/>
          </p:cNvGrpSpPr>
          <p:nvPr/>
        </p:nvGrpSpPr>
        <p:grpSpPr bwMode="auto">
          <a:xfrm>
            <a:off x="1724942" y="5120640"/>
            <a:ext cx="1806222" cy="1137920"/>
            <a:chOff x="764" y="2268"/>
            <a:chExt cx="800" cy="504"/>
          </a:xfrm>
          <a:solidFill>
            <a:srgbClr val="FF8000"/>
          </a:solidFill>
        </p:grpSpPr>
        <p:sp>
          <p:nvSpPr>
            <p:cNvPr id="174116" name="Rectangle 36"/>
            <p:cNvSpPr>
              <a:spLocks noChangeArrowheads="1"/>
            </p:cNvSpPr>
            <p:nvPr/>
          </p:nvSpPr>
          <p:spPr bwMode="auto">
            <a:xfrm>
              <a:off x="764" y="2316"/>
              <a:ext cx="800" cy="416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74117" name="Oval 37"/>
            <p:cNvSpPr>
              <a:spLocks noChangeArrowheads="1"/>
            </p:cNvSpPr>
            <p:nvPr/>
          </p:nvSpPr>
          <p:spPr bwMode="auto">
            <a:xfrm>
              <a:off x="764" y="2268"/>
              <a:ext cx="800" cy="80"/>
            </a:xfrm>
            <a:prstGeom prst="ellips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74118" name="Oval 38"/>
            <p:cNvSpPr>
              <a:spLocks noChangeArrowheads="1"/>
            </p:cNvSpPr>
            <p:nvPr/>
          </p:nvSpPr>
          <p:spPr bwMode="auto">
            <a:xfrm>
              <a:off x="764" y="2692"/>
              <a:ext cx="800" cy="80"/>
            </a:xfrm>
            <a:prstGeom prst="ellips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174120" name="Rectangle 40"/>
          <p:cNvSpPr>
            <a:spLocks noChangeArrowheads="1"/>
          </p:cNvSpPr>
          <p:nvPr/>
        </p:nvSpPr>
        <p:spPr bwMode="auto">
          <a:xfrm>
            <a:off x="1942284" y="5274169"/>
            <a:ext cx="1439274" cy="8355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300" b="1" dirty="0">
                <a:solidFill>
                  <a:schemeClr val="tx2"/>
                </a:solidFill>
                <a:latin typeface="Book Antiqua"/>
              </a:rPr>
              <a:t>Stable</a:t>
            </a:r>
          </a:p>
          <a:p>
            <a:pPr algn="ctr"/>
            <a:r>
              <a:rPr lang="en-US" sz="2300" b="1" dirty="0">
                <a:solidFill>
                  <a:schemeClr val="tx2"/>
                </a:solidFill>
                <a:latin typeface="Book Antiqua"/>
              </a:rPr>
              <a:t>database</a:t>
            </a:r>
          </a:p>
        </p:txBody>
      </p:sp>
      <p:sp>
        <p:nvSpPr>
          <p:cNvPr id="174121" name="Rectangle 41"/>
          <p:cNvSpPr>
            <a:spLocks noChangeArrowheads="1"/>
          </p:cNvSpPr>
          <p:nvPr/>
        </p:nvSpPr>
        <p:spPr bwMode="auto">
          <a:xfrm>
            <a:off x="9437511" y="4614898"/>
            <a:ext cx="1761067" cy="1743004"/>
          </a:xfrm>
          <a:prstGeom prst="rect">
            <a:avLst/>
          </a:prstGeom>
          <a:solidFill>
            <a:srgbClr val="FF8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74122" name="Rectangle 42"/>
          <p:cNvSpPr>
            <a:spLocks noChangeArrowheads="1"/>
          </p:cNvSpPr>
          <p:nvPr/>
        </p:nvSpPr>
        <p:spPr bwMode="auto">
          <a:xfrm>
            <a:off x="9566231" y="4732302"/>
            <a:ext cx="1537495" cy="15434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300" b="1" dirty="0">
                <a:solidFill>
                  <a:srgbClr val="000000"/>
                </a:solidFill>
                <a:latin typeface="Book Antiqua"/>
              </a:rPr>
              <a:t>Database</a:t>
            </a:r>
          </a:p>
          <a:p>
            <a:pPr algn="ctr"/>
            <a:r>
              <a:rPr lang="en-US" sz="2300" b="1" dirty="0">
                <a:solidFill>
                  <a:srgbClr val="000000"/>
                </a:solidFill>
                <a:latin typeface="Book Antiqua"/>
              </a:rPr>
              <a:t>buffers</a:t>
            </a:r>
          </a:p>
          <a:p>
            <a:pPr algn="ctr"/>
            <a:r>
              <a:rPr lang="en-US" sz="2300" b="1" dirty="0">
                <a:solidFill>
                  <a:srgbClr val="000000"/>
                </a:solidFill>
                <a:latin typeface="Book Antiqua"/>
              </a:rPr>
              <a:t>(Volatile</a:t>
            </a:r>
          </a:p>
          <a:p>
            <a:pPr algn="ctr"/>
            <a:r>
              <a:rPr lang="en-US" sz="2300" b="1" dirty="0">
                <a:solidFill>
                  <a:srgbClr val="000000"/>
                </a:solidFill>
                <a:latin typeface="Book Antiqua"/>
              </a:rPr>
              <a:t>database)</a:t>
            </a:r>
          </a:p>
        </p:txBody>
      </p:sp>
      <p:sp>
        <p:nvSpPr>
          <p:cNvPr id="174123" name="Rectangle 43"/>
          <p:cNvSpPr>
            <a:spLocks noChangeArrowheads="1"/>
          </p:cNvSpPr>
          <p:nvPr/>
        </p:nvSpPr>
        <p:spPr bwMode="auto">
          <a:xfrm>
            <a:off x="9437511" y="3088640"/>
            <a:ext cx="1761067" cy="150819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74124" name="Rectangle 44"/>
          <p:cNvSpPr>
            <a:spLocks noChangeArrowheads="1"/>
          </p:cNvSpPr>
          <p:nvPr/>
        </p:nvSpPr>
        <p:spPr bwMode="auto">
          <a:xfrm>
            <a:off x="9687861" y="3445369"/>
            <a:ext cx="1237790" cy="8355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300" b="1" dirty="0">
                <a:solidFill>
                  <a:srgbClr val="000000"/>
                </a:solidFill>
                <a:latin typeface="Book Antiqua"/>
              </a:rPr>
              <a:t>Log</a:t>
            </a:r>
          </a:p>
          <a:p>
            <a:pPr algn="ctr"/>
            <a:r>
              <a:rPr lang="en-US" sz="2300" b="1" dirty="0">
                <a:solidFill>
                  <a:srgbClr val="000000"/>
                </a:solidFill>
                <a:latin typeface="Book Antiqua"/>
              </a:rPr>
              <a:t>buffers</a:t>
            </a:r>
          </a:p>
        </p:txBody>
      </p:sp>
      <p:sp>
        <p:nvSpPr>
          <p:cNvPr id="174125" name="Line 45"/>
          <p:cNvSpPr>
            <a:spLocks noChangeShapeType="1"/>
          </p:cNvSpPr>
          <p:nvPr/>
        </p:nvSpPr>
        <p:spPr bwMode="auto">
          <a:xfrm flipH="1">
            <a:off x="5219982" y="6023751"/>
            <a:ext cx="677333" cy="1634631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74126" name="Rectangle 46"/>
          <p:cNvSpPr>
            <a:spLocks noChangeArrowheads="1"/>
          </p:cNvSpPr>
          <p:nvPr/>
        </p:nvSpPr>
        <p:spPr bwMode="auto">
          <a:xfrm>
            <a:off x="4610538" y="6664961"/>
            <a:ext cx="972793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300" dirty="0">
                <a:solidFill>
                  <a:schemeClr val="tx2"/>
                </a:solidFill>
                <a:latin typeface="Book Antiqua"/>
              </a:rPr>
              <a:t>Write</a:t>
            </a:r>
          </a:p>
        </p:txBody>
      </p:sp>
      <p:sp>
        <p:nvSpPr>
          <p:cNvPr id="174127" name="Rectangle 47"/>
          <p:cNvSpPr>
            <a:spLocks noChangeArrowheads="1"/>
          </p:cNvSpPr>
          <p:nvPr/>
        </p:nvSpPr>
        <p:spPr bwMode="auto">
          <a:xfrm>
            <a:off x="7626930" y="6701085"/>
            <a:ext cx="972793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300" dirty="0">
                <a:solidFill>
                  <a:schemeClr val="tx2"/>
                </a:solidFill>
                <a:latin typeface="Book Antiqua"/>
              </a:rPr>
              <a:t>Write</a:t>
            </a:r>
          </a:p>
        </p:txBody>
      </p:sp>
      <p:sp>
        <p:nvSpPr>
          <p:cNvPr id="174128" name="Rectangle 48"/>
          <p:cNvSpPr>
            <a:spLocks noChangeArrowheads="1"/>
          </p:cNvSpPr>
          <p:nvPr/>
        </p:nvSpPr>
        <p:spPr bwMode="auto">
          <a:xfrm rot="19020000">
            <a:off x="8433245" y="4638253"/>
            <a:ext cx="985762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Write</a:t>
            </a:r>
          </a:p>
        </p:txBody>
      </p:sp>
      <p:sp>
        <p:nvSpPr>
          <p:cNvPr id="174129" name="Rectangle 49"/>
          <p:cNvSpPr>
            <a:spLocks noChangeArrowheads="1"/>
          </p:cNvSpPr>
          <p:nvPr/>
        </p:nvSpPr>
        <p:spPr bwMode="auto">
          <a:xfrm rot="19140000">
            <a:off x="8090218" y="4170894"/>
            <a:ext cx="926745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Read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7510512" y="7685112"/>
            <a:ext cx="1058898" cy="722489"/>
            <a:chOff x="3378200" y="5403850"/>
            <a:chExt cx="744538" cy="508000"/>
          </a:xfrm>
          <a:solidFill>
            <a:schemeClr val="accent3">
              <a:lumMod val="50000"/>
            </a:schemeClr>
          </a:solidFill>
        </p:grpSpPr>
        <p:sp>
          <p:nvSpPr>
            <p:cNvPr id="52" name="Oval 19"/>
            <p:cNvSpPr>
              <a:spLocks noChangeArrowheads="1"/>
            </p:cNvSpPr>
            <p:nvPr/>
          </p:nvSpPr>
          <p:spPr bwMode="auto">
            <a:xfrm>
              <a:off x="3378200" y="5403850"/>
              <a:ext cx="609600" cy="508000"/>
            </a:xfrm>
            <a:prstGeom prst="ellips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auto">
            <a:xfrm>
              <a:off x="3689350" y="5846060"/>
              <a:ext cx="433388" cy="65088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272" y="0"/>
                </a:cxn>
                <a:cxn ang="0">
                  <a:pos x="272" y="40"/>
                </a:cxn>
                <a:cxn ang="0">
                  <a:pos x="0" y="40"/>
                </a:cxn>
              </a:cxnLst>
              <a:rect l="0" t="0" r="r" b="b"/>
              <a:pathLst>
                <a:path w="273" h="41">
                  <a:moveTo>
                    <a:pt x="120" y="0"/>
                  </a:moveTo>
                  <a:lnTo>
                    <a:pt x="272" y="0"/>
                  </a:lnTo>
                  <a:lnTo>
                    <a:pt x="272" y="40"/>
                  </a:lnTo>
                  <a:lnTo>
                    <a:pt x="0" y="40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Distributed Reliability Protocols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15000"/>
              </a:spcBef>
            </a:pPr>
            <a:r>
              <a:rPr lang="en-US" dirty="0"/>
              <a:t>Commit protocols</a:t>
            </a:r>
          </a:p>
          <a:p>
            <a:pPr lvl="1">
              <a:spcBef>
                <a:spcPct val="15000"/>
              </a:spcBef>
            </a:pPr>
            <a:r>
              <a:rPr lang="en-US" dirty="0"/>
              <a:t>How to execute commit command for distributed transactions.</a:t>
            </a:r>
          </a:p>
          <a:p>
            <a:pPr lvl="1">
              <a:spcBef>
                <a:spcPct val="15000"/>
              </a:spcBef>
            </a:pPr>
            <a:r>
              <a:rPr lang="en-US" dirty="0"/>
              <a:t>Issue: how to ensure atomicity and durability?</a:t>
            </a:r>
          </a:p>
          <a:p>
            <a:pPr>
              <a:spcBef>
                <a:spcPct val="15000"/>
              </a:spcBef>
            </a:pPr>
            <a:r>
              <a:rPr lang="en-US" dirty="0"/>
              <a:t>Termination protocols</a:t>
            </a:r>
          </a:p>
          <a:p>
            <a:pPr lvl="1">
              <a:spcBef>
                <a:spcPct val="15000"/>
              </a:spcBef>
            </a:pPr>
            <a:r>
              <a:rPr lang="en-US" dirty="0"/>
              <a:t>If a failure occurs, how can the remaining operational sites deal with it.</a:t>
            </a:r>
          </a:p>
          <a:p>
            <a:pPr lvl="1">
              <a:spcBef>
                <a:spcPct val="15000"/>
              </a:spcBef>
            </a:pPr>
            <a:r>
              <a:rPr lang="en-US" i="1" dirty="0">
                <a:solidFill>
                  <a:srgbClr val="009999"/>
                </a:solidFill>
              </a:rPr>
              <a:t>Non-blocking</a:t>
            </a:r>
            <a:r>
              <a:rPr lang="en-US" dirty="0">
                <a:solidFill>
                  <a:srgbClr val="009999"/>
                </a:solidFill>
              </a:rPr>
              <a:t> </a:t>
            </a:r>
            <a:r>
              <a:rPr lang="en-US" dirty="0"/>
              <a:t>: the occurrence of failures should not force the sites to wait until the failure is repaired to terminate the transaction.</a:t>
            </a:r>
          </a:p>
          <a:p>
            <a:pPr>
              <a:spcBef>
                <a:spcPct val="15000"/>
              </a:spcBef>
            </a:pPr>
            <a:r>
              <a:rPr lang="en-US" dirty="0"/>
              <a:t>Recovery protocols</a:t>
            </a:r>
          </a:p>
          <a:p>
            <a:pPr lvl="1">
              <a:spcBef>
                <a:spcPct val="15000"/>
              </a:spcBef>
            </a:pPr>
            <a:r>
              <a:rPr lang="en-US" dirty="0"/>
              <a:t>When a failure occurs, how do the sites where the failure occurred deal with it.</a:t>
            </a:r>
          </a:p>
          <a:p>
            <a:pPr lvl="1">
              <a:spcBef>
                <a:spcPct val="15000"/>
              </a:spcBef>
            </a:pPr>
            <a:r>
              <a:rPr lang="en-US" i="1" dirty="0">
                <a:solidFill>
                  <a:srgbClr val="009999"/>
                </a:solidFill>
              </a:rPr>
              <a:t>Independent</a:t>
            </a:r>
            <a:r>
              <a:rPr lang="en-US" dirty="0">
                <a:solidFill>
                  <a:srgbClr val="009999"/>
                </a:solidFill>
              </a:rPr>
              <a:t> </a:t>
            </a:r>
            <a:r>
              <a:rPr lang="en-US" dirty="0"/>
              <a:t>: a failed site can determine the outcome of a transaction without having to obtain remote information.</a:t>
            </a:r>
          </a:p>
          <a:p>
            <a:pPr>
              <a:spcBef>
                <a:spcPct val="15000"/>
              </a:spcBef>
            </a:pPr>
            <a:r>
              <a:rPr lang="en-US" dirty="0"/>
              <a:t>Independent recovery</a:t>
            </a:r>
            <a:r>
              <a:rPr lang="en-US" dirty="0" smtClean="0"/>
              <a:t> </a:t>
            </a:r>
            <a:r>
              <a:rPr lang="en-US" dirty="0" smtClean="0">
                <a:latin typeface="Symbol" charset="2"/>
                <a:sym typeface="Symbol"/>
              </a:rPr>
              <a:t></a:t>
            </a:r>
            <a:r>
              <a:rPr lang="en-US" dirty="0" smtClean="0"/>
              <a:t> </a:t>
            </a:r>
            <a:r>
              <a:rPr lang="en-US" dirty="0"/>
              <a:t>non-blocking termination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Two-Phase Commit (2PC)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25000"/>
              </a:spcBef>
              <a:buFont typeface="Monotype Sorts" charset="2"/>
              <a:buNone/>
            </a:pPr>
            <a:r>
              <a:rPr lang="en-US" i="1" dirty="0">
                <a:solidFill>
                  <a:schemeClr val="hlink"/>
                </a:solidFill>
              </a:rPr>
              <a:t>Phase 1</a:t>
            </a:r>
            <a:r>
              <a:rPr lang="en-US" dirty="0"/>
              <a:t> : The coordinator gets the participants ready to write the results into the database</a:t>
            </a:r>
          </a:p>
          <a:p>
            <a:pPr>
              <a:lnSpc>
                <a:spcPct val="100000"/>
              </a:lnSpc>
              <a:spcBef>
                <a:spcPct val="25000"/>
              </a:spcBef>
              <a:buFont typeface="Monotype Sorts" charset="2"/>
              <a:buNone/>
            </a:pPr>
            <a:r>
              <a:rPr lang="en-US" i="1" dirty="0">
                <a:solidFill>
                  <a:schemeClr val="hlink"/>
                </a:solidFill>
              </a:rPr>
              <a:t>Phase 2</a:t>
            </a:r>
            <a:r>
              <a:rPr lang="en-US" dirty="0"/>
              <a:t> : Everybody writes the results into the database</a:t>
            </a:r>
          </a:p>
          <a:p>
            <a:pPr lvl="1">
              <a:lnSpc>
                <a:spcPct val="100000"/>
              </a:lnSpc>
              <a:spcBef>
                <a:spcPct val="25000"/>
              </a:spcBef>
            </a:pPr>
            <a:r>
              <a:rPr lang="en-US" b="1" dirty="0"/>
              <a:t>Coordinator</a:t>
            </a:r>
            <a:r>
              <a:rPr lang="en-US" dirty="0"/>
              <a:t> :The process at the site where the transaction originates and which controls the execution</a:t>
            </a:r>
          </a:p>
          <a:p>
            <a:pPr lvl="1">
              <a:lnSpc>
                <a:spcPct val="100000"/>
              </a:lnSpc>
              <a:spcBef>
                <a:spcPct val="25000"/>
              </a:spcBef>
            </a:pPr>
            <a:r>
              <a:rPr lang="en-US" b="1" dirty="0"/>
              <a:t>Participant</a:t>
            </a:r>
            <a:r>
              <a:rPr lang="en-US" dirty="0"/>
              <a:t> :The process at the other sites that participate in executing the transaction</a:t>
            </a:r>
          </a:p>
          <a:p>
            <a:pPr>
              <a:lnSpc>
                <a:spcPct val="100000"/>
              </a:lnSpc>
              <a:spcBef>
                <a:spcPct val="25000"/>
              </a:spcBef>
              <a:buFont typeface="Monotype Sorts" charset="2"/>
              <a:buNone/>
            </a:pPr>
            <a:r>
              <a:rPr lang="en-US" dirty="0">
                <a:solidFill>
                  <a:schemeClr val="hlink"/>
                </a:solidFill>
              </a:rPr>
              <a:t>Global Commit Rule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  <a:spcBef>
                <a:spcPct val="25000"/>
              </a:spcBef>
              <a:buFont typeface="Wingdings" pitchFamily="2" charset="2"/>
              <a:buChar char=""/>
            </a:pPr>
            <a:r>
              <a:rPr lang="en-US" dirty="0"/>
              <a:t>The coordinator aborts a transaction if and only if at least one participant votes to abort it.</a:t>
            </a:r>
          </a:p>
          <a:p>
            <a:pPr lvl="1">
              <a:lnSpc>
                <a:spcPct val="100000"/>
              </a:lnSpc>
              <a:spcBef>
                <a:spcPct val="25000"/>
              </a:spcBef>
              <a:buFont typeface="Wingdings" pitchFamily="2" charset="2"/>
              <a:buChar char=""/>
            </a:pPr>
            <a:r>
              <a:rPr lang="en-US" dirty="0"/>
              <a:t>The coordinator commits a transaction if and only if all of the participants vote to commit it.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Centralized 2PC</a:t>
            </a:r>
          </a:p>
        </p:txBody>
      </p:sp>
      <p:sp>
        <p:nvSpPr>
          <p:cNvPr id="180227" name="Rectangle 3"/>
          <p:cNvSpPr>
            <a:spLocks noChangeArrowheads="1"/>
          </p:cNvSpPr>
          <p:nvPr/>
        </p:nvSpPr>
        <p:spPr bwMode="auto">
          <a:xfrm>
            <a:off x="2339058" y="4199467"/>
            <a:ext cx="632178" cy="632178"/>
          </a:xfrm>
          <a:prstGeom prst="rect">
            <a:avLst/>
          </a:prstGeom>
          <a:solidFill>
            <a:srgbClr val="8000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80228" name="Rectangle 4"/>
          <p:cNvSpPr>
            <a:spLocks noChangeArrowheads="1"/>
          </p:cNvSpPr>
          <p:nvPr/>
        </p:nvSpPr>
        <p:spPr bwMode="auto">
          <a:xfrm>
            <a:off x="4289778" y="2898987"/>
            <a:ext cx="632178" cy="632178"/>
          </a:xfrm>
          <a:prstGeom prst="rect">
            <a:avLst/>
          </a:prstGeom>
          <a:solidFill>
            <a:srgbClr val="037C0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80229" name="Rectangle 5"/>
          <p:cNvSpPr>
            <a:spLocks noChangeArrowheads="1"/>
          </p:cNvSpPr>
          <p:nvPr/>
        </p:nvSpPr>
        <p:spPr bwMode="auto">
          <a:xfrm>
            <a:off x="4289778" y="3711787"/>
            <a:ext cx="632178" cy="632178"/>
          </a:xfrm>
          <a:prstGeom prst="rect">
            <a:avLst/>
          </a:prstGeom>
          <a:solidFill>
            <a:srgbClr val="037C0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80230" name="Rectangle 6"/>
          <p:cNvSpPr>
            <a:spLocks noChangeArrowheads="1"/>
          </p:cNvSpPr>
          <p:nvPr/>
        </p:nvSpPr>
        <p:spPr bwMode="auto">
          <a:xfrm>
            <a:off x="4289778" y="4524587"/>
            <a:ext cx="632178" cy="632178"/>
          </a:xfrm>
          <a:prstGeom prst="rect">
            <a:avLst/>
          </a:prstGeom>
          <a:solidFill>
            <a:srgbClr val="037C0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80231" name="Rectangle 7"/>
          <p:cNvSpPr>
            <a:spLocks noChangeArrowheads="1"/>
          </p:cNvSpPr>
          <p:nvPr/>
        </p:nvSpPr>
        <p:spPr bwMode="auto">
          <a:xfrm>
            <a:off x="4289778" y="5337387"/>
            <a:ext cx="632178" cy="632178"/>
          </a:xfrm>
          <a:prstGeom prst="rect">
            <a:avLst/>
          </a:prstGeom>
          <a:solidFill>
            <a:srgbClr val="037C0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80232" name="Rectangle 8"/>
          <p:cNvSpPr>
            <a:spLocks noChangeArrowheads="1"/>
          </p:cNvSpPr>
          <p:nvPr/>
        </p:nvSpPr>
        <p:spPr bwMode="auto">
          <a:xfrm>
            <a:off x="6240498" y="4199467"/>
            <a:ext cx="632178" cy="632178"/>
          </a:xfrm>
          <a:prstGeom prst="rect">
            <a:avLst/>
          </a:prstGeom>
          <a:solidFill>
            <a:srgbClr val="8000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80233" name="Rectangle 9"/>
          <p:cNvSpPr>
            <a:spLocks noChangeArrowheads="1"/>
          </p:cNvSpPr>
          <p:nvPr/>
        </p:nvSpPr>
        <p:spPr bwMode="auto">
          <a:xfrm>
            <a:off x="8191218" y="2898987"/>
            <a:ext cx="632178" cy="632178"/>
          </a:xfrm>
          <a:prstGeom prst="rect">
            <a:avLst/>
          </a:prstGeom>
          <a:solidFill>
            <a:srgbClr val="037C0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80234" name="Rectangle 10"/>
          <p:cNvSpPr>
            <a:spLocks noChangeArrowheads="1"/>
          </p:cNvSpPr>
          <p:nvPr/>
        </p:nvSpPr>
        <p:spPr bwMode="auto">
          <a:xfrm>
            <a:off x="8191218" y="3711787"/>
            <a:ext cx="632178" cy="632178"/>
          </a:xfrm>
          <a:prstGeom prst="rect">
            <a:avLst/>
          </a:prstGeom>
          <a:solidFill>
            <a:srgbClr val="037C0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80235" name="Rectangle 11"/>
          <p:cNvSpPr>
            <a:spLocks noChangeArrowheads="1"/>
          </p:cNvSpPr>
          <p:nvPr/>
        </p:nvSpPr>
        <p:spPr bwMode="auto">
          <a:xfrm>
            <a:off x="8191218" y="4524587"/>
            <a:ext cx="632178" cy="632178"/>
          </a:xfrm>
          <a:prstGeom prst="rect">
            <a:avLst/>
          </a:prstGeom>
          <a:solidFill>
            <a:srgbClr val="037C0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80236" name="Rectangle 12"/>
          <p:cNvSpPr>
            <a:spLocks noChangeArrowheads="1"/>
          </p:cNvSpPr>
          <p:nvPr/>
        </p:nvSpPr>
        <p:spPr bwMode="auto">
          <a:xfrm>
            <a:off x="8191218" y="5337387"/>
            <a:ext cx="632178" cy="632178"/>
          </a:xfrm>
          <a:prstGeom prst="rect">
            <a:avLst/>
          </a:prstGeom>
          <a:solidFill>
            <a:srgbClr val="037C0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80237" name="Line 13"/>
          <p:cNvSpPr>
            <a:spLocks noChangeShapeType="1"/>
          </p:cNvSpPr>
          <p:nvPr/>
        </p:nvSpPr>
        <p:spPr bwMode="auto">
          <a:xfrm flipV="1">
            <a:off x="2989298" y="3215076"/>
            <a:ext cx="1264356" cy="1155982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80238" name="Line 14"/>
          <p:cNvSpPr>
            <a:spLocks noChangeShapeType="1"/>
          </p:cNvSpPr>
          <p:nvPr/>
        </p:nvSpPr>
        <p:spPr bwMode="auto">
          <a:xfrm flipV="1">
            <a:off x="2989298" y="4036907"/>
            <a:ext cx="1282418" cy="48768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80239" name="Line 15"/>
          <p:cNvSpPr>
            <a:spLocks noChangeShapeType="1"/>
          </p:cNvSpPr>
          <p:nvPr/>
        </p:nvSpPr>
        <p:spPr bwMode="auto">
          <a:xfrm>
            <a:off x="2989298" y="4605867"/>
            <a:ext cx="1282418" cy="234809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80240" name="Line 16"/>
          <p:cNvSpPr>
            <a:spLocks noChangeShapeType="1"/>
          </p:cNvSpPr>
          <p:nvPr/>
        </p:nvSpPr>
        <p:spPr bwMode="auto">
          <a:xfrm>
            <a:off x="2989298" y="4687147"/>
            <a:ext cx="1282418" cy="97536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80241" name="Line 17"/>
          <p:cNvSpPr>
            <a:spLocks noChangeShapeType="1"/>
          </p:cNvSpPr>
          <p:nvPr/>
        </p:nvSpPr>
        <p:spPr bwMode="auto">
          <a:xfrm>
            <a:off x="4940018" y="3224107"/>
            <a:ext cx="1264356" cy="111985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80242" name="Line 18"/>
          <p:cNvSpPr>
            <a:spLocks noChangeShapeType="1"/>
          </p:cNvSpPr>
          <p:nvPr/>
        </p:nvSpPr>
        <p:spPr bwMode="auto">
          <a:xfrm>
            <a:off x="4940018" y="4045938"/>
            <a:ext cx="1282418" cy="46961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80243" name="Line 19"/>
          <p:cNvSpPr>
            <a:spLocks noChangeShapeType="1"/>
          </p:cNvSpPr>
          <p:nvPr/>
        </p:nvSpPr>
        <p:spPr bwMode="auto">
          <a:xfrm flipV="1">
            <a:off x="4940018" y="4614898"/>
            <a:ext cx="1264356" cy="234809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80244" name="Line 20"/>
          <p:cNvSpPr>
            <a:spLocks noChangeShapeType="1"/>
          </p:cNvSpPr>
          <p:nvPr/>
        </p:nvSpPr>
        <p:spPr bwMode="auto">
          <a:xfrm flipV="1">
            <a:off x="4940018" y="4696178"/>
            <a:ext cx="1282418" cy="97536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80245" name="Line 21"/>
          <p:cNvSpPr>
            <a:spLocks noChangeShapeType="1"/>
          </p:cNvSpPr>
          <p:nvPr/>
        </p:nvSpPr>
        <p:spPr bwMode="auto">
          <a:xfrm flipV="1">
            <a:off x="6890738" y="3215076"/>
            <a:ext cx="1282418" cy="1155982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80246" name="Line 22"/>
          <p:cNvSpPr>
            <a:spLocks noChangeShapeType="1"/>
          </p:cNvSpPr>
          <p:nvPr/>
        </p:nvSpPr>
        <p:spPr bwMode="auto">
          <a:xfrm flipV="1">
            <a:off x="6890738" y="4054969"/>
            <a:ext cx="1282418" cy="433493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80247" name="Line 23"/>
          <p:cNvSpPr>
            <a:spLocks noChangeShapeType="1"/>
          </p:cNvSpPr>
          <p:nvPr/>
        </p:nvSpPr>
        <p:spPr bwMode="auto">
          <a:xfrm>
            <a:off x="6890738" y="4623929"/>
            <a:ext cx="1282418" cy="252871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80248" name="Line 24"/>
          <p:cNvSpPr>
            <a:spLocks noChangeShapeType="1"/>
          </p:cNvSpPr>
          <p:nvPr/>
        </p:nvSpPr>
        <p:spPr bwMode="auto">
          <a:xfrm>
            <a:off x="6890738" y="4741333"/>
            <a:ext cx="1264356" cy="95729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80249" name="Rectangle 25"/>
          <p:cNvSpPr>
            <a:spLocks noChangeArrowheads="1"/>
          </p:cNvSpPr>
          <p:nvPr/>
        </p:nvSpPr>
        <p:spPr bwMode="auto">
          <a:xfrm>
            <a:off x="10141938" y="4199467"/>
            <a:ext cx="632178" cy="632178"/>
          </a:xfrm>
          <a:prstGeom prst="rect">
            <a:avLst/>
          </a:prstGeom>
          <a:solidFill>
            <a:srgbClr val="8000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80250" name="Line 26"/>
          <p:cNvSpPr>
            <a:spLocks noChangeShapeType="1"/>
          </p:cNvSpPr>
          <p:nvPr/>
        </p:nvSpPr>
        <p:spPr bwMode="auto">
          <a:xfrm>
            <a:off x="8841458" y="3206045"/>
            <a:ext cx="1264356" cy="1083733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80251" name="Line 27"/>
          <p:cNvSpPr>
            <a:spLocks noChangeShapeType="1"/>
          </p:cNvSpPr>
          <p:nvPr/>
        </p:nvSpPr>
        <p:spPr bwMode="auto">
          <a:xfrm>
            <a:off x="8841458" y="4027876"/>
            <a:ext cx="1282418" cy="397369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80252" name="Line 28"/>
          <p:cNvSpPr>
            <a:spLocks noChangeShapeType="1"/>
          </p:cNvSpPr>
          <p:nvPr/>
        </p:nvSpPr>
        <p:spPr bwMode="auto">
          <a:xfrm flipV="1">
            <a:off x="8841458" y="4578773"/>
            <a:ext cx="1282418" cy="30705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80253" name="Line 29"/>
          <p:cNvSpPr>
            <a:spLocks noChangeShapeType="1"/>
          </p:cNvSpPr>
          <p:nvPr/>
        </p:nvSpPr>
        <p:spPr bwMode="auto">
          <a:xfrm flipV="1">
            <a:off x="8841458" y="4732302"/>
            <a:ext cx="1282418" cy="97536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80254" name="Line 30"/>
          <p:cNvSpPr>
            <a:spLocks noChangeShapeType="1"/>
          </p:cNvSpPr>
          <p:nvPr/>
        </p:nvSpPr>
        <p:spPr bwMode="auto">
          <a:xfrm>
            <a:off x="2339058" y="7450667"/>
            <a:ext cx="863374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80255" name="Line 31"/>
          <p:cNvSpPr>
            <a:spLocks noChangeShapeType="1"/>
          </p:cNvSpPr>
          <p:nvPr/>
        </p:nvSpPr>
        <p:spPr bwMode="auto">
          <a:xfrm>
            <a:off x="6529493" y="4849707"/>
            <a:ext cx="0" cy="16256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80256" name="Line 32"/>
          <p:cNvSpPr>
            <a:spLocks noChangeShapeType="1"/>
          </p:cNvSpPr>
          <p:nvPr/>
        </p:nvSpPr>
        <p:spPr bwMode="auto">
          <a:xfrm>
            <a:off x="6529493" y="5102578"/>
            <a:ext cx="0" cy="16256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80257" name="Line 33"/>
          <p:cNvSpPr>
            <a:spLocks noChangeShapeType="1"/>
          </p:cNvSpPr>
          <p:nvPr/>
        </p:nvSpPr>
        <p:spPr bwMode="auto">
          <a:xfrm>
            <a:off x="6529493" y="5355449"/>
            <a:ext cx="0" cy="16256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80258" name="Line 34"/>
          <p:cNvSpPr>
            <a:spLocks noChangeShapeType="1"/>
          </p:cNvSpPr>
          <p:nvPr/>
        </p:nvSpPr>
        <p:spPr bwMode="auto">
          <a:xfrm>
            <a:off x="6529493" y="5608320"/>
            <a:ext cx="0" cy="16256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80259" name="Line 35"/>
          <p:cNvSpPr>
            <a:spLocks noChangeShapeType="1"/>
          </p:cNvSpPr>
          <p:nvPr/>
        </p:nvSpPr>
        <p:spPr bwMode="auto">
          <a:xfrm>
            <a:off x="6529493" y="5861191"/>
            <a:ext cx="0" cy="16256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80260" name="Line 36"/>
          <p:cNvSpPr>
            <a:spLocks noChangeShapeType="1"/>
          </p:cNvSpPr>
          <p:nvPr/>
        </p:nvSpPr>
        <p:spPr bwMode="auto">
          <a:xfrm>
            <a:off x="6529493" y="6114062"/>
            <a:ext cx="0" cy="16256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80261" name="Line 37"/>
          <p:cNvSpPr>
            <a:spLocks noChangeShapeType="1"/>
          </p:cNvSpPr>
          <p:nvPr/>
        </p:nvSpPr>
        <p:spPr bwMode="auto">
          <a:xfrm>
            <a:off x="6529493" y="6366933"/>
            <a:ext cx="0" cy="16256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80262" name="Line 38"/>
          <p:cNvSpPr>
            <a:spLocks noChangeShapeType="1"/>
          </p:cNvSpPr>
          <p:nvPr/>
        </p:nvSpPr>
        <p:spPr bwMode="auto">
          <a:xfrm>
            <a:off x="6529493" y="6619804"/>
            <a:ext cx="0" cy="16256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80263" name="Line 39"/>
          <p:cNvSpPr>
            <a:spLocks noChangeShapeType="1"/>
          </p:cNvSpPr>
          <p:nvPr/>
        </p:nvSpPr>
        <p:spPr bwMode="auto">
          <a:xfrm>
            <a:off x="6529493" y="6872676"/>
            <a:ext cx="0" cy="16256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80264" name="Line 40"/>
          <p:cNvSpPr>
            <a:spLocks noChangeShapeType="1"/>
          </p:cNvSpPr>
          <p:nvPr/>
        </p:nvSpPr>
        <p:spPr bwMode="auto">
          <a:xfrm>
            <a:off x="6529493" y="7125547"/>
            <a:ext cx="0" cy="16256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80265" name="Line 41"/>
          <p:cNvSpPr>
            <a:spLocks noChangeShapeType="1"/>
          </p:cNvSpPr>
          <p:nvPr/>
        </p:nvSpPr>
        <p:spPr bwMode="auto">
          <a:xfrm>
            <a:off x="6529493" y="7378418"/>
            <a:ext cx="0" cy="16256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80266" name="Line 42"/>
          <p:cNvSpPr>
            <a:spLocks noChangeShapeType="1"/>
          </p:cNvSpPr>
          <p:nvPr/>
        </p:nvSpPr>
        <p:spPr bwMode="auto">
          <a:xfrm>
            <a:off x="6529493" y="7631289"/>
            <a:ext cx="0" cy="16256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80267" name="Line 43"/>
          <p:cNvSpPr>
            <a:spLocks noChangeShapeType="1"/>
          </p:cNvSpPr>
          <p:nvPr/>
        </p:nvSpPr>
        <p:spPr bwMode="auto">
          <a:xfrm>
            <a:off x="6529493" y="7884160"/>
            <a:ext cx="0" cy="16256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80268" name="Line 44"/>
          <p:cNvSpPr>
            <a:spLocks noChangeShapeType="1"/>
          </p:cNvSpPr>
          <p:nvPr/>
        </p:nvSpPr>
        <p:spPr bwMode="auto">
          <a:xfrm>
            <a:off x="6529493" y="8137031"/>
            <a:ext cx="0" cy="16256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80269" name="Line 45"/>
          <p:cNvSpPr>
            <a:spLocks noChangeShapeType="1"/>
          </p:cNvSpPr>
          <p:nvPr/>
        </p:nvSpPr>
        <p:spPr bwMode="auto">
          <a:xfrm>
            <a:off x="6511431" y="3982720"/>
            <a:ext cx="0" cy="16256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80270" name="Line 46"/>
          <p:cNvSpPr>
            <a:spLocks noChangeShapeType="1"/>
          </p:cNvSpPr>
          <p:nvPr/>
        </p:nvSpPr>
        <p:spPr bwMode="auto">
          <a:xfrm>
            <a:off x="6511431" y="3675662"/>
            <a:ext cx="0" cy="16256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80271" name="Line 47"/>
          <p:cNvSpPr>
            <a:spLocks noChangeShapeType="1"/>
          </p:cNvSpPr>
          <p:nvPr/>
        </p:nvSpPr>
        <p:spPr bwMode="auto">
          <a:xfrm>
            <a:off x="6511431" y="3368604"/>
            <a:ext cx="0" cy="16256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80272" name="Line 48"/>
          <p:cNvSpPr>
            <a:spLocks noChangeShapeType="1"/>
          </p:cNvSpPr>
          <p:nvPr/>
        </p:nvSpPr>
        <p:spPr bwMode="auto">
          <a:xfrm>
            <a:off x="4632960" y="7324231"/>
            <a:ext cx="0" cy="25287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80273" name="Line 49"/>
          <p:cNvSpPr>
            <a:spLocks noChangeShapeType="1"/>
          </p:cNvSpPr>
          <p:nvPr/>
        </p:nvSpPr>
        <p:spPr bwMode="auto">
          <a:xfrm>
            <a:off x="8516338" y="7324231"/>
            <a:ext cx="0" cy="25287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80274" name="Line 50"/>
          <p:cNvSpPr>
            <a:spLocks noChangeShapeType="1"/>
          </p:cNvSpPr>
          <p:nvPr/>
        </p:nvSpPr>
        <p:spPr bwMode="auto">
          <a:xfrm>
            <a:off x="10972800" y="7324231"/>
            <a:ext cx="0" cy="25287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80275" name="Line 51"/>
          <p:cNvSpPr>
            <a:spLocks noChangeShapeType="1"/>
          </p:cNvSpPr>
          <p:nvPr/>
        </p:nvSpPr>
        <p:spPr bwMode="auto">
          <a:xfrm>
            <a:off x="2339058" y="7324231"/>
            <a:ext cx="0" cy="25287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80276" name="Rectangle 52"/>
          <p:cNvSpPr>
            <a:spLocks noChangeArrowheads="1"/>
          </p:cNvSpPr>
          <p:nvPr/>
        </p:nvSpPr>
        <p:spPr bwMode="auto">
          <a:xfrm>
            <a:off x="2890235" y="6926863"/>
            <a:ext cx="1135104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ready?</a:t>
            </a:r>
          </a:p>
        </p:txBody>
      </p:sp>
      <p:sp>
        <p:nvSpPr>
          <p:cNvPr id="180277" name="Rectangle 53"/>
          <p:cNvSpPr>
            <a:spLocks noChangeArrowheads="1"/>
          </p:cNvSpPr>
          <p:nvPr/>
        </p:nvSpPr>
        <p:spPr bwMode="auto">
          <a:xfrm>
            <a:off x="5189251" y="6926863"/>
            <a:ext cx="1201641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yes/no</a:t>
            </a:r>
          </a:p>
        </p:txBody>
      </p:sp>
      <p:sp>
        <p:nvSpPr>
          <p:cNvPr id="180278" name="Rectangle 54"/>
          <p:cNvSpPr>
            <a:spLocks noChangeArrowheads="1"/>
          </p:cNvSpPr>
          <p:nvPr/>
        </p:nvSpPr>
        <p:spPr bwMode="auto">
          <a:xfrm>
            <a:off x="6457287" y="6926863"/>
            <a:ext cx="2248665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commit/abort?</a:t>
            </a:r>
          </a:p>
        </p:txBody>
      </p:sp>
      <p:sp>
        <p:nvSpPr>
          <p:cNvPr id="180279" name="Rectangle 55"/>
          <p:cNvSpPr>
            <a:spLocks noChangeArrowheads="1"/>
          </p:cNvSpPr>
          <p:nvPr/>
        </p:nvSpPr>
        <p:spPr bwMode="auto">
          <a:xfrm>
            <a:off x="8374402" y="6926863"/>
            <a:ext cx="2760655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300" dirty="0" err="1">
                <a:solidFill>
                  <a:srgbClr val="000000"/>
                </a:solidFill>
                <a:latin typeface="Book Antiqua"/>
              </a:rPr>
              <a:t>commited</a:t>
            </a:r>
            <a:r>
              <a:rPr lang="en-US" sz="2300" dirty="0">
                <a:solidFill>
                  <a:srgbClr val="000000"/>
                </a:solidFill>
                <a:latin typeface="Book Antiqua"/>
              </a:rPr>
              <a:t>/aborted</a:t>
            </a:r>
          </a:p>
        </p:txBody>
      </p:sp>
      <p:sp>
        <p:nvSpPr>
          <p:cNvPr id="180280" name="Rectangle 56"/>
          <p:cNvSpPr>
            <a:spLocks noChangeArrowheads="1"/>
          </p:cNvSpPr>
          <p:nvPr/>
        </p:nvSpPr>
        <p:spPr bwMode="auto">
          <a:xfrm>
            <a:off x="4043346" y="7911254"/>
            <a:ext cx="1244703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Phase 1</a:t>
            </a:r>
          </a:p>
        </p:txBody>
      </p:sp>
      <p:sp>
        <p:nvSpPr>
          <p:cNvPr id="180281" name="Rectangle 57"/>
          <p:cNvSpPr>
            <a:spLocks noChangeArrowheads="1"/>
          </p:cNvSpPr>
          <p:nvPr/>
        </p:nvSpPr>
        <p:spPr bwMode="auto">
          <a:xfrm>
            <a:off x="8053159" y="7911254"/>
            <a:ext cx="1244703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Phase 2</a:t>
            </a:r>
          </a:p>
        </p:txBody>
      </p:sp>
      <p:sp>
        <p:nvSpPr>
          <p:cNvPr id="180282" name="Rectangle 58"/>
          <p:cNvSpPr>
            <a:spLocks noChangeArrowheads="1"/>
          </p:cNvSpPr>
          <p:nvPr/>
        </p:nvSpPr>
        <p:spPr bwMode="auto">
          <a:xfrm>
            <a:off x="2418698" y="4278490"/>
            <a:ext cx="472901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300" b="1" dirty="0">
                <a:solidFill>
                  <a:schemeClr val="bg1"/>
                </a:solidFill>
                <a:latin typeface="Book Antiqua"/>
              </a:rPr>
              <a:t>C</a:t>
            </a:r>
            <a:endParaRPr lang="en-US" sz="2300" b="1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180283" name="Rectangle 59"/>
          <p:cNvSpPr>
            <a:spLocks noChangeArrowheads="1"/>
          </p:cNvSpPr>
          <p:nvPr/>
        </p:nvSpPr>
        <p:spPr bwMode="auto">
          <a:xfrm>
            <a:off x="6320138" y="4278490"/>
            <a:ext cx="472901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300" b="1" dirty="0">
                <a:solidFill>
                  <a:schemeClr val="bg1"/>
                </a:solidFill>
                <a:latin typeface="Book Antiqua"/>
              </a:rPr>
              <a:t>C</a:t>
            </a:r>
          </a:p>
        </p:txBody>
      </p:sp>
      <p:sp>
        <p:nvSpPr>
          <p:cNvPr id="180284" name="Rectangle 60"/>
          <p:cNvSpPr>
            <a:spLocks noChangeArrowheads="1"/>
          </p:cNvSpPr>
          <p:nvPr/>
        </p:nvSpPr>
        <p:spPr bwMode="auto">
          <a:xfrm>
            <a:off x="10221578" y="4278490"/>
            <a:ext cx="472901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300" b="1" dirty="0">
                <a:solidFill>
                  <a:schemeClr val="bg1"/>
                </a:solidFill>
                <a:latin typeface="Book Antiqua"/>
              </a:rPr>
              <a:t>C</a:t>
            </a:r>
          </a:p>
        </p:txBody>
      </p:sp>
      <p:sp>
        <p:nvSpPr>
          <p:cNvPr id="180285" name="Rectangle 61"/>
          <p:cNvSpPr>
            <a:spLocks noChangeArrowheads="1"/>
          </p:cNvSpPr>
          <p:nvPr/>
        </p:nvSpPr>
        <p:spPr bwMode="auto">
          <a:xfrm>
            <a:off x="4386963" y="2978010"/>
            <a:ext cx="440064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300" b="1" dirty="0">
                <a:solidFill>
                  <a:schemeClr val="bg1"/>
                </a:solidFill>
                <a:latin typeface="Book Antiqua"/>
              </a:rPr>
              <a:t>P</a:t>
            </a:r>
          </a:p>
        </p:txBody>
      </p:sp>
      <p:sp>
        <p:nvSpPr>
          <p:cNvPr id="180286" name="Rectangle 62"/>
          <p:cNvSpPr>
            <a:spLocks noChangeArrowheads="1"/>
          </p:cNvSpPr>
          <p:nvPr/>
        </p:nvSpPr>
        <p:spPr bwMode="auto">
          <a:xfrm>
            <a:off x="4386963" y="3790810"/>
            <a:ext cx="440064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300" b="1" dirty="0">
                <a:solidFill>
                  <a:schemeClr val="bg1"/>
                </a:solidFill>
                <a:latin typeface="Book Antiqua"/>
              </a:rPr>
              <a:t>P</a:t>
            </a:r>
          </a:p>
        </p:txBody>
      </p:sp>
      <p:sp>
        <p:nvSpPr>
          <p:cNvPr id="180287" name="Rectangle 63"/>
          <p:cNvSpPr>
            <a:spLocks noChangeArrowheads="1"/>
          </p:cNvSpPr>
          <p:nvPr/>
        </p:nvSpPr>
        <p:spPr bwMode="auto">
          <a:xfrm>
            <a:off x="4386963" y="4603610"/>
            <a:ext cx="440064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300" b="1" dirty="0">
                <a:solidFill>
                  <a:schemeClr val="bg1"/>
                </a:solidFill>
                <a:latin typeface="Book Antiqua"/>
              </a:rPr>
              <a:t>P</a:t>
            </a:r>
          </a:p>
        </p:txBody>
      </p:sp>
      <p:sp>
        <p:nvSpPr>
          <p:cNvPr id="180288" name="Rectangle 64"/>
          <p:cNvSpPr>
            <a:spLocks noChangeArrowheads="1"/>
          </p:cNvSpPr>
          <p:nvPr/>
        </p:nvSpPr>
        <p:spPr bwMode="auto">
          <a:xfrm>
            <a:off x="4386963" y="5416410"/>
            <a:ext cx="440064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300" b="1" dirty="0">
                <a:solidFill>
                  <a:schemeClr val="bg1"/>
                </a:solidFill>
                <a:latin typeface="Book Antiqua"/>
              </a:rPr>
              <a:t>P</a:t>
            </a:r>
          </a:p>
        </p:txBody>
      </p:sp>
      <p:sp>
        <p:nvSpPr>
          <p:cNvPr id="180289" name="Rectangle 65"/>
          <p:cNvSpPr>
            <a:spLocks noChangeArrowheads="1"/>
          </p:cNvSpPr>
          <p:nvPr/>
        </p:nvSpPr>
        <p:spPr bwMode="auto">
          <a:xfrm>
            <a:off x="8288403" y="2978010"/>
            <a:ext cx="440064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300" b="1" dirty="0">
                <a:solidFill>
                  <a:schemeClr val="bg1"/>
                </a:solidFill>
                <a:latin typeface="Book Antiqua"/>
              </a:rPr>
              <a:t>P</a:t>
            </a:r>
          </a:p>
        </p:txBody>
      </p:sp>
      <p:sp>
        <p:nvSpPr>
          <p:cNvPr id="180290" name="Rectangle 66"/>
          <p:cNvSpPr>
            <a:spLocks noChangeArrowheads="1"/>
          </p:cNvSpPr>
          <p:nvPr/>
        </p:nvSpPr>
        <p:spPr bwMode="auto">
          <a:xfrm>
            <a:off x="8288403" y="3790810"/>
            <a:ext cx="440064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300" b="1" dirty="0">
                <a:solidFill>
                  <a:schemeClr val="bg1"/>
                </a:solidFill>
                <a:latin typeface="Book Antiqua"/>
              </a:rPr>
              <a:t>P</a:t>
            </a:r>
          </a:p>
        </p:txBody>
      </p:sp>
      <p:sp>
        <p:nvSpPr>
          <p:cNvPr id="180291" name="Rectangle 67"/>
          <p:cNvSpPr>
            <a:spLocks noChangeArrowheads="1"/>
          </p:cNvSpPr>
          <p:nvPr/>
        </p:nvSpPr>
        <p:spPr bwMode="auto">
          <a:xfrm>
            <a:off x="8288403" y="4603610"/>
            <a:ext cx="440064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300" b="1" dirty="0">
                <a:solidFill>
                  <a:schemeClr val="bg1"/>
                </a:solidFill>
                <a:latin typeface="Book Antiqua"/>
              </a:rPr>
              <a:t>P</a:t>
            </a:r>
          </a:p>
        </p:txBody>
      </p:sp>
      <p:sp>
        <p:nvSpPr>
          <p:cNvPr id="180292" name="Rectangle 68"/>
          <p:cNvSpPr>
            <a:spLocks noChangeArrowheads="1"/>
          </p:cNvSpPr>
          <p:nvPr/>
        </p:nvSpPr>
        <p:spPr bwMode="auto">
          <a:xfrm>
            <a:off x="8288403" y="5416410"/>
            <a:ext cx="440064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300" b="1" dirty="0">
                <a:solidFill>
                  <a:schemeClr val="bg1"/>
                </a:solidFill>
                <a:latin typeface="Book Antiqua"/>
              </a:rPr>
              <a:t>P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6300" dirty="0"/>
              <a:t>2PC Protocol Actions</a:t>
            </a:r>
          </a:p>
        </p:txBody>
      </p:sp>
      <p:sp>
        <p:nvSpPr>
          <p:cNvPr id="182275" name="Rectangle 3"/>
          <p:cNvSpPr>
            <a:spLocks noChangeArrowheads="1"/>
          </p:cNvSpPr>
          <p:nvPr/>
        </p:nvSpPr>
        <p:spPr bwMode="auto">
          <a:xfrm>
            <a:off x="8770175" y="2201480"/>
            <a:ext cx="1580770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u="sng" dirty="0" smtClean="0">
                <a:solidFill>
                  <a:srgbClr val="000000"/>
                </a:solidFill>
                <a:latin typeface="Book Antiqua"/>
              </a:rPr>
              <a:t> </a:t>
            </a:r>
            <a:r>
              <a:rPr lang="en-US" sz="2000" u="sng" dirty="0">
                <a:solidFill>
                  <a:srgbClr val="000000"/>
                </a:solidFill>
                <a:latin typeface="Book Antiqua"/>
              </a:rPr>
              <a:t>Participant                   </a:t>
            </a:r>
          </a:p>
        </p:txBody>
      </p:sp>
      <p:sp>
        <p:nvSpPr>
          <p:cNvPr id="182276" name="Rectangle 4"/>
          <p:cNvSpPr>
            <a:spLocks noChangeArrowheads="1"/>
          </p:cNvSpPr>
          <p:nvPr/>
        </p:nvSpPr>
        <p:spPr bwMode="auto">
          <a:xfrm>
            <a:off x="2829992" y="2201480"/>
            <a:ext cx="1785954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000" u="sng" dirty="0">
                <a:solidFill>
                  <a:srgbClr val="000000"/>
                </a:solidFill>
                <a:latin typeface="Book Antiqua"/>
              </a:rPr>
              <a:t>  </a:t>
            </a:r>
            <a:r>
              <a:rPr lang="en-US" sz="2000" u="sng" dirty="0" smtClean="0">
                <a:solidFill>
                  <a:srgbClr val="000000"/>
                </a:solidFill>
                <a:latin typeface="Book Antiqua"/>
              </a:rPr>
              <a:t>Coordinator                     </a:t>
            </a:r>
            <a:endParaRPr lang="en-US" sz="2000" u="sng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182277" name="Oval 5"/>
          <p:cNvSpPr>
            <a:spLocks noChangeArrowheads="1"/>
          </p:cNvSpPr>
          <p:nvPr/>
        </p:nvSpPr>
        <p:spPr bwMode="auto">
          <a:xfrm>
            <a:off x="3248734" y="2747862"/>
            <a:ext cx="879210" cy="600569"/>
          </a:xfrm>
          <a:prstGeom prst="ellipse">
            <a:avLst/>
          </a:prstGeom>
          <a:solidFill>
            <a:srgbClr val="31650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82278" name="Rectangle 6"/>
          <p:cNvSpPr>
            <a:spLocks noChangeArrowheads="1"/>
          </p:cNvSpPr>
          <p:nvPr/>
        </p:nvSpPr>
        <p:spPr bwMode="auto">
          <a:xfrm>
            <a:off x="6655929" y="3795471"/>
            <a:ext cx="1275645" cy="489938"/>
          </a:xfrm>
          <a:prstGeom prst="rect">
            <a:avLst/>
          </a:prstGeom>
          <a:solidFill>
            <a:srgbClr val="FF962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82279" name="Rectangle 7"/>
          <p:cNvSpPr>
            <a:spLocks noChangeArrowheads="1"/>
          </p:cNvSpPr>
          <p:nvPr/>
        </p:nvSpPr>
        <p:spPr bwMode="auto">
          <a:xfrm>
            <a:off x="8082524" y="3770636"/>
            <a:ext cx="519933" cy="343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Book Antiqua"/>
              </a:rPr>
              <a:t>No</a:t>
            </a:r>
          </a:p>
        </p:txBody>
      </p:sp>
      <p:sp>
        <p:nvSpPr>
          <p:cNvPr id="182280" name="Rectangle 8"/>
          <p:cNvSpPr>
            <a:spLocks noChangeArrowheads="1"/>
          </p:cNvSpPr>
          <p:nvPr/>
        </p:nvSpPr>
        <p:spPr bwMode="auto">
          <a:xfrm>
            <a:off x="9459860" y="4337337"/>
            <a:ext cx="549100" cy="343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Book Antiqua"/>
              </a:rPr>
              <a:t>Yes</a:t>
            </a:r>
          </a:p>
        </p:txBody>
      </p:sp>
      <p:sp>
        <p:nvSpPr>
          <p:cNvPr id="182281" name="Rectangle 9"/>
          <p:cNvSpPr>
            <a:spLocks noChangeArrowheads="1"/>
          </p:cNvSpPr>
          <p:nvPr/>
        </p:nvSpPr>
        <p:spPr bwMode="auto">
          <a:xfrm>
            <a:off x="8757922" y="4696325"/>
            <a:ext cx="1277902" cy="489937"/>
          </a:xfrm>
          <a:prstGeom prst="rect">
            <a:avLst/>
          </a:prstGeom>
          <a:solidFill>
            <a:srgbClr val="FF962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82282" name="Rectangle 10"/>
          <p:cNvSpPr>
            <a:spLocks noChangeArrowheads="1"/>
          </p:cNvSpPr>
          <p:nvPr/>
        </p:nvSpPr>
        <p:spPr bwMode="auto">
          <a:xfrm>
            <a:off x="5602476" y="4669231"/>
            <a:ext cx="1612454" cy="343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i="1" dirty="0">
                <a:solidFill>
                  <a:schemeClr val="tx2"/>
                </a:solidFill>
                <a:latin typeface="Book Antiqua"/>
              </a:rPr>
              <a:t>VOTE-COMMIT</a:t>
            </a:r>
          </a:p>
        </p:txBody>
      </p:sp>
      <p:sp>
        <p:nvSpPr>
          <p:cNvPr id="182283" name="Rectangle 11"/>
          <p:cNvSpPr>
            <a:spLocks noChangeArrowheads="1"/>
          </p:cNvSpPr>
          <p:nvPr/>
        </p:nvSpPr>
        <p:spPr bwMode="auto">
          <a:xfrm>
            <a:off x="4455000" y="5608467"/>
            <a:ext cx="525255" cy="343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Book Antiqua"/>
              </a:rPr>
              <a:t>Yes</a:t>
            </a:r>
          </a:p>
        </p:txBody>
      </p:sp>
      <p:sp>
        <p:nvSpPr>
          <p:cNvPr id="182284" name="Rectangle 12"/>
          <p:cNvSpPr>
            <a:spLocks noChangeArrowheads="1"/>
          </p:cNvSpPr>
          <p:nvPr/>
        </p:nvSpPr>
        <p:spPr bwMode="auto">
          <a:xfrm>
            <a:off x="7292623" y="5624271"/>
            <a:ext cx="1657209" cy="34318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i="1" dirty="0">
                <a:solidFill>
                  <a:srgbClr val="000000"/>
                </a:solidFill>
                <a:latin typeface="Book Antiqua"/>
              </a:rPr>
              <a:t>GLOBAL-ABORT</a:t>
            </a:r>
          </a:p>
        </p:txBody>
      </p:sp>
      <p:sp>
        <p:nvSpPr>
          <p:cNvPr id="182286" name="Rectangle 14"/>
          <p:cNvSpPr>
            <a:spLocks noChangeArrowheads="1"/>
          </p:cNvSpPr>
          <p:nvPr/>
        </p:nvSpPr>
        <p:spPr bwMode="auto">
          <a:xfrm>
            <a:off x="3713723" y="6231614"/>
            <a:ext cx="519933" cy="343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Book Antiqua"/>
              </a:rPr>
              <a:t>No</a:t>
            </a:r>
          </a:p>
        </p:txBody>
      </p:sp>
      <p:sp>
        <p:nvSpPr>
          <p:cNvPr id="182287" name="Rectangle 15"/>
          <p:cNvSpPr>
            <a:spLocks noChangeArrowheads="1"/>
          </p:cNvSpPr>
          <p:nvPr/>
        </p:nvSpPr>
        <p:spPr bwMode="auto">
          <a:xfrm>
            <a:off x="7410027" y="7683364"/>
            <a:ext cx="1275645" cy="487680"/>
          </a:xfrm>
          <a:prstGeom prst="rect">
            <a:avLst/>
          </a:prstGeom>
          <a:solidFill>
            <a:srgbClr val="FF962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82288" name="Rectangle 16"/>
          <p:cNvSpPr>
            <a:spLocks noChangeArrowheads="1"/>
          </p:cNvSpPr>
          <p:nvPr/>
        </p:nvSpPr>
        <p:spPr bwMode="auto">
          <a:xfrm>
            <a:off x="7457441" y="7674333"/>
            <a:ext cx="1178560" cy="5599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Book Antiqua"/>
              </a:rPr>
              <a:t>write abort</a:t>
            </a:r>
          </a:p>
          <a:p>
            <a:pPr algn="ctr"/>
            <a:r>
              <a:rPr lang="en-US" sz="1400" b="1" dirty="0">
                <a:solidFill>
                  <a:srgbClr val="000000"/>
                </a:solidFill>
                <a:latin typeface="Book Antiqua"/>
              </a:rPr>
              <a:t>in log</a:t>
            </a:r>
          </a:p>
        </p:txBody>
      </p:sp>
      <p:sp>
        <p:nvSpPr>
          <p:cNvPr id="182289" name="Freeform 17"/>
          <p:cNvSpPr>
            <a:spLocks/>
          </p:cNvSpPr>
          <p:nvPr/>
        </p:nvSpPr>
        <p:spPr bwMode="auto">
          <a:xfrm>
            <a:off x="8588587" y="7024093"/>
            <a:ext cx="1618827" cy="623147"/>
          </a:xfrm>
          <a:custGeom>
            <a:avLst/>
            <a:gdLst/>
            <a:ahLst/>
            <a:cxnLst>
              <a:cxn ang="0">
                <a:pos x="358" y="0"/>
              </a:cxn>
              <a:cxn ang="0">
                <a:pos x="716" y="141"/>
              </a:cxn>
              <a:cxn ang="0">
                <a:pos x="358" y="275"/>
              </a:cxn>
              <a:cxn ang="0">
                <a:pos x="0" y="141"/>
              </a:cxn>
              <a:cxn ang="0">
                <a:pos x="358" y="0"/>
              </a:cxn>
              <a:cxn ang="0">
                <a:pos x="716" y="141"/>
              </a:cxn>
              <a:cxn ang="0">
                <a:pos x="358" y="275"/>
              </a:cxn>
              <a:cxn ang="0">
                <a:pos x="0" y="141"/>
              </a:cxn>
              <a:cxn ang="0">
                <a:pos x="358" y="0"/>
              </a:cxn>
            </a:cxnLst>
            <a:rect l="0" t="0" r="r" b="b"/>
            <a:pathLst>
              <a:path w="717" h="276">
                <a:moveTo>
                  <a:pt x="358" y="0"/>
                </a:moveTo>
                <a:lnTo>
                  <a:pt x="716" y="141"/>
                </a:lnTo>
                <a:lnTo>
                  <a:pt x="358" y="275"/>
                </a:lnTo>
                <a:lnTo>
                  <a:pt x="0" y="141"/>
                </a:lnTo>
                <a:lnTo>
                  <a:pt x="358" y="0"/>
                </a:lnTo>
                <a:lnTo>
                  <a:pt x="716" y="141"/>
                </a:lnTo>
                <a:lnTo>
                  <a:pt x="358" y="275"/>
                </a:lnTo>
                <a:lnTo>
                  <a:pt x="0" y="141"/>
                </a:lnTo>
                <a:lnTo>
                  <a:pt x="358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82290" name="Rectangle 18"/>
          <p:cNvSpPr>
            <a:spLocks noChangeArrowheads="1"/>
          </p:cNvSpPr>
          <p:nvPr/>
        </p:nvSpPr>
        <p:spPr bwMode="auto">
          <a:xfrm>
            <a:off x="8092702" y="7046671"/>
            <a:ext cx="734384" cy="343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Book Antiqua"/>
              </a:rPr>
              <a:t>Abort</a:t>
            </a:r>
          </a:p>
        </p:txBody>
      </p:sp>
      <p:sp>
        <p:nvSpPr>
          <p:cNvPr id="182291" name="Rectangle 19"/>
          <p:cNvSpPr>
            <a:spLocks noChangeArrowheads="1"/>
          </p:cNvSpPr>
          <p:nvPr/>
        </p:nvSpPr>
        <p:spPr bwMode="auto">
          <a:xfrm>
            <a:off x="9377921" y="7669817"/>
            <a:ext cx="913921" cy="343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Book Antiqua"/>
              </a:rPr>
              <a:t>Commit</a:t>
            </a:r>
          </a:p>
        </p:txBody>
      </p:sp>
      <p:sp>
        <p:nvSpPr>
          <p:cNvPr id="182292" name="Oval 20"/>
          <p:cNvSpPr>
            <a:spLocks noChangeArrowheads="1"/>
          </p:cNvSpPr>
          <p:nvPr/>
        </p:nvSpPr>
        <p:spPr bwMode="auto">
          <a:xfrm>
            <a:off x="3318934" y="4558600"/>
            <a:ext cx="790222" cy="600569"/>
          </a:xfrm>
          <a:prstGeom prst="ellipse">
            <a:avLst/>
          </a:prstGeom>
          <a:solidFill>
            <a:srgbClr val="31650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82293" name="Freeform 21"/>
          <p:cNvSpPr>
            <a:spLocks/>
          </p:cNvSpPr>
          <p:nvPr/>
        </p:nvSpPr>
        <p:spPr bwMode="auto">
          <a:xfrm>
            <a:off x="8588587" y="3720965"/>
            <a:ext cx="1618827" cy="623147"/>
          </a:xfrm>
          <a:custGeom>
            <a:avLst/>
            <a:gdLst/>
            <a:ahLst/>
            <a:cxnLst>
              <a:cxn ang="0">
                <a:pos x="358" y="0"/>
              </a:cxn>
              <a:cxn ang="0">
                <a:pos x="716" y="141"/>
              </a:cxn>
              <a:cxn ang="0">
                <a:pos x="358" y="275"/>
              </a:cxn>
              <a:cxn ang="0">
                <a:pos x="0" y="141"/>
              </a:cxn>
              <a:cxn ang="0">
                <a:pos x="358" y="0"/>
              </a:cxn>
              <a:cxn ang="0">
                <a:pos x="716" y="141"/>
              </a:cxn>
              <a:cxn ang="0">
                <a:pos x="358" y="275"/>
              </a:cxn>
              <a:cxn ang="0">
                <a:pos x="0" y="141"/>
              </a:cxn>
              <a:cxn ang="0">
                <a:pos x="358" y="0"/>
              </a:cxn>
            </a:cxnLst>
            <a:rect l="0" t="0" r="r" b="b"/>
            <a:pathLst>
              <a:path w="717" h="276">
                <a:moveTo>
                  <a:pt x="358" y="0"/>
                </a:moveTo>
                <a:lnTo>
                  <a:pt x="716" y="141"/>
                </a:lnTo>
                <a:lnTo>
                  <a:pt x="358" y="275"/>
                </a:lnTo>
                <a:lnTo>
                  <a:pt x="0" y="141"/>
                </a:lnTo>
                <a:lnTo>
                  <a:pt x="358" y="0"/>
                </a:lnTo>
                <a:lnTo>
                  <a:pt x="716" y="141"/>
                </a:lnTo>
                <a:lnTo>
                  <a:pt x="358" y="275"/>
                </a:lnTo>
                <a:lnTo>
                  <a:pt x="0" y="141"/>
                </a:lnTo>
                <a:lnTo>
                  <a:pt x="358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82294" name="Rectangle 22"/>
          <p:cNvSpPr>
            <a:spLocks noChangeArrowheads="1"/>
          </p:cNvSpPr>
          <p:nvPr/>
        </p:nvSpPr>
        <p:spPr bwMode="auto">
          <a:xfrm>
            <a:off x="8757922" y="8096539"/>
            <a:ext cx="1277902" cy="489937"/>
          </a:xfrm>
          <a:prstGeom prst="rect">
            <a:avLst/>
          </a:prstGeom>
          <a:solidFill>
            <a:srgbClr val="FF962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82295" name="Freeform 23"/>
          <p:cNvSpPr>
            <a:spLocks/>
          </p:cNvSpPr>
          <p:nvPr/>
        </p:nvSpPr>
        <p:spPr bwMode="auto">
          <a:xfrm>
            <a:off x="2905762" y="5655671"/>
            <a:ext cx="1621084" cy="623147"/>
          </a:xfrm>
          <a:custGeom>
            <a:avLst/>
            <a:gdLst/>
            <a:ahLst/>
            <a:cxnLst>
              <a:cxn ang="0">
                <a:pos x="359" y="0"/>
              </a:cxn>
              <a:cxn ang="0">
                <a:pos x="717" y="134"/>
              </a:cxn>
              <a:cxn ang="0">
                <a:pos x="359" y="275"/>
              </a:cxn>
              <a:cxn ang="0">
                <a:pos x="0" y="134"/>
              </a:cxn>
              <a:cxn ang="0">
                <a:pos x="359" y="0"/>
              </a:cxn>
              <a:cxn ang="0">
                <a:pos x="717" y="134"/>
              </a:cxn>
              <a:cxn ang="0">
                <a:pos x="359" y="275"/>
              </a:cxn>
              <a:cxn ang="0">
                <a:pos x="0" y="134"/>
              </a:cxn>
              <a:cxn ang="0">
                <a:pos x="359" y="0"/>
              </a:cxn>
            </a:cxnLst>
            <a:rect l="0" t="0" r="r" b="b"/>
            <a:pathLst>
              <a:path w="718" h="276">
                <a:moveTo>
                  <a:pt x="359" y="0"/>
                </a:moveTo>
                <a:lnTo>
                  <a:pt x="717" y="134"/>
                </a:lnTo>
                <a:lnTo>
                  <a:pt x="359" y="275"/>
                </a:lnTo>
                <a:lnTo>
                  <a:pt x="0" y="134"/>
                </a:lnTo>
                <a:lnTo>
                  <a:pt x="359" y="0"/>
                </a:lnTo>
                <a:lnTo>
                  <a:pt x="717" y="134"/>
                </a:lnTo>
                <a:lnTo>
                  <a:pt x="359" y="275"/>
                </a:lnTo>
                <a:lnTo>
                  <a:pt x="0" y="134"/>
                </a:lnTo>
                <a:lnTo>
                  <a:pt x="359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82296" name="Rectangle 24"/>
          <p:cNvSpPr>
            <a:spLocks noChangeArrowheads="1"/>
          </p:cNvSpPr>
          <p:nvPr/>
        </p:nvSpPr>
        <p:spPr bwMode="auto">
          <a:xfrm>
            <a:off x="5091290" y="5710066"/>
            <a:ext cx="1275644" cy="489938"/>
          </a:xfrm>
          <a:prstGeom prst="rect">
            <a:avLst/>
          </a:prstGeom>
          <a:solidFill>
            <a:srgbClr val="FF962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82297" name="Oval 25"/>
          <p:cNvSpPr>
            <a:spLocks noChangeArrowheads="1"/>
          </p:cNvSpPr>
          <p:nvPr/>
        </p:nvSpPr>
        <p:spPr bwMode="auto">
          <a:xfrm>
            <a:off x="5332872" y="7572735"/>
            <a:ext cx="790222" cy="598310"/>
          </a:xfrm>
          <a:prstGeom prst="ellipse">
            <a:avLst/>
          </a:prstGeom>
          <a:solidFill>
            <a:srgbClr val="31650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82298" name="Oval 26"/>
          <p:cNvSpPr>
            <a:spLocks noChangeArrowheads="1"/>
          </p:cNvSpPr>
          <p:nvPr/>
        </p:nvSpPr>
        <p:spPr bwMode="auto">
          <a:xfrm>
            <a:off x="3318934" y="7572735"/>
            <a:ext cx="790222" cy="598310"/>
          </a:xfrm>
          <a:prstGeom prst="ellipse">
            <a:avLst/>
          </a:prstGeom>
          <a:solidFill>
            <a:srgbClr val="31650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82299" name="Oval 27"/>
          <p:cNvSpPr>
            <a:spLocks noChangeArrowheads="1"/>
          </p:cNvSpPr>
          <p:nvPr/>
        </p:nvSpPr>
        <p:spPr bwMode="auto">
          <a:xfrm>
            <a:off x="9001762" y="8956751"/>
            <a:ext cx="790222" cy="600569"/>
          </a:xfrm>
          <a:prstGeom prst="ellipse">
            <a:avLst/>
          </a:prstGeom>
          <a:solidFill>
            <a:srgbClr val="31650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82300" name="Oval 28"/>
          <p:cNvSpPr>
            <a:spLocks noChangeArrowheads="1"/>
          </p:cNvSpPr>
          <p:nvPr/>
        </p:nvSpPr>
        <p:spPr bwMode="auto">
          <a:xfrm>
            <a:off x="7717085" y="8884502"/>
            <a:ext cx="790222" cy="600569"/>
          </a:xfrm>
          <a:prstGeom prst="ellipse">
            <a:avLst/>
          </a:prstGeom>
          <a:solidFill>
            <a:srgbClr val="31650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82301" name="Rectangle 29"/>
          <p:cNvSpPr>
            <a:spLocks noChangeArrowheads="1"/>
          </p:cNvSpPr>
          <p:nvPr/>
        </p:nvSpPr>
        <p:spPr bwMode="auto">
          <a:xfrm>
            <a:off x="3077352" y="3725480"/>
            <a:ext cx="1275644" cy="487680"/>
          </a:xfrm>
          <a:prstGeom prst="rect">
            <a:avLst/>
          </a:prstGeom>
          <a:solidFill>
            <a:srgbClr val="FF962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82303" name="Rectangle 31"/>
          <p:cNvSpPr>
            <a:spLocks noChangeArrowheads="1"/>
          </p:cNvSpPr>
          <p:nvPr/>
        </p:nvSpPr>
        <p:spPr bwMode="auto">
          <a:xfrm>
            <a:off x="6188664" y="7475649"/>
            <a:ext cx="672631" cy="343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i="1" dirty="0">
                <a:solidFill>
                  <a:srgbClr val="000000"/>
                </a:solidFill>
                <a:latin typeface="Book Antiqua"/>
              </a:rPr>
              <a:t>ACK</a:t>
            </a:r>
          </a:p>
        </p:txBody>
      </p:sp>
      <p:sp>
        <p:nvSpPr>
          <p:cNvPr id="182304" name="Rectangle 32"/>
          <p:cNvSpPr>
            <a:spLocks noChangeArrowheads="1"/>
          </p:cNvSpPr>
          <p:nvPr/>
        </p:nvSpPr>
        <p:spPr bwMode="auto">
          <a:xfrm>
            <a:off x="6210289" y="8015258"/>
            <a:ext cx="665506" cy="343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i="1" dirty="0">
                <a:solidFill>
                  <a:schemeClr val="tx2"/>
                </a:solidFill>
                <a:latin typeface="Book Antiqua"/>
              </a:rPr>
              <a:t>ACK</a:t>
            </a:r>
          </a:p>
        </p:txBody>
      </p:sp>
      <p:sp>
        <p:nvSpPr>
          <p:cNvPr id="182305" name="Rectangle 33"/>
          <p:cNvSpPr>
            <a:spLocks noChangeArrowheads="1"/>
          </p:cNvSpPr>
          <p:nvPr/>
        </p:nvSpPr>
        <p:spPr bwMode="auto">
          <a:xfrm>
            <a:off x="3851769" y="8647436"/>
            <a:ext cx="1833316" cy="611857"/>
          </a:xfrm>
          <a:prstGeom prst="rect">
            <a:avLst/>
          </a:prstGeom>
          <a:solidFill>
            <a:srgbClr val="FF962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82306" name="Line 34"/>
          <p:cNvSpPr>
            <a:spLocks noChangeShapeType="1"/>
          </p:cNvSpPr>
          <p:nvPr/>
        </p:nvSpPr>
        <p:spPr bwMode="auto">
          <a:xfrm>
            <a:off x="9396871" y="3357462"/>
            <a:ext cx="0" cy="37930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82307" name="Line 35"/>
          <p:cNvSpPr>
            <a:spLocks noChangeShapeType="1"/>
          </p:cNvSpPr>
          <p:nvPr/>
        </p:nvSpPr>
        <p:spPr bwMode="auto">
          <a:xfrm>
            <a:off x="9396871" y="4332822"/>
            <a:ext cx="0" cy="363503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82308" name="Line 36"/>
          <p:cNvSpPr>
            <a:spLocks noChangeShapeType="1"/>
          </p:cNvSpPr>
          <p:nvPr/>
        </p:nvSpPr>
        <p:spPr bwMode="auto">
          <a:xfrm>
            <a:off x="9396871" y="5199808"/>
            <a:ext cx="0" cy="363503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82309" name="Line 37"/>
          <p:cNvSpPr>
            <a:spLocks noChangeShapeType="1"/>
          </p:cNvSpPr>
          <p:nvPr/>
        </p:nvSpPr>
        <p:spPr bwMode="auto">
          <a:xfrm>
            <a:off x="9396871" y="6193231"/>
            <a:ext cx="0" cy="848924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82310" name="Line 38"/>
          <p:cNvSpPr>
            <a:spLocks noChangeShapeType="1"/>
          </p:cNvSpPr>
          <p:nvPr/>
        </p:nvSpPr>
        <p:spPr bwMode="auto">
          <a:xfrm>
            <a:off x="9396871" y="7656271"/>
            <a:ext cx="0" cy="456071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82311" name="Line 39"/>
          <p:cNvSpPr>
            <a:spLocks noChangeShapeType="1"/>
          </p:cNvSpPr>
          <p:nvPr/>
        </p:nvSpPr>
        <p:spPr bwMode="auto">
          <a:xfrm>
            <a:off x="9396871" y="8613568"/>
            <a:ext cx="0" cy="32512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82312" name="Oval 40"/>
          <p:cNvSpPr>
            <a:spLocks noChangeArrowheads="1"/>
          </p:cNvSpPr>
          <p:nvPr/>
        </p:nvSpPr>
        <p:spPr bwMode="auto">
          <a:xfrm>
            <a:off x="9001762" y="5567828"/>
            <a:ext cx="790222" cy="600569"/>
          </a:xfrm>
          <a:prstGeom prst="ellipse">
            <a:avLst/>
          </a:prstGeom>
          <a:solidFill>
            <a:srgbClr val="31650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82313" name="Oval 41"/>
          <p:cNvSpPr>
            <a:spLocks noChangeArrowheads="1"/>
          </p:cNvSpPr>
          <p:nvPr/>
        </p:nvSpPr>
        <p:spPr bwMode="auto">
          <a:xfrm>
            <a:off x="9001762" y="2747862"/>
            <a:ext cx="790222" cy="600569"/>
          </a:xfrm>
          <a:prstGeom prst="ellipse">
            <a:avLst/>
          </a:prstGeom>
          <a:solidFill>
            <a:srgbClr val="31650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82314" name="Line 42"/>
          <p:cNvSpPr>
            <a:spLocks noChangeShapeType="1"/>
          </p:cNvSpPr>
          <p:nvPr/>
        </p:nvSpPr>
        <p:spPr bwMode="auto">
          <a:xfrm flipH="1">
            <a:off x="5093547" y="8333604"/>
            <a:ext cx="3648569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82315" name="Line 43"/>
          <p:cNvSpPr>
            <a:spLocks noChangeShapeType="1"/>
          </p:cNvSpPr>
          <p:nvPr/>
        </p:nvSpPr>
        <p:spPr bwMode="auto">
          <a:xfrm flipH="1" flipV="1">
            <a:off x="4100124" y="7936235"/>
            <a:ext cx="975360" cy="397369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82316" name="Line 44"/>
          <p:cNvSpPr>
            <a:spLocks noChangeShapeType="1"/>
          </p:cNvSpPr>
          <p:nvPr/>
        </p:nvSpPr>
        <p:spPr bwMode="auto">
          <a:xfrm flipH="1">
            <a:off x="6141155" y="7827862"/>
            <a:ext cx="126435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82317" name="Line 45"/>
          <p:cNvSpPr>
            <a:spLocks noChangeShapeType="1"/>
          </p:cNvSpPr>
          <p:nvPr/>
        </p:nvSpPr>
        <p:spPr bwMode="auto">
          <a:xfrm>
            <a:off x="3714045" y="3357462"/>
            <a:ext cx="0" cy="363503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82318" name="Line 46"/>
          <p:cNvSpPr>
            <a:spLocks noChangeShapeType="1"/>
          </p:cNvSpPr>
          <p:nvPr/>
        </p:nvSpPr>
        <p:spPr bwMode="auto">
          <a:xfrm>
            <a:off x="3714045" y="4224448"/>
            <a:ext cx="0" cy="363503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82319" name="Line 47"/>
          <p:cNvSpPr>
            <a:spLocks noChangeShapeType="1"/>
          </p:cNvSpPr>
          <p:nvPr/>
        </p:nvSpPr>
        <p:spPr bwMode="auto">
          <a:xfrm>
            <a:off x="3714045" y="5181746"/>
            <a:ext cx="0" cy="46961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82320" name="Line 48"/>
          <p:cNvSpPr>
            <a:spLocks noChangeShapeType="1"/>
          </p:cNvSpPr>
          <p:nvPr/>
        </p:nvSpPr>
        <p:spPr bwMode="auto">
          <a:xfrm>
            <a:off x="3714045" y="6265480"/>
            <a:ext cx="0" cy="404143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82321" name="Line 49"/>
          <p:cNvSpPr>
            <a:spLocks noChangeShapeType="1"/>
          </p:cNvSpPr>
          <p:nvPr/>
        </p:nvSpPr>
        <p:spPr bwMode="auto">
          <a:xfrm>
            <a:off x="3714045" y="7254386"/>
            <a:ext cx="0" cy="32512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82322" name="Line 50"/>
          <p:cNvSpPr>
            <a:spLocks noChangeShapeType="1"/>
          </p:cNvSpPr>
          <p:nvPr/>
        </p:nvSpPr>
        <p:spPr bwMode="auto">
          <a:xfrm>
            <a:off x="3802098" y="8198138"/>
            <a:ext cx="469618" cy="433493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82323" name="Line 51"/>
          <p:cNvSpPr>
            <a:spLocks noChangeShapeType="1"/>
          </p:cNvSpPr>
          <p:nvPr/>
        </p:nvSpPr>
        <p:spPr bwMode="auto">
          <a:xfrm flipH="1">
            <a:off x="5240304" y="8171044"/>
            <a:ext cx="345439" cy="48090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82324" name="Line 52"/>
          <p:cNvSpPr>
            <a:spLocks noChangeShapeType="1"/>
          </p:cNvSpPr>
          <p:nvPr/>
        </p:nvSpPr>
        <p:spPr bwMode="auto">
          <a:xfrm>
            <a:off x="4506524" y="5949391"/>
            <a:ext cx="559929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82325" name="Line 53"/>
          <p:cNvSpPr>
            <a:spLocks noChangeShapeType="1"/>
          </p:cNvSpPr>
          <p:nvPr/>
        </p:nvSpPr>
        <p:spPr bwMode="auto">
          <a:xfrm>
            <a:off x="7297138" y="4296697"/>
            <a:ext cx="0" cy="4190436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82326" name="Line 54"/>
          <p:cNvSpPr>
            <a:spLocks noChangeShapeType="1"/>
          </p:cNvSpPr>
          <p:nvPr/>
        </p:nvSpPr>
        <p:spPr bwMode="auto">
          <a:xfrm>
            <a:off x="7306169" y="8505195"/>
            <a:ext cx="505742" cy="46961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82327" name="Line 55"/>
          <p:cNvSpPr>
            <a:spLocks noChangeShapeType="1"/>
          </p:cNvSpPr>
          <p:nvPr/>
        </p:nvSpPr>
        <p:spPr bwMode="auto">
          <a:xfrm flipH="1">
            <a:off x="8019627" y="7340182"/>
            <a:ext cx="59605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82328" name="Line 56"/>
          <p:cNvSpPr>
            <a:spLocks noChangeShapeType="1"/>
          </p:cNvSpPr>
          <p:nvPr/>
        </p:nvSpPr>
        <p:spPr bwMode="auto">
          <a:xfrm>
            <a:off x="8019627" y="7349213"/>
            <a:ext cx="0" cy="363503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82329" name="Line 57"/>
          <p:cNvSpPr>
            <a:spLocks noChangeShapeType="1"/>
          </p:cNvSpPr>
          <p:nvPr/>
        </p:nvSpPr>
        <p:spPr bwMode="auto">
          <a:xfrm>
            <a:off x="5727983" y="6211294"/>
            <a:ext cx="0" cy="1377244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82330" name="Line 58"/>
          <p:cNvSpPr>
            <a:spLocks noChangeShapeType="1"/>
          </p:cNvSpPr>
          <p:nvPr/>
        </p:nvSpPr>
        <p:spPr bwMode="auto">
          <a:xfrm flipV="1">
            <a:off x="4362027" y="6003577"/>
            <a:ext cx="4660053" cy="97536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82331" name="Line 59"/>
          <p:cNvSpPr>
            <a:spLocks noChangeShapeType="1"/>
          </p:cNvSpPr>
          <p:nvPr/>
        </p:nvSpPr>
        <p:spPr bwMode="auto">
          <a:xfrm flipH="1">
            <a:off x="7947378" y="4034795"/>
            <a:ext cx="65024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82332" name="Line 60"/>
          <p:cNvSpPr>
            <a:spLocks noChangeShapeType="1"/>
          </p:cNvSpPr>
          <p:nvPr/>
        </p:nvSpPr>
        <p:spPr bwMode="auto">
          <a:xfrm flipV="1">
            <a:off x="4362027" y="3095560"/>
            <a:ext cx="4623929" cy="885049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82333" name="Line 61"/>
          <p:cNvSpPr>
            <a:spLocks noChangeShapeType="1"/>
          </p:cNvSpPr>
          <p:nvPr/>
        </p:nvSpPr>
        <p:spPr bwMode="auto">
          <a:xfrm flipH="1">
            <a:off x="4100125" y="4025764"/>
            <a:ext cx="2546773" cy="79473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82334" name="Rectangle 62"/>
          <p:cNvSpPr>
            <a:spLocks noChangeArrowheads="1"/>
          </p:cNvSpPr>
          <p:nvPr/>
        </p:nvSpPr>
        <p:spPr bwMode="auto">
          <a:xfrm>
            <a:off x="3190032" y="2876556"/>
            <a:ext cx="1009920" cy="343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128691" tIns="63217" rIns="128691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Book Antiqua"/>
              </a:rPr>
              <a:t>INITIAL</a:t>
            </a:r>
            <a:endParaRPr lang="en-US" sz="1400" b="1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182335" name="Rectangle 63"/>
          <p:cNvSpPr>
            <a:spLocks noChangeArrowheads="1"/>
          </p:cNvSpPr>
          <p:nvPr/>
        </p:nvSpPr>
        <p:spPr bwMode="auto">
          <a:xfrm>
            <a:off x="6703344" y="3759346"/>
            <a:ext cx="1178560" cy="5599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Book Antiqua"/>
              </a:rPr>
              <a:t>write abort</a:t>
            </a:r>
          </a:p>
          <a:p>
            <a:pPr algn="ctr"/>
            <a:r>
              <a:rPr lang="en-US" sz="1400" b="1" dirty="0">
                <a:solidFill>
                  <a:srgbClr val="000000"/>
                </a:solidFill>
                <a:latin typeface="Book Antiqua"/>
              </a:rPr>
              <a:t>in log</a:t>
            </a:r>
          </a:p>
        </p:txBody>
      </p:sp>
      <p:sp>
        <p:nvSpPr>
          <p:cNvPr id="182336" name="Rectangle 64"/>
          <p:cNvSpPr>
            <a:spLocks noChangeArrowheads="1"/>
          </p:cNvSpPr>
          <p:nvPr/>
        </p:nvSpPr>
        <p:spPr bwMode="auto">
          <a:xfrm>
            <a:off x="8798562" y="4671488"/>
            <a:ext cx="1205653" cy="5599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Book Antiqua"/>
              </a:rPr>
              <a:t>write ready</a:t>
            </a:r>
          </a:p>
          <a:p>
            <a:pPr algn="ctr"/>
            <a:r>
              <a:rPr lang="en-US" sz="1400" b="1" dirty="0">
                <a:solidFill>
                  <a:srgbClr val="000000"/>
                </a:solidFill>
                <a:latin typeface="Book Antiqua"/>
              </a:rPr>
              <a:t>in log</a:t>
            </a:r>
          </a:p>
        </p:txBody>
      </p:sp>
      <p:sp>
        <p:nvSpPr>
          <p:cNvPr id="182337" name="Rectangle 65"/>
          <p:cNvSpPr>
            <a:spLocks noChangeArrowheads="1"/>
          </p:cNvSpPr>
          <p:nvPr/>
        </p:nvSpPr>
        <p:spPr bwMode="auto">
          <a:xfrm>
            <a:off x="3020907" y="6653817"/>
            <a:ext cx="1386276" cy="577991"/>
          </a:xfrm>
          <a:prstGeom prst="rect">
            <a:avLst/>
          </a:prstGeom>
          <a:solidFill>
            <a:srgbClr val="FF962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Book Antiqua"/>
              </a:rPr>
              <a:t>write commit</a:t>
            </a:r>
          </a:p>
          <a:p>
            <a:pPr algn="ctr"/>
            <a:r>
              <a:rPr lang="en-US" sz="1400" b="1" dirty="0">
                <a:solidFill>
                  <a:srgbClr val="000000"/>
                </a:solidFill>
                <a:latin typeface="Book Antiqua"/>
              </a:rPr>
              <a:t>in log</a:t>
            </a:r>
          </a:p>
        </p:txBody>
      </p:sp>
      <p:sp>
        <p:nvSpPr>
          <p:cNvPr id="182338" name="Rectangle 66"/>
          <p:cNvSpPr>
            <a:spLocks noChangeArrowheads="1"/>
          </p:cNvSpPr>
          <p:nvPr/>
        </p:nvSpPr>
        <p:spPr bwMode="auto">
          <a:xfrm>
            <a:off x="8952090" y="7107631"/>
            <a:ext cx="898596" cy="5599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Book Antiqua"/>
              </a:rPr>
              <a:t>Type of</a:t>
            </a:r>
          </a:p>
          <a:p>
            <a:pPr algn="ctr"/>
            <a:r>
              <a:rPr lang="en-US" sz="1400" b="1" dirty="0" err="1">
                <a:solidFill>
                  <a:srgbClr val="000000"/>
                </a:solidFill>
                <a:latin typeface="Book Antiqua"/>
              </a:rPr>
              <a:t>msg</a:t>
            </a:r>
            <a:endParaRPr lang="en-US" sz="1400" b="1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182339" name="Rectangle 67"/>
          <p:cNvSpPr>
            <a:spLocks noChangeArrowheads="1"/>
          </p:cNvSpPr>
          <p:nvPr/>
        </p:nvSpPr>
        <p:spPr bwMode="auto">
          <a:xfrm>
            <a:off x="3330825" y="4687294"/>
            <a:ext cx="768699" cy="343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Book Antiqua"/>
              </a:rPr>
              <a:t>WAIT</a:t>
            </a:r>
          </a:p>
        </p:txBody>
      </p:sp>
      <p:sp>
        <p:nvSpPr>
          <p:cNvPr id="182340" name="Rectangle 68"/>
          <p:cNvSpPr>
            <a:spLocks noChangeArrowheads="1"/>
          </p:cNvSpPr>
          <p:nvPr/>
        </p:nvSpPr>
        <p:spPr bwMode="auto">
          <a:xfrm>
            <a:off x="8931769" y="3724672"/>
            <a:ext cx="1040836" cy="5599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Book Antiqua"/>
              </a:rPr>
              <a:t>Ready to</a:t>
            </a:r>
          </a:p>
          <a:p>
            <a:pPr algn="ctr"/>
            <a:r>
              <a:rPr lang="en-US" sz="1400" b="1" dirty="0">
                <a:solidFill>
                  <a:srgbClr val="000000"/>
                </a:solidFill>
                <a:latin typeface="Book Antiqua"/>
              </a:rPr>
              <a:t>Commit?</a:t>
            </a:r>
          </a:p>
        </p:txBody>
      </p:sp>
      <p:sp>
        <p:nvSpPr>
          <p:cNvPr id="182341" name="Rectangle 69"/>
          <p:cNvSpPr>
            <a:spLocks noChangeArrowheads="1"/>
          </p:cNvSpPr>
          <p:nvPr/>
        </p:nvSpPr>
        <p:spPr bwMode="auto">
          <a:xfrm>
            <a:off x="8715023" y="8071702"/>
            <a:ext cx="1368213" cy="5599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Book Antiqua"/>
              </a:rPr>
              <a:t>write commit</a:t>
            </a:r>
          </a:p>
          <a:p>
            <a:pPr algn="ctr"/>
            <a:r>
              <a:rPr lang="en-US" sz="1400" b="1" dirty="0">
                <a:solidFill>
                  <a:srgbClr val="000000"/>
                </a:solidFill>
                <a:latin typeface="Book Antiqua"/>
              </a:rPr>
              <a:t>in log</a:t>
            </a:r>
          </a:p>
        </p:txBody>
      </p:sp>
      <p:sp>
        <p:nvSpPr>
          <p:cNvPr id="182342" name="Rectangle 70"/>
          <p:cNvSpPr>
            <a:spLocks noChangeArrowheads="1"/>
          </p:cNvSpPr>
          <p:nvPr/>
        </p:nvSpPr>
        <p:spPr bwMode="auto">
          <a:xfrm>
            <a:off x="3215076" y="5780058"/>
            <a:ext cx="1000196" cy="34318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Book Antiqua"/>
              </a:rPr>
              <a:t>Any No?</a:t>
            </a:r>
          </a:p>
        </p:txBody>
      </p:sp>
      <p:sp>
        <p:nvSpPr>
          <p:cNvPr id="182343" name="Rectangle 71"/>
          <p:cNvSpPr>
            <a:spLocks noChangeArrowheads="1"/>
          </p:cNvSpPr>
          <p:nvPr/>
        </p:nvSpPr>
        <p:spPr bwMode="auto">
          <a:xfrm>
            <a:off x="5138703" y="5673942"/>
            <a:ext cx="1178560" cy="5599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Book Antiqua"/>
              </a:rPr>
              <a:t>write abort</a:t>
            </a:r>
          </a:p>
          <a:p>
            <a:pPr algn="ctr"/>
            <a:r>
              <a:rPr lang="en-US" sz="1400" b="1" dirty="0">
                <a:solidFill>
                  <a:srgbClr val="000000"/>
                </a:solidFill>
                <a:latin typeface="Book Antiqua"/>
              </a:rPr>
              <a:t>in log</a:t>
            </a:r>
          </a:p>
        </p:txBody>
      </p:sp>
      <p:sp>
        <p:nvSpPr>
          <p:cNvPr id="182344" name="Rectangle 72"/>
          <p:cNvSpPr>
            <a:spLocks noChangeArrowheads="1"/>
          </p:cNvSpPr>
          <p:nvPr/>
        </p:nvSpPr>
        <p:spPr bwMode="auto">
          <a:xfrm>
            <a:off x="5269985" y="7699169"/>
            <a:ext cx="918254" cy="343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Book Antiqua"/>
              </a:rPr>
              <a:t>ABORT</a:t>
            </a:r>
          </a:p>
        </p:txBody>
      </p:sp>
      <p:sp>
        <p:nvSpPr>
          <p:cNvPr id="182345" name="Rectangle 73"/>
          <p:cNvSpPr>
            <a:spLocks noChangeArrowheads="1"/>
          </p:cNvSpPr>
          <p:nvPr/>
        </p:nvSpPr>
        <p:spPr bwMode="auto">
          <a:xfrm>
            <a:off x="3171277" y="7699169"/>
            <a:ext cx="1087796" cy="343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Book Antiqua"/>
              </a:rPr>
              <a:t>COMMIT</a:t>
            </a:r>
          </a:p>
        </p:txBody>
      </p:sp>
      <p:sp>
        <p:nvSpPr>
          <p:cNvPr id="182346" name="Rectangle 74"/>
          <p:cNvSpPr>
            <a:spLocks noChangeArrowheads="1"/>
          </p:cNvSpPr>
          <p:nvPr/>
        </p:nvSpPr>
        <p:spPr bwMode="auto">
          <a:xfrm>
            <a:off x="8854102" y="9085445"/>
            <a:ext cx="1087796" cy="343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Book Antiqua"/>
              </a:rPr>
              <a:t>COMMIT</a:t>
            </a:r>
          </a:p>
        </p:txBody>
      </p:sp>
      <p:sp>
        <p:nvSpPr>
          <p:cNvPr id="182347" name="Rectangle 75"/>
          <p:cNvSpPr>
            <a:spLocks noChangeArrowheads="1"/>
          </p:cNvSpPr>
          <p:nvPr/>
        </p:nvSpPr>
        <p:spPr bwMode="auto">
          <a:xfrm>
            <a:off x="7654199" y="8998114"/>
            <a:ext cx="918254" cy="343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Book Antiqua"/>
              </a:rPr>
              <a:t>ABORT</a:t>
            </a:r>
          </a:p>
        </p:txBody>
      </p:sp>
      <p:sp>
        <p:nvSpPr>
          <p:cNvPr id="182348" name="Rectangle 76"/>
          <p:cNvSpPr>
            <a:spLocks noChangeArrowheads="1"/>
          </p:cNvSpPr>
          <p:nvPr/>
        </p:nvSpPr>
        <p:spPr bwMode="auto">
          <a:xfrm>
            <a:off x="2995321" y="3680326"/>
            <a:ext cx="1439706" cy="59087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1400" b="1" dirty="0">
                <a:solidFill>
                  <a:srgbClr val="000000"/>
                </a:solidFill>
                <a:latin typeface="Book Antiqua"/>
              </a:rPr>
              <a:t>write</a:t>
            </a:r>
          </a:p>
          <a:p>
            <a:pPr algn="ctr">
              <a:lnSpc>
                <a:spcPct val="70000"/>
              </a:lnSpc>
            </a:pPr>
            <a:r>
              <a:rPr lang="en-US" sz="1400" b="1" dirty="0" err="1">
                <a:solidFill>
                  <a:srgbClr val="000000"/>
                </a:solidFill>
                <a:latin typeface="Book Antiqua"/>
              </a:rPr>
              <a:t>begin_commit</a:t>
            </a:r>
            <a:endParaRPr lang="en-US" sz="1400" b="1" dirty="0">
              <a:solidFill>
                <a:srgbClr val="000000"/>
              </a:solidFill>
              <a:latin typeface="Book Antiqua"/>
            </a:endParaRPr>
          </a:p>
          <a:p>
            <a:pPr algn="ctr">
              <a:lnSpc>
                <a:spcPct val="70000"/>
              </a:lnSpc>
            </a:pPr>
            <a:r>
              <a:rPr lang="en-US" sz="1400" b="1" dirty="0">
                <a:solidFill>
                  <a:srgbClr val="000000"/>
                </a:solidFill>
                <a:latin typeface="Book Antiqua"/>
              </a:rPr>
              <a:t>in log</a:t>
            </a:r>
          </a:p>
        </p:txBody>
      </p:sp>
      <p:sp>
        <p:nvSpPr>
          <p:cNvPr id="182349" name="Rectangle 77"/>
          <p:cNvSpPr>
            <a:spLocks noChangeArrowheads="1"/>
          </p:cNvSpPr>
          <p:nvPr/>
        </p:nvSpPr>
        <p:spPr bwMode="auto">
          <a:xfrm>
            <a:off x="3852060" y="8611312"/>
            <a:ext cx="1837250" cy="6824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400" b="1" dirty="0">
                <a:solidFill>
                  <a:srgbClr val="000000"/>
                </a:solidFill>
                <a:latin typeface="Book Antiqua"/>
              </a:rPr>
              <a:t>write</a:t>
            </a:r>
          </a:p>
          <a:p>
            <a:pPr algn="ctr">
              <a:lnSpc>
                <a:spcPct val="85000"/>
              </a:lnSpc>
            </a:pPr>
            <a:r>
              <a:rPr lang="en-US" sz="1400" b="1" dirty="0" err="1">
                <a:solidFill>
                  <a:srgbClr val="000000"/>
                </a:solidFill>
                <a:latin typeface="Book Antiqua"/>
              </a:rPr>
              <a:t>end_of_transaction</a:t>
            </a:r>
            <a:endParaRPr lang="en-US" sz="1400" b="1" dirty="0">
              <a:solidFill>
                <a:srgbClr val="000000"/>
              </a:solidFill>
              <a:latin typeface="Book Antiqua"/>
            </a:endParaRPr>
          </a:p>
          <a:p>
            <a:pPr algn="ctr">
              <a:lnSpc>
                <a:spcPct val="85000"/>
              </a:lnSpc>
            </a:pPr>
            <a:r>
              <a:rPr lang="en-US" sz="1400" b="1" dirty="0">
                <a:solidFill>
                  <a:srgbClr val="000000"/>
                </a:solidFill>
                <a:latin typeface="Book Antiqua"/>
              </a:rPr>
              <a:t>in log</a:t>
            </a:r>
          </a:p>
        </p:txBody>
      </p:sp>
      <p:sp>
        <p:nvSpPr>
          <p:cNvPr id="182350" name="Rectangle 78"/>
          <p:cNvSpPr>
            <a:spLocks noChangeArrowheads="1"/>
          </p:cNvSpPr>
          <p:nvPr/>
        </p:nvSpPr>
        <p:spPr bwMode="auto">
          <a:xfrm>
            <a:off x="8947575" y="5696520"/>
            <a:ext cx="898596" cy="34318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28691" tIns="63217" rIns="128691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Book Antiqua"/>
              </a:rPr>
              <a:t>READY</a:t>
            </a:r>
          </a:p>
        </p:txBody>
      </p:sp>
      <p:sp>
        <p:nvSpPr>
          <p:cNvPr id="182351" name="Rectangle 79"/>
          <p:cNvSpPr>
            <a:spLocks noChangeArrowheads="1"/>
          </p:cNvSpPr>
          <p:nvPr/>
        </p:nvSpPr>
        <p:spPr bwMode="auto">
          <a:xfrm>
            <a:off x="8903698" y="2876556"/>
            <a:ext cx="990865" cy="343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Book Antiqua"/>
              </a:rPr>
              <a:t>INITIAL</a:t>
            </a:r>
          </a:p>
        </p:txBody>
      </p:sp>
      <p:sp>
        <p:nvSpPr>
          <p:cNvPr id="182352" name="Rectangle 80"/>
          <p:cNvSpPr>
            <a:spLocks noChangeArrowheads="1"/>
          </p:cNvSpPr>
          <p:nvPr/>
        </p:nvSpPr>
        <p:spPr bwMode="auto">
          <a:xfrm rot="20940000">
            <a:off x="5813779" y="3231026"/>
            <a:ext cx="1117599" cy="34318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1400" i="1" dirty="0">
                <a:solidFill>
                  <a:schemeClr val="tx2"/>
                </a:solidFill>
                <a:latin typeface="Book Antiqua"/>
              </a:rPr>
              <a:t>PREPARE</a:t>
            </a:r>
          </a:p>
        </p:txBody>
      </p:sp>
      <p:sp>
        <p:nvSpPr>
          <p:cNvPr id="182353" name="Rectangle 81"/>
          <p:cNvSpPr>
            <a:spLocks noChangeArrowheads="1"/>
          </p:cNvSpPr>
          <p:nvPr/>
        </p:nvSpPr>
        <p:spPr bwMode="auto">
          <a:xfrm rot="20640000">
            <a:off x="4538772" y="4206421"/>
            <a:ext cx="1450476" cy="343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1400" i="1" dirty="0">
                <a:solidFill>
                  <a:schemeClr val="tx2"/>
                </a:solidFill>
                <a:latin typeface="Book Antiqua"/>
              </a:rPr>
              <a:t>VOTE-ABORT</a:t>
            </a:r>
          </a:p>
        </p:txBody>
      </p:sp>
      <p:sp>
        <p:nvSpPr>
          <p:cNvPr id="182354" name="Rectangle 82"/>
          <p:cNvSpPr>
            <a:spLocks noChangeArrowheads="1"/>
          </p:cNvSpPr>
          <p:nvPr/>
        </p:nvSpPr>
        <p:spPr bwMode="auto">
          <a:xfrm rot="20940000">
            <a:off x="5670209" y="6247452"/>
            <a:ext cx="1612454" cy="343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1400" i="1" dirty="0">
                <a:solidFill>
                  <a:schemeClr val="tx2"/>
                </a:solidFill>
                <a:latin typeface="Book Antiqua"/>
              </a:rPr>
              <a:t>VOTE-COMMIT</a:t>
            </a:r>
          </a:p>
        </p:txBody>
      </p:sp>
      <p:sp>
        <p:nvSpPr>
          <p:cNvPr id="182355" name="Line 83"/>
          <p:cNvSpPr>
            <a:spLocks noChangeShapeType="1"/>
          </p:cNvSpPr>
          <p:nvPr/>
        </p:nvSpPr>
        <p:spPr bwMode="auto">
          <a:xfrm flipH="1">
            <a:off x="4118187" y="4919844"/>
            <a:ext cx="466005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82357" name="Line 85"/>
          <p:cNvSpPr>
            <a:spLocks noChangeShapeType="1"/>
          </p:cNvSpPr>
          <p:nvPr/>
        </p:nvSpPr>
        <p:spPr bwMode="auto">
          <a:xfrm>
            <a:off x="6394027" y="5895204"/>
            <a:ext cx="260096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34448" y="6235660"/>
            <a:ext cx="400110" cy="180949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  <a:latin typeface="Book Antiqua"/>
              </a:rPr>
              <a:t>Unilateral abort</a:t>
            </a:r>
            <a:endParaRPr lang="en-US" sz="1400" dirty="0">
              <a:solidFill>
                <a:schemeClr val="tx2"/>
              </a:solidFill>
              <a:latin typeface="Book Antiqua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Linear 2PC</a:t>
            </a:r>
          </a:p>
        </p:txBody>
      </p:sp>
      <p:sp>
        <p:nvSpPr>
          <p:cNvPr id="184323" name="Rectangle 3"/>
          <p:cNvSpPr>
            <a:spLocks noChangeArrowheads="1"/>
          </p:cNvSpPr>
          <p:nvPr/>
        </p:nvSpPr>
        <p:spPr bwMode="auto">
          <a:xfrm>
            <a:off x="1514525" y="3698240"/>
            <a:ext cx="1540695" cy="5585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Book Antiqua"/>
              </a:rPr>
              <a:t>Prepare</a:t>
            </a:r>
          </a:p>
        </p:txBody>
      </p:sp>
      <p:sp>
        <p:nvSpPr>
          <p:cNvPr id="184324" name="Rectangle 4"/>
          <p:cNvSpPr>
            <a:spLocks noChangeArrowheads="1"/>
          </p:cNvSpPr>
          <p:nvPr/>
        </p:nvSpPr>
        <p:spPr bwMode="auto">
          <a:xfrm>
            <a:off x="3812593" y="3698240"/>
            <a:ext cx="1478178" cy="5585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Book Antiqua"/>
              </a:rPr>
              <a:t>VC/VA</a:t>
            </a:r>
          </a:p>
        </p:txBody>
      </p:sp>
      <p:sp>
        <p:nvSpPr>
          <p:cNvPr id="184325" name="Rectangle 5"/>
          <p:cNvSpPr>
            <a:spLocks noChangeArrowheads="1"/>
          </p:cNvSpPr>
          <p:nvPr/>
        </p:nvSpPr>
        <p:spPr bwMode="auto">
          <a:xfrm>
            <a:off x="5899441" y="2984782"/>
            <a:ext cx="1458791" cy="5585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Book Antiqua"/>
              </a:rPr>
              <a:t>Phase 1</a:t>
            </a:r>
          </a:p>
        </p:txBody>
      </p:sp>
      <p:sp>
        <p:nvSpPr>
          <p:cNvPr id="184326" name="Rectangle 6"/>
          <p:cNvSpPr>
            <a:spLocks noChangeArrowheads="1"/>
          </p:cNvSpPr>
          <p:nvPr/>
        </p:nvSpPr>
        <p:spPr bwMode="auto">
          <a:xfrm>
            <a:off x="5773006" y="6524978"/>
            <a:ext cx="1458791" cy="5585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Book Antiqua"/>
              </a:rPr>
              <a:t>Phase 2</a:t>
            </a:r>
          </a:p>
        </p:txBody>
      </p:sp>
      <p:sp>
        <p:nvSpPr>
          <p:cNvPr id="184327" name="Rectangle 7"/>
          <p:cNvSpPr>
            <a:spLocks noChangeArrowheads="1"/>
          </p:cNvSpPr>
          <p:nvPr/>
        </p:nvSpPr>
        <p:spPr bwMode="auto">
          <a:xfrm>
            <a:off x="1525374" y="5639929"/>
            <a:ext cx="1555122" cy="5585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Book Antiqua"/>
              </a:rPr>
              <a:t>GC/GA</a:t>
            </a:r>
          </a:p>
        </p:txBody>
      </p:sp>
      <p:sp>
        <p:nvSpPr>
          <p:cNvPr id="184328" name="Rectangle 8"/>
          <p:cNvSpPr>
            <a:spLocks noChangeArrowheads="1"/>
          </p:cNvSpPr>
          <p:nvPr/>
        </p:nvSpPr>
        <p:spPr bwMode="auto">
          <a:xfrm>
            <a:off x="5817500" y="3698240"/>
            <a:ext cx="1478178" cy="5585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Book Antiqua"/>
              </a:rPr>
              <a:t>VC/VA</a:t>
            </a:r>
          </a:p>
        </p:txBody>
      </p:sp>
      <p:sp>
        <p:nvSpPr>
          <p:cNvPr id="184329" name="Rectangle 9"/>
          <p:cNvSpPr>
            <a:spLocks noChangeArrowheads="1"/>
          </p:cNvSpPr>
          <p:nvPr/>
        </p:nvSpPr>
        <p:spPr bwMode="auto">
          <a:xfrm>
            <a:off x="8066246" y="3698240"/>
            <a:ext cx="1478178" cy="5585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Book Antiqua"/>
              </a:rPr>
              <a:t>VC/VA</a:t>
            </a:r>
          </a:p>
        </p:txBody>
      </p:sp>
      <p:sp>
        <p:nvSpPr>
          <p:cNvPr id="184330" name="Rectangle 10"/>
          <p:cNvSpPr>
            <a:spLocks noChangeArrowheads="1"/>
          </p:cNvSpPr>
          <p:nvPr/>
        </p:nvSpPr>
        <p:spPr bwMode="auto">
          <a:xfrm>
            <a:off x="10134371" y="3698240"/>
            <a:ext cx="1478178" cy="5585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Book Antiqua"/>
              </a:rPr>
              <a:t>VC/VA</a:t>
            </a:r>
          </a:p>
        </p:txBody>
      </p:sp>
      <p:sp>
        <p:nvSpPr>
          <p:cNvPr id="184336" name="Rectangle 16"/>
          <p:cNvSpPr>
            <a:spLocks noChangeArrowheads="1"/>
          </p:cNvSpPr>
          <p:nvPr/>
        </p:nvSpPr>
        <p:spPr bwMode="auto">
          <a:xfrm>
            <a:off x="526999" y="7473244"/>
            <a:ext cx="11896619" cy="5585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Book Antiqua"/>
              </a:rPr>
              <a:t>VC: Vote-Commit, VA: Vote-Abort, GC: Global-commit, GA: Global-abort</a:t>
            </a:r>
          </a:p>
        </p:txBody>
      </p:sp>
      <p:sp>
        <p:nvSpPr>
          <p:cNvPr id="184337" name="Rectangle 17"/>
          <p:cNvSpPr>
            <a:spLocks noChangeArrowheads="1"/>
          </p:cNvSpPr>
          <p:nvPr/>
        </p:nvSpPr>
        <p:spPr bwMode="auto">
          <a:xfrm>
            <a:off x="833122" y="4630703"/>
            <a:ext cx="717973" cy="654756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800" dirty="0">
              <a:latin typeface="Book Antiqua"/>
            </a:endParaRPr>
          </a:p>
        </p:txBody>
      </p:sp>
      <p:sp>
        <p:nvSpPr>
          <p:cNvPr id="184338" name="Rectangle 18"/>
          <p:cNvSpPr>
            <a:spLocks noChangeArrowheads="1"/>
          </p:cNvSpPr>
          <p:nvPr/>
        </p:nvSpPr>
        <p:spPr bwMode="auto">
          <a:xfrm>
            <a:off x="1010969" y="4700694"/>
            <a:ext cx="362278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Book Antiqua"/>
              </a:rPr>
              <a:t>1</a:t>
            </a:r>
          </a:p>
        </p:txBody>
      </p:sp>
      <p:sp>
        <p:nvSpPr>
          <p:cNvPr id="184340" name="Rectangle 20"/>
          <p:cNvSpPr>
            <a:spLocks noChangeArrowheads="1"/>
          </p:cNvSpPr>
          <p:nvPr/>
        </p:nvSpPr>
        <p:spPr bwMode="auto">
          <a:xfrm>
            <a:off x="3007360" y="4630703"/>
            <a:ext cx="740551" cy="654756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800" dirty="0">
              <a:latin typeface="Book Antiqua"/>
            </a:endParaRPr>
          </a:p>
        </p:txBody>
      </p:sp>
      <p:sp>
        <p:nvSpPr>
          <p:cNvPr id="184341" name="Rectangle 21"/>
          <p:cNvSpPr>
            <a:spLocks noChangeArrowheads="1"/>
          </p:cNvSpPr>
          <p:nvPr/>
        </p:nvSpPr>
        <p:spPr bwMode="auto">
          <a:xfrm>
            <a:off x="3196496" y="4700694"/>
            <a:ext cx="362278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Book Antiqua"/>
              </a:rPr>
              <a:t>2</a:t>
            </a:r>
          </a:p>
        </p:txBody>
      </p:sp>
      <p:sp>
        <p:nvSpPr>
          <p:cNvPr id="184343" name="Rectangle 23"/>
          <p:cNvSpPr>
            <a:spLocks noChangeArrowheads="1"/>
          </p:cNvSpPr>
          <p:nvPr/>
        </p:nvSpPr>
        <p:spPr bwMode="auto">
          <a:xfrm>
            <a:off x="5122899" y="4630703"/>
            <a:ext cx="717973" cy="654756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800" dirty="0">
              <a:latin typeface="Book Antiqua"/>
            </a:endParaRPr>
          </a:p>
        </p:txBody>
      </p:sp>
      <p:sp>
        <p:nvSpPr>
          <p:cNvPr id="184344" name="Rectangle 24"/>
          <p:cNvSpPr>
            <a:spLocks noChangeArrowheads="1"/>
          </p:cNvSpPr>
          <p:nvPr/>
        </p:nvSpPr>
        <p:spPr bwMode="auto">
          <a:xfrm>
            <a:off x="5300746" y="4700694"/>
            <a:ext cx="362278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Book Antiqua"/>
              </a:rPr>
              <a:t>3</a:t>
            </a:r>
          </a:p>
        </p:txBody>
      </p:sp>
      <p:sp>
        <p:nvSpPr>
          <p:cNvPr id="184346" name="Rectangle 26"/>
          <p:cNvSpPr>
            <a:spLocks noChangeArrowheads="1"/>
          </p:cNvSpPr>
          <p:nvPr/>
        </p:nvSpPr>
        <p:spPr bwMode="auto">
          <a:xfrm>
            <a:off x="7270045" y="4630703"/>
            <a:ext cx="740551" cy="654756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800" dirty="0">
              <a:latin typeface="Book Antiqua"/>
            </a:endParaRPr>
          </a:p>
        </p:txBody>
      </p:sp>
      <p:sp>
        <p:nvSpPr>
          <p:cNvPr id="184347" name="Rectangle 27"/>
          <p:cNvSpPr>
            <a:spLocks noChangeArrowheads="1"/>
          </p:cNvSpPr>
          <p:nvPr/>
        </p:nvSpPr>
        <p:spPr bwMode="auto">
          <a:xfrm>
            <a:off x="7459181" y="4700694"/>
            <a:ext cx="362278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Book Antiqua"/>
              </a:rPr>
              <a:t>4</a:t>
            </a:r>
          </a:p>
        </p:txBody>
      </p:sp>
      <p:sp>
        <p:nvSpPr>
          <p:cNvPr id="184349" name="Rectangle 29"/>
          <p:cNvSpPr>
            <a:spLocks noChangeArrowheads="1"/>
          </p:cNvSpPr>
          <p:nvPr/>
        </p:nvSpPr>
        <p:spPr bwMode="auto">
          <a:xfrm>
            <a:off x="9446542" y="4630703"/>
            <a:ext cx="740551" cy="654756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800" dirty="0">
              <a:latin typeface="Book Antiqua"/>
            </a:endParaRPr>
          </a:p>
        </p:txBody>
      </p:sp>
      <p:sp>
        <p:nvSpPr>
          <p:cNvPr id="184350" name="Rectangle 30"/>
          <p:cNvSpPr>
            <a:spLocks noChangeArrowheads="1"/>
          </p:cNvSpPr>
          <p:nvPr/>
        </p:nvSpPr>
        <p:spPr bwMode="auto">
          <a:xfrm>
            <a:off x="9635678" y="4700694"/>
            <a:ext cx="362278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Book Antiqua"/>
              </a:rPr>
              <a:t>5</a:t>
            </a:r>
          </a:p>
        </p:txBody>
      </p:sp>
      <p:sp>
        <p:nvSpPr>
          <p:cNvPr id="184352" name="Rectangle 32"/>
          <p:cNvSpPr>
            <a:spLocks noChangeArrowheads="1"/>
          </p:cNvSpPr>
          <p:nvPr/>
        </p:nvSpPr>
        <p:spPr bwMode="auto">
          <a:xfrm>
            <a:off x="11489833" y="4630703"/>
            <a:ext cx="717973" cy="654756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800" dirty="0">
              <a:latin typeface="Book Antiqua"/>
            </a:endParaRPr>
          </a:p>
        </p:txBody>
      </p:sp>
      <p:sp>
        <p:nvSpPr>
          <p:cNvPr id="184353" name="Rectangle 33"/>
          <p:cNvSpPr>
            <a:spLocks noChangeArrowheads="1"/>
          </p:cNvSpPr>
          <p:nvPr/>
        </p:nvSpPr>
        <p:spPr bwMode="auto">
          <a:xfrm>
            <a:off x="11609373" y="4700694"/>
            <a:ext cx="481150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Book Antiqua"/>
              </a:rPr>
              <a:t>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17824" y="4280747"/>
            <a:ext cx="1872000" cy="343182"/>
            <a:chOff x="1317824" y="4280747"/>
            <a:chExt cx="1872000" cy="343182"/>
          </a:xfrm>
        </p:grpSpPr>
        <p:sp>
          <p:nvSpPr>
            <p:cNvPr id="184355" name="Line 35"/>
            <p:cNvSpPr>
              <a:spLocks noChangeShapeType="1"/>
            </p:cNvSpPr>
            <p:nvPr/>
          </p:nvSpPr>
          <p:spPr bwMode="auto">
            <a:xfrm flipV="1">
              <a:off x="1317824" y="4289778"/>
              <a:ext cx="0" cy="334151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800" dirty="0">
                <a:latin typeface="Book Antiqua"/>
              </a:endParaRPr>
            </a:p>
          </p:txBody>
        </p:sp>
        <p:sp>
          <p:nvSpPr>
            <p:cNvPr id="184356" name="Line 36"/>
            <p:cNvSpPr>
              <a:spLocks noChangeShapeType="1"/>
            </p:cNvSpPr>
            <p:nvPr/>
          </p:nvSpPr>
          <p:spPr bwMode="auto">
            <a:xfrm>
              <a:off x="1317824" y="4280747"/>
              <a:ext cx="1872000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800" dirty="0">
                <a:latin typeface="Book Antiqua"/>
              </a:endParaRPr>
            </a:p>
          </p:txBody>
        </p:sp>
        <p:sp>
          <p:nvSpPr>
            <p:cNvPr id="184357" name="Line 37"/>
            <p:cNvSpPr>
              <a:spLocks noChangeShapeType="1"/>
            </p:cNvSpPr>
            <p:nvPr/>
          </p:nvSpPr>
          <p:spPr bwMode="auto">
            <a:xfrm>
              <a:off x="3189111" y="4289778"/>
              <a:ext cx="0" cy="32512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800" dirty="0">
                <a:latin typeface="Book Antiqua"/>
              </a:endParaRPr>
            </a:p>
          </p:txBody>
        </p:sp>
      </p:grpSp>
      <p:sp>
        <p:nvSpPr>
          <p:cNvPr id="184396" name="Rectangle 76"/>
          <p:cNvSpPr>
            <a:spLocks noChangeArrowheads="1"/>
          </p:cNvSpPr>
          <p:nvPr/>
        </p:nvSpPr>
        <p:spPr bwMode="auto">
          <a:xfrm>
            <a:off x="3665747" y="5667022"/>
            <a:ext cx="1555122" cy="5585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Book Antiqua"/>
              </a:rPr>
              <a:t>GC/GA</a:t>
            </a:r>
          </a:p>
        </p:txBody>
      </p:sp>
      <p:sp>
        <p:nvSpPr>
          <p:cNvPr id="184397" name="Rectangle 77"/>
          <p:cNvSpPr>
            <a:spLocks noChangeArrowheads="1"/>
          </p:cNvSpPr>
          <p:nvPr/>
        </p:nvSpPr>
        <p:spPr bwMode="auto">
          <a:xfrm>
            <a:off x="5806120" y="5694115"/>
            <a:ext cx="1555122" cy="5585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Book Antiqua"/>
              </a:rPr>
              <a:t>GC/GA</a:t>
            </a:r>
          </a:p>
        </p:txBody>
      </p:sp>
      <p:sp>
        <p:nvSpPr>
          <p:cNvPr id="184398" name="Rectangle 78"/>
          <p:cNvSpPr>
            <a:spLocks noChangeArrowheads="1"/>
          </p:cNvSpPr>
          <p:nvPr/>
        </p:nvSpPr>
        <p:spPr bwMode="auto">
          <a:xfrm>
            <a:off x="7946494" y="5721209"/>
            <a:ext cx="1555122" cy="5585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Book Antiqua"/>
              </a:rPr>
              <a:t>GC/GA</a:t>
            </a:r>
          </a:p>
        </p:txBody>
      </p:sp>
      <p:sp>
        <p:nvSpPr>
          <p:cNvPr id="184399" name="Rectangle 79"/>
          <p:cNvSpPr>
            <a:spLocks noChangeArrowheads="1"/>
          </p:cNvSpPr>
          <p:nvPr/>
        </p:nvSpPr>
        <p:spPr bwMode="auto">
          <a:xfrm>
            <a:off x="10086867" y="5748302"/>
            <a:ext cx="1555122" cy="5585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Book Antiqua"/>
              </a:rPr>
              <a:t>GC/GA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3406056" y="4279527"/>
            <a:ext cx="1872000" cy="343182"/>
            <a:chOff x="1317824" y="4280747"/>
            <a:chExt cx="1872000" cy="343182"/>
          </a:xfrm>
        </p:grpSpPr>
        <p:sp>
          <p:nvSpPr>
            <p:cNvPr id="77" name="Line 35"/>
            <p:cNvSpPr>
              <a:spLocks noChangeShapeType="1"/>
            </p:cNvSpPr>
            <p:nvPr/>
          </p:nvSpPr>
          <p:spPr bwMode="auto">
            <a:xfrm flipV="1">
              <a:off x="1317824" y="4289778"/>
              <a:ext cx="0" cy="334151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800" dirty="0">
                <a:latin typeface="Book Antiqua"/>
              </a:endParaRPr>
            </a:p>
          </p:txBody>
        </p:sp>
        <p:sp>
          <p:nvSpPr>
            <p:cNvPr id="78" name="Line 36"/>
            <p:cNvSpPr>
              <a:spLocks noChangeShapeType="1"/>
            </p:cNvSpPr>
            <p:nvPr/>
          </p:nvSpPr>
          <p:spPr bwMode="auto">
            <a:xfrm>
              <a:off x="1317824" y="4280747"/>
              <a:ext cx="1872000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800" dirty="0">
                <a:latin typeface="Book Antiqua"/>
              </a:endParaRPr>
            </a:p>
          </p:txBody>
        </p:sp>
        <p:sp>
          <p:nvSpPr>
            <p:cNvPr id="79" name="Line 37"/>
            <p:cNvSpPr>
              <a:spLocks noChangeShapeType="1"/>
            </p:cNvSpPr>
            <p:nvPr/>
          </p:nvSpPr>
          <p:spPr bwMode="auto">
            <a:xfrm>
              <a:off x="3189111" y="4289778"/>
              <a:ext cx="0" cy="32512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800" dirty="0">
                <a:latin typeface="Book Antiqua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5566296" y="4283803"/>
            <a:ext cx="1872000" cy="343182"/>
            <a:chOff x="1317824" y="4280747"/>
            <a:chExt cx="1872000" cy="343182"/>
          </a:xfrm>
        </p:grpSpPr>
        <p:sp>
          <p:nvSpPr>
            <p:cNvPr id="81" name="Line 35"/>
            <p:cNvSpPr>
              <a:spLocks noChangeShapeType="1"/>
            </p:cNvSpPr>
            <p:nvPr/>
          </p:nvSpPr>
          <p:spPr bwMode="auto">
            <a:xfrm flipV="1">
              <a:off x="1317824" y="4289778"/>
              <a:ext cx="0" cy="334151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800" dirty="0">
                <a:latin typeface="Book Antiqua"/>
              </a:endParaRPr>
            </a:p>
          </p:txBody>
        </p:sp>
        <p:sp>
          <p:nvSpPr>
            <p:cNvPr id="82" name="Line 36"/>
            <p:cNvSpPr>
              <a:spLocks noChangeShapeType="1"/>
            </p:cNvSpPr>
            <p:nvPr/>
          </p:nvSpPr>
          <p:spPr bwMode="auto">
            <a:xfrm>
              <a:off x="1317824" y="4280747"/>
              <a:ext cx="1872000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800" dirty="0">
                <a:latin typeface="Book Antiqua"/>
              </a:endParaRPr>
            </a:p>
          </p:txBody>
        </p:sp>
        <p:sp>
          <p:nvSpPr>
            <p:cNvPr id="83" name="Line 37"/>
            <p:cNvSpPr>
              <a:spLocks noChangeShapeType="1"/>
            </p:cNvSpPr>
            <p:nvPr/>
          </p:nvSpPr>
          <p:spPr bwMode="auto">
            <a:xfrm>
              <a:off x="3189111" y="4289778"/>
              <a:ext cx="0" cy="32512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800" dirty="0">
                <a:latin typeface="Book Antiqua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7726536" y="4288079"/>
            <a:ext cx="1872000" cy="343182"/>
            <a:chOff x="1317824" y="4280747"/>
            <a:chExt cx="1872000" cy="343182"/>
          </a:xfrm>
        </p:grpSpPr>
        <p:sp>
          <p:nvSpPr>
            <p:cNvPr id="85" name="Line 35"/>
            <p:cNvSpPr>
              <a:spLocks noChangeShapeType="1"/>
            </p:cNvSpPr>
            <p:nvPr/>
          </p:nvSpPr>
          <p:spPr bwMode="auto">
            <a:xfrm flipV="1">
              <a:off x="1317824" y="4289778"/>
              <a:ext cx="0" cy="334151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800" dirty="0">
                <a:latin typeface="Book Antiqua"/>
              </a:endParaRPr>
            </a:p>
          </p:txBody>
        </p:sp>
        <p:sp>
          <p:nvSpPr>
            <p:cNvPr id="86" name="Line 36"/>
            <p:cNvSpPr>
              <a:spLocks noChangeShapeType="1"/>
            </p:cNvSpPr>
            <p:nvPr/>
          </p:nvSpPr>
          <p:spPr bwMode="auto">
            <a:xfrm>
              <a:off x="1317824" y="4280747"/>
              <a:ext cx="1872000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800" dirty="0">
                <a:latin typeface="Book Antiqua"/>
              </a:endParaRPr>
            </a:p>
          </p:txBody>
        </p:sp>
        <p:sp>
          <p:nvSpPr>
            <p:cNvPr id="87" name="Line 37"/>
            <p:cNvSpPr>
              <a:spLocks noChangeShapeType="1"/>
            </p:cNvSpPr>
            <p:nvPr/>
          </p:nvSpPr>
          <p:spPr bwMode="auto">
            <a:xfrm>
              <a:off x="3189111" y="4289778"/>
              <a:ext cx="0" cy="32512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800" dirty="0">
                <a:latin typeface="Book Antiqua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9886776" y="4292355"/>
            <a:ext cx="1872000" cy="343182"/>
            <a:chOff x="1317824" y="4280747"/>
            <a:chExt cx="1872000" cy="343182"/>
          </a:xfrm>
        </p:grpSpPr>
        <p:sp>
          <p:nvSpPr>
            <p:cNvPr id="89" name="Line 35"/>
            <p:cNvSpPr>
              <a:spLocks noChangeShapeType="1"/>
            </p:cNvSpPr>
            <p:nvPr/>
          </p:nvSpPr>
          <p:spPr bwMode="auto">
            <a:xfrm flipV="1">
              <a:off x="1317824" y="4289778"/>
              <a:ext cx="0" cy="334151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800" dirty="0">
                <a:latin typeface="Book Antiqua"/>
              </a:endParaRPr>
            </a:p>
          </p:txBody>
        </p:sp>
        <p:sp>
          <p:nvSpPr>
            <p:cNvPr id="90" name="Line 36"/>
            <p:cNvSpPr>
              <a:spLocks noChangeShapeType="1"/>
            </p:cNvSpPr>
            <p:nvPr/>
          </p:nvSpPr>
          <p:spPr bwMode="auto">
            <a:xfrm>
              <a:off x="1317824" y="4280747"/>
              <a:ext cx="1872000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800" dirty="0">
                <a:latin typeface="Book Antiqua"/>
              </a:endParaRPr>
            </a:p>
          </p:txBody>
        </p:sp>
        <p:sp>
          <p:nvSpPr>
            <p:cNvPr id="91" name="Line 37"/>
            <p:cNvSpPr>
              <a:spLocks noChangeShapeType="1"/>
            </p:cNvSpPr>
            <p:nvPr/>
          </p:nvSpPr>
          <p:spPr bwMode="auto">
            <a:xfrm>
              <a:off x="3189111" y="4289778"/>
              <a:ext cx="0" cy="32512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800" dirty="0">
                <a:latin typeface="Book Antiqua"/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 flipH="1" flipV="1">
            <a:off x="1317824" y="5291915"/>
            <a:ext cx="1872000" cy="343182"/>
            <a:chOff x="1317824" y="4280747"/>
            <a:chExt cx="1872000" cy="343182"/>
          </a:xfrm>
        </p:grpSpPr>
        <p:sp>
          <p:nvSpPr>
            <p:cNvPr id="93" name="Line 35"/>
            <p:cNvSpPr>
              <a:spLocks noChangeShapeType="1"/>
            </p:cNvSpPr>
            <p:nvPr/>
          </p:nvSpPr>
          <p:spPr bwMode="auto">
            <a:xfrm flipV="1">
              <a:off x="1317824" y="4289778"/>
              <a:ext cx="0" cy="334151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800" dirty="0">
                <a:latin typeface="Book Antiqua"/>
              </a:endParaRPr>
            </a:p>
          </p:txBody>
        </p:sp>
        <p:sp>
          <p:nvSpPr>
            <p:cNvPr id="94" name="Line 36"/>
            <p:cNvSpPr>
              <a:spLocks noChangeShapeType="1"/>
            </p:cNvSpPr>
            <p:nvPr/>
          </p:nvSpPr>
          <p:spPr bwMode="auto">
            <a:xfrm>
              <a:off x="1317824" y="4280747"/>
              <a:ext cx="1872000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800" dirty="0">
                <a:latin typeface="Book Antiqua"/>
              </a:endParaRPr>
            </a:p>
          </p:txBody>
        </p:sp>
        <p:sp>
          <p:nvSpPr>
            <p:cNvPr id="95" name="Line 37"/>
            <p:cNvSpPr>
              <a:spLocks noChangeShapeType="1"/>
            </p:cNvSpPr>
            <p:nvPr/>
          </p:nvSpPr>
          <p:spPr bwMode="auto">
            <a:xfrm>
              <a:off x="3189111" y="4289778"/>
              <a:ext cx="0" cy="32512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800" dirty="0">
                <a:latin typeface="Book Antiqua"/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 flipH="1" flipV="1">
            <a:off x="3406056" y="5291915"/>
            <a:ext cx="1872000" cy="343182"/>
            <a:chOff x="1317824" y="4280747"/>
            <a:chExt cx="1872000" cy="343182"/>
          </a:xfrm>
        </p:grpSpPr>
        <p:sp>
          <p:nvSpPr>
            <p:cNvPr id="97" name="Line 35"/>
            <p:cNvSpPr>
              <a:spLocks noChangeShapeType="1"/>
            </p:cNvSpPr>
            <p:nvPr/>
          </p:nvSpPr>
          <p:spPr bwMode="auto">
            <a:xfrm flipV="1">
              <a:off x="1317824" y="4289778"/>
              <a:ext cx="0" cy="334151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800" dirty="0">
                <a:latin typeface="Book Antiqua"/>
              </a:endParaRPr>
            </a:p>
          </p:txBody>
        </p:sp>
        <p:sp>
          <p:nvSpPr>
            <p:cNvPr id="98" name="Line 36"/>
            <p:cNvSpPr>
              <a:spLocks noChangeShapeType="1"/>
            </p:cNvSpPr>
            <p:nvPr/>
          </p:nvSpPr>
          <p:spPr bwMode="auto">
            <a:xfrm>
              <a:off x="1317824" y="4280747"/>
              <a:ext cx="1872000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800" dirty="0">
                <a:latin typeface="Book Antiqua"/>
              </a:endParaRPr>
            </a:p>
          </p:txBody>
        </p:sp>
        <p:sp>
          <p:nvSpPr>
            <p:cNvPr id="99" name="Line 37"/>
            <p:cNvSpPr>
              <a:spLocks noChangeShapeType="1"/>
            </p:cNvSpPr>
            <p:nvPr/>
          </p:nvSpPr>
          <p:spPr bwMode="auto">
            <a:xfrm>
              <a:off x="3189111" y="4289778"/>
              <a:ext cx="0" cy="32512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800" dirty="0">
                <a:latin typeface="Book Antiqua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 flipH="1" flipV="1">
            <a:off x="5566504" y="5287639"/>
            <a:ext cx="1872000" cy="343182"/>
            <a:chOff x="1317824" y="4280747"/>
            <a:chExt cx="1872000" cy="343182"/>
          </a:xfrm>
        </p:grpSpPr>
        <p:sp>
          <p:nvSpPr>
            <p:cNvPr id="101" name="Line 35"/>
            <p:cNvSpPr>
              <a:spLocks noChangeShapeType="1"/>
            </p:cNvSpPr>
            <p:nvPr/>
          </p:nvSpPr>
          <p:spPr bwMode="auto">
            <a:xfrm flipV="1">
              <a:off x="1317824" y="4289778"/>
              <a:ext cx="0" cy="334151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800" dirty="0">
                <a:latin typeface="Book Antiqua"/>
              </a:endParaRPr>
            </a:p>
          </p:txBody>
        </p:sp>
        <p:sp>
          <p:nvSpPr>
            <p:cNvPr id="102" name="Line 36"/>
            <p:cNvSpPr>
              <a:spLocks noChangeShapeType="1"/>
            </p:cNvSpPr>
            <p:nvPr/>
          </p:nvSpPr>
          <p:spPr bwMode="auto">
            <a:xfrm>
              <a:off x="1317824" y="4280747"/>
              <a:ext cx="1872000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800" dirty="0">
                <a:latin typeface="Book Antiqua"/>
              </a:endParaRPr>
            </a:p>
          </p:txBody>
        </p:sp>
        <p:sp>
          <p:nvSpPr>
            <p:cNvPr id="103" name="Line 37"/>
            <p:cNvSpPr>
              <a:spLocks noChangeShapeType="1"/>
            </p:cNvSpPr>
            <p:nvPr/>
          </p:nvSpPr>
          <p:spPr bwMode="auto">
            <a:xfrm>
              <a:off x="3189111" y="4289778"/>
              <a:ext cx="0" cy="32512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800" dirty="0">
                <a:latin typeface="Book Antiqua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 flipH="1" flipV="1">
            <a:off x="7726744" y="5291840"/>
            <a:ext cx="1872000" cy="343182"/>
            <a:chOff x="1317824" y="4280747"/>
            <a:chExt cx="1872000" cy="343182"/>
          </a:xfrm>
        </p:grpSpPr>
        <p:sp>
          <p:nvSpPr>
            <p:cNvPr id="105" name="Line 35"/>
            <p:cNvSpPr>
              <a:spLocks noChangeShapeType="1"/>
            </p:cNvSpPr>
            <p:nvPr/>
          </p:nvSpPr>
          <p:spPr bwMode="auto">
            <a:xfrm flipV="1">
              <a:off x="1317824" y="4289778"/>
              <a:ext cx="0" cy="334151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800" dirty="0">
                <a:latin typeface="Book Antiqua"/>
              </a:endParaRPr>
            </a:p>
          </p:txBody>
        </p:sp>
        <p:sp>
          <p:nvSpPr>
            <p:cNvPr id="106" name="Line 36"/>
            <p:cNvSpPr>
              <a:spLocks noChangeShapeType="1"/>
            </p:cNvSpPr>
            <p:nvPr/>
          </p:nvSpPr>
          <p:spPr bwMode="auto">
            <a:xfrm>
              <a:off x="1317824" y="4280747"/>
              <a:ext cx="1872000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800" dirty="0">
                <a:latin typeface="Book Antiqua"/>
              </a:endParaRPr>
            </a:p>
          </p:txBody>
        </p:sp>
        <p:sp>
          <p:nvSpPr>
            <p:cNvPr id="107" name="Line 37"/>
            <p:cNvSpPr>
              <a:spLocks noChangeShapeType="1"/>
            </p:cNvSpPr>
            <p:nvPr/>
          </p:nvSpPr>
          <p:spPr bwMode="auto">
            <a:xfrm>
              <a:off x="3189111" y="4289778"/>
              <a:ext cx="0" cy="32512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800" dirty="0">
                <a:latin typeface="Book Antiqua"/>
              </a:endParaRPr>
            </a:p>
          </p:txBody>
        </p:sp>
      </p:grpSp>
      <p:grpSp>
        <p:nvGrpSpPr>
          <p:cNvPr id="108" name="Group 107"/>
          <p:cNvGrpSpPr/>
          <p:nvPr/>
        </p:nvGrpSpPr>
        <p:grpSpPr>
          <a:xfrm flipH="1" flipV="1">
            <a:off x="9886984" y="5291915"/>
            <a:ext cx="1872000" cy="343182"/>
            <a:chOff x="1317824" y="4280747"/>
            <a:chExt cx="1872000" cy="343182"/>
          </a:xfrm>
        </p:grpSpPr>
        <p:sp>
          <p:nvSpPr>
            <p:cNvPr id="109" name="Line 35"/>
            <p:cNvSpPr>
              <a:spLocks noChangeShapeType="1"/>
            </p:cNvSpPr>
            <p:nvPr/>
          </p:nvSpPr>
          <p:spPr bwMode="auto">
            <a:xfrm flipV="1">
              <a:off x="1317824" y="4289778"/>
              <a:ext cx="0" cy="334151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800" dirty="0">
                <a:latin typeface="Book Antiqua"/>
              </a:endParaRPr>
            </a:p>
          </p:txBody>
        </p:sp>
        <p:sp>
          <p:nvSpPr>
            <p:cNvPr id="110" name="Line 36"/>
            <p:cNvSpPr>
              <a:spLocks noChangeShapeType="1"/>
            </p:cNvSpPr>
            <p:nvPr/>
          </p:nvSpPr>
          <p:spPr bwMode="auto">
            <a:xfrm>
              <a:off x="1317824" y="4280747"/>
              <a:ext cx="1872000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800" dirty="0">
                <a:latin typeface="Book Antiqua"/>
              </a:endParaRPr>
            </a:p>
          </p:txBody>
        </p:sp>
        <p:sp>
          <p:nvSpPr>
            <p:cNvPr id="111" name="Line 37"/>
            <p:cNvSpPr>
              <a:spLocks noChangeShapeType="1"/>
            </p:cNvSpPr>
            <p:nvPr/>
          </p:nvSpPr>
          <p:spPr bwMode="auto">
            <a:xfrm>
              <a:off x="3189111" y="4289778"/>
              <a:ext cx="0" cy="32512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800" dirty="0">
                <a:latin typeface="Book Antiqua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606856" y="4156720"/>
            <a:ext cx="646331" cy="303478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dirty="0" smtClean="0"/>
              <a:t>≈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10606856" y="5509426"/>
            <a:ext cx="646331" cy="303478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dirty="0" smtClean="0"/>
              <a:t>≈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Distributed 2PC</a:t>
            </a:r>
          </a:p>
        </p:txBody>
      </p:sp>
      <p:sp>
        <p:nvSpPr>
          <p:cNvPr id="185360" name="Rectangle 16"/>
          <p:cNvSpPr>
            <a:spLocks noChangeArrowheads="1"/>
          </p:cNvSpPr>
          <p:nvPr/>
        </p:nvSpPr>
        <p:spPr bwMode="auto">
          <a:xfrm>
            <a:off x="3262040" y="7995588"/>
            <a:ext cx="1267170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300" dirty="0">
                <a:solidFill>
                  <a:schemeClr val="tx2"/>
                </a:solidFill>
                <a:latin typeface="Book Antiqua"/>
              </a:rPr>
              <a:t>prepare</a:t>
            </a:r>
          </a:p>
        </p:txBody>
      </p:sp>
      <p:sp>
        <p:nvSpPr>
          <p:cNvPr id="185361" name="Rectangle 17"/>
          <p:cNvSpPr>
            <a:spLocks noChangeArrowheads="1"/>
          </p:cNvSpPr>
          <p:nvPr/>
        </p:nvSpPr>
        <p:spPr bwMode="auto">
          <a:xfrm>
            <a:off x="5998344" y="7688862"/>
            <a:ext cx="1927019" cy="8355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vote-abort/</a:t>
            </a:r>
          </a:p>
          <a:p>
            <a:r>
              <a:rPr lang="en-US" sz="2300" dirty="0" smtClean="0">
                <a:solidFill>
                  <a:srgbClr val="000000"/>
                </a:solidFill>
                <a:latin typeface="Book Antiqua"/>
              </a:rPr>
              <a:t>vote-commit</a:t>
            </a:r>
            <a:endParaRPr lang="en-US" sz="23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185363" name="Rectangle 19"/>
          <p:cNvSpPr>
            <a:spLocks noChangeArrowheads="1"/>
          </p:cNvSpPr>
          <p:nvPr/>
        </p:nvSpPr>
        <p:spPr bwMode="auto">
          <a:xfrm>
            <a:off x="7915817" y="7074747"/>
            <a:ext cx="2338965" cy="8355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global-commit/</a:t>
            </a:r>
          </a:p>
          <a:p>
            <a:endParaRPr lang="en-US" sz="23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185364" name="Rectangle 20"/>
          <p:cNvSpPr>
            <a:spLocks noChangeArrowheads="1"/>
          </p:cNvSpPr>
          <p:nvPr/>
        </p:nvSpPr>
        <p:spPr bwMode="auto">
          <a:xfrm>
            <a:off x="8127524" y="7345680"/>
            <a:ext cx="1850074" cy="8355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global-abort</a:t>
            </a:r>
          </a:p>
          <a:p>
            <a:endParaRPr lang="en-US" sz="23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185365" name="Rectangle 21"/>
          <p:cNvSpPr>
            <a:spLocks noChangeArrowheads="1"/>
          </p:cNvSpPr>
          <p:nvPr/>
        </p:nvSpPr>
        <p:spPr bwMode="auto">
          <a:xfrm>
            <a:off x="8003927" y="7616613"/>
            <a:ext cx="2144682" cy="8355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decision made</a:t>
            </a:r>
          </a:p>
          <a:p>
            <a:endParaRPr lang="en-US" sz="23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185366" name="Rectangle 22"/>
          <p:cNvSpPr>
            <a:spLocks noChangeArrowheads="1"/>
          </p:cNvSpPr>
          <p:nvPr/>
        </p:nvSpPr>
        <p:spPr bwMode="auto">
          <a:xfrm>
            <a:off x="7995504" y="7887548"/>
            <a:ext cx="2168302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independently</a:t>
            </a:r>
          </a:p>
        </p:txBody>
      </p:sp>
      <p:sp>
        <p:nvSpPr>
          <p:cNvPr id="185367" name="Rectangle 23"/>
          <p:cNvSpPr>
            <a:spLocks noChangeArrowheads="1"/>
          </p:cNvSpPr>
          <p:nvPr/>
        </p:nvSpPr>
        <p:spPr bwMode="auto">
          <a:xfrm>
            <a:off x="3262040" y="8808721"/>
            <a:ext cx="1244703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Phase 1</a:t>
            </a:r>
          </a:p>
        </p:txBody>
      </p:sp>
      <p:sp>
        <p:nvSpPr>
          <p:cNvPr id="185368" name="Rectangle 24"/>
          <p:cNvSpPr>
            <a:spLocks noChangeArrowheads="1"/>
          </p:cNvSpPr>
          <p:nvPr/>
        </p:nvSpPr>
        <p:spPr bwMode="auto">
          <a:xfrm>
            <a:off x="1461840" y="2492588"/>
            <a:ext cx="2209372" cy="5585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Book Antiqua"/>
              </a:rPr>
              <a:t>Coordinator</a:t>
            </a:r>
          </a:p>
        </p:txBody>
      </p:sp>
      <p:sp>
        <p:nvSpPr>
          <p:cNvPr id="185369" name="Rectangle 25"/>
          <p:cNvSpPr>
            <a:spLocks noChangeArrowheads="1"/>
          </p:cNvSpPr>
          <p:nvPr/>
        </p:nvSpPr>
        <p:spPr bwMode="auto">
          <a:xfrm>
            <a:off x="4126136" y="2492588"/>
            <a:ext cx="2157300" cy="5585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Book Antiqua"/>
              </a:rPr>
              <a:t>Participants</a:t>
            </a:r>
          </a:p>
        </p:txBody>
      </p:sp>
      <p:sp>
        <p:nvSpPr>
          <p:cNvPr id="185370" name="Rectangle 26"/>
          <p:cNvSpPr>
            <a:spLocks noChangeArrowheads="1"/>
          </p:cNvSpPr>
          <p:nvPr/>
        </p:nvSpPr>
        <p:spPr bwMode="auto">
          <a:xfrm>
            <a:off x="7731200" y="2492588"/>
            <a:ext cx="2157300" cy="5585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Book Antiqua"/>
              </a:rPr>
              <a:t>Participants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181920" y="3292624"/>
            <a:ext cx="6984176" cy="3668676"/>
            <a:chOff x="3242169" y="3296356"/>
            <a:chExt cx="5779911" cy="2348089"/>
          </a:xfrm>
        </p:grpSpPr>
        <p:sp>
          <p:nvSpPr>
            <p:cNvPr id="185347" name="Rectangle 3"/>
            <p:cNvSpPr>
              <a:spLocks noChangeArrowheads="1"/>
            </p:cNvSpPr>
            <p:nvPr/>
          </p:nvSpPr>
          <p:spPr bwMode="auto">
            <a:xfrm>
              <a:off x="3242169" y="4307840"/>
              <a:ext cx="704427" cy="469618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130046" tIns="65023" rIns="130046" bIns="65023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85348" name="Rectangle 4"/>
            <p:cNvSpPr>
              <a:spLocks noChangeArrowheads="1"/>
            </p:cNvSpPr>
            <p:nvPr/>
          </p:nvSpPr>
          <p:spPr bwMode="auto">
            <a:xfrm>
              <a:off x="5391573" y="3296356"/>
              <a:ext cx="704427" cy="487680"/>
            </a:xfrm>
            <a:prstGeom prst="rect">
              <a:avLst/>
            </a:prstGeom>
            <a:solidFill>
              <a:srgbClr val="008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130046" tIns="65023" rIns="130046" bIns="65023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85349" name="Rectangle 5"/>
            <p:cNvSpPr>
              <a:spLocks noChangeArrowheads="1"/>
            </p:cNvSpPr>
            <p:nvPr/>
          </p:nvSpPr>
          <p:spPr bwMode="auto">
            <a:xfrm>
              <a:off x="5391573" y="3928533"/>
              <a:ext cx="704427" cy="469618"/>
            </a:xfrm>
            <a:prstGeom prst="rect">
              <a:avLst/>
            </a:prstGeom>
            <a:solidFill>
              <a:srgbClr val="008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130046" tIns="65023" rIns="130046" bIns="65023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85350" name="Rectangle 6"/>
            <p:cNvSpPr>
              <a:spLocks noChangeArrowheads="1"/>
            </p:cNvSpPr>
            <p:nvPr/>
          </p:nvSpPr>
          <p:spPr bwMode="auto">
            <a:xfrm>
              <a:off x="5391573" y="4542649"/>
              <a:ext cx="704427" cy="487680"/>
            </a:xfrm>
            <a:prstGeom prst="rect">
              <a:avLst/>
            </a:prstGeom>
            <a:solidFill>
              <a:srgbClr val="008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130046" tIns="65023" rIns="130046" bIns="65023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85351" name="Rectangle 7"/>
            <p:cNvSpPr>
              <a:spLocks noChangeArrowheads="1"/>
            </p:cNvSpPr>
            <p:nvPr/>
          </p:nvSpPr>
          <p:spPr bwMode="auto">
            <a:xfrm>
              <a:off x="5391573" y="5174827"/>
              <a:ext cx="704427" cy="469618"/>
            </a:xfrm>
            <a:prstGeom prst="rect">
              <a:avLst/>
            </a:prstGeom>
            <a:solidFill>
              <a:srgbClr val="008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130046" tIns="65023" rIns="130046" bIns="65023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85352" name="Rectangle 8"/>
            <p:cNvSpPr>
              <a:spLocks noChangeArrowheads="1"/>
            </p:cNvSpPr>
            <p:nvPr/>
          </p:nvSpPr>
          <p:spPr bwMode="auto">
            <a:xfrm>
              <a:off x="8317653" y="3296356"/>
              <a:ext cx="704427" cy="487680"/>
            </a:xfrm>
            <a:prstGeom prst="rect">
              <a:avLst/>
            </a:prstGeom>
            <a:solidFill>
              <a:srgbClr val="008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130046" tIns="65023" rIns="130046" bIns="65023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85353" name="Rectangle 9"/>
            <p:cNvSpPr>
              <a:spLocks noChangeArrowheads="1"/>
            </p:cNvSpPr>
            <p:nvPr/>
          </p:nvSpPr>
          <p:spPr bwMode="auto">
            <a:xfrm>
              <a:off x="8317653" y="3928533"/>
              <a:ext cx="704427" cy="469618"/>
            </a:xfrm>
            <a:prstGeom prst="rect">
              <a:avLst/>
            </a:prstGeom>
            <a:solidFill>
              <a:srgbClr val="008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130046" tIns="65023" rIns="130046" bIns="65023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85354" name="Rectangle 10"/>
            <p:cNvSpPr>
              <a:spLocks noChangeArrowheads="1"/>
            </p:cNvSpPr>
            <p:nvPr/>
          </p:nvSpPr>
          <p:spPr bwMode="auto">
            <a:xfrm>
              <a:off x="8317653" y="4542649"/>
              <a:ext cx="704427" cy="487680"/>
            </a:xfrm>
            <a:prstGeom prst="rect">
              <a:avLst/>
            </a:prstGeom>
            <a:solidFill>
              <a:srgbClr val="008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130046" tIns="65023" rIns="130046" bIns="65023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85355" name="Rectangle 11"/>
            <p:cNvSpPr>
              <a:spLocks noChangeArrowheads="1"/>
            </p:cNvSpPr>
            <p:nvPr/>
          </p:nvSpPr>
          <p:spPr bwMode="auto">
            <a:xfrm>
              <a:off x="8317653" y="5174827"/>
              <a:ext cx="704427" cy="469618"/>
            </a:xfrm>
            <a:prstGeom prst="rect">
              <a:avLst/>
            </a:prstGeom>
            <a:solidFill>
              <a:srgbClr val="008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130046" tIns="65023" rIns="130046" bIns="65023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85356" name="Line 12"/>
            <p:cNvSpPr>
              <a:spLocks noChangeShapeType="1"/>
            </p:cNvSpPr>
            <p:nvPr/>
          </p:nvSpPr>
          <p:spPr bwMode="auto">
            <a:xfrm flipV="1">
              <a:off x="3964658" y="3540196"/>
              <a:ext cx="1426916" cy="885049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lIns="130046" tIns="65023" rIns="130046" bIns="65023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85357" name="Line 13"/>
            <p:cNvSpPr>
              <a:spLocks noChangeShapeType="1"/>
            </p:cNvSpPr>
            <p:nvPr/>
          </p:nvSpPr>
          <p:spPr bwMode="auto">
            <a:xfrm flipV="1">
              <a:off x="3964658" y="4181405"/>
              <a:ext cx="1408853" cy="36124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lIns="130046" tIns="65023" rIns="130046" bIns="65023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85358" name="Line 14"/>
            <p:cNvSpPr>
              <a:spLocks noChangeShapeType="1"/>
            </p:cNvSpPr>
            <p:nvPr/>
          </p:nvSpPr>
          <p:spPr bwMode="auto">
            <a:xfrm>
              <a:off x="3964658" y="4605867"/>
              <a:ext cx="1408853" cy="18062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lIns="130046" tIns="65023" rIns="130046" bIns="65023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85359" name="Line 15"/>
            <p:cNvSpPr>
              <a:spLocks noChangeShapeType="1"/>
            </p:cNvSpPr>
            <p:nvPr/>
          </p:nvSpPr>
          <p:spPr bwMode="auto">
            <a:xfrm>
              <a:off x="3964658" y="4669085"/>
              <a:ext cx="1426916" cy="758613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lIns="130046" tIns="65023" rIns="130046" bIns="65023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85371" name="Line 27"/>
            <p:cNvSpPr>
              <a:spLocks noChangeShapeType="1"/>
            </p:cNvSpPr>
            <p:nvPr/>
          </p:nvSpPr>
          <p:spPr bwMode="auto">
            <a:xfrm>
              <a:off x="6114062" y="3458916"/>
              <a:ext cx="2185529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lIns="130046" tIns="65023" rIns="130046" bIns="65023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85372" name="Line 28"/>
            <p:cNvSpPr>
              <a:spLocks noChangeShapeType="1"/>
            </p:cNvSpPr>
            <p:nvPr/>
          </p:nvSpPr>
          <p:spPr bwMode="auto">
            <a:xfrm>
              <a:off x="6114062" y="3522133"/>
              <a:ext cx="2185529" cy="48768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lIns="130046" tIns="65023" rIns="130046" bIns="65023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85373" name="Line 29"/>
            <p:cNvSpPr>
              <a:spLocks noChangeShapeType="1"/>
            </p:cNvSpPr>
            <p:nvPr/>
          </p:nvSpPr>
          <p:spPr bwMode="auto">
            <a:xfrm>
              <a:off x="6114062" y="3612445"/>
              <a:ext cx="2185529" cy="101148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lIns="130046" tIns="65023" rIns="130046" bIns="65023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85374" name="Line 30"/>
            <p:cNvSpPr>
              <a:spLocks noChangeShapeType="1"/>
            </p:cNvSpPr>
            <p:nvPr/>
          </p:nvSpPr>
          <p:spPr bwMode="auto">
            <a:xfrm>
              <a:off x="6114062" y="3711787"/>
              <a:ext cx="2203591" cy="1553351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lIns="130046" tIns="65023" rIns="130046" bIns="65023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85375" name="Line 31"/>
            <p:cNvSpPr>
              <a:spLocks noChangeShapeType="1"/>
            </p:cNvSpPr>
            <p:nvPr/>
          </p:nvSpPr>
          <p:spPr bwMode="auto">
            <a:xfrm flipV="1">
              <a:off x="6114062" y="3513102"/>
              <a:ext cx="2167467" cy="50574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lIns="130046" tIns="65023" rIns="130046" bIns="65023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85376" name="Line 32"/>
            <p:cNvSpPr>
              <a:spLocks noChangeShapeType="1"/>
            </p:cNvSpPr>
            <p:nvPr/>
          </p:nvSpPr>
          <p:spPr bwMode="auto">
            <a:xfrm>
              <a:off x="6114062" y="4091093"/>
              <a:ext cx="2185529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lIns="130046" tIns="65023" rIns="130046" bIns="65023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85377" name="Line 33"/>
            <p:cNvSpPr>
              <a:spLocks noChangeShapeType="1"/>
            </p:cNvSpPr>
            <p:nvPr/>
          </p:nvSpPr>
          <p:spPr bwMode="auto">
            <a:xfrm>
              <a:off x="6114062" y="4190436"/>
              <a:ext cx="2185529" cy="52380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lIns="130046" tIns="65023" rIns="130046" bIns="65023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85378" name="Line 34"/>
            <p:cNvSpPr>
              <a:spLocks noChangeShapeType="1"/>
            </p:cNvSpPr>
            <p:nvPr/>
          </p:nvSpPr>
          <p:spPr bwMode="auto">
            <a:xfrm>
              <a:off x="6114062" y="4334933"/>
              <a:ext cx="2185529" cy="99342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lIns="130046" tIns="65023" rIns="130046" bIns="65023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85379" name="Line 35"/>
            <p:cNvSpPr>
              <a:spLocks noChangeShapeType="1"/>
            </p:cNvSpPr>
            <p:nvPr/>
          </p:nvSpPr>
          <p:spPr bwMode="auto">
            <a:xfrm flipV="1">
              <a:off x="6114062" y="3585351"/>
              <a:ext cx="2185529" cy="1047609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lIns="130046" tIns="65023" rIns="130046" bIns="65023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85380" name="Line 36"/>
            <p:cNvSpPr>
              <a:spLocks noChangeShapeType="1"/>
            </p:cNvSpPr>
            <p:nvPr/>
          </p:nvSpPr>
          <p:spPr bwMode="auto">
            <a:xfrm flipV="1">
              <a:off x="6114062" y="4181404"/>
              <a:ext cx="2185529" cy="541867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lIns="130046" tIns="65023" rIns="130046" bIns="65023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85381" name="Line 37"/>
            <p:cNvSpPr>
              <a:spLocks noChangeShapeType="1"/>
            </p:cNvSpPr>
            <p:nvPr/>
          </p:nvSpPr>
          <p:spPr bwMode="auto">
            <a:xfrm>
              <a:off x="6114062" y="4813582"/>
              <a:ext cx="2185529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lIns="130046" tIns="65023" rIns="130046" bIns="65023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85382" name="Line 38"/>
            <p:cNvSpPr>
              <a:spLocks noChangeShapeType="1"/>
            </p:cNvSpPr>
            <p:nvPr/>
          </p:nvSpPr>
          <p:spPr bwMode="auto">
            <a:xfrm>
              <a:off x="6114062" y="4930987"/>
              <a:ext cx="2185529" cy="46961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lIns="130046" tIns="65023" rIns="130046" bIns="65023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85383" name="Line 39"/>
            <p:cNvSpPr>
              <a:spLocks noChangeShapeType="1"/>
            </p:cNvSpPr>
            <p:nvPr/>
          </p:nvSpPr>
          <p:spPr bwMode="auto">
            <a:xfrm flipV="1">
              <a:off x="6114062" y="3702756"/>
              <a:ext cx="2203591" cy="1571413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lIns="130046" tIns="65023" rIns="130046" bIns="65023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85384" name="Line 40"/>
            <p:cNvSpPr>
              <a:spLocks noChangeShapeType="1"/>
            </p:cNvSpPr>
            <p:nvPr/>
          </p:nvSpPr>
          <p:spPr bwMode="auto">
            <a:xfrm flipV="1">
              <a:off x="6114062" y="4289778"/>
              <a:ext cx="2185529" cy="1083733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lIns="130046" tIns="65023" rIns="130046" bIns="65023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85385" name="Line 41"/>
            <p:cNvSpPr>
              <a:spLocks noChangeShapeType="1"/>
            </p:cNvSpPr>
            <p:nvPr/>
          </p:nvSpPr>
          <p:spPr bwMode="auto">
            <a:xfrm flipV="1">
              <a:off x="6114062" y="4921956"/>
              <a:ext cx="2185529" cy="559929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lIns="130046" tIns="65023" rIns="130046" bIns="65023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85386" name="Line 42"/>
            <p:cNvSpPr>
              <a:spLocks noChangeShapeType="1"/>
            </p:cNvSpPr>
            <p:nvPr/>
          </p:nvSpPr>
          <p:spPr bwMode="auto">
            <a:xfrm>
              <a:off x="6114062" y="5572196"/>
              <a:ext cx="2185529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lIns="130046" tIns="65023" rIns="130046" bIns="65023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185387" name="Line 43"/>
          <p:cNvSpPr>
            <a:spLocks noChangeShapeType="1"/>
          </p:cNvSpPr>
          <p:nvPr/>
        </p:nvSpPr>
        <p:spPr bwMode="auto">
          <a:xfrm>
            <a:off x="2397944" y="8621216"/>
            <a:ext cx="633670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85388" name="Line 44"/>
          <p:cNvSpPr>
            <a:spLocks noChangeShapeType="1"/>
          </p:cNvSpPr>
          <p:nvPr/>
        </p:nvSpPr>
        <p:spPr bwMode="auto">
          <a:xfrm>
            <a:off x="5278264" y="8528755"/>
            <a:ext cx="0" cy="19868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85389" name="Line 45"/>
          <p:cNvSpPr>
            <a:spLocks noChangeShapeType="1"/>
          </p:cNvSpPr>
          <p:nvPr/>
        </p:nvSpPr>
        <p:spPr bwMode="auto">
          <a:xfrm>
            <a:off x="2397944" y="8510693"/>
            <a:ext cx="0" cy="19868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85390" name="Line 46"/>
          <p:cNvSpPr>
            <a:spLocks noChangeShapeType="1"/>
          </p:cNvSpPr>
          <p:nvPr/>
        </p:nvSpPr>
        <p:spPr bwMode="auto">
          <a:xfrm>
            <a:off x="8730826" y="8528755"/>
            <a:ext cx="0" cy="19868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49" name="Rectangle 23"/>
          <p:cNvSpPr>
            <a:spLocks noChangeArrowheads="1"/>
          </p:cNvSpPr>
          <p:nvPr/>
        </p:nvSpPr>
        <p:spPr bwMode="auto">
          <a:xfrm>
            <a:off x="6286376" y="8837240"/>
            <a:ext cx="1244703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Phase </a:t>
            </a:r>
            <a:r>
              <a:rPr lang="en-US" sz="2300" dirty="0" smtClean="0">
                <a:solidFill>
                  <a:srgbClr val="000000"/>
                </a:solidFill>
                <a:latin typeface="Book Antiqua"/>
              </a:rPr>
              <a:t>2</a:t>
            </a:r>
            <a:endParaRPr lang="en-US" sz="2300" dirty="0">
              <a:solidFill>
                <a:srgbClr val="000000"/>
              </a:solidFill>
              <a:latin typeface="Book Antiqua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3822" y="1054384"/>
            <a:ext cx="9934222" cy="690880"/>
          </a:xfrm>
          <a:noFill/>
          <a:ln/>
        </p:spPr>
        <p:txBody>
          <a:bodyPr/>
          <a:lstStyle/>
          <a:p>
            <a:r>
              <a:rPr lang="en-US"/>
              <a:t>State Transitions in 2PC</a:t>
            </a:r>
          </a:p>
        </p:txBody>
      </p:sp>
      <p:sp>
        <p:nvSpPr>
          <p:cNvPr id="186371" name="Line 3"/>
          <p:cNvSpPr>
            <a:spLocks noChangeShapeType="1"/>
          </p:cNvSpPr>
          <p:nvPr/>
        </p:nvSpPr>
        <p:spPr bwMode="auto">
          <a:xfrm>
            <a:off x="3964658" y="4124204"/>
            <a:ext cx="0" cy="102954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186372" name="Line 4"/>
          <p:cNvSpPr>
            <a:spLocks noChangeShapeType="1"/>
          </p:cNvSpPr>
          <p:nvPr/>
        </p:nvSpPr>
        <p:spPr bwMode="auto">
          <a:xfrm flipH="1">
            <a:off x="3075094" y="6309733"/>
            <a:ext cx="681849" cy="993422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186373" name="Line 5"/>
          <p:cNvSpPr>
            <a:spLocks noChangeShapeType="1"/>
          </p:cNvSpPr>
          <p:nvPr/>
        </p:nvSpPr>
        <p:spPr bwMode="auto">
          <a:xfrm>
            <a:off x="4198144" y="6244952"/>
            <a:ext cx="676400" cy="1058203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186374" name="Oval 6"/>
          <p:cNvSpPr>
            <a:spLocks noChangeArrowheads="1"/>
          </p:cNvSpPr>
          <p:nvPr/>
        </p:nvSpPr>
        <p:spPr bwMode="auto">
          <a:xfrm>
            <a:off x="3404730" y="2968222"/>
            <a:ext cx="1119858" cy="113792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186375" name="Rectangle 7"/>
          <p:cNvSpPr>
            <a:spLocks noChangeArrowheads="1"/>
          </p:cNvSpPr>
          <p:nvPr/>
        </p:nvSpPr>
        <p:spPr bwMode="auto">
          <a:xfrm>
            <a:off x="3355384" y="3322693"/>
            <a:ext cx="122306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Book Antiqua"/>
              </a:rPr>
              <a:t>INITIAL</a:t>
            </a:r>
          </a:p>
        </p:txBody>
      </p:sp>
      <p:sp>
        <p:nvSpPr>
          <p:cNvPr id="186377" name="Oval 9"/>
          <p:cNvSpPr>
            <a:spLocks noChangeArrowheads="1"/>
          </p:cNvSpPr>
          <p:nvPr/>
        </p:nvSpPr>
        <p:spPr bwMode="auto">
          <a:xfrm>
            <a:off x="3404729" y="5171813"/>
            <a:ext cx="1119858" cy="1155982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186378" name="Rectangle 10"/>
          <p:cNvSpPr>
            <a:spLocks noChangeArrowheads="1"/>
          </p:cNvSpPr>
          <p:nvPr/>
        </p:nvSpPr>
        <p:spPr bwMode="auto">
          <a:xfrm>
            <a:off x="3471279" y="5535317"/>
            <a:ext cx="986757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Book Antiqua"/>
              </a:rPr>
              <a:t>WAIT</a:t>
            </a:r>
          </a:p>
        </p:txBody>
      </p:sp>
      <p:sp>
        <p:nvSpPr>
          <p:cNvPr id="186379" name="Rectangle 11"/>
          <p:cNvSpPr>
            <a:spLocks noChangeArrowheads="1"/>
          </p:cNvSpPr>
          <p:nvPr/>
        </p:nvSpPr>
        <p:spPr bwMode="auto">
          <a:xfrm>
            <a:off x="1664367" y="4203228"/>
            <a:ext cx="2401507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000" u="sng" dirty="0">
                <a:solidFill>
                  <a:schemeClr val="tx2"/>
                </a:solidFill>
                <a:latin typeface="Book Antiqua"/>
              </a:rPr>
              <a:t>Commit command</a:t>
            </a:r>
          </a:p>
        </p:txBody>
      </p:sp>
      <p:sp>
        <p:nvSpPr>
          <p:cNvPr id="186380" name="Rectangle 12"/>
          <p:cNvSpPr>
            <a:spLocks noChangeArrowheads="1"/>
          </p:cNvSpPr>
          <p:nvPr/>
        </p:nvSpPr>
        <p:spPr bwMode="auto">
          <a:xfrm>
            <a:off x="3753432" y="4203227"/>
            <a:ext cx="259895" cy="7432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endParaRPr lang="en-US" sz="2000" dirty="0">
              <a:solidFill>
                <a:schemeClr val="tx2"/>
              </a:solidFill>
              <a:latin typeface="Book Antiqua"/>
            </a:endParaRPr>
          </a:p>
          <a:p>
            <a:endParaRPr lang="en-US" sz="2000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186381" name="Rectangle 13"/>
          <p:cNvSpPr>
            <a:spLocks noChangeArrowheads="1"/>
          </p:cNvSpPr>
          <p:nvPr/>
        </p:nvSpPr>
        <p:spPr bwMode="auto">
          <a:xfrm>
            <a:off x="2282505" y="4474161"/>
            <a:ext cx="1172005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Book Antiqua"/>
              </a:rPr>
              <a:t>Prepare</a:t>
            </a:r>
          </a:p>
        </p:txBody>
      </p:sp>
      <p:sp>
        <p:nvSpPr>
          <p:cNvPr id="186382" name="Rectangle 14"/>
          <p:cNvSpPr>
            <a:spLocks noChangeArrowheads="1"/>
          </p:cNvSpPr>
          <p:nvPr/>
        </p:nvSpPr>
        <p:spPr bwMode="auto">
          <a:xfrm>
            <a:off x="4517860" y="6352632"/>
            <a:ext cx="2226079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000" u="sng" dirty="0">
                <a:solidFill>
                  <a:schemeClr val="tx2"/>
                </a:solidFill>
                <a:latin typeface="Book Antiqua"/>
              </a:rPr>
              <a:t>Vote-commit (all)</a:t>
            </a:r>
          </a:p>
        </p:txBody>
      </p:sp>
      <p:sp>
        <p:nvSpPr>
          <p:cNvPr id="186383" name="Rectangle 15"/>
          <p:cNvSpPr>
            <a:spLocks noChangeArrowheads="1"/>
          </p:cNvSpPr>
          <p:nvPr/>
        </p:nvSpPr>
        <p:spPr bwMode="auto">
          <a:xfrm>
            <a:off x="6246018" y="6352632"/>
            <a:ext cx="259895" cy="7432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endParaRPr lang="en-US" sz="2000" dirty="0">
              <a:solidFill>
                <a:schemeClr val="tx2"/>
              </a:solidFill>
              <a:latin typeface="Book Antiqua"/>
            </a:endParaRPr>
          </a:p>
          <a:p>
            <a:endParaRPr lang="en-US" sz="2000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186384" name="Rectangle 16"/>
          <p:cNvSpPr>
            <a:spLocks noChangeArrowheads="1"/>
          </p:cNvSpPr>
          <p:nvPr/>
        </p:nvSpPr>
        <p:spPr bwMode="auto">
          <a:xfrm>
            <a:off x="4648154" y="6623566"/>
            <a:ext cx="1965491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Book Antiqua"/>
              </a:rPr>
              <a:t>Global-commit</a:t>
            </a:r>
          </a:p>
        </p:txBody>
      </p:sp>
      <p:sp>
        <p:nvSpPr>
          <p:cNvPr id="186385" name="Line 17"/>
          <p:cNvSpPr>
            <a:spLocks noChangeShapeType="1"/>
          </p:cNvSpPr>
          <p:nvPr/>
        </p:nvSpPr>
        <p:spPr bwMode="auto">
          <a:xfrm>
            <a:off x="9694898" y="4124204"/>
            <a:ext cx="0" cy="102954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186386" name="Line 18"/>
          <p:cNvSpPr>
            <a:spLocks noChangeShapeType="1"/>
          </p:cNvSpPr>
          <p:nvPr/>
        </p:nvSpPr>
        <p:spPr bwMode="auto">
          <a:xfrm flipH="1">
            <a:off x="8818881" y="6309733"/>
            <a:ext cx="681849" cy="993422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186387" name="Line 19"/>
          <p:cNvSpPr>
            <a:spLocks noChangeShapeType="1"/>
          </p:cNvSpPr>
          <p:nvPr/>
        </p:nvSpPr>
        <p:spPr bwMode="auto">
          <a:xfrm>
            <a:off x="9958784" y="6244952"/>
            <a:ext cx="661803" cy="1058203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186388" name="Oval 20"/>
          <p:cNvSpPr>
            <a:spLocks noChangeArrowheads="1"/>
          </p:cNvSpPr>
          <p:nvPr/>
        </p:nvSpPr>
        <p:spPr bwMode="auto">
          <a:xfrm>
            <a:off x="9134971" y="2968222"/>
            <a:ext cx="1119858" cy="113792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186389" name="Rectangle 21"/>
          <p:cNvSpPr>
            <a:spLocks noChangeArrowheads="1"/>
          </p:cNvSpPr>
          <p:nvPr/>
        </p:nvSpPr>
        <p:spPr bwMode="auto">
          <a:xfrm>
            <a:off x="9085625" y="3322693"/>
            <a:ext cx="122306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Book Antiqua"/>
              </a:rPr>
              <a:t>INITIAL</a:t>
            </a:r>
          </a:p>
        </p:txBody>
      </p:sp>
      <p:sp>
        <p:nvSpPr>
          <p:cNvPr id="186391" name="Oval 23"/>
          <p:cNvSpPr>
            <a:spLocks noChangeArrowheads="1"/>
          </p:cNvSpPr>
          <p:nvPr/>
        </p:nvSpPr>
        <p:spPr bwMode="auto">
          <a:xfrm>
            <a:off x="9134966" y="5171813"/>
            <a:ext cx="1119857" cy="1155982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186392" name="Rectangle 24"/>
          <p:cNvSpPr>
            <a:spLocks noChangeArrowheads="1"/>
          </p:cNvSpPr>
          <p:nvPr/>
        </p:nvSpPr>
        <p:spPr bwMode="auto">
          <a:xfrm>
            <a:off x="9141739" y="5535315"/>
            <a:ext cx="1108568" cy="39736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Book Antiqua"/>
              </a:rPr>
              <a:t>READY</a:t>
            </a:r>
          </a:p>
        </p:txBody>
      </p:sp>
      <p:sp>
        <p:nvSpPr>
          <p:cNvPr id="186394" name="Rectangle 26"/>
          <p:cNvSpPr>
            <a:spLocks noChangeArrowheads="1"/>
          </p:cNvSpPr>
          <p:nvPr/>
        </p:nvSpPr>
        <p:spPr bwMode="auto">
          <a:xfrm>
            <a:off x="9897787" y="4185166"/>
            <a:ext cx="1456888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000" u="sng" dirty="0">
                <a:solidFill>
                  <a:schemeClr val="tx2"/>
                </a:solidFill>
                <a:latin typeface="Book Antiqua"/>
              </a:rPr>
              <a:t>     Prepare   </a:t>
            </a:r>
          </a:p>
        </p:txBody>
      </p:sp>
      <p:sp>
        <p:nvSpPr>
          <p:cNvPr id="186395" name="Rectangle 27"/>
          <p:cNvSpPr>
            <a:spLocks noChangeArrowheads="1"/>
          </p:cNvSpPr>
          <p:nvPr/>
        </p:nvSpPr>
        <p:spPr bwMode="auto">
          <a:xfrm>
            <a:off x="11213129" y="4185165"/>
            <a:ext cx="259895" cy="7432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endParaRPr lang="en-US" sz="2000" dirty="0">
              <a:solidFill>
                <a:schemeClr val="tx2"/>
              </a:solidFill>
              <a:latin typeface="Book Antiqua"/>
            </a:endParaRPr>
          </a:p>
          <a:p>
            <a:endParaRPr lang="en-US" sz="2000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186396" name="Rectangle 28"/>
          <p:cNvSpPr>
            <a:spLocks noChangeArrowheads="1"/>
          </p:cNvSpPr>
          <p:nvPr/>
        </p:nvSpPr>
        <p:spPr bwMode="auto">
          <a:xfrm>
            <a:off x="9763058" y="4456099"/>
            <a:ext cx="1721834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Book Antiqua"/>
              </a:rPr>
              <a:t>Vote-commit</a:t>
            </a:r>
          </a:p>
        </p:txBody>
      </p:sp>
      <p:sp>
        <p:nvSpPr>
          <p:cNvPr id="186397" name="Rectangle 29"/>
          <p:cNvSpPr>
            <a:spLocks noChangeArrowheads="1"/>
          </p:cNvSpPr>
          <p:nvPr/>
        </p:nvSpPr>
        <p:spPr bwMode="auto">
          <a:xfrm>
            <a:off x="10089398" y="6334570"/>
            <a:ext cx="1965491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000" u="sng" dirty="0">
                <a:solidFill>
                  <a:schemeClr val="tx2"/>
                </a:solidFill>
                <a:latin typeface="Book Antiqua"/>
              </a:rPr>
              <a:t>Global-commit</a:t>
            </a:r>
          </a:p>
        </p:txBody>
      </p:sp>
      <p:sp>
        <p:nvSpPr>
          <p:cNvPr id="186398" name="Rectangle 30"/>
          <p:cNvSpPr>
            <a:spLocks noChangeArrowheads="1"/>
          </p:cNvSpPr>
          <p:nvPr/>
        </p:nvSpPr>
        <p:spPr bwMode="auto">
          <a:xfrm>
            <a:off x="11754996" y="6334569"/>
            <a:ext cx="259895" cy="7432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endParaRPr lang="en-US" sz="2000" dirty="0">
              <a:solidFill>
                <a:schemeClr val="tx2"/>
              </a:solidFill>
              <a:latin typeface="Book Antiqua"/>
            </a:endParaRPr>
          </a:p>
          <a:p>
            <a:endParaRPr lang="en-US" sz="2000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186399" name="Rectangle 31"/>
          <p:cNvSpPr>
            <a:spLocks noChangeArrowheads="1"/>
          </p:cNvSpPr>
          <p:nvPr/>
        </p:nvSpPr>
        <p:spPr bwMode="auto">
          <a:xfrm>
            <a:off x="10708562" y="6605503"/>
            <a:ext cx="715875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solidFill>
                  <a:schemeClr val="tx2"/>
                </a:solidFill>
                <a:latin typeface="Book Antiqua"/>
              </a:rPr>
              <a:t>Ack</a:t>
            </a:r>
            <a:endParaRPr lang="en-US" sz="2000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186400" name="Line 32"/>
          <p:cNvSpPr>
            <a:spLocks noChangeShapeType="1"/>
          </p:cNvSpPr>
          <p:nvPr/>
        </p:nvSpPr>
        <p:spPr bwMode="auto">
          <a:xfrm>
            <a:off x="7920284" y="7655369"/>
            <a:ext cx="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186401" name="Arc 33"/>
          <p:cNvSpPr>
            <a:spLocks/>
          </p:cNvSpPr>
          <p:nvPr/>
        </p:nvSpPr>
        <p:spPr bwMode="auto">
          <a:xfrm>
            <a:off x="7398738" y="3566534"/>
            <a:ext cx="1761067" cy="2068124"/>
          </a:xfrm>
          <a:custGeom>
            <a:avLst/>
            <a:gdLst>
              <a:gd name="G0" fmla="+- 21600 0 0"/>
              <a:gd name="G1" fmla="+- 21599 0 0"/>
              <a:gd name="G2" fmla="+- 21600 0 0"/>
              <a:gd name="T0" fmla="*/ 0 w 21600"/>
              <a:gd name="T1" fmla="*/ 21599 h 21599"/>
              <a:gd name="T2" fmla="*/ 21573 w 21600"/>
              <a:gd name="T3" fmla="*/ 0 h 21599"/>
              <a:gd name="T4" fmla="*/ 21600 w 21600"/>
              <a:gd name="T5" fmla="*/ 21599 h 21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599" fill="none" extrusionOk="0">
                <a:moveTo>
                  <a:pt x="-1" y="21598"/>
                </a:moveTo>
                <a:cubicBezTo>
                  <a:pt x="-1" y="9680"/>
                  <a:pt x="9654" y="13"/>
                  <a:pt x="21572" y="-1"/>
                </a:cubicBezTo>
              </a:path>
              <a:path w="21600" h="21599" stroke="0" extrusionOk="0">
                <a:moveTo>
                  <a:pt x="-1" y="21598"/>
                </a:moveTo>
                <a:cubicBezTo>
                  <a:pt x="-1" y="9680"/>
                  <a:pt x="9654" y="13"/>
                  <a:pt x="21572" y="-1"/>
                </a:cubicBezTo>
                <a:lnTo>
                  <a:pt x="21600" y="21599"/>
                </a:lnTo>
                <a:close/>
              </a:path>
            </a:pathLst>
          </a:custGeom>
          <a:noFill/>
          <a:ln w="19050" cap="rnd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186402" name="Rectangle 34"/>
          <p:cNvSpPr>
            <a:spLocks noChangeArrowheads="1"/>
          </p:cNvSpPr>
          <p:nvPr/>
        </p:nvSpPr>
        <p:spPr bwMode="auto">
          <a:xfrm>
            <a:off x="6134975" y="4546410"/>
            <a:ext cx="1328648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000" u="sng" dirty="0">
                <a:solidFill>
                  <a:schemeClr val="tx2"/>
                </a:solidFill>
                <a:latin typeface="Book Antiqua"/>
              </a:rPr>
              <a:t>   Prepare   </a:t>
            </a:r>
          </a:p>
        </p:txBody>
      </p:sp>
      <p:sp>
        <p:nvSpPr>
          <p:cNvPr id="186403" name="Rectangle 35"/>
          <p:cNvSpPr>
            <a:spLocks noChangeArrowheads="1"/>
          </p:cNvSpPr>
          <p:nvPr/>
        </p:nvSpPr>
        <p:spPr bwMode="auto">
          <a:xfrm>
            <a:off x="7329752" y="4546409"/>
            <a:ext cx="259895" cy="7432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endParaRPr lang="en-US" sz="2000" dirty="0">
              <a:solidFill>
                <a:schemeClr val="tx2"/>
              </a:solidFill>
              <a:latin typeface="Book Antiqua"/>
            </a:endParaRPr>
          </a:p>
          <a:p>
            <a:endParaRPr lang="en-US" sz="2000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186404" name="Rectangle 36"/>
          <p:cNvSpPr>
            <a:spLocks noChangeArrowheads="1"/>
          </p:cNvSpPr>
          <p:nvPr/>
        </p:nvSpPr>
        <p:spPr bwMode="auto">
          <a:xfrm>
            <a:off x="6057229" y="4817343"/>
            <a:ext cx="1452530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Book Antiqua"/>
              </a:rPr>
              <a:t>Vote-abort</a:t>
            </a:r>
          </a:p>
        </p:txBody>
      </p:sp>
      <p:sp>
        <p:nvSpPr>
          <p:cNvPr id="186405" name="Rectangle 37"/>
          <p:cNvSpPr>
            <a:spLocks noChangeArrowheads="1"/>
          </p:cNvSpPr>
          <p:nvPr/>
        </p:nvSpPr>
        <p:spPr bwMode="auto">
          <a:xfrm>
            <a:off x="7431179" y="6316508"/>
            <a:ext cx="1696186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000" u="sng" dirty="0">
                <a:solidFill>
                  <a:schemeClr val="tx2"/>
                </a:solidFill>
                <a:latin typeface="Book Antiqua"/>
              </a:rPr>
              <a:t>Global-abort</a:t>
            </a:r>
          </a:p>
        </p:txBody>
      </p:sp>
      <p:sp>
        <p:nvSpPr>
          <p:cNvPr id="186406" name="Rectangle 38"/>
          <p:cNvSpPr>
            <a:spLocks noChangeArrowheads="1"/>
          </p:cNvSpPr>
          <p:nvPr/>
        </p:nvSpPr>
        <p:spPr bwMode="auto">
          <a:xfrm>
            <a:off x="8846978" y="6316507"/>
            <a:ext cx="259895" cy="7432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endParaRPr lang="en-US" sz="2000" dirty="0">
              <a:solidFill>
                <a:schemeClr val="tx2"/>
              </a:solidFill>
              <a:latin typeface="Book Antiqua"/>
            </a:endParaRPr>
          </a:p>
          <a:p>
            <a:endParaRPr lang="en-US" sz="2000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186407" name="Rectangle 39"/>
          <p:cNvSpPr>
            <a:spLocks noChangeArrowheads="1"/>
          </p:cNvSpPr>
          <p:nvPr/>
        </p:nvSpPr>
        <p:spPr bwMode="auto">
          <a:xfrm>
            <a:off x="7926980" y="6587441"/>
            <a:ext cx="715875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solidFill>
                  <a:schemeClr val="tx2"/>
                </a:solidFill>
                <a:latin typeface="Book Antiqua"/>
              </a:rPr>
              <a:t>Ack</a:t>
            </a:r>
            <a:endParaRPr lang="en-US" sz="2000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186408" name="Rectangle 40"/>
          <p:cNvSpPr>
            <a:spLocks noChangeArrowheads="1"/>
          </p:cNvSpPr>
          <p:nvPr/>
        </p:nvSpPr>
        <p:spPr bwMode="auto">
          <a:xfrm>
            <a:off x="2814818" y="8674607"/>
            <a:ext cx="2209372" cy="5585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Book Antiqua"/>
              </a:rPr>
              <a:t>Coordinator</a:t>
            </a:r>
          </a:p>
        </p:txBody>
      </p:sp>
      <p:sp>
        <p:nvSpPr>
          <p:cNvPr id="186409" name="Rectangle 41"/>
          <p:cNvSpPr>
            <a:spLocks noChangeArrowheads="1"/>
          </p:cNvSpPr>
          <p:nvPr/>
        </p:nvSpPr>
        <p:spPr bwMode="auto">
          <a:xfrm>
            <a:off x="8855574" y="8710732"/>
            <a:ext cx="2157300" cy="5585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Book Antiqua"/>
              </a:rPr>
              <a:t>Participants</a:t>
            </a:r>
          </a:p>
        </p:txBody>
      </p:sp>
      <p:sp>
        <p:nvSpPr>
          <p:cNvPr id="186410" name="Rectangle 42"/>
          <p:cNvSpPr>
            <a:spLocks noChangeArrowheads="1"/>
          </p:cNvSpPr>
          <p:nvPr/>
        </p:nvSpPr>
        <p:spPr bwMode="auto">
          <a:xfrm>
            <a:off x="1382726" y="5506721"/>
            <a:ext cx="1580770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000" u="sng" dirty="0">
                <a:solidFill>
                  <a:schemeClr val="tx2"/>
                </a:solidFill>
                <a:latin typeface="Book Antiqua"/>
              </a:rPr>
              <a:t>  Vote-abort  </a:t>
            </a:r>
          </a:p>
        </p:txBody>
      </p:sp>
      <p:sp>
        <p:nvSpPr>
          <p:cNvPr id="186411" name="Rectangle 43"/>
          <p:cNvSpPr>
            <a:spLocks noChangeArrowheads="1"/>
          </p:cNvSpPr>
          <p:nvPr/>
        </p:nvSpPr>
        <p:spPr bwMode="auto">
          <a:xfrm>
            <a:off x="2760009" y="6352632"/>
            <a:ext cx="259895" cy="7432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endParaRPr lang="en-US" sz="2000" dirty="0">
              <a:solidFill>
                <a:schemeClr val="tx2"/>
              </a:solidFill>
              <a:latin typeface="Book Antiqua"/>
            </a:endParaRPr>
          </a:p>
          <a:p>
            <a:endParaRPr lang="en-US" sz="2000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186412" name="Rectangle 44"/>
          <p:cNvSpPr>
            <a:spLocks noChangeArrowheads="1"/>
          </p:cNvSpPr>
          <p:nvPr/>
        </p:nvSpPr>
        <p:spPr bwMode="auto">
          <a:xfrm>
            <a:off x="1326148" y="5777655"/>
            <a:ext cx="1696186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Book Antiqua"/>
              </a:rPr>
              <a:t>Global-abort</a:t>
            </a:r>
          </a:p>
        </p:txBody>
      </p:sp>
      <p:sp>
        <p:nvSpPr>
          <p:cNvPr id="186413" name="Arc 45"/>
          <p:cNvSpPr>
            <a:spLocks/>
          </p:cNvSpPr>
          <p:nvPr/>
        </p:nvSpPr>
        <p:spPr bwMode="auto">
          <a:xfrm>
            <a:off x="7398738" y="5614338"/>
            <a:ext cx="803769" cy="2284871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599"/>
                </a:moveTo>
                <a:cubicBezTo>
                  <a:pt x="9670" y="21599"/>
                  <a:pt x="-1" y="11929"/>
                  <a:pt x="-1" y="-1"/>
                </a:cubicBezTo>
              </a:path>
              <a:path w="21600" h="21600" stroke="0" extrusionOk="0">
                <a:moveTo>
                  <a:pt x="21600" y="21599"/>
                </a:moveTo>
                <a:cubicBezTo>
                  <a:pt x="9670" y="21599"/>
                  <a:pt x="-1" y="11929"/>
                  <a:pt x="-1" y="-1"/>
                </a:cubicBezTo>
                <a:lnTo>
                  <a:pt x="21600" y="0"/>
                </a:lnTo>
                <a:close/>
              </a:path>
            </a:pathLst>
          </a:custGeom>
          <a:noFill/>
          <a:ln w="19050" cap="rnd">
            <a:solidFill>
              <a:schemeClr val="tx2"/>
            </a:solidFill>
            <a:round/>
            <a:headEnd type="triangle" w="lg" len="lg"/>
            <a:tailEnd type="non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186414" name="Oval 46"/>
          <p:cNvSpPr>
            <a:spLocks noChangeArrowheads="1"/>
          </p:cNvSpPr>
          <p:nvPr/>
        </p:nvSpPr>
        <p:spPr bwMode="auto">
          <a:xfrm>
            <a:off x="2460978" y="7321218"/>
            <a:ext cx="1119858" cy="1155982"/>
          </a:xfrm>
          <a:prstGeom prst="ellipse">
            <a:avLst/>
          </a:prstGeom>
          <a:solidFill>
            <a:schemeClr val="accent3">
              <a:lumMod val="25000"/>
            </a:schemeClr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186415" name="Rectangle 47"/>
          <p:cNvSpPr>
            <a:spLocks noChangeArrowheads="1"/>
          </p:cNvSpPr>
          <p:nvPr/>
        </p:nvSpPr>
        <p:spPr bwMode="auto">
          <a:xfrm>
            <a:off x="2420704" y="7684721"/>
            <a:ext cx="1200407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Book Antiqua"/>
              </a:rPr>
              <a:t>ABORT</a:t>
            </a:r>
          </a:p>
        </p:txBody>
      </p:sp>
      <p:sp>
        <p:nvSpPr>
          <p:cNvPr id="186416" name="Oval 48"/>
          <p:cNvSpPr>
            <a:spLocks noChangeArrowheads="1"/>
          </p:cNvSpPr>
          <p:nvPr/>
        </p:nvSpPr>
        <p:spPr bwMode="auto">
          <a:xfrm>
            <a:off x="4395894" y="7321218"/>
            <a:ext cx="1119858" cy="1155982"/>
          </a:xfrm>
          <a:prstGeom prst="ellipse">
            <a:avLst/>
          </a:prstGeom>
          <a:solidFill>
            <a:schemeClr val="accent3">
              <a:lumMod val="25000"/>
            </a:schemeClr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186417" name="Rectangle 49"/>
          <p:cNvSpPr>
            <a:spLocks noChangeArrowheads="1"/>
          </p:cNvSpPr>
          <p:nvPr/>
        </p:nvSpPr>
        <p:spPr bwMode="auto">
          <a:xfrm>
            <a:off x="4235647" y="7684721"/>
            <a:ext cx="1442611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Book Antiqua"/>
              </a:rPr>
              <a:t>COMMIT</a:t>
            </a:r>
          </a:p>
        </p:txBody>
      </p:sp>
      <p:sp>
        <p:nvSpPr>
          <p:cNvPr id="186418" name="Oval 50"/>
          <p:cNvSpPr>
            <a:spLocks noChangeArrowheads="1"/>
          </p:cNvSpPr>
          <p:nvPr/>
        </p:nvSpPr>
        <p:spPr bwMode="auto">
          <a:xfrm>
            <a:off x="10157743" y="7321218"/>
            <a:ext cx="1119858" cy="1155982"/>
          </a:xfrm>
          <a:prstGeom prst="ellipse">
            <a:avLst/>
          </a:prstGeom>
          <a:solidFill>
            <a:schemeClr val="accent3">
              <a:lumMod val="25000"/>
            </a:schemeClr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186419" name="Rectangle 51"/>
          <p:cNvSpPr>
            <a:spLocks noChangeArrowheads="1"/>
          </p:cNvSpPr>
          <p:nvPr/>
        </p:nvSpPr>
        <p:spPr bwMode="auto">
          <a:xfrm>
            <a:off x="9997496" y="7684721"/>
            <a:ext cx="1442611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Book Antiqua"/>
              </a:rPr>
              <a:t>COMMIT</a:t>
            </a:r>
          </a:p>
        </p:txBody>
      </p:sp>
      <p:sp>
        <p:nvSpPr>
          <p:cNvPr id="186420" name="Oval 52"/>
          <p:cNvSpPr>
            <a:spLocks noChangeArrowheads="1"/>
          </p:cNvSpPr>
          <p:nvPr/>
        </p:nvSpPr>
        <p:spPr bwMode="auto">
          <a:xfrm>
            <a:off x="8204764" y="7321218"/>
            <a:ext cx="1119858" cy="1155982"/>
          </a:xfrm>
          <a:prstGeom prst="ellipse">
            <a:avLst/>
          </a:prstGeom>
          <a:solidFill>
            <a:schemeClr val="accent3">
              <a:lumMod val="25000"/>
            </a:schemeClr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186421" name="Rectangle 53"/>
          <p:cNvSpPr>
            <a:spLocks noChangeArrowheads="1"/>
          </p:cNvSpPr>
          <p:nvPr/>
        </p:nvSpPr>
        <p:spPr bwMode="auto">
          <a:xfrm>
            <a:off x="8164490" y="7684721"/>
            <a:ext cx="1200407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Book Antiqua"/>
              </a:rPr>
              <a:t>ABORT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Fundamental Definitions</a:t>
            </a:r>
          </a:p>
        </p:txBody>
      </p:sp>
      <p:sp>
        <p:nvSpPr>
          <p:cNvPr id="120834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Failure </a:t>
            </a:r>
          </a:p>
          <a:p>
            <a:pPr lvl="1"/>
            <a:r>
              <a:rPr lang="en-US"/>
              <a:t>The deviation of a system from the behavior that is described in its specification.</a:t>
            </a:r>
          </a:p>
          <a:p>
            <a:r>
              <a:rPr lang="en-US"/>
              <a:t>Erroneous state</a:t>
            </a:r>
          </a:p>
          <a:p>
            <a:pPr lvl="1"/>
            <a:r>
              <a:rPr lang="en-US"/>
              <a:t>The internal state of a system such that there exist circumstances in which further processing, by the normal algorithms of the system, will lead to a failure which is not attributed to a subsequent fault.</a:t>
            </a:r>
          </a:p>
          <a:p>
            <a:r>
              <a:rPr lang="en-US"/>
              <a:t>Error</a:t>
            </a:r>
          </a:p>
          <a:p>
            <a:pPr lvl="1"/>
            <a:r>
              <a:rPr lang="en-US"/>
              <a:t>The part of the state which is incorrect.</a:t>
            </a:r>
          </a:p>
          <a:p>
            <a:r>
              <a:rPr lang="en-US"/>
              <a:t>Fault</a:t>
            </a:r>
          </a:p>
          <a:p>
            <a:pPr lvl="1"/>
            <a:r>
              <a:rPr lang="en-US"/>
              <a:t>An error in the internal states of the components of a system or in the design of a system.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>
              <a:lnSpc>
                <a:spcPct val="97000"/>
              </a:lnSpc>
            </a:pPr>
            <a:r>
              <a:rPr lang="en-US"/>
              <a:t>Site Failures - 2PC Termination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idx="1"/>
          </p:nvPr>
        </p:nvSpPr>
        <p:spPr>
          <a:xfrm>
            <a:off x="381720" y="2428528"/>
            <a:ext cx="5832648" cy="6769100"/>
          </a:xfrm>
          <a:noFill/>
          <a:ln/>
        </p:spPr>
        <p:txBody>
          <a:bodyPr/>
          <a:lstStyle/>
          <a:p>
            <a:r>
              <a:rPr lang="en-US" sz="2400" dirty="0">
                <a:solidFill>
                  <a:schemeClr val="tx2"/>
                </a:solidFill>
              </a:rPr>
              <a:t>Timeout in INITIAL</a:t>
            </a:r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Who cares</a:t>
            </a:r>
          </a:p>
          <a:p>
            <a:r>
              <a:rPr lang="en-US" sz="2400" dirty="0">
                <a:solidFill>
                  <a:schemeClr val="tx2"/>
                </a:solidFill>
              </a:rPr>
              <a:t>Timeout in WAIT</a:t>
            </a:r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Cannot unilaterally commit</a:t>
            </a:r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Can unilaterally abort</a:t>
            </a:r>
          </a:p>
          <a:p>
            <a:r>
              <a:rPr lang="en-US" sz="2400" dirty="0">
                <a:solidFill>
                  <a:schemeClr val="tx2"/>
                </a:solidFill>
              </a:rPr>
              <a:t>Timeout in ABORT or COMMIT</a:t>
            </a:r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Stay blocked and wait for the </a:t>
            </a:r>
            <a:r>
              <a:rPr lang="en-US" sz="2400" dirty="0" err="1">
                <a:solidFill>
                  <a:schemeClr val="tx2"/>
                </a:solidFill>
              </a:rPr>
              <a:t>acks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88420" name="Rectangle 4"/>
          <p:cNvSpPr>
            <a:spLocks noChangeArrowheads="1"/>
          </p:cNvSpPr>
          <p:nvPr/>
        </p:nvSpPr>
        <p:spPr bwMode="auto">
          <a:xfrm>
            <a:off x="8613987" y="2311965"/>
            <a:ext cx="2514669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300" dirty="0">
                <a:solidFill>
                  <a:schemeClr val="tx2"/>
                </a:solidFill>
                <a:latin typeface="Book Antiqua"/>
              </a:rPr>
              <a:t>COORDINATOR</a:t>
            </a:r>
          </a:p>
        </p:txBody>
      </p:sp>
      <p:sp>
        <p:nvSpPr>
          <p:cNvPr id="188421" name="Line 5"/>
          <p:cNvSpPr>
            <a:spLocks noChangeShapeType="1"/>
          </p:cNvSpPr>
          <p:nvPr/>
        </p:nvSpPr>
        <p:spPr bwMode="auto">
          <a:xfrm>
            <a:off x="9935668" y="4345094"/>
            <a:ext cx="0" cy="102954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188422" name="Line 6"/>
          <p:cNvSpPr>
            <a:spLocks noChangeShapeType="1"/>
          </p:cNvSpPr>
          <p:nvPr/>
        </p:nvSpPr>
        <p:spPr bwMode="auto">
          <a:xfrm flipH="1">
            <a:off x="9041587" y="6513690"/>
            <a:ext cx="670561" cy="97536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188423" name="Line 7"/>
          <p:cNvSpPr>
            <a:spLocks noChangeShapeType="1"/>
          </p:cNvSpPr>
          <p:nvPr/>
        </p:nvSpPr>
        <p:spPr bwMode="auto">
          <a:xfrm>
            <a:off x="10174808" y="6460976"/>
            <a:ext cx="749767" cy="1028074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188424" name="Oval 8"/>
          <p:cNvSpPr>
            <a:spLocks noChangeArrowheads="1"/>
          </p:cNvSpPr>
          <p:nvPr/>
        </p:nvSpPr>
        <p:spPr bwMode="auto">
          <a:xfrm>
            <a:off x="9393801" y="3206044"/>
            <a:ext cx="1119858" cy="113792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188425" name="Rectangle 9"/>
          <p:cNvSpPr>
            <a:spLocks noChangeArrowheads="1"/>
          </p:cNvSpPr>
          <p:nvPr/>
        </p:nvSpPr>
        <p:spPr bwMode="auto">
          <a:xfrm>
            <a:off x="9303622" y="3526650"/>
            <a:ext cx="1300219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Book Antiqua"/>
              </a:rPr>
              <a:t>INITIAL</a:t>
            </a:r>
          </a:p>
        </p:txBody>
      </p:sp>
      <p:sp>
        <p:nvSpPr>
          <p:cNvPr id="188426" name="Oval 10"/>
          <p:cNvSpPr>
            <a:spLocks noChangeArrowheads="1"/>
          </p:cNvSpPr>
          <p:nvPr/>
        </p:nvSpPr>
        <p:spPr bwMode="auto">
          <a:xfrm>
            <a:off x="9393801" y="5409636"/>
            <a:ext cx="1119858" cy="1155982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188427" name="Rectangle 11"/>
          <p:cNvSpPr>
            <a:spLocks noChangeArrowheads="1"/>
          </p:cNvSpPr>
          <p:nvPr/>
        </p:nvSpPr>
        <p:spPr bwMode="auto">
          <a:xfrm>
            <a:off x="9461481" y="5739272"/>
            <a:ext cx="986757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Book Antiqua"/>
              </a:rPr>
              <a:t>WAIT</a:t>
            </a:r>
          </a:p>
        </p:txBody>
      </p:sp>
      <p:sp>
        <p:nvSpPr>
          <p:cNvPr id="188428" name="Rectangle 12"/>
          <p:cNvSpPr>
            <a:spLocks noChangeArrowheads="1"/>
          </p:cNvSpPr>
          <p:nvPr/>
        </p:nvSpPr>
        <p:spPr bwMode="auto">
          <a:xfrm>
            <a:off x="7150472" y="4409442"/>
            <a:ext cx="2825502" cy="4970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400" u="sng" dirty="0">
                <a:solidFill>
                  <a:schemeClr val="tx2"/>
                </a:solidFill>
                <a:latin typeface="Book Antiqua"/>
              </a:rPr>
              <a:t>Commit command</a:t>
            </a:r>
          </a:p>
        </p:txBody>
      </p:sp>
      <p:sp>
        <p:nvSpPr>
          <p:cNvPr id="188429" name="Rectangle 13"/>
          <p:cNvSpPr>
            <a:spLocks noChangeArrowheads="1"/>
          </p:cNvSpPr>
          <p:nvPr/>
        </p:nvSpPr>
        <p:spPr bwMode="auto">
          <a:xfrm>
            <a:off x="9823784" y="4407182"/>
            <a:ext cx="259895" cy="8355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endParaRPr lang="en-US" sz="2300" dirty="0">
              <a:solidFill>
                <a:schemeClr val="tx2"/>
              </a:solidFill>
              <a:latin typeface="Book Antiqua"/>
            </a:endParaRPr>
          </a:p>
          <a:p>
            <a:endParaRPr lang="en-US" sz="2300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188430" name="Rectangle 14"/>
          <p:cNvSpPr>
            <a:spLocks noChangeArrowheads="1"/>
          </p:cNvSpPr>
          <p:nvPr/>
        </p:nvSpPr>
        <p:spPr bwMode="auto">
          <a:xfrm>
            <a:off x="7803767" y="4714241"/>
            <a:ext cx="1356350" cy="4970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Book Antiqua"/>
              </a:rPr>
              <a:t>Prepare</a:t>
            </a:r>
          </a:p>
        </p:txBody>
      </p:sp>
      <p:sp>
        <p:nvSpPr>
          <p:cNvPr id="188431" name="Rectangle 15"/>
          <p:cNvSpPr>
            <a:spLocks noChangeArrowheads="1"/>
          </p:cNvSpPr>
          <p:nvPr/>
        </p:nvSpPr>
        <p:spPr bwMode="auto">
          <a:xfrm>
            <a:off x="10680852" y="6494842"/>
            <a:ext cx="2158252" cy="4970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400" u="sng" dirty="0">
                <a:solidFill>
                  <a:schemeClr val="tx2"/>
                </a:solidFill>
                <a:latin typeface="Book Antiqua"/>
              </a:rPr>
              <a:t>  Vote-commit  </a:t>
            </a:r>
          </a:p>
        </p:txBody>
      </p:sp>
      <p:sp>
        <p:nvSpPr>
          <p:cNvPr id="188432" name="Rectangle 16"/>
          <p:cNvSpPr>
            <a:spLocks noChangeArrowheads="1"/>
          </p:cNvSpPr>
          <p:nvPr/>
        </p:nvSpPr>
        <p:spPr bwMode="auto">
          <a:xfrm>
            <a:off x="12235090" y="6590454"/>
            <a:ext cx="259895" cy="7432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endParaRPr lang="en-US" sz="2000" dirty="0">
              <a:solidFill>
                <a:schemeClr val="tx2"/>
              </a:solidFill>
              <a:latin typeface="Book Antiqua"/>
            </a:endParaRPr>
          </a:p>
          <a:p>
            <a:endParaRPr lang="en-US" sz="2000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188433" name="Rectangle 17"/>
          <p:cNvSpPr>
            <a:spLocks noChangeArrowheads="1"/>
          </p:cNvSpPr>
          <p:nvPr/>
        </p:nvSpPr>
        <p:spPr bwMode="auto">
          <a:xfrm>
            <a:off x="10678864" y="6809459"/>
            <a:ext cx="2311739" cy="4970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Book Antiqua"/>
              </a:rPr>
              <a:t>Global-commit</a:t>
            </a:r>
          </a:p>
        </p:txBody>
      </p:sp>
      <p:sp>
        <p:nvSpPr>
          <p:cNvPr id="188434" name="Oval 18"/>
          <p:cNvSpPr>
            <a:spLocks noChangeArrowheads="1"/>
          </p:cNvSpPr>
          <p:nvPr/>
        </p:nvSpPr>
        <p:spPr bwMode="auto">
          <a:xfrm>
            <a:off x="8302600" y="7507112"/>
            <a:ext cx="1174044" cy="1210169"/>
          </a:xfrm>
          <a:prstGeom prst="ellipse">
            <a:avLst/>
          </a:prstGeom>
          <a:solidFill>
            <a:schemeClr val="accent3">
              <a:lumMod val="25000"/>
            </a:schemeClr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188435" name="Rectangle 19"/>
          <p:cNvSpPr>
            <a:spLocks noChangeArrowheads="1"/>
          </p:cNvSpPr>
          <p:nvPr/>
        </p:nvSpPr>
        <p:spPr bwMode="auto">
          <a:xfrm>
            <a:off x="8299150" y="7863842"/>
            <a:ext cx="1200407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Book Antiqua"/>
              </a:rPr>
              <a:t>ABORT</a:t>
            </a:r>
          </a:p>
        </p:txBody>
      </p:sp>
      <p:sp>
        <p:nvSpPr>
          <p:cNvPr id="188436" name="Oval 20"/>
          <p:cNvSpPr>
            <a:spLocks noChangeArrowheads="1"/>
          </p:cNvSpPr>
          <p:nvPr/>
        </p:nvSpPr>
        <p:spPr bwMode="auto">
          <a:xfrm>
            <a:off x="10422654" y="7507112"/>
            <a:ext cx="1174044" cy="1210169"/>
          </a:xfrm>
          <a:prstGeom prst="ellipse">
            <a:avLst/>
          </a:prstGeom>
          <a:solidFill>
            <a:schemeClr val="accent3">
              <a:lumMod val="25000"/>
            </a:schemeClr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188437" name="Rectangle 21"/>
          <p:cNvSpPr>
            <a:spLocks noChangeArrowheads="1"/>
          </p:cNvSpPr>
          <p:nvPr/>
        </p:nvSpPr>
        <p:spPr bwMode="auto">
          <a:xfrm>
            <a:off x="10298103" y="7863842"/>
            <a:ext cx="1442611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Book Antiqua"/>
              </a:rPr>
              <a:t>COMMIT</a:t>
            </a:r>
          </a:p>
        </p:txBody>
      </p:sp>
      <p:sp>
        <p:nvSpPr>
          <p:cNvPr id="188438" name="Rectangle 22"/>
          <p:cNvSpPr>
            <a:spLocks noChangeArrowheads="1"/>
          </p:cNvSpPr>
          <p:nvPr/>
        </p:nvSpPr>
        <p:spPr bwMode="auto">
          <a:xfrm>
            <a:off x="7353061" y="6522722"/>
            <a:ext cx="1837250" cy="4970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400" u="sng" dirty="0">
                <a:solidFill>
                  <a:schemeClr val="tx2"/>
                </a:solidFill>
                <a:latin typeface="Book Antiqua"/>
              </a:rPr>
              <a:t>  Vote-</a:t>
            </a:r>
            <a:r>
              <a:rPr lang="en-US" sz="2400" u="sng" dirty="0" smtClean="0">
                <a:solidFill>
                  <a:schemeClr val="tx2"/>
                </a:solidFill>
                <a:latin typeface="Book Antiqua"/>
              </a:rPr>
              <a:t>abort   </a:t>
            </a:r>
            <a:endParaRPr lang="en-US" sz="2400" u="sng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188440" name="Rectangle 24"/>
          <p:cNvSpPr>
            <a:spLocks noChangeArrowheads="1"/>
          </p:cNvSpPr>
          <p:nvPr/>
        </p:nvSpPr>
        <p:spPr bwMode="auto">
          <a:xfrm>
            <a:off x="7269344" y="6827521"/>
            <a:ext cx="1991139" cy="4970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Book Antiqua"/>
              </a:rPr>
              <a:t>Global-abort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>
              <a:lnSpc>
                <a:spcPct val="97000"/>
              </a:lnSpc>
            </a:pPr>
            <a:r>
              <a:rPr lang="en-US"/>
              <a:t>Site Failures - 2PC Termination</a:t>
            </a:r>
          </a:p>
        </p:txBody>
      </p:sp>
      <p:sp>
        <p:nvSpPr>
          <p:cNvPr id="190466" name="Rectangle 2"/>
          <p:cNvSpPr>
            <a:spLocks noGrp="1" noChangeArrowheads="1"/>
          </p:cNvSpPr>
          <p:nvPr>
            <p:ph idx="1"/>
          </p:nvPr>
        </p:nvSpPr>
        <p:spPr>
          <a:xfrm>
            <a:off x="342900" y="2489200"/>
            <a:ext cx="6231508" cy="6769100"/>
          </a:xfrm>
          <a:noFill/>
          <a:ln/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Timeout in INITIAL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Coordinator must have failed in INITIAL state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Unilaterally abort</a:t>
            </a:r>
          </a:p>
          <a:p>
            <a:r>
              <a:rPr lang="en-US" dirty="0">
                <a:solidFill>
                  <a:schemeClr val="tx2"/>
                </a:solidFill>
              </a:rPr>
              <a:t>Timeout in READY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Stay blocked</a:t>
            </a:r>
          </a:p>
        </p:txBody>
      </p:sp>
      <p:sp>
        <p:nvSpPr>
          <p:cNvPr id="190468" name="Line 4"/>
          <p:cNvSpPr>
            <a:spLocks noChangeShapeType="1"/>
          </p:cNvSpPr>
          <p:nvPr/>
        </p:nvSpPr>
        <p:spPr bwMode="auto">
          <a:xfrm>
            <a:off x="10277404" y="4235591"/>
            <a:ext cx="0" cy="102954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190469" name="Line 5"/>
          <p:cNvSpPr>
            <a:spLocks noChangeShapeType="1"/>
          </p:cNvSpPr>
          <p:nvPr/>
        </p:nvSpPr>
        <p:spPr bwMode="auto">
          <a:xfrm flipH="1">
            <a:off x="9329138" y="6421120"/>
            <a:ext cx="758613" cy="97536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190470" name="Line 6"/>
          <p:cNvSpPr>
            <a:spLocks noChangeShapeType="1"/>
          </p:cNvSpPr>
          <p:nvPr/>
        </p:nvSpPr>
        <p:spPr bwMode="auto">
          <a:xfrm>
            <a:off x="10534848" y="6316960"/>
            <a:ext cx="681792" cy="107952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190471" name="Oval 7"/>
          <p:cNvSpPr>
            <a:spLocks noChangeArrowheads="1"/>
          </p:cNvSpPr>
          <p:nvPr/>
        </p:nvSpPr>
        <p:spPr bwMode="auto">
          <a:xfrm>
            <a:off x="9724246" y="3079609"/>
            <a:ext cx="1119857" cy="113792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190472" name="Rectangle 8"/>
          <p:cNvSpPr>
            <a:spLocks noChangeArrowheads="1"/>
          </p:cNvSpPr>
          <p:nvPr/>
        </p:nvSpPr>
        <p:spPr bwMode="auto">
          <a:xfrm>
            <a:off x="9674900" y="3400213"/>
            <a:ext cx="122306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Book Antiqua"/>
              </a:rPr>
              <a:t>INITIAL</a:t>
            </a:r>
          </a:p>
        </p:txBody>
      </p:sp>
      <p:sp>
        <p:nvSpPr>
          <p:cNvPr id="190474" name="Oval 10"/>
          <p:cNvSpPr>
            <a:spLocks noChangeArrowheads="1"/>
          </p:cNvSpPr>
          <p:nvPr/>
        </p:nvSpPr>
        <p:spPr bwMode="auto">
          <a:xfrm>
            <a:off x="9721991" y="5283200"/>
            <a:ext cx="1119858" cy="1155982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190475" name="Rectangle 11"/>
          <p:cNvSpPr>
            <a:spLocks noChangeArrowheads="1"/>
          </p:cNvSpPr>
          <p:nvPr/>
        </p:nvSpPr>
        <p:spPr bwMode="auto">
          <a:xfrm>
            <a:off x="9688917" y="5612836"/>
            <a:ext cx="1186005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Book Antiqua"/>
              </a:rPr>
              <a:t>READY</a:t>
            </a:r>
          </a:p>
        </p:txBody>
      </p:sp>
      <p:sp>
        <p:nvSpPr>
          <p:cNvPr id="190476" name="Rectangle 12"/>
          <p:cNvSpPr>
            <a:spLocks noChangeArrowheads="1"/>
          </p:cNvSpPr>
          <p:nvPr/>
        </p:nvSpPr>
        <p:spPr bwMode="auto">
          <a:xfrm>
            <a:off x="10475743" y="4262685"/>
            <a:ext cx="1696286" cy="4970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400" u="sng" dirty="0">
                <a:solidFill>
                  <a:schemeClr val="tx2"/>
                </a:solidFill>
                <a:latin typeface="Book Antiqua"/>
              </a:rPr>
              <a:t>     Prepare   </a:t>
            </a:r>
          </a:p>
        </p:txBody>
      </p:sp>
      <p:sp>
        <p:nvSpPr>
          <p:cNvPr id="190477" name="Rectangle 13"/>
          <p:cNvSpPr>
            <a:spLocks noChangeArrowheads="1"/>
          </p:cNvSpPr>
          <p:nvPr/>
        </p:nvSpPr>
        <p:spPr bwMode="auto">
          <a:xfrm>
            <a:off x="11800152" y="4262685"/>
            <a:ext cx="259895" cy="866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endParaRPr lang="en-US" sz="2400" dirty="0">
              <a:solidFill>
                <a:schemeClr val="tx2"/>
              </a:solidFill>
              <a:latin typeface="Book Antiqua"/>
            </a:endParaRPr>
          </a:p>
          <a:p>
            <a:endParaRPr lang="en-US" sz="2400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190478" name="Rectangle 14"/>
          <p:cNvSpPr>
            <a:spLocks noChangeArrowheads="1"/>
          </p:cNvSpPr>
          <p:nvPr/>
        </p:nvSpPr>
        <p:spPr bwMode="auto">
          <a:xfrm>
            <a:off x="10306261" y="4533619"/>
            <a:ext cx="2017187" cy="4970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Book Antiqua"/>
              </a:rPr>
              <a:t>Vote-commit</a:t>
            </a:r>
          </a:p>
        </p:txBody>
      </p:sp>
      <p:sp>
        <p:nvSpPr>
          <p:cNvPr id="190479" name="Rectangle 15"/>
          <p:cNvSpPr>
            <a:spLocks noChangeArrowheads="1"/>
          </p:cNvSpPr>
          <p:nvPr/>
        </p:nvSpPr>
        <p:spPr bwMode="auto">
          <a:xfrm>
            <a:off x="10761149" y="6412090"/>
            <a:ext cx="2221971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300" u="sng" dirty="0">
                <a:solidFill>
                  <a:schemeClr val="tx2"/>
                </a:solidFill>
                <a:latin typeface="Book Antiqua"/>
              </a:rPr>
              <a:t>Global-commit</a:t>
            </a:r>
          </a:p>
        </p:txBody>
      </p:sp>
      <p:sp>
        <p:nvSpPr>
          <p:cNvPr id="190480" name="Rectangle 16"/>
          <p:cNvSpPr>
            <a:spLocks noChangeArrowheads="1"/>
          </p:cNvSpPr>
          <p:nvPr/>
        </p:nvSpPr>
        <p:spPr bwMode="auto">
          <a:xfrm>
            <a:off x="12342018" y="6412089"/>
            <a:ext cx="259895" cy="866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endParaRPr lang="en-US" sz="2400" dirty="0">
              <a:solidFill>
                <a:schemeClr val="tx2"/>
              </a:solidFill>
              <a:latin typeface="Book Antiqua"/>
            </a:endParaRPr>
          </a:p>
          <a:p>
            <a:endParaRPr lang="en-US" sz="2400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190481" name="Rectangle 17"/>
          <p:cNvSpPr>
            <a:spLocks noChangeArrowheads="1"/>
          </p:cNvSpPr>
          <p:nvPr/>
        </p:nvSpPr>
        <p:spPr bwMode="auto">
          <a:xfrm>
            <a:off x="11373773" y="6683023"/>
            <a:ext cx="807071" cy="4970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400" dirty="0" err="1">
                <a:solidFill>
                  <a:schemeClr val="tx2"/>
                </a:solidFill>
                <a:latin typeface="Book Antiqua"/>
              </a:rPr>
              <a:t>Ack</a:t>
            </a:r>
            <a:endParaRPr lang="en-US" sz="2400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190482" name="Rectangle 18"/>
          <p:cNvSpPr>
            <a:spLocks noChangeArrowheads="1"/>
          </p:cNvSpPr>
          <p:nvPr/>
        </p:nvSpPr>
        <p:spPr bwMode="auto">
          <a:xfrm>
            <a:off x="6214368" y="4667831"/>
            <a:ext cx="1800200" cy="4970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128691" tIns="63217" rIns="128691" bIns="63217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u="sng" dirty="0">
                <a:solidFill>
                  <a:schemeClr val="tx2"/>
                </a:solidFill>
                <a:latin typeface="Book Antiqua"/>
              </a:rPr>
              <a:t> </a:t>
            </a:r>
            <a:r>
              <a:rPr lang="en-US" sz="2400" u="sng" dirty="0">
                <a:solidFill>
                  <a:schemeClr val="tx2"/>
                </a:solidFill>
                <a:latin typeface="Book Antiqua"/>
              </a:rPr>
              <a:t> </a:t>
            </a:r>
            <a:r>
              <a:rPr lang="en-US" sz="2400" u="sng" dirty="0" smtClean="0">
                <a:solidFill>
                  <a:schemeClr val="tx2"/>
                </a:solidFill>
                <a:latin typeface="Book Antiqua"/>
              </a:rPr>
              <a:t> </a:t>
            </a:r>
            <a:r>
              <a:rPr lang="en-US" sz="2400" u="sng" dirty="0" smtClean="0">
                <a:solidFill>
                  <a:schemeClr val="tx2"/>
                </a:solidFill>
                <a:latin typeface="Book Antiqua"/>
              </a:rPr>
              <a:t>Prepare        </a:t>
            </a:r>
            <a:endParaRPr lang="en-US" sz="2400" u="sng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190483" name="Rectangle 19"/>
          <p:cNvSpPr>
            <a:spLocks noChangeArrowheads="1"/>
          </p:cNvSpPr>
          <p:nvPr/>
        </p:nvSpPr>
        <p:spPr bwMode="auto">
          <a:xfrm>
            <a:off x="6193917" y="4949050"/>
            <a:ext cx="1696186" cy="4970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Book Antiqua"/>
              </a:rPr>
              <a:t>Vote-abort</a:t>
            </a:r>
          </a:p>
        </p:txBody>
      </p:sp>
      <p:sp>
        <p:nvSpPr>
          <p:cNvPr id="190484" name="Rectangle 20"/>
          <p:cNvSpPr>
            <a:spLocks noChangeArrowheads="1"/>
          </p:cNvSpPr>
          <p:nvPr/>
        </p:nvSpPr>
        <p:spPr bwMode="auto">
          <a:xfrm>
            <a:off x="7954264" y="6394028"/>
            <a:ext cx="1991139" cy="4970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400" u="sng" dirty="0">
                <a:solidFill>
                  <a:schemeClr val="tx2"/>
                </a:solidFill>
                <a:latin typeface="Book Antiqua"/>
              </a:rPr>
              <a:t>Global-abort</a:t>
            </a:r>
          </a:p>
        </p:txBody>
      </p:sp>
      <p:sp>
        <p:nvSpPr>
          <p:cNvPr id="190485" name="Rectangle 21"/>
          <p:cNvSpPr>
            <a:spLocks noChangeArrowheads="1"/>
          </p:cNvSpPr>
          <p:nvPr/>
        </p:nvSpPr>
        <p:spPr bwMode="auto">
          <a:xfrm>
            <a:off x="9415938" y="6394027"/>
            <a:ext cx="259895" cy="866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endParaRPr lang="en-US" sz="2400" dirty="0">
              <a:solidFill>
                <a:schemeClr val="tx2"/>
              </a:solidFill>
              <a:latin typeface="Book Antiqua"/>
            </a:endParaRPr>
          </a:p>
          <a:p>
            <a:endParaRPr lang="en-US" sz="2400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190486" name="Rectangle 22"/>
          <p:cNvSpPr>
            <a:spLocks noChangeArrowheads="1"/>
          </p:cNvSpPr>
          <p:nvPr/>
        </p:nvSpPr>
        <p:spPr bwMode="auto">
          <a:xfrm>
            <a:off x="8479693" y="6664961"/>
            <a:ext cx="807071" cy="4970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400" dirty="0" err="1">
                <a:solidFill>
                  <a:schemeClr val="tx2"/>
                </a:solidFill>
                <a:latin typeface="Book Antiqua"/>
              </a:rPr>
              <a:t>Ack</a:t>
            </a:r>
            <a:endParaRPr lang="en-US" sz="2400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190487" name="Oval 23"/>
          <p:cNvSpPr>
            <a:spLocks noChangeArrowheads="1"/>
          </p:cNvSpPr>
          <p:nvPr/>
        </p:nvSpPr>
        <p:spPr bwMode="auto">
          <a:xfrm>
            <a:off x="8669867" y="7414542"/>
            <a:ext cx="1155982" cy="1210169"/>
          </a:xfrm>
          <a:prstGeom prst="ellipse">
            <a:avLst/>
          </a:prstGeom>
          <a:solidFill>
            <a:schemeClr val="accent3">
              <a:lumMod val="25000"/>
            </a:schemeClr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sz="2000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190488" name="Rectangle 24"/>
          <p:cNvSpPr>
            <a:spLocks noChangeArrowheads="1"/>
          </p:cNvSpPr>
          <p:nvPr/>
        </p:nvSpPr>
        <p:spPr bwMode="auto">
          <a:xfrm>
            <a:off x="8647654" y="7771272"/>
            <a:ext cx="1200407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Book Antiqua"/>
              </a:rPr>
              <a:t>ABORT</a:t>
            </a:r>
          </a:p>
        </p:txBody>
      </p:sp>
      <p:sp>
        <p:nvSpPr>
          <p:cNvPr id="190489" name="Oval 25"/>
          <p:cNvSpPr>
            <a:spLocks noChangeArrowheads="1"/>
          </p:cNvSpPr>
          <p:nvPr/>
        </p:nvSpPr>
        <p:spPr bwMode="auto">
          <a:xfrm>
            <a:off x="10753796" y="7414542"/>
            <a:ext cx="1174044" cy="1210169"/>
          </a:xfrm>
          <a:prstGeom prst="ellipse">
            <a:avLst/>
          </a:prstGeom>
          <a:solidFill>
            <a:schemeClr val="accent3">
              <a:lumMod val="25000"/>
            </a:schemeClr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190490" name="Rectangle 26"/>
          <p:cNvSpPr>
            <a:spLocks noChangeArrowheads="1"/>
          </p:cNvSpPr>
          <p:nvPr/>
        </p:nvSpPr>
        <p:spPr bwMode="auto">
          <a:xfrm>
            <a:off x="10619513" y="7771272"/>
            <a:ext cx="1442611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Book Antiqua"/>
              </a:rPr>
              <a:t>COMMIT</a:t>
            </a:r>
          </a:p>
        </p:txBody>
      </p:sp>
      <p:sp>
        <p:nvSpPr>
          <p:cNvPr id="190491" name="Rectangle 27"/>
          <p:cNvSpPr>
            <a:spLocks noChangeArrowheads="1"/>
          </p:cNvSpPr>
          <p:nvPr/>
        </p:nvSpPr>
        <p:spPr bwMode="auto">
          <a:xfrm>
            <a:off x="9225795" y="2167468"/>
            <a:ext cx="2376410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300" dirty="0">
                <a:solidFill>
                  <a:schemeClr val="tx2"/>
                </a:solidFill>
                <a:latin typeface="Book Antiqua"/>
              </a:rPr>
              <a:t>PARTICIPANTS</a:t>
            </a:r>
          </a:p>
        </p:txBody>
      </p:sp>
      <p:sp>
        <p:nvSpPr>
          <p:cNvPr id="190492" name="Arc 28"/>
          <p:cNvSpPr>
            <a:spLocks/>
          </p:cNvSpPr>
          <p:nvPr/>
        </p:nvSpPr>
        <p:spPr bwMode="auto">
          <a:xfrm>
            <a:off x="7994792" y="5743787"/>
            <a:ext cx="677333" cy="2230684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599"/>
                </a:moveTo>
                <a:cubicBezTo>
                  <a:pt x="9670" y="21599"/>
                  <a:pt x="-1" y="11929"/>
                  <a:pt x="-1" y="-1"/>
                </a:cubicBezTo>
              </a:path>
              <a:path w="21600" h="21600" stroke="0" extrusionOk="0">
                <a:moveTo>
                  <a:pt x="21600" y="21599"/>
                </a:moveTo>
                <a:cubicBezTo>
                  <a:pt x="9670" y="21599"/>
                  <a:pt x="-1" y="11929"/>
                  <a:pt x="-1" y="-1"/>
                </a:cubicBezTo>
                <a:lnTo>
                  <a:pt x="21600" y="0"/>
                </a:lnTo>
                <a:close/>
              </a:path>
            </a:pathLst>
          </a:custGeom>
          <a:noFill/>
          <a:ln w="19050" cap="rnd">
            <a:solidFill>
              <a:schemeClr val="tx2"/>
            </a:solidFill>
            <a:round/>
            <a:headEnd type="triangle" w="lg" len="lg"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190493" name="Arc 29"/>
          <p:cNvSpPr>
            <a:spLocks/>
          </p:cNvSpPr>
          <p:nvPr/>
        </p:nvSpPr>
        <p:spPr bwMode="auto">
          <a:xfrm>
            <a:off x="7994792" y="3659858"/>
            <a:ext cx="1724942" cy="2086187"/>
          </a:xfrm>
          <a:custGeom>
            <a:avLst/>
            <a:gdLst>
              <a:gd name="G0" fmla="+- 21600 0 0"/>
              <a:gd name="G1" fmla="+- 21599 0 0"/>
              <a:gd name="G2" fmla="+- 21600 0 0"/>
              <a:gd name="T0" fmla="*/ 0 w 21600"/>
              <a:gd name="T1" fmla="*/ 21599 h 21599"/>
              <a:gd name="T2" fmla="*/ 21572 w 21600"/>
              <a:gd name="T3" fmla="*/ 0 h 21599"/>
              <a:gd name="T4" fmla="*/ 21600 w 21600"/>
              <a:gd name="T5" fmla="*/ 21599 h 21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599" fill="none" extrusionOk="0">
                <a:moveTo>
                  <a:pt x="-1" y="21598"/>
                </a:moveTo>
                <a:cubicBezTo>
                  <a:pt x="-1" y="9680"/>
                  <a:pt x="9653" y="14"/>
                  <a:pt x="21571" y="-1"/>
                </a:cubicBezTo>
              </a:path>
              <a:path w="21600" h="21599" stroke="0" extrusionOk="0">
                <a:moveTo>
                  <a:pt x="-1" y="21598"/>
                </a:moveTo>
                <a:cubicBezTo>
                  <a:pt x="-1" y="9680"/>
                  <a:pt x="9653" y="14"/>
                  <a:pt x="21571" y="-1"/>
                </a:cubicBezTo>
                <a:lnTo>
                  <a:pt x="21600" y="21599"/>
                </a:lnTo>
                <a:close/>
              </a:path>
            </a:pathLst>
          </a:custGeom>
          <a:noFill/>
          <a:ln w="19050" cap="rnd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Line 6"/>
          <p:cNvSpPr>
            <a:spLocks noChangeShapeType="1"/>
          </p:cNvSpPr>
          <p:nvPr/>
        </p:nvSpPr>
        <p:spPr bwMode="auto">
          <a:xfrm>
            <a:off x="10462840" y="6244952"/>
            <a:ext cx="753800" cy="106857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>
              <a:lnSpc>
                <a:spcPct val="97000"/>
              </a:lnSpc>
            </a:pPr>
            <a:r>
              <a:rPr lang="en-US"/>
              <a:t>Site Failures - 2PC Recovery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idx="1"/>
          </p:nvPr>
        </p:nvSpPr>
        <p:spPr>
          <a:xfrm>
            <a:off x="381720" y="2428528"/>
            <a:ext cx="7488832" cy="6769100"/>
          </a:xfrm>
          <a:noFill/>
          <a:ln/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Failure in INITIAL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Start the commit process upon recovery</a:t>
            </a:r>
          </a:p>
          <a:p>
            <a:r>
              <a:rPr lang="en-US" dirty="0">
                <a:solidFill>
                  <a:schemeClr val="tx2"/>
                </a:solidFill>
              </a:rPr>
              <a:t>Failure in WAIT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Restart the commit process upon recovery</a:t>
            </a:r>
          </a:p>
          <a:p>
            <a:r>
              <a:rPr lang="en-US" dirty="0">
                <a:solidFill>
                  <a:schemeClr val="tx2"/>
                </a:solidFill>
              </a:rPr>
              <a:t>Failure in ABORT or COMMIT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Nothing special if all the </a:t>
            </a:r>
            <a:r>
              <a:rPr lang="en-US" dirty="0" err="1">
                <a:solidFill>
                  <a:schemeClr val="tx2"/>
                </a:solidFill>
              </a:rPr>
              <a:t>acks</a:t>
            </a:r>
            <a:r>
              <a:rPr lang="en-US" dirty="0">
                <a:solidFill>
                  <a:schemeClr val="tx2"/>
                </a:solidFill>
              </a:rPr>
              <a:t> have been received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Otherwise the termination protocol is involved</a:t>
            </a:r>
          </a:p>
        </p:txBody>
      </p:sp>
      <p:sp>
        <p:nvSpPr>
          <p:cNvPr id="192516" name="Rectangle 4"/>
          <p:cNvSpPr>
            <a:spLocks noChangeArrowheads="1"/>
          </p:cNvSpPr>
          <p:nvPr/>
        </p:nvSpPr>
        <p:spPr bwMode="auto">
          <a:xfrm>
            <a:off x="9327653" y="2176499"/>
            <a:ext cx="2514669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300" dirty="0">
                <a:solidFill>
                  <a:schemeClr val="tx2"/>
                </a:solidFill>
                <a:latin typeface="Book Antiqua"/>
              </a:rPr>
              <a:t>COORDINATOR</a:t>
            </a:r>
          </a:p>
        </p:txBody>
      </p:sp>
      <p:sp>
        <p:nvSpPr>
          <p:cNvPr id="192520" name="Oval 8"/>
          <p:cNvSpPr>
            <a:spLocks noChangeArrowheads="1"/>
          </p:cNvSpPr>
          <p:nvPr/>
        </p:nvSpPr>
        <p:spPr bwMode="auto">
          <a:xfrm>
            <a:off x="9728157" y="3016391"/>
            <a:ext cx="1119857" cy="113792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192521" name="Rectangle 9"/>
          <p:cNvSpPr>
            <a:spLocks noChangeArrowheads="1"/>
          </p:cNvSpPr>
          <p:nvPr/>
        </p:nvSpPr>
        <p:spPr bwMode="auto">
          <a:xfrm>
            <a:off x="9678811" y="3336995"/>
            <a:ext cx="122306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Book Antiqua"/>
              </a:rPr>
              <a:t>INITIAL</a:t>
            </a:r>
            <a:endParaRPr lang="en-US" sz="2400" b="1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192523" name="Oval 11"/>
          <p:cNvSpPr>
            <a:spLocks noChangeArrowheads="1"/>
          </p:cNvSpPr>
          <p:nvPr/>
        </p:nvSpPr>
        <p:spPr bwMode="auto">
          <a:xfrm>
            <a:off x="9728159" y="5219982"/>
            <a:ext cx="1119858" cy="1155982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192524" name="Rectangle 12"/>
          <p:cNvSpPr>
            <a:spLocks noChangeArrowheads="1"/>
          </p:cNvSpPr>
          <p:nvPr/>
        </p:nvSpPr>
        <p:spPr bwMode="auto">
          <a:xfrm>
            <a:off x="9795839" y="5549619"/>
            <a:ext cx="986757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Book Antiqua"/>
              </a:rPr>
              <a:t>WAIT</a:t>
            </a:r>
            <a:endParaRPr lang="en-US" sz="2400" b="1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192525" name="Rectangle 13"/>
          <p:cNvSpPr>
            <a:spLocks noChangeArrowheads="1"/>
          </p:cNvSpPr>
          <p:nvPr/>
        </p:nvSpPr>
        <p:spPr bwMode="auto">
          <a:xfrm>
            <a:off x="7510512" y="4289779"/>
            <a:ext cx="2825502" cy="4970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400" u="sng" dirty="0">
                <a:solidFill>
                  <a:schemeClr val="tx2"/>
                </a:solidFill>
                <a:latin typeface="Book Antiqua"/>
              </a:rPr>
              <a:t>Commit command</a:t>
            </a:r>
          </a:p>
        </p:txBody>
      </p:sp>
      <p:sp>
        <p:nvSpPr>
          <p:cNvPr id="192526" name="Rectangle 14"/>
          <p:cNvSpPr>
            <a:spLocks noChangeArrowheads="1"/>
          </p:cNvSpPr>
          <p:nvPr/>
        </p:nvSpPr>
        <p:spPr bwMode="auto">
          <a:xfrm>
            <a:off x="8163807" y="4560712"/>
            <a:ext cx="1356350" cy="4970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Book Antiqua"/>
              </a:rPr>
              <a:t>Prepare</a:t>
            </a:r>
          </a:p>
        </p:txBody>
      </p:sp>
      <p:sp>
        <p:nvSpPr>
          <p:cNvPr id="192527" name="Rectangle 15"/>
          <p:cNvSpPr>
            <a:spLocks noChangeArrowheads="1"/>
          </p:cNvSpPr>
          <p:nvPr/>
        </p:nvSpPr>
        <p:spPr bwMode="auto">
          <a:xfrm>
            <a:off x="10840743" y="6258561"/>
            <a:ext cx="2079153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300" u="sng" dirty="0">
                <a:solidFill>
                  <a:schemeClr val="tx2"/>
                </a:solidFill>
                <a:latin typeface="Book Antiqua"/>
              </a:rPr>
              <a:t>  Vote-commit  </a:t>
            </a:r>
          </a:p>
        </p:txBody>
      </p:sp>
      <p:sp>
        <p:nvSpPr>
          <p:cNvPr id="192528" name="Rectangle 16"/>
          <p:cNvSpPr>
            <a:spLocks noChangeArrowheads="1"/>
          </p:cNvSpPr>
          <p:nvPr/>
        </p:nvSpPr>
        <p:spPr bwMode="auto">
          <a:xfrm>
            <a:off x="12569449" y="6366933"/>
            <a:ext cx="259895" cy="866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endParaRPr lang="en-US" sz="2400" dirty="0">
              <a:solidFill>
                <a:schemeClr val="tx2"/>
              </a:solidFill>
              <a:latin typeface="Book Antiqua"/>
            </a:endParaRPr>
          </a:p>
          <a:p>
            <a:endParaRPr lang="en-US" sz="2400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192529" name="Rectangle 17"/>
          <p:cNvSpPr>
            <a:spLocks noChangeArrowheads="1"/>
          </p:cNvSpPr>
          <p:nvPr/>
        </p:nvSpPr>
        <p:spPr bwMode="auto">
          <a:xfrm>
            <a:off x="10762561" y="6529494"/>
            <a:ext cx="2221971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300" dirty="0">
                <a:solidFill>
                  <a:schemeClr val="tx2"/>
                </a:solidFill>
                <a:latin typeface="Book Antiqua"/>
              </a:rPr>
              <a:t>Global-commit</a:t>
            </a:r>
          </a:p>
        </p:txBody>
      </p:sp>
      <p:sp>
        <p:nvSpPr>
          <p:cNvPr id="192530" name="Oval 18"/>
          <p:cNvSpPr>
            <a:spLocks noChangeArrowheads="1"/>
          </p:cNvSpPr>
          <p:nvPr/>
        </p:nvSpPr>
        <p:spPr bwMode="auto">
          <a:xfrm>
            <a:off x="8680551" y="7351324"/>
            <a:ext cx="1174044" cy="1210169"/>
          </a:xfrm>
          <a:prstGeom prst="ellipse">
            <a:avLst/>
          </a:prstGeom>
          <a:solidFill>
            <a:schemeClr val="accent3">
              <a:lumMod val="25000"/>
            </a:schemeClr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192531" name="Rectangle 19"/>
          <p:cNvSpPr>
            <a:spLocks noChangeArrowheads="1"/>
          </p:cNvSpPr>
          <p:nvPr/>
        </p:nvSpPr>
        <p:spPr bwMode="auto">
          <a:xfrm>
            <a:off x="8667369" y="7708054"/>
            <a:ext cx="1200407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Book Antiqua"/>
              </a:rPr>
              <a:t>ABORT</a:t>
            </a:r>
          </a:p>
        </p:txBody>
      </p:sp>
      <p:sp>
        <p:nvSpPr>
          <p:cNvPr id="192532" name="Oval 20"/>
          <p:cNvSpPr>
            <a:spLocks noChangeArrowheads="1"/>
          </p:cNvSpPr>
          <p:nvPr/>
        </p:nvSpPr>
        <p:spPr bwMode="auto">
          <a:xfrm>
            <a:off x="10800605" y="7351324"/>
            <a:ext cx="1174044" cy="1210169"/>
          </a:xfrm>
          <a:prstGeom prst="ellipse">
            <a:avLst/>
          </a:prstGeom>
          <a:solidFill>
            <a:schemeClr val="accent3">
              <a:lumMod val="25000"/>
            </a:schemeClr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192533" name="Rectangle 21"/>
          <p:cNvSpPr>
            <a:spLocks noChangeArrowheads="1"/>
          </p:cNvSpPr>
          <p:nvPr/>
        </p:nvSpPr>
        <p:spPr bwMode="auto">
          <a:xfrm>
            <a:off x="10666321" y="7708054"/>
            <a:ext cx="1442611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Book Antiqua"/>
              </a:rPr>
              <a:t>COMMIT</a:t>
            </a:r>
          </a:p>
        </p:txBody>
      </p:sp>
      <p:sp>
        <p:nvSpPr>
          <p:cNvPr id="192534" name="Rectangle 22"/>
          <p:cNvSpPr>
            <a:spLocks noChangeArrowheads="1"/>
          </p:cNvSpPr>
          <p:nvPr/>
        </p:nvSpPr>
        <p:spPr bwMode="auto">
          <a:xfrm>
            <a:off x="7688847" y="6366934"/>
            <a:ext cx="1834395" cy="4970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400" u="sng" dirty="0">
                <a:solidFill>
                  <a:schemeClr val="tx2"/>
                </a:solidFill>
                <a:latin typeface="Book Antiqua"/>
              </a:rPr>
              <a:t>  Vote-abort  </a:t>
            </a:r>
          </a:p>
        </p:txBody>
      </p:sp>
      <p:sp>
        <p:nvSpPr>
          <p:cNvPr id="192535" name="Rectangle 23"/>
          <p:cNvSpPr>
            <a:spLocks noChangeArrowheads="1"/>
          </p:cNvSpPr>
          <p:nvPr/>
        </p:nvSpPr>
        <p:spPr bwMode="auto">
          <a:xfrm>
            <a:off x="9083440" y="6366933"/>
            <a:ext cx="259895" cy="866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endParaRPr lang="en-US" sz="2400" dirty="0">
              <a:solidFill>
                <a:schemeClr val="tx2"/>
              </a:solidFill>
              <a:latin typeface="Book Antiqua"/>
            </a:endParaRPr>
          </a:p>
          <a:p>
            <a:endParaRPr lang="en-US" sz="2400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192536" name="Rectangle 24"/>
          <p:cNvSpPr>
            <a:spLocks noChangeArrowheads="1"/>
          </p:cNvSpPr>
          <p:nvPr/>
        </p:nvSpPr>
        <p:spPr bwMode="auto">
          <a:xfrm>
            <a:off x="7603703" y="6637868"/>
            <a:ext cx="1991139" cy="4970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Book Antiqua"/>
              </a:rPr>
              <a:t>Global-abort</a:t>
            </a:r>
          </a:p>
        </p:txBody>
      </p:sp>
      <p:sp>
        <p:nvSpPr>
          <p:cNvPr id="25" name="Line 4"/>
          <p:cNvSpPr>
            <a:spLocks noChangeShapeType="1"/>
          </p:cNvSpPr>
          <p:nvPr/>
        </p:nvSpPr>
        <p:spPr bwMode="auto">
          <a:xfrm>
            <a:off x="10277404" y="4156720"/>
            <a:ext cx="0" cy="102954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26" name="Line 5"/>
          <p:cNvSpPr>
            <a:spLocks noChangeShapeType="1"/>
          </p:cNvSpPr>
          <p:nvPr/>
        </p:nvSpPr>
        <p:spPr bwMode="auto">
          <a:xfrm flipH="1">
            <a:off x="9329138" y="6338169"/>
            <a:ext cx="758613" cy="97536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7" name="Rectangle 2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>
              <a:lnSpc>
                <a:spcPct val="97000"/>
              </a:lnSpc>
            </a:pPr>
            <a:r>
              <a:rPr lang="en-US"/>
              <a:t>Site Failures - 2PC Recovery</a:t>
            </a:r>
          </a:p>
        </p:txBody>
      </p:sp>
      <p:sp>
        <p:nvSpPr>
          <p:cNvPr id="194562" name="Rectangle 2"/>
          <p:cNvSpPr>
            <a:spLocks noGrp="1" noChangeArrowheads="1"/>
          </p:cNvSpPr>
          <p:nvPr>
            <p:ph idx="1"/>
          </p:nvPr>
        </p:nvSpPr>
        <p:spPr>
          <a:xfrm>
            <a:off x="342900" y="2489200"/>
            <a:ext cx="6519540" cy="6769100"/>
          </a:xfrm>
          <a:noFill/>
          <a:ln/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Failure in INITIAL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Unilaterally abort upon recovery</a:t>
            </a:r>
          </a:p>
          <a:p>
            <a:r>
              <a:rPr lang="en-US" dirty="0">
                <a:solidFill>
                  <a:schemeClr val="tx2"/>
                </a:solidFill>
              </a:rPr>
              <a:t>Failure in READY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The coordinator has been informed about the local decision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Treat as timeout in READY state and invoke the termination protocol</a:t>
            </a:r>
          </a:p>
          <a:p>
            <a:r>
              <a:rPr lang="en-US" dirty="0">
                <a:solidFill>
                  <a:schemeClr val="tx2"/>
                </a:solidFill>
              </a:rPr>
              <a:t>Failure in ABORT or COMMIT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Nothing special needs to be done</a:t>
            </a:r>
          </a:p>
        </p:txBody>
      </p:sp>
      <p:sp>
        <p:nvSpPr>
          <p:cNvPr id="194566" name="Oval 6"/>
          <p:cNvSpPr>
            <a:spLocks noChangeArrowheads="1"/>
          </p:cNvSpPr>
          <p:nvPr/>
        </p:nvSpPr>
        <p:spPr bwMode="auto">
          <a:xfrm>
            <a:off x="9956798" y="3178951"/>
            <a:ext cx="1119857" cy="113792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194567" name="Rectangle 7"/>
          <p:cNvSpPr>
            <a:spLocks noChangeArrowheads="1"/>
          </p:cNvSpPr>
          <p:nvPr/>
        </p:nvSpPr>
        <p:spPr bwMode="auto">
          <a:xfrm>
            <a:off x="9907452" y="3499555"/>
            <a:ext cx="122306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Book Antiqua"/>
              </a:rPr>
              <a:t>INITIAL</a:t>
            </a:r>
          </a:p>
        </p:txBody>
      </p:sp>
      <p:sp>
        <p:nvSpPr>
          <p:cNvPr id="194569" name="Oval 9"/>
          <p:cNvSpPr>
            <a:spLocks noChangeArrowheads="1"/>
          </p:cNvSpPr>
          <p:nvPr/>
        </p:nvSpPr>
        <p:spPr bwMode="auto">
          <a:xfrm>
            <a:off x="9954543" y="5382542"/>
            <a:ext cx="1119858" cy="1155982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194570" name="Rectangle 10"/>
          <p:cNvSpPr>
            <a:spLocks noChangeArrowheads="1"/>
          </p:cNvSpPr>
          <p:nvPr/>
        </p:nvSpPr>
        <p:spPr bwMode="auto">
          <a:xfrm>
            <a:off x="9921469" y="5723468"/>
            <a:ext cx="1186005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Book Antiqua"/>
              </a:rPr>
              <a:t>READY</a:t>
            </a:r>
          </a:p>
        </p:txBody>
      </p:sp>
      <p:sp>
        <p:nvSpPr>
          <p:cNvPr id="194571" name="Rectangle 11"/>
          <p:cNvSpPr>
            <a:spLocks noChangeArrowheads="1"/>
          </p:cNvSpPr>
          <p:nvPr/>
        </p:nvSpPr>
        <p:spPr bwMode="auto">
          <a:xfrm>
            <a:off x="10708293" y="4362028"/>
            <a:ext cx="1696286" cy="4970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400" u="sng" dirty="0">
                <a:solidFill>
                  <a:schemeClr val="tx2"/>
                </a:solidFill>
                <a:latin typeface="Book Antiqua"/>
              </a:rPr>
              <a:t>     Prepare   </a:t>
            </a:r>
          </a:p>
        </p:txBody>
      </p:sp>
      <p:sp>
        <p:nvSpPr>
          <p:cNvPr id="194572" name="Rectangle 12"/>
          <p:cNvSpPr>
            <a:spLocks noChangeArrowheads="1"/>
          </p:cNvSpPr>
          <p:nvPr/>
        </p:nvSpPr>
        <p:spPr bwMode="auto">
          <a:xfrm>
            <a:off x="10538812" y="4632961"/>
            <a:ext cx="2017187" cy="4970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Book Antiqua"/>
              </a:rPr>
              <a:t>Vote-commit</a:t>
            </a:r>
          </a:p>
        </p:txBody>
      </p:sp>
      <p:sp>
        <p:nvSpPr>
          <p:cNvPr id="194573" name="Rectangle 13"/>
          <p:cNvSpPr>
            <a:spLocks noChangeArrowheads="1"/>
          </p:cNvSpPr>
          <p:nvPr/>
        </p:nvSpPr>
        <p:spPr bwMode="auto">
          <a:xfrm>
            <a:off x="10899265" y="6511432"/>
            <a:ext cx="2221971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300" u="sng" dirty="0">
                <a:solidFill>
                  <a:schemeClr val="tx2"/>
                </a:solidFill>
                <a:latin typeface="Book Antiqua"/>
              </a:rPr>
              <a:t>Global-commit</a:t>
            </a:r>
          </a:p>
        </p:txBody>
      </p:sp>
      <p:sp>
        <p:nvSpPr>
          <p:cNvPr id="194574" name="Rectangle 14"/>
          <p:cNvSpPr>
            <a:spLocks noChangeArrowheads="1"/>
          </p:cNvSpPr>
          <p:nvPr/>
        </p:nvSpPr>
        <p:spPr bwMode="auto">
          <a:xfrm>
            <a:off x="12574569" y="6511431"/>
            <a:ext cx="259895" cy="866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endParaRPr lang="en-US" sz="2400" dirty="0">
              <a:solidFill>
                <a:schemeClr val="tx2"/>
              </a:solidFill>
              <a:latin typeface="Book Antiqua"/>
            </a:endParaRPr>
          </a:p>
          <a:p>
            <a:endParaRPr lang="en-US" sz="2400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194575" name="Rectangle 15"/>
          <p:cNvSpPr>
            <a:spLocks noChangeArrowheads="1"/>
          </p:cNvSpPr>
          <p:nvPr/>
        </p:nvSpPr>
        <p:spPr bwMode="auto">
          <a:xfrm>
            <a:off x="11511888" y="6782365"/>
            <a:ext cx="807071" cy="4970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400" dirty="0" err="1">
                <a:solidFill>
                  <a:schemeClr val="tx2"/>
                </a:solidFill>
                <a:latin typeface="Book Antiqua"/>
              </a:rPr>
              <a:t>Ack</a:t>
            </a:r>
            <a:endParaRPr lang="en-US" sz="2400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194576" name="Rectangle 16"/>
          <p:cNvSpPr>
            <a:spLocks noChangeArrowheads="1"/>
          </p:cNvSpPr>
          <p:nvPr/>
        </p:nvSpPr>
        <p:spPr bwMode="auto">
          <a:xfrm>
            <a:off x="8353481" y="4777458"/>
            <a:ext cx="1696186" cy="866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u="sng" dirty="0">
                <a:solidFill>
                  <a:schemeClr val="tx2"/>
                </a:solidFill>
                <a:latin typeface="Book Antiqua"/>
              </a:rPr>
              <a:t>   Prepare   </a:t>
            </a:r>
          </a:p>
          <a:p>
            <a:pPr algn="ctr"/>
            <a:r>
              <a:rPr lang="en-US" sz="2400" dirty="0">
                <a:solidFill>
                  <a:schemeClr val="tx2"/>
                </a:solidFill>
                <a:latin typeface="Book Antiqua"/>
              </a:rPr>
              <a:t>Vote-abort</a:t>
            </a:r>
          </a:p>
        </p:txBody>
      </p:sp>
      <p:sp>
        <p:nvSpPr>
          <p:cNvPr id="194577" name="Rectangle 17"/>
          <p:cNvSpPr>
            <a:spLocks noChangeArrowheads="1"/>
          </p:cNvSpPr>
          <p:nvPr/>
        </p:nvSpPr>
        <p:spPr bwMode="auto">
          <a:xfrm>
            <a:off x="8186814" y="6493370"/>
            <a:ext cx="1991139" cy="4970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400" u="sng" dirty="0">
                <a:solidFill>
                  <a:schemeClr val="tx2"/>
                </a:solidFill>
                <a:latin typeface="Book Antiqua"/>
              </a:rPr>
              <a:t>Global-abort</a:t>
            </a:r>
          </a:p>
        </p:txBody>
      </p:sp>
      <p:sp>
        <p:nvSpPr>
          <p:cNvPr id="194578" name="Rectangle 18"/>
          <p:cNvSpPr>
            <a:spLocks noChangeArrowheads="1"/>
          </p:cNvSpPr>
          <p:nvPr/>
        </p:nvSpPr>
        <p:spPr bwMode="auto">
          <a:xfrm>
            <a:off x="9648489" y="6493369"/>
            <a:ext cx="259895" cy="866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endParaRPr lang="en-US" sz="2400" dirty="0">
              <a:solidFill>
                <a:schemeClr val="tx2"/>
              </a:solidFill>
              <a:latin typeface="Book Antiqua"/>
            </a:endParaRPr>
          </a:p>
          <a:p>
            <a:endParaRPr lang="en-US" sz="2400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194579" name="Rectangle 19"/>
          <p:cNvSpPr>
            <a:spLocks noChangeArrowheads="1"/>
          </p:cNvSpPr>
          <p:nvPr/>
        </p:nvSpPr>
        <p:spPr bwMode="auto">
          <a:xfrm>
            <a:off x="8712244" y="6764303"/>
            <a:ext cx="807071" cy="4970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400" dirty="0" err="1">
                <a:solidFill>
                  <a:schemeClr val="tx2"/>
                </a:solidFill>
                <a:latin typeface="Book Antiqua"/>
              </a:rPr>
              <a:t>Ack</a:t>
            </a:r>
            <a:endParaRPr lang="en-US" sz="2400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194580" name="Oval 20"/>
          <p:cNvSpPr>
            <a:spLocks noChangeArrowheads="1"/>
          </p:cNvSpPr>
          <p:nvPr/>
        </p:nvSpPr>
        <p:spPr bwMode="auto">
          <a:xfrm>
            <a:off x="8902419" y="7456734"/>
            <a:ext cx="1155982" cy="1210169"/>
          </a:xfrm>
          <a:prstGeom prst="ellipse">
            <a:avLst/>
          </a:prstGeom>
          <a:solidFill>
            <a:schemeClr val="accent3">
              <a:lumMod val="25000"/>
            </a:schemeClr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194581" name="Rectangle 21"/>
          <p:cNvSpPr>
            <a:spLocks noChangeArrowheads="1"/>
          </p:cNvSpPr>
          <p:nvPr/>
        </p:nvSpPr>
        <p:spPr bwMode="auto">
          <a:xfrm>
            <a:off x="8873432" y="7827011"/>
            <a:ext cx="1200407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Book Antiqua"/>
              </a:rPr>
              <a:t>ABORT</a:t>
            </a:r>
          </a:p>
        </p:txBody>
      </p:sp>
      <p:sp>
        <p:nvSpPr>
          <p:cNvPr id="194582" name="Oval 22"/>
          <p:cNvSpPr>
            <a:spLocks noChangeArrowheads="1"/>
          </p:cNvSpPr>
          <p:nvPr/>
        </p:nvSpPr>
        <p:spPr bwMode="auto">
          <a:xfrm>
            <a:off x="10986347" y="7456734"/>
            <a:ext cx="1174044" cy="1210169"/>
          </a:xfrm>
          <a:prstGeom prst="ellipse">
            <a:avLst/>
          </a:prstGeom>
          <a:solidFill>
            <a:schemeClr val="accent3">
              <a:lumMod val="25000"/>
            </a:schemeClr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194583" name="Rectangle 23"/>
          <p:cNvSpPr>
            <a:spLocks noChangeArrowheads="1"/>
          </p:cNvSpPr>
          <p:nvPr/>
        </p:nvSpPr>
        <p:spPr bwMode="auto">
          <a:xfrm>
            <a:off x="10870127" y="7813464"/>
            <a:ext cx="1442611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Book Antiqua"/>
              </a:rPr>
              <a:t>COMMIT</a:t>
            </a:r>
          </a:p>
        </p:txBody>
      </p:sp>
      <p:sp>
        <p:nvSpPr>
          <p:cNvPr id="194584" name="Rectangle 24"/>
          <p:cNvSpPr>
            <a:spLocks noChangeArrowheads="1"/>
          </p:cNvSpPr>
          <p:nvPr/>
        </p:nvSpPr>
        <p:spPr bwMode="auto">
          <a:xfrm>
            <a:off x="9284771" y="2300677"/>
            <a:ext cx="2468433" cy="4970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Book Antiqua"/>
              </a:rPr>
              <a:t>PARTICIPANTS</a:t>
            </a:r>
          </a:p>
        </p:txBody>
      </p:sp>
      <p:sp>
        <p:nvSpPr>
          <p:cNvPr id="194585" name="Arc 25"/>
          <p:cNvSpPr>
            <a:spLocks/>
          </p:cNvSpPr>
          <p:nvPr/>
        </p:nvSpPr>
        <p:spPr bwMode="auto">
          <a:xfrm>
            <a:off x="8175414" y="3768232"/>
            <a:ext cx="1779129" cy="2104249"/>
          </a:xfrm>
          <a:custGeom>
            <a:avLst/>
            <a:gdLst>
              <a:gd name="G0" fmla="+- 21600 0 0"/>
              <a:gd name="G1" fmla="+- 21599 0 0"/>
              <a:gd name="G2" fmla="+- 21600 0 0"/>
              <a:gd name="T0" fmla="*/ 0 w 21600"/>
              <a:gd name="T1" fmla="*/ 21599 h 21599"/>
              <a:gd name="T2" fmla="*/ 21573 w 21600"/>
              <a:gd name="T3" fmla="*/ 0 h 21599"/>
              <a:gd name="T4" fmla="*/ 21600 w 21600"/>
              <a:gd name="T5" fmla="*/ 21599 h 21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599" fill="none" extrusionOk="0">
                <a:moveTo>
                  <a:pt x="-1" y="21598"/>
                </a:moveTo>
                <a:cubicBezTo>
                  <a:pt x="-1" y="9680"/>
                  <a:pt x="9654" y="13"/>
                  <a:pt x="21572" y="-1"/>
                </a:cubicBezTo>
              </a:path>
              <a:path w="21600" h="21599" stroke="0" extrusionOk="0">
                <a:moveTo>
                  <a:pt x="-1" y="21598"/>
                </a:moveTo>
                <a:cubicBezTo>
                  <a:pt x="-1" y="9680"/>
                  <a:pt x="9654" y="13"/>
                  <a:pt x="21572" y="-1"/>
                </a:cubicBezTo>
                <a:lnTo>
                  <a:pt x="21600" y="21599"/>
                </a:lnTo>
                <a:close/>
              </a:path>
            </a:pathLst>
          </a:custGeom>
          <a:noFill/>
          <a:ln w="19050" cap="rnd">
            <a:solidFill>
              <a:schemeClr val="tx2"/>
            </a:solidFill>
            <a:round/>
            <a:headEnd w="lg" len="lg"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194586" name="Arc 26"/>
          <p:cNvSpPr>
            <a:spLocks/>
          </p:cNvSpPr>
          <p:nvPr/>
        </p:nvSpPr>
        <p:spPr bwMode="auto">
          <a:xfrm>
            <a:off x="8175414" y="5852160"/>
            <a:ext cx="713458" cy="2284871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599"/>
                </a:moveTo>
                <a:cubicBezTo>
                  <a:pt x="9670" y="21599"/>
                  <a:pt x="-1" y="11929"/>
                  <a:pt x="-1" y="-1"/>
                </a:cubicBezTo>
              </a:path>
              <a:path w="21600" h="21600" stroke="0" extrusionOk="0">
                <a:moveTo>
                  <a:pt x="21600" y="21599"/>
                </a:moveTo>
                <a:cubicBezTo>
                  <a:pt x="9670" y="21599"/>
                  <a:pt x="-1" y="11929"/>
                  <a:pt x="-1" y="-1"/>
                </a:cubicBezTo>
                <a:lnTo>
                  <a:pt x="21600" y="0"/>
                </a:lnTo>
                <a:close/>
              </a:path>
            </a:pathLst>
          </a:custGeom>
          <a:noFill/>
          <a:ln w="19050" cap="rnd">
            <a:solidFill>
              <a:schemeClr val="tx2"/>
            </a:solidFill>
            <a:round/>
            <a:headEnd type="triangle" w="lg" len="lg"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28" name="Line 4"/>
          <p:cNvSpPr>
            <a:spLocks noChangeShapeType="1"/>
          </p:cNvSpPr>
          <p:nvPr/>
        </p:nvSpPr>
        <p:spPr bwMode="auto">
          <a:xfrm>
            <a:off x="10475002" y="4325132"/>
            <a:ext cx="0" cy="102954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29" name="Line 5"/>
          <p:cNvSpPr>
            <a:spLocks noChangeShapeType="1"/>
          </p:cNvSpPr>
          <p:nvPr/>
        </p:nvSpPr>
        <p:spPr bwMode="auto">
          <a:xfrm flipH="1">
            <a:off x="9526736" y="6472561"/>
            <a:ext cx="758613" cy="97536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30" name="Line 6"/>
          <p:cNvSpPr>
            <a:spLocks noChangeShapeType="1"/>
          </p:cNvSpPr>
          <p:nvPr/>
        </p:nvSpPr>
        <p:spPr bwMode="auto">
          <a:xfrm>
            <a:off x="10763998" y="6472561"/>
            <a:ext cx="650240" cy="97536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2PC Recovery Protocols –</a:t>
            </a:r>
            <a:br>
              <a:rPr lang="en-US"/>
            </a:br>
            <a:r>
              <a:rPr lang="en-US"/>
              <a:t>Additional Cases</a:t>
            </a:r>
          </a:p>
        </p:txBody>
      </p:sp>
      <p:sp>
        <p:nvSpPr>
          <p:cNvPr id="196610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  <a:buFont typeface="Monotype Sorts" charset="2"/>
              <a:buNone/>
            </a:pPr>
            <a:r>
              <a:rPr lang="en-US" dirty="0">
                <a:solidFill>
                  <a:schemeClr val="tx2"/>
                </a:solidFill>
              </a:rPr>
              <a:t>Arise due to non-atomicity of log and message send actions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dirty="0">
                <a:solidFill>
                  <a:schemeClr val="tx2"/>
                </a:solidFill>
              </a:rPr>
              <a:t>Coordinator site fails after writing “</a:t>
            </a:r>
            <a:r>
              <a:rPr lang="en-US" dirty="0" err="1">
                <a:solidFill>
                  <a:schemeClr val="tx2"/>
                </a:solidFill>
              </a:rPr>
              <a:t>begin_commit</a:t>
            </a:r>
            <a:r>
              <a:rPr lang="en-US" dirty="0">
                <a:solidFill>
                  <a:schemeClr val="tx2"/>
                </a:solidFill>
              </a:rPr>
              <a:t>” log and before sending “prepare” command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dirty="0">
                <a:solidFill>
                  <a:schemeClr val="tx2"/>
                </a:solidFill>
              </a:rPr>
              <a:t>treat it as a failure in WAIT state; send “prepare” command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dirty="0">
                <a:solidFill>
                  <a:schemeClr val="tx2"/>
                </a:solidFill>
              </a:rPr>
              <a:t>Participant site fails after writing “ready” record in log but before “vote-commit” is sent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dirty="0">
                <a:solidFill>
                  <a:schemeClr val="tx2"/>
                </a:solidFill>
              </a:rPr>
              <a:t>treat it as failure in READY state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dirty="0">
                <a:solidFill>
                  <a:schemeClr val="tx2"/>
                </a:solidFill>
              </a:rPr>
              <a:t>alternatively, can send “vote-commit” upon recovery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dirty="0">
                <a:solidFill>
                  <a:schemeClr val="tx2"/>
                </a:solidFill>
              </a:rPr>
              <a:t>Participant site fails after writing “abort” record in log but before “vote-abort” is sent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dirty="0">
                <a:solidFill>
                  <a:schemeClr val="tx2"/>
                </a:solidFill>
              </a:rPr>
              <a:t>no need to do anything upon recovery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2PC Recovery Protocols –</a:t>
            </a:r>
            <a:br>
              <a:rPr lang="en-US"/>
            </a:br>
            <a:r>
              <a:rPr lang="en-US"/>
              <a:t>Additional Case</a:t>
            </a:r>
          </a:p>
        </p:txBody>
      </p:sp>
      <p:sp>
        <p:nvSpPr>
          <p:cNvPr id="197634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/>
              <a:t>Coordinator site fails after logging its final decision record but before sending its decision to the participants</a:t>
            </a:r>
          </a:p>
          <a:p>
            <a:pPr lvl="1">
              <a:lnSpc>
                <a:spcPct val="100000"/>
              </a:lnSpc>
            </a:pPr>
            <a:r>
              <a:rPr lang="en-US"/>
              <a:t>coordinator treats it as a failure in COMMIT or ABORT state</a:t>
            </a:r>
          </a:p>
          <a:p>
            <a:pPr lvl="1">
              <a:lnSpc>
                <a:spcPct val="100000"/>
              </a:lnSpc>
            </a:pPr>
            <a:r>
              <a:rPr lang="en-US"/>
              <a:t>participants treat it as timeout in the READY state</a:t>
            </a:r>
          </a:p>
          <a:p>
            <a:pPr>
              <a:lnSpc>
                <a:spcPct val="100000"/>
              </a:lnSpc>
            </a:pPr>
            <a:r>
              <a:rPr lang="en-US"/>
              <a:t>Participant site fails after writing “abort” or “commit” record in log but before acknowledgement is sent</a:t>
            </a:r>
          </a:p>
          <a:p>
            <a:pPr lvl="1">
              <a:lnSpc>
                <a:spcPct val="100000"/>
              </a:lnSpc>
            </a:pPr>
            <a:r>
              <a:rPr lang="en-US"/>
              <a:t>participant treats it as failure in COMMIT or ABORT state</a:t>
            </a:r>
          </a:p>
          <a:p>
            <a:pPr lvl="1">
              <a:lnSpc>
                <a:spcPct val="100000"/>
              </a:lnSpc>
            </a:pPr>
            <a:r>
              <a:rPr lang="en-US"/>
              <a:t>coordinator will handle it by timeout in COMMIT or ABORT state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Problem With 2PC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Blocking</a:t>
            </a:r>
          </a:p>
          <a:p>
            <a:pPr lvl="1"/>
            <a:r>
              <a:rPr lang="en-US"/>
              <a:t> Ready  implies that the participant waits for the coordinator </a:t>
            </a:r>
          </a:p>
          <a:p>
            <a:pPr lvl="1"/>
            <a:r>
              <a:rPr lang="en-US"/>
              <a:t> If coordinator fails, site is blocked until recovery</a:t>
            </a:r>
          </a:p>
          <a:p>
            <a:pPr lvl="1"/>
            <a:r>
              <a:rPr lang="en-US"/>
              <a:t> Blocking reduces availability</a:t>
            </a:r>
          </a:p>
          <a:p>
            <a:r>
              <a:rPr lang="en-US"/>
              <a:t>Independent recovery is not possible</a:t>
            </a:r>
          </a:p>
          <a:p>
            <a:r>
              <a:rPr lang="en-US"/>
              <a:t>However,  it is known that:</a:t>
            </a:r>
          </a:p>
          <a:p>
            <a:pPr lvl="1"/>
            <a:r>
              <a:rPr lang="en-US"/>
              <a:t>Independent recovery protocols exist only for single site failures; no independent recovery protocol exists which is resilient to multiple-site failures.</a:t>
            </a:r>
          </a:p>
          <a:p>
            <a:r>
              <a:rPr lang="en-US"/>
              <a:t>So we search for these protocols – 3PC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Three-Phase Commit</a:t>
            </a:r>
          </a:p>
        </p:txBody>
      </p:sp>
      <p:sp>
        <p:nvSpPr>
          <p:cNvPr id="200706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3PC is non-blocking.</a:t>
            </a:r>
          </a:p>
          <a:p>
            <a:r>
              <a:rPr lang="en-US"/>
              <a:t>A commit protocols is non-blocking iff</a:t>
            </a:r>
          </a:p>
          <a:p>
            <a:pPr lvl="1"/>
            <a:r>
              <a:rPr lang="en-US"/>
              <a:t>it is synchronous within one state transition, and</a:t>
            </a:r>
          </a:p>
          <a:p>
            <a:pPr lvl="1"/>
            <a:r>
              <a:rPr lang="en-US"/>
              <a:t>its state transition diagram contains</a:t>
            </a:r>
          </a:p>
          <a:p>
            <a:pPr lvl="2"/>
            <a:r>
              <a:rPr lang="en-US"/>
              <a:t>no state which is “adjacent” to both a commit and an abort state, and</a:t>
            </a:r>
          </a:p>
          <a:p>
            <a:pPr lvl="2"/>
            <a:r>
              <a:rPr lang="en-US"/>
              <a:t>no non-committable state which is “adjacent” to a commit state</a:t>
            </a:r>
          </a:p>
          <a:p>
            <a:r>
              <a:rPr lang="en-US"/>
              <a:t>Adjacent: possible to go from one stat to another with a single state transition</a:t>
            </a:r>
          </a:p>
          <a:p>
            <a:r>
              <a:rPr lang="en-US"/>
              <a:t>Committable: all sites have voted to commit a transaction</a:t>
            </a:r>
          </a:p>
          <a:p>
            <a:pPr lvl="1"/>
            <a:r>
              <a:rPr lang="en-US"/>
              <a:t>e.g.: COMMIT state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State Transitions in 3PC</a:t>
            </a:r>
          </a:p>
        </p:txBody>
      </p:sp>
      <p:sp>
        <p:nvSpPr>
          <p:cNvPr id="201731" name="Line 3"/>
          <p:cNvSpPr>
            <a:spLocks noChangeShapeType="1"/>
          </p:cNvSpPr>
          <p:nvPr/>
        </p:nvSpPr>
        <p:spPr bwMode="auto">
          <a:xfrm>
            <a:off x="3799841" y="3512502"/>
            <a:ext cx="0" cy="1029547"/>
          </a:xfrm>
          <a:prstGeom prst="line">
            <a:avLst/>
          </a:prstGeom>
          <a:noFill/>
          <a:ln w="19050" cmpd="sng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01732" name="Line 4"/>
          <p:cNvSpPr>
            <a:spLocks noChangeShapeType="1"/>
          </p:cNvSpPr>
          <p:nvPr/>
        </p:nvSpPr>
        <p:spPr bwMode="auto">
          <a:xfrm flipH="1">
            <a:off x="2910277" y="5698031"/>
            <a:ext cx="681849" cy="993422"/>
          </a:xfrm>
          <a:prstGeom prst="line">
            <a:avLst/>
          </a:prstGeom>
          <a:noFill/>
          <a:ln w="19050" cmpd="sng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01733" name="Line 5"/>
          <p:cNvSpPr>
            <a:spLocks noChangeShapeType="1"/>
          </p:cNvSpPr>
          <p:nvPr/>
        </p:nvSpPr>
        <p:spPr bwMode="auto">
          <a:xfrm>
            <a:off x="4070774" y="5698031"/>
            <a:ext cx="638950" cy="993422"/>
          </a:xfrm>
          <a:prstGeom prst="line">
            <a:avLst/>
          </a:prstGeom>
          <a:noFill/>
          <a:ln w="19050" cmpd="sng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01734" name="Oval 6"/>
          <p:cNvSpPr>
            <a:spLocks noChangeArrowheads="1"/>
          </p:cNvSpPr>
          <p:nvPr/>
        </p:nvSpPr>
        <p:spPr bwMode="auto">
          <a:xfrm>
            <a:off x="3239912" y="2356520"/>
            <a:ext cx="1119858" cy="113792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01735" name="Rectangle 7"/>
          <p:cNvSpPr>
            <a:spLocks noChangeArrowheads="1"/>
          </p:cNvSpPr>
          <p:nvPr/>
        </p:nvSpPr>
        <p:spPr bwMode="auto">
          <a:xfrm>
            <a:off x="3150860" y="2710992"/>
            <a:ext cx="1300219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000000"/>
                </a:solidFill>
                <a:latin typeface="Book Antiqua"/>
              </a:rPr>
              <a:t>INITIAL</a:t>
            </a:r>
          </a:p>
        </p:txBody>
      </p:sp>
      <p:sp>
        <p:nvSpPr>
          <p:cNvPr id="201736" name="Oval 8"/>
          <p:cNvSpPr>
            <a:spLocks noChangeArrowheads="1"/>
          </p:cNvSpPr>
          <p:nvPr/>
        </p:nvSpPr>
        <p:spPr bwMode="auto">
          <a:xfrm>
            <a:off x="3239912" y="4560111"/>
            <a:ext cx="1119858" cy="1155982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01737" name="Rectangle 9"/>
          <p:cNvSpPr>
            <a:spLocks noChangeArrowheads="1"/>
          </p:cNvSpPr>
          <p:nvPr/>
        </p:nvSpPr>
        <p:spPr bwMode="auto">
          <a:xfrm>
            <a:off x="3306462" y="4923614"/>
            <a:ext cx="986757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000000"/>
                </a:solidFill>
                <a:latin typeface="Book Antiqua"/>
              </a:rPr>
              <a:t>WAIT</a:t>
            </a:r>
          </a:p>
        </p:txBody>
      </p:sp>
      <p:sp>
        <p:nvSpPr>
          <p:cNvPr id="201738" name="Rectangle 10"/>
          <p:cNvSpPr>
            <a:spLocks noChangeArrowheads="1"/>
          </p:cNvSpPr>
          <p:nvPr/>
        </p:nvSpPr>
        <p:spPr bwMode="auto">
          <a:xfrm>
            <a:off x="1499549" y="3591526"/>
            <a:ext cx="2401507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000" u="sng" dirty="0">
                <a:solidFill>
                  <a:srgbClr val="000000"/>
                </a:solidFill>
                <a:latin typeface="Book Antiqua"/>
              </a:rPr>
              <a:t>Commit command</a:t>
            </a:r>
          </a:p>
        </p:txBody>
      </p:sp>
      <p:sp>
        <p:nvSpPr>
          <p:cNvPr id="201739" name="Rectangle 11"/>
          <p:cNvSpPr>
            <a:spLocks noChangeArrowheads="1"/>
          </p:cNvSpPr>
          <p:nvPr/>
        </p:nvSpPr>
        <p:spPr bwMode="auto">
          <a:xfrm>
            <a:off x="3588613" y="3591525"/>
            <a:ext cx="259895" cy="7432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endParaRPr lang="en-US" sz="2000" dirty="0">
              <a:solidFill>
                <a:srgbClr val="000000"/>
              </a:solidFill>
              <a:latin typeface="Book Antiqua"/>
            </a:endParaRPr>
          </a:p>
          <a:p>
            <a:endParaRPr lang="en-US" sz="20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201740" name="Rectangle 12"/>
          <p:cNvSpPr>
            <a:spLocks noChangeArrowheads="1"/>
          </p:cNvSpPr>
          <p:nvPr/>
        </p:nvSpPr>
        <p:spPr bwMode="auto">
          <a:xfrm>
            <a:off x="2135420" y="3862459"/>
            <a:ext cx="1136538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Prepare</a:t>
            </a:r>
          </a:p>
        </p:txBody>
      </p:sp>
      <p:sp>
        <p:nvSpPr>
          <p:cNvPr id="201741" name="Rectangle 13"/>
          <p:cNvSpPr>
            <a:spLocks noChangeArrowheads="1"/>
          </p:cNvSpPr>
          <p:nvPr/>
        </p:nvSpPr>
        <p:spPr bwMode="auto">
          <a:xfrm>
            <a:off x="4561816" y="5740930"/>
            <a:ext cx="2106555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000" u="sng" dirty="0">
                <a:solidFill>
                  <a:srgbClr val="000000"/>
                </a:solidFill>
                <a:latin typeface="Book Antiqua"/>
              </a:rPr>
              <a:t>      Vote-commit     </a:t>
            </a:r>
          </a:p>
        </p:txBody>
      </p:sp>
      <p:sp>
        <p:nvSpPr>
          <p:cNvPr id="201742" name="Rectangle 14"/>
          <p:cNvSpPr>
            <a:spLocks noChangeArrowheads="1"/>
          </p:cNvSpPr>
          <p:nvPr/>
        </p:nvSpPr>
        <p:spPr bwMode="auto">
          <a:xfrm>
            <a:off x="4414341" y="6038957"/>
            <a:ext cx="2401507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Prepare-to-commit</a:t>
            </a:r>
          </a:p>
        </p:txBody>
      </p:sp>
      <p:sp>
        <p:nvSpPr>
          <p:cNvPr id="201743" name="Rectangle 15"/>
          <p:cNvSpPr>
            <a:spLocks noChangeArrowheads="1"/>
          </p:cNvSpPr>
          <p:nvPr/>
        </p:nvSpPr>
        <p:spPr bwMode="auto">
          <a:xfrm>
            <a:off x="225514" y="2424253"/>
            <a:ext cx="2348621" cy="5893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 Antiqua"/>
              </a:rPr>
              <a:t>Coordinator</a:t>
            </a:r>
          </a:p>
        </p:txBody>
      </p:sp>
      <p:sp>
        <p:nvSpPr>
          <p:cNvPr id="201744" name="Rectangle 16"/>
          <p:cNvSpPr>
            <a:spLocks noChangeArrowheads="1"/>
          </p:cNvSpPr>
          <p:nvPr/>
        </p:nvSpPr>
        <p:spPr bwMode="auto">
          <a:xfrm>
            <a:off x="1217909" y="5740930"/>
            <a:ext cx="1580770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000" u="sng" dirty="0">
                <a:solidFill>
                  <a:srgbClr val="000000"/>
                </a:solidFill>
                <a:latin typeface="Book Antiqua"/>
              </a:rPr>
              <a:t>  Vote-abort  </a:t>
            </a:r>
          </a:p>
        </p:txBody>
      </p:sp>
      <p:sp>
        <p:nvSpPr>
          <p:cNvPr id="201745" name="Rectangle 17"/>
          <p:cNvSpPr>
            <a:spLocks noChangeArrowheads="1"/>
          </p:cNvSpPr>
          <p:nvPr/>
        </p:nvSpPr>
        <p:spPr bwMode="auto">
          <a:xfrm>
            <a:off x="2595191" y="5740929"/>
            <a:ext cx="259895" cy="7432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endParaRPr lang="en-US" sz="2000" dirty="0">
              <a:solidFill>
                <a:srgbClr val="000000"/>
              </a:solidFill>
              <a:latin typeface="Book Antiqua"/>
            </a:endParaRPr>
          </a:p>
          <a:p>
            <a:endParaRPr lang="en-US" sz="20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201746" name="Rectangle 18"/>
          <p:cNvSpPr>
            <a:spLocks noChangeArrowheads="1"/>
          </p:cNvSpPr>
          <p:nvPr/>
        </p:nvSpPr>
        <p:spPr bwMode="auto">
          <a:xfrm>
            <a:off x="1161329" y="6011863"/>
            <a:ext cx="1696186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Global-abort</a:t>
            </a:r>
          </a:p>
        </p:txBody>
      </p:sp>
      <p:sp>
        <p:nvSpPr>
          <p:cNvPr id="201747" name="Oval 19"/>
          <p:cNvSpPr>
            <a:spLocks noChangeArrowheads="1"/>
          </p:cNvSpPr>
          <p:nvPr/>
        </p:nvSpPr>
        <p:spPr bwMode="auto">
          <a:xfrm>
            <a:off x="2296161" y="6709515"/>
            <a:ext cx="1119858" cy="1155982"/>
          </a:xfrm>
          <a:prstGeom prst="ellipse">
            <a:avLst/>
          </a:prstGeom>
          <a:solidFill>
            <a:schemeClr val="accent3">
              <a:lumMod val="25000"/>
            </a:schemeClr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01748" name="Rectangle 20"/>
          <p:cNvSpPr>
            <a:spLocks noChangeArrowheads="1"/>
          </p:cNvSpPr>
          <p:nvPr/>
        </p:nvSpPr>
        <p:spPr bwMode="auto">
          <a:xfrm>
            <a:off x="2255887" y="7073019"/>
            <a:ext cx="1200407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Book Antiqua"/>
              </a:rPr>
              <a:t>ABORT</a:t>
            </a:r>
          </a:p>
        </p:txBody>
      </p:sp>
      <p:sp>
        <p:nvSpPr>
          <p:cNvPr id="201749" name="Oval 21"/>
          <p:cNvSpPr>
            <a:spLocks noChangeArrowheads="1"/>
          </p:cNvSpPr>
          <p:nvPr/>
        </p:nvSpPr>
        <p:spPr bwMode="auto">
          <a:xfrm>
            <a:off x="4231075" y="8362209"/>
            <a:ext cx="1119858" cy="1155982"/>
          </a:xfrm>
          <a:prstGeom prst="ellipse">
            <a:avLst/>
          </a:prstGeom>
          <a:solidFill>
            <a:schemeClr val="accent3">
              <a:lumMod val="25000"/>
            </a:schemeClr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01750" name="Rectangle 22"/>
          <p:cNvSpPr>
            <a:spLocks noChangeArrowheads="1"/>
          </p:cNvSpPr>
          <p:nvPr/>
        </p:nvSpPr>
        <p:spPr bwMode="auto">
          <a:xfrm>
            <a:off x="4070828" y="8725712"/>
            <a:ext cx="1442611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Book Antiqua"/>
              </a:rPr>
              <a:t>COMMIT</a:t>
            </a:r>
          </a:p>
        </p:txBody>
      </p:sp>
      <p:sp>
        <p:nvSpPr>
          <p:cNvPr id="201751" name="Oval 23"/>
          <p:cNvSpPr>
            <a:spLocks noChangeArrowheads="1"/>
          </p:cNvSpPr>
          <p:nvPr/>
        </p:nvSpPr>
        <p:spPr bwMode="auto">
          <a:xfrm>
            <a:off x="4231075" y="6700484"/>
            <a:ext cx="1119858" cy="1155982"/>
          </a:xfrm>
          <a:prstGeom prst="ellipse">
            <a:avLst/>
          </a:prstGeom>
          <a:solidFill>
            <a:srgbClr val="037C03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01752" name="Line 24"/>
          <p:cNvSpPr>
            <a:spLocks noChangeShapeType="1"/>
          </p:cNvSpPr>
          <p:nvPr/>
        </p:nvSpPr>
        <p:spPr bwMode="auto">
          <a:xfrm>
            <a:off x="4791004" y="7883560"/>
            <a:ext cx="0" cy="469618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01753" name="Rectangle 25"/>
          <p:cNvSpPr>
            <a:spLocks noChangeArrowheads="1"/>
          </p:cNvSpPr>
          <p:nvPr/>
        </p:nvSpPr>
        <p:spPr bwMode="auto">
          <a:xfrm>
            <a:off x="4082118" y="6928520"/>
            <a:ext cx="1442611" cy="7432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Book Antiqua"/>
              </a:rPr>
              <a:t>PRE-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Book Antiqua"/>
              </a:rPr>
              <a:t>COMMIT</a:t>
            </a:r>
          </a:p>
        </p:txBody>
      </p:sp>
      <p:sp>
        <p:nvSpPr>
          <p:cNvPr id="201754" name="Rectangle 26"/>
          <p:cNvSpPr>
            <a:spLocks noChangeArrowheads="1"/>
          </p:cNvSpPr>
          <p:nvPr/>
        </p:nvSpPr>
        <p:spPr bwMode="auto">
          <a:xfrm>
            <a:off x="1971380" y="7881303"/>
            <a:ext cx="2439979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000" u="sng" dirty="0">
                <a:solidFill>
                  <a:srgbClr val="000000"/>
                </a:solidFill>
                <a:latin typeface="Book Antiqua"/>
              </a:rPr>
              <a:t>   Ready-to-commit  </a:t>
            </a:r>
          </a:p>
        </p:txBody>
      </p:sp>
      <p:sp>
        <p:nvSpPr>
          <p:cNvPr id="201755" name="Rectangle 27"/>
          <p:cNvSpPr>
            <a:spLocks noChangeArrowheads="1"/>
          </p:cNvSpPr>
          <p:nvPr/>
        </p:nvSpPr>
        <p:spPr bwMode="auto">
          <a:xfrm>
            <a:off x="2234227" y="8179330"/>
            <a:ext cx="1952667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Global commit</a:t>
            </a:r>
          </a:p>
        </p:txBody>
      </p:sp>
      <p:sp>
        <p:nvSpPr>
          <p:cNvPr id="201756" name="Line 28"/>
          <p:cNvSpPr>
            <a:spLocks noChangeShapeType="1"/>
          </p:cNvSpPr>
          <p:nvPr/>
        </p:nvSpPr>
        <p:spPr bwMode="auto">
          <a:xfrm>
            <a:off x="9530081" y="3512502"/>
            <a:ext cx="0" cy="1029547"/>
          </a:xfrm>
          <a:prstGeom prst="line">
            <a:avLst/>
          </a:prstGeom>
          <a:noFill/>
          <a:ln w="19050" cmpd="sng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01757" name="Line 29"/>
          <p:cNvSpPr>
            <a:spLocks noChangeShapeType="1"/>
          </p:cNvSpPr>
          <p:nvPr/>
        </p:nvSpPr>
        <p:spPr bwMode="auto">
          <a:xfrm flipH="1">
            <a:off x="8654064" y="5698031"/>
            <a:ext cx="681849" cy="993422"/>
          </a:xfrm>
          <a:prstGeom prst="line">
            <a:avLst/>
          </a:prstGeom>
          <a:noFill/>
          <a:ln w="19050" cmpd="sng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01758" name="Line 30"/>
          <p:cNvSpPr>
            <a:spLocks noChangeShapeType="1"/>
          </p:cNvSpPr>
          <p:nvPr/>
        </p:nvSpPr>
        <p:spPr bwMode="auto">
          <a:xfrm>
            <a:off x="9814561" y="5698031"/>
            <a:ext cx="641209" cy="993422"/>
          </a:xfrm>
          <a:prstGeom prst="line">
            <a:avLst/>
          </a:prstGeom>
          <a:noFill/>
          <a:ln w="19050" cmpd="sng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01759" name="Oval 31"/>
          <p:cNvSpPr>
            <a:spLocks noChangeArrowheads="1"/>
          </p:cNvSpPr>
          <p:nvPr/>
        </p:nvSpPr>
        <p:spPr bwMode="auto">
          <a:xfrm>
            <a:off x="8970152" y="2356520"/>
            <a:ext cx="1119858" cy="113792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01760" name="Rectangle 32"/>
          <p:cNvSpPr>
            <a:spLocks noChangeArrowheads="1"/>
          </p:cNvSpPr>
          <p:nvPr/>
        </p:nvSpPr>
        <p:spPr bwMode="auto">
          <a:xfrm>
            <a:off x="8881100" y="2710992"/>
            <a:ext cx="1300219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000000"/>
                </a:solidFill>
                <a:latin typeface="Book Antiqua"/>
              </a:rPr>
              <a:t>INITIAL</a:t>
            </a:r>
          </a:p>
        </p:txBody>
      </p:sp>
      <p:sp>
        <p:nvSpPr>
          <p:cNvPr id="201761" name="Oval 33"/>
          <p:cNvSpPr>
            <a:spLocks noChangeArrowheads="1"/>
          </p:cNvSpPr>
          <p:nvPr/>
        </p:nvSpPr>
        <p:spPr bwMode="auto">
          <a:xfrm>
            <a:off x="8970152" y="4560111"/>
            <a:ext cx="1119858" cy="1155982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01762" name="Rectangle 34"/>
          <p:cNvSpPr>
            <a:spLocks noChangeArrowheads="1"/>
          </p:cNvSpPr>
          <p:nvPr/>
        </p:nvSpPr>
        <p:spPr bwMode="auto">
          <a:xfrm>
            <a:off x="8938208" y="4923614"/>
            <a:ext cx="1186005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000000"/>
                </a:solidFill>
                <a:latin typeface="Book Antiqua"/>
              </a:rPr>
              <a:t>READY</a:t>
            </a:r>
          </a:p>
        </p:txBody>
      </p:sp>
      <p:sp>
        <p:nvSpPr>
          <p:cNvPr id="201763" name="Rectangle 35"/>
          <p:cNvSpPr>
            <a:spLocks noChangeArrowheads="1"/>
          </p:cNvSpPr>
          <p:nvPr/>
        </p:nvSpPr>
        <p:spPr bwMode="auto">
          <a:xfrm>
            <a:off x="9732845" y="3573463"/>
            <a:ext cx="1457138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000" u="sng" dirty="0">
                <a:solidFill>
                  <a:srgbClr val="000000"/>
                </a:solidFill>
                <a:latin typeface="Book Antiqua"/>
              </a:rPr>
              <a:t>     Prepare   </a:t>
            </a:r>
          </a:p>
        </p:txBody>
      </p:sp>
      <p:sp>
        <p:nvSpPr>
          <p:cNvPr id="201764" name="Rectangle 36"/>
          <p:cNvSpPr>
            <a:spLocks noChangeArrowheads="1"/>
          </p:cNvSpPr>
          <p:nvPr/>
        </p:nvSpPr>
        <p:spPr bwMode="auto">
          <a:xfrm>
            <a:off x="11048311" y="3573463"/>
            <a:ext cx="259895" cy="7432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endParaRPr lang="en-US" sz="2000" dirty="0">
              <a:solidFill>
                <a:srgbClr val="000000"/>
              </a:solidFill>
              <a:latin typeface="Book Antiqua"/>
            </a:endParaRPr>
          </a:p>
          <a:p>
            <a:endParaRPr lang="en-US" sz="20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201765" name="Rectangle 37"/>
          <p:cNvSpPr>
            <a:spLocks noChangeArrowheads="1"/>
          </p:cNvSpPr>
          <p:nvPr/>
        </p:nvSpPr>
        <p:spPr bwMode="auto">
          <a:xfrm>
            <a:off x="9598239" y="3844397"/>
            <a:ext cx="1721834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Vote-commit</a:t>
            </a:r>
          </a:p>
        </p:txBody>
      </p:sp>
      <p:sp>
        <p:nvSpPr>
          <p:cNvPr id="201766" name="Rectangle 38"/>
          <p:cNvSpPr>
            <a:spLocks noChangeArrowheads="1"/>
          </p:cNvSpPr>
          <p:nvPr/>
        </p:nvSpPr>
        <p:spPr bwMode="auto">
          <a:xfrm>
            <a:off x="9929911" y="5722868"/>
            <a:ext cx="2555396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000" u="sng" dirty="0">
                <a:solidFill>
                  <a:srgbClr val="000000"/>
                </a:solidFill>
                <a:latin typeface="Book Antiqua"/>
              </a:rPr>
              <a:t>Prepared-to-commit</a:t>
            </a:r>
          </a:p>
        </p:txBody>
      </p:sp>
      <p:sp>
        <p:nvSpPr>
          <p:cNvPr id="201767" name="Rectangle 39"/>
          <p:cNvSpPr>
            <a:spLocks noChangeArrowheads="1"/>
          </p:cNvSpPr>
          <p:nvPr/>
        </p:nvSpPr>
        <p:spPr bwMode="auto">
          <a:xfrm>
            <a:off x="11590178" y="5722867"/>
            <a:ext cx="259895" cy="7432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endParaRPr lang="en-US" sz="2000" dirty="0">
              <a:solidFill>
                <a:srgbClr val="000000"/>
              </a:solidFill>
              <a:latin typeface="Book Antiqua"/>
            </a:endParaRPr>
          </a:p>
          <a:p>
            <a:endParaRPr lang="en-US" sz="20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201768" name="Rectangle 40"/>
          <p:cNvSpPr>
            <a:spLocks noChangeArrowheads="1"/>
          </p:cNvSpPr>
          <p:nvPr/>
        </p:nvSpPr>
        <p:spPr bwMode="auto">
          <a:xfrm>
            <a:off x="10092831" y="6020894"/>
            <a:ext cx="2247619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Ready-to-commit</a:t>
            </a:r>
          </a:p>
        </p:txBody>
      </p:sp>
      <p:sp>
        <p:nvSpPr>
          <p:cNvPr id="201769" name="Line 41"/>
          <p:cNvSpPr>
            <a:spLocks noChangeShapeType="1"/>
          </p:cNvSpPr>
          <p:nvPr/>
        </p:nvSpPr>
        <p:spPr bwMode="auto">
          <a:xfrm>
            <a:off x="7755467" y="7043666"/>
            <a:ext cx="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01770" name="Arc 42"/>
          <p:cNvSpPr>
            <a:spLocks/>
          </p:cNvSpPr>
          <p:nvPr/>
        </p:nvSpPr>
        <p:spPr bwMode="auto">
          <a:xfrm>
            <a:off x="7233920" y="2954832"/>
            <a:ext cx="1761067" cy="2068124"/>
          </a:xfrm>
          <a:custGeom>
            <a:avLst/>
            <a:gdLst>
              <a:gd name="G0" fmla="+- 21600 0 0"/>
              <a:gd name="G1" fmla="+- 21599 0 0"/>
              <a:gd name="G2" fmla="+- 21600 0 0"/>
              <a:gd name="T0" fmla="*/ 0 w 21600"/>
              <a:gd name="T1" fmla="*/ 21599 h 21599"/>
              <a:gd name="T2" fmla="*/ 21573 w 21600"/>
              <a:gd name="T3" fmla="*/ 0 h 21599"/>
              <a:gd name="T4" fmla="*/ 21600 w 21600"/>
              <a:gd name="T5" fmla="*/ 21599 h 21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599" fill="none" extrusionOk="0">
                <a:moveTo>
                  <a:pt x="-1" y="21598"/>
                </a:moveTo>
                <a:cubicBezTo>
                  <a:pt x="-1" y="9680"/>
                  <a:pt x="9654" y="13"/>
                  <a:pt x="21572" y="-1"/>
                </a:cubicBezTo>
              </a:path>
              <a:path w="21600" h="21599" stroke="0" extrusionOk="0">
                <a:moveTo>
                  <a:pt x="-1" y="21598"/>
                </a:moveTo>
                <a:cubicBezTo>
                  <a:pt x="-1" y="9680"/>
                  <a:pt x="9654" y="13"/>
                  <a:pt x="21572" y="-1"/>
                </a:cubicBezTo>
                <a:lnTo>
                  <a:pt x="21600" y="21599"/>
                </a:lnTo>
                <a:close/>
              </a:path>
            </a:pathLst>
          </a:custGeom>
          <a:noFill/>
          <a:ln w="19050" cap="rnd" cmpd="sng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01771" name="Rectangle 43"/>
          <p:cNvSpPr>
            <a:spLocks noChangeArrowheads="1"/>
          </p:cNvSpPr>
          <p:nvPr/>
        </p:nvSpPr>
        <p:spPr bwMode="auto">
          <a:xfrm>
            <a:off x="5970031" y="3934708"/>
            <a:ext cx="1328898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000" u="sng" dirty="0">
                <a:solidFill>
                  <a:srgbClr val="000000"/>
                </a:solidFill>
                <a:latin typeface="Book Antiqua"/>
              </a:rPr>
              <a:t>   Prepare   </a:t>
            </a:r>
          </a:p>
        </p:txBody>
      </p:sp>
      <p:sp>
        <p:nvSpPr>
          <p:cNvPr id="201772" name="Rectangle 44"/>
          <p:cNvSpPr>
            <a:spLocks noChangeArrowheads="1"/>
          </p:cNvSpPr>
          <p:nvPr/>
        </p:nvSpPr>
        <p:spPr bwMode="auto">
          <a:xfrm>
            <a:off x="7164933" y="3934707"/>
            <a:ext cx="259895" cy="7432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endParaRPr lang="en-US" sz="2000" dirty="0">
              <a:solidFill>
                <a:srgbClr val="000000"/>
              </a:solidFill>
              <a:latin typeface="Book Antiqua"/>
            </a:endParaRPr>
          </a:p>
          <a:p>
            <a:endParaRPr lang="en-US" sz="20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201773" name="Rectangle 45"/>
          <p:cNvSpPr>
            <a:spLocks noChangeArrowheads="1"/>
          </p:cNvSpPr>
          <p:nvPr/>
        </p:nvSpPr>
        <p:spPr bwMode="auto">
          <a:xfrm>
            <a:off x="5892412" y="4205641"/>
            <a:ext cx="1452530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Vote-abort</a:t>
            </a:r>
          </a:p>
        </p:txBody>
      </p:sp>
      <p:sp>
        <p:nvSpPr>
          <p:cNvPr id="201774" name="Rectangle 46"/>
          <p:cNvSpPr>
            <a:spLocks noChangeArrowheads="1"/>
          </p:cNvSpPr>
          <p:nvPr/>
        </p:nvSpPr>
        <p:spPr bwMode="auto">
          <a:xfrm>
            <a:off x="7266360" y="5704806"/>
            <a:ext cx="1696186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000" u="sng" dirty="0">
                <a:solidFill>
                  <a:srgbClr val="000000"/>
                </a:solidFill>
                <a:latin typeface="Book Antiqua"/>
              </a:rPr>
              <a:t>Global-abort</a:t>
            </a:r>
          </a:p>
        </p:txBody>
      </p:sp>
      <p:sp>
        <p:nvSpPr>
          <p:cNvPr id="201775" name="Rectangle 47"/>
          <p:cNvSpPr>
            <a:spLocks noChangeArrowheads="1"/>
          </p:cNvSpPr>
          <p:nvPr/>
        </p:nvSpPr>
        <p:spPr bwMode="auto">
          <a:xfrm>
            <a:off x="8682160" y="5704805"/>
            <a:ext cx="259895" cy="7432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endParaRPr lang="en-US" sz="2000" dirty="0">
              <a:solidFill>
                <a:srgbClr val="000000"/>
              </a:solidFill>
              <a:latin typeface="Book Antiqua"/>
            </a:endParaRPr>
          </a:p>
          <a:p>
            <a:endParaRPr lang="en-US" sz="20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201776" name="Rectangle 48"/>
          <p:cNvSpPr>
            <a:spLocks noChangeArrowheads="1"/>
          </p:cNvSpPr>
          <p:nvPr/>
        </p:nvSpPr>
        <p:spPr bwMode="auto">
          <a:xfrm>
            <a:off x="7762161" y="5975739"/>
            <a:ext cx="715875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Book Antiqua"/>
              </a:rPr>
              <a:t>Ack</a:t>
            </a:r>
            <a:endParaRPr lang="en-US" sz="20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201777" name="Rectangle 49"/>
          <p:cNvSpPr>
            <a:spLocks noChangeArrowheads="1"/>
          </p:cNvSpPr>
          <p:nvPr/>
        </p:nvSpPr>
        <p:spPr bwMode="auto">
          <a:xfrm>
            <a:off x="10630156" y="2487471"/>
            <a:ext cx="2292829" cy="5893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 Antiqua"/>
              </a:rPr>
              <a:t>Participants</a:t>
            </a:r>
          </a:p>
        </p:txBody>
      </p:sp>
      <p:sp>
        <p:nvSpPr>
          <p:cNvPr id="201778" name="Arc 50"/>
          <p:cNvSpPr>
            <a:spLocks/>
          </p:cNvSpPr>
          <p:nvPr/>
        </p:nvSpPr>
        <p:spPr bwMode="auto">
          <a:xfrm>
            <a:off x="7233920" y="5002635"/>
            <a:ext cx="803769" cy="2284871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599"/>
                </a:moveTo>
                <a:cubicBezTo>
                  <a:pt x="9670" y="21599"/>
                  <a:pt x="-1" y="11929"/>
                  <a:pt x="-1" y="-1"/>
                </a:cubicBezTo>
              </a:path>
              <a:path w="21600" h="21600" stroke="0" extrusionOk="0">
                <a:moveTo>
                  <a:pt x="21600" y="21599"/>
                </a:moveTo>
                <a:cubicBezTo>
                  <a:pt x="9670" y="21599"/>
                  <a:pt x="-1" y="11929"/>
                  <a:pt x="-1" y="-1"/>
                </a:cubicBezTo>
                <a:lnTo>
                  <a:pt x="21600" y="0"/>
                </a:lnTo>
                <a:close/>
              </a:path>
            </a:pathLst>
          </a:custGeom>
          <a:noFill/>
          <a:ln w="19050" cap="rnd" cmpd="sng">
            <a:solidFill>
              <a:schemeClr val="tx1"/>
            </a:solidFill>
            <a:round/>
            <a:headEnd type="triangle" w="lg" len="lg"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01779" name="Oval 51"/>
          <p:cNvSpPr>
            <a:spLocks noChangeArrowheads="1"/>
          </p:cNvSpPr>
          <p:nvPr/>
        </p:nvSpPr>
        <p:spPr bwMode="auto">
          <a:xfrm>
            <a:off x="9992924" y="8362209"/>
            <a:ext cx="1119858" cy="1155982"/>
          </a:xfrm>
          <a:prstGeom prst="ellipse">
            <a:avLst/>
          </a:prstGeom>
          <a:solidFill>
            <a:schemeClr val="accent3">
              <a:lumMod val="25000"/>
            </a:schemeClr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01780" name="Rectangle 52"/>
          <p:cNvSpPr>
            <a:spLocks noChangeArrowheads="1"/>
          </p:cNvSpPr>
          <p:nvPr/>
        </p:nvSpPr>
        <p:spPr bwMode="auto">
          <a:xfrm>
            <a:off x="9832677" y="8725712"/>
            <a:ext cx="1442611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Book Antiqua"/>
              </a:rPr>
              <a:t>COMMIT</a:t>
            </a:r>
          </a:p>
        </p:txBody>
      </p:sp>
      <p:sp>
        <p:nvSpPr>
          <p:cNvPr id="201781" name="Oval 53"/>
          <p:cNvSpPr>
            <a:spLocks noChangeArrowheads="1"/>
          </p:cNvSpPr>
          <p:nvPr/>
        </p:nvSpPr>
        <p:spPr bwMode="auto">
          <a:xfrm>
            <a:off x="8039947" y="6709515"/>
            <a:ext cx="1119858" cy="1155982"/>
          </a:xfrm>
          <a:prstGeom prst="ellipse">
            <a:avLst/>
          </a:prstGeom>
          <a:solidFill>
            <a:schemeClr val="accent3">
              <a:lumMod val="25000"/>
            </a:schemeClr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01782" name="Rectangle 54"/>
          <p:cNvSpPr>
            <a:spLocks noChangeArrowheads="1"/>
          </p:cNvSpPr>
          <p:nvPr/>
        </p:nvSpPr>
        <p:spPr bwMode="auto">
          <a:xfrm>
            <a:off x="7999673" y="7073019"/>
            <a:ext cx="1200407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Book Antiqua"/>
              </a:rPr>
              <a:t>ABORT</a:t>
            </a:r>
          </a:p>
        </p:txBody>
      </p:sp>
      <p:sp>
        <p:nvSpPr>
          <p:cNvPr id="201783" name="Oval 55"/>
          <p:cNvSpPr>
            <a:spLocks noChangeArrowheads="1"/>
          </p:cNvSpPr>
          <p:nvPr/>
        </p:nvSpPr>
        <p:spPr bwMode="auto">
          <a:xfrm>
            <a:off x="10001955" y="6700484"/>
            <a:ext cx="1119858" cy="1155982"/>
          </a:xfrm>
          <a:prstGeom prst="ellipse">
            <a:avLst/>
          </a:prstGeom>
          <a:solidFill>
            <a:srgbClr val="037C03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01784" name="Line 56"/>
          <p:cNvSpPr>
            <a:spLocks noChangeShapeType="1"/>
          </p:cNvSpPr>
          <p:nvPr/>
        </p:nvSpPr>
        <p:spPr bwMode="auto">
          <a:xfrm>
            <a:off x="10561884" y="7883560"/>
            <a:ext cx="0" cy="469618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01785" name="Rectangle 57"/>
          <p:cNvSpPr>
            <a:spLocks noChangeArrowheads="1"/>
          </p:cNvSpPr>
          <p:nvPr/>
        </p:nvSpPr>
        <p:spPr bwMode="auto">
          <a:xfrm>
            <a:off x="9852998" y="6928520"/>
            <a:ext cx="1442611" cy="7432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Book Antiqua"/>
              </a:rPr>
              <a:t>PRE-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Book Antiqua"/>
              </a:rPr>
              <a:t>COMMIT</a:t>
            </a:r>
          </a:p>
        </p:txBody>
      </p:sp>
      <p:sp>
        <p:nvSpPr>
          <p:cNvPr id="201786" name="Rectangle 58"/>
          <p:cNvSpPr>
            <a:spLocks noChangeArrowheads="1"/>
          </p:cNvSpPr>
          <p:nvPr/>
        </p:nvSpPr>
        <p:spPr bwMode="auto">
          <a:xfrm>
            <a:off x="7682020" y="7989677"/>
            <a:ext cx="2145027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000" u="sng" dirty="0">
                <a:solidFill>
                  <a:srgbClr val="000000"/>
                </a:solidFill>
                <a:latin typeface="Book Antiqua"/>
              </a:rPr>
              <a:t>   Global commit  </a:t>
            </a:r>
          </a:p>
        </p:txBody>
      </p:sp>
      <p:sp>
        <p:nvSpPr>
          <p:cNvPr id="201787" name="Rectangle 59"/>
          <p:cNvSpPr>
            <a:spLocks noChangeArrowheads="1"/>
          </p:cNvSpPr>
          <p:nvPr/>
        </p:nvSpPr>
        <p:spPr bwMode="auto">
          <a:xfrm>
            <a:off x="8407886" y="8287703"/>
            <a:ext cx="715875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Book Antiqua"/>
              </a:rPr>
              <a:t>Ack</a:t>
            </a:r>
            <a:endParaRPr lang="en-US" sz="2000" dirty="0">
              <a:solidFill>
                <a:srgbClr val="000000"/>
              </a:solidFill>
              <a:latin typeface="Book Antiqua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Communication Structure</a:t>
            </a:r>
          </a:p>
        </p:txBody>
      </p:sp>
      <p:sp>
        <p:nvSpPr>
          <p:cNvPr id="203779" name="Rectangle 3"/>
          <p:cNvSpPr>
            <a:spLocks noChangeArrowheads="1"/>
          </p:cNvSpPr>
          <p:nvPr/>
        </p:nvSpPr>
        <p:spPr bwMode="auto">
          <a:xfrm>
            <a:off x="352213" y="4073031"/>
            <a:ext cx="632178" cy="632178"/>
          </a:xfrm>
          <a:prstGeom prst="rect">
            <a:avLst/>
          </a:prstGeom>
          <a:solidFill>
            <a:srgbClr val="8000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03780" name="Rectangle 4"/>
          <p:cNvSpPr>
            <a:spLocks noChangeArrowheads="1"/>
          </p:cNvSpPr>
          <p:nvPr/>
        </p:nvSpPr>
        <p:spPr bwMode="auto">
          <a:xfrm>
            <a:off x="2302933" y="2772551"/>
            <a:ext cx="632178" cy="632178"/>
          </a:xfrm>
          <a:prstGeom prst="rect">
            <a:avLst/>
          </a:prstGeom>
          <a:solidFill>
            <a:srgbClr val="037C0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03781" name="Rectangle 5"/>
          <p:cNvSpPr>
            <a:spLocks noChangeArrowheads="1"/>
          </p:cNvSpPr>
          <p:nvPr/>
        </p:nvSpPr>
        <p:spPr bwMode="auto">
          <a:xfrm>
            <a:off x="2302933" y="3585351"/>
            <a:ext cx="632178" cy="632178"/>
          </a:xfrm>
          <a:prstGeom prst="rect">
            <a:avLst/>
          </a:prstGeom>
          <a:solidFill>
            <a:srgbClr val="037C0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03782" name="Rectangle 6"/>
          <p:cNvSpPr>
            <a:spLocks noChangeArrowheads="1"/>
          </p:cNvSpPr>
          <p:nvPr/>
        </p:nvSpPr>
        <p:spPr bwMode="auto">
          <a:xfrm>
            <a:off x="2302933" y="4398151"/>
            <a:ext cx="632178" cy="632178"/>
          </a:xfrm>
          <a:prstGeom prst="rect">
            <a:avLst/>
          </a:prstGeom>
          <a:solidFill>
            <a:srgbClr val="037C0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03783" name="Rectangle 7"/>
          <p:cNvSpPr>
            <a:spLocks noChangeArrowheads="1"/>
          </p:cNvSpPr>
          <p:nvPr/>
        </p:nvSpPr>
        <p:spPr bwMode="auto">
          <a:xfrm>
            <a:off x="2302933" y="5210951"/>
            <a:ext cx="632178" cy="632178"/>
          </a:xfrm>
          <a:prstGeom prst="rect">
            <a:avLst/>
          </a:prstGeom>
          <a:solidFill>
            <a:srgbClr val="037C0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03784" name="Rectangle 8"/>
          <p:cNvSpPr>
            <a:spLocks noChangeArrowheads="1"/>
          </p:cNvSpPr>
          <p:nvPr/>
        </p:nvSpPr>
        <p:spPr bwMode="auto">
          <a:xfrm>
            <a:off x="4253653" y="4073031"/>
            <a:ext cx="632178" cy="632178"/>
          </a:xfrm>
          <a:prstGeom prst="rect">
            <a:avLst/>
          </a:prstGeom>
          <a:solidFill>
            <a:srgbClr val="8000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03785" name="Line 9"/>
          <p:cNvSpPr>
            <a:spLocks noChangeShapeType="1"/>
          </p:cNvSpPr>
          <p:nvPr/>
        </p:nvSpPr>
        <p:spPr bwMode="auto">
          <a:xfrm flipV="1">
            <a:off x="1002453" y="3070578"/>
            <a:ext cx="1282418" cy="117404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03786" name="Line 10"/>
          <p:cNvSpPr>
            <a:spLocks noChangeShapeType="1"/>
          </p:cNvSpPr>
          <p:nvPr/>
        </p:nvSpPr>
        <p:spPr bwMode="auto">
          <a:xfrm flipV="1">
            <a:off x="1002453" y="3910471"/>
            <a:ext cx="1282418" cy="48768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03787" name="Line 11"/>
          <p:cNvSpPr>
            <a:spLocks noChangeShapeType="1"/>
          </p:cNvSpPr>
          <p:nvPr/>
        </p:nvSpPr>
        <p:spPr bwMode="auto">
          <a:xfrm>
            <a:off x="1002453" y="4479431"/>
            <a:ext cx="1282418" cy="234809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03788" name="Line 12"/>
          <p:cNvSpPr>
            <a:spLocks noChangeShapeType="1"/>
          </p:cNvSpPr>
          <p:nvPr/>
        </p:nvSpPr>
        <p:spPr bwMode="auto">
          <a:xfrm>
            <a:off x="1002453" y="4560711"/>
            <a:ext cx="1282418" cy="102954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03789" name="Line 13"/>
          <p:cNvSpPr>
            <a:spLocks noChangeShapeType="1"/>
          </p:cNvSpPr>
          <p:nvPr/>
        </p:nvSpPr>
        <p:spPr bwMode="auto">
          <a:xfrm>
            <a:off x="2953173" y="3097671"/>
            <a:ext cx="1282418" cy="113792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03790" name="Line 14"/>
          <p:cNvSpPr>
            <a:spLocks noChangeShapeType="1"/>
          </p:cNvSpPr>
          <p:nvPr/>
        </p:nvSpPr>
        <p:spPr bwMode="auto">
          <a:xfrm>
            <a:off x="2953173" y="3919502"/>
            <a:ext cx="1282418" cy="46961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03791" name="Line 15"/>
          <p:cNvSpPr>
            <a:spLocks noChangeShapeType="1"/>
          </p:cNvSpPr>
          <p:nvPr/>
        </p:nvSpPr>
        <p:spPr bwMode="auto">
          <a:xfrm flipV="1">
            <a:off x="2953173" y="4488462"/>
            <a:ext cx="1264356" cy="234809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03792" name="Line 16"/>
          <p:cNvSpPr>
            <a:spLocks noChangeShapeType="1"/>
          </p:cNvSpPr>
          <p:nvPr/>
        </p:nvSpPr>
        <p:spPr bwMode="auto">
          <a:xfrm flipV="1">
            <a:off x="2953173" y="4587804"/>
            <a:ext cx="1282418" cy="95729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03793" name="Rectangle 17"/>
          <p:cNvSpPr>
            <a:spLocks noChangeArrowheads="1"/>
          </p:cNvSpPr>
          <p:nvPr/>
        </p:nvSpPr>
        <p:spPr bwMode="auto">
          <a:xfrm>
            <a:off x="431854" y="4152055"/>
            <a:ext cx="472901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300" b="1" dirty="0">
                <a:solidFill>
                  <a:schemeClr val="bg1"/>
                </a:solidFill>
                <a:latin typeface="Book Antiqua"/>
              </a:rPr>
              <a:t>C</a:t>
            </a:r>
          </a:p>
        </p:txBody>
      </p:sp>
      <p:sp>
        <p:nvSpPr>
          <p:cNvPr id="203794" name="Rectangle 18"/>
          <p:cNvSpPr>
            <a:spLocks noChangeArrowheads="1"/>
          </p:cNvSpPr>
          <p:nvPr/>
        </p:nvSpPr>
        <p:spPr bwMode="auto">
          <a:xfrm>
            <a:off x="2422697" y="2835770"/>
            <a:ext cx="440064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300" b="1" dirty="0">
                <a:solidFill>
                  <a:schemeClr val="bg1"/>
                </a:solidFill>
                <a:latin typeface="Book Antiqua"/>
              </a:rPr>
              <a:t>P</a:t>
            </a:r>
          </a:p>
        </p:txBody>
      </p:sp>
      <p:sp>
        <p:nvSpPr>
          <p:cNvPr id="203795" name="Rectangle 19"/>
          <p:cNvSpPr>
            <a:spLocks noChangeArrowheads="1"/>
          </p:cNvSpPr>
          <p:nvPr/>
        </p:nvSpPr>
        <p:spPr bwMode="auto">
          <a:xfrm>
            <a:off x="2404635" y="3666632"/>
            <a:ext cx="440064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300" b="1" dirty="0">
                <a:solidFill>
                  <a:schemeClr val="bg1"/>
                </a:solidFill>
                <a:latin typeface="Book Antiqua"/>
              </a:rPr>
              <a:t>P</a:t>
            </a:r>
          </a:p>
        </p:txBody>
      </p:sp>
      <p:sp>
        <p:nvSpPr>
          <p:cNvPr id="203796" name="Rectangle 20"/>
          <p:cNvSpPr>
            <a:spLocks noChangeArrowheads="1"/>
          </p:cNvSpPr>
          <p:nvPr/>
        </p:nvSpPr>
        <p:spPr bwMode="auto">
          <a:xfrm>
            <a:off x="2404635" y="4497494"/>
            <a:ext cx="440064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300" b="1" dirty="0">
                <a:solidFill>
                  <a:schemeClr val="bg1"/>
                </a:solidFill>
                <a:latin typeface="Book Antiqua"/>
              </a:rPr>
              <a:t>P</a:t>
            </a:r>
          </a:p>
        </p:txBody>
      </p:sp>
      <p:sp>
        <p:nvSpPr>
          <p:cNvPr id="203797" name="Rectangle 21"/>
          <p:cNvSpPr>
            <a:spLocks noChangeArrowheads="1"/>
          </p:cNvSpPr>
          <p:nvPr/>
        </p:nvSpPr>
        <p:spPr bwMode="auto">
          <a:xfrm>
            <a:off x="2404635" y="5274170"/>
            <a:ext cx="440064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300" b="1" dirty="0">
                <a:solidFill>
                  <a:schemeClr val="bg1"/>
                </a:solidFill>
                <a:latin typeface="Book Antiqua"/>
              </a:rPr>
              <a:t>P</a:t>
            </a:r>
          </a:p>
        </p:txBody>
      </p:sp>
      <p:sp>
        <p:nvSpPr>
          <p:cNvPr id="203798" name="Rectangle 22"/>
          <p:cNvSpPr>
            <a:spLocks noChangeArrowheads="1"/>
          </p:cNvSpPr>
          <p:nvPr/>
        </p:nvSpPr>
        <p:spPr bwMode="auto">
          <a:xfrm>
            <a:off x="4333294" y="4152055"/>
            <a:ext cx="472901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300" b="1" dirty="0">
                <a:solidFill>
                  <a:schemeClr val="bg1"/>
                </a:solidFill>
                <a:latin typeface="Book Antiqua"/>
              </a:rPr>
              <a:t>C</a:t>
            </a:r>
          </a:p>
        </p:txBody>
      </p:sp>
      <p:sp>
        <p:nvSpPr>
          <p:cNvPr id="203799" name="Rectangle 23"/>
          <p:cNvSpPr>
            <a:spLocks noChangeArrowheads="1"/>
          </p:cNvSpPr>
          <p:nvPr/>
        </p:nvSpPr>
        <p:spPr bwMode="auto">
          <a:xfrm>
            <a:off x="6204373" y="2772551"/>
            <a:ext cx="632178" cy="632178"/>
          </a:xfrm>
          <a:prstGeom prst="rect">
            <a:avLst/>
          </a:prstGeom>
          <a:solidFill>
            <a:srgbClr val="037C0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03800" name="Rectangle 24"/>
          <p:cNvSpPr>
            <a:spLocks noChangeArrowheads="1"/>
          </p:cNvSpPr>
          <p:nvPr/>
        </p:nvSpPr>
        <p:spPr bwMode="auto">
          <a:xfrm>
            <a:off x="6204373" y="3585351"/>
            <a:ext cx="632178" cy="632178"/>
          </a:xfrm>
          <a:prstGeom prst="rect">
            <a:avLst/>
          </a:prstGeom>
          <a:solidFill>
            <a:srgbClr val="037C0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03801" name="Rectangle 25"/>
          <p:cNvSpPr>
            <a:spLocks noChangeArrowheads="1"/>
          </p:cNvSpPr>
          <p:nvPr/>
        </p:nvSpPr>
        <p:spPr bwMode="auto">
          <a:xfrm>
            <a:off x="6204373" y="4398151"/>
            <a:ext cx="632178" cy="632178"/>
          </a:xfrm>
          <a:prstGeom prst="rect">
            <a:avLst/>
          </a:prstGeom>
          <a:solidFill>
            <a:srgbClr val="037C0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03802" name="Rectangle 26"/>
          <p:cNvSpPr>
            <a:spLocks noChangeArrowheads="1"/>
          </p:cNvSpPr>
          <p:nvPr/>
        </p:nvSpPr>
        <p:spPr bwMode="auto">
          <a:xfrm>
            <a:off x="6204373" y="5210951"/>
            <a:ext cx="632178" cy="632178"/>
          </a:xfrm>
          <a:prstGeom prst="rect">
            <a:avLst/>
          </a:prstGeom>
          <a:solidFill>
            <a:srgbClr val="037C0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03803" name="Line 27"/>
          <p:cNvSpPr>
            <a:spLocks noChangeShapeType="1"/>
          </p:cNvSpPr>
          <p:nvPr/>
        </p:nvSpPr>
        <p:spPr bwMode="auto">
          <a:xfrm flipV="1">
            <a:off x="4903893" y="3088640"/>
            <a:ext cx="1282418" cy="111985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03804" name="Line 28"/>
          <p:cNvSpPr>
            <a:spLocks noChangeShapeType="1"/>
          </p:cNvSpPr>
          <p:nvPr/>
        </p:nvSpPr>
        <p:spPr bwMode="auto">
          <a:xfrm flipV="1">
            <a:off x="4903893" y="3928534"/>
            <a:ext cx="1282418" cy="43349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03805" name="Line 29"/>
          <p:cNvSpPr>
            <a:spLocks noChangeShapeType="1"/>
          </p:cNvSpPr>
          <p:nvPr/>
        </p:nvSpPr>
        <p:spPr bwMode="auto">
          <a:xfrm>
            <a:off x="4903893" y="4497493"/>
            <a:ext cx="1282418" cy="25287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03806" name="Line 30"/>
          <p:cNvSpPr>
            <a:spLocks noChangeShapeType="1"/>
          </p:cNvSpPr>
          <p:nvPr/>
        </p:nvSpPr>
        <p:spPr bwMode="auto">
          <a:xfrm>
            <a:off x="4903893" y="4614898"/>
            <a:ext cx="1282418" cy="90311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03807" name="Rectangle 31"/>
          <p:cNvSpPr>
            <a:spLocks noChangeArrowheads="1"/>
          </p:cNvSpPr>
          <p:nvPr/>
        </p:nvSpPr>
        <p:spPr bwMode="auto">
          <a:xfrm>
            <a:off x="8155093" y="4073031"/>
            <a:ext cx="632178" cy="632178"/>
          </a:xfrm>
          <a:prstGeom prst="rect">
            <a:avLst/>
          </a:prstGeom>
          <a:solidFill>
            <a:srgbClr val="8000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03808" name="Line 32"/>
          <p:cNvSpPr>
            <a:spLocks noChangeShapeType="1"/>
          </p:cNvSpPr>
          <p:nvPr/>
        </p:nvSpPr>
        <p:spPr bwMode="auto">
          <a:xfrm>
            <a:off x="6854613" y="3079609"/>
            <a:ext cx="1282418" cy="108373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03809" name="Line 33"/>
          <p:cNvSpPr>
            <a:spLocks noChangeShapeType="1"/>
          </p:cNvSpPr>
          <p:nvPr/>
        </p:nvSpPr>
        <p:spPr bwMode="auto">
          <a:xfrm>
            <a:off x="6854613" y="3901440"/>
            <a:ext cx="1282418" cy="397369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03810" name="Line 34"/>
          <p:cNvSpPr>
            <a:spLocks noChangeShapeType="1"/>
          </p:cNvSpPr>
          <p:nvPr/>
        </p:nvSpPr>
        <p:spPr bwMode="auto">
          <a:xfrm flipV="1">
            <a:off x="6854613" y="4452338"/>
            <a:ext cx="1282418" cy="30705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03811" name="Line 35"/>
          <p:cNvSpPr>
            <a:spLocks noChangeShapeType="1"/>
          </p:cNvSpPr>
          <p:nvPr/>
        </p:nvSpPr>
        <p:spPr bwMode="auto">
          <a:xfrm flipV="1">
            <a:off x="6854613" y="4587805"/>
            <a:ext cx="1282418" cy="99342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03812" name="Rectangle 36"/>
          <p:cNvSpPr>
            <a:spLocks noChangeArrowheads="1"/>
          </p:cNvSpPr>
          <p:nvPr/>
        </p:nvSpPr>
        <p:spPr bwMode="auto">
          <a:xfrm>
            <a:off x="6306075" y="2817708"/>
            <a:ext cx="440064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300" b="1" dirty="0">
                <a:solidFill>
                  <a:schemeClr val="bg1"/>
                </a:solidFill>
                <a:latin typeface="Book Antiqua"/>
              </a:rPr>
              <a:t>P</a:t>
            </a:r>
          </a:p>
        </p:txBody>
      </p:sp>
      <p:sp>
        <p:nvSpPr>
          <p:cNvPr id="203813" name="Rectangle 37"/>
          <p:cNvSpPr>
            <a:spLocks noChangeArrowheads="1"/>
          </p:cNvSpPr>
          <p:nvPr/>
        </p:nvSpPr>
        <p:spPr bwMode="auto">
          <a:xfrm>
            <a:off x="6306075" y="3648570"/>
            <a:ext cx="440064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300" b="1" dirty="0">
                <a:solidFill>
                  <a:schemeClr val="bg1"/>
                </a:solidFill>
                <a:latin typeface="Book Antiqua"/>
              </a:rPr>
              <a:t>P</a:t>
            </a:r>
          </a:p>
        </p:txBody>
      </p:sp>
      <p:sp>
        <p:nvSpPr>
          <p:cNvPr id="203814" name="Rectangle 38"/>
          <p:cNvSpPr>
            <a:spLocks noChangeArrowheads="1"/>
          </p:cNvSpPr>
          <p:nvPr/>
        </p:nvSpPr>
        <p:spPr bwMode="auto">
          <a:xfrm>
            <a:off x="6306075" y="4479432"/>
            <a:ext cx="440064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300" b="1" dirty="0">
                <a:solidFill>
                  <a:schemeClr val="bg1"/>
                </a:solidFill>
                <a:latin typeface="Book Antiqua"/>
              </a:rPr>
              <a:t>P</a:t>
            </a:r>
          </a:p>
        </p:txBody>
      </p:sp>
      <p:sp>
        <p:nvSpPr>
          <p:cNvPr id="203815" name="Rectangle 39"/>
          <p:cNvSpPr>
            <a:spLocks noChangeArrowheads="1"/>
          </p:cNvSpPr>
          <p:nvPr/>
        </p:nvSpPr>
        <p:spPr bwMode="auto">
          <a:xfrm>
            <a:off x="6324137" y="5292232"/>
            <a:ext cx="440064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300" b="1" dirty="0">
                <a:solidFill>
                  <a:schemeClr val="bg1"/>
                </a:solidFill>
                <a:latin typeface="Book Antiqua"/>
              </a:rPr>
              <a:t>P</a:t>
            </a:r>
          </a:p>
        </p:txBody>
      </p:sp>
      <p:sp>
        <p:nvSpPr>
          <p:cNvPr id="203816" name="Rectangle 40"/>
          <p:cNvSpPr>
            <a:spLocks noChangeArrowheads="1"/>
          </p:cNvSpPr>
          <p:nvPr/>
        </p:nvSpPr>
        <p:spPr bwMode="auto">
          <a:xfrm>
            <a:off x="8234734" y="4152055"/>
            <a:ext cx="472901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300" b="1" dirty="0">
                <a:solidFill>
                  <a:schemeClr val="bg1"/>
                </a:solidFill>
                <a:latin typeface="Book Antiqua"/>
              </a:rPr>
              <a:t>C</a:t>
            </a:r>
          </a:p>
        </p:txBody>
      </p:sp>
      <p:sp>
        <p:nvSpPr>
          <p:cNvPr id="203817" name="Line 41"/>
          <p:cNvSpPr>
            <a:spLocks noChangeShapeType="1"/>
          </p:cNvSpPr>
          <p:nvPr/>
        </p:nvSpPr>
        <p:spPr bwMode="auto">
          <a:xfrm>
            <a:off x="352213" y="7324231"/>
            <a:ext cx="1199331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grpSp>
        <p:nvGrpSpPr>
          <p:cNvPr id="203835" name="Group 59"/>
          <p:cNvGrpSpPr>
            <a:grpSpLocks/>
          </p:cNvGrpSpPr>
          <p:nvPr/>
        </p:nvGrpSpPr>
        <p:grpSpPr bwMode="auto">
          <a:xfrm>
            <a:off x="4524587" y="3242169"/>
            <a:ext cx="18062" cy="4930987"/>
            <a:chOff x="2004" y="1436"/>
            <a:chExt cx="8" cy="2184"/>
          </a:xfrm>
        </p:grpSpPr>
        <p:sp>
          <p:nvSpPr>
            <p:cNvPr id="203818" name="Line 42"/>
            <p:cNvSpPr>
              <a:spLocks noChangeShapeType="1"/>
            </p:cNvSpPr>
            <p:nvPr/>
          </p:nvSpPr>
          <p:spPr bwMode="auto">
            <a:xfrm>
              <a:off x="2012" y="2092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203819" name="Line 43"/>
            <p:cNvSpPr>
              <a:spLocks noChangeShapeType="1"/>
            </p:cNvSpPr>
            <p:nvPr/>
          </p:nvSpPr>
          <p:spPr bwMode="auto">
            <a:xfrm>
              <a:off x="2012" y="2204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203820" name="Line 44"/>
            <p:cNvSpPr>
              <a:spLocks noChangeShapeType="1"/>
            </p:cNvSpPr>
            <p:nvPr/>
          </p:nvSpPr>
          <p:spPr bwMode="auto">
            <a:xfrm>
              <a:off x="2012" y="2316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203821" name="Line 45"/>
            <p:cNvSpPr>
              <a:spLocks noChangeShapeType="1"/>
            </p:cNvSpPr>
            <p:nvPr/>
          </p:nvSpPr>
          <p:spPr bwMode="auto">
            <a:xfrm>
              <a:off x="2012" y="2428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203822" name="Line 46"/>
            <p:cNvSpPr>
              <a:spLocks noChangeShapeType="1"/>
            </p:cNvSpPr>
            <p:nvPr/>
          </p:nvSpPr>
          <p:spPr bwMode="auto">
            <a:xfrm>
              <a:off x="2012" y="2540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203823" name="Line 47"/>
            <p:cNvSpPr>
              <a:spLocks noChangeShapeType="1"/>
            </p:cNvSpPr>
            <p:nvPr/>
          </p:nvSpPr>
          <p:spPr bwMode="auto">
            <a:xfrm>
              <a:off x="2012" y="2652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203824" name="Line 48"/>
            <p:cNvSpPr>
              <a:spLocks noChangeShapeType="1"/>
            </p:cNvSpPr>
            <p:nvPr/>
          </p:nvSpPr>
          <p:spPr bwMode="auto">
            <a:xfrm>
              <a:off x="2012" y="2764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203825" name="Line 49"/>
            <p:cNvSpPr>
              <a:spLocks noChangeShapeType="1"/>
            </p:cNvSpPr>
            <p:nvPr/>
          </p:nvSpPr>
          <p:spPr bwMode="auto">
            <a:xfrm>
              <a:off x="2012" y="2876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203826" name="Line 50"/>
            <p:cNvSpPr>
              <a:spLocks noChangeShapeType="1"/>
            </p:cNvSpPr>
            <p:nvPr/>
          </p:nvSpPr>
          <p:spPr bwMode="auto">
            <a:xfrm>
              <a:off x="2012" y="2988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203827" name="Line 51"/>
            <p:cNvSpPr>
              <a:spLocks noChangeShapeType="1"/>
            </p:cNvSpPr>
            <p:nvPr/>
          </p:nvSpPr>
          <p:spPr bwMode="auto">
            <a:xfrm>
              <a:off x="2012" y="3100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203828" name="Line 52"/>
            <p:cNvSpPr>
              <a:spLocks noChangeShapeType="1"/>
            </p:cNvSpPr>
            <p:nvPr/>
          </p:nvSpPr>
          <p:spPr bwMode="auto">
            <a:xfrm>
              <a:off x="2012" y="3212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203829" name="Line 53"/>
            <p:cNvSpPr>
              <a:spLocks noChangeShapeType="1"/>
            </p:cNvSpPr>
            <p:nvPr/>
          </p:nvSpPr>
          <p:spPr bwMode="auto">
            <a:xfrm>
              <a:off x="2012" y="3324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203830" name="Line 54"/>
            <p:cNvSpPr>
              <a:spLocks noChangeShapeType="1"/>
            </p:cNvSpPr>
            <p:nvPr/>
          </p:nvSpPr>
          <p:spPr bwMode="auto">
            <a:xfrm>
              <a:off x="2012" y="3436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203831" name="Line 55"/>
            <p:cNvSpPr>
              <a:spLocks noChangeShapeType="1"/>
            </p:cNvSpPr>
            <p:nvPr/>
          </p:nvSpPr>
          <p:spPr bwMode="auto">
            <a:xfrm>
              <a:off x="2012" y="3548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203832" name="Line 56"/>
            <p:cNvSpPr>
              <a:spLocks noChangeShapeType="1"/>
            </p:cNvSpPr>
            <p:nvPr/>
          </p:nvSpPr>
          <p:spPr bwMode="auto">
            <a:xfrm>
              <a:off x="2004" y="1708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203833" name="Line 57"/>
            <p:cNvSpPr>
              <a:spLocks noChangeShapeType="1"/>
            </p:cNvSpPr>
            <p:nvPr/>
          </p:nvSpPr>
          <p:spPr bwMode="auto">
            <a:xfrm>
              <a:off x="2004" y="1572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203834" name="Line 58"/>
            <p:cNvSpPr>
              <a:spLocks noChangeShapeType="1"/>
            </p:cNvSpPr>
            <p:nvPr/>
          </p:nvSpPr>
          <p:spPr bwMode="auto">
            <a:xfrm>
              <a:off x="2004" y="1436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203836" name="Line 60"/>
          <p:cNvSpPr>
            <a:spLocks noChangeShapeType="1"/>
          </p:cNvSpPr>
          <p:nvPr/>
        </p:nvSpPr>
        <p:spPr bwMode="auto">
          <a:xfrm>
            <a:off x="2646116" y="7197796"/>
            <a:ext cx="0" cy="25287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03837" name="Line 61"/>
          <p:cNvSpPr>
            <a:spLocks noChangeShapeType="1"/>
          </p:cNvSpPr>
          <p:nvPr/>
        </p:nvSpPr>
        <p:spPr bwMode="auto">
          <a:xfrm>
            <a:off x="6529493" y="7179733"/>
            <a:ext cx="0" cy="25287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03838" name="Line 62"/>
          <p:cNvSpPr>
            <a:spLocks noChangeShapeType="1"/>
          </p:cNvSpPr>
          <p:nvPr/>
        </p:nvSpPr>
        <p:spPr bwMode="auto">
          <a:xfrm>
            <a:off x="8498276" y="7143609"/>
            <a:ext cx="0" cy="25287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03839" name="Line 63"/>
          <p:cNvSpPr>
            <a:spLocks noChangeShapeType="1"/>
          </p:cNvSpPr>
          <p:nvPr/>
        </p:nvSpPr>
        <p:spPr bwMode="auto">
          <a:xfrm>
            <a:off x="352213" y="7179733"/>
            <a:ext cx="0" cy="25287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03840" name="Rectangle 64"/>
          <p:cNvSpPr>
            <a:spLocks noChangeArrowheads="1"/>
          </p:cNvSpPr>
          <p:nvPr/>
        </p:nvSpPr>
        <p:spPr bwMode="auto">
          <a:xfrm>
            <a:off x="885329" y="6845583"/>
            <a:ext cx="1135104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ready?</a:t>
            </a:r>
          </a:p>
        </p:txBody>
      </p:sp>
      <p:sp>
        <p:nvSpPr>
          <p:cNvPr id="203841" name="Rectangle 65"/>
          <p:cNvSpPr>
            <a:spLocks noChangeArrowheads="1"/>
          </p:cNvSpPr>
          <p:nvPr/>
        </p:nvSpPr>
        <p:spPr bwMode="auto">
          <a:xfrm>
            <a:off x="3184345" y="6845583"/>
            <a:ext cx="1201641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yes/no</a:t>
            </a:r>
          </a:p>
        </p:txBody>
      </p:sp>
      <p:sp>
        <p:nvSpPr>
          <p:cNvPr id="203842" name="Rectangle 66"/>
          <p:cNvSpPr>
            <a:spLocks noChangeArrowheads="1"/>
          </p:cNvSpPr>
          <p:nvPr/>
        </p:nvSpPr>
        <p:spPr bwMode="auto">
          <a:xfrm>
            <a:off x="4642252" y="6574649"/>
            <a:ext cx="1961489" cy="8355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pre-commit/</a:t>
            </a:r>
          </a:p>
          <a:p>
            <a:endParaRPr lang="en-US" sz="23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203843" name="Rectangle 67"/>
          <p:cNvSpPr>
            <a:spLocks noChangeArrowheads="1"/>
          </p:cNvSpPr>
          <p:nvPr/>
        </p:nvSpPr>
        <p:spPr bwMode="auto">
          <a:xfrm>
            <a:off x="4814568" y="6845583"/>
            <a:ext cx="1603312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pre-abort?</a:t>
            </a:r>
          </a:p>
        </p:txBody>
      </p:sp>
      <p:sp>
        <p:nvSpPr>
          <p:cNvPr id="203844" name="Rectangle 68"/>
          <p:cNvSpPr>
            <a:spLocks noChangeArrowheads="1"/>
          </p:cNvSpPr>
          <p:nvPr/>
        </p:nvSpPr>
        <p:spPr bwMode="auto">
          <a:xfrm>
            <a:off x="8482809" y="6827521"/>
            <a:ext cx="2119379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commit/abort</a:t>
            </a:r>
          </a:p>
        </p:txBody>
      </p:sp>
      <p:sp>
        <p:nvSpPr>
          <p:cNvPr id="203845" name="Rectangle 69"/>
          <p:cNvSpPr>
            <a:spLocks noChangeArrowheads="1"/>
          </p:cNvSpPr>
          <p:nvPr/>
        </p:nvSpPr>
        <p:spPr bwMode="auto">
          <a:xfrm>
            <a:off x="2042939" y="7802881"/>
            <a:ext cx="1267314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300" b="1" dirty="0">
                <a:solidFill>
                  <a:srgbClr val="000000"/>
                </a:solidFill>
                <a:latin typeface="Book Antiqua"/>
              </a:rPr>
              <a:t>Phase 1</a:t>
            </a:r>
          </a:p>
        </p:txBody>
      </p:sp>
      <p:sp>
        <p:nvSpPr>
          <p:cNvPr id="203846" name="Rectangle 70"/>
          <p:cNvSpPr>
            <a:spLocks noChangeArrowheads="1"/>
          </p:cNvSpPr>
          <p:nvPr/>
        </p:nvSpPr>
        <p:spPr bwMode="auto">
          <a:xfrm>
            <a:off x="6052752" y="7802881"/>
            <a:ext cx="1267314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300" b="1" dirty="0">
                <a:solidFill>
                  <a:srgbClr val="000000"/>
                </a:solidFill>
                <a:latin typeface="Book Antiqua"/>
              </a:rPr>
              <a:t>Phase 2</a:t>
            </a:r>
          </a:p>
        </p:txBody>
      </p:sp>
      <p:sp>
        <p:nvSpPr>
          <p:cNvPr id="203847" name="Rectangle 71"/>
          <p:cNvSpPr>
            <a:spLocks noChangeArrowheads="1"/>
          </p:cNvSpPr>
          <p:nvPr/>
        </p:nvSpPr>
        <p:spPr bwMode="auto">
          <a:xfrm>
            <a:off x="10105813" y="2772551"/>
            <a:ext cx="632178" cy="632178"/>
          </a:xfrm>
          <a:prstGeom prst="rect">
            <a:avLst/>
          </a:prstGeom>
          <a:solidFill>
            <a:srgbClr val="037C0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03848" name="Rectangle 72"/>
          <p:cNvSpPr>
            <a:spLocks noChangeArrowheads="1"/>
          </p:cNvSpPr>
          <p:nvPr/>
        </p:nvSpPr>
        <p:spPr bwMode="auto">
          <a:xfrm>
            <a:off x="10105813" y="3585351"/>
            <a:ext cx="632178" cy="632178"/>
          </a:xfrm>
          <a:prstGeom prst="rect">
            <a:avLst/>
          </a:prstGeom>
          <a:solidFill>
            <a:srgbClr val="037C0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03849" name="Rectangle 73"/>
          <p:cNvSpPr>
            <a:spLocks noChangeArrowheads="1"/>
          </p:cNvSpPr>
          <p:nvPr/>
        </p:nvSpPr>
        <p:spPr bwMode="auto">
          <a:xfrm>
            <a:off x="10105813" y="4398151"/>
            <a:ext cx="632178" cy="632178"/>
          </a:xfrm>
          <a:prstGeom prst="rect">
            <a:avLst/>
          </a:prstGeom>
          <a:solidFill>
            <a:srgbClr val="037C0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03850" name="Rectangle 74"/>
          <p:cNvSpPr>
            <a:spLocks noChangeArrowheads="1"/>
          </p:cNvSpPr>
          <p:nvPr/>
        </p:nvSpPr>
        <p:spPr bwMode="auto">
          <a:xfrm>
            <a:off x="10105813" y="5210951"/>
            <a:ext cx="632178" cy="632178"/>
          </a:xfrm>
          <a:prstGeom prst="rect">
            <a:avLst/>
          </a:prstGeom>
          <a:solidFill>
            <a:srgbClr val="037C0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03851" name="Line 75"/>
          <p:cNvSpPr>
            <a:spLocks noChangeShapeType="1"/>
          </p:cNvSpPr>
          <p:nvPr/>
        </p:nvSpPr>
        <p:spPr bwMode="auto">
          <a:xfrm flipV="1">
            <a:off x="8805333" y="3124764"/>
            <a:ext cx="1264356" cy="111985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03852" name="Line 76"/>
          <p:cNvSpPr>
            <a:spLocks noChangeShapeType="1"/>
          </p:cNvSpPr>
          <p:nvPr/>
        </p:nvSpPr>
        <p:spPr bwMode="auto">
          <a:xfrm flipV="1">
            <a:off x="8805333" y="3928534"/>
            <a:ext cx="1282418" cy="43349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03853" name="Line 77"/>
          <p:cNvSpPr>
            <a:spLocks noChangeShapeType="1"/>
          </p:cNvSpPr>
          <p:nvPr/>
        </p:nvSpPr>
        <p:spPr bwMode="auto">
          <a:xfrm>
            <a:off x="8805333" y="4497493"/>
            <a:ext cx="1282418" cy="25287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03854" name="Line 78"/>
          <p:cNvSpPr>
            <a:spLocks noChangeShapeType="1"/>
          </p:cNvSpPr>
          <p:nvPr/>
        </p:nvSpPr>
        <p:spPr bwMode="auto">
          <a:xfrm>
            <a:off x="8805333" y="4614898"/>
            <a:ext cx="1282418" cy="97536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03855" name="Rectangle 79"/>
          <p:cNvSpPr>
            <a:spLocks noChangeArrowheads="1"/>
          </p:cNvSpPr>
          <p:nvPr/>
        </p:nvSpPr>
        <p:spPr bwMode="auto">
          <a:xfrm>
            <a:off x="12056533" y="4073031"/>
            <a:ext cx="632178" cy="632178"/>
          </a:xfrm>
          <a:prstGeom prst="rect">
            <a:avLst/>
          </a:prstGeom>
          <a:solidFill>
            <a:srgbClr val="8000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03856" name="Line 80"/>
          <p:cNvSpPr>
            <a:spLocks noChangeShapeType="1"/>
          </p:cNvSpPr>
          <p:nvPr/>
        </p:nvSpPr>
        <p:spPr bwMode="auto">
          <a:xfrm>
            <a:off x="10756053" y="3079609"/>
            <a:ext cx="1282418" cy="110179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03857" name="Line 81"/>
          <p:cNvSpPr>
            <a:spLocks noChangeShapeType="1"/>
          </p:cNvSpPr>
          <p:nvPr/>
        </p:nvSpPr>
        <p:spPr bwMode="auto">
          <a:xfrm>
            <a:off x="10756053" y="3901440"/>
            <a:ext cx="1282418" cy="397369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03858" name="Line 82"/>
          <p:cNvSpPr>
            <a:spLocks noChangeShapeType="1"/>
          </p:cNvSpPr>
          <p:nvPr/>
        </p:nvSpPr>
        <p:spPr bwMode="auto">
          <a:xfrm flipV="1">
            <a:off x="10756053" y="4452338"/>
            <a:ext cx="1282418" cy="30705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03859" name="Line 83"/>
          <p:cNvSpPr>
            <a:spLocks noChangeShapeType="1"/>
          </p:cNvSpPr>
          <p:nvPr/>
        </p:nvSpPr>
        <p:spPr bwMode="auto">
          <a:xfrm flipV="1">
            <a:off x="10756053" y="4623929"/>
            <a:ext cx="1282418" cy="95729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03860" name="Rectangle 84"/>
          <p:cNvSpPr>
            <a:spLocks noChangeArrowheads="1"/>
          </p:cNvSpPr>
          <p:nvPr/>
        </p:nvSpPr>
        <p:spPr bwMode="auto">
          <a:xfrm>
            <a:off x="10207515" y="2817708"/>
            <a:ext cx="440064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300" b="1" dirty="0">
                <a:solidFill>
                  <a:schemeClr val="bg1"/>
                </a:solidFill>
                <a:latin typeface="Book Antiqua"/>
              </a:rPr>
              <a:t>P</a:t>
            </a:r>
          </a:p>
        </p:txBody>
      </p:sp>
      <p:sp>
        <p:nvSpPr>
          <p:cNvPr id="203861" name="Rectangle 85"/>
          <p:cNvSpPr>
            <a:spLocks noChangeArrowheads="1"/>
          </p:cNvSpPr>
          <p:nvPr/>
        </p:nvSpPr>
        <p:spPr bwMode="auto">
          <a:xfrm>
            <a:off x="10207515" y="3648570"/>
            <a:ext cx="440064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300" b="1" dirty="0">
                <a:solidFill>
                  <a:schemeClr val="bg1"/>
                </a:solidFill>
                <a:latin typeface="Book Antiqua"/>
              </a:rPr>
              <a:t>P</a:t>
            </a:r>
          </a:p>
        </p:txBody>
      </p:sp>
      <p:sp>
        <p:nvSpPr>
          <p:cNvPr id="203862" name="Rectangle 86"/>
          <p:cNvSpPr>
            <a:spLocks noChangeArrowheads="1"/>
          </p:cNvSpPr>
          <p:nvPr/>
        </p:nvSpPr>
        <p:spPr bwMode="auto">
          <a:xfrm>
            <a:off x="10207515" y="4479432"/>
            <a:ext cx="440064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300" b="1" dirty="0">
                <a:solidFill>
                  <a:schemeClr val="bg1"/>
                </a:solidFill>
                <a:latin typeface="Book Antiqua"/>
              </a:rPr>
              <a:t>P</a:t>
            </a:r>
          </a:p>
        </p:txBody>
      </p:sp>
      <p:sp>
        <p:nvSpPr>
          <p:cNvPr id="203863" name="Rectangle 87"/>
          <p:cNvSpPr>
            <a:spLocks noChangeArrowheads="1"/>
          </p:cNvSpPr>
          <p:nvPr/>
        </p:nvSpPr>
        <p:spPr bwMode="auto">
          <a:xfrm>
            <a:off x="10225577" y="5292232"/>
            <a:ext cx="440064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300" b="1" dirty="0">
                <a:solidFill>
                  <a:schemeClr val="bg1"/>
                </a:solidFill>
                <a:latin typeface="Book Antiqua"/>
              </a:rPr>
              <a:t>P</a:t>
            </a:r>
          </a:p>
        </p:txBody>
      </p:sp>
      <p:sp>
        <p:nvSpPr>
          <p:cNvPr id="203864" name="Rectangle 88"/>
          <p:cNvSpPr>
            <a:spLocks noChangeArrowheads="1"/>
          </p:cNvSpPr>
          <p:nvPr/>
        </p:nvSpPr>
        <p:spPr bwMode="auto">
          <a:xfrm>
            <a:off x="12136174" y="4152055"/>
            <a:ext cx="472901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300" b="1" dirty="0">
                <a:solidFill>
                  <a:schemeClr val="bg1"/>
                </a:solidFill>
                <a:latin typeface="Book Antiqua"/>
              </a:rPr>
              <a:t>C</a:t>
            </a:r>
          </a:p>
        </p:txBody>
      </p:sp>
      <p:sp>
        <p:nvSpPr>
          <p:cNvPr id="203865" name="Line 89"/>
          <p:cNvSpPr>
            <a:spLocks noChangeShapeType="1"/>
          </p:cNvSpPr>
          <p:nvPr/>
        </p:nvSpPr>
        <p:spPr bwMode="auto">
          <a:xfrm>
            <a:off x="10448996" y="7179733"/>
            <a:ext cx="0" cy="25287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03866" name="Line 90"/>
          <p:cNvSpPr>
            <a:spLocks noChangeShapeType="1"/>
          </p:cNvSpPr>
          <p:nvPr/>
        </p:nvSpPr>
        <p:spPr bwMode="auto">
          <a:xfrm>
            <a:off x="12381653" y="7197796"/>
            <a:ext cx="0" cy="25287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03867" name="Rectangle 91"/>
          <p:cNvSpPr>
            <a:spLocks noChangeArrowheads="1"/>
          </p:cNvSpPr>
          <p:nvPr/>
        </p:nvSpPr>
        <p:spPr bwMode="auto">
          <a:xfrm>
            <a:off x="7158034" y="6845583"/>
            <a:ext cx="1201641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yes/no</a:t>
            </a:r>
          </a:p>
        </p:txBody>
      </p:sp>
      <p:sp>
        <p:nvSpPr>
          <p:cNvPr id="203868" name="Rectangle 92"/>
          <p:cNvSpPr>
            <a:spLocks noChangeArrowheads="1"/>
          </p:cNvSpPr>
          <p:nvPr/>
        </p:nvSpPr>
        <p:spPr bwMode="auto">
          <a:xfrm>
            <a:off x="11050798" y="6809459"/>
            <a:ext cx="708736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300" dirty="0" err="1">
                <a:solidFill>
                  <a:srgbClr val="000000"/>
                </a:solidFill>
                <a:latin typeface="Book Antiqua"/>
              </a:rPr>
              <a:t>ack</a:t>
            </a:r>
            <a:endParaRPr lang="en-US" sz="23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203869" name="Rectangle 93"/>
          <p:cNvSpPr>
            <a:spLocks noChangeArrowheads="1"/>
          </p:cNvSpPr>
          <p:nvPr/>
        </p:nvSpPr>
        <p:spPr bwMode="auto">
          <a:xfrm>
            <a:off x="9918068" y="7802881"/>
            <a:ext cx="1267314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300" b="1" dirty="0">
                <a:solidFill>
                  <a:srgbClr val="000000"/>
                </a:solidFill>
                <a:latin typeface="Book Antiqua"/>
              </a:rPr>
              <a:t>Phase 3</a:t>
            </a:r>
          </a:p>
        </p:txBody>
      </p:sp>
      <p:grpSp>
        <p:nvGrpSpPr>
          <p:cNvPr id="203887" name="Group 111"/>
          <p:cNvGrpSpPr>
            <a:grpSpLocks/>
          </p:cNvGrpSpPr>
          <p:nvPr/>
        </p:nvGrpSpPr>
        <p:grpSpPr bwMode="auto">
          <a:xfrm>
            <a:off x="8480213" y="3260231"/>
            <a:ext cx="18062" cy="4930987"/>
            <a:chOff x="3756" y="1444"/>
            <a:chExt cx="8" cy="2184"/>
          </a:xfrm>
        </p:grpSpPr>
        <p:sp>
          <p:nvSpPr>
            <p:cNvPr id="203870" name="Line 94"/>
            <p:cNvSpPr>
              <a:spLocks noChangeShapeType="1"/>
            </p:cNvSpPr>
            <p:nvPr/>
          </p:nvSpPr>
          <p:spPr bwMode="auto">
            <a:xfrm>
              <a:off x="3764" y="2100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203871" name="Line 95"/>
            <p:cNvSpPr>
              <a:spLocks noChangeShapeType="1"/>
            </p:cNvSpPr>
            <p:nvPr/>
          </p:nvSpPr>
          <p:spPr bwMode="auto">
            <a:xfrm>
              <a:off x="3764" y="2212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203872" name="Line 96"/>
            <p:cNvSpPr>
              <a:spLocks noChangeShapeType="1"/>
            </p:cNvSpPr>
            <p:nvPr/>
          </p:nvSpPr>
          <p:spPr bwMode="auto">
            <a:xfrm>
              <a:off x="3764" y="2324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203873" name="Line 97"/>
            <p:cNvSpPr>
              <a:spLocks noChangeShapeType="1"/>
            </p:cNvSpPr>
            <p:nvPr/>
          </p:nvSpPr>
          <p:spPr bwMode="auto">
            <a:xfrm>
              <a:off x="3764" y="2436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203874" name="Line 98"/>
            <p:cNvSpPr>
              <a:spLocks noChangeShapeType="1"/>
            </p:cNvSpPr>
            <p:nvPr/>
          </p:nvSpPr>
          <p:spPr bwMode="auto">
            <a:xfrm>
              <a:off x="3764" y="2548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203875" name="Line 99"/>
            <p:cNvSpPr>
              <a:spLocks noChangeShapeType="1"/>
            </p:cNvSpPr>
            <p:nvPr/>
          </p:nvSpPr>
          <p:spPr bwMode="auto">
            <a:xfrm>
              <a:off x="3764" y="2660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203876" name="Line 100"/>
            <p:cNvSpPr>
              <a:spLocks noChangeShapeType="1"/>
            </p:cNvSpPr>
            <p:nvPr/>
          </p:nvSpPr>
          <p:spPr bwMode="auto">
            <a:xfrm>
              <a:off x="3764" y="2772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203877" name="Line 101"/>
            <p:cNvSpPr>
              <a:spLocks noChangeShapeType="1"/>
            </p:cNvSpPr>
            <p:nvPr/>
          </p:nvSpPr>
          <p:spPr bwMode="auto">
            <a:xfrm>
              <a:off x="3764" y="2884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203878" name="Line 102"/>
            <p:cNvSpPr>
              <a:spLocks noChangeShapeType="1"/>
            </p:cNvSpPr>
            <p:nvPr/>
          </p:nvSpPr>
          <p:spPr bwMode="auto">
            <a:xfrm>
              <a:off x="3764" y="2996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203879" name="Line 103"/>
            <p:cNvSpPr>
              <a:spLocks noChangeShapeType="1"/>
            </p:cNvSpPr>
            <p:nvPr/>
          </p:nvSpPr>
          <p:spPr bwMode="auto">
            <a:xfrm>
              <a:off x="3764" y="3108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203880" name="Line 104"/>
            <p:cNvSpPr>
              <a:spLocks noChangeShapeType="1"/>
            </p:cNvSpPr>
            <p:nvPr/>
          </p:nvSpPr>
          <p:spPr bwMode="auto">
            <a:xfrm>
              <a:off x="3764" y="3220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203881" name="Line 105"/>
            <p:cNvSpPr>
              <a:spLocks noChangeShapeType="1"/>
            </p:cNvSpPr>
            <p:nvPr/>
          </p:nvSpPr>
          <p:spPr bwMode="auto">
            <a:xfrm>
              <a:off x="3764" y="3332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203882" name="Line 106"/>
            <p:cNvSpPr>
              <a:spLocks noChangeShapeType="1"/>
            </p:cNvSpPr>
            <p:nvPr/>
          </p:nvSpPr>
          <p:spPr bwMode="auto">
            <a:xfrm>
              <a:off x="3764" y="3444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203883" name="Line 107"/>
            <p:cNvSpPr>
              <a:spLocks noChangeShapeType="1"/>
            </p:cNvSpPr>
            <p:nvPr/>
          </p:nvSpPr>
          <p:spPr bwMode="auto">
            <a:xfrm>
              <a:off x="3764" y="3556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203884" name="Line 108"/>
            <p:cNvSpPr>
              <a:spLocks noChangeShapeType="1"/>
            </p:cNvSpPr>
            <p:nvPr/>
          </p:nvSpPr>
          <p:spPr bwMode="auto">
            <a:xfrm>
              <a:off x="3756" y="1716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203885" name="Line 109"/>
            <p:cNvSpPr>
              <a:spLocks noChangeShapeType="1"/>
            </p:cNvSpPr>
            <p:nvPr/>
          </p:nvSpPr>
          <p:spPr bwMode="auto">
            <a:xfrm>
              <a:off x="3756" y="1580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203886" name="Line 110"/>
            <p:cNvSpPr>
              <a:spLocks noChangeShapeType="1"/>
            </p:cNvSpPr>
            <p:nvPr/>
          </p:nvSpPr>
          <p:spPr bwMode="auto">
            <a:xfrm>
              <a:off x="3756" y="1444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Faults to Failures</a:t>
            </a:r>
          </a:p>
        </p:txBody>
      </p:sp>
      <p:sp>
        <p:nvSpPr>
          <p:cNvPr id="122883" name="Rectangle 3"/>
          <p:cNvSpPr>
            <a:spLocks noChangeArrowheads="1"/>
          </p:cNvSpPr>
          <p:nvPr/>
        </p:nvSpPr>
        <p:spPr bwMode="auto">
          <a:xfrm>
            <a:off x="1625600" y="4303324"/>
            <a:ext cx="1932658" cy="1201138"/>
          </a:xfrm>
          <a:prstGeom prst="rect">
            <a:avLst/>
          </a:prstGeom>
          <a:solidFill>
            <a:schemeClr val="accent3">
              <a:lumMod val="2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22884" name="Rectangle 4"/>
          <p:cNvSpPr>
            <a:spLocks noChangeArrowheads="1"/>
          </p:cNvSpPr>
          <p:nvPr/>
        </p:nvSpPr>
        <p:spPr bwMode="auto">
          <a:xfrm>
            <a:off x="9488594" y="4303324"/>
            <a:ext cx="1932658" cy="1201138"/>
          </a:xfrm>
          <a:prstGeom prst="rect">
            <a:avLst/>
          </a:prstGeom>
          <a:solidFill>
            <a:schemeClr val="tx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22885" name="Rectangle 5"/>
          <p:cNvSpPr>
            <a:spLocks noChangeArrowheads="1"/>
          </p:cNvSpPr>
          <p:nvPr/>
        </p:nvSpPr>
        <p:spPr bwMode="auto">
          <a:xfrm>
            <a:off x="5554133" y="4303324"/>
            <a:ext cx="1932658" cy="1201138"/>
          </a:xfrm>
          <a:prstGeom prst="rect">
            <a:avLst/>
          </a:prstGeom>
          <a:solidFill>
            <a:srgbClr val="8000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22886" name="Rectangle 6"/>
          <p:cNvSpPr>
            <a:spLocks noChangeArrowheads="1"/>
          </p:cNvSpPr>
          <p:nvPr/>
        </p:nvSpPr>
        <p:spPr bwMode="auto">
          <a:xfrm>
            <a:off x="2032000" y="4623929"/>
            <a:ext cx="1119858" cy="5599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Book Antiqua"/>
              </a:rPr>
              <a:t>Fault</a:t>
            </a:r>
          </a:p>
        </p:txBody>
      </p:sp>
      <p:sp>
        <p:nvSpPr>
          <p:cNvPr id="122887" name="Rectangle 7"/>
          <p:cNvSpPr>
            <a:spLocks noChangeArrowheads="1"/>
          </p:cNvSpPr>
          <p:nvPr/>
        </p:nvSpPr>
        <p:spPr bwMode="auto">
          <a:xfrm>
            <a:off x="5989886" y="4623929"/>
            <a:ext cx="1140177" cy="5599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Book Antiqua"/>
              </a:rPr>
              <a:t>Error</a:t>
            </a:r>
          </a:p>
        </p:txBody>
      </p:sp>
      <p:sp>
        <p:nvSpPr>
          <p:cNvPr id="122888" name="Rectangle 8"/>
          <p:cNvSpPr>
            <a:spLocks noChangeArrowheads="1"/>
          </p:cNvSpPr>
          <p:nvPr/>
        </p:nvSpPr>
        <p:spPr bwMode="auto">
          <a:xfrm>
            <a:off x="9734692" y="4623929"/>
            <a:ext cx="1440462" cy="5599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Book Antiqua"/>
              </a:rPr>
              <a:t>Failure</a:t>
            </a:r>
          </a:p>
        </p:txBody>
      </p:sp>
      <p:sp>
        <p:nvSpPr>
          <p:cNvPr id="122889" name="Rectangle 9"/>
          <p:cNvSpPr>
            <a:spLocks noChangeArrowheads="1"/>
          </p:cNvSpPr>
          <p:nvPr/>
        </p:nvSpPr>
        <p:spPr bwMode="auto">
          <a:xfrm>
            <a:off x="3832855" y="4176889"/>
            <a:ext cx="1365404" cy="5893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 Antiqua"/>
              </a:rPr>
              <a:t>causes</a:t>
            </a:r>
          </a:p>
        </p:txBody>
      </p:sp>
      <p:sp>
        <p:nvSpPr>
          <p:cNvPr id="122890" name="Rectangle 10"/>
          <p:cNvSpPr>
            <a:spLocks noChangeArrowheads="1"/>
          </p:cNvSpPr>
          <p:nvPr/>
        </p:nvSpPr>
        <p:spPr bwMode="auto">
          <a:xfrm>
            <a:off x="7589777" y="4176889"/>
            <a:ext cx="1817000" cy="5893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 Antiqua"/>
              </a:rPr>
              <a:t>results in</a:t>
            </a:r>
          </a:p>
        </p:txBody>
      </p:sp>
      <p:sp>
        <p:nvSpPr>
          <p:cNvPr id="122891" name="Line 11"/>
          <p:cNvSpPr>
            <a:spLocks noChangeShapeType="1"/>
          </p:cNvSpPr>
          <p:nvPr/>
        </p:nvSpPr>
        <p:spPr bwMode="auto">
          <a:xfrm>
            <a:off x="3585351" y="4903893"/>
            <a:ext cx="1959751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22892" name="Line 12"/>
          <p:cNvSpPr>
            <a:spLocks noChangeShapeType="1"/>
          </p:cNvSpPr>
          <p:nvPr/>
        </p:nvSpPr>
        <p:spPr bwMode="auto">
          <a:xfrm>
            <a:off x="7510512" y="4903893"/>
            <a:ext cx="1959751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Site Failures </a:t>
            </a:r>
            <a:r>
              <a:rPr lang="en-US" dirty="0" smtClean="0"/>
              <a:t>– 3PC </a:t>
            </a:r>
            <a:r>
              <a:rPr lang="en-US" dirty="0"/>
              <a:t>Termination</a:t>
            </a:r>
          </a:p>
        </p:txBody>
      </p:sp>
      <p:sp>
        <p:nvSpPr>
          <p:cNvPr id="205826" name="Rectangle 2"/>
          <p:cNvSpPr>
            <a:spLocks noGrp="1" noChangeArrowheads="1"/>
          </p:cNvSpPr>
          <p:nvPr>
            <p:ph idx="1"/>
          </p:nvPr>
        </p:nvSpPr>
        <p:spPr>
          <a:xfrm>
            <a:off x="6607596" y="2572544"/>
            <a:ext cx="6159500" cy="6769100"/>
          </a:xfrm>
          <a:noFill/>
          <a:ln/>
        </p:spPr>
        <p:txBody>
          <a:bodyPr/>
          <a:lstStyle/>
          <a:p>
            <a:r>
              <a:rPr lang="en-US" dirty="0"/>
              <a:t>Timeout in INITIAL</a:t>
            </a:r>
          </a:p>
          <a:p>
            <a:pPr lvl="1"/>
            <a:r>
              <a:rPr lang="en-US" dirty="0"/>
              <a:t>Who cares</a:t>
            </a:r>
          </a:p>
          <a:p>
            <a:r>
              <a:rPr lang="en-US" dirty="0"/>
              <a:t>Timeout in WAIT</a:t>
            </a:r>
          </a:p>
          <a:p>
            <a:pPr lvl="1"/>
            <a:r>
              <a:rPr lang="en-US" dirty="0"/>
              <a:t>Unilaterally abort</a:t>
            </a:r>
          </a:p>
          <a:p>
            <a:r>
              <a:rPr lang="en-US" dirty="0"/>
              <a:t>Timeout in PRECOMMIT</a:t>
            </a:r>
          </a:p>
          <a:p>
            <a:pPr lvl="1"/>
            <a:r>
              <a:rPr lang="en-US" dirty="0"/>
              <a:t>Participants may not be in PRE-COMMIT, but at least in READY</a:t>
            </a:r>
          </a:p>
          <a:p>
            <a:pPr lvl="1"/>
            <a:r>
              <a:rPr lang="en-US" dirty="0"/>
              <a:t>Move all the participants to PRECOMMIT state</a:t>
            </a:r>
          </a:p>
          <a:p>
            <a:pPr lvl="1"/>
            <a:r>
              <a:rPr lang="en-US" dirty="0"/>
              <a:t>Terminate by globally committing</a:t>
            </a:r>
          </a:p>
        </p:txBody>
      </p:sp>
      <p:sp>
        <p:nvSpPr>
          <p:cNvPr id="205828" name="Line 4"/>
          <p:cNvSpPr>
            <a:spLocks noChangeShapeType="1"/>
          </p:cNvSpPr>
          <p:nvPr/>
        </p:nvSpPr>
        <p:spPr bwMode="auto">
          <a:xfrm>
            <a:off x="3799841" y="3512502"/>
            <a:ext cx="0" cy="1029547"/>
          </a:xfrm>
          <a:prstGeom prst="line">
            <a:avLst/>
          </a:prstGeom>
          <a:noFill/>
          <a:ln w="19050" cmpd="sng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05829" name="Line 5"/>
          <p:cNvSpPr>
            <a:spLocks noChangeShapeType="1"/>
          </p:cNvSpPr>
          <p:nvPr/>
        </p:nvSpPr>
        <p:spPr bwMode="auto">
          <a:xfrm flipH="1">
            <a:off x="2910277" y="5698031"/>
            <a:ext cx="681849" cy="993422"/>
          </a:xfrm>
          <a:prstGeom prst="line">
            <a:avLst/>
          </a:prstGeom>
          <a:noFill/>
          <a:ln w="19050" cmpd="sng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05830" name="Line 6"/>
          <p:cNvSpPr>
            <a:spLocks noChangeShapeType="1"/>
          </p:cNvSpPr>
          <p:nvPr/>
        </p:nvSpPr>
        <p:spPr bwMode="auto">
          <a:xfrm>
            <a:off x="4070774" y="5698031"/>
            <a:ext cx="638950" cy="993422"/>
          </a:xfrm>
          <a:prstGeom prst="line">
            <a:avLst/>
          </a:prstGeom>
          <a:noFill/>
          <a:ln w="19050" cmpd="sng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05831" name="Oval 7"/>
          <p:cNvSpPr>
            <a:spLocks noChangeArrowheads="1"/>
          </p:cNvSpPr>
          <p:nvPr/>
        </p:nvSpPr>
        <p:spPr bwMode="auto">
          <a:xfrm>
            <a:off x="3239912" y="2356520"/>
            <a:ext cx="1119858" cy="113792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05832" name="Rectangle 8"/>
          <p:cNvSpPr>
            <a:spLocks noChangeArrowheads="1"/>
          </p:cNvSpPr>
          <p:nvPr/>
        </p:nvSpPr>
        <p:spPr bwMode="auto">
          <a:xfrm>
            <a:off x="3150860" y="2710992"/>
            <a:ext cx="1300219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000000"/>
                </a:solidFill>
                <a:latin typeface="Book Antiqua"/>
              </a:rPr>
              <a:t>INITIAL</a:t>
            </a:r>
          </a:p>
        </p:txBody>
      </p:sp>
      <p:sp>
        <p:nvSpPr>
          <p:cNvPr id="205833" name="Oval 9"/>
          <p:cNvSpPr>
            <a:spLocks noChangeArrowheads="1"/>
          </p:cNvSpPr>
          <p:nvPr/>
        </p:nvSpPr>
        <p:spPr bwMode="auto">
          <a:xfrm>
            <a:off x="3239912" y="4560111"/>
            <a:ext cx="1119858" cy="1155982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05834" name="Rectangle 10"/>
          <p:cNvSpPr>
            <a:spLocks noChangeArrowheads="1"/>
          </p:cNvSpPr>
          <p:nvPr/>
        </p:nvSpPr>
        <p:spPr bwMode="auto">
          <a:xfrm>
            <a:off x="3306462" y="4923614"/>
            <a:ext cx="986757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000000"/>
                </a:solidFill>
                <a:latin typeface="Book Antiqua"/>
              </a:rPr>
              <a:t>WAIT</a:t>
            </a:r>
          </a:p>
        </p:txBody>
      </p:sp>
      <p:sp>
        <p:nvSpPr>
          <p:cNvPr id="205835" name="Rectangle 11"/>
          <p:cNvSpPr>
            <a:spLocks noChangeArrowheads="1"/>
          </p:cNvSpPr>
          <p:nvPr/>
        </p:nvSpPr>
        <p:spPr bwMode="auto">
          <a:xfrm>
            <a:off x="1499549" y="3591526"/>
            <a:ext cx="2401507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000" u="sng" dirty="0">
                <a:solidFill>
                  <a:srgbClr val="000000"/>
                </a:solidFill>
                <a:latin typeface="Book Antiqua"/>
              </a:rPr>
              <a:t>Commit command</a:t>
            </a:r>
          </a:p>
        </p:txBody>
      </p:sp>
      <p:sp>
        <p:nvSpPr>
          <p:cNvPr id="205836" name="Rectangle 12"/>
          <p:cNvSpPr>
            <a:spLocks noChangeArrowheads="1"/>
          </p:cNvSpPr>
          <p:nvPr/>
        </p:nvSpPr>
        <p:spPr bwMode="auto">
          <a:xfrm>
            <a:off x="3588613" y="3591525"/>
            <a:ext cx="259895" cy="7432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endParaRPr lang="en-US" sz="2000" dirty="0">
              <a:solidFill>
                <a:srgbClr val="000000"/>
              </a:solidFill>
              <a:latin typeface="Book Antiqua"/>
            </a:endParaRPr>
          </a:p>
          <a:p>
            <a:endParaRPr lang="en-US" sz="20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205837" name="Rectangle 13"/>
          <p:cNvSpPr>
            <a:spLocks noChangeArrowheads="1"/>
          </p:cNvSpPr>
          <p:nvPr/>
        </p:nvSpPr>
        <p:spPr bwMode="auto">
          <a:xfrm>
            <a:off x="2135420" y="3862459"/>
            <a:ext cx="1136538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Prepare</a:t>
            </a:r>
          </a:p>
        </p:txBody>
      </p:sp>
      <p:sp>
        <p:nvSpPr>
          <p:cNvPr id="205838" name="Rectangle 14"/>
          <p:cNvSpPr>
            <a:spLocks noChangeArrowheads="1"/>
          </p:cNvSpPr>
          <p:nvPr/>
        </p:nvSpPr>
        <p:spPr bwMode="auto">
          <a:xfrm>
            <a:off x="4561816" y="5740930"/>
            <a:ext cx="2106555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000" u="sng" dirty="0">
                <a:solidFill>
                  <a:srgbClr val="000000"/>
                </a:solidFill>
                <a:latin typeface="Book Antiqua"/>
              </a:rPr>
              <a:t>      Vote-commit     </a:t>
            </a:r>
          </a:p>
        </p:txBody>
      </p:sp>
      <p:sp>
        <p:nvSpPr>
          <p:cNvPr id="205839" name="Rectangle 15"/>
          <p:cNvSpPr>
            <a:spLocks noChangeArrowheads="1"/>
          </p:cNvSpPr>
          <p:nvPr/>
        </p:nvSpPr>
        <p:spPr bwMode="auto">
          <a:xfrm>
            <a:off x="4414341" y="6038957"/>
            <a:ext cx="2401507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Prepare-to-commit</a:t>
            </a:r>
          </a:p>
        </p:txBody>
      </p:sp>
      <p:sp>
        <p:nvSpPr>
          <p:cNvPr id="205840" name="Rectangle 16"/>
          <p:cNvSpPr>
            <a:spLocks noChangeArrowheads="1"/>
          </p:cNvSpPr>
          <p:nvPr/>
        </p:nvSpPr>
        <p:spPr bwMode="auto">
          <a:xfrm>
            <a:off x="225514" y="2424253"/>
            <a:ext cx="2348621" cy="5893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 Antiqua"/>
              </a:rPr>
              <a:t>Coordinator</a:t>
            </a:r>
          </a:p>
        </p:txBody>
      </p:sp>
      <p:sp>
        <p:nvSpPr>
          <p:cNvPr id="205841" name="Rectangle 17"/>
          <p:cNvSpPr>
            <a:spLocks noChangeArrowheads="1"/>
          </p:cNvSpPr>
          <p:nvPr/>
        </p:nvSpPr>
        <p:spPr bwMode="auto">
          <a:xfrm>
            <a:off x="1217909" y="5740930"/>
            <a:ext cx="1580770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000" u="sng" dirty="0">
                <a:solidFill>
                  <a:srgbClr val="000000"/>
                </a:solidFill>
                <a:latin typeface="Book Antiqua"/>
              </a:rPr>
              <a:t>  Vote-abort  </a:t>
            </a:r>
          </a:p>
        </p:txBody>
      </p:sp>
      <p:sp>
        <p:nvSpPr>
          <p:cNvPr id="205842" name="Rectangle 18"/>
          <p:cNvSpPr>
            <a:spLocks noChangeArrowheads="1"/>
          </p:cNvSpPr>
          <p:nvPr/>
        </p:nvSpPr>
        <p:spPr bwMode="auto">
          <a:xfrm>
            <a:off x="2595191" y="5740929"/>
            <a:ext cx="259895" cy="7432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endParaRPr lang="en-US" sz="2000" dirty="0">
              <a:solidFill>
                <a:srgbClr val="000000"/>
              </a:solidFill>
              <a:latin typeface="Book Antiqua"/>
            </a:endParaRPr>
          </a:p>
          <a:p>
            <a:endParaRPr lang="en-US" sz="20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205843" name="Rectangle 19"/>
          <p:cNvSpPr>
            <a:spLocks noChangeArrowheads="1"/>
          </p:cNvSpPr>
          <p:nvPr/>
        </p:nvSpPr>
        <p:spPr bwMode="auto">
          <a:xfrm>
            <a:off x="1161329" y="6011863"/>
            <a:ext cx="1696186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Global-abort</a:t>
            </a:r>
          </a:p>
        </p:txBody>
      </p:sp>
      <p:sp>
        <p:nvSpPr>
          <p:cNvPr id="205844" name="Oval 20"/>
          <p:cNvSpPr>
            <a:spLocks noChangeArrowheads="1"/>
          </p:cNvSpPr>
          <p:nvPr/>
        </p:nvSpPr>
        <p:spPr bwMode="auto">
          <a:xfrm>
            <a:off x="2296161" y="6709515"/>
            <a:ext cx="1119858" cy="1155982"/>
          </a:xfrm>
          <a:prstGeom prst="ellipse">
            <a:avLst/>
          </a:prstGeom>
          <a:solidFill>
            <a:schemeClr val="accent3">
              <a:lumMod val="25000"/>
            </a:schemeClr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05845" name="Rectangle 21"/>
          <p:cNvSpPr>
            <a:spLocks noChangeArrowheads="1"/>
          </p:cNvSpPr>
          <p:nvPr/>
        </p:nvSpPr>
        <p:spPr bwMode="auto">
          <a:xfrm>
            <a:off x="2255887" y="7073019"/>
            <a:ext cx="1200407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Book Antiqua"/>
              </a:rPr>
              <a:t>ABORT</a:t>
            </a:r>
          </a:p>
        </p:txBody>
      </p:sp>
      <p:sp>
        <p:nvSpPr>
          <p:cNvPr id="205846" name="Oval 22"/>
          <p:cNvSpPr>
            <a:spLocks noChangeArrowheads="1"/>
          </p:cNvSpPr>
          <p:nvPr/>
        </p:nvSpPr>
        <p:spPr bwMode="auto">
          <a:xfrm>
            <a:off x="4231075" y="8362209"/>
            <a:ext cx="1119858" cy="1155982"/>
          </a:xfrm>
          <a:prstGeom prst="ellipse">
            <a:avLst/>
          </a:prstGeom>
          <a:solidFill>
            <a:schemeClr val="accent3">
              <a:lumMod val="25000"/>
            </a:schemeClr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05847" name="Rectangle 23"/>
          <p:cNvSpPr>
            <a:spLocks noChangeArrowheads="1"/>
          </p:cNvSpPr>
          <p:nvPr/>
        </p:nvSpPr>
        <p:spPr bwMode="auto">
          <a:xfrm>
            <a:off x="4070828" y="8725712"/>
            <a:ext cx="1442611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Book Antiqua"/>
              </a:rPr>
              <a:t>COMMIT</a:t>
            </a:r>
          </a:p>
        </p:txBody>
      </p:sp>
      <p:sp>
        <p:nvSpPr>
          <p:cNvPr id="205848" name="Oval 24"/>
          <p:cNvSpPr>
            <a:spLocks noChangeArrowheads="1"/>
          </p:cNvSpPr>
          <p:nvPr/>
        </p:nvSpPr>
        <p:spPr bwMode="auto">
          <a:xfrm>
            <a:off x="4231075" y="6700484"/>
            <a:ext cx="1119858" cy="1155982"/>
          </a:xfrm>
          <a:prstGeom prst="ellipse">
            <a:avLst/>
          </a:prstGeom>
          <a:solidFill>
            <a:srgbClr val="037C03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05849" name="Line 25"/>
          <p:cNvSpPr>
            <a:spLocks noChangeShapeType="1"/>
          </p:cNvSpPr>
          <p:nvPr/>
        </p:nvSpPr>
        <p:spPr bwMode="auto">
          <a:xfrm>
            <a:off x="4791004" y="7883560"/>
            <a:ext cx="0" cy="469618"/>
          </a:xfrm>
          <a:prstGeom prst="line">
            <a:avLst/>
          </a:prstGeom>
          <a:noFill/>
          <a:ln w="19050" cmpd="sng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05850" name="Rectangle 26"/>
          <p:cNvSpPr>
            <a:spLocks noChangeArrowheads="1"/>
          </p:cNvSpPr>
          <p:nvPr/>
        </p:nvSpPr>
        <p:spPr bwMode="auto">
          <a:xfrm>
            <a:off x="4082118" y="6928520"/>
            <a:ext cx="1442611" cy="7432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Book Antiqua"/>
              </a:rPr>
              <a:t>PRE-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Book Antiqua"/>
              </a:rPr>
              <a:t>COMMIT</a:t>
            </a:r>
          </a:p>
        </p:txBody>
      </p:sp>
      <p:sp>
        <p:nvSpPr>
          <p:cNvPr id="205851" name="Rectangle 27"/>
          <p:cNvSpPr>
            <a:spLocks noChangeArrowheads="1"/>
          </p:cNvSpPr>
          <p:nvPr/>
        </p:nvSpPr>
        <p:spPr bwMode="auto">
          <a:xfrm>
            <a:off x="1971380" y="7881303"/>
            <a:ext cx="2439979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000" u="sng" dirty="0">
                <a:solidFill>
                  <a:srgbClr val="000000"/>
                </a:solidFill>
                <a:latin typeface="Book Antiqua"/>
              </a:rPr>
              <a:t>   Ready-to-commit  </a:t>
            </a:r>
          </a:p>
        </p:txBody>
      </p:sp>
      <p:sp>
        <p:nvSpPr>
          <p:cNvPr id="205852" name="Rectangle 28"/>
          <p:cNvSpPr>
            <a:spLocks noChangeArrowheads="1"/>
          </p:cNvSpPr>
          <p:nvPr/>
        </p:nvSpPr>
        <p:spPr bwMode="auto">
          <a:xfrm>
            <a:off x="2234227" y="8179330"/>
            <a:ext cx="1952667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Global commit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Site Failures </a:t>
            </a:r>
            <a:r>
              <a:rPr lang="en-US" dirty="0" smtClean="0"/>
              <a:t>– 3PC </a:t>
            </a:r>
            <a:r>
              <a:rPr lang="en-US" dirty="0"/>
              <a:t>Termination</a:t>
            </a:r>
          </a:p>
        </p:txBody>
      </p:sp>
      <p:sp>
        <p:nvSpPr>
          <p:cNvPr id="206850" name="Rectangle 2"/>
          <p:cNvSpPr>
            <a:spLocks noGrp="1" noChangeArrowheads="1"/>
          </p:cNvSpPr>
          <p:nvPr>
            <p:ph idx="1"/>
          </p:nvPr>
        </p:nvSpPr>
        <p:spPr>
          <a:xfrm>
            <a:off x="6790432" y="2428528"/>
            <a:ext cx="6087492" cy="6769100"/>
          </a:xfrm>
          <a:noFill/>
          <a:ln/>
        </p:spPr>
        <p:txBody>
          <a:bodyPr/>
          <a:lstStyle/>
          <a:p>
            <a:r>
              <a:rPr lang="en-US" dirty="0"/>
              <a:t>Timeout in ABORT or COMMIT</a:t>
            </a:r>
          </a:p>
          <a:p>
            <a:pPr lvl="1"/>
            <a:r>
              <a:rPr lang="en-US" dirty="0"/>
              <a:t>Just ignore and treat the transaction as completed</a:t>
            </a:r>
          </a:p>
          <a:p>
            <a:pPr lvl="1"/>
            <a:r>
              <a:rPr lang="en-US" dirty="0"/>
              <a:t>participants are either in PRECOMMIT or READY state and can follow their termination protocols</a:t>
            </a:r>
          </a:p>
        </p:txBody>
      </p:sp>
      <p:sp>
        <p:nvSpPr>
          <p:cNvPr id="206855" name="Oval 7"/>
          <p:cNvSpPr>
            <a:spLocks noChangeArrowheads="1"/>
          </p:cNvSpPr>
          <p:nvPr/>
        </p:nvSpPr>
        <p:spPr bwMode="auto">
          <a:xfrm>
            <a:off x="3239912" y="2395649"/>
            <a:ext cx="1119858" cy="113792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06856" name="Rectangle 8"/>
          <p:cNvSpPr>
            <a:spLocks noChangeArrowheads="1"/>
          </p:cNvSpPr>
          <p:nvPr/>
        </p:nvSpPr>
        <p:spPr bwMode="auto">
          <a:xfrm>
            <a:off x="3150860" y="2750121"/>
            <a:ext cx="1300219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000000"/>
                </a:solidFill>
                <a:latin typeface="Book Antiqua"/>
              </a:rPr>
              <a:t>INITIAL</a:t>
            </a:r>
          </a:p>
        </p:txBody>
      </p:sp>
      <p:sp>
        <p:nvSpPr>
          <p:cNvPr id="206857" name="Oval 9"/>
          <p:cNvSpPr>
            <a:spLocks noChangeArrowheads="1"/>
          </p:cNvSpPr>
          <p:nvPr/>
        </p:nvSpPr>
        <p:spPr bwMode="auto">
          <a:xfrm>
            <a:off x="3239912" y="4599240"/>
            <a:ext cx="1119858" cy="1155982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06858" name="Rectangle 10"/>
          <p:cNvSpPr>
            <a:spLocks noChangeArrowheads="1"/>
          </p:cNvSpPr>
          <p:nvPr/>
        </p:nvSpPr>
        <p:spPr bwMode="auto">
          <a:xfrm>
            <a:off x="3306462" y="4962743"/>
            <a:ext cx="986757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000000"/>
                </a:solidFill>
                <a:latin typeface="Book Antiqua"/>
              </a:rPr>
              <a:t>WAIT</a:t>
            </a:r>
          </a:p>
        </p:txBody>
      </p:sp>
      <p:sp>
        <p:nvSpPr>
          <p:cNvPr id="206859" name="Rectangle 11"/>
          <p:cNvSpPr>
            <a:spLocks noChangeArrowheads="1"/>
          </p:cNvSpPr>
          <p:nvPr/>
        </p:nvSpPr>
        <p:spPr bwMode="auto">
          <a:xfrm>
            <a:off x="1499549" y="3630655"/>
            <a:ext cx="2401507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000" u="sng" dirty="0">
                <a:solidFill>
                  <a:srgbClr val="000000"/>
                </a:solidFill>
                <a:latin typeface="Book Antiqua"/>
              </a:rPr>
              <a:t>Commit command</a:t>
            </a:r>
          </a:p>
        </p:txBody>
      </p:sp>
      <p:sp>
        <p:nvSpPr>
          <p:cNvPr id="206860" name="Rectangle 12"/>
          <p:cNvSpPr>
            <a:spLocks noChangeArrowheads="1"/>
          </p:cNvSpPr>
          <p:nvPr/>
        </p:nvSpPr>
        <p:spPr bwMode="auto">
          <a:xfrm>
            <a:off x="3588613" y="3630654"/>
            <a:ext cx="259895" cy="7432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endParaRPr lang="en-US" sz="2000" dirty="0">
              <a:solidFill>
                <a:srgbClr val="000000"/>
              </a:solidFill>
              <a:latin typeface="Book Antiqua"/>
            </a:endParaRPr>
          </a:p>
          <a:p>
            <a:endParaRPr lang="en-US" sz="20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206861" name="Rectangle 13"/>
          <p:cNvSpPr>
            <a:spLocks noChangeArrowheads="1"/>
          </p:cNvSpPr>
          <p:nvPr/>
        </p:nvSpPr>
        <p:spPr bwMode="auto">
          <a:xfrm>
            <a:off x="2135420" y="3901588"/>
            <a:ext cx="1136538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Prepare</a:t>
            </a:r>
          </a:p>
        </p:txBody>
      </p:sp>
      <p:sp>
        <p:nvSpPr>
          <p:cNvPr id="206862" name="Rectangle 14"/>
          <p:cNvSpPr>
            <a:spLocks noChangeArrowheads="1"/>
          </p:cNvSpPr>
          <p:nvPr/>
        </p:nvSpPr>
        <p:spPr bwMode="auto">
          <a:xfrm>
            <a:off x="4561816" y="5780059"/>
            <a:ext cx="2106555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000" u="sng" dirty="0">
                <a:solidFill>
                  <a:srgbClr val="000000"/>
                </a:solidFill>
                <a:latin typeface="Book Antiqua"/>
              </a:rPr>
              <a:t>      Vote-commit     </a:t>
            </a:r>
          </a:p>
        </p:txBody>
      </p:sp>
      <p:sp>
        <p:nvSpPr>
          <p:cNvPr id="206863" name="Rectangle 15"/>
          <p:cNvSpPr>
            <a:spLocks noChangeArrowheads="1"/>
          </p:cNvSpPr>
          <p:nvPr/>
        </p:nvSpPr>
        <p:spPr bwMode="auto">
          <a:xfrm>
            <a:off x="4414341" y="6078086"/>
            <a:ext cx="2401507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Prepare-to-commit</a:t>
            </a:r>
          </a:p>
        </p:txBody>
      </p:sp>
      <p:sp>
        <p:nvSpPr>
          <p:cNvPr id="206864" name="Rectangle 16"/>
          <p:cNvSpPr>
            <a:spLocks noChangeArrowheads="1"/>
          </p:cNvSpPr>
          <p:nvPr/>
        </p:nvSpPr>
        <p:spPr bwMode="auto">
          <a:xfrm>
            <a:off x="225514" y="2463382"/>
            <a:ext cx="2348621" cy="5893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 Antiqua"/>
              </a:rPr>
              <a:t>Coordinator</a:t>
            </a:r>
          </a:p>
        </p:txBody>
      </p:sp>
      <p:sp>
        <p:nvSpPr>
          <p:cNvPr id="206865" name="Rectangle 17"/>
          <p:cNvSpPr>
            <a:spLocks noChangeArrowheads="1"/>
          </p:cNvSpPr>
          <p:nvPr/>
        </p:nvSpPr>
        <p:spPr bwMode="auto">
          <a:xfrm>
            <a:off x="1217909" y="5780059"/>
            <a:ext cx="1580770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000" u="sng" dirty="0">
                <a:solidFill>
                  <a:srgbClr val="000000"/>
                </a:solidFill>
                <a:latin typeface="Book Antiqua"/>
              </a:rPr>
              <a:t>  Vote-abort  </a:t>
            </a:r>
          </a:p>
        </p:txBody>
      </p:sp>
      <p:sp>
        <p:nvSpPr>
          <p:cNvPr id="206866" name="Rectangle 18"/>
          <p:cNvSpPr>
            <a:spLocks noChangeArrowheads="1"/>
          </p:cNvSpPr>
          <p:nvPr/>
        </p:nvSpPr>
        <p:spPr bwMode="auto">
          <a:xfrm>
            <a:off x="2595191" y="5780058"/>
            <a:ext cx="259895" cy="7432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endParaRPr lang="en-US" sz="2000" dirty="0">
              <a:solidFill>
                <a:srgbClr val="000000"/>
              </a:solidFill>
              <a:latin typeface="Book Antiqua"/>
            </a:endParaRPr>
          </a:p>
          <a:p>
            <a:endParaRPr lang="en-US" sz="20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206867" name="Rectangle 19"/>
          <p:cNvSpPr>
            <a:spLocks noChangeArrowheads="1"/>
          </p:cNvSpPr>
          <p:nvPr/>
        </p:nvSpPr>
        <p:spPr bwMode="auto">
          <a:xfrm>
            <a:off x="1161329" y="6050992"/>
            <a:ext cx="1696186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Global-abort</a:t>
            </a:r>
          </a:p>
        </p:txBody>
      </p:sp>
      <p:sp>
        <p:nvSpPr>
          <p:cNvPr id="206868" name="Oval 20"/>
          <p:cNvSpPr>
            <a:spLocks noChangeArrowheads="1"/>
          </p:cNvSpPr>
          <p:nvPr/>
        </p:nvSpPr>
        <p:spPr bwMode="auto">
          <a:xfrm>
            <a:off x="2296161" y="6748644"/>
            <a:ext cx="1119858" cy="1155982"/>
          </a:xfrm>
          <a:prstGeom prst="ellipse">
            <a:avLst/>
          </a:prstGeom>
          <a:solidFill>
            <a:schemeClr val="accent3">
              <a:lumMod val="25000"/>
            </a:schemeClr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06869" name="Rectangle 21"/>
          <p:cNvSpPr>
            <a:spLocks noChangeArrowheads="1"/>
          </p:cNvSpPr>
          <p:nvPr/>
        </p:nvSpPr>
        <p:spPr bwMode="auto">
          <a:xfrm>
            <a:off x="2255887" y="7112148"/>
            <a:ext cx="1200407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Book Antiqua"/>
              </a:rPr>
              <a:t>ABORT</a:t>
            </a:r>
          </a:p>
        </p:txBody>
      </p:sp>
      <p:sp>
        <p:nvSpPr>
          <p:cNvPr id="206870" name="Oval 22"/>
          <p:cNvSpPr>
            <a:spLocks noChangeArrowheads="1"/>
          </p:cNvSpPr>
          <p:nvPr/>
        </p:nvSpPr>
        <p:spPr bwMode="auto">
          <a:xfrm>
            <a:off x="4231075" y="8401338"/>
            <a:ext cx="1119858" cy="1155982"/>
          </a:xfrm>
          <a:prstGeom prst="ellipse">
            <a:avLst/>
          </a:prstGeom>
          <a:solidFill>
            <a:schemeClr val="accent3">
              <a:lumMod val="25000"/>
            </a:schemeClr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06871" name="Rectangle 23"/>
          <p:cNvSpPr>
            <a:spLocks noChangeArrowheads="1"/>
          </p:cNvSpPr>
          <p:nvPr/>
        </p:nvSpPr>
        <p:spPr bwMode="auto">
          <a:xfrm>
            <a:off x="4070828" y="8764841"/>
            <a:ext cx="1442611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Book Antiqua"/>
              </a:rPr>
              <a:t>COMMIT</a:t>
            </a:r>
          </a:p>
        </p:txBody>
      </p:sp>
      <p:sp>
        <p:nvSpPr>
          <p:cNvPr id="206872" name="Oval 24"/>
          <p:cNvSpPr>
            <a:spLocks noChangeArrowheads="1"/>
          </p:cNvSpPr>
          <p:nvPr/>
        </p:nvSpPr>
        <p:spPr bwMode="auto">
          <a:xfrm>
            <a:off x="4231075" y="6739613"/>
            <a:ext cx="1119858" cy="1155982"/>
          </a:xfrm>
          <a:prstGeom prst="ellipse">
            <a:avLst/>
          </a:prstGeom>
          <a:solidFill>
            <a:srgbClr val="037C03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06874" name="Rectangle 26"/>
          <p:cNvSpPr>
            <a:spLocks noChangeArrowheads="1"/>
          </p:cNvSpPr>
          <p:nvPr/>
        </p:nvSpPr>
        <p:spPr bwMode="auto">
          <a:xfrm>
            <a:off x="4082118" y="6967649"/>
            <a:ext cx="1442611" cy="7432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Book Antiqua"/>
              </a:rPr>
              <a:t>PRE-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Book Antiqua"/>
              </a:rPr>
              <a:t>COMMIT</a:t>
            </a:r>
          </a:p>
        </p:txBody>
      </p:sp>
      <p:sp>
        <p:nvSpPr>
          <p:cNvPr id="206875" name="Rectangle 27"/>
          <p:cNvSpPr>
            <a:spLocks noChangeArrowheads="1"/>
          </p:cNvSpPr>
          <p:nvPr/>
        </p:nvSpPr>
        <p:spPr bwMode="auto">
          <a:xfrm>
            <a:off x="1971380" y="7920432"/>
            <a:ext cx="2439979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000" u="sng" dirty="0">
                <a:solidFill>
                  <a:srgbClr val="000000"/>
                </a:solidFill>
                <a:latin typeface="Book Antiqua"/>
              </a:rPr>
              <a:t>   Ready-to-commit  </a:t>
            </a:r>
          </a:p>
        </p:txBody>
      </p:sp>
      <p:sp>
        <p:nvSpPr>
          <p:cNvPr id="206876" name="Rectangle 28"/>
          <p:cNvSpPr>
            <a:spLocks noChangeArrowheads="1"/>
          </p:cNvSpPr>
          <p:nvPr/>
        </p:nvSpPr>
        <p:spPr bwMode="auto">
          <a:xfrm>
            <a:off x="2234227" y="8218459"/>
            <a:ext cx="1952667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Global commit</a:t>
            </a:r>
          </a:p>
        </p:txBody>
      </p:sp>
      <p:sp>
        <p:nvSpPr>
          <p:cNvPr id="29" name="Line 4"/>
          <p:cNvSpPr>
            <a:spLocks noChangeShapeType="1"/>
          </p:cNvSpPr>
          <p:nvPr/>
        </p:nvSpPr>
        <p:spPr bwMode="auto">
          <a:xfrm>
            <a:off x="3799841" y="3512502"/>
            <a:ext cx="0" cy="1029547"/>
          </a:xfrm>
          <a:prstGeom prst="line">
            <a:avLst/>
          </a:prstGeom>
          <a:noFill/>
          <a:ln w="19050" cmpd="sng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30" name="Line 5"/>
          <p:cNvSpPr>
            <a:spLocks noChangeShapeType="1"/>
          </p:cNvSpPr>
          <p:nvPr/>
        </p:nvSpPr>
        <p:spPr bwMode="auto">
          <a:xfrm flipH="1">
            <a:off x="2910277" y="5698031"/>
            <a:ext cx="681849" cy="993422"/>
          </a:xfrm>
          <a:prstGeom prst="line">
            <a:avLst/>
          </a:prstGeom>
          <a:noFill/>
          <a:ln w="19050" cmpd="sng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31" name="Line 6"/>
          <p:cNvSpPr>
            <a:spLocks noChangeShapeType="1"/>
          </p:cNvSpPr>
          <p:nvPr/>
        </p:nvSpPr>
        <p:spPr bwMode="auto">
          <a:xfrm>
            <a:off x="4070774" y="5698031"/>
            <a:ext cx="638950" cy="993422"/>
          </a:xfrm>
          <a:prstGeom prst="line">
            <a:avLst/>
          </a:prstGeom>
          <a:noFill/>
          <a:ln w="19050" cmpd="sng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32" name="Line 25"/>
          <p:cNvSpPr>
            <a:spLocks noChangeShapeType="1"/>
          </p:cNvSpPr>
          <p:nvPr/>
        </p:nvSpPr>
        <p:spPr bwMode="auto">
          <a:xfrm>
            <a:off x="4791004" y="7883560"/>
            <a:ext cx="0" cy="469618"/>
          </a:xfrm>
          <a:prstGeom prst="line">
            <a:avLst/>
          </a:prstGeom>
          <a:noFill/>
          <a:ln w="19050" cmpd="sng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09" name="Rectangle 3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Site Failures </a:t>
            </a:r>
            <a:r>
              <a:rPr lang="en-US" dirty="0" smtClean="0"/>
              <a:t>– 3PC </a:t>
            </a:r>
            <a:r>
              <a:rPr lang="en-US" dirty="0"/>
              <a:t>Termination</a:t>
            </a:r>
          </a:p>
        </p:txBody>
      </p:sp>
      <p:sp>
        <p:nvSpPr>
          <p:cNvPr id="207874" name="Rectangle 2"/>
          <p:cNvSpPr>
            <a:spLocks noGrp="1" noChangeArrowheads="1"/>
          </p:cNvSpPr>
          <p:nvPr>
            <p:ph idx="1"/>
          </p:nvPr>
        </p:nvSpPr>
        <p:spPr>
          <a:xfrm>
            <a:off x="6718424" y="2356520"/>
            <a:ext cx="6159500" cy="6769100"/>
          </a:xfrm>
          <a:noFill/>
          <a:ln/>
        </p:spPr>
        <p:txBody>
          <a:bodyPr/>
          <a:lstStyle/>
          <a:p>
            <a:r>
              <a:rPr lang="en-US" dirty="0"/>
              <a:t>Timeout in INITIAL</a:t>
            </a:r>
          </a:p>
          <a:p>
            <a:pPr lvl="1"/>
            <a:r>
              <a:rPr lang="en-US" dirty="0"/>
              <a:t>Coordinator must have failed in INITIAL state</a:t>
            </a:r>
          </a:p>
          <a:p>
            <a:pPr lvl="1"/>
            <a:r>
              <a:rPr lang="en-US" dirty="0"/>
              <a:t>Unilaterally abort</a:t>
            </a:r>
          </a:p>
          <a:p>
            <a:r>
              <a:rPr lang="en-US" dirty="0"/>
              <a:t>Timeout in READY</a:t>
            </a:r>
          </a:p>
          <a:p>
            <a:pPr lvl="1"/>
            <a:r>
              <a:rPr lang="en-US" dirty="0"/>
              <a:t>Voted to commit, but does not know the coordinator's decision</a:t>
            </a:r>
          </a:p>
          <a:p>
            <a:pPr lvl="1"/>
            <a:r>
              <a:rPr lang="en-US" dirty="0"/>
              <a:t>Elect a new coordinator and terminate using a special protocol</a:t>
            </a:r>
          </a:p>
          <a:p>
            <a:r>
              <a:rPr lang="en-US" dirty="0"/>
              <a:t>Timeout in PRECOMMIT</a:t>
            </a:r>
          </a:p>
          <a:p>
            <a:pPr lvl="1"/>
            <a:r>
              <a:rPr lang="en-US" dirty="0"/>
              <a:t>Handle it the same as timeout in READY state</a:t>
            </a:r>
          </a:p>
        </p:txBody>
      </p:sp>
      <p:grpSp>
        <p:nvGrpSpPr>
          <p:cNvPr id="207880" name="Group 8"/>
          <p:cNvGrpSpPr>
            <a:grpSpLocks/>
          </p:cNvGrpSpPr>
          <p:nvPr/>
        </p:nvGrpSpPr>
        <p:grpSpPr bwMode="auto">
          <a:xfrm>
            <a:off x="3149602" y="2428528"/>
            <a:ext cx="1223715" cy="1137920"/>
            <a:chOff x="1395" y="880"/>
            <a:chExt cx="542" cy="504"/>
          </a:xfrm>
          <a:solidFill>
            <a:schemeClr val="bg1"/>
          </a:solidFill>
        </p:grpSpPr>
        <p:sp>
          <p:nvSpPr>
            <p:cNvPr id="207878" name="Oval 6"/>
            <p:cNvSpPr>
              <a:spLocks noChangeArrowheads="1"/>
            </p:cNvSpPr>
            <p:nvPr/>
          </p:nvSpPr>
          <p:spPr bwMode="auto">
            <a:xfrm>
              <a:off x="1417" y="880"/>
              <a:ext cx="496" cy="504"/>
            </a:xfrm>
            <a:prstGeom prst="ellips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207879" name="Rectangle 7"/>
            <p:cNvSpPr>
              <a:spLocks noChangeArrowheads="1"/>
            </p:cNvSpPr>
            <p:nvPr/>
          </p:nvSpPr>
          <p:spPr bwMode="auto">
            <a:xfrm>
              <a:off x="1395" y="1037"/>
              <a:ext cx="542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00000"/>
                  </a:solidFill>
                  <a:latin typeface="Book Antiqua"/>
                </a:rPr>
                <a:t>INITIAL</a:t>
              </a:r>
            </a:p>
          </p:txBody>
        </p:sp>
      </p:grpSp>
      <p:grpSp>
        <p:nvGrpSpPr>
          <p:cNvPr id="207883" name="Group 11"/>
          <p:cNvGrpSpPr>
            <a:grpSpLocks/>
          </p:cNvGrpSpPr>
          <p:nvPr/>
        </p:nvGrpSpPr>
        <p:grpSpPr bwMode="auto">
          <a:xfrm>
            <a:off x="3199271" y="4632120"/>
            <a:ext cx="1119858" cy="1155982"/>
            <a:chOff x="1417" y="1856"/>
            <a:chExt cx="496" cy="512"/>
          </a:xfrm>
          <a:solidFill>
            <a:schemeClr val="bg1"/>
          </a:solidFill>
        </p:grpSpPr>
        <p:sp>
          <p:nvSpPr>
            <p:cNvPr id="207881" name="Oval 9"/>
            <p:cNvSpPr>
              <a:spLocks noChangeArrowheads="1"/>
            </p:cNvSpPr>
            <p:nvPr/>
          </p:nvSpPr>
          <p:spPr bwMode="auto">
            <a:xfrm>
              <a:off x="1417" y="1856"/>
              <a:ext cx="496" cy="512"/>
            </a:xfrm>
            <a:prstGeom prst="ellips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207882" name="Rectangle 10"/>
            <p:cNvSpPr>
              <a:spLocks noChangeArrowheads="1"/>
            </p:cNvSpPr>
            <p:nvPr/>
          </p:nvSpPr>
          <p:spPr bwMode="auto">
            <a:xfrm>
              <a:off x="1420" y="2017"/>
              <a:ext cx="491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00000"/>
                  </a:solidFill>
                  <a:latin typeface="Book Antiqua"/>
                </a:rPr>
                <a:t>READY</a:t>
              </a:r>
            </a:p>
          </p:txBody>
        </p:sp>
      </p:grpSp>
      <p:sp>
        <p:nvSpPr>
          <p:cNvPr id="207884" name="Rectangle 12"/>
          <p:cNvSpPr>
            <a:spLocks noChangeArrowheads="1"/>
          </p:cNvSpPr>
          <p:nvPr/>
        </p:nvSpPr>
        <p:spPr bwMode="auto">
          <a:xfrm>
            <a:off x="3961965" y="3645472"/>
            <a:ext cx="1457138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000" u="sng" dirty="0">
                <a:solidFill>
                  <a:srgbClr val="000000"/>
                </a:solidFill>
                <a:latin typeface="Book Antiqua"/>
              </a:rPr>
              <a:t>     Prepare   </a:t>
            </a:r>
          </a:p>
        </p:txBody>
      </p:sp>
      <p:sp>
        <p:nvSpPr>
          <p:cNvPr id="207885" name="Rectangle 13"/>
          <p:cNvSpPr>
            <a:spLocks noChangeArrowheads="1"/>
          </p:cNvSpPr>
          <p:nvPr/>
        </p:nvSpPr>
        <p:spPr bwMode="auto">
          <a:xfrm>
            <a:off x="5277431" y="3645471"/>
            <a:ext cx="259895" cy="7432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endParaRPr lang="en-US" sz="2000" dirty="0">
              <a:solidFill>
                <a:srgbClr val="000000"/>
              </a:solidFill>
              <a:latin typeface="Book Antiqua"/>
            </a:endParaRPr>
          </a:p>
          <a:p>
            <a:endParaRPr lang="en-US" sz="20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207886" name="Rectangle 14"/>
          <p:cNvSpPr>
            <a:spLocks noChangeArrowheads="1"/>
          </p:cNvSpPr>
          <p:nvPr/>
        </p:nvSpPr>
        <p:spPr bwMode="auto">
          <a:xfrm>
            <a:off x="3827359" y="3916405"/>
            <a:ext cx="1721834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Vote-commit</a:t>
            </a:r>
          </a:p>
        </p:txBody>
      </p:sp>
      <p:sp>
        <p:nvSpPr>
          <p:cNvPr id="207887" name="Rectangle 15"/>
          <p:cNvSpPr>
            <a:spLocks noChangeArrowheads="1"/>
          </p:cNvSpPr>
          <p:nvPr/>
        </p:nvSpPr>
        <p:spPr bwMode="auto">
          <a:xfrm>
            <a:off x="4159031" y="5794876"/>
            <a:ext cx="2555396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000" u="sng" dirty="0">
                <a:solidFill>
                  <a:srgbClr val="000000"/>
                </a:solidFill>
                <a:latin typeface="Book Antiqua"/>
              </a:rPr>
              <a:t>Prepared-to-commit</a:t>
            </a:r>
          </a:p>
        </p:txBody>
      </p:sp>
      <p:sp>
        <p:nvSpPr>
          <p:cNvPr id="207888" name="Rectangle 16"/>
          <p:cNvSpPr>
            <a:spLocks noChangeArrowheads="1"/>
          </p:cNvSpPr>
          <p:nvPr/>
        </p:nvSpPr>
        <p:spPr bwMode="auto">
          <a:xfrm>
            <a:off x="5819298" y="5794876"/>
            <a:ext cx="259895" cy="7432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endParaRPr lang="en-US" sz="2000" dirty="0">
              <a:solidFill>
                <a:srgbClr val="000000"/>
              </a:solidFill>
              <a:latin typeface="Book Antiqua"/>
            </a:endParaRPr>
          </a:p>
          <a:p>
            <a:endParaRPr lang="en-US" sz="20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207889" name="Rectangle 17"/>
          <p:cNvSpPr>
            <a:spLocks noChangeArrowheads="1"/>
          </p:cNvSpPr>
          <p:nvPr/>
        </p:nvSpPr>
        <p:spPr bwMode="auto">
          <a:xfrm>
            <a:off x="4321951" y="6092903"/>
            <a:ext cx="2247619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Ready-to-commit</a:t>
            </a:r>
          </a:p>
        </p:txBody>
      </p:sp>
      <p:sp>
        <p:nvSpPr>
          <p:cNvPr id="207890" name="Line 18"/>
          <p:cNvSpPr>
            <a:spLocks noChangeShapeType="1"/>
          </p:cNvSpPr>
          <p:nvPr/>
        </p:nvSpPr>
        <p:spPr bwMode="auto">
          <a:xfrm>
            <a:off x="1984587" y="7115675"/>
            <a:ext cx="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07891" name="Arc 19"/>
          <p:cNvSpPr>
            <a:spLocks/>
          </p:cNvSpPr>
          <p:nvPr/>
        </p:nvSpPr>
        <p:spPr bwMode="auto">
          <a:xfrm>
            <a:off x="1463040" y="3026840"/>
            <a:ext cx="1761067" cy="2068124"/>
          </a:xfrm>
          <a:custGeom>
            <a:avLst/>
            <a:gdLst>
              <a:gd name="G0" fmla="+- 21600 0 0"/>
              <a:gd name="G1" fmla="+- 21599 0 0"/>
              <a:gd name="G2" fmla="+- 21600 0 0"/>
              <a:gd name="T0" fmla="*/ 0 w 21600"/>
              <a:gd name="T1" fmla="*/ 21599 h 21599"/>
              <a:gd name="T2" fmla="*/ 21573 w 21600"/>
              <a:gd name="T3" fmla="*/ 0 h 21599"/>
              <a:gd name="T4" fmla="*/ 21600 w 21600"/>
              <a:gd name="T5" fmla="*/ 21599 h 21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599" fill="none" extrusionOk="0">
                <a:moveTo>
                  <a:pt x="-1" y="21598"/>
                </a:moveTo>
                <a:cubicBezTo>
                  <a:pt x="-1" y="9680"/>
                  <a:pt x="9654" y="13"/>
                  <a:pt x="21572" y="-1"/>
                </a:cubicBezTo>
              </a:path>
              <a:path w="21600" h="21599" stroke="0" extrusionOk="0">
                <a:moveTo>
                  <a:pt x="-1" y="21598"/>
                </a:moveTo>
                <a:cubicBezTo>
                  <a:pt x="-1" y="9680"/>
                  <a:pt x="9654" y="13"/>
                  <a:pt x="21572" y="-1"/>
                </a:cubicBezTo>
                <a:lnTo>
                  <a:pt x="21600" y="21599"/>
                </a:lnTo>
                <a:close/>
              </a:path>
            </a:pathLst>
          </a:custGeom>
          <a:noFill/>
          <a:ln w="19050" cap="rnd" cmpd="sng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07892" name="Rectangle 20"/>
          <p:cNvSpPr>
            <a:spLocks noChangeArrowheads="1"/>
          </p:cNvSpPr>
          <p:nvPr/>
        </p:nvSpPr>
        <p:spPr bwMode="auto">
          <a:xfrm>
            <a:off x="199151" y="4006716"/>
            <a:ext cx="1328898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000" u="sng" dirty="0">
                <a:solidFill>
                  <a:srgbClr val="000000"/>
                </a:solidFill>
                <a:latin typeface="Book Antiqua"/>
              </a:rPr>
              <a:t>   Prepare   </a:t>
            </a:r>
          </a:p>
        </p:txBody>
      </p:sp>
      <p:sp>
        <p:nvSpPr>
          <p:cNvPr id="207893" name="Rectangle 21"/>
          <p:cNvSpPr>
            <a:spLocks noChangeArrowheads="1"/>
          </p:cNvSpPr>
          <p:nvPr/>
        </p:nvSpPr>
        <p:spPr bwMode="auto">
          <a:xfrm>
            <a:off x="1394053" y="4006716"/>
            <a:ext cx="259895" cy="7432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endParaRPr lang="en-US" sz="2000" dirty="0">
              <a:solidFill>
                <a:srgbClr val="000000"/>
              </a:solidFill>
              <a:latin typeface="Book Antiqua"/>
            </a:endParaRPr>
          </a:p>
          <a:p>
            <a:endParaRPr lang="en-US" sz="20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207894" name="Rectangle 22"/>
          <p:cNvSpPr>
            <a:spLocks noChangeArrowheads="1"/>
          </p:cNvSpPr>
          <p:nvPr/>
        </p:nvSpPr>
        <p:spPr bwMode="auto">
          <a:xfrm>
            <a:off x="121532" y="4277650"/>
            <a:ext cx="1452530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Vote-abort</a:t>
            </a:r>
          </a:p>
        </p:txBody>
      </p:sp>
      <p:sp>
        <p:nvSpPr>
          <p:cNvPr id="207895" name="Rectangle 23"/>
          <p:cNvSpPr>
            <a:spLocks noChangeArrowheads="1"/>
          </p:cNvSpPr>
          <p:nvPr/>
        </p:nvSpPr>
        <p:spPr bwMode="auto">
          <a:xfrm>
            <a:off x="1495480" y="5776814"/>
            <a:ext cx="1696186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000" u="sng" dirty="0">
                <a:solidFill>
                  <a:srgbClr val="000000"/>
                </a:solidFill>
                <a:latin typeface="Book Antiqua"/>
              </a:rPr>
              <a:t>Global-abort</a:t>
            </a:r>
          </a:p>
        </p:txBody>
      </p:sp>
      <p:sp>
        <p:nvSpPr>
          <p:cNvPr id="207896" name="Rectangle 24"/>
          <p:cNvSpPr>
            <a:spLocks noChangeArrowheads="1"/>
          </p:cNvSpPr>
          <p:nvPr/>
        </p:nvSpPr>
        <p:spPr bwMode="auto">
          <a:xfrm>
            <a:off x="2911280" y="5776814"/>
            <a:ext cx="259895" cy="7432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endParaRPr lang="en-US" sz="2000" dirty="0">
              <a:solidFill>
                <a:srgbClr val="000000"/>
              </a:solidFill>
              <a:latin typeface="Book Antiqua"/>
            </a:endParaRPr>
          </a:p>
          <a:p>
            <a:endParaRPr lang="en-US" sz="20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207897" name="Rectangle 25"/>
          <p:cNvSpPr>
            <a:spLocks noChangeArrowheads="1"/>
          </p:cNvSpPr>
          <p:nvPr/>
        </p:nvSpPr>
        <p:spPr bwMode="auto">
          <a:xfrm>
            <a:off x="1991281" y="6047748"/>
            <a:ext cx="715875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Book Antiqua"/>
              </a:rPr>
              <a:t>Ack</a:t>
            </a:r>
            <a:endParaRPr lang="en-US" sz="20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207898" name="Rectangle 26"/>
          <p:cNvSpPr>
            <a:spLocks noChangeArrowheads="1"/>
          </p:cNvSpPr>
          <p:nvPr/>
        </p:nvSpPr>
        <p:spPr bwMode="auto">
          <a:xfrm>
            <a:off x="226316" y="2586573"/>
            <a:ext cx="2292829" cy="5893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 Antiqua"/>
              </a:rPr>
              <a:t>Participants</a:t>
            </a:r>
          </a:p>
        </p:txBody>
      </p:sp>
      <p:sp>
        <p:nvSpPr>
          <p:cNvPr id="207899" name="Arc 27"/>
          <p:cNvSpPr>
            <a:spLocks/>
          </p:cNvSpPr>
          <p:nvPr/>
        </p:nvSpPr>
        <p:spPr bwMode="auto">
          <a:xfrm>
            <a:off x="1463040" y="5074644"/>
            <a:ext cx="803769" cy="2284871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599"/>
                </a:moveTo>
                <a:cubicBezTo>
                  <a:pt x="9670" y="21599"/>
                  <a:pt x="-1" y="11929"/>
                  <a:pt x="-1" y="-1"/>
                </a:cubicBezTo>
              </a:path>
              <a:path w="21600" h="21600" stroke="0" extrusionOk="0">
                <a:moveTo>
                  <a:pt x="21600" y="21599"/>
                </a:moveTo>
                <a:cubicBezTo>
                  <a:pt x="9670" y="21599"/>
                  <a:pt x="-1" y="11929"/>
                  <a:pt x="-1" y="-1"/>
                </a:cubicBezTo>
                <a:lnTo>
                  <a:pt x="21600" y="0"/>
                </a:lnTo>
                <a:close/>
              </a:path>
            </a:pathLst>
          </a:custGeom>
          <a:noFill/>
          <a:ln w="19050" cap="rnd" cmpd="sng">
            <a:solidFill>
              <a:schemeClr val="tx2"/>
            </a:solidFill>
            <a:round/>
            <a:headEnd type="triangle" w="lg" len="lg"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07900" name="Oval 28"/>
          <p:cNvSpPr>
            <a:spLocks noChangeArrowheads="1"/>
          </p:cNvSpPr>
          <p:nvPr/>
        </p:nvSpPr>
        <p:spPr bwMode="auto">
          <a:xfrm>
            <a:off x="4222044" y="8434217"/>
            <a:ext cx="1119858" cy="1155982"/>
          </a:xfrm>
          <a:prstGeom prst="ellipse">
            <a:avLst/>
          </a:prstGeom>
          <a:solidFill>
            <a:schemeClr val="accent3">
              <a:lumMod val="25000"/>
            </a:schemeClr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07901" name="Rectangle 29"/>
          <p:cNvSpPr>
            <a:spLocks noChangeArrowheads="1"/>
          </p:cNvSpPr>
          <p:nvPr/>
        </p:nvSpPr>
        <p:spPr bwMode="auto">
          <a:xfrm>
            <a:off x="4061797" y="8797721"/>
            <a:ext cx="1442611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Book Antiqua"/>
              </a:rPr>
              <a:t>COMMIT</a:t>
            </a:r>
          </a:p>
        </p:txBody>
      </p:sp>
      <p:sp>
        <p:nvSpPr>
          <p:cNvPr id="207902" name="Oval 30"/>
          <p:cNvSpPr>
            <a:spLocks noChangeArrowheads="1"/>
          </p:cNvSpPr>
          <p:nvPr/>
        </p:nvSpPr>
        <p:spPr bwMode="auto">
          <a:xfrm>
            <a:off x="2269067" y="6781524"/>
            <a:ext cx="1119858" cy="1155982"/>
          </a:xfrm>
          <a:prstGeom prst="ellipse">
            <a:avLst/>
          </a:prstGeom>
          <a:solidFill>
            <a:schemeClr val="accent3">
              <a:lumMod val="25000"/>
            </a:schemeClr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07903" name="Rectangle 31"/>
          <p:cNvSpPr>
            <a:spLocks noChangeArrowheads="1"/>
          </p:cNvSpPr>
          <p:nvPr/>
        </p:nvSpPr>
        <p:spPr bwMode="auto">
          <a:xfrm>
            <a:off x="2228793" y="7145028"/>
            <a:ext cx="1200407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Book Antiqua"/>
              </a:rPr>
              <a:t>ABORT</a:t>
            </a:r>
          </a:p>
        </p:txBody>
      </p:sp>
      <p:sp>
        <p:nvSpPr>
          <p:cNvPr id="207904" name="Oval 32"/>
          <p:cNvSpPr>
            <a:spLocks noChangeArrowheads="1"/>
          </p:cNvSpPr>
          <p:nvPr/>
        </p:nvSpPr>
        <p:spPr bwMode="auto">
          <a:xfrm>
            <a:off x="4231075" y="6772493"/>
            <a:ext cx="1119858" cy="1155982"/>
          </a:xfrm>
          <a:prstGeom prst="ellipse">
            <a:avLst/>
          </a:prstGeom>
          <a:solidFill>
            <a:srgbClr val="037C03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07906" name="Rectangle 34"/>
          <p:cNvSpPr>
            <a:spLocks noChangeArrowheads="1"/>
          </p:cNvSpPr>
          <p:nvPr/>
        </p:nvSpPr>
        <p:spPr bwMode="auto">
          <a:xfrm>
            <a:off x="4082118" y="7000529"/>
            <a:ext cx="1442611" cy="7432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Book Antiqua"/>
              </a:rPr>
              <a:t>PRE-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Book Antiqua"/>
              </a:rPr>
              <a:t>COMMIT</a:t>
            </a:r>
          </a:p>
        </p:txBody>
      </p:sp>
      <p:sp>
        <p:nvSpPr>
          <p:cNvPr id="207907" name="Rectangle 35"/>
          <p:cNvSpPr>
            <a:spLocks noChangeArrowheads="1"/>
          </p:cNvSpPr>
          <p:nvPr/>
        </p:nvSpPr>
        <p:spPr bwMode="auto">
          <a:xfrm>
            <a:off x="1911140" y="8061685"/>
            <a:ext cx="2145027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000" u="sng" dirty="0">
                <a:solidFill>
                  <a:srgbClr val="000000"/>
                </a:solidFill>
                <a:latin typeface="Book Antiqua"/>
              </a:rPr>
              <a:t>   Global commit  </a:t>
            </a:r>
          </a:p>
        </p:txBody>
      </p:sp>
      <p:sp>
        <p:nvSpPr>
          <p:cNvPr id="207908" name="Rectangle 36"/>
          <p:cNvSpPr>
            <a:spLocks noChangeArrowheads="1"/>
          </p:cNvSpPr>
          <p:nvPr/>
        </p:nvSpPr>
        <p:spPr bwMode="auto">
          <a:xfrm>
            <a:off x="2637006" y="8359712"/>
            <a:ext cx="715875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Book Antiqua"/>
              </a:rPr>
              <a:t>Ack</a:t>
            </a:r>
            <a:endParaRPr lang="en-US" sz="20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38" name="Line 4"/>
          <p:cNvSpPr>
            <a:spLocks noChangeShapeType="1"/>
          </p:cNvSpPr>
          <p:nvPr/>
        </p:nvSpPr>
        <p:spPr bwMode="auto">
          <a:xfrm>
            <a:off x="3753422" y="3564516"/>
            <a:ext cx="0" cy="1029547"/>
          </a:xfrm>
          <a:prstGeom prst="line">
            <a:avLst/>
          </a:prstGeom>
          <a:noFill/>
          <a:ln w="19050" cmpd="sng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39" name="Line 5"/>
          <p:cNvSpPr>
            <a:spLocks noChangeShapeType="1"/>
          </p:cNvSpPr>
          <p:nvPr/>
        </p:nvSpPr>
        <p:spPr bwMode="auto">
          <a:xfrm flipH="1">
            <a:off x="2863858" y="5750045"/>
            <a:ext cx="681849" cy="993422"/>
          </a:xfrm>
          <a:prstGeom prst="line">
            <a:avLst/>
          </a:prstGeom>
          <a:noFill/>
          <a:ln w="19050" cmpd="sng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40" name="Line 6"/>
          <p:cNvSpPr>
            <a:spLocks noChangeShapeType="1"/>
          </p:cNvSpPr>
          <p:nvPr/>
        </p:nvSpPr>
        <p:spPr bwMode="auto">
          <a:xfrm>
            <a:off x="4024355" y="5750045"/>
            <a:ext cx="638950" cy="993422"/>
          </a:xfrm>
          <a:prstGeom prst="line">
            <a:avLst/>
          </a:prstGeom>
          <a:noFill/>
          <a:ln w="19050" cmpd="sng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41" name="Line 25"/>
          <p:cNvSpPr>
            <a:spLocks noChangeShapeType="1"/>
          </p:cNvSpPr>
          <p:nvPr/>
        </p:nvSpPr>
        <p:spPr bwMode="auto">
          <a:xfrm>
            <a:off x="4744585" y="7935574"/>
            <a:ext cx="0" cy="469618"/>
          </a:xfrm>
          <a:prstGeom prst="line">
            <a:avLst/>
          </a:prstGeom>
          <a:noFill/>
          <a:ln w="19050" cmpd="sng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Termination Protocol Upon Coordinator Election</a:t>
            </a:r>
          </a:p>
        </p:txBody>
      </p:sp>
      <p:sp>
        <p:nvSpPr>
          <p:cNvPr id="208898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 lnSpcReduction="10000"/>
          </a:bodyPr>
          <a:lstStyle/>
          <a:p>
            <a:pPr>
              <a:buFont typeface="Monotype Sorts" charset="2"/>
              <a:buNone/>
            </a:pPr>
            <a:r>
              <a:rPr lang="en-US" dirty="0"/>
              <a:t>New coordinator can be in one of four states: WAIT, PRECOMMIT, COMMIT, ABORT</a:t>
            </a:r>
          </a:p>
          <a:p>
            <a:pPr lvl="1">
              <a:buFont typeface="Wingdings" pitchFamily="2" charset="2"/>
              <a:buChar char=""/>
            </a:pPr>
            <a:r>
              <a:rPr lang="en-US" dirty="0"/>
              <a:t>Coordinator sends its state to all of the participants asking them to assume its state.</a:t>
            </a:r>
          </a:p>
          <a:p>
            <a:pPr lvl="1">
              <a:buFont typeface="Wingdings" pitchFamily="2" charset="2"/>
              <a:buChar char=""/>
            </a:pPr>
            <a:r>
              <a:rPr lang="en-US" dirty="0"/>
              <a:t>Participants “back-up” and reply with </a:t>
            </a:r>
            <a:r>
              <a:rPr lang="en-US" dirty="0" err="1"/>
              <a:t>appriate</a:t>
            </a:r>
            <a:r>
              <a:rPr lang="en-US" dirty="0"/>
              <a:t> messages, except those in ABORT and COMMIT states. Those in these states respond with “</a:t>
            </a:r>
            <a:r>
              <a:rPr lang="en-US" dirty="0" err="1"/>
              <a:t>Ack</a:t>
            </a:r>
            <a:r>
              <a:rPr lang="en-US" dirty="0"/>
              <a:t>” but stay in their states.</a:t>
            </a:r>
          </a:p>
          <a:p>
            <a:pPr lvl="1">
              <a:buFont typeface="Wingdings" pitchFamily="2" charset="2"/>
              <a:buChar char=""/>
            </a:pPr>
            <a:r>
              <a:rPr lang="en-US" dirty="0"/>
              <a:t>Coordinator guides the participants towards termination:</a:t>
            </a:r>
          </a:p>
          <a:p>
            <a:pPr lvl="2"/>
            <a:r>
              <a:rPr lang="en-US" dirty="0"/>
              <a:t>If the new coordinator is in the WAIT state, participants can be in INITIAL, READY, ABORT or PRECOMMIT states. New coordinator globally aborts the transaction.</a:t>
            </a:r>
          </a:p>
          <a:p>
            <a:pPr lvl="2"/>
            <a:r>
              <a:rPr lang="en-US" dirty="0"/>
              <a:t>If the new coordinator is in the PRECOMMIT state, the participants can be in READY, PRECOMMIT or COMMIT states. The new coordinator will globally commit the transaction.</a:t>
            </a:r>
          </a:p>
          <a:p>
            <a:pPr lvl="2"/>
            <a:r>
              <a:rPr lang="en-US" dirty="0"/>
              <a:t>If the new coordinator is in the ABORT or COMMIT states, at the end of the first phase, the participants will have moved to that state as well.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48" name="Rectangle 2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Site Failures – 3PC Recovery</a:t>
            </a:r>
          </a:p>
        </p:txBody>
      </p:sp>
      <p:sp>
        <p:nvSpPr>
          <p:cNvPr id="209922" name="Rectangle 2"/>
          <p:cNvSpPr>
            <a:spLocks noGrp="1" noChangeArrowheads="1"/>
          </p:cNvSpPr>
          <p:nvPr>
            <p:ph idx="1"/>
          </p:nvPr>
        </p:nvSpPr>
        <p:spPr>
          <a:xfrm>
            <a:off x="6358384" y="2356520"/>
            <a:ext cx="6519540" cy="6769100"/>
          </a:xfrm>
          <a:noFill/>
          <a:ln/>
        </p:spPr>
        <p:txBody>
          <a:bodyPr/>
          <a:lstStyle/>
          <a:p>
            <a:r>
              <a:rPr lang="en-US" dirty="0"/>
              <a:t>Failure in INITIAL</a:t>
            </a:r>
          </a:p>
          <a:p>
            <a:pPr lvl="1"/>
            <a:r>
              <a:rPr lang="en-US" dirty="0"/>
              <a:t>start commit process upon recovery</a:t>
            </a:r>
          </a:p>
          <a:p>
            <a:r>
              <a:rPr lang="en-US" dirty="0"/>
              <a:t>Failure in WAIT </a:t>
            </a:r>
          </a:p>
          <a:p>
            <a:pPr lvl="1"/>
            <a:r>
              <a:rPr lang="en-US" dirty="0"/>
              <a:t>the participants may have elected a new coordinator and terminated the transaction</a:t>
            </a:r>
          </a:p>
          <a:p>
            <a:pPr lvl="1"/>
            <a:r>
              <a:rPr lang="en-US" dirty="0"/>
              <a:t>the new coordinator could be in WAIT or ABORT states </a:t>
            </a:r>
            <a:r>
              <a:rPr lang="en-US" dirty="0" smtClean="0">
                <a:latin typeface="Monotype Sorts" charset="2"/>
                <a:sym typeface="Symbol"/>
              </a:rPr>
              <a:t></a:t>
            </a:r>
            <a:r>
              <a:rPr lang="en-US" dirty="0" smtClean="0"/>
              <a:t> </a:t>
            </a:r>
            <a:r>
              <a:rPr lang="en-US" dirty="0"/>
              <a:t>transaction aborted</a:t>
            </a:r>
          </a:p>
          <a:p>
            <a:pPr lvl="1"/>
            <a:r>
              <a:rPr lang="en-US" dirty="0"/>
              <a:t>ask around for the fate of the transaction</a:t>
            </a:r>
          </a:p>
          <a:p>
            <a:r>
              <a:rPr lang="en-US" dirty="0"/>
              <a:t>Failure in PRECOMMIT</a:t>
            </a:r>
          </a:p>
          <a:p>
            <a:pPr lvl="1"/>
            <a:r>
              <a:rPr lang="en-US" dirty="0"/>
              <a:t>ask around for the fate of the transaction</a:t>
            </a:r>
          </a:p>
        </p:txBody>
      </p:sp>
      <p:sp>
        <p:nvSpPr>
          <p:cNvPr id="209926" name="Oval 6"/>
          <p:cNvSpPr>
            <a:spLocks noChangeArrowheads="1"/>
          </p:cNvSpPr>
          <p:nvPr/>
        </p:nvSpPr>
        <p:spPr bwMode="auto">
          <a:xfrm>
            <a:off x="3239912" y="2395649"/>
            <a:ext cx="1119858" cy="113792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09927" name="Rectangle 7"/>
          <p:cNvSpPr>
            <a:spLocks noChangeArrowheads="1"/>
          </p:cNvSpPr>
          <p:nvPr/>
        </p:nvSpPr>
        <p:spPr bwMode="auto">
          <a:xfrm>
            <a:off x="3150860" y="2750121"/>
            <a:ext cx="1300219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000000"/>
                </a:solidFill>
                <a:latin typeface="Book Antiqua"/>
              </a:rPr>
              <a:t>INITIAL</a:t>
            </a:r>
          </a:p>
        </p:txBody>
      </p:sp>
      <p:sp>
        <p:nvSpPr>
          <p:cNvPr id="209928" name="Oval 8"/>
          <p:cNvSpPr>
            <a:spLocks noChangeArrowheads="1"/>
          </p:cNvSpPr>
          <p:nvPr/>
        </p:nvSpPr>
        <p:spPr bwMode="auto">
          <a:xfrm>
            <a:off x="3239912" y="4599240"/>
            <a:ext cx="1119858" cy="1155982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09929" name="Rectangle 9"/>
          <p:cNvSpPr>
            <a:spLocks noChangeArrowheads="1"/>
          </p:cNvSpPr>
          <p:nvPr/>
        </p:nvSpPr>
        <p:spPr bwMode="auto">
          <a:xfrm>
            <a:off x="3306462" y="4962743"/>
            <a:ext cx="986757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000000"/>
                </a:solidFill>
                <a:latin typeface="Book Antiqua"/>
              </a:rPr>
              <a:t>WAIT</a:t>
            </a:r>
          </a:p>
        </p:txBody>
      </p:sp>
      <p:sp>
        <p:nvSpPr>
          <p:cNvPr id="209930" name="Rectangle 10"/>
          <p:cNvSpPr>
            <a:spLocks noChangeArrowheads="1"/>
          </p:cNvSpPr>
          <p:nvPr/>
        </p:nvSpPr>
        <p:spPr bwMode="auto">
          <a:xfrm>
            <a:off x="1499549" y="3630655"/>
            <a:ext cx="2401507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000" u="sng" dirty="0">
                <a:solidFill>
                  <a:srgbClr val="000000"/>
                </a:solidFill>
                <a:latin typeface="Book Antiqua"/>
              </a:rPr>
              <a:t>Commit command</a:t>
            </a:r>
          </a:p>
        </p:txBody>
      </p:sp>
      <p:sp>
        <p:nvSpPr>
          <p:cNvPr id="209931" name="Rectangle 11"/>
          <p:cNvSpPr>
            <a:spLocks noChangeArrowheads="1"/>
          </p:cNvSpPr>
          <p:nvPr/>
        </p:nvSpPr>
        <p:spPr bwMode="auto">
          <a:xfrm>
            <a:off x="3588613" y="3630654"/>
            <a:ext cx="259895" cy="7432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endParaRPr lang="en-US" sz="2000" dirty="0">
              <a:solidFill>
                <a:srgbClr val="000000"/>
              </a:solidFill>
              <a:latin typeface="Book Antiqua"/>
            </a:endParaRPr>
          </a:p>
          <a:p>
            <a:endParaRPr lang="en-US" sz="20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209932" name="Rectangle 12"/>
          <p:cNvSpPr>
            <a:spLocks noChangeArrowheads="1"/>
          </p:cNvSpPr>
          <p:nvPr/>
        </p:nvSpPr>
        <p:spPr bwMode="auto">
          <a:xfrm>
            <a:off x="2135420" y="3901588"/>
            <a:ext cx="1136538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Prepare</a:t>
            </a:r>
          </a:p>
        </p:txBody>
      </p:sp>
      <p:sp>
        <p:nvSpPr>
          <p:cNvPr id="209933" name="Rectangle 13"/>
          <p:cNvSpPr>
            <a:spLocks noChangeArrowheads="1"/>
          </p:cNvSpPr>
          <p:nvPr/>
        </p:nvSpPr>
        <p:spPr bwMode="auto">
          <a:xfrm>
            <a:off x="4561816" y="5780059"/>
            <a:ext cx="2106555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000" u="sng" dirty="0">
                <a:solidFill>
                  <a:srgbClr val="000000"/>
                </a:solidFill>
                <a:latin typeface="Book Antiqua"/>
              </a:rPr>
              <a:t>      Vote-commit     </a:t>
            </a:r>
          </a:p>
        </p:txBody>
      </p:sp>
      <p:sp>
        <p:nvSpPr>
          <p:cNvPr id="209934" name="Rectangle 14"/>
          <p:cNvSpPr>
            <a:spLocks noChangeArrowheads="1"/>
          </p:cNvSpPr>
          <p:nvPr/>
        </p:nvSpPr>
        <p:spPr bwMode="auto">
          <a:xfrm>
            <a:off x="4414341" y="6017125"/>
            <a:ext cx="2401507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Prepare-to-commit</a:t>
            </a:r>
          </a:p>
        </p:txBody>
      </p:sp>
      <p:sp>
        <p:nvSpPr>
          <p:cNvPr id="209935" name="Rectangle 15"/>
          <p:cNvSpPr>
            <a:spLocks noChangeArrowheads="1"/>
          </p:cNvSpPr>
          <p:nvPr/>
        </p:nvSpPr>
        <p:spPr bwMode="auto">
          <a:xfrm>
            <a:off x="225514" y="2463382"/>
            <a:ext cx="2348621" cy="5893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 Antiqua"/>
              </a:rPr>
              <a:t>Coordinator</a:t>
            </a:r>
          </a:p>
        </p:txBody>
      </p:sp>
      <p:sp>
        <p:nvSpPr>
          <p:cNvPr id="209936" name="Rectangle 16"/>
          <p:cNvSpPr>
            <a:spLocks noChangeArrowheads="1"/>
          </p:cNvSpPr>
          <p:nvPr/>
        </p:nvSpPr>
        <p:spPr bwMode="auto">
          <a:xfrm>
            <a:off x="1217909" y="5780059"/>
            <a:ext cx="1580770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000" u="sng" dirty="0">
                <a:solidFill>
                  <a:srgbClr val="000000"/>
                </a:solidFill>
                <a:latin typeface="Book Antiqua"/>
              </a:rPr>
              <a:t>  Vote-abort  </a:t>
            </a:r>
          </a:p>
        </p:txBody>
      </p:sp>
      <p:sp>
        <p:nvSpPr>
          <p:cNvPr id="209937" name="Rectangle 17"/>
          <p:cNvSpPr>
            <a:spLocks noChangeArrowheads="1"/>
          </p:cNvSpPr>
          <p:nvPr/>
        </p:nvSpPr>
        <p:spPr bwMode="auto">
          <a:xfrm>
            <a:off x="2595191" y="5780058"/>
            <a:ext cx="259895" cy="7432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endParaRPr lang="en-US" sz="2000" dirty="0">
              <a:solidFill>
                <a:srgbClr val="000000"/>
              </a:solidFill>
              <a:latin typeface="Book Antiqua"/>
            </a:endParaRPr>
          </a:p>
          <a:p>
            <a:endParaRPr lang="en-US" sz="20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209938" name="Rectangle 18"/>
          <p:cNvSpPr>
            <a:spLocks noChangeArrowheads="1"/>
          </p:cNvSpPr>
          <p:nvPr/>
        </p:nvSpPr>
        <p:spPr bwMode="auto">
          <a:xfrm>
            <a:off x="1161329" y="6050992"/>
            <a:ext cx="1696186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Global-abort</a:t>
            </a:r>
          </a:p>
        </p:txBody>
      </p:sp>
      <p:sp>
        <p:nvSpPr>
          <p:cNvPr id="209939" name="Oval 19"/>
          <p:cNvSpPr>
            <a:spLocks noChangeArrowheads="1"/>
          </p:cNvSpPr>
          <p:nvPr/>
        </p:nvSpPr>
        <p:spPr bwMode="auto">
          <a:xfrm>
            <a:off x="2296161" y="6748644"/>
            <a:ext cx="1119858" cy="1155982"/>
          </a:xfrm>
          <a:prstGeom prst="ellipse">
            <a:avLst/>
          </a:prstGeom>
          <a:solidFill>
            <a:schemeClr val="accent3">
              <a:lumMod val="25000"/>
            </a:schemeClr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09940" name="Rectangle 20"/>
          <p:cNvSpPr>
            <a:spLocks noChangeArrowheads="1"/>
          </p:cNvSpPr>
          <p:nvPr/>
        </p:nvSpPr>
        <p:spPr bwMode="auto">
          <a:xfrm>
            <a:off x="2255887" y="7112148"/>
            <a:ext cx="1200407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Book Antiqua"/>
              </a:rPr>
              <a:t>ABORT</a:t>
            </a:r>
          </a:p>
        </p:txBody>
      </p:sp>
      <p:sp>
        <p:nvSpPr>
          <p:cNvPr id="209941" name="Oval 21"/>
          <p:cNvSpPr>
            <a:spLocks noChangeArrowheads="1"/>
          </p:cNvSpPr>
          <p:nvPr/>
        </p:nvSpPr>
        <p:spPr bwMode="auto">
          <a:xfrm>
            <a:off x="4231075" y="8401338"/>
            <a:ext cx="1119858" cy="1155982"/>
          </a:xfrm>
          <a:prstGeom prst="ellipse">
            <a:avLst/>
          </a:prstGeom>
          <a:solidFill>
            <a:schemeClr val="accent3">
              <a:lumMod val="25000"/>
            </a:schemeClr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09942" name="Rectangle 22"/>
          <p:cNvSpPr>
            <a:spLocks noChangeArrowheads="1"/>
          </p:cNvSpPr>
          <p:nvPr/>
        </p:nvSpPr>
        <p:spPr bwMode="auto">
          <a:xfrm>
            <a:off x="4070828" y="8764841"/>
            <a:ext cx="1442611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Book Antiqua"/>
              </a:rPr>
              <a:t>COMMIT</a:t>
            </a:r>
          </a:p>
        </p:txBody>
      </p:sp>
      <p:sp>
        <p:nvSpPr>
          <p:cNvPr id="209943" name="Oval 23"/>
          <p:cNvSpPr>
            <a:spLocks noChangeArrowheads="1"/>
          </p:cNvSpPr>
          <p:nvPr/>
        </p:nvSpPr>
        <p:spPr bwMode="auto">
          <a:xfrm>
            <a:off x="4231075" y="6739613"/>
            <a:ext cx="1119858" cy="1155982"/>
          </a:xfrm>
          <a:prstGeom prst="ellipse">
            <a:avLst/>
          </a:prstGeom>
          <a:solidFill>
            <a:srgbClr val="037C03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09945" name="Rectangle 25"/>
          <p:cNvSpPr>
            <a:spLocks noChangeArrowheads="1"/>
          </p:cNvSpPr>
          <p:nvPr/>
        </p:nvSpPr>
        <p:spPr bwMode="auto">
          <a:xfrm>
            <a:off x="4082118" y="6967649"/>
            <a:ext cx="1442611" cy="7432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Book Antiqua"/>
              </a:rPr>
              <a:t>PRE-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Book Antiqua"/>
              </a:rPr>
              <a:t>COMMIT</a:t>
            </a:r>
          </a:p>
        </p:txBody>
      </p:sp>
      <p:sp>
        <p:nvSpPr>
          <p:cNvPr id="209946" name="Rectangle 26"/>
          <p:cNvSpPr>
            <a:spLocks noChangeArrowheads="1"/>
          </p:cNvSpPr>
          <p:nvPr/>
        </p:nvSpPr>
        <p:spPr bwMode="auto">
          <a:xfrm>
            <a:off x="1971380" y="7920432"/>
            <a:ext cx="2439979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000" u="sng" dirty="0">
                <a:solidFill>
                  <a:srgbClr val="000000"/>
                </a:solidFill>
                <a:latin typeface="Book Antiqua"/>
              </a:rPr>
              <a:t>   Ready-to-commit  </a:t>
            </a:r>
          </a:p>
        </p:txBody>
      </p:sp>
      <p:sp>
        <p:nvSpPr>
          <p:cNvPr id="209947" name="Rectangle 27"/>
          <p:cNvSpPr>
            <a:spLocks noChangeArrowheads="1"/>
          </p:cNvSpPr>
          <p:nvPr/>
        </p:nvSpPr>
        <p:spPr bwMode="auto">
          <a:xfrm>
            <a:off x="2234227" y="8218459"/>
            <a:ext cx="1952667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Global commit</a:t>
            </a:r>
          </a:p>
        </p:txBody>
      </p:sp>
      <p:sp>
        <p:nvSpPr>
          <p:cNvPr id="29" name="Line 4"/>
          <p:cNvSpPr>
            <a:spLocks noChangeShapeType="1"/>
          </p:cNvSpPr>
          <p:nvPr/>
        </p:nvSpPr>
        <p:spPr bwMode="auto">
          <a:xfrm>
            <a:off x="3799841" y="3529435"/>
            <a:ext cx="0" cy="1029547"/>
          </a:xfrm>
          <a:prstGeom prst="line">
            <a:avLst/>
          </a:prstGeom>
          <a:noFill/>
          <a:ln w="19050" cmpd="sng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30" name="Line 5"/>
          <p:cNvSpPr>
            <a:spLocks noChangeShapeType="1"/>
          </p:cNvSpPr>
          <p:nvPr/>
        </p:nvSpPr>
        <p:spPr bwMode="auto">
          <a:xfrm flipH="1">
            <a:off x="2910277" y="5714964"/>
            <a:ext cx="681849" cy="993422"/>
          </a:xfrm>
          <a:prstGeom prst="line">
            <a:avLst/>
          </a:prstGeom>
          <a:noFill/>
          <a:ln w="19050" cmpd="sng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31" name="Line 6"/>
          <p:cNvSpPr>
            <a:spLocks noChangeShapeType="1"/>
          </p:cNvSpPr>
          <p:nvPr/>
        </p:nvSpPr>
        <p:spPr bwMode="auto">
          <a:xfrm>
            <a:off x="4070774" y="5714964"/>
            <a:ext cx="638950" cy="993422"/>
          </a:xfrm>
          <a:prstGeom prst="line">
            <a:avLst/>
          </a:prstGeom>
          <a:noFill/>
          <a:ln w="19050" cmpd="sng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32" name="Line 25"/>
          <p:cNvSpPr>
            <a:spLocks noChangeShapeType="1"/>
          </p:cNvSpPr>
          <p:nvPr/>
        </p:nvSpPr>
        <p:spPr bwMode="auto">
          <a:xfrm>
            <a:off x="4791004" y="7900493"/>
            <a:ext cx="0" cy="469618"/>
          </a:xfrm>
          <a:prstGeom prst="line">
            <a:avLst/>
          </a:prstGeom>
          <a:noFill/>
          <a:ln w="19050" cmpd="sng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72" name="Rectangle 2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Site Failures – 3PC Recovery</a:t>
            </a:r>
          </a:p>
        </p:txBody>
      </p:sp>
      <p:sp>
        <p:nvSpPr>
          <p:cNvPr id="210946" name="Rectangle 2"/>
          <p:cNvSpPr>
            <a:spLocks noGrp="1" noChangeArrowheads="1"/>
          </p:cNvSpPr>
          <p:nvPr>
            <p:ph idx="1"/>
          </p:nvPr>
        </p:nvSpPr>
        <p:spPr>
          <a:xfrm>
            <a:off x="6790432" y="2428528"/>
            <a:ext cx="6087492" cy="6769100"/>
          </a:xfrm>
          <a:noFill/>
          <a:ln/>
        </p:spPr>
        <p:txBody>
          <a:bodyPr/>
          <a:lstStyle/>
          <a:p>
            <a:r>
              <a:rPr lang="en-US" dirty="0"/>
              <a:t>Failure in COMMIT or ABORT </a:t>
            </a:r>
          </a:p>
          <a:p>
            <a:pPr lvl="1"/>
            <a:r>
              <a:rPr lang="en-US" dirty="0"/>
              <a:t>Nothing special if  all the acknowledgements have been received; otherwise the termination protocol is involved</a:t>
            </a:r>
          </a:p>
        </p:txBody>
      </p:sp>
      <p:sp>
        <p:nvSpPr>
          <p:cNvPr id="210950" name="Oval 6"/>
          <p:cNvSpPr>
            <a:spLocks noChangeArrowheads="1"/>
          </p:cNvSpPr>
          <p:nvPr/>
        </p:nvSpPr>
        <p:spPr bwMode="auto">
          <a:xfrm>
            <a:off x="3239912" y="2395649"/>
            <a:ext cx="1119858" cy="1137920"/>
          </a:xfrm>
          <a:prstGeom prst="ellipse">
            <a:avLst/>
          </a:prstGeom>
          <a:solidFill>
            <a:srgbClr val="D9C8AF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10951" name="Rectangle 7"/>
          <p:cNvSpPr>
            <a:spLocks noChangeArrowheads="1"/>
          </p:cNvSpPr>
          <p:nvPr/>
        </p:nvSpPr>
        <p:spPr bwMode="auto">
          <a:xfrm>
            <a:off x="3150860" y="2750121"/>
            <a:ext cx="1300219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000000"/>
                </a:solidFill>
                <a:latin typeface="Book Antiqua"/>
              </a:rPr>
              <a:t>INITIAL</a:t>
            </a:r>
          </a:p>
        </p:txBody>
      </p:sp>
      <p:sp>
        <p:nvSpPr>
          <p:cNvPr id="210952" name="Oval 8"/>
          <p:cNvSpPr>
            <a:spLocks noChangeArrowheads="1"/>
          </p:cNvSpPr>
          <p:nvPr/>
        </p:nvSpPr>
        <p:spPr bwMode="auto">
          <a:xfrm>
            <a:off x="3239912" y="4599240"/>
            <a:ext cx="1119858" cy="1155982"/>
          </a:xfrm>
          <a:prstGeom prst="ellipse">
            <a:avLst/>
          </a:prstGeom>
          <a:solidFill>
            <a:srgbClr val="D9C8AF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10953" name="Rectangle 9"/>
          <p:cNvSpPr>
            <a:spLocks noChangeArrowheads="1"/>
          </p:cNvSpPr>
          <p:nvPr/>
        </p:nvSpPr>
        <p:spPr bwMode="auto">
          <a:xfrm>
            <a:off x="3306462" y="4962743"/>
            <a:ext cx="986757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000000"/>
                </a:solidFill>
                <a:latin typeface="Book Antiqua"/>
              </a:rPr>
              <a:t>WAIT</a:t>
            </a:r>
          </a:p>
        </p:txBody>
      </p:sp>
      <p:sp>
        <p:nvSpPr>
          <p:cNvPr id="210954" name="Rectangle 10"/>
          <p:cNvSpPr>
            <a:spLocks noChangeArrowheads="1"/>
          </p:cNvSpPr>
          <p:nvPr/>
        </p:nvSpPr>
        <p:spPr bwMode="auto">
          <a:xfrm>
            <a:off x="1499549" y="3630655"/>
            <a:ext cx="2401507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000" u="sng" dirty="0">
                <a:solidFill>
                  <a:srgbClr val="000000"/>
                </a:solidFill>
                <a:latin typeface="Book Antiqua"/>
              </a:rPr>
              <a:t>Commit command</a:t>
            </a:r>
          </a:p>
        </p:txBody>
      </p:sp>
      <p:sp>
        <p:nvSpPr>
          <p:cNvPr id="210955" name="Rectangle 11"/>
          <p:cNvSpPr>
            <a:spLocks noChangeArrowheads="1"/>
          </p:cNvSpPr>
          <p:nvPr/>
        </p:nvSpPr>
        <p:spPr bwMode="auto">
          <a:xfrm>
            <a:off x="3588613" y="3630654"/>
            <a:ext cx="259895" cy="7432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endParaRPr lang="en-US" sz="2000" dirty="0">
              <a:solidFill>
                <a:srgbClr val="000000"/>
              </a:solidFill>
              <a:latin typeface="Book Antiqua"/>
            </a:endParaRPr>
          </a:p>
          <a:p>
            <a:endParaRPr lang="en-US" sz="20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210956" name="Rectangle 12"/>
          <p:cNvSpPr>
            <a:spLocks noChangeArrowheads="1"/>
          </p:cNvSpPr>
          <p:nvPr/>
        </p:nvSpPr>
        <p:spPr bwMode="auto">
          <a:xfrm>
            <a:off x="2135420" y="3901588"/>
            <a:ext cx="1136538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Prepare</a:t>
            </a:r>
          </a:p>
        </p:txBody>
      </p:sp>
      <p:sp>
        <p:nvSpPr>
          <p:cNvPr id="210957" name="Rectangle 13"/>
          <p:cNvSpPr>
            <a:spLocks noChangeArrowheads="1"/>
          </p:cNvSpPr>
          <p:nvPr/>
        </p:nvSpPr>
        <p:spPr bwMode="auto">
          <a:xfrm>
            <a:off x="4561816" y="5780059"/>
            <a:ext cx="2106555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000" u="sng" dirty="0">
                <a:solidFill>
                  <a:srgbClr val="000000"/>
                </a:solidFill>
                <a:latin typeface="Book Antiqua"/>
              </a:rPr>
              <a:t>      Vote-commit     </a:t>
            </a:r>
          </a:p>
        </p:txBody>
      </p:sp>
      <p:sp>
        <p:nvSpPr>
          <p:cNvPr id="210958" name="Rectangle 14"/>
          <p:cNvSpPr>
            <a:spLocks noChangeArrowheads="1"/>
          </p:cNvSpPr>
          <p:nvPr/>
        </p:nvSpPr>
        <p:spPr bwMode="auto">
          <a:xfrm>
            <a:off x="4414341" y="6078086"/>
            <a:ext cx="2401507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Prepare-to-commit</a:t>
            </a:r>
          </a:p>
        </p:txBody>
      </p:sp>
      <p:sp>
        <p:nvSpPr>
          <p:cNvPr id="210959" name="Rectangle 15"/>
          <p:cNvSpPr>
            <a:spLocks noChangeArrowheads="1"/>
          </p:cNvSpPr>
          <p:nvPr/>
        </p:nvSpPr>
        <p:spPr bwMode="auto">
          <a:xfrm>
            <a:off x="225514" y="2463382"/>
            <a:ext cx="2348621" cy="5893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 Antiqua"/>
              </a:rPr>
              <a:t>Coordinator</a:t>
            </a:r>
          </a:p>
        </p:txBody>
      </p:sp>
      <p:sp>
        <p:nvSpPr>
          <p:cNvPr id="210960" name="Rectangle 16"/>
          <p:cNvSpPr>
            <a:spLocks noChangeArrowheads="1"/>
          </p:cNvSpPr>
          <p:nvPr/>
        </p:nvSpPr>
        <p:spPr bwMode="auto">
          <a:xfrm>
            <a:off x="1217909" y="5780059"/>
            <a:ext cx="1580770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000" u="sng" dirty="0">
                <a:solidFill>
                  <a:srgbClr val="000000"/>
                </a:solidFill>
                <a:latin typeface="Book Antiqua"/>
              </a:rPr>
              <a:t>  Vote-abort  </a:t>
            </a:r>
          </a:p>
        </p:txBody>
      </p:sp>
      <p:sp>
        <p:nvSpPr>
          <p:cNvPr id="210961" name="Rectangle 17"/>
          <p:cNvSpPr>
            <a:spLocks noChangeArrowheads="1"/>
          </p:cNvSpPr>
          <p:nvPr/>
        </p:nvSpPr>
        <p:spPr bwMode="auto">
          <a:xfrm>
            <a:off x="2595191" y="5780058"/>
            <a:ext cx="259895" cy="7432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endParaRPr lang="en-US" sz="2000" dirty="0">
              <a:solidFill>
                <a:srgbClr val="000000"/>
              </a:solidFill>
              <a:latin typeface="Book Antiqua"/>
            </a:endParaRPr>
          </a:p>
          <a:p>
            <a:endParaRPr lang="en-US" sz="20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210962" name="Rectangle 18"/>
          <p:cNvSpPr>
            <a:spLocks noChangeArrowheads="1"/>
          </p:cNvSpPr>
          <p:nvPr/>
        </p:nvSpPr>
        <p:spPr bwMode="auto">
          <a:xfrm>
            <a:off x="1161329" y="6050992"/>
            <a:ext cx="1696186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Global-abort</a:t>
            </a:r>
          </a:p>
        </p:txBody>
      </p:sp>
      <p:sp>
        <p:nvSpPr>
          <p:cNvPr id="210963" name="Oval 19"/>
          <p:cNvSpPr>
            <a:spLocks noChangeArrowheads="1"/>
          </p:cNvSpPr>
          <p:nvPr/>
        </p:nvSpPr>
        <p:spPr bwMode="auto">
          <a:xfrm>
            <a:off x="2296161" y="6748644"/>
            <a:ext cx="1119858" cy="1155982"/>
          </a:xfrm>
          <a:prstGeom prst="ellipse">
            <a:avLst/>
          </a:prstGeom>
          <a:solidFill>
            <a:schemeClr val="accent3">
              <a:lumMod val="25000"/>
            </a:schemeClr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10964" name="Rectangle 20"/>
          <p:cNvSpPr>
            <a:spLocks noChangeArrowheads="1"/>
          </p:cNvSpPr>
          <p:nvPr/>
        </p:nvSpPr>
        <p:spPr bwMode="auto">
          <a:xfrm>
            <a:off x="2255887" y="7112148"/>
            <a:ext cx="1200407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Book Antiqua"/>
              </a:rPr>
              <a:t>ABORT</a:t>
            </a:r>
          </a:p>
        </p:txBody>
      </p:sp>
      <p:sp>
        <p:nvSpPr>
          <p:cNvPr id="210965" name="Oval 21"/>
          <p:cNvSpPr>
            <a:spLocks noChangeArrowheads="1"/>
          </p:cNvSpPr>
          <p:nvPr/>
        </p:nvSpPr>
        <p:spPr bwMode="auto">
          <a:xfrm>
            <a:off x="4231075" y="8401338"/>
            <a:ext cx="1119858" cy="1155982"/>
          </a:xfrm>
          <a:prstGeom prst="ellipse">
            <a:avLst/>
          </a:prstGeom>
          <a:solidFill>
            <a:schemeClr val="accent3">
              <a:lumMod val="25000"/>
            </a:schemeClr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10966" name="Rectangle 22"/>
          <p:cNvSpPr>
            <a:spLocks noChangeArrowheads="1"/>
          </p:cNvSpPr>
          <p:nvPr/>
        </p:nvSpPr>
        <p:spPr bwMode="auto">
          <a:xfrm>
            <a:off x="4070828" y="8764841"/>
            <a:ext cx="1442611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Book Antiqua"/>
              </a:rPr>
              <a:t>COMMIT</a:t>
            </a:r>
          </a:p>
        </p:txBody>
      </p:sp>
      <p:sp>
        <p:nvSpPr>
          <p:cNvPr id="210967" name="Oval 23"/>
          <p:cNvSpPr>
            <a:spLocks noChangeArrowheads="1"/>
          </p:cNvSpPr>
          <p:nvPr/>
        </p:nvSpPr>
        <p:spPr bwMode="auto">
          <a:xfrm>
            <a:off x="4231075" y="6739613"/>
            <a:ext cx="1119858" cy="1155982"/>
          </a:xfrm>
          <a:prstGeom prst="ellipse">
            <a:avLst/>
          </a:prstGeom>
          <a:solidFill>
            <a:srgbClr val="037C03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10969" name="Rectangle 25"/>
          <p:cNvSpPr>
            <a:spLocks noChangeArrowheads="1"/>
          </p:cNvSpPr>
          <p:nvPr/>
        </p:nvSpPr>
        <p:spPr bwMode="auto">
          <a:xfrm>
            <a:off x="4082118" y="6967649"/>
            <a:ext cx="1442611" cy="7432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Book Antiqua"/>
              </a:rPr>
              <a:t>PRE-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Book Antiqua"/>
              </a:rPr>
              <a:t>COMMIT</a:t>
            </a:r>
          </a:p>
        </p:txBody>
      </p:sp>
      <p:sp>
        <p:nvSpPr>
          <p:cNvPr id="210970" name="Rectangle 26"/>
          <p:cNvSpPr>
            <a:spLocks noChangeArrowheads="1"/>
          </p:cNvSpPr>
          <p:nvPr/>
        </p:nvSpPr>
        <p:spPr bwMode="auto">
          <a:xfrm>
            <a:off x="1971380" y="7920432"/>
            <a:ext cx="2439979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000" u="sng" dirty="0">
                <a:solidFill>
                  <a:srgbClr val="000000"/>
                </a:solidFill>
                <a:latin typeface="Book Antiqua"/>
              </a:rPr>
              <a:t>   Ready-to-commit  </a:t>
            </a:r>
          </a:p>
        </p:txBody>
      </p:sp>
      <p:sp>
        <p:nvSpPr>
          <p:cNvPr id="210971" name="Rectangle 27"/>
          <p:cNvSpPr>
            <a:spLocks noChangeArrowheads="1"/>
          </p:cNvSpPr>
          <p:nvPr/>
        </p:nvSpPr>
        <p:spPr bwMode="auto">
          <a:xfrm>
            <a:off x="2234227" y="8218459"/>
            <a:ext cx="1952667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Global commit</a:t>
            </a:r>
          </a:p>
        </p:txBody>
      </p:sp>
      <p:sp>
        <p:nvSpPr>
          <p:cNvPr id="29" name="Line 4"/>
          <p:cNvSpPr>
            <a:spLocks noChangeShapeType="1"/>
          </p:cNvSpPr>
          <p:nvPr/>
        </p:nvSpPr>
        <p:spPr bwMode="auto">
          <a:xfrm>
            <a:off x="3799841" y="3529435"/>
            <a:ext cx="0" cy="1029547"/>
          </a:xfrm>
          <a:prstGeom prst="line">
            <a:avLst/>
          </a:prstGeom>
          <a:noFill/>
          <a:ln w="19050" cmpd="sng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30" name="Line 5"/>
          <p:cNvSpPr>
            <a:spLocks noChangeShapeType="1"/>
          </p:cNvSpPr>
          <p:nvPr/>
        </p:nvSpPr>
        <p:spPr bwMode="auto">
          <a:xfrm flipH="1">
            <a:off x="2910277" y="5698031"/>
            <a:ext cx="681849" cy="993422"/>
          </a:xfrm>
          <a:prstGeom prst="line">
            <a:avLst/>
          </a:prstGeom>
          <a:noFill/>
          <a:ln w="19050" cmpd="sng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31" name="Line 6"/>
          <p:cNvSpPr>
            <a:spLocks noChangeShapeType="1"/>
          </p:cNvSpPr>
          <p:nvPr/>
        </p:nvSpPr>
        <p:spPr bwMode="auto">
          <a:xfrm>
            <a:off x="4070774" y="5698031"/>
            <a:ext cx="638950" cy="993422"/>
          </a:xfrm>
          <a:prstGeom prst="line">
            <a:avLst/>
          </a:prstGeom>
          <a:noFill/>
          <a:ln w="19050" cmpd="sng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32" name="Line 25"/>
          <p:cNvSpPr>
            <a:spLocks noChangeShapeType="1"/>
          </p:cNvSpPr>
          <p:nvPr/>
        </p:nvSpPr>
        <p:spPr bwMode="auto">
          <a:xfrm>
            <a:off x="4791004" y="7900493"/>
            <a:ext cx="0" cy="469618"/>
          </a:xfrm>
          <a:prstGeom prst="line">
            <a:avLst/>
          </a:prstGeom>
          <a:noFill/>
          <a:ln w="19050" cmpd="sng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005" name="Rectangle 3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Site Failures – 3PC Recovery</a:t>
            </a:r>
          </a:p>
        </p:txBody>
      </p:sp>
      <p:sp>
        <p:nvSpPr>
          <p:cNvPr id="211970" name="Rectangle 2"/>
          <p:cNvSpPr>
            <a:spLocks noGrp="1" noChangeArrowheads="1"/>
          </p:cNvSpPr>
          <p:nvPr>
            <p:ph idx="1"/>
          </p:nvPr>
        </p:nvSpPr>
        <p:spPr>
          <a:xfrm>
            <a:off x="6862440" y="2428528"/>
            <a:ext cx="5943476" cy="6769100"/>
          </a:xfrm>
          <a:noFill/>
          <a:ln/>
        </p:spPr>
        <p:txBody>
          <a:bodyPr/>
          <a:lstStyle/>
          <a:p>
            <a:pPr>
              <a:spcBef>
                <a:spcPct val="15000"/>
              </a:spcBef>
            </a:pPr>
            <a:r>
              <a:rPr lang="en-US" dirty="0"/>
              <a:t>Failure in INITIAL </a:t>
            </a:r>
          </a:p>
          <a:p>
            <a:pPr lvl="1">
              <a:spcBef>
                <a:spcPct val="15000"/>
              </a:spcBef>
            </a:pPr>
            <a:r>
              <a:rPr lang="en-US" dirty="0"/>
              <a:t>unilaterally abort upon recovery</a:t>
            </a:r>
          </a:p>
          <a:p>
            <a:pPr>
              <a:spcBef>
                <a:spcPct val="15000"/>
              </a:spcBef>
            </a:pPr>
            <a:r>
              <a:rPr lang="en-US" dirty="0"/>
              <a:t>Failure in READY </a:t>
            </a:r>
          </a:p>
          <a:p>
            <a:pPr lvl="1">
              <a:spcBef>
                <a:spcPct val="15000"/>
              </a:spcBef>
            </a:pPr>
            <a:r>
              <a:rPr lang="en-US" dirty="0"/>
              <a:t>the coordinator has been informed about the local decision</a:t>
            </a:r>
          </a:p>
          <a:p>
            <a:pPr lvl="1">
              <a:spcBef>
                <a:spcPct val="15000"/>
              </a:spcBef>
            </a:pPr>
            <a:r>
              <a:rPr lang="en-US" dirty="0"/>
              <a:t>upon recovery, ask around</a:t>
            </a:r>
          </a:p>
          <a:p>
            <a:pPr>
              <a:spcBef>
                <a:spcPct val="15000"/>
              </a:spcBef>
            </a:pPr>
            <a:r>
              <a:rPr lang="en-US" dirty="0"/>
              <a:t>Failure in PRECOMMIT</a:t>
            </a:r>
          </a:p>
          <a:p>
            <a:pPr lvl="1">
              <a:spcBef>
                <a:spcPct val="15000"/>
              </a:spcBef>
            </a:pPr>
            <a:r>
              <a:rPr lang="en-US" dirty="0"/>
              <a:t>ask around to determine how the other participants have terminated the transaction</a:t>
            </a:r>
          </a:p>
          <a:p>
            <a:pPr>
              <a:spcBef>
                <a:spcPct val="15000"/>
              </a:spcBef>
            </a:pPr>
            <a:r>
              <a:rPr lang="en-US" dirty="0"/>
              <a:t>Failure in COMMIT or ABORT </a:t>
            </a:r>
          </a:p>
          <a:p>
            <a:pPr lvl="1">
              <a:spcBef>
                <a:spcPct val="15000"/>
              </a:spcBef>
            </a:pPr>
            <a:r>
              <a:rPr lang="en-US" dirty="0"/>
              <a:t>no need to do anything</a:t>
            </a:r>
          </a:p>
        </p:txBody>
      </p:sp>
      <p:grpSp>
        <p:nvGrpSpPr>
          <p:cNvPr id="211976" name="Group 8"/>
          <p:cNvGrpSpPr>
            <a:grpSpLocks/>
          </p:cNvGrpSpPr>
          <p:nvPr/>
        </p:nvGrpSpPr>
        <p:grpSpPr bwMode="auto">
          <a:xfrm>
            <a:off x="3158634" y="2356520"/>
            <a:ext cx="1223715" cy="1137920"/>
            <a:chOff x="1399" y="892"/>
            <a:chExt cx="542" cy="504"/>
          </a:xfrm>
          <a:solidFill>
            <a:schemeClr val="bg1"/>
          </a:solidFill>
        </p:grpSpPr>
        <p:sp>
          <p:nvSpPr>
            <p:cNvPr id="211974" name="Oval 6"/>
            <p:cNvSpPr>
              <a:spLocks noChangeArrowheads="1"/>
            </p:cNvSpPr>
            <p:nvPr/>
          </p:nvSpPr>
          <p:spPr bwMode="auto">
            <a:xfrm>
              <a:off x="1421" y="892"/>
              <a:ext cx="496" cy="504"/>
            </a:xfrm>
            <a:prstGeom prst="ellips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211975" name="Rectangle 7"/>
            <p:cNvSpPr>
              <a:spLocks noChangeArrowheads="1"/>
            </p:cNvSpPr>
            <p:nvPr/>
          </p:nvSpPr>
          <p:spPr bwMode="auto">
            <a:xfrm>
              <a:off x="1399" y="1049"/>
              <a:ext cx="542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00000"/>
                  </a:solidFill>
                  <a:latin typeface="Book Antiqua"/>
                </a:rPr>
                <a:t>INITIAL</a:t>
              </a:r>
            </a:p>
          </p:txBody>
        </p:sp>
      </p:grpSp>
      <p:grpSp>
        <p:nvGrpSpPr>
          <p:cNvPr id="211979" name="Group 11"/>
          <p:cNvGrpSpPr>
            <a:grpSpLocks/>
          </p:cNvGrpSpPr>
          <p:nvPr/>
        </p:nvGrpSpPr>
        <p:grpSpPr bwMode="auto">
          <a:xfrm>
            <a:off x="3208302" y="4560111"/>
            <a:ext cx="1119858" cy="1155982"/>
            <a:chOff x="1421" y="1868"/>
            <a:chExt cx="496" cy="512"/>
          </a:xfrm>
          <a:solidFill>
            <a:schemeClr val="bg1"/>
          </a:solidFill>
        </p:grpSpPr>
        <p:sp>
          <p:nvSpPr>
            <p:cNvPr id="211977" name="Oval 9"/>
            <p:cNvSpPr>
              <a:spLocks noChangeArrowheads="1"/>
            </p:cNvSpPr>
            <p:nvPr/>
          </p:nvSpPr>
          <p:spPr bwMode="auto">
            <a:xfrm>
              <a:off x="1421" y="1868"/>
              <a:ext cx="496" cy="512"/>
            </a:xfrm>
            <a:prstGeom prst="ellips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211978" name="Rectangle 10"/>
            <p:cNvSpPr>
              <a:spLocks noChangeArrowheads="1"/>
            </p:cNvSpPr>
            <p:nvPr/>
          </p:nvSpPr>
          <p:spPr bwMode="auto">
            <a:xfrm>
              <a:off x="1424" y="2029"/>
              <a:ext cx="491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00000"/>
                  </a:solidFill>
                  <a:latin typeface="Book Antiqua"/>
                </a:rPr>
                <a:t>READY</a:t>
              </a:r>
            </a:p>
          </p:txBody>
        </p:sp>
      </p:grpSp>
      <p:sp>
        <p:nvSpPr>
          <p:cNvPr id="211980" name="Rectangle 12"/>
          <p:cNvSpPr>
            <a:spLocks noChangeArrowheads="1"/>
          </p:cNvSpPr>
          <p:nvPr/>
        </p:nvSpPr>
        <p:spPr bwMode="auto">
          <a:xfrm>
            <a:off x="3970997" y="3573463"/>
            <a:ext cx="1457138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000" u="sng" dirty="0">
                <a:solidFill>
                  <a:srgbClr val="000000"/>
                </a:solidFill>
                <a:latin typeface="Book Antiqua"/>
              </a:rPr>
              <a:t>     Prepare   </a:t>
            </a:r>
          </a:p>
        </p:txBody>
      </p:sp>
      <p:sp>
        <p:nvSpPr>
          <p:cNvPr id="211981" name="Rectangle 13"/>
          <p:cNvSpPr>
            <a:spLocks noChangeArrowheads="1"/>
          </p:cNvSpPr>
          <p:nvPr/>
        </p:nvSpPr>
        <p:spPr bwMode="auto">
          <a:xfrm>
            <a:off x="5286462" y="3573463"/>
            <a:ext cx="259895" cy="7432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endParaRPr lang="en-US" sz="2000" dirty="0">
              <a:solidFill>
                <a:srgbClr val="000000"/>
              </a:solidFill>
              <a:latin typeface="Book Antiqua"/>
            </a:endParaRPr>
          </a:p>
          <a:p>
            <a:endParaRPr lang="en-US" sz="20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211982" name="Rectangle 14"/>
          <p:cNvSpPr>
            <a:spLocks noChangeArrowheads="1"/>
          </p:cNvSpPr>
          <p:nvPr/>
        </p:nvSpPr>
        <p:spPr bwMode="auto">
          <a:xfrm>
            <a:off x="3836390" y="3844397"/>
            <a:ext cx="1721834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Vote-commit</a:t>
            </a:r>
          </a:p>
        </p:txBody>
      </p:sp>
      <p:sp>
        <p:nvSpPr>
          <p:cNvPr id="211983" name="Rectangle 15"/>
          <p:cNvSpPr>
            <a:spLocks noChangeArrowheads="1"/>
          </p:cNvSpPr>
          <p:nvPr/>
        </p:nvSpPr>
        <p:spPr bwMode="auto">
          <a:xfrm>
            <a:off x="4348684" y="5722868"/>
            <a:ext cx="2555396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000" u="sng" dirty="0">
                <a:solidFill>
                  <a:srgbClr val="000000"/>
                </a:solidFill>
                <a:latin typeface="Book Antiqua"/>
              </a:rPr>
              <a:t>Prepared-to-commit</a:t>
            </a:r>
          </a:p>
        </p:txBody>
      </p:sp>
      <p:sp>
        <p:nvSpPr>
          <p:cNvPr id="211984" name="Rectangle 16"/>
          <p:cNvSpPr>
            <a:spLocks noChangeArrowheads="1"/>
          </p:cNvSpPr>
          <p:nvPr/>
        </p:nvSpPr>
        <p:spPr bwMode="auto">
          <a:xfrm>
            <a:off x="5828329" y="5722867"/>
            <a:ext cx="259895" cy="7432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endParaRPr lang="en-US" sz="2000" dirty="0">
              <a:solidFill>
                <a:srgbClr val="000000"/>
              </a:solidFill>
              <a:latin typeface="Book Antiqua"/>
            </a:endParaRPr>
          </a:p>
          <a:p>
            <a:endParaRPr lang="en-US" sz="20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211985" name="Rectangle 17"/>
          <p:cNvSpPr>
            <a:spLocks noChangeArrowheads="1"/>
          </p:cNvSpPr>
          <p:nvPr/>
        </p:nvSpPr>
        <p:spPr bwMode="auto">
          <a:xfrm>
            <a:off x="4330982" y="6020894"/>
            <a:ext cx="2247619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Ready-to-commit</a:t>
            </a:r>
          </a:p>
        </p:txBody>
      </p:sp>
      <p:sp>
        <p:nvSpPr>
          <p:cNvPr id="211986" name="Line 18"/>
          <p:cNvSpPr>
            <a:spLocks noChangeShapeType="1"/>
          </p:cNvSpPr>
          <p:nvPr/>
        </p:nvSpPr>
        <p:spPr bwMode="auto">
          <a:xfrm>
            <a:off x="1993618" y="7043666"/>
            <a:ext cx="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11987" name="Arc 19"/>
          <p:cNvSpPr>
            <a:spLocks/>
          </p:cNvSpPr>
          <p:nvPr/>
        </p:nvSpPr>
        <p:spPr bwMode="auto">
          <a:xfrm>
            <a:off x="1472071" y="2954832"/>
            <a:ext cx="1761067" cy="2068124"/>
          </a:xfrm>
          <a:custGeom>
            <a:avLst/>
            <a:gdLst>
              <a:gd name="G0" fmla="+- 21600 0 0"/>
              <a:gd name="G1" fmla="+- 21599 0 0"/>
              <a:gd name="G2" fmla="+- 21600 0 0"/>
              <a:gd name="T0" fmla="*/ 0 w 21600"/>
              <a:gd name="T1" fmla="*/ 21599 h 21599"/>
              <a:gd name="T2" fmla="*/ 21573 w 21600"/>
              <a:gd name="T3" fmla="*/ 0 h 21599"/>
              <a:gd name="T4" fmla="*/ 21600 w 21600"/>
              <a:gd name="T5" fmla="*/ 21599 h 21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599" fill="none" extrusionOk="0">
                <a:moveTo>
                  <a:pt x="-1" y="21598"/>
                </a:moveTo>
                <a:cubicBezTo>
                  <a:pt x="-1" y="9680"/>
                  <a:pt x="9654" y="13"/>
                  <a:pt x="21572" y="-1"/>
                </a:cubicBezTo>
              </a:path>
              <a:path w="21600" h="21599" stroke="0" extrusionOk="0">
                <a:moveTo>
                  <a:pt x="-1" y="21598"/>
                </a:moveTo>
                <a:cubicBezTo>
                  <a:pt x="-1" y="9680"/>
                  <a:pt x="9654" y="13"/>
                  <a:pt x="21572" y="-1"/>
                </a:cubicBezTo>
                <a:lnTo>
                  <a:pt x="21600" y="21599"/>
                </a:lnTo>
                <a:close/>
              </a:path>
            </a:pathLst>
          </a:custGeom>
          <a:noFill/>
          <a:ln w="19050" cap="rnd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11988" name="Rectangle 20"/>
          <p:cNvSpPr>
            <a:spLocks noChangeArrowheads="1"/>
          </p:cNvSpPr>
          <p:nvPr/>
        </p:nvSpPr>
        <p:spPr bwMode="auto">
          <a:xfrm>
            <a:off x="208182" y="3934708"/>
            <a:ext cx="1328898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000" u="sng" dirty="0">
                <a:solidFill>
                  <a:srgbClr val="000000"/>
                </a:solidFill>
                <a:latin typeface="Book Antiqua"/>
              </a:rPr>
              <a:t>   Prepare   </a:t>
            </a:r>
          </a:p>
        </p:txBody>
      </p:sp>
      <p:sp>
        <p:nvSpPr>
          <p:cNvPr id="211989" name="Rectangle 21"/>
          <p:cNvSpPr>
            <a:spLocks noChangeArrowheads="1"/>
          </p:cNvSpPr>
          <p:nvPr/>
        </p:nvSpPr>
        <p:spPr bwMode="auto">
          <a:xfrm>
            <a:off x="1403084" y="3934707"/>
            <a:ext cx="259895" cy="7432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endParaRPr lang="en-US" sz="2000" dirty="0">
              <a:solidFill>
                <a:srgbClr val="000000"/>
              </a:solidFill>
              <a:latin typeface="Book Antiqua"/>
            </a:endParaRPr>
          </a:p>
          <a:p>
            <a:endParaRPr lang="en-US" sz="20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211990" name="Rectangle 22"/>
          <p:cNvSpPr>
            <a:spLocks noChangeArrowheads="1"/>
          </p:cNvSpPr>
          <p:nvPr/>
        </p:nvSpPr>
        <p:spPr bwMode="auto">
          <a:xfrm>
            <a:off x="130563" y="4205641"/>
            <a:ext cx="1452530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Vote-abort</a:t>
            </a:r>
          </a:p>
        </p:txBody>
      </p:sp>
      <p:sp>
        <p:nvSpPr>
          <p:cNvPr id="211991" name="Rectangle 23"/>
          <p:cNvSpPr>
            <a:spLocks noChangeArrowheads="1"/>
          </p:cNvSpPr>
          <p:nvPr/>
        </p:nvSpPr>
        <p:spPr bwMode="auto">
          <a:xfrm>
            <a:off x="1504511" y="5704806"/>
            <a:ext cx="1696186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000" u="sng" dirty="0">
                <a:solidFill>
                  <a:srgbClr val="000000"/>
                </a:solidFill>
                <a:latin typeface="Book Antiqua"/>
              </a:rPr>
              <a:t>Global-abort</a:t>
            </a:r>
          </a:p>
        </p:txBody>
      </p:sp>
      <p:sp>
        <p:nvSpPr>
          <p:cNvPr id="211992" name="Rectangle 24"/>
          <p:cNvSpPr>
            <a:spLocks noChangeArrowheads="1"/>
          </p:cNvSpPr>
          <p:nvPr/>
        </p:nvSpPr>
        <p:spPr bwMode="auto">
          <a:xfrm>
            <a:off x="2920311" y="5704805"/>
            <a:ext cx="259895" cy="7432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endParaRPr lang="en-US" sz="2000" dirty="0">
              <a:solidFill>
                <a:srgbClr val="000000"/>
              </a:solidFill>
              <a:latin typeface="Book Antiqua"/>
            </a:endParaRPr>
          </a:p>
          <a:p>
            <a:endParaRPr lang="en-US" sz="20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211993" name="Rectangle 25"/>
          <p:cNvSpPr>
            <a:spLocks noChangeArrowheads="1"/>
          </p:cNvSpPr>
          <p:nvPr/>
        </p:nvSpPr>
        <p:spPr bwMode="auto">
          <a:xfrm>
            <a:off x="2000312" y="5975739"/>
            <a:ext cx="715875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Book Antiqua"/>
              </a:rPr>
              <a:t>Ack</a:t>
            </a:r>
            <a:endParaRPr lang="en-US" sz="20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211994" name="Rectangle 26"/>
          <p:cNvSpPr>
            <a:spLocks noChangeArrowheads="1"/>
          </p:cNvSpPr>
          <p:nvPr/>
        </p:nvSpPr>
        <p:spPr bwMode="auto">
          <a:xfrm>
            <a:off x="370814" y="2487471"/>
            <a:ext cx="2292829" cy="5893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 Antiqua"/>
              </a:rPr>
              <a:t>Participants</a:t>
            </a:r>
          </a:p>
        </p:txBody>
      </p:sp>
      <p:sp>
        <p:nvSpPr>
          <p:cNvPr id="211995" name="Arc 27"/>
          <p:cNvSpPr>
            <a:spLocks/>
          </p:cNvSpPr>
          <p:nvPr/>
        </p:nvSpPr>
        <p:spPr bwMode="auto">
          <a:xfrm>
            <a:off x="1472071" y="5002635"/>
            <a:ext cx="803769" cy="2284871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599"/>
                </a:moveTo>
                <a:cubicBezTo>
                  <a:pt x="9670" y="21599"/>
                  <a:pt x="-1" y="11929"/>
                  <a:pt x="-1" y="-1"/>
                </a:cubicBezTo>
              </a:path>
              <a:path w="21600" h="21600" stroke="0" extrusionOk="0">
                <a:moveTo>
                  <a:pt x="21600" y="21599"/>
                </a:moveTo>
                <a:cubicBezTo>
                  <a:pt x="9670" y="21599"/>
                  <a:pt x="-1" y="11929"/>
                  <a:pt x="-1" y="-1"/>
                </a:cubicBezTo>
                <a:lnTo>
                  <a:pt x="21600" y="0"/>
                </a:lnTo>
                <a:close/>
              </a:path>
            </a:pathLst>
          </a:custGeom>
          <a:noFill/>
          <a:ln w="19050" cap="rnd">
            <a:solidFill>
              <a:schemeClr val="tx2"/>
            </a:solidFill>
            <a:round/>
            <a:headEnd type="triangle" w="lg" len="lg"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11996" name="Oval 28"/>
          <p:cNvSpPr>
            <a:spLocks noChangeArrowheads="1"/>
          </p:cNvSpPr>
          <p:nvPr/>
        </p:nvSpPr>
        <p:spPr bwMode="auto">
          <a:xfrm>
            <a:off x="4231075" y="8362209"/>
            <a:ext cx="1119858" cy="1155982"/>
          </a:xfrm>
          <a:prstGeom prst="ellipse">
            <a:avLst/>
          </a:prstGeom>
          <a:solidFill>
            <a:srgbClr val="4A3A26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11997" name="Rectangle 29"/>
          <p:cNvSpPr>
            <a:spLocks noChangeArrowheads="1"/>
          </p:cNvSpPr>
          <p:nvPr/>
        </p:nvSpPr>
        <p:spPr bwMode="auto">
          <a:xfrm>
            <a:off x="4070828" y="8725712"/>
            <a:ext cx="1442611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Book Antiqua"/>
              </a:rPr>
              <a:t>COMMIT</a:t>
            </a:r>
          </a:p>
        </p:txBody>
      </p:sp>
      <p:sp>
        <p:nvSpPr>
          <p:cNvPr id="211998" name="Oval 30"/>
          <p:cNvSpPr>
            <a:spLocks noChangeArrowheads="1"/>
          </p:cNvSpPr>
          <p:nvPr/>
        </p:nvSpPr>
        <p:spPr bwMode="auto">
          <a:xfrm>
            <a:off x="2278098" y="6709515"/>
            <a:ext cx="1119858" cy="1155982"/>
          </a:xfrm>
          <a:prstGeom prst="ellipse">
            <a:avLst/>
          </a:prstGeom>
          <a:solidFill>
            <a:srgbClr val="4A3A26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11999" name="Rectangle 31"/>
          <p:cNvSpPr>
            <a:spLocks noChangeArrowheads="1"/>
          </p:cNvSpPr>
          <p:nvPr/>
        </p:nvSpPr>
        <p:spPr bwMode="auto">
          <a:xfrm>
            <a:off x="2237824" y="7073019"/>
            <a:ext cx="1200407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Book Antiqua"/>
              </a:rPr>
              <a:t>ABORT</a:t>
            </a:r>
          </a:p>
        </p:txBody>
      </p:sp>
      <p:sp>
        <p:nvSpPr>
          <p:cNvPr id="212000" name="Oval 32"/>
          <p:cNvSpPr>
            <a:spLocks noChangeArrowheads="1"/>
          </p:cNvSpPr>
          <p:nvPr/>
        </p:nvSpPr>
        <p:spPr bwMode="auto">
          <a:xfrm>
            <a:off x="4240107" y="6700484"/>
            <a:ext cx="1119858" cy="1155982"/>
          </a:xfrm>
          <a:prstGeom prst="ellipse">
            <a:avLst/>
          </a:prstGeom>
          <a:solidFill>
            <a:srgbClr val="037C03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12002" name="Rectangle 34"/>
          <p:cNvSpPr>
            <a:spLocks noChangeArrowheads="1"/>
          </p:cNvSpPr>
          <p:nvPr/>
        </p:nvSpPr>
        <p:spPr bwMode="auto">
          <a:xfrm>
            <a:off x="4091149" y="6928520"/>
            <a:ext cx="1442611" cy="7432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Book Antiqua"/>
              </a:rPr>
              <a:t>PRE-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Book Antiqua"/>
              </a:rPr>
              <a:t>COMMIT</a:t>
            </a:r>
          </a:p>
        </p:txBody>
      </p:sp>
      <p:sp>
        <p:nvSpPr>
          <p:cNvPr id="212003" name="Rectangle 35"/>
          <p:cNvSpPr>
            <a:spLocks noChangeArrowheads="1"/>
          </p:cNvSpPr>
          <p:nvPr/>
        </p:nvSpPr>
        <p:spPr bwMode="auto">
          <a:xfrm>
            <a:off x="1920172" y="7989677"/>
            <a:ext cx="2145027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000" u="sng" dirty="0">
                <a:solidFill>
                  <a:srgbClr val="000000"/>
                </a:solidFill>
                <a:latin typeface="Book Antiqua"/>
              </a:rPr>
              <a:t>   Global commit  </a:t>
            </a:r>
          </a:p>
        </p:txBody>
      </p:sp>
      <p:sp>
        <p:nvSpPr>
          <p:cNvPr id="212004" name="Rectangle 36"/>
          <p:cNvSpPr>
            <a:spLocks noChangeArrowheads="1"/>
          </p:cNvSpPr>
          <p:nvPr/>
        </p:nvSpPr>
        <p:spPr bwMode="auto">
          <a:xfrm>
            <a:off x="2646037" y="8287703"/>
            <a:ext cx="715875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Book Antiqua"/>
              </a:rPr>
              <a:t>Ack</a:t>
            </a:r>
            <a:endParaRPr lang="en-US" sz="20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38" name="Line 4"/>
          <p:cNvSpPr>
            <a:spLocks noChangeShapeType="1"/>
          </p:cNvSpPr>
          <p:nvPr/>
        </p:nvSpPr>
        <p:spPr bwMode="auto">
          <a:xfrm>
            <a:off x="3799841" y="3512502"/>
            <a:ext cx="0" cy="1029547"/>
          </a:xfrm>
          <a:prstGeom prst="line">
            <a:avLst/>
          </a:prstGeom>
          <a:noFill/>
          <a:ln w="19050" cmpd="sng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39" name="Line 5"/>
          <p:cNvSpPr>
            <a:spLocks noChangeShapeType="1"/>
          </p:cNvSpPr>
          <p:nvPr/>
        </p:nvSpPr>
        <p:spPr bwMode="auto">
          <a:xfrm flipH="1">
            <a:off x="2910277" y="5698031"/>
            <a:ext cx="681849" cy="993422"/>
          </a:xfrm>
          <a:prstGeom prst="line">
            <a:avLst/>
          </a:prstGeom>
          <a:noFill/>
          <a:ln w="19050" cmpd="sng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40" name="Line 6"/>
          <p:cNvSpPr>
            <a:spLocks noChangeShapeType="1"/>
          </p:cNvSpPr>
          <p:nvPr/>
        </p:nvSpPr>
        <p:spPr bwMode="auto">
          <a:xfrm>
            <a:off x="4070774" y="5698031"/>
            <a:ext cx="638950" cy="993422"/>
          </a:xfrm>
          <a:prstGeom prst="line">
            <a:avLst/>
          </a:prstGeom>
          <a:noFill/>
          <a:ln w="19050" cmpd="sng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41" name="Line 25"/>
          <p:cNvSpPr>
            <a:spLocks noChangeShapeType="1"/>
          </p:cNvSpPr>
          <p:nvPr/>
        </p:nvSpPr>
        <p:spPr bwMode="auto">
          <a:xfrm>
            <a:off x="4791004" y="7883560"/>
            <a:ext cx="0" cy="469618"/>
          </a:xfrm>
          <a:prstGeom prst="line">
            <a:avLst/>
          </a:prstGeom>
          <a:noFill/>
          <a:ln w="19050" cmpd="sng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Network Partitioning</a:t>
            </a:r>
          </a:p>
        </p:txBody>
      </p:sp>
      <p:sp>
        <p:nvSpPr>
          <p:cNvPr id="212994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Simple partitioning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Only two partitions</a:t>
            </a:r>
          </a:p>
          <a:p>
            <a:pPr>
              <a:lnSpc>
                <a:spcPct val="100000"/>
              </a:lnSpc>
            </a:pPr>
            <a:r>
              <a:rPr lang="en-US" dirty="0"/>
              <a:t>Multiple partitioning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More than two partitions</a:t>
            </a:r>
          </a:p>
          <a:p>
            <a:pPr>
              <a:lnSpc>
                <a:spcPct val="100000"/>
              </a:lnSpc>
            </a:pPr>
            <a:r>
              <a:rPr lang="en-US" dirty="0"/>
              <a:t>Formal </a:t>
            </a:r>
            <a:r>
              <a:rPr lang="en-US" dirty="0" smtClean="0"/>
              <a:t>bounds: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There exists no non-blocking protocol that is resilient to a network partition if messages are lost when partition occurs.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There exist non-blocking protocols which are resilient to a single network partition if all undeliverable messages are returned to sender.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There exists no non-blocking protocol which is resilient to a multiple partition.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ok Antiqua"/>
              </a:rPr>
              <a:t>Independent Recovery Protocols for Network 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general solution possible </a:t>
            </a:r>
          </a:p>
          <a:p>
            <a:pPr lvl="1"/>
            <a:r>
              <a:rPr lang="en-US" dirty="0" smtClean="0"/>
              <a:t>allow one group to terminate while the other is blocked </a:t>
            </a:r>
          </a:p>
          <a:p>
            <a:pPr lvl="1"/>
            <a:r>
              <a:rPr lang="en-US" dirty="0" smtClean="0"/>
              <a:t>improve availability</a:t>
            </a:r>
          </a:p>
          <a:p>
            <a:r>
              <a:rPr lang="en-US" dirty="0" smtClean="0"/>
              <a:t>How to determine which group to proceed?</a:t>
            </a:r>
          </a:p>
          <a:p>
            <a:pPr lvl="1"/>
            <a:r>
              <a:rPr lang="en-US" dirty="0" smtClean="0"/>
              <a:t>The group with a majority </a:t>
            </a:r>
          </a:p>
          <a:p>
            <a:r>
              <a:rPr lang="en-US" dirty="0" smtClean="0"/>
              <a:t>How does a group know if it has majority?</a:t>
            </a:r>
          </a:p>
          <a:p>
            <a:pPr lvl="1"/>
            <a:r>
              <a:rPr lang="en-US" dirty="0" smtClean="0"/>
              <a:t>Centralized</a:t>
            </a:r>
          </a:p>
          <a:p>
            <a:pPr lvl="2"/>
            <a:r>
              <a:rPr lang="en-US" dirty="0" smtClean="0"/>
              <a:t>Whichever partitions contains the central site should terminate the transaction</a:t>
            </a:r>
          </a:p>
          <a:p>
            <a:pPr lvl="1"/>
            <a:r>
              <a:rPr lang="en-US" dirty="0" smtClean="0"/>
              <a:t>Voting-based (quorum)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Quorum </a:t>
            </a:r>
            <a:r>
              <a:rPr lang="en-US" dirty="0" smtClean="0"/>
              <a:t>Protocols</a:t>
            </a:r>
            <a:endParaRPr lang="en-US" dirty="0"/>
          </a:p>
        </p:txBody>
      </p:sp>
      <p:sp>
        <p:nvSpPr>
          <p:cNvPr id="217090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network partitioning problem is handled by the commit protocol.</a:t>
            </a:r>
          </a:p>
          <a:p>
            <a:pPr>
              <a:lnSpc>
                <a:spcPct val="100000"/>
              </a:lnSpc>
            </a:pPr>
            <a:r>
              <a:rPr lang="en-US" dirty="0"/>
              <a:t>Every site is assigned a vote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</a:pPr>
            <a:r>
              <a:rPr lang="en-US" dirty="0"/>
              <a:t>Total number of votes in the system </a:t>
            </a:r>
            <a:r>
              <a:rPr lang="en-US" i="1" dirty="0"/>
              <a:t>V</a:t>
            </a:r>
          </a:p>
          <a:p>
            <a:pPr>
              <a:lnSpc>
                <a:spcPct val="100000"/>
              </a:lnSpc>
            </a:pPr>
            <a:r>
              <a:rPr lang="en-US" dirty="0"/>
              <a:t>Abort quorum </a:t>
            </a:r>
            <a:r>
              <a:rPr lang="en-US" i="1" dirty="0" err="1"/>
              <a:t>V</a:t>
            </a:r>
            <a:r>
              <a:rPr lang="en-US" i="1" baseline="-25000" dirty="0" err="1"/>
              <a:t>a</a:t>
            </a:r>
            <a:r>
              <a:rPr lang="en-US" dirty="0"/>
              <a:t>, commit quorum </a:t>
            </a:r>
            <a:r>
              <a:rPr lang="en-US" i="1" dirty="0" err="1"/>
              <a:t>V</a:t>
            </a:r>
            <a:r>
              <a:rPr lang="en-US" i="1" baseline="-25000" dirty="0" err="1"/>
              <a:t>c</a:t>
            </a:r>
            <a:endParaRPr lang="en-US" i="1" dirty="0"/>
          </a:p>
          <a:p>
            <a:pPr lvl="1">
              <a:lnSpc>
                <a:spcPct val="100000"/>
              </a:lnSpc>
            </a:pPr>
            <a:r>
              <a:rPr lang="en-US" i="1" dirty="0" err="1"/>
              <a:t>V</a:t>
            </a:r>
            <a:r>
              <a:rPr lang="en-US" i="1" baseline="-25000" dirty="0" err="1"/>
              <a:t>a</a:t>
            </a:r>
            <a:r>
              <a:rPr lang="en-US" dirty="0"/>
              <a:t> + </a:t>
            </a:r>
            <a:r>
              <a:rPr lang="en-US" i="1" dirty="0" err="1"/>
              <a:t>V</a:t>
            </a:r>
            <a:r>
              <a:rPr lang="en-US" i="1" baseline="-25000" dirty="0" err="1"/>
              <a:t>c</a:t>
            </a:r>
            <a:r>
              <a:rPr lang="en-US" dirty="0"/>
              <a:t> &gt; </a:t>
            </a:r>
            <a:r>
              <a:rPr lang="en-US" i="1" dirty="0"/>
              <a:t>V</a:t>
            </a:r>
            <a:r>
              <a:rPr lang="en-US" dirty="0"/>
              <a:t>  where 0 ≤ </a:t>
            </a:r>
            <a:r>
              <a:rPr lang="en-US" i="1" dirty="0" err="1"/>
              <a:t>V</a:t>
            </a:r>
            <a:r>
              <a:rPr lang="en-US" i="1" baseline="-25000" dirty="0" err="1"/>
              <a:t>a</a:t>
            </a:r>
            <a:r>
              <a:rPr lang="en-US" i="1" dirty="0"/>
              <a:t> </a:t>
            </a:r>
            <a:r>
              <a:rPr lang="en-US" dirty="0"/>
              <a:t>, </a:t>
            </a:r>
            <a:r>
              <a:rPr lang="en-US" i="1" dirty="0" err="1"/>
              <a:t>V</a:t>
            </a:r>
            <a:r>
              <a:rPr lang="en-US" i="1" baseline="-25000" dirty="0" err="1"/>
              <a:t>c</a:t>
            </a:r>
            <a:r>
              <a:rPr lang="en-US" dirty="0"/>
              <a:t> ≤ </a:t>
            </a:r>
            <a:r>
              <a:rPr lang="en-US" i="1" dirty="0"/>
              <a:t>V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Before a transaction commits, it must obtain a commit quorum </a:t>
            </a:r>
            <a:r>
              <a:rPr lang="en-US" i="1" dirty="0" err="1"/>
              <a:t>V</a:t>
            </a:r>
            <a:r>
              <a:rPr lang="en-US" i="1" baseline="-25000" dirty="0" err="1"/>
              <a:t>c</a:t>
            </a:r>
            <a:endParaRPr lang="en-US" i="1" dirty="0"/>
          </a:p>
          <a:p>
            <a:pPr lvl="1">
              <a:lnSpc>
                <a:spcPct val="100000"/>
              </a:lnSpc>
            </a:pPr>
            <a:r>
              <a:rPr lang="en-US" dirty="0"/>
              <a:t>Before a transaction aborts, it must obtain an abort quorum </a:t>
            </a:r>
            <a:r>
              <a:rPr lang="en-US" i="1" dirty="0" err="1"/>
              <a:t>V</a:t>
            </a:r>
            <a:r>
              <a:rPr lang="en-US" i="1" baseline="-25000" dirty="0" err="1"/>
              <a:t>a</a:t>
            </a:r>
            <a:endParaRPr lang="en-US" i="1" baseline="-250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Types of Faults</a:t>
            </a:r>
          </a:p>
        </p:txBody>
      </p:sp>
      <p:sp>
        <p:nvSpPr>
          <p:cNvPr id="123906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/>
              <a:t>Hard faults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/>
              <a:t>Permanent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/>
              <a:t>Resulting failures are called hard failures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/>
              <a:t>Soft faults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/>
              <a:t>Transient or intermittent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/>
              <a:t>Account for more than 90% of all failures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/>
              <a:t>Resulting failures are called soft failures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State Transitions in Quorum Protocols</a:t>
            </a:r>
          </a:p>
        </p:txBody>
      </p:sp>
      <p:sp>
        <p:nvSpPr>
          <p:cNvPr id="218115" name="Line 3"/>
          <p:cNvSpPr>
            <a:spLocks noChangeShapeType="1"/>
          </p:cNvSpPr>
          <p:nvPr/>
        </p:nvSpPr>
        <p:spPr bwMode="auto">
          <a:xfrm>
            <a:off x="3799841" y="3551631"/>
            <a:ext cx="0" cy="1029547"/>
          </a:xfrm>
          <a:prstGeom prst="line">
            <a:avLst/>
          </a:prstGeom>
          <a:noFill/>
          <a:ln w="19050" cmpd="sng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18116" name="Line 4"/>
          <p:cNvSpPr>
            <a:spLocks noChangeShapeType="1"/>
          </p:cNvSpPr>
          <p:nvPr/>
        </p:nvSpPr>
        <p:spPr bwMode="auto">
          <a:xfrm flipH="1">
            <a:off x="2910277" y="5737160"/>
            <a:ext cx="681849" cy="993422"/>
          </a:xfrm>
          <a:prstGeom prst="line">
            <a:avLst/>
          </a:prstGeom>
          <a:noFill/>
          <a:ln w="19050" cmpd="sng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18117" name="Line 5"/>
          <p:cNvSpPr>
            <a:spLocks noChangeShapeType="1"/>
          </p:cNvSpPr>
          <p:nvPr/>
        </p:nvSpPr>
        <p:spPr bwMode="auto">
          <a:xfrm>
            <a:off x="4070774" y="5737160"/>
            <a:ext cx="638950" cy="993422"/>
          </a:xfrm>
          <a:prstGeom prst="line">
            <a:avLst/>
          </a:prstGeom>
          <a:noFill/>
          <a:ln w="19050" cmpd="sng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grpSp>
        <p:nvGrpSpPr>
          <p:cNvPr id="218120" name="Group 8"/>
          <p:cNvGrpSpPr>
            <a:grpSpLocks/>
          </p:cNvGrpSpPr>
          <p:nvPr/>
        </p:nvGrpSpPr>
        <p:grpSpPr bwMode="auto">
          <a:xfrm>
            <a:off x="3190242" y="2395649"/>
            <a:ext cx="1223715" cy="1137920"/>
            <a:chOff x="1413" y="892"/>
            <a:chExt cx="542" cy="504"/>
          </a:xfrm>
          <a:solidFill>
            <a:schemeClr val="bg1"/>
          </a:solidFill>
        </p:grpSpPr>
        <p:sp>
          <p:nvSpPr>
            <p:cNvPr id="218118" name="Oval 6"/>
            <p:cNvSpPr>
              <a:spLocks noChangeArrowheads="1"/>
            </p:cNvSpPr>
            <p:nvPr/>
          </p:nvSpPr>
          <p:spPr bwMode="auto">
            <a:xfrm>
              <a:off x="1435" y="892"/>
              <a:ext cx="496" cy="504"/>
            </a:xfrm>
            <a:prstGeom prst="ellips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218119" name="Rectangle 7"/>
            <p:cNvSpPr>
              <a:spLocks noChangeArrowheads="1"/>
            </p:cNvSpPr>
            <p:nvPr/>
          </p:nvSpPr>
          <p:spPr bwMode="auto">
            <a:xfrm>
              <a:off x="1413" y="1049"/>
              <a:ext cx="542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00000"/>
                  </a:solidFill>
                  <a:latin typeface="Book Antiqua"/>
                </a:rPr>
                <a:t>INITIAL</a:t>
              </a:r>
            </a:p>
          </p:txBody>
        </p:sp>
      </p:grpSp>
      <p:sp>
        <p:nvSpPr>
          <p:cNvPr id="218121" name="Oval 9"/>
          <p:cNvSpPr>
            <a:spLocks noChangeArrowheads="1"/>
          </p:cNvSpPr>
          <p:nvPr/>
        </p:nvSpPr>
        <p:spPr bwMode="auto">
          <a:xfrm>
            <a:off x="3239912" y="4599240"/>
            <a:ext cx="1119858" cy="1155982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18122" name="Rectangle 10"/>
          <p:cNvSpPr>
            <a:spLocks noChangeArrowheads="1"/>
          </p:cNvSpPr>
          <p:nvPr/>
        </p:nvSpPr>
        <p:spPr bwMode="auto">
          <a:xfrm>
            <a:off x="3306462" y="4962743"/>
            <a:ext cx="986757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000000"/>
                </a:solidFill>
                <a:latin typeface="Book Antiqua"/>
              </a:rPr>
              <a:t>WAIT</a:t>
            </a:r>
          </a:p>
        </p:txBody>
      </p:sp>
      <p:sp>
        <p:nvSpPr>
          <p:cNvPr id="218123" name="Rectangle 11"/>
          <p:cNvSpPr>
            <a:spLocks noChangeArrowheads="1"/>
          </p:cNvSpPr>
          <p:nvPr/>
        </p:nvSpPr>
        <p:spPr bwMode="auto">
          <a:xfrm>
            <a:off x="1499549" y="3630655"/>
            <a:ext cx="2401507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000" u="sng" dirty="0">
                <a:solidFill>
                  <a:srgbClr val="000000"/>
                </a:solidFill>
                <a:latin typeface="Book Antiqua"/>
              </a:rPr>
              <a:t>Commit command</a:t>
            </a:r>
          </a:p>
        </p:txBody>
      </p:sp>
      <p:sp>
        <p:nvSpPr>
          <p:cNvPr id="218124" name="Rectangle 12"/>
          <p:cNvSpPr>
            <a:spLocks noChangeArrowheads="1"/>
          </p:cNvSpPr>
          <p:nvPr/>
        </p:nvSpPr>
        <p:spPr bwMode="auto">
          <a:xfrm>
            <a:off x="3588613" y="3630654"/>
            <a:ext cx="259895" cy="7432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endParaRPr lang="en-US" sz="2000" dirty="0">
              <a:solidFill>
                <a:srgbClr val="000000"/>
              </a:solidFill>
              <a:latin typeface="Book Antiqua"/>
            </a:endParaRPr>
          </a:p>
          <a:p>
            <a:endParaRPr lang="en-US" sz="20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218125" name="Rectangle 13"/>
          <p:cNvSpPr>
            <a:spLocks noChangeArrowheads="1"/>
          </p:cNvSpPr>
          <p:nvPr/>
        </p:nvSpPr>
        <p:spPr bwMode="auto">
          <a:xfrm>
            <a:off x="2135420" y="3901588"/>
            <a:ext cx="1136538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Prepare</a:t>
            </a:r>
          </a:p>
        </p:txBody>
      </p:sp>
      <p:sp>
        <p:nvSpPr>
          <p:cNvPr id="218126" name="Rectangle 14"/>
          <p:cNvSpPr>
            <a:spLocks noChangeArrowheads="1"/>
          </p:cNvSpPr>
          <p:nvPr/>
        </p:nvSpPr>
        <p:spPr bwMode="auto">
          <a:xfrm>
            <a:off x="4561816" y="5780059"/>
            <a:ext cx="2106555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000" u="sng" dirty="0">
                <a:solidFill>
                  <a:srgbClr val="000000"/>
                </a:solidFill>
                <a:latin typeface="Book Antiqua"/>
              </a:rPr>
              <a:t>      Vote-commit     </a:t>
            </a:r>
          </a:p>
        </p:txBody>
      </p:sp>
      <p:sp>
        <p:nvSpPr>
          <p:cNvPr id="218127" name="Rectangle 15"/>
          <p:cNvSpPr>
            <a:spLocks noChangeArrowheads="1"/>
          </p:cNvSpPr>
          <p:nvPr/>
        </p:nvSpPr>
        <p:spPr bwMode="auto">
          <a:xfrm>
            <a:off x="4414341" y="6078086"/>
            <a:ext cx="2401507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Prepare-to-commit</a:t>
            </a:r>
          </a:p>
        </p:txBody>
      </p:sp>
      <p:sp>
        <p:nvSpPr>
          <p:cNvPr id="218128" name="Rectangle 16"/>
          <p:cNvSpPr>
            <a:spLocks noChangeArrowheads="1"/>
          </p:cNvSpPr>
          <p:nvPr/>
        </p:nvSpPr>
        <p:spPr bwMode="auto">
          <a:xfrm>
            <a:off x="225514" y="2463382"/>
            <a:ext cx="2348621" cy="5893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 Antiqua"/>
              </a:rPr>
              <a:t>Coordinator</a:t>
            </a:r>
          </a:p>
        </p:txBody>
      </p:sp>
      <p:sp>
        <p:nvSpPr>
          <p:cNvPr id="218129" name="Rectangle 17"/>
          <p:cNvSpPr>
            <a:spLocks noChangeArrowheads="1"/>
          </p:cNvSpPr>
          <p:nvPr/>
        </p:nvSpPr>
        <p:spPr bwMode="auto">
          <a:xfrm>
            <a:off x="1151467" y="5780059"/>
            <a:ext cx="2280356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000" u="sng" dirty="0">
                <a:solidFill>
                  <a:srgbClr val="000000"/>
                </a:solidFill>
                <a:latin typeface="Book Antiqua"/>
              </a:rPr>
              <a:t>       Vote-abort     </a:t>
            </a:r>
          </a:p>
        </p:txBody>
      </p:sp>
      <p:sp>
        <p:nvSpPr>
          <p:cNvPr id="218130" name="Rectangle 18"/>
          <p:cNvSpPr>
            <a:spLocks noChangeArrowheads="1"/>
          </p:cNvSpPr>
          <p:nvPr/>
        </p:nvSpPr>
        <p:spPr bwMode="auto">
          <a:xfrm>
            <a:off x="2595191" y="5780058"/>
            <a:ext cx="259895" cy="7432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endParaRPr lang="en-US" sz="2000" dirty="0">
              <a:solidFill>
                <a:srgbClr val="000000"/>
              </a:solidFill>
              <a:latin typeface="Book Antiqua"/>
            </a:endParaRPr>
          </a:p>
          <a:p>
            <a:endParaRPr lang="en-US" sz="20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218131" name="Rectangle 19"/>
          <p:cNvSpPr>
            <a:spLocks noChangeArrowheads="1"/>
          </p:cNvSpPr>
          <p:nvPr/>
        </p:nvSpPr>
        <p:spPr bwMode="auto">
          <a:xfrm>
            <a:off x="1173614" y="6050992"/>
            <a:ext cx="2132203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Prepare-to-abort</a:t>
            </a:r>
          </a:p>
        </p:txBody>
      </p:sp>
      <p:sp>
        <p:nvSpPr>
          <p:cNvPr id="218132" name="Oval 20"/>
          <p:cNvSpPr>
            <a:spLocks noChangeArrowheads="1"/>
          </p:cNvSpPr>
          <p:nvPr/>
        </p:nvSpPr>
        <p:spPr bwMode="auto">
          <a:xfrm>
            <a:off x="2296161" y="8401338"/>
            <a:ext cx="1119858" cy="1155982"/>
          </a:xfrm>
          <a:prstGeom prst="ellipse">
            <a:avLst/>
          </a:prstGeom>
          <a:solidFill>
            <a:schemeClr val="accent3">
              <a:lumMod val="25000"/>
            </a:schemeClr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18133" name="Rectangle 21"/>
          <p:cNvSpPr>
            <a:spLocks noChangeArrowheads="1"/>
          </p:cNvSpPr>
          <p:nvPr/>
        </p:nvSpPr>
        <p:spPr bwMode="auto">
          <a:xfrm>
            <a:off x="2255887" y="8764841"/>
            <a:ext cx="1200407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Book Antiqua"/>
              </a:rPr>
              <a:t>ABORT</a:t>
            </a:r>
          </a:p>
        </p:txBody>
      </p:sp>
      <p:sp>
        <p:nvSpPr>
          <p:cNvPr id="218134" name="Oval 22"/>
          <p:cNvSpPr>
            <a:spLocks noChangeArrowheads="1"/>
          </p:cNvSpPr>
          <p:nvPr/>
        </p:nvSpPr>
        <p:spPr bwMode="auto">
          <a:xfrm>
            <a:off x="4231075" y="8401338"/>
            <a:ext cx="1119858" cy="1155982"/>
          </a:xfrm>
          <a:prstGeom prst="ellipse">
            <a:avLst/>
          </a:prstGeom>
          <a:solidFill>
            <a:schemeClr val="accent3">
              <a:lumMod val="25000"/>
            </a:schemeClr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18135" name="Rectangle 23"/>
          <p:cNvSpPr>
            <a:spLocks noChangeArrowheads="1"/>
          </p:cNvSpPr>
          <p:nvPr/>
        </p:nvSpPr>
        <p:spPr bwMode="auto">
          <a:xfrm>
            <a:off x="4070828" y="8764841"/>
            <a:ext cx="1442611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Book Antiqua"/>
              </a:rPr>
              <a:t>COMMIT</a:t>
            </a:r>
          </a:p>
        </p:txBody>
      </p:sp>
      <p:sp>
        <p:nvSpPr>
          <p:cNvPr id="218136" name="Oval 24"/>
          <p:cNvSpPr>
            <a:spLocks noChangeArrowheads="1"/>
          </p:cNvSpPr>
          <p:nvPr/>
        </p:nvSpPr>
        <p:spPr bwMode="auto">
          <a:xfrm>
            <a:off x="4231075" y="6739613"/>
            <a:ext cx="1119858" cy="1155982"/>
          </a:xfrm>
          <a:prstGeom prst="ellipse">
            <a:avLst/>
          </a:prstGeom>
          <a:solidFill>
            <a:srgbClr val="037C03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18137" name="Line 25"/>
          <p:cNvSpPr>
            <a:spLocks noChangeShapeType="1"/>
          </p:cNvSpPr>
          <p:nvPr/>
        </p:nvSpPr>
        <p:spPr bwMode="auto">
          <a:xfrm>
            <a:off x="4791004" y="7922689"/>
            <a:ext cx="0" cy="469618"/>
          </a:xfrm>
          <a:prstGeom prst="line">
            <a:avLst/>
          </a:prstGeom>
          <a:noFill/>
          <a:ln w="19050" cmpd="sng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18138" name="Rectangle 26"/>
          <p:cNvSpPr>
            <a:spLocks noChangeArrowheads="1"/>
          </p:cNvSpPr>
          <p:nvPr/>
        </p:nvSpPr>
        <p:spPr bwMode="auto">
          <a:xfrm>
            <a:off x="4082118" y="6967649"/>
            <a:ext cx="1442611" cy="7432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Book Antiqua"/>
              </a:rPr>
              <a:t>PRE-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Book Antiqua"/>
              </a:rPr>
              <a:t>COMMIT</a:t>
            </a:r>
          </a:p>
        </p:txBody>
      </p:sp>
      <p:sp>
        <p:nvSpPr>
          <p:cNvPr id="218139" name="Rectangle 27"/>
          <p:cNvSpPr>
            <a:spLocks noChangeArrowheads="1"/>
          </p:cNvSpPr>
          <p:nvPr/>
        </p:nvSpPr>
        <p:spPr bwMode="auto">
          <a:xfrm>
            <a:off x="4761993" y="7866246"/>
            <a:ext cx="2439979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000" u="sng" dirty="0">
                <a:solidFill>
                  <a:srgbClr val="000000"/>
                </a:solidFill>
                <a:latin typeface="Book Antiqua"/>
              </a:rPr>
              <a:t>   Ready-to-commit  </a:t>
            </a:r>
          </a:p>
        </p:txBody>
      </p:sp>
      <p:sp>
        <p:nvSpPr>
          <p:cNvPr id="218140" name="Rectangle 28"/>
          <p:cNvSpPr>
            <a:spLocks noChangeArrowheads="1"/>
          </p:cNvSpPr>
          <p:nvPr/>
        </p:nvSpPr>
        <p:spPr bwMode="auto">
          <a:xfrm>
            <a:off x="5024840" y="8164272"/>
            <a:ext cx="1952667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Global commit</a:t>
            </a:r>
          </a:p>
        </p:txBody>
      </p:sp>
      <p:sp>
        <p:nvSpPr>
          <p:cNvPr id="218141" name="Line 29"/>
          <p:cNvSpPr>
            <a:spLocks noChangeShapeType="1"/>
          </p:cNvSpPr>
          <p:nvPr/>
        </p:nvSpPr>
        <p:spPr bwMode="auto">
          <a:xfrm>
            <a:off x="9530081" y="3551631"/>
            <a:ext cx="0" cy="1029547"/>
          </a:xfrm>
          <a:prstGeom prst="line">
            <a:avLst/>
          </a:prstGeom>
          <a:noFill/>
          <a:ln w="19050" cmpd="sng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18142" name="Line 30"/>
          <p:cNvSpPr>
            <a:spLocks noChangeShapeType="1"/>
          </p:cNvSpPr>
          <p:nvPr/>
        </p:nvSpPr>
        <p:spPr bwMode="auto">
          <a:xfrm flipH="1">
            <a:off x="8654064" y="5737160"/>
            <a:ext cx="681849" cy="993422"/>
          </a:xfrm>
          <a:prstGeom prst="line">
            <a:avLst/>
          </a:prstGeom>
          <a:noFill/>
          <a:ln w="19050" cmpd="sng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18143" name="Line 31"/>
          <p:cNvSpPr>
            <a:spLocks noChangeShapeType="1"/>
          </p:cNvSpPr>
          <p:nvPr/>
        </p:nvSpPr>
        <p:spPr bwMode="auto">
          <a:xfrm>
            <a:off x="9814561" y="5737160"/>
            <a:ext cx="641209" cy="993422"/>
          </a:xfrm>
          <a:prstGeom prst="line">
            <a:avLst/>
          </a:prstGeom>
          <a:noFill/>
          <a:ln w="19050" cmpd="sng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grpSp>
        <p:nvGrpSpPr>
          <p:cNvPr id="218146" name="Group 34"/>
          <p:cNvGrpSpPr>
            <a:grpSpLocks/>
          </p:cNvGrpSpPr>
          <p:nvPr/>
        </p:nvGrpSpPr>
        <p:grpSpPr bwMode="auto">
          <a:xfrm>
            <a:off x="8920483" y="2395649"/>
            <a:ext cx="1223715" cy="1137920"/>
            <a:chOff x="3951" y="892"/>
            <a:chExt cx="542" cy="504"/>
          </a:xfrm>
          <a:solidFill>
            <a:schemeClr val="bg1"/>
          </a:solidFill>
        </p:grpSpPr>
        <p:sp>
          <p:nvSpPr>
            <p:cNvPr id="218144" name="Oval 32"/>
            <p:cNvSpPr>
              <a:spLocks noChangeArrowheads="1"/>
            </p:cNvSpPr>
            <p:nvPr/>
          </p:nvSpPr>
          <p:spPr bwMode="auto">
            <a:xfrm>
              <a:off x="3973" y="892"/>
              <a:ext cx="496" cy="504"/>
            </a:xfrm>
            <a:prstGeom prst="ellips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218145" name="Rectangle 33"/>
            <p:cNvSpPr>
              <a:spLocks noChangeArrowheads="1"/>
            </p:cNvSpPr>
            <p:nvPr/>
          </p:nvSpPr>
          <p:spPr bwMode="auto">
            <a:xfrm>
              <a:off x="3951" y="1049"/>
              <a:ext cx="542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00000"/>
                  </a:solidFill>
                  <a:latin typeface="Book Antiqua"/>
                </a:rPr>
                <a:t>INITIAL</a:t>
              </a:r>
            </a:p>
          </p:txBody>
        </p:sp>
      </p:grpSp>
      <p:grpSp>
        <p:nvGrpSpPr>
          <p:cNvPr id="218149" name="Group 37"/>
          <p:cNvGrpSpPr>
            <a:grpSpLocks/>
          </p:cNvGrpSpPr>
          <p:nvPr/>
        </p:nvGrpSpPr>
        <p:grpSpPr bwMode="auto">
          <a:xfrm>
            <a:off x="8970148" y="4599240"/>
            <a:ext cx="1119858" cy="1155982"/>
            <a:chOff x="3973" y="1868"/>
            <a:chExt cx="496" cy="512"/>
          </a:xfrm>
          <a:solidFill>
            <a:schemeClr val="bg1"/>
          </a:solidFill>
        </p:grpSpPr>
        <p:sp>
          <p:nvSpPr>
            <p:cNvPr id="218147" name="Oval 35"/>
            <p:cNvSpPr>
              <a:spLocks noChangeArrowheads="1"/>
            </p:cNvSpPr>
            <p:nvPr/>
          </p:nvSpPr>
          <p:spPr bwMode="auto">
            <a:xfrm>
              <a:off x="3973" y="1868"/>
              <a:ext cx="496" cy="512"/>
            </a:xfrm>
            <a:prstGeom prst="ellips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218148" name="Rectangle 36"/>
            <p:cNvSpPr>
              <a:spLocks noChangeArrowheads="1"/>
            </p:cNvSpPr>
            <p:nvPr/>
          </p:nvSpPr>
          <p:spPr bwMode="auto">
            <a:xfrm>
              <a:off x="3976" y="2029"/>
              <a:ext cx="491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00000"/>
                  </a:solidFill>
                  <a:latin typeface="Book Antiqua"/>
                </a:rPr>
                <a:t>READY</a:t>
              </a:r>
            </a:p>
          </p:txBody>
        </p:sp>
      </p:grpSp>
      <p:sp>
        <p:nvSpPr>
          <p:cNvPr id="218150" name="Rectangle 38"/>
          <p:cNvSpPr>
            <a:spLocks noChangeArrowheads="1"/>
          </p:cNvSpPr>
          <p:nvPr/>
        </p:nvSpPr>
        <p:spPr bwMode="auto">
          <a:xfrm>
            <a:off x="9732845" y="3612592"/>
            <a:ext cx="1457138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000" u="sng" dirty="0">
                <a:solidFill>
                  <a:srgbClr val="000000"/>
                </a:solidFill>
                <a:latin typeface="Book Antiqua"/>
              </a:rPr>
              <a:t>     Prepare   </a:t>
            </a:r>
          </a:p>
        </p:txBody>
      </p:sp>
      <p:sp>
        <p:nvSpPr>
          <p:cNvPr id="218151" name="Rectangle 39"/>
          <p:cNvSpPr>
            <a:spLocks noChangeArrowheads="1"/>
          </p:cNvSpPr>
          <p:nvPr/>
        </p:nvSpPr>
        <p:spPr bwMode="auto">
          <a:xfrm>
            <a:off x="11048311" y="3612592"/>
            <a:ext cx="259895" cy="7432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endParaRPr lang="en-US" sz="2000" dirty="0">
              <a:solidFill>
                <a:srgbClr val="000000"/>
              </a:solidFill>
              <a:latin typeface="Book Antiqua"/>
            </a:endParaRPr>
          </a:p>
          <a:p>
            <a:endParaRPr lang="en-US" sz="20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218152" name="Rectangle 40"/>
          <p:cNvSpPr>
            <a:spLocks noChangeArrowheads="1"/>
          </p:cNvSpPr>
          <p:nvPr/>
        </p:nvSpPr>
        <p:spPr bwMode="auto">
          <a:xfrm>
            <a:off x="9598239" y="3883526"/>
            <a:ext cx="1721834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Vote-commit</a:t>
            </a:r>
          </a:p>
        </p:txBody>
      </p:sp>
      <p:sp>
        <p:nvSpPr>
          <p:cNvPr id="218153" name="Rectangle 41"/>
          <p:cNvSpPr>
            <a:spLocks noChangeArrowheads="1"/>
          </p:cNvSpPr>
          <p:nvPr/>
        </p:nvSpPr>
        <p:spPr bwMode="auto">
          <a:xfrm>
            <a:off x="9936865" y="5761997"/>
            <a:ext cx="2401507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000" u="sng" dirty="0">
                <a:solidFill>
                  <a:srgbClr val="000000"/>
                </a:solidFill>
                <a:latin typeface="Book Antiqua"/>
              </a:rPr>
              <a:t>Prepare-to-commit</a:t>
            </a:r>
          </a:p>
        </p:txBody>
      </p:sp>
      <p:sp>
        <p:nvSpPr>
          <p:cNvPr id="218154" name="Rectangle 42"/>
          <p:cNvSpPr>
            <a:spLocks noChangeArrowheads="1"/>
          </p:cNvSpPr>
          <p:nvPr/>
        </p:nvSpPr>
        <p:spPr bwMode="auto">
          <a:xfrm>
            <a:off x="11590178" y="5761996"/>
            <a:ext cx="259895" cy="7432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endParaRPr lang="en-US" sz="2000" dirty="0">
              <a:solidFill>
                <a:srgbClr val="000000"/>
              </a:solidFill>
              <a:latin typeface="Book Antiqua"/>
            </a:endParaRPr>
          </a:p>
          <a:p>
            <a:endParaRPr lang="en-US" sz="20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218155" name="Rectangle 43"/>
          <p:cNvSpPr>
            <a:spLocks noChangeArrowheads="1"/>
          </p:cNvSpPr>
          <p:nvPr/>
        </p:nvSpPr>
        <p:spPr bwMode="auto">
          <a:xfrm>
            <a:off x="10092831" y="6060023"/>
            <a:ext cx="2247619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Ready-to-commit</a:t>
            </a:r>
          </a:p>
        </p:txBody>
      </p:sp>
      <p:sp>
        <p:nvSpPr>
          <p:cNvPr id="218156" name="Line 44"/>
          <p:cNvSpPr>
            <a:spLocks noChangeShapeType="1"/>
          </p:cNvSpPr>
          <p:nvPr/>
        </p:nvSpPr>
        <p:spPr bwMode="auto">
          <a:xfrm>
            <a:off x="7755467" y="7082795"/>
            <a:ext cx="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18157" name="Rectangle 45"/>
          <p:cNvSpPr>
            <a:spLocks noChangeArrowheads="1"/>
          </p:cNvSpPr>
          <p:nvPr/>
        </p:nvSpPr>
        <p:spPr bwMode="auto">
          <a:xfrm>
            <a:off x="7378885" y="3973837"/>
            <a:ext cx="1328898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000" u="sng" dirty="0">
                <a:solidFill>
                  <a:srgbClr val="000000"/>
                </a:solidFill>
                <a:latin typeface="Book Antiqua"/>
              </a:rPr>
              <a:t>   Prepare   </a:t>
            </a:r>
          </a:p>
        </p:txBody>
      </p:sp>
      <p:sp>
        <p:nvSpPr>
          <p:cNvPr id="218158" name="Rectangle 46"/>
          <p:cNvSpPr>
            <a:spLocks noChangeArrowheads="1"/>
          </p:cNvSpPr>
          <p:nvPr/>
        </p:nvSpPr>
        <p:spPr bwMode="auto">
          <a:xfrm>
            <a:off x="7164933" y="3973836"/>
            <a:ext cx="259895" cy="7432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endParaRPr lang="en-US" sz="2000" dirty="0">
              <a:solidFill>
                <a:srgbClr val="000000"/>
              </a:solidFill>
              <a:latin typeface="Book Antiqua"/>
            </a:endParaRPr>
          </a:p>
          <a:p>
            <a:endParaRPr lang="en-US" sz="20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218159" name="Rectangle 47"/>
          <p:cNvSpPr>
            <a:spLocks noChangeArrowheads="1"/>
          </p:cNvSpPr>
          <p:nvPr/>
        </p:nvSpPr>
        <p:spPr bwMode="auto">
          <a:xfrm>
            <a:off x="7301265" y="4244770"/>
            <a:ext cx="1452530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Vote-abort</a:t>
            </a:r>
          </a:p>
        </p:txBody>
      </p:sp>
      <p:sp>
        <p:nvSpPr>
          <p:cNvPr id="218160" name="Rectangle 48"/>
          <p:cNvSpPr>
            <a:spLocks noChangeArrowheads="1"/>
          </p:cNvSpPr>
          <p:nvPr/>
        </p:nvSpPr>
        <p:spPr bwMode="auto">
          <a:xfrm>
            <a:off x="8682160" y="5743934"/>
            <a:ext cx="259895" cy="7432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endParaRPr lang="en-US" sz="2000" dirty="0">
              <a:solidFill>
                <a:srgbClr val="000000"/>
              </a:solidFill>
              <a:latin typeface="Book Antiqua"/>
            </a:endParaRPr>
          </a:p>
          <a:p>
            <a:endParaRPr lang="en-US" sz="2000" dirty="0">
              <a:solidFill>
                <a:srgbClr val="000000"/>
              </a:solidFill>
              <a:latin typeface="Book Antiqua"/>
            </a:endParaRPr>
          </a:p>
        </p:txBody>
      </p:sp>
      <p:grpSp>
        <p:nvGrpSpPr>
          <p:cNvPr id="218163" name="Group 51"/>
          <p:cNvGrpSpPr>
            <a:grpSpLocks/>
          </p:cNvGrpSpPr>
          <p:nvPr/>
        </p:nvGrpSpPr>
        <p:grpSpPr bwMode="auto">
          <a:xfrm>
            <a:off x="7276816" y="7884307"/>
            <a:ext cx="1618826" cy="668302"/>
            <a:chOff x="3223" y="3323"/>
            <a:chExt cx="717" cy="296"/>
          </a:xfrm>
        </p:grpSpPr>
        <p:sp>
          <p:nvSpPr>
            <p:cNvPr id="218161" name="Rectangle 49"/>
            <p:cNvSpPr>
              <a:spLocks noChangeArrowheads="1"/>
            </p:cNvSpPr>
            <p:nvPr/>
          </p:nvSpPr>
          <p:spPr bwMode="auto">
            <a:xfrm>
              <a:off x="3223" y="3323"/>
              <a:ext cx="717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 u="sng" dirty="0">
                  <a:solidFill>
                    <a:srgbClr val="000000"/>
                  </a:solidFill>
                  <a:latin typeface="Book Antiqua"/>
                </a:rPr>
                <a:t>Global-abort</a:t>
              </a:r>
            </a:p>
          </p:txBody>
        </p:sp>
        <p:sp>
          <p:nvSpPr>
            <p:cNvPr id="218162" name="Rectangle 50"/>
            <p:cNvSpPr>
              <a:spLocks noChangeArrowheads="1"/>
            </p:cNvSpPr>
            <p:nvPr/>
          </p:nvSpPr>
          <p:spPr bwMode="auto">
            <a:xfrm>
              <a:off x="3443" y="3443"/>
              <a:ext cx="283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 err="1">
                  <a:solidFill>
                    <a:srgbClr val="000000"/>
                  </a:solidFill>
                  <a:latin typeface="Book Antiqua"/>
                </a:rPr>
                <a:t>Ack</a:t>
              </a:r>
              <a:endParaRPr lang="en-US" sz="2000" dirty="0">
                <a:solidFill>
                  <a:srgbClr val="000000"/>
                </a:solidFill>
                <a:latin typeface="Book Antiqua"/>
              </a:endParaRPr>
            </a:p>
          </p:txBody>
        </p:sp>
      </p:grpSp>
      <p:sp>
        <p:nvSpPr>
          <p:cNvPr id="218164" name="Rectangle 52"/>
          <p:cNvSpPr>
            <a:spLocks noChangeArrowheads="1"/>
          </p:cNvSpPr>
          <p:nvPr/>
        </p:nvSpPr>
        <p:spPr bwMode="auto">
          <a:xfrm>
            <a:off x="10630156" y="2526600"/>
            <a:ext cx="2292829" cy="5893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 Antiqua"/>
              </a:rPr>
              <a:t>Participants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6947183" y="2996218"/>
            <a:ext cx="2047804" cy="6046329"/>
            <a:chOff x="6947183" y="2996218"/>
            <a:chExt cx="2047804" cy="6046329"/>
          </a:xfrm>
        </p:grpSpPr>
        <p:sp>
          <p:nvSpPr>
            <p:cNvPr id="218165" name="Arc 53"/>
            <p:cNvSpPr>
              <a:spLocks/>
            </p:cNvSpPr>
            <p:nvPr/>
          </p:nvSpPr>
          <p:spPr bwMode="auto">
            <a:xfrm>
              <a:off x="6947183" y="2996218"/>
              <a:ext cx="2047804" cy="2115538"/>
            </a:xfrm>
            <a:custGeom>
              <a:avLst/>
              <a:gdLst>
                <a:gd name="G0" fmla="+- 21599 0 0"/>
                <a:gd name="G1" fmla="+- 21599 0 0"/>
                <a:gd name="G2" fmla="+- 21600 0 0"/>
                <a:gd name="T0" fmla="*/ 0 w 21599"/>
                <a:gd name="T1" fmla="*/ 21576 h 21599"/>
                <a:gd name="T2" fmla="*/ 21576 w 21599"/>
                <a:gd name="T3" fmla="*/ 0 h 21599"/>
                <a:gd name="T4" fmla="*/ 21599 w 21599"/>
                <a:gd name="T5" fmla="*/ 21599 h 21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99" h="21599" fill="none" extrusionOk="0">
                  <a:moveTo>
                    <a:pt x="-1" y="21575"/>
                  </a:moveTo>
                  <a:cubicBezTo>
                    <a:pt x="11" y="9664"/>
                    <a:pt x="9664" y="11"/>
                    <a:pt x="21575" y="-1"/>
                  </a:cubicBezTo>
                </a:path>
                <a:path w="21599" h="21599" stroke="0" extrusionOk="0">
                  <a:moveTo>
                    <a:pt x="-1" y="21575"/>
                  </a:moveTo>
                  <a:cubicBezTo>
                    <a:pt x="11" y="9664"/>
                    <a:pt x="9664" y="11"/>
                    <a:pt x="21575" y="-1"/>
                  </a:cubicBezTo>
                  <a:lnTo>
                    <a:pt x="21599" y="21599"/>
                  </a:lnTo>
                  <a:close/>
                </a:path>
              </a:pathLst>
            </a:custGeom>
            <a:noFill/>
            <a:ln w="19050" cap="rnd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218166" name="Arc 54"/>
            <p:cNvSpPr>
              <a:spLocks/>
            </p:cNvSpPr>
            <p:nvPr/>
          </p:nvSpPr>
          <p:spPr bwMode="auto">
            <a:xfrm>
              <a:off x="6947183" y="5089178"/>
              <a:ext cx="936978" cy="3953369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548 w 21600"/>
                <a:gd name="T1" fmla="*/ 21599 h 21599"/>
                <a:gd name="T2" fmla="*/ 0 w 21600"/>
                <a:gd name="T3" fmla="*/ 0 h 21599"/>
                <a:gd name="T4" fmla="*/ 21600 w 21600"/>
                <a:gd name="T5" fmla="*/ 0 h 21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99" fill="none" extrusionOk="0">
                  <a:moveTo>
                    <a:pt x="21547" y="21599"/>
                  </a:moveTo>
                  <a:cubicBezTo>
                    <a:pt x="9638" y="21571"/>
                    <a:pt x="-1" y="11909"/>
                    <a:pt x="-1" y="-1"/>
                  </a:cubicBezTo>
                </a:path>
                <a:path w="21600" h="21599" stroke="0" extrusionOk="0">
                  <a:moveTo>
                    <a:pt x="21547" y="21599"/>
                  </a:moveTo>
                  <a:cubicBezTo>
                    <a:pt x="9638" y="21571"/>
                    <a:pt x="-1" y="11909"/>
                    <a:pt x="-1" y="-1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9050" cap="rnd">
              <a:solidFill>
                <a:schemeClr val="tx2"/>
              </a:solidFill>
              <a:round/>
              <a:headEnd type="triangle" w="lg" len="lg"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218168" name="Oval 56"/>
          <p:cNvSpPr>
            <a:spLocks noChangeArrowheads="1"/>
          </p:cNvSpPr>
          <p:nvPr/>
        </p:nvSpPr>
        <p:spPr bwMode="auto">
          <a:xfrm>
            <a:off x="9992924" y="8401338"/>
            <a:ext cx="1119858" cy="1155982"/>
          </a:xfrm>
          <a:prstGeom prst="ellipse">
            <a:avLst/>
          </a:prstGeom>
          <a:solidFill>
            <a:srgbClr val="4A3A26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18169" name="Rectangle 57"/>
          <p:cNvSpPr>
            <a:spLocks noChangeArrowheads="1"/>
          </p:cNvSpPr>
          <p:nvPr/>
        </p:nvSpPr>
        <p:spPr bwMode="auto">
          <a:xfrm>
            <a:off x="9832677" y="8764841"/>
            <a:ext cx="1442611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Book Antiqua"/>
              </a:rPr>
              <a:t>COMMIT</a:t>
            </a:r>
          </a:p>
        </p:txBody>
      </p:sp>
      <p:sp>
        <p:nvSpPr>
          <p:cNvPr id="218170" name="Oval 58"/>
          <p:cNvSpPr>
            <a:spLocks noChangeArrowheads="1"/>
          </p:cNvSpPr>
          <p:nvPr/>
        </p:nvSpPr>
        <p:spPr bwMode="auto">
          <a:xfrm>
            <a:off x="8039947" y="8401338"/>
            <a:ext cx="1119858" cy="1155982"/>
          </a:xfrm>
          <a:prstGeom prst="ellipse">
            <a:avLst/>
          </a:prstGeom>
          <a:solidFill>
            <a:srgbClr val="4A3A26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18171" name="Rectangle 59"/>
          <p:cNvSpPr>
            <a:spLocks noChangeArrowheads="1"/>
          </p:cNvSpPr>
          <p:nvPr/>
        </p:nvSpPr>
        <p:spPr bwMode="auto">
          <a:xfrm>
            <a:off x="7999673" y="8764841"/>
            <a:ext cx="1200407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Book Antiqua"/>
              </a:rPr>
              <a:t>ABORT</a:t>
            </a:r>
          </a:p>
        </p:txBody>
      </p:sp>
      <p:sp>
        <p:nvSpPr>
          <p:cNvPr id="218172" name="Oval 60"/>
          <p:cNvSpPr>
            <a:spLocks noChangeArrowheads="1"/>
          </p:cNvSpPr>
          <p:nvPr/>
        </p:nvSpPr>
        <p:spPr bwMode="auto">
          <a:xfrm>
            <a:off x="10001955" y="6739613"/>
            <a:ext cx="1119858" cy="1155982"/>
          </a:xfrm>
          <a:prstGeom prst="ellipse">
            <a:avLst/>
          </a:prstGeom>
          <a:solidFill>
            <a:srgbClr val="037C03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18173" name="Line 61"/>
          <p:cNvSpPr>
            <a:spLocks noChangeShapeType="1"/>
          </p:cNvSpPr>
          <p:nvPr/>
        </p:nvSpPr>
        <p:spPr bwMode="auto">
          <a:xfrm>
            <a:off x="10561884" y="7922689"/>
            <a:ext cx="0" cy="469618"/>
          </a:xfrm>
          <a:prstGeom prst="line">
            <a:avLst/>
          </a:prstGeom>
          <a:noFill/>
          <a:ln w="19050" cmpd="sng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18174" name="Rectangle 62"/>
          <p:cNvSpPr>
            <a:spLocks noChangeArrowheads="1"/>
          </p:cNvSpPr>
          <p:nvPr/>
        </p:nvSpPr>
        <p:spPr bwMode="auto">
          <a:xfrm>
            <a:off x="9852998" y="6967649"/>
            <a:ext cx="1442611" cy="7432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Book Antiqua"/>
              </a:rPr>
              <a:t>PRE-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Book Antiqua"/>
              </a:rPr>
              <a:t>COMMIT</a:t>
            </a:r>
          </a:p>
        </p:txBody>
      </p:sp>
      <p:grpSp>
        <p:nvGrpSpPr>
          <p:cNvPr id="218177" name="Group 65"/>
          <p:cNvGrpSpPr>
            <a:grpSpLocks/>
          </p:cNvGrpSpPr>
          <p:nvPr/>
        </p:nvGrpSpPr>
        <p:grpSpPr bwMode="auto">
          <a:xfrm>
            <a:off x="10837335" y="7920432"/>
            <a:ext cx="2068125" cy="695395"/>
            <a:chOff x="4800" y="3339"/>
            <a:chExt cx="916" cy="308"/>
          </a:xfrm>
        </p:grpSpPr>
        <p:sp>
          <p:nvSpPr>
            <p:cNvPr id="218175" name="Rectangle 63"/>
            <p:cNvSpPr>
              <a:spLocks noChangeArrowheads="1"/>
            </p:cNvSpPr>
            <p:nvPr/>
          </p:nvSpPr>
          <p:spPr bwMode="auto">
            <a:xfrm>
              <a:off x="4800" y="3339"/>
              <a:ext cx="916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 u="sng" dirty="0">
                  <a:solidFill>
                    <a:srgbClr val="000000"/>
                  </a:solidFill>
                  <a:latin typeface="Book Antiqua"/>
                </a:rPr>
                <a:t>   Global commit  </a:t>
              </a:r>
            </a:p>
          </p:txBody>
        </p:sp>
        <p:sp>
          <p:nvSpPr>
            <p:cNvPr id="218176" name="Rectangle 64"/>
            <p:cNvSpPr>
              <a:spLocks noChangeArrowheads="1"/>
            </p:cNvSpPr>
            <p:nvPr/>
          </p:nvSpPr>
          <p:spPr bwMode="auto">
            <a:xfrm>
              <a:off x="5121" y="3471"/>
              <a:ext cx="283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 err="1">
                  <a:solidFill>
                    <a:srgbClr val="000000"/>
                  </a:solidFill>
                  <a:latin typeface="Book Antiqua"/>
                </a:rPr>
                <a:t>Ack</a:t>
              </a:r>
              <a:endParaRPr lang="en-US" sz="2000" dirty="0">
                <a:solidFill>
                  <a:srgbClr val="000000"/>
                </a:solidFill>
                <a:latin typeface="Book Antiqua"/>
              </a:endParaRPr>
            </a:p>
          </p:txBody>
        </p:sp>
      </p:grpSp>
      <p:sp>
        <p:nvSpPr>
          <p:cNvPr id="218178" name="Oval 66"/>
          <p:cNvSpPr>
            <a:spLocks noChangeArrowheads="1"/>
          </p:cNvSpPr>
          <p:nvPr/>
        </p:nvSpPr>
        <p:spPr bwMode="auto">
          <a:xfrm>
            <a:off x="8039947" y="6748644"/>
            <a:ext cx="1119858" cy="1155982"/>
          </a:xfrm>
          <a:prstGeom prst="ellipse">
            <a:avLst/>
          </a:prstGeom>
          <a:solidFill>
            <a:srgbClr val="037C03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18179" name="Rectangle 67"/>
          <p:cNvSpPr>
            <a:spLocks noChangeArrowheads="1"/>
          </p:cNvSpPr>
          <p:nvPr/>
        </p:nvSpPr>
        <p:spPr bwMode="auto">
          <a:xfrm>
            <a:off x="7999673" y="6960875"/>
            <a:ext cx="1200407" cy="7432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Book Antiqua"/>
              </a:rPr>
              <a:t>PRE-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Book Antiqua"/>
              </a:rPr>
              <a:t>ABORT</a:t>
            </a:r>
          </a:p>
        </p:txBody>
      </p:sp>
      <p:sp>
        <p:nvSpPr>
          <p:cNvPr id="218180" name="Line 68"/>
          <p:cNvSpPr>
            <a:spLocks noChangeShapeType="1"/>
          </p:cNvSpPr>
          <p:nvPr/>
        </p:nvSpPr>
        <p:spPr bwMode="auto">
          <a:xfrm>
            <a:off x="8611164" y="7949782"/>
            <a:ext cx="0" cy="469618"/>
          </a:xfrm>
          <a:prstGeom prst="line">
            <a:avLst/>
          </a:prstGeom>
          <a:noFill/>
          <a:ln w="19050" cmpd="sng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18181" name="Rectangle 69"/>
          <p:cNvSpPr>
            <a:spLocks noChangeArrowheads="1"/>
          </p:cNvSpPr>
          <p:nvPr/>
        </p:nvSpPr>
        <p:spPr bwMode="auto">
          <a:xfrm>
            <a:off x="6846373" y="5680717"/>
            <a:ext cx="2375859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000" u="sng" dirty="0">
                <a:solidFill>
                  <a:srgbClr val="000000"/>
                </a:solidFill>
                <a:latin typeface="Book Antiqua"/>
              </a:rPr>
              <a:t>Prepared-to-</a:t>
            </a:r>
            <a:r>
              <a:rPr lang="en-US" sz="2000" u="sng" dirty="0" err="1">
                <a:solidFill>
                  <a:srgbClr val="000000"/>
                </a:solidFill>
                <a:latin typeface="Book Antiqua"/>
              </a:rPr>
              <a:t>abortt</a:t>
            </a:r>
            <a:endParaRPr lang="en-US" sz="2000" u="sng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218182" name="Rectangle 70"/>
          <p:cNvSpPr>
            <a:spLocks noChangeArrowheads="1"/>
          </p:cNvSpPr>
          <p:nvPr/>
        </p:nvSpPr>
        <p:spPr bwMode="auto">
          <a:xfrm>
            <a:off x="7019181" y="5978743"/>
            <a:ext cx="1978315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Ready-to-abort</a:t>
            </a:r>
          </a:p>
        </p:txBody>
      </p:sp>
      <p:sp>
        <p:nvSpPr>
          <p:cNvPr id="218183" name="Oval 71"/>
          <p:cNvSpPr>
            <a:spLocks noChangeArrowheads="1"/>
          </p:cNvSpPr>
          <p:nvPr/>
        </p:nvSpPr>
        <p:spPr bwMode="auto">
          <a:xfrm>
            <a:off x="2269067" y="6721551"/>
            <a:ext cx="1119858" cy="1155982"/>
          </a:xfrm>
          <a:prstGeom prst="ellipse">
            <a:avLst/>
          </a:prstGeom>
          <a:solidFill>
            <a:srgbClr val="037C03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18184" name="Line 72"/>
          <p:cNvSpPr>
            <a:spLocks noChangeShapeType="1"/>
          </p:cNvSpPr>
          <p:nvPr/>
        </p:nvSpPr>
        <p:spPr bwMode="auto">
          <a:xfrm>
            <a:off x="2840284" y="7922689"/>
            <a:ext cx="0" cy="469618"/>
          </a:xfrm>
          <a:prstGeom prst="line">
            <a:avLst/>
          </a:prstGeom>
          <a:noFill/>
          <a:ln w="19050" cmpd="sng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18185" name="Rectangle 73"/>
          <p:cNvSpPr>
            <a:spLocks noChangeArrowheads="1"/>
          </p:cNvSpPr>
          <p:nvPr/>
        </p:nvSpPr>
        <p:spPr bwMode="auto">
          <a:xfrm>
            <a:off x="2228793" y="6933782"/>
            <a:ext cx="1200407" cy="7432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Book Antiqua"/>
              </a:rPr>
              <a:t>PRE-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Book Antiqua"/>
              </a:rPr>
              <a:t>ABORT</a:t>
            </a:r>
          </a:p>
        </p:txBody>
      </p:sp>
      <p:sp>
        <p:nvSpPr>
          <p:cNvPr id="218186" name="Rectangle 74"/>
          <p:cNvSpPr>
            <a:spLocks noChangeArrowheads="1"/>
          </p:cNvSpPr>
          <p:nvPr/>
        </p:nvSpPr>
        <p:spPr bwMode="auto">
          <a:xfrm>
            <a:off x="203200" y="7757872"/>
            <a:ext cx="2720623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000" u="sng" dirty="0">
                <a:solidFill>
                  <a:srgbClr val="000000"/>
                </a:solidFill>
                <a:latin typeface="Book Antiqua"/>
              </a:rPr>
              <a:t>     Ready-to-abort   </a:t>
            </a:r>
          </a:p>
        </p:txBody>
      </p:sp>
      <p:sp>
        <p:nvSpPr>
          <p:cNvPr id="218187" name="Rectangle 75"/>
          <p:cNvSpPr>
            <a:spLocks noChangeArrowheads="1"/>
          </p:cNvSpPr>
          <p:nvPr/>
        </p:nvSpPr>
        <p:spPr bwMode="auto">
          <a:xfrm>
            <a:off x="673649" y="8028806"/>
            <a:ext cx="1696186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Global-abort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Use for Network Partitioning</a:t>
            </a:r>
          </a:p>
        </p:txBody>
      </p:sp>
      <p:sp>
        <p:nvSpPr>
          <p:cNvPr id="221186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Before commit (i.e., moving from PRECOMMIT to COMMIT), coordinator receives commit quorum from participants. One partition may have the </a:t>
            </a:r>
            <a:r>
              <a:rPr lang="en-US" smtClean="0"/>
              <a:t>commit quorum.</a:t>
            </a:r>
          </a:p>
          <a:p>
            <a:pPr>
              <a:lnSpc>
                <a:spcPct val="100000"/>
              </a:lnSpc>
            </a:pPr>
            <a:r>
              <a:rPr lang="en-US" dirty="0"/>
              <a:t>Assumes that failures are “clean” which means: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failures that change the network's topology are detected by all sites instantaneously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each site has a view of the network consisting of all the sites it can communicate with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Fault Classification</a:t>
            </a:r>
          </a:p>
        </p:txBody>
      </p:sp>
      <p:sp>
        <p:nvSpPr>
          <p:cNvPr id="125955" name="Rectangle 3"/>
          <p:cNvSpPr>
            <a:spLocks noChangeArrowheads="1"/>
          </p:cNvSpPr>
          <p:nvPr/>
        </p:nvSpPr>
        <p:spPr bwMode="auto">
          <a:xfrm>
            <a:off x="9473635" y="2406769"/>
            <a:ext cx="1932658" cy="6809458"/>
          </a:xfrm>
          <a:prstGeom prst="rect">
            <a:avLst/>
          </a:prstGeom>
          <a:solidFill>
            <a:schemeClr val="tx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sz="2800" dirty="0">
              <a:latin typeface="Book Antiqua"/>
            </a:endParaRPr>
          </a:p>
        </p:txBody>
      </p:sp>
      <p:sp>
        <p:nvSpPr>
          <p:cNvPr id="125956" name="Rectangle 4"/>
          <p:cNvSpPr>
            <a:spLocks noChangeArrowheads="1"/>
          </p:cNvSpPr>
          <p:nvPr/>
        </p:nvSpPr>
        <p:spPr bwMode="auto">
          <a:xfrm>
            <a:off x="1837277" y="2370497"/>
            <a:ext cx="2081819" cy="1085992"/>
          </a:xfrm>
          <a:prstGeom prst="rect">
            <a:avLst/>
          </a:prstGeom>
          <a:solidFill>
            <a:schemeClr val="accent3">
              <a:lumMod val="2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sz="2800" dirty="0">
              <a:latin typeface="Book Antiqua"/>
            </a:endParaRPr>
          </a:p>
        </p:txBody>
      </p:sp>
      <p:sp>
        <p:nvSpPr>
          <p:cNvPr id="125957" name="Rectangle 5"/>
          <p:cNvSpPr>
            <a:spLocks noChangeArrowheads="1"/>
          </p:cNvSpPr>
          <p:nvPr/>
        </p:nvSpPr>
        <p:spPr bwMode="auto">
          <a:xfrm>
            <a:off x="1881064" y="2403383"/>
            <a:ext cx="1994244" cy="1020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Book Antiqua"/>
              </a:rPr>
              <a:t>Permanent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Book Antiqua"/>
              </a:rPr>
              <a:t>fault</a:t>
            </a:r>
          </a:p>
        </p:txBody>
      </p:sp>
      <p:sp>
        <p:nvSpPr>
          <p:cNvPr id="125958" name="Rectangle 6"/>
          <p:cNvSpPr>
            <a:spLocks noChangeArrowheads="1"/>
          </p:cNvSpPr>
          <p:nvPr/>
        </p:nvSpPr>
        <p:spPr bwMode="auto">
          <a:xfrm>
            <a:off x="1821880" y="3842568"/>
            <a:ext cx="2081819" cy="1085992"/>
          </a:xfrm>
          <a:prstGeom prst="rect">
            <a:avLst/>
          </a:prstGeom>
          <a:solidFill>
            <a:schemeClr val="accent3">
              <a:lumMod val="2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sz="2800" dirty="0">
              <a:latin typeface="Book Antiqua"/>
            </a:endParaRPr>
          </a:p>
        </p:txBody>
      </p:sp>
      <p:sp>
        <p:nvSpPr>
          <p:cNvPr id="125959" name="Rectangle 7"/>
          <p:cNvSpPr>
            <a:spLocks noChangeArrowheads="1"/>
          </p:cNvSpPr>
          <p:nvPr/>
        </p:nvSpPr>
        <p:spPr bwMode="auto">
          <a:xfrm>
            <a:off x="2027232" y="3875454"/>
            <a:ext cx="1671114" cy="1020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Book Antiqua"/>
              </a:rPr>
              <a:t>Incorrect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Book Antiqua"/>
              </a:rPr>
              <a:t>design</a:t>
            </a:r>
          </a:p>
        </p:txBody>
      </p:sp>
      <p:sp>
        <p:nvSpPr>
          <p:cNvPr id="125960" name="Rectangle 8"/>
          <p:cNvSpPr>
            <a:spLocks noChangeArrowheads="1"/>
          </p:cNvSpPr>
          <p:nvPr/>
        </p:nvSpPr>
        <p:spPr bwMode="auto">
          <a:xfrm>
            <a:off x="1896460" y="6730413"/>
            <a:ext cx="2081819" cy="1085992"/>
          </a:xfrm>
          <a:prstGeom prst="rect">
            <a:avLst/>
          </a:prstGeom>
          <a:solidFill>
            <a:schemeClr val="accent3">
              <a:lumMod val="2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sz="2800" dirty="0">
              <a:latin typeface="Book Antiqua"/>
            </a:endParaRPr>
          </a:p>
        </p:txBody>
      </p:sp>
      <p:sp>
        <p:nvSpPr>
          <p:cNvPr id="125961" name="Rectangle 9"/>
          <p:cNvSpPr>
            <a:spLocks noChangeArrowheads="1"/>
          </p:cNvSpPr>
          <p:nvPr/>
        </p:nvSpPr>
        <p:spPr bwMode="auto">
          <a:xfrm>
            <a:off x="1785432" y="6778688"/>
            <a:ext cx="2303875" cy="9894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Book Antiqua"/>
              </a:rPr>
              <a:t>Unstable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Book Antiqua"/>
              </a:rPr>
              <a:t>environment</a:t>
            </a:r>
          </a:p>
        </p:txBody>
      </p:sp>
      <p:sp>
        <p:nvSpPr>
          <p:cNvPr id="125962" name="Rectangle 10"/>
          <p:cNvSpPr>
            <a:spLocks noChangeArrowheads="1"/>
          </p:cNvSpPr>
          <p:nvPr/>
        </p:nvSpPr>
        <p:spPr bwMode="auto">
          <a:xfrm>
            <a:off x="1821880" y="8141377"/>
            <a:ext cx="2081819" cy="1085992"/>
          </a:xfrm>
          <a:prstGeom prst="rect">
            <a:avLst/>
          </a:prstGeom>
          <a:solidFill>
            <a:schemeClr val="accent3">
              <a:lumMod val="2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sz="2800" dirty="0">
              <a:latin typeface="Book Antiqua"/>
            </a:endParaRPr>
          </a:p>
        </p:txBody>
      </p:sp>
      <p:sp>
        <p:nvSpPr>
          <p:cNvPr id="125963" name="Rectangle 11"/>
          <p:cNvSpPr>
            <a:spLocks noChangeArrowheads="1"/>
          </p:cNvSpPr>
          <p:nvPr/>
        </p:nvSpPr>
        <p:spPr bwMode="auto">
          <a:xfrm>
            <a:off x="2009612" y="8174263"/>
            <a:ext cx="1706355" cy="1020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Book Antiqua"/>
              </a:rPr>
              <a:t>Operator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Book Antiqua"/>
              </a:rPr>
              <a:t>mistake</a:t>
            </a:r>
          </a:p>
        </p:txBody>
      </p:sp>
      <p:sp>
        <p:nvSpPr>
          <p:cNvPr id="125964" name="Rectangle 12"/>
          <p:cNvSpPr>
            <a:spLocks noChangeArrowheads="1"/>
          </p:cNvSpPr>
          <p:nvPr/>
        </p:nvSpPr>
        <p:spPr bwMode="auto">
          <a:xfrm>
            <a:off x="5748303" y="6730414"/>
            <a:ext cx="2181013" cy="1079218"/>
          </a:xfrm>
          <a:prstGeom prst="rect">
            <a:avLst/>
          </a:prstGeom>
          <a:solidFill>
            <a:srgbClr val="790015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sz="2800" dirty="0">
              <a:latin typeface="Book Antiqua"/>
            </a:endParaRPr>
          </a:p>
        </p:txBody>
      </p:sp>
      <p:sp>
        <p:nvSpPr>
          <p:cNvPr id="125965" name="Rectangle 13"/>
          <p:cNvSpPr>
            <a:spLocks noChangeArrowheads="1"/>
          </p:cNvSpPr>
          <p:nvPr/>
        </p:nvSpPr>
        <p:spPr bwMode="auto">
          <a:xfrm>
            <a:off x="5971480" y="6816209"/>
            <a:ext cx="1734658" cy="1020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Book Antiqua"/>
              </a:rPr>
              <a:t>Transient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Book Antiqua"/>
              </a:rPr>
              <a:t>error</a:t>
            </a:r>
          </a:p>
        </p:txBody>
      </p:sp>
      <p:sp>
        <p:nvSpPr>
          <p:cNvPr id="125966" name="Rectangle 14"/>
          <p:cNvSpPr>
            <a:spLocks noChangeArrowheads="1"/>
          </p:cNvSpPr>
          <p:nvPr/>
        </p:nvSpPr>
        <p:spPr bwMode="auto">
          <a:xfrm>
            <a:off x="9754844" y="5434449"/>
            <a:ext cx="1406368" cy="9894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Book Antiqua"/>
              </a:rPr>
              <a:t>System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Book Antiqua"/>
              </a:rPr>
              <a:t>Failure</a:t>
            </a:r>
          </a:p>
        </p:txBody>
      </p:sp>
      <p:sp>
        <p:nvSpPr>
          <p:cNvPr id="125967" name="Rectangle 15"/>
          <p:cNvSpPr>
            <a:spLocks noChangeArrowheads="1"/>
          </p:cNvSpPr>
          <p:nvPr/>
        </p:nvSpPr>
        <p:spPr bwMode="auto">
          <a:xfrm>
            <a:off x="1973298" y="5296726"/>
            <a:ext cx="1930401" cy="1085990"/>
          </a:xfrm>
          <a:prstGeom prst="rect">
            <a:avLst/>
          </a:prstGeom>
          <a:solidFill>
            <a:srgbClr val="1834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sz="2800" dirty="0">
              <a:latin typeface="Book Antiqua"/>
            </a:endParaRPr>
          </a:p>
        </p:txBody>
      </p:sp>
      <p:sp>
        <p:nvSpPr>
          <p:cNvPr id="125968" name="Rectangle 16"/>
          <p:cNvSpPr>
            <a:spLocks noChangeArrowheads="1"/>
          </p:cNvSpPr>
          <p:nvPr/>
        </p:nvSpPr>
        <p:spPr bwMode="auto">
          <a:xfrm>
            <a:off x="1835664" y="5278663"/>
            <a:ext cx="2203411" cy="1237203"/>
          </a:xfrm>
          <a:prstGeom prst="rect">
            <a:avLst/>
          </a:prstGeom>
          <a:solidFill>
            <a:schemeClr val="accent3">
              <a:lumMod val="2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800" dirty="0">
                <a:solidFill>
                  <a:schemeClr val="bg1"/>
                </a:solidFill>
                <a:latin typeface="Book Antiqua"/>
              </a:rPr>
              <a:t>Unstable or </a:t>
            </a:r>
          </a:p>
          <a:p>
            <a:pPr algn="ctr">
              <a:lnSpc>
                <a:spcPct val="85000"/>
              </a:lnSpc>
            </a:pPr>
            <a:r>
              <a:rPr lang="en-US" sz="2800" dirty="0">
                <a:solidFill>
                  <a:schemeClr val="bg1"/>
                </a:solidFill>
                <a:latin typeface="Book Antiqua"/>
              </a:rPr>
              <a:t>marginal</a:t>
            </a:r>
          </a:p>
          <a:p>
            <a:pPr algn="ctr">
              <a:lnSpc>
                <a:spcPct val="85000"/>
              </a:lnSpc>
            </a:pPr>
            <a:r>
              <a:rPr lang="en-US" sz="2800" dirty="0">
                <a:solidFill>
                  <a:schemeClr val="bg1"/>
                </a:solidFill>
                <a:latin typeface="Book Antiqua"/>
              </a:rPr>
              <a:t>components</a:t>
            </a:r>
          </a:p>
        </p:txBody>
      </p:sp>
      <p:sp>
        <p:nvSpPr>
          <p:cNvPr id="125969" name="Line 17"/>
          <p:cNvSpPr>
            <a:spLocks noChangeShapeType="1"/>
          </p:cNvSpPr>
          <p:nvPr/>
        </p:nvSpPr>
        <p:spPr bwMode="auto">
          <a:xfrm>
            <a:off x="3910471" y="8672102"/>
            <a:ext cx="5536071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sz="2800" dirty="0">
              <a:latin typeface="Book Antiqua"/>
            </a:endParaRPr>
          </a:p>
        </p:txBody>
      </p:sp>
      <p:sp>
        <p:nvSpPr>
          <p:cNvPr id="125970" name="Line 18"/>
          <p:cNvSpPr>
            <a:spLocks noChangeShapeType="1"/>
          </p:cNvSpPr>
          <p:nvPr/>
        </p:nvSpPr>
        <p:spPr bwMode="auto">
          <a:xfrm>
            <a:off x="3910471" y="7263249"/>
            <a:ext cx="1824284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sz="2800" dirty="0">
              <a:latin typeface="Book Antiqua"/>
            </a:endParaRPr>
          </a:p>
        </p:txBody>
      </p:sp>
      <p:sp>
        <p:nvSpPr>
          <p:cNvPr id="125971" name="Line 19"/>
          <p:cNvSpPr>
            <a:spLocks noChangeShapeType="1"/>
          </p:cNvSpPr>
          <p:nvPr/>
        </p:nvSpPr>
        <p:spPr bwMode="auto">
          <a:xfrm>
            <a:off x="7947378" y="7263249"/>
            <a:ext cx="1499164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sz="2800" dirty="0">
              <a:latin typeface="Book Antiqua"/>
            </a:endParaRPr>
          </a:p>
        </p:txBody>
      </p:sp>
      <p:sp>
        <p:nvSpPr>
          <p:cNvPr id="125972" name="Rectangle 20"/>
          <p:cNvSpPr>
            <a:spLocks noChangeArrowheads="1"/>
          </p:cNvSpPr>
          <p:nvPr/>
        </p:nvSpPr>
        <p:spPr bwMode="auto">
          <a:xfrm>
            <a:off x="5748303" y="4617134"/>
            <a:ext cx="2181013" cy="1079218"/>
          </a:xfrm>
          <a:prstGeom prst="rect">
            <a:avLst/>
          </a:prstGeom>
          <a:solidFill>
            <a:srgbClr val="790015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sz="2800" dirty="0">
              <a:latin typeface="Book Antiqua"/>
            </a:endParaRPr>
          </a:p>
        </p:txBody>
      </p:sp>
      <p:sp>
        <p:nvSpPr>
          <p:cNvPr id="125973" name="Rectangle 21"/>
          <p:cNvSpPr>
            <a:spLocks noChangeArrowheads="1"/>
          </p:cNvSpPr>
          <p:nvPr/>
        </p:nvSpPr>
        <p:spPr bwMode="auto">
          <a:xfrm>
            <a:off x="5751480" y="4702929"/>
            <a:ext cx="2174658" cy="1020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Book Antiqua"/>
              </a:rPr>
              <a:t>Intermittent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Book Antiqua"/>
              </a:rPr>
              <a:t>error</a:t>
            </a:r>
          </a:p>
        </p:txBody>
      </p:sp>
      <p:sp>
        <p:nvSpPr>
          <p:cNvPr id="125974" name="Line 22"/>
          <p:cNvSpPr>
            <a:spLocks noChangeShapeType="1"/>
          </p:cNvSpPr>
          <p:nvPr/>
        </p:nvSpPr>
        <p:spPr bwMode="auto">
          <a:xfrm flipV="1">
            <a:off x="3910471" y="5339622"/>
            <a:ext cx="1824284" cy="54186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sz="2800" dirty="0">
              <a:latin typeface="Book Antiqua"/>
            </a:endParaRPr>
          </a:p>
        </p:txBody>
      </p:sp>
      <p:sp>
        <p:nvSpPr>
          <p:cNvPr id="125975" name="Line 23"/>
          <p:cNvSpPr>
            <a:spLocks noChangeShapeType="1"/>
          </p:cNvSpPr>
          <p:nvPr/>
        </p:nvSpPr>
        <p:spPr bwMode="auto">
          <a:xfrm>
            <a:off x="7947378" y="5149969"/>
            <a:ext cx="1499164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sz="2800" dirty="0">
              <a:latin typeface="Book Antiqua"/>
            </a:endParaRPr>
          </a:p>
        </p:txBody>
      </p:sp>
      <p:sp>
        <p:nvSpPr>
          <p:cNvPr id="125976" name="Rectangle 24"/>
          <p:cNvSpPr>
            <a:spLocks noChangeArrowheads="1"/>
          </p:cNvSpPr>
          <p:nvPr/>
        </p:nvSpPr>
        <p:spPr bwMode="auto">
          <a:xfrm>
            <a:off x="5775396" y="3099907"/>
            <a:ext cx="2181013" cy="1079218"/>
          </a:xfrm>
          <a:prstGeom prst="rect">
            <a:avLst/>
          </a:prstGeom>
          <a:solidFill>
            <a:srgbClr val="790015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sz="2800" dirty="0">
              <a:latin typeface="Book Antiqua"/>
            </a:endParaRPr>
          </a:p>
        </p:txBody>
      </p:sp>
      <p:sp>
        <p:nvSpPr>
          <p:cNvPr id="125977" name="Rectangle 25"/>
          <p:cNvSpPr>
            <a:spLocks noChangeArrowheads="1"/>
          </p:cNvSpPr>
          <p:nvPr/>
        </p:nvSpPr>
        <p:spPr bwMode="auto">
          <a:xfrm>
            <a:off x="5868781" y="3185703"/>
            <a:ext cx="1994244" cy="1020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Book Antiqua"/>
              </a:rPr>
              <a:t>Permanent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Book Antiqua"/>
              </a:rPr>
              <a:t>error</a:t>
            </a:r>
          </a:p>
        </p:txBody>
      </p:sp>
      <p:sp>
        <p:nvSpPr>
          <p:cNvPr id="125978" name="Line 26"/>
          <p:cNvSpPr>
            <a:spLocks noChangeShapeType="1"/>
          </p:cNvSpPr>
          <p:nvPr/>
        </p:nvSpPr>
        <p:spPr bwMode="auto">
          <a:xfrm flipV="1">
            <a:off x="3937565" y="3849489"/>
            <a:ext cx="1824284" cy="54186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sz="2800" dirty="0">
              <a:latin typeface="Book Antiqua"/>
            </a:endParaRPr>
          </a:p>
        </p:txBody>
      </p:sp>
      <p:sp>
        <p:nvSpPr>
          <p:cNvPr id="125979" name="Line 27"/>
          <p:cNvSpPr>
            <a:spLocks noChangeShapeType="1"/>
          </p:cNvSpPr>
          <p:nvPr/>
        </p:nvSpPr>
        <p:spPr bwMode="auto">
          <a:xfrm>
            <a:off x="3937565" y="2856067"/>
            <a:ext cx="1824284" cy="523804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sz="2800" dirty="0">
              <a:latin typeface="Book Antiqua"/>
            </a:endParaRPr>
          </a:p>
        </p:txBody>
      </p:sp>
      <p:sp>
        <p:nvSpPr>
          <p:cNvPr id="125980" name="Line 28"/>
          <p:cNvSpPr>
            <a:spLocks noChangeShapeType="1"/>
          </p:cNvSpPr>
          <p:nvPr/>
        </p:nvSpPr>
        <p:spPr bwMode="auto">
          <a:xfrm>
            <a:off x="7974471" y="3659835"/>
            <a:ext cx="1472071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sz="2800" dirty="0">
              <a:latin typeface="Book Antiqua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Failures</a:t>
            </a:r>
          </a:p>
        </p:txBody>
      </p:sp>
      <p:sp>
        <p:nvSpPr>
          <p:cNvPr id="126979" name="Line 3"/>
          <p:cNvSpPr>
            <a:spLocks noChangeShapeType="1"/>
          </p:cNvSpPr>
          <p:nvPr/>
        </p:nvSpPr>
        <p:spPr bwMode="auto">
          <a:xfrm>
            <a:off x="1490134" y="5066453"/>
            <a:ext cx="7026204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sz="2800" dirty="0">
              <a:latin typeface="Book Antiqua"/>
            </a:endParaRPr>
          </a:p>
        </p:txBody>
      </p:sp>
      <p:sp>
        <p:nvSpPr>
          <p:cNvPr id="126980" name="Line 4"/>
          <p:cNvSpPr>
            <a:spLocks noChangeShapeType="1"/>
          </p:cNvSpPr>
          <p:nvPr/>
        </p:nvSpPr>
        <p:spPr bwMode="auto">
          <a:xfrm>
            <a:off x="10882489" y="4885831"/>
            <a:ext cx="0" cy="30705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sz="2800" dirty="0">
              <a:latin typeface="Book Antiqua"/>
            </a:endParaRPr>
          </a:p>
        </p:txBody>
      </p:sp>
      <p:sp>
        <p:nvSpPr>
          <p:cNvPr id="126981" name="Rectangle 5"/>
          <p:cNvSpPr>
            <a:spLocks noChangeArrowheads="1"/>
          </p:cNvSpPr>
          <p:nvPr/>
        </p:nvSpPr>
        <p:spPr bwMode="auto">
          <a:xfrm>
            <a:off x="1233606" y="5188374"/>
            <a:ext cx="1285216" cy="9894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Book Antiqua"/>
              </a:rPr>
              <a:t>Fault</a:t>
            </a:r>
          </a:p>
          <a:p>
            <a:r>
              <a:rPr lang="en-US" sz="2800" dirty="0">
                <a:solidFill>
                  <a:srgbClr val="000000"/>
                </a:solidFill>
                <a:latin typeface="Book Antiqua"/>
              </a:rPr>
              <a:t>occurs</a:t>
            </a:r>
          </a:p>
        </p:txBody>
      </p:sp>
      <p:sp>
        <p:nvSpPr>
          <p:cNvPr id="126982" name="Rectangle 6"/>
          <p:cNvSpPr>
            <a:spLocks noChangeArrowheads="1"/>
          </p:cNvSpPr>
          <p:nvPr/>
        </p:nvSpPr>
        <p:spPr bwMode="auto">
          <a:xfrm>
            <a:off x="2517588" y="5188374"/>
            <a:ext cx="1358854" cy="9894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Book Antiqua"/>
              </a:rPr>
              <a:t>Error</a:t>
            </a:r>
          </a:p>
          <a:p>
            <a:r>
              <a:rPr lang="en-US" sz="2800" dirty="0">
                <a:solidFill>
                  <a:srgbClr val="000000"/>
                </a:solidFill>
                <a:latin typeface="Book Antiqua"/>
              </a:rPr>
              <a:t>caused</a:t>
            </a:r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4837264" y="5188374"/>
            <a:ext cx="1785954" cy="1020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Book Antiqua"/>
              </a:rPr>
              <a:t>Detection</a:t>
            </a:r>
          </a:p>
          <a:p>
            <a:r>
              <a:rPr lang="en-US" sz="2800" dirty="0">
                <a:solidFill>
                  <a:srgbClr val="000000"/>
                </a:solidFill>
                <a:latin typeface="Book Antiqua"/>
              </a:rPr>
              <a:t>of error</a:t>
            </a:r>
          </a:p>
        </p:txBody>
      </p:sp>
      <p:sp>
        <p:nvSpPr>
          <p:cNvPr id="126984" name="Rectangle 8"/>
          <p:cNvSpPr>
            <a:spLocks noChangeArrowheads="1"/>
          </p:cNvSpPr>
          <p:nvPr/>
        </p:nvSpPr>
        <p:spPr bwMode="auto">
          <a:xfrm>
            <a:off x="7426124" y="5188373"/>
            <a:ext cx="1313444" cy="5585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Book Antiqua"/>
              </a:rPr>
              <a:t>Repair</a:t>
            </a:r>
          </a:p>
        </p:txBody>
      </p:sp>
      <p:sp>
        <p:nvSpPr>
          <p:cNvPr id="126985" name="Rectangle 9"/>
          <p:cNvSpPr>
            <a:spLocks noChangeArrowheads="1"/>
          </p:cNvSpPr>
          <p:nvPr/>
        </p:nvSpPr>
        <p:spPr bwMode="auto">
          <a:xfrm>
            <a:off x="9022939" y="5188374"/>
            <a:ext cx="1285216" cy="9894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Book Antiqua"/>
              </a:rPr>
              <a:t>Fault</a:t>
            </a:r>
          </a:p>
          <a:p>
            <a:r>
              <a:rPr lang="en-US" sz="2800" dirty="0">
                <a:solidFill>
                  <a:srgbClr val="000000"/>
                </a:solidFill>
                <a:latin typeface="Book Antiqua"/>
              </a:rPr>
              <a:t>occurs</a:t>
            </a:r>
          </a:p>
        </p:txBody>
      </p:sp>
      <p:sp>
        <p:nvSpPr>
          <p:cNvPr id="126986" name="Rectangle 10"/>
          <p:cNvSpPr>
            <a:spLocks noChangeArrowheads="1"/>
          </p:cNvSpPr>
          <p:nvPr/>
        </p:nvSpPr>
        <p:spPr bwMode="auto">
          <a:xfrm>
            <a:off x="10198548" y="5188374"/>
            <a:ext cx="1358854" cy="9894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Book Antiqua"/>
              </a:rPr>
              <a:t>Error</a:t>
            </a:r>
          </a:p>
          <a:p>
            <a:r>
              <a:rPr lang="en-US" sz="2800" dirty="0">
                <a:solidFill>
                  <a:srgbClr val="000000"/>
                </a:solidFill>
                <a:latin typeface="Book Antiqua"/>
              </a:rPr>
              <a:t>caused</a:t>
            </a:r>
          </a:p>
        </p:txBody>
      </p:sp>
      <p:sp>
        <p:nvSpPr>
          <p:cNvPr id="126987" name="Line 11"/>
          <p:cNvSpPr>
            <a:spLocks noChangeShapeType="1"/>
          </p:cNvSpPr>
          <p:nvPr/>
        </p:nvSpPr>
        <p:spPr bwMode="auto">
          <a:xfrm flipV="1">
            <a:off x="2009422" y="3052516"/>
            <a:ext cx="0" cy="2160694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sz="2800" dirty="0">
              <a:latin typeface="Book Antiqua"/>
            </a:endParaRPr>
          </a:p>
        </p:txBody>
      </p:sp>
      <p:sp>
        <p:nvSpPr>
          <p:cNvPr id="126988" name="Line 12"/>
          <p:cNvSpPr>
            <a:spLocks noChangeShapeType="1"/>
          </p:cNvSpPr>
          <p:nvPr/>
        </p:nvSpPr>
        <p:spPr bwMode="auto">
          <a:xfrm flipV="1">
            <a:off x="3043484" y="4032391"/>
            <a:ext cx="0" cy="1228231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sz="2800" dirty="0">
              <a:latin typeface="Book Antiqua"/>
            </a:endParaRPr>
          </a:p>
        </p:txBody>
      </p:sp>
      <p:sp>
        <p:nvSpPr>
          <p:cNvPr id="126989" name="Line 13"/>
          <p:cNvSpPr>
            <a:spLocks noChangeShapeType="1"/>
          </p:cNvSpPr>
          <p:nvPr/>
        </p:nvSpPr>
        <p:spPr bwMode="auto">
          <a:xfrm flipV="1">
            <a:off x="5572196" y="4082062"/>
            <a:ext cx="0" cy="1155982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sz="2800" dirty="0">
              <a:latin typeface="Book Antiqua"/>
            </a:endParaRPr>
          </a:p>
        </p:txBody>
      </p:sp>
      <p:sp>
        <p:nvSpPr>
          <p:cNvPr id="126990" name="Line 14"/>
          <p:cNvSpPr>
            <a:spLocks noChangeShapeType="1"/>
          </p:cNvSpPr>
          <p:nvPr/>
        </p:nvSpPr>
        <p:spPr bwMode="auto">
          <a:xfrm flipV="1">
            <a:off x="8062525" y="4082062"/>
            <a:ext cx="0" cy="1155982"/>
          </a:xfrm>
          <a:prstGeom prst="line">
            <a:avLst/>
          </a:prstGeom>
          <a:noFill/>
          <a:ln w="19050">
            <a:solidFill>
              <a:srgbClr val="316501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sz="2800" dirty="0">
              <a:latin typeface="Book Antiqua"/>
            </a:endParaRPr>
          </a:p>
        </p:txBody>
      </p:sp>
      <p:sp>
        <p:nvSpPr>
          <p:cNvPr id="126991" name="Line 15"/>
          <p:cNvSpPr>
            <a:spLocks noChangeShapeType="1"/>
          </p:cNvSpPr>
          <p:nvPr/>
        </p:nvSpPr>
        <p:spPr bwMode="auto">
          <a:xfrm flipV="1">
            <a:off x="9762631" y="3002845"/>
            <a:ext cx="0" cy="2210365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sz="2800" dirty="0">
              <a:latin typeface="Book Antiqua"/>
            </a:endParaRPr>
          </a:p>
        </p:txBody>
      </p:sp>
      <p:sp>
        <p:nvSpPr>
          <p:cNvPr id="126992" name="Freeform 16"/>
          <p:cNvSpPr>
            <a:spLocks/>
          </p:cNvSpPr>
          <p:nvPr/>
        </p:nvSpPr>
        <p:spPr bwMode="auto">
          <a:xfrm>
            <a:off x="8534400" y="4930987"/>
            <a:ext cx="255130" cy="273192"/>
          </a:xfrm>
          <a:custGeom>
            <a:avLst/>
            <a:gdLst/>
            <a:ahLst/>
            <a:cxnLst>
              <a:cxn ang="0">
                <a:pos x="0" y="56"/>
              </a:cxn>
              <a:cxn ang="0">
                <a:pos x="40" y="0"/>
              </a:cxn>
              <a:cxn ang="0">
                <a:pos x="72" y="120"/>
              </a:cxn>
              <a:cxn ang="0">
                <a:pos x="112" y="56"/>
              </a:cxn>
            </a:cxnLst>
            <a:rect l="0" t="0" r="r" b="b"/>
            <a:pathLst>
              <a:path w="113" h="121">
                <a:moveTo>
                  <a:pt x="0" y="56"/>
                </a:moveTo>
                <a:lnTo>
                  <a:pt x="40" y="0"/>
                </a:lnTo>
                <a:lnTo>
                  <a:pt x="72" y="120"/>
                </a:lnTo>
                <a:lnTo>
                  <a:pt x="112" y="56"/>
                </a:lnTo>
              </a:path>
            </a:pathLst>
          </a:custGeom>
          <a:noFill/>
          <a:ln w="1905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sz="2800" dirty="0">
              <a:latin typeface="Book Antiqua"/>
            </a:endParaRPr>
          </a:p>
        </p:txBody>
      </p:sp>
      <p:sp>
        <p:nvSpPr>
          <p:cNvPr id="126993" name="Rectangle 17"/>
          <p:cNvSpPr>
            <a:spLocks noChangeArrowheads="1"/>
          </p:cNvSpPr>
          <p:nvPr/>
        </p:nvSpPr>
        <p:spPr bwMode="auto">
          <a:xfrm>
            <a:off x="5316409" y="2930595"/>
            <a:ext cx="1238579" cy="5585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Book Antiqua"/>
              </a:rPr>
              <a:t>MTBF</a:t>
            </a:r>
          </a:p>
        </p:txBody>
      </p:sp>
      <p:sp>
        <p:nvSpPr>
          <p:cNvPr id="126994" name="Rectangle 18"/>
          <p:cNvSpPr>
            <a:spLocks noChangeArrowheads="1"/>
          </p:cNvSpPr>
          <p:nvPr/>
        </p:nvSpPr>
        <p:spPr bwMode="auto">
          <a:xfrm>
            <a:off x="6148488" y="3869831"/>
            <a:ext cx="1285817" cy="5585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Book Antiqua"/>
              </a:rPr>
              <a:t>MTTR</a:t>
            </a:r>
          </a:p>
        </p:txBody>
      </p:sp>
      <p:sp>
        <p:nvSpPr>
          <p:cNvPr id="126995" name="Rectangle 19"/>
          <p:cNvSpPr>
            <a:spLocks noChangeArrowheads="1"/>
          </p:cNvSpPr>
          <p:nvPr/>
        </p:nvSpPr>
        <p:spPr bwMode="auto">
          <a:xfrm>
            <a:off x="3644587" y="3869831"/>
            <a:ext cx="1317477" cy="5585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Book Antiqua"/>
              </a:rPr>
              <a:t>MTTD</a:t>
            </a:r>
          </a:p>
        </p:txBody>
      </p:sp>
      <p:sp>
        <p:nvSpPr>
          <p:cNvPr id="126996" name="Rectangle 20"/>
          <p:cNvSpPr>
            <a:spLocks noChangeArrowheads="1"/>
          </p:cNvSpPr>
          <p:nvPr/>
        </p:nvSpPr>
        <p:spPr bwMode="auto">
          <a:xfrm>
            <a:off x="2518913" y="6832036"/>
            <a:ext cx="4264222" cy="1020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000000"/>
                </a:solidFill>
                <a:latin typeface="Book Antiqua"/>
              </a:rPr>
              <a:t>Multiple errors can occur</a:t>
            </a:r>
          </a:p>
          <a:p>
            <a:pPr algn="ctr"/>
            <a:r>
              <a:rPr lang="en-US" sz="2800" dirty="0">
                <a:solidFill>
                  <a:srgbClr val="000000"/>
                </a:solidFill>
                <a:latin typeface="Book Antiqua"/>
              </a:rPr>
              <a:t>during this period </a:t>
            </a:r>
          </a:p>
        </p:txBody>
      </p:sp>
      <p:sp>
        <p:nvSpPr>
          <p:cNvPr id="126997" name="Rectangle 21"/>
          <p:cNvSpPr>
            <a:spLocks noChangeArrowheads="1"/>
          </p:cNvSpPr>
          <p:nvPr/>
        </p:nvSpPr>
        <p:spPr bwMode="auto">
          <a:xfrm>
            <a:off x="11601893" y="4872284"/>
            <a:ext cx="1053783" cy="5585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Book Antiqua"/>
              </a:rPr>
              <a:t>Time</a:t>
            </a:r>
          </a:p>
        </p:txBody>
      </p:sp>
      <p:sp>
        <p:nvSpPr>
          <p:cNvPr id="126998" name="Line 22"/>
          <p:cNvSpPr>
            <a:spLocks noChangeShapeType="1"/>
          </p:cNvSpPr>
          <p:nvPr/>
        </p:nvSpPr>
        <p:spPr bwMode="auto">
          <a:xfrm>
            <a:off x="8805333" y="5057422"/>
            <a:ext cx="2853831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sz="2800" dirty="0">
              <a:latin typeface="Book Antiqua"/>
            </a:endParaRPr>
          </a:p>
        </p:txBody>
      </p:sp>
      <p:sp>
        <p:nvSpPr>
          <p:cNvPr id="126999" name="Line 23"/>
          <p:cNvSpPr>
            <a:spLocks noChangeShapeType="1"/>
          </p:cNvSpPr>
          <p:nvPr/>
        </p:nvSpPr>
        <p:spPr bwMode="auto">
          <a:xfrm>
            <a:off x="2079414" y="3167663"/>
            <a:ext cx="3233138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lg" len="lg"/>
            <a:tailEnd type="non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sz="2800" dirty="0">
              <a:latin typeface="Book Antiqua"/>
            </a:endParaRPr>
          </a:p>
        </p:txBody>
      </p:sp>
      <p:sp>
        <p:nvSpPr>
          <p:cNvPr id="127000" name="Line 24"/>
          <p:cNvSpPr>
            <a:spLocks noChangeShapeType="1"/>
          </p:cNvSpPr>
          <p:nvPr/>
        </p:nvSpPr>
        <p:spPr bwMode="auto">
          <a:xfrm flipH="1">
            <a:off x="6549814" y="3167663"/>
            <a:ext cx="310670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lg" len="lg"/>
            <a:tailEnd type="non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sz="2800" dirty="0">
              <a:latin typeface="Book Antiqua"/>
            </a:endParaRPr>
          </a:p>
        </p:txBody>
      </p:sp>
      <p:sp>
        <p:nvSpPr>
          <p:cNvPr id="127001" name="Line 25"/>
          <p:cNvSpPr>
            <a:spLocks noChangeShapeType="1"/>
          </p:cNvSpPr>
          <p:nvPr/>
        </p:nvSpPr>
        <p:spPr bwMode="auto">
          <a:xfrm flipH="1">
            <a:off x="3032196" y="4127218"/>
            <a:ext cx="74958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sz="2800" dirty="0">
              <a:latin typeface="Book Antiqua"/>
            </a:endParaRPr>
          </a:p>
        </p:txBody>
      </p:sp>
      <p:sp>
        <p:nvSpPr>
          <p:cNvPr id="127002" name="Line 26"/>
          <p:cNvSpPr>
            <a:spLocks noChangeShapeType="1"/>
          </p:cNvSpPr>
          <p:nvPr/>
        </p:nvSpPr>
        <p:spPr bwMode="auto">
          <a:xfrm>
            <a:off x="4802294" y="4127218"/>
            <a:ext cx="74958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sz="2800" dirty="0">
              <a:latin typeface="Book Antiqua"/>
            </a:endParaRPr>
          </a:p>
        </p:txBody>
      </p:sp>
      <p:sp>
        <p:nvSpPr>
          <p:cNvPr id="127003" name="Line 27"/>
          <p:cNvSpPr>
            <a:spLocks noChangeShapeType="1"/>
          </p:cNvSpPr>
          <p:nvPr/>
        </p:nvSpPr>
        <p:spPr bwMode="auto">
          <a:xfrm flipH="1">
            <a:off x="5588001" y="4127218"/>
            <a:ext cx="675075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sz="2800" dirty="0">
              <a:latin typeface="Book Antiqua"/>
            </a:endParaRPr>
          </a:p>
        </p:txBody>
      </p:sp>
      <p:sp>
        <p:nvSpPr>
          <p:cNvPr id="127004" name="Line 28"/>
          <p:cNvSpPr>
            <a:spLocks noChangeShapeType="1"/>
          </p:cNvSpPr>
          <p:nvPr/>
        </p:nvSpPr>
        <p:spPr bwMode="auto">
          <a:xfrm>
            <a:off x="7258756" y="4127218"/>
            <a:ext cx="74958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sz="2800" dirty="0">
              <a:latin typeface="Book Antiqua"/>
            </a:endParaRPr>
          </a:p>
        </p:txBody>
      </p:sp>
      <p:sp>
        <p:nvSpPr>
          <p:cNvPr id="127005" name="Line 29"/>
          <p:cNvSpPr>
            <a:spLocks noChangeShapeType="1"/>
          </p:cNvSpPr>
          <p:nvPr/>
        </p:nvSpPr>
        <p:spPr bwMode="auto">
          <a:xfrm>
            <a:off x="4334933" y="5102578"/>
            <a:ext cx="0" cy="15962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lg" len="lg"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sz="2800" dirty="0">
              <a:latin typeface="Book Antiqua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Fault Tolerance Measures</a:t>
            </a:r>
          </a:p>
        </p:txBody>
      </p:sp>
      <p:sp>
        <p:nvSpPr>
          <p:cNvPr id="12800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76064" y="2311078"/>
            <a:ext cx="12191032" cy="6814194"/>
          </a:xfrm>
          <a:noFill/>
          <a:ln/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dirty="0">
                <a:solidFill>
                  <a:schemeClr val="hlink"/>
                </a:solidFill>
              </a:rPr>
              <a:t>Reliability</a:t>
            </a:r>
            <a:endParaRPr lang="en-US" dirty="0"/>
          </a:p>
          <a:p>
            <a:pPr lvl="2">
              <a:buFont typeface="Monotype Sorts" charset="2"/>
              <a:buNone/>
            </a:pPr>
            <a:endParaRPr lang="en-US" dirty="0"/>
          </a:p>
          <a:p>
            <a:pPr lvl="2">
              <a:buFont typeface="Monotype Sorts" charset="2"/>
              <a:buNone/>
            </a:pPr>
            <a:r>
              <a:rPr lang="en-US" sz="2800" i="1" dirty="0" err="1"/>
              <a:t>R</a:t>
            </a:r>
            <a:r>
              <a:rPr lang="en-US" sz="2800" dirty="0" err="1"/>
              <a:t>(</a:t>
            </a:r>
            <a:r>
              <a:rPr lang="en-US" sz="2800" i="1" dirty="0" err="1"/>
              <a:t>t</a:t>
            </a:r>
            <a:r>
              <a:rPr lang="en-US" sz="2800" dirty="0"/>
              <a:t>) = Pr{0 failures in time [0,</a:t>
            </a:r>
            <a:r>
              <a:rPr lang="en-US" sz="2800" i="1" dirty="0"/>
              <a:t>t</a:t>
            </a:r>
            <a:r>
              <a:rPr lang="en-US" sz="2800" dirty="0"/>
              <a:t>] | no failures at </a:t>
            </a:r>
            <a:r>
              <a:rPr lang="en-US" sz="2800" i="1" dirty="0" err="1"/>
              <a:t>t</a:t>
            </a:r>
            <a:r>
              <a:rPr lang="en-US" sz="2800" dirty="0"/>
              <a:t>=0}</a:t>
            </a:r>
          </a:p>
          <a:p>
            <a:pPr lvl="1">
              <a:buFont typeface="Monotype Sorts" charset="2"/>
              <a:buNone/>
            </a:pPr>
            <a:r>
              <a:rPr lang="en-US" dirty="0"/>
              <a:t>If occurrence of failures is Poisson</a:t>
            </a:r>
          </a:p>
          <a:p>
            <a:pPr lvl="2">
              <a:buFont typeface="Monotype Sorts" charset="2"/>
              <a:buNone/>
            </a:pPr>
            <a:r>
              <a:rPr lang="en-US" sz="2800" i="1" dirty="0" err="1"/>
              <a:t>R</a:t>
            </a:r>
            <a:r>
              <a:rPr lang="en-US" sz="2800" dirty="0" err="1"/>
              <a:t>(</a:t>
            </a:r>
            <a:r>
              <a:rPr lang="en-US" sz="2800" i="1" dirty="0" err="1"/>
              <a:t>t</a:t>
            </a:r>
            <a:r>
              <a:rPr lang="en-US" sz="2800" dirty="0"/>
              <a:t>) = Pr{0 failures in time [0,</a:t>
            </a:r>
            <a:r>
              <a:rPr lang="en-US" sz="2800" i="1" dirty="0"/>
              <a:t>t</a:t>
            </a:r>
            <a:r>
              <a:rPr lang="en-US" sz="2800" dirty="0"/>
              <a:t>]}</a:t>
            </a:r>
          </a:p>
          <a:p>
            <a:pPr lvl="1">
              <a:buFont typeface="Monotype Sorts" charset="2"/>
              <a:buNone/>
            </a:pPr>
            <a:r>
              <a:rPr lang="en-US" dirty="0"/>
              <a:t>Then</a:t>
            </a:r>
          </a:p>
          <a:p>
            <a:pPr lvl="2">
              <a:buFont typeface="Monotype Sorts" charset="2"/>
              <a:buNone/>
            </a:pPr>
            <a:endParaRPr lang="en-US" dirty="0"/>
          </a:p>
          <a:p>
            <a:pPr lvl="2">
              <a:buFont typeface="Monotype Sorts" charset="2"/>
              <a:buNone/>
            </a:pPr>
            <a:endParaRPr lang="en-US" dirty="0"/>
          </a:p>
          <a:p>
            <a:pPr lvl="2">
              <a:buFont typeface="Monotype Sorts" charset="2"/>
              <a:buNone/>
            </a:pPr>
            <a:endParaRPr lang="en-US" dirty="0"/>
          </a:p>
          <a:p>
            <a:pPr lvl="1" indent="-498962">
              <a:buNone/>
            </a:pPr>
            <a:r>
              <a:rPr lang="en-US" dirty="0"/>
              <a:t>	</a:t>
            </a:r>
            <a:r>
              <a:rPr lang="en-US" dirty="0" smtClean="0"/>
              <a:t>where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/>
              <a:t>	</a:t>
            </a:r>
          </a:p>
          <a:p>
            <a:pPr lvl="1">
              <a:buFont typeface="Monotype Sorts" charset="2"/>
              <a:buNone/>
            </a:pPr>
            <a:r>
              <a:rPr lang="en-US" i="1" dirty="0" smtClean="0"/>
              <a:t>	</a:t>
            </a:r>
            <a:r>
              <a:rPr lang="en-US" i="1" dirty="0" err="1" smtClean="0"/>
              <a:t>z</a:t>
            </a:r>
            <a:r>
              <a:rPr lang="en-US" dirty="0" err="1" smtClean="0"/>
              <a:t>(</a:t>
            </a:r>
            <a:r>
              <a:rPr lang="en-US" i="1" dirty="0" err="1" smtClean="0"/>
              <a:t>x</a:t>
            </a:r>
            <a:r>
              <a:rPr lang="en-US" dirty="0" smtClean="0"/>
              <a:t>) is </a:t>
            </a:r>
            <a:r>
              <a:rPr lang="en-US" dirty="0"/>
              <a:t>known as the </a:t>
            </a:r>
            <a:r>
              <a:rPr lang="en-US" dirty="0">
                <a:solidFill>
                  <a:srgbClr val="FF0000"/>
                </a:solidFill>
              </a:rPr>
              <a:t>hazard function</a:t>
            </a:r>
            <a:r>
              <a:rPr lang="en-US" i="1" dirty="0">
                <a:solidFill>
                  <a:schemeClr val="hlink"/>
                </a:solidFill>
              </a:rPr>
              <a:t>  </a:t>
            </a:r>
            <a:r>
              <a:rPr lang="en-US" dirty="0"/>
              <a:t>which gives the time-dependent failure rate of the </a:t>
            </a:r>
            <a:r>
              <a:rPr lang="en-US" dirty="0" smtClean="0"/>
              <a:t>component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272427" y="5747446"/>
            <a:ext cx="6653784" cy="1145578"/>
            <a:chOff x="2770250" y="5102578"/>
            <a:chExt cx="6653784" cy="1145578"/>
          </a:xfrm>
        </p:grpSpPr>
        <p:sp>
          <p:nvSpPr>
            <p:cNvPr id="128004" name="Rectangle 4"/>
            <p:cNvSpPr>
              <a:spLocks noChangeArrowheads="1"/>
            </p:cNvSpPr>
            <p:nvPr/>
          </p:nvSpPr>
          <p:spPr bwMode="auto">
            <a:xfrm>
              <a:off x="8144382" y="5689600"/>
              <a:ext cx="545230" cy="5585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28691" tIns="63217" rIns="128691" bIns="63217">
              <a:prstTxWarp prst="textNoShape">
                <a:avLst/>
              </a:prstTxWarp>
              <a:spAutoFit/>
            </a:bodyPr>
            <a:lstStyle/>
            <a:p>
              <a:r>
                <a:rPr lang="en-US" sz="2800" i="1" dirty="0">
                  <a:solidFill>
                    <a:schemeClr val="tx2"/>
                  </a:solidFill>
                  <a:latin typeface="Book Antiqua"/>
                </a:rPr>
                <a:t>k</a:t>
              </a:r>
              <a:r>
                <a:rPr lang="en-US" sz="2800" dirty="0">
                  <a:solidFill>
                    <a:schemeClr val="tx2"/>
                  </a:solidFill>
                  <a:latin typeface="Book Antiqua"/>
                </a:rPr>
                <a:t>!</a:t>
              </a:r>
            </a:p>
          </p:txBody>
        </p:sp>
        <p:sp>
          <p:nvSpPr>
            <p:cNvPr id="128005" name="Rectangle 5"/>
            <p:cNvSpPr>
              <a:spLocks noChangeArrowheads="1"/>
            </p:cNvSpPr>
            <p:nvPr/>
          </p:nvSpPr>
          <p:spPr bwMode="auto">
            <a:xfrm>
              <a:off x="2770250" y="5346418"/>
              <a:ext cx="4499839" cy="5585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28691" tIns="63217" rIns="128691" bIns="63217">
              <a:prstTxWarp prst="textNoShape">
                <a:avLst/>
              </a:prstTxWarp>
              <a:spAutoFit/>
            </a:bodyPr>
            <a:lstStyle/>
            <a:p>
              <a:r>
                <a:rPr lang="en-US" sz="2800" dirty="0" err="1">
                  <a:solidFill>
                    <a:schemeClr val="tx2"/>
                  </a:solidFill>
                  <a:latin typeface="Book Antiqua"/>
                </a:rPr>
                <a:t>Pr</a:t>
              </a:r>
              <a:r>
                <a:rPr lang="en-US" sz="2800" dirty="0">
                  <a:solidFill>
                    <a:schemeClr val="tx2"/>
                  </a:solidFill>
                  <a:latin typeface="Book Antiqua"/>
                </a:rPr>
                <a:t>(</a:t>
              </a:r>
              <a:r>
                <a:rPr lang="en-US" sz="2800" i="1" dirty="0">
                  <a:solidFill>
                    <a:schemeClr val="tx2"/>
                  </a:solidFill>
                  <a:latin typeface="Book Antiqua"/>
                </a:rPr>
                <a:t>k</a:t>
              </a:r>
              <a:r>
                <a:rPr lang="en-US" sz="2800" dirty="0">
                  <a:solidFill>
                    <a:schemeClr val="tx2"/>
                  </a:solidFill>
                  <a:latin typeface="Book Antiqua"/>
                </a:rPr>
                <a:t> failures in time [0,</a:t>
              </a:r>
              <a:r>
                <a:rPr lang="en-US" sz="2800" i="1" dirty="0">
                  <a:solidFill>
                    <a:schemeClr val="tx2"/>
                  </a:solidFill>
                  <a:latin typeface="Book Antiqua"/>
                </a:rPr>
                <a:t>t</a:t>
              </a:r>
              <a:r>
                <a:rPr lang="en-US" sz="2800" dirty="0">
                  <a:solidFill>
                    <a:schemeClr val="tx2"/>
                  </a:solidFill>
                  <a:latin typeface="Book Antiqua"/>
                </a:rPr>
                <a:t>] = </a:t>
              </a:r>
            </a:p>
          </p:txBody>
        </p:sp>
        <p:sp>
          <p:nvSpPr>
            <p:cNvPr id="128006" name="Rectangle 6"/>
            <p:cNvSpPr>
              <a:spLocks noChangeArrowheads="1"/>
            </p:cNvSpPr>
            <p:nvPr/>
          </p:nvSpPr>
          <p:spPr bwMode="auto">
            <a:xfrm>
              <a:off x="7439307" y="5102578"/>
              <a:ext cx="1984727" cy="5585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28691" tIns="63217" rIns="128691" bIns="63217">
              <a:prstTxWarp prst="textNoShape">
                <a:avLst/>
              </a:prstTxWarp>
              <a:spAutoFit/>
            </a:bodyPr>
            <a:lstStyle/>
            <a:p>
              <a:r>
                <a:rPr lang="en-US" sz="2800" i="1" dirty="0" err="1">
                  <a:solidFill>
                    <a:schemeClr val="tx2"/>
                  </a:solidFill>
                  <a:latin typeface="Book Antiqua"/>
                </a:rPr>
                <a:t>e</a:t>
              </a:r>
              <a:r>
                <a:rPr lang="en-US" sz="2800" baseline="30000" dirty="0" err="1">
                  <a:solidFill>
                    <a:schemeClr val="tx2"/>
                  </a:solidFill>
                  <a:latin typeface="Book Antiqua"/>
                </a:rPr>
                <a:t>-</a:t>
              </a:r>
              <a:r>
                <a:rPr lang="en-US" sz="2800" i="1" baseline="30000" dirty="0" err="1">
                  <a:solidFill>
                    <a:schemeClr val="tx2"/>
                  </a:solidFill>
                  <a:latin typeface="Book Antiqua"/>
                </a:rPr>
                <a:t>m</a:t>
              </a:r>
              <a:r>
                <a:rPr lang="en-US" sz="2800" baseline="30000" dirty="0" err="1">
                  <a:solidFill>
                    <a:schemeClr val="tx2"/>
                  </a:solidFill>
                  <a:latin typeface="Book Antiqua"/>
                </a:rPr>
                <a:t>(</a:t>
              </a:r>
              <a:r>
                <a:rPr lang="en-US" sz="2800" i="1" baseline="30000" dirty="0" err="1">
                  <a:solidFill>
                    <a:schemeClr val="tx2"/>
                  </a:solidFill>
                  <a:latin typeface="Book Antiqua"/>
                </a:rPr>
                <a:t>t</a:t>
              </a:r>
              <a:r>
                <a:rPr lang="en-US" sz="2800" baseline="30000" dirty="0" err="1">
                  <a:solidFill>
                    <a:schemeClr val="tx2"/>
                  </a:solidFill>
                  <a:latin typeface="Book Antiqua"/>
                </a:rPr>
                <a:t>)</a:t>
              </a:r>
              <a:r>
                <a:rPr lang="en-US" sz="2800" dirty="0" err="1">
                  <a:solidFill>
                    <a:schemeClr val="tx2"/>
                  </a:solidFill>
                  <a:latin typeface="Book Antiqua"/>
                </a:rPr>
                <a:t>[</a:t>
              </a:r>
              <a:r>
                <a:rPr lang="en-US" sz="2800" i="1" dirty="0" err="1">
                  <a:solidFill>
                    <a:schemeClr val="tx2"/>
                  </a:solidFill>
                  <a:latin typeface="Book Antiqua"/>
                </a:rPr>
                <a:t>m</a:t>
              </a:r>
              <a:r>
                <a:rPr lang="en-US" sz="2800" dirty="0" err="1">
                  <a:solidFill>
                    <a:schemeClr val="tx2"/>
                  </a:solidFill>
                  <a:latin typeface="Book Antiqua"/>
                </a:rPr>
                <a:t>(</a:t>
              </a:r>
              <a:r>
                <a:rPr lang="en-US" sz="2800" i="1" dirty="0" err="1">
                  <a:solidFill>
                    <a:schemeClr val="tx2"/>
                  </a:solidFill>
                  <a:latin typeface="Book Antiqua"/>
                </a:rPr>
                <a:t>t</a:t>
              </a:r>
              <a:r>
                <a:rPr lang="en-US" sz="2800" dirty="0" err="1">
                  <a:solidFill>
                    <a:schemeClr val="tx2"/>
                  </a:solidFill>
                  <a:latin typeface="Book Antiqua"/>
                </a:rPr>
                <a:t>)]</a:t>
              </a:r>
              <a:r>
                <a:rPr lang="en-US" sz="2800" i="1" baseline="30000" dirty="0" err="1">
                  <a:solidFill>
                    <a:schemeClr val="tx2"/>
                  </a:solidFill>
                  <a:latin typeface="Book Antiqua"/>
                </a:rPr>
                <a:t>k</a:t>
              </a:r>
              <a:endParaRPr lang="en-US" sz="2800" i="1" baseline="30000" dirty="0">
                <a:solidFill>
                  <a:schemeClr val="tx2"/>
                </a:solidFill>
                <a:latin typeface="Book Antiqua"/>
              </a:endParaRPr>
            </a:p>
          </p:txBody>
        </p:sp>
        <p:sp>
          <p:nvSpPr>
            <p:cNvPr id="128007" name="Line 7"/>
            <p:cNvSpPr>
              <a:spLocks noChangeShapeType="1"/>
            </p:cNvSpPr>
            <p:nvPr/>
          </p:nvSpPr>
          <p:spPr bwMode="auto">
            <a:xfrm>
              <a:off x="7378418" y="5653476"/>
              <a:ext cx="19597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130046" tIns="65023" rIns="130046" bIns="65023" anchor="ctr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  <a:latin typeface="Book Antiqua"/>
              </a:endParaRPr>
            </a:p>
          </p:txBody>
        </p:sp>
      </p:grpSp>
      <p:sp>
        <p:nvSpPr>
          <p:cNvPr id="128008" name="Rectangle 8"/>
          <p:cNvSpPr>
            <a:spLocks noChangeArrowheads="1"/>
          </p:cNvSpPr>
          <p:nvPr/>
        </p:nvSpPr>
        <p:spPr bwMode="auto">
          <a:xfrm>
            <a:off x="4331423" y="8426027"/>
            <a:ext cx="259895" cy="5585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Book Antiqua"/>
              </a:rPr>
              <a:t>  </a:t>
            </a:r>
          </a:p>
        </p:txBody>
      </p:sp>
      <p:sp>
        <p:nvSpPr>
          <p:cNvPr id="128009" name="Rectangle 9"/>
          <p:cNvSpPr>
            <a:spLocks noChangeArrowheads="1"/>
          </p:cNvSpPr>
          <p:nvPr/>
        </p:nvSpPr>
        <p:spPr bwMode="auto">
          <a:xfrm>
            <a:off x="4331423" y="8426027"/>
            <a:ext cx="259895" cy="5585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800" i="1" dirty="0">
                <a:solidFill>
                  <a:srgbClr val="000000"/>
                </a:solidFill>
                <a:latin typeface="Book Antiqua"/>
              </a:rPr>
              <a:t>  </a:t>
            </a:r>
          </a:p>
        </p:txBody>
      </p:sp>
      <p:sp>
        <p:nvSpPr>
          <p:cNvPr id="128022" name="Rectangle 22"/>
          <p:cNvSpPr>
            <a:spLocks noChangeArrowheads="1"/>
          </p:cNvSpPr>
          <p:nvPr/>
        </p:nvSpPr>
        <p:spPr bwMode="auto">
          <a:xfrm>
            <a:off x="5244819" y="7929316"/>
            <a:ext cx="259898" cy="10031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endParaRPr lang="en-US" sz="5700" dirty="0">
              <a:solidFill>
                <a:srgbClr val="000000"/>
              </a:solidFill>
              <a:latin typeface="Symbol" charset="2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1960" y="7037040"/>
            <a:ext cx="2492587" cy="79890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ook">
  <a:themeElements>
    <a:clrScheme name="">
      <a:dk1>
        <a:srgbClr val="263750"/>
      </a:dk1>
      <a:lt1>
        <a:srgbClr val="D9C8AF"/>
      </a:lt1>
      <a:dk2>
        <a:srgbClr val="000000"/>
      </a:dk2>
      <a:lt2>
        <a:srgbClr val="808080"/>
      </a:lt2>
      <a:accent1>
        <a:srgbClr val="6682AA"/>
      </a:accent1>
      <a:accent2>
        <a:srgbClr val="333399"/>
      </a:accent2>
      <a:accent3>
        <a:srgbClr val="E9E0D4"/>
      </a:accent3>
      <a:accent4>
        <a:srgbClr val="1F2D43"/>
      </a:accent4>
      <a:accent5>
        <a:srgbClr val="B8C1D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Didot"/>
        <a:ea typeface="ヒラギノ明朝 ProN W3"/>
        <a:cs typeface="ヒラギノ明朝 ProN W3"/>
      </a:majorFont>
      <a:minorFont>
        <a:latin typeface="Palatino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Book.potx</Template>
  <TotalTime>207</TotalTime>
  <Pages>0</Pages>
  <Words>4009</Words>
  <Characters>0</Characters>
  <Application>Microsoft Macintosh PowerPoint</Application>
  <PresentationFormat>Custom</PresentationFormat>
  <Lines>0</Lines>
  <Paragraphs>953</Paragraphs>
  <Slides>61</Slides>
  <Notes>33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2" baseType="lpstr">
      <vt:lpstr>Book</vt:lpstr>
      <vt:lpstr>Outline</vt:lpstr>
      <vt:lpstr>Reliability</vt:lpstr>
      <vt:lpstr>Fundamental Definitions</vt:lpstr>
      <vt:lpstr>Fundamental Definitions</vt:lpstr>
      <vt:lpstr>Faults to Failures</vt:lpstr>
      <vt:lpstr>Types of Faults</vt:lpstr>
      <vt:lpstr>Fault Classification</vt:lpstr>
      <vt:lpstr>Failures</vt:lpstr>
      <vt:lpstr>Fault Tolerance Measures</vt:lpstr>
      <vt:lpstr>Fault-Tolerance Measures</vt:lpstr>
      <vt:lpstr>Fault-Tolerance Measures</vt:lpstr>
      <vt:lpstr>Fault-Tolerance Measures</vt:lpstr>
      <vt:lpstr>Types of Failures</vt:lpstr>
      <vt:lpstr>Local Recovery Management – Architecture</vt:lpstr>
      <vt:lpstr>Update Strategies</vt:lpstr>
      <vt:lpstr>In-Place Update Recovery Information</vt:lpstr>
      <vt:lpstr>Logging</vt:lpstr>
      <vt:lpstr>Why Logging?</vt:lpstr>
      <vt:lpstr>REDO Protocol</vt:lpstr>
      <vt:lpstr>UNDO Protocol</vt:lpstr>
      <vt:lpstr>When to Write Log Records Into Stable Store</vt:lpstr>
      <vt:lpstr>Write–Ahead Log Protocol</vt:lpstr>
      <vt:lpstr>Logging Interface</vt:lpstr>
      <vt:lpstr>Out-of-Place Update Recovery Information</vt:lpstr>
      <vt:lpstr>Execution of Commands</vt:lpstr>
      <vt:lpstr>Execution Strategies</vt:lpstr>
      <vt:lpstr>No-Fix/No-Flush</vt:lpstr>
      <vt:lpstr>No-Fix/Flush</vt:lpstr>
      <vt:lpstr>Fix/No-Flush</vt:lpstr>
      <vt:lpstr>Fix/Flush</vt:lpstr>
      <vt:lpstr>Checkpoints</vt:lpstr>
      <vt:lpstr>Media Failures – Full Architecture</vt:lpstr>
      <vt:lpstr>Distributed Reliability Protocols</vt:lpstr>
      <vt:lpstr>Two-Phase Commit (2PC)</vt:lpstr>
      <vt:lpstr>Centralized 2PC</vt:lpstr>
      <vt:lpstr>2PC Protocol Actions</vt:lpstr>
      <vt:lpstr>Linear 2PC</vt:lpstr>
      <vt:lpstr>Distributed 2PC</vt:lpstr>
      <vt:lpstr>State Transitions in 2PC</vt:lpstr>
      <vt:lpstr>Site Failures - 2PC Termination</vt:lpstr>
      <vt:lpstr>Site Failures - 2PC Termination</vt:lpstr>
      <vt:lpstr>Site Failures - 2PC Recovery</vt:lpstr>
      <vt:lpstr>Site Failures - 2PC Recovery</vt:lpstr>
      <vt:lpstr>2PC Recovery Protocols – Additional Cases</vt:lpstr>
      <vt:lpstr>2PC Recovery Protocols – Additional Case</vt:lpstr>
      <vt:lpstr>Problem With 2PC</vt:lpstr>
      <vt:lpstr>Three-Phase Commit</vt:lpstr>
      <vt:lpstr>State Transitions in 3PC</vt:lpstr>
      <vt:lpstr>Communication Structure</vt:lpstr>
      <vt:lpstr>Site Failures – 3PC Termination</vt:lpstr>
      <vt:lpstr>Site Failures – 3PC Termination</vt:lpstr>
      <vt:lpstr>Site Failures – 3PC Termination</vt:lpstr>
      <vt:lpstr>Termination Protocol Upon Coordinator Election</vt:lpstr>
      <vt:lpstr>Site Failures – 3PC Recovery</vt:lpstr>
      <vt:lpstr>Site Failures – 3PC Recovery</vt:lpstr>
      <vt:lpstr>Site Failures – 3PC Recovery</vt:lpstr>
      <vt:lpstr>Network Partitioning</vt:lpstr>
      <vt:lpstr>Independent Recovery Protocols for Network Partitioning</vt:lpstr>
      <vt:lpstr>Quorum Protocols</vt:lpstr>
      <vt:lpstr>State Transitions in Quorum Protocols</vt:lpstr>
      <vt:lpstr>Use for Network Partitioning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</dc:title>
  <dc:subject/>
  <dc:creator/>
  <cp:keywords/>
  <dc:description/>
  <cp:lastModifiedBy>M. Tamer Özsu</cp:lastModifiedBy>
  <cp:revision>50</cp:revision>
  <dcterms:modified xsi:type="dcterms:W3CDTF">2011-04-04T14:55:06Z</dcterms:modified>
</cp:coreProperties>
</file>