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</p:sldMasterIdLst>
  <p:notesMasterIdLst>
    <p:notesMasterId r:id="rId52"/>
  </p:notesMasterIdLst>
  <p:sldIdLst>
    <p:sldId id="257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96" r:id="rId21"/>
    <p:sldId id="297" r:id="rId22"/>
    <p:sldId id="268" r:id="rId23"/>
    <p:sldId id="269" r:id="rId24"/>
    <p:sldId id="270" r:id="rId25"/>
    <p:sldId id="271" r:id="rId26"/>
    <p:sldId id="272" r:id="rId27"/>
    <p:sldId id="273" r:id="rId28"/>
    <p:sldId id="298" r:id="rId29"/>
    <p:sldId id="299" r:id="rId30"/>
    <p:sldId id="276" r:id="rId31"/>
    <p:sldId id="277" r:id="rId32"/>
    <p:sldId id="300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00" y="-6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4D10AF3D-B88A-254D-ADE0-133EBC0592AB}" type="datetimeFigureOut">
              <a:rPr lang="en-US" smtClean="0"/>
              <a:pPr/>
              <a:t>11-04-04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D535C3C3-EE8F-1744-BAC1-286288E630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9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B9BE72AF-AF1A-1E41-B881-D8119A052D15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13165020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DF4A1D1-6440-3F47-BC8E-C1E8499F2E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3502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59EAE-0552-744D-84DF-B1E6AA9442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54234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1511E0-7C7E-3A4C-9C68-ABD85E5951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4314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6749A7-914D-EE43-9996-8B390CD150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77021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55F67D-0EBC-B348-9D45-3360E21F8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7083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28321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0100" y="2984500"/>
            <a:ext cx="28321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78505A-7AD0-7C47-AFED-600B3A2FCD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6189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AA5113-2A5C-1741-BC7F-816F09ACA1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5260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52A37D-49A8-E14C-9068-614A972C9C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1309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916E23-29CC-8241-A8B4-8DBCD9F51C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71369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125C4B-1E83-C348-A109-BD89A031DB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40664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A176AD-C6DF-094F-95A9-6F44824A2C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07328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2F3FA9A2-5116-5544-A00E-FC7EF820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64424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05DAAF-590F-4742-A78D-BC8BC9C35D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88136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8050" y="444500"/>
            <a:ext cx="145415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421005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B79B18-8FEA-5F40-88AF-55046A2C88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12663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9CCDB8-1B01-814D-8D00-9B583EBA5A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7927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5F3484-453F-C54E-9B6C-E895D13F00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00962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A0654C-38F8-804A-AC9E-A187F26DCE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86504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FB848C-6132-A84E-A22C-C3435B696D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06406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3CD11B-6D31-7940-AE2A-29A7CFB050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93413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BC7562-2916-0142-94B6-FB5CA34763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5648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C04A3-1CAB-A741-BBA7-70F6121750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24271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A1805F-9654-BD46-B2A7-117803BA2B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94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4" y="162560"/>
            <a:ext cx="10187093" cy="162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3387" y="2384213"/>
            <a:ext cx="10187093" cy="2817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3387" y="5418667"/>
            <a:ext cx="10187093" cy="2817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FFD4B-88A6-8B45-90F2-56A94F3CBC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00079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E31D22-7C1E-C147-9FAA-5E45DEF423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91397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D38B7F-8344-0D40-8EF1-3862A8DF4A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120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75CAA-4AFC-DC44-8D5C-DCF80609D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7360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2973E5-7442-F145-AB15-60E558D7A4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58859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243DCD-C84D-0445-B3D7-8A972AED47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86204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A95CD1-F463-1542-BCB5-23E0572F6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4423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CC9AB5-8FF0-EF41-9F61-5F12FB0F72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37326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402762-10AC-5D4B-B6F4-43056D5EED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86679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D03A96-4872-6543-8AFD-1096345C93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3080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4BEE10-C28D-F444-9256-6B2F5EE4C7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6177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E9424A-0FF6-5240-8C28-D18651801F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4889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3DA9B7-2107-7E4F-8645-73E42F5B8F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5003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F5DD54-8E1D-9E4E-B4A2-EAA4F6A419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0907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2677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26770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D8D565-96DE-954E-B657-F0BFB8DF83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51469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9CA74D-6C18-D145-B192-057659BCCA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34640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8F4648-5D0A-9041-9D7A-AC273F1415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441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9CA013-7E71-494B-863E-11AC7C918B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55698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9E54A1-05A9-5445-A118-6D991B214D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52104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818369-3219-6A44-BC88-523AA9DFEB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23559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E4E61A-E2CD-354B-BD6F-3FB452046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9144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087008311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DF5EFC-2493-FB43-816A-B6F3C19CF8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3637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917239-FC49-5942-8B7E-EBA1EF7844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08546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39504E-9DE5-354B-8400-AEDA8DB9CF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2994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938872-F20F-2446-B1FA-D99240F9CB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71754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F9654-861B-BE4F-8A8C-C0CAEB6651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3599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CB8A46-561E-9C46-9DFF-DE881E54ED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6965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F809DB-D184-F249-A2FB-931AFD41E2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47939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8001000"/>
            <a:ext cx="60706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001000"/>
            <a:ext cx="60706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458AFC-ABC7-BC4B-BF57-02A2BAB5F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34834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2C9AE8-3CAC-0F4E-ADE6-36E7B1650A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9795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6EC680-B2A4-FB4D-81DC-B9B95D6304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21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C12595A0-9662-7443-BA62-0D3B6483F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94658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B944D4-2D04-6C43-AF08-EB82B6891C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88086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4F4FFE-1C95-5049-BC81-073636EF17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61947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2E6A67-5E79-2245-9872-F72824568E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48320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1F77FD-0C6C-1D48-9295-DFB741FB6C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2504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6908800"/>
            <a:ext cx="3073400" cy="16002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6908800"/>
            <a:ext cx="9067800" cy="16002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632CE0-D81F-5E4B-829E-026AD25E29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4922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87482B-BE6D-ED43-9325-C585F53848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2901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A2D78D-0443-7547-91E9-D146A4038B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56006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A63134-53D5-2343-8564-4A4EB506A2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5624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5410200"/>
            <a:ext cx="2832100" cy="166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0100" y="5410200"/>
            <a:ext cx="2832100" cy="166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FF316E-4796-394B-ACA9-6C6629697A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6979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5BFDDC-83C4-C343-AE44-519A165823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7589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0ED71BB-118A-9E4C-B08B-8FE12AFF2A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53843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CDC652-6158-C84B-9E42-8566CBB8C4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219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98B99B-877B-BC42-A56F-7AD90AEE28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82888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96D625-5F87-DD4D-B272-F630100E91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75087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2EA784-DE0C-B246-9D34-46E6ABFF4C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1811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2640AD-21B4-B84D-80AB-6565C483FD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8692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8050" y="1930400"/>
            <a:ext cx="1454150" cy="51435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1930400"/>
            <a:ext cx="4210050" cy="51435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C724A2-7856-5D4F-9EB6-8437CFC501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03002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660549-5405-4743-A0FF-629ECC22F8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93512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0D1B1B-264F-924C-91BA-EBEA0D44F8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9717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F04281-95B3-194C-8E62-8211045C5F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9245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444500"/>
            <a:ext cx="6070600" cy="886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444500"/>
            <a:ext cx="6070600" cy="886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163CA6-D1C7-9642-8E50-6860EE17D2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08664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65069F6B-CB1A-844B-A44A-5B7ABA595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59668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2ECE17-90A4-0D4A-9E39-E7BF6A94D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80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0A29D1-5A94-D442-9D9A-20D4DDA80E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51761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88FC87-B6F8-904A-9C09-02EDB66BE2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18523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2A07B0-FE6D-D74A-91D5-2CD762FB15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7201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C7DE1F-97BA-CA46-9084-4EECB3DF07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0163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8B5090-08BA-C846-8817-FB5E0C2BA7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96643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390525"/>
            <a:ext cx="3073400" cy="89185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390525"/>
            <a:ext cx="9067800" cy="891857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9BDF4C-D254-2D4C-B4A7-4F32A4D930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8884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C4B8FF-471E-F241-8AF3-AA6655DF17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5868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4C8DEF-60FB-5341-8F58-B6DC1D0035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94780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2D54BE-95A5-8445-AB37-AE4B6BDFDA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2515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8801E1DC-9A09-2845-A773-BB78DAEA5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55150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90434B-828B-024C-93ED-0FD4C4035E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78508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43B2DE-296A-A948-ABE7-595443CA27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0945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41E7D0-2783-0E4B-9EA1-3F1FDFA957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1531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26C373-72A2-E644-97F9-66A461C72D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26628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0741E7-582E-4A43-B8F1-9FAC3F979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70000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13FF87-A8AB-F94A-9745-EEBDC6E4CC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5746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47B6D4-513A-2547-ADCE-3011454916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5333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276475"/>
            <a:ext cx="3073400" cy="64357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76475"/>
            <a:ext cx="906780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8D2845-8EC9-5D47-B948-BE3217F2E7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23036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79E84F-F43C-ED42-9341-A6CE5032AB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6143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D7FEA8-0F51-3E42-A795-68ACEDB40C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66082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E37D4F0C-152B-054F-ABE3-C9D6581630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37152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283FB0-1B9E-0B46-9C24-7B01D463FF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46062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564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90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965C4F-42A7-7849-9A95-DFF463CC3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108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075A29-F351-094E-A93C-658E19AFD9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18438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0D57EE-652A-7C4D-8502-AB6A367B3B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68518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423FF2-2C77-1743-88E0-99B723794B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0422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BEF0F4-D48A-9C4E-AE64-E14A4A6F99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3753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FB7412-2CDC-C646-AE18-277E614BFF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5238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2C8DEE-2D0E-AA42-AD3F-B929A45E2F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4378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297EAA-ABEC-BF4E-A199-2E62640F9D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91925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9A6BD2-6FBC-BE4B-BD11-2615E176E9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5238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97C1C413-B9D3-E347-8928-0B2F534480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46226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27ACAD-666F-3E4C-8612-C1285E9E41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97065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547B9A-23A3-9B4E-BFF5-61DC261E4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6970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60706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984500"/>
            <a:ext cx="60706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B26A74-DCBA-1846-B311-21482EECF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23233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9870F9-1B6F-9246-B69F-F72717E6C6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37506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D3A116-C1A3-2F4E-9764-798D0778C2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7089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BACC65-79E8-274B-AC28-0626682BAF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61383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5EBD0D-C01D-DA4E-BCBF-C669F7C749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57277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F0AA41-46B6-0E4C-BA22-C4EA47640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61642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F70A7-257A-E34E-8FD3-E0A1EB61E2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45321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E0CE9A-3047-124D-A834-D8386FCF25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54467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B604E31D-27C9-7146-8686-2BC96041BB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91942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CE946-9AF6-4946-8605-8DC5DDF4C4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9046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AEF24F-F2B8-1840-818F-E436CDBAB6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99977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2CF0ED-C798-684B-AE75-90B10F5617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31898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76A60D-1CA9-F944-BF2A-FDD0D2228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06121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362B5F-6A83-9748-8CEB-2DC1F53864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16436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6B732D-809A-DE40-B580-15508D8BEA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03761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2E4879-1431-8545-95E1-4D27BD83C9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23741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192D3F-84E7-1D47-BFCB-DF4DB5FC92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9368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833D5F-D110-5B42-846D-EDE2D5739A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98824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85AC4-BE4D-D046-A5F8-890C677F5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5229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79.xml"/><Relationship Id="rId2" Type="http://schemas.openxmlformats.org/officeDocument/2006/relationships/slideLayout" Target="../slideLayouts/slideLayout80.xml"/><Relationship Id="rId3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5.xml"/><Relationship Id="rId8" Type="http://schemas.openxmlformats.org/officeDocument/2006/relationships/slideLayout" Target="../slideLayouts/slideLayout86.xml"/><Relationship Id="rId9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90.xml"/><Relationship Id="rId2" Type="http://schemas.openxmlformats.org/officeDocument/2006/relationships/slideLayout" Target="../slideLayouts/slideLayout91.xml"/><Relationship Id="rId3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3.xml"/><Relationship Id="rId5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6.xml"/><Relationship Id="rId8" Type="http://schemas.openxmlformats.org/officeDocument/2006/relationships/slideLayout" Target="../slideLayouts/slideLayout97.xml"/><Relationship Id="rId9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90569" y="9521567"/>
            <a:ext cx="18617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©M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. T.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Özsu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3" name="Rectangle 10"/>
          <p:cNvSpPr>
            <a:spLocks/>
          </p:cNvSpPr>
          <p:nvPr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Ch.13/</a:t>
            </a:r>
            <a:fld id="{5E48BB5D-946E-5F48-82DF-AC330131550D}" type="slidenum">
              <a:rPr lang="en-US" sz="1200" smtClean="0">
                <a:latin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804" r:id="rId12"/>
  </p:sldLayoutIdLst>
  <p:transition xmlns:p14="http://schemas.microsoft.com/office/powerpoint/2010/main"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5816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5816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406400" y="2565400"/>
            <a:ext cx="5689600" cy="50800"/>
            <a:chOff x="0" y="0"/>
            <a:chExt cx="3584" cy="32"/>
          </a:xfrm>
        </p:grpSpPr>
        <p:sp>
          <p:nvSpPr>
            <p:cNvPr id="11268" name="Line 4"/>
            <p:cNvSpPr>
              <a:spLocks noChangeShapeType="1"/>
            </p:cNvSpPr>
            <p:nvPr/>
          </p:nvSpPr>
          <p:spPr bwMode="auto">
            <a:xfrm>
              <a:off x="0" y="0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0" y="32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1270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FEFFFE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B09F51DE-F6F2-4B4B-BEC9-8FB11D13C6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75F37172-CEB0-4745-BCB3-D0358C7CA5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13315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316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3317" name="Rectangle 5"/>
          <p:cNvSpPr>
            <a:spLocks/>
          </p:cNvSpPr>
          <p:nvPr/>
        </p:nvSpPr>
        <p:spPr bwMode="auto">
          <a:xfrm>
            <a:off x="425590" y="95342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5571370" y="9534267"/>
            <a:ext cx="19001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@ M. T. Özsu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404813" y="9321800"/>
            <a:ext cx="12193587" cy="50800"/>
            <a:chOff x="0" y="0"/>
            <a:chExt cx="7680" cy="32"/>
          </a:xfrm>
        </p:grpSpPr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3322" name="Text Box 10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82500" y="9474200"/>
            <a:ext cx="266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1B295316-976D-E649-99B3-47A3EDC3A1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A3E233E8-6698-A346-B25E-A5013C545E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8001000"/>
            <a:ext cx="12293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6908800"/>
            <a:ext cx="122936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404813" y="8623300"/>
            <a:ext cx="12193587" cy="50800"/>
            <a:chOff x="0" y="0"/>
            <a:chExt cx="7680" cy="32"/>
          </a:xfrm>
        </p:grpSpPr>
        <p:sp>
          <p:nvSpPr>
            <p:cNvPr id="4100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4102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608DE3A9-FD7A-B642-887D-773ACB2373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1pPr>
      <a:lvl2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2pPr>
      <a:lvl3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3pPr>
      <a:lvl4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4pPr>
      <a:lvl5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5pPr>
      <a:lvl6pPr marL="4572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5410200"/>
            <a:ext cx="58166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1930400"/>
            <a:ext cx="5816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406400" y="5270500"/>
            <a:ext cx="5689600" cy="50800"/>
            <a:chOff x="0" y="0"/>
            <a:chExt cx="3584" cy="32"/>
          </a:xfrm>
        </p:grpSpPr>
        <p:sp>
          <p:nvSpPr>
            <p:cNvPr id="5124" name="Line 4"/>
            <p:cNvSpPr>
              <a:spLocks noChangeShapeType="1"/>
            </p:cNvSpPr>
            <p:nvPr/>
          </p:nvSpPr>
          <p:spPr bwMode="auto">
            <a:xfrm>
              <a:off x="0" y="0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0" y="32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512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FEFFFE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2AE07ACE-F893-3F4E-998C-C44EF6B539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1pPr>
      <a:lvl2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2pPr>
      <a:lvl3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3pPr>
      <a:lvl4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4pPr>
      <a:lvl5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5pPr>
      <a:lvl6pPr marL="4572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444500"/>
            <a:ext cx="12293600" cy="886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404813" y="9347200"/>
            <a:ext cx="12193587" cy="50800"/>
            <a:chOff x="0" y="0"/>
            <a:chExt cx="7680" cy="32"/>
          </a:xfrm>
        </p:grpSpPr>
        <p:sp>
          <p:nvSpPr>
            <p:cNvPr id="6147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148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149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D15D30D1-B43D-B346-92FF-BF7C4B87D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628900"/>
            <a:ext cx="12293600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404813" y="4864100"/>
            <a:ext cx="12193587" cy="50800"/>
            <a:chOff x="0" y="0"/>
            <a:chExt cx="7680" cy="32"/>
          </a:xfrm>
        </p:grpSpPr>
        <p:sp>
          <p:nvSpPr>
            <p:cNvPr id="7171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172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7173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472F327D-6A86-2641-98C1-53DB6CEAB7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1pPr>
      <a:lvl2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2pPr>
      <a:lvl3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3pPr>
      <a:lvl4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4pPr>
      <a:lvl5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5pPr>
      <a:lvl6pPr marL="4572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56400" y="2984500"/>
            <a:ext cx="5892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8196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198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13A05355-D0BA-124D-B21B-12D8991DF1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12293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9220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404813" y="9385300"/>
            <a:ext cx="12193587" cy="50800"/>
            <a:chOff x="0" y="0"/>
            <a:chExt cx="7680" cy="32"/>
          </a:xfrm>
        </p:grpSpPr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225" name="Text Box 9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025AAAB6-C066-5142-89C6-952D56FC4E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5892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10244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024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9CFF26FA-D9D8-BB43-9CDA-4D79E1FA32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microsoft.com/office/2007/relationships/hdphoto" Target="../media/hdphoto4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5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microsoft.com/office/2007/relationships/hdphoto" Target="../media/hdphoto7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Relationship Id="rId3" Type="http://schemas.microsoft.com/office/2007/relationships/hdphoto" Target="../media/hdphoto8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  <a:endParaRPr lang="en-US" dirty="0"/>
          </a:p>
          <a:p>
            <a:r>
              <a:rPr lang="en-US" dirty="0" smtClean="0"/>
              <a:t>Distributed Database Design</a:t>
            </a:r>
          </a:p>
          <a:p>
            <a:r>
              <a:rPr lang="en-US" dirty="0" smtClean="0"/>
              <a:t>Database Integration</a:t>
            </a:r>
          </a:p>
          <a:p>
            <a:r>
              <a:rPr lang="en-US" dirty="0" smtClean="0"/>
              <a:t>Semantic Data Control</a:t>
            </a:r>
          </a:p>
          <a:p>
            <a:r>
              <a:rPr lang="en-US" dirty="0" smtClean="0"/>
              <a:t>Distributed Query Processing</a:t>
            </a:r>
          </a:p>
          <a:p>
            <a:r>
              <a:rPr lang="en-US" dirty="0" smtClean="0"/>
              <a:t>Distributed Transaction Management</a:t>
            </a:r>
          </a:p>
          <a:p>
            <a:r>
              <a:rPr lang="en-US" dirty="0" smtClean="0">
                <a:solidFill>
                  <a:srgbClr val="1771A9"/>
                </a:solidFill>
              </a:rPr>
              <a:t>Data Replication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</a:rPr>
              <a:t>Consistency criteria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</a:rPr>
              <a:t>Replication protocols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</a:rPr>
              <a:t>Replication and failure management</a:t>
            </a:r>
          </a:p>
          <a:p>
            <a:r>
              <a:rPr lang="en-US" dirty="0" smtClean="0"/>
              <a:t>Parallel Database Systems</a:t>
            </a:r>
          </a:p>
          <a:p>
            <a:r>
              <a:rPr lang="en-US" dirty="0" smtClean="0"/>
              <a:t>Distributed Object DBMS</a:t>
            </a:r>
          </a:p>
          <a:p>
            <a:r>
              <a:rPr lang="en-US" dirty="0" smtClean="0"/>
              <a:t>Peer-to-Peer Data Management</a:t>
            </a:r>
          </a:p>
          <a:p>
            <a:r>
              <a:rPr lang="en-US" dirty="0" smtClean="0"/>
              <a:t>Web Data Management </a:t>
            </a:r>
          </a:p>
          <a:p>
            <a:r>
              <a:rPr lang="en-US" dirty="0" smtClean="0"/>
              <a:t>Current Issues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489200"/>
            <a:ext cx="12293600" cy="2675632"/>
          </a:xfrm>
        </p:spPr>
        <p:txBody>
          <a:bodyPr/>
          <a:lstStyle/>
          <a:p>
            <a:r>
              <a:rPr lang="en-US" dirty="0"/>
              <a:t>Changes are propagated within the scope of the transaction making the changes. The ACID properties apply to all copy </a:t>
            </a:r>
            <a:r>
              <a:rPr lang="en-US" dirty="0" smtClean="0"/>
              <a:t>updates.</a:t>
            </a:r>
          </a:p>
          <a:p>
            <a:pPr lvl="1"/>
            <a:r>
              <a:rPr lang="en-US" dirty="0" smtClean="0"/>
              <a:t>Synchronous</a:t>
            </a:r>
          </a:p>
          <a:p>
            <a:pPr lvl="1"/>
            <a:r>
              <a:rPr lang="en-US" dirty="0" smtClean="0"/>
              <a:t>Deferred</a:t>
            </a:r>
          </a:p>
          <a:p>
            <a:r>
              <a:rPr lang="en-US" dirty="0"/>
              <a:t>ROWA protocol: Read-one/Write-all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950720" y="7820942"/>
            <a:ext cx="1932658" cy="1065671"/>
            <a:chOff x="868" y="3028"/>
            <a:chExt cx="856" cy="47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68" y="3028"/>
              <a:ext cx="85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Book Antiqua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065" y="3110"/>
              <a:ext cx="54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400" dirty="0">
                  <a:solidFill>
                    <a:schemeClr val="tx2"/>
                  </a:solidFill>
                  <a:latin typeface="Book Antiqua"/>
                </a:rPr>
                <a:t>Site 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660053" y="7820942"/>
            <a:ext cx="1932658" cy="1065671"/>
            <a:chOff x="2068" y="3028"/>
            <a:chExt cx="856" cy="472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068" y="3028"/>
              <a:ext cx="85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Book Antiqua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265" y="3110"/>
              <a:ext cx="54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400" dirty="0">
                  <a:solidFill>
                    <a:schemeClr val="tx2"/>
                  </a:solidFill>
                  <a:latin typeface="Book Antiqua"/>
                </a:rPr>
                <a:t>Site 2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7261013" y="7820942"/>
            <a:ext cx="1932658" cy="1065671"/>
            <a:chOff x="3220" y="3028"/>
            <a:chExt cx="856" cy="47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220" y="3028"/>
              <a:ext cx="85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Book Antiqua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417" y="3110"/>
              <a:ext cx="54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400" dirty="0">
                  <a:solidFill>
                    <a:schemeClr val="tx2"/>
                  </a:solidFill>
                  <a:latin typeface="Book Antiqua"/>
                </a:rPr>
                <a:t>Site 3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0078720" y="7820942"/>
            <a:ext cx="1932658" cy="1065671"/>
            <a:chOff x="4468" y="3028"/>
            <a:chExt cx="856" cy="47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468" y="3028"/>
              <a:ext cx="85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Book Antiqua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665" y="3110"/>
              <a:ext cx="54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400" dirty="0">
                  <a:solidFill>
                    <a:schemeClr val="tx2"/>
                  </a:solidFill>
                  <a:latin typeface="Book Antiqua"/>
                </a:rPr>
                <a:t>Site 4</a:t>
              </a:r>
            </a:p>
          </p:txBody>
        </p: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27443" y="5201921"/>
            <a:ext cx="2524561" cy="65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400" dirty="0">
                <a:solidFill>
                  <a:schemeClr val="tx2"/>
                </a:solidFill>
                <a:latin typeface="Book Antiqua"/>
              </a:rPr>
              <a:t>Transaction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375182" y="6186311"/>
            <a:ext cx="0" cy="1625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375182" y="6944924"/>
            <a:ext cx="8128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084516" y="6944924"/>
            <a:ext cx="0" cy="86698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7685476" y="6944924"/>
            <a:ext cx="0" cy="86698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10503182" y="6944924"/>
            <a:ext cx="0" cy="86698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458916" y="6186311"/>
            <a:ext cx="0" cy="1625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458916" y="6728178"/>
            <a:ext cx="8236373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6168249" y="6728178"/>
            <a:ext cx="0" cy="1083733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8769209" y="6728178"/>
            <a:ext cx="0" cy="1083733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1695289" y="6728178"/>
            <a:ext cx="0" cy="108373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620083" y="5687343"/>
            <a:ext cx="1536990" cy="56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Book Antiqua"/>
              </a:rPr>
              <a:t>updates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010467" y="5687343"/>
            <a:ext cx="1482738" cy="56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Book Antiqua"/>
              </a:rPr>
              <a:t>commit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1625601" y="6827520"/>
            <a:ext cx="647983" cy="6502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3400" dirty="0">
                <a:solidFill>
                  <a:schemeClr val="accent2"/>
                </a:solidFill>
                <a:latin typeface="Book Antiqua"/>
                <a:sym typeface="Wingdings" charset="2"/>
              </a:rPr>
              <a:t>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5201921" y="7044267"/>
            <a:ext cx="647983" cy="6502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3400" dirty="0">
                <a:solidFill>
                  <a:schemeClr val="accent2"/>
                </a:solidFill>
                <a:latin typeface="Book Antiqua"/>
                <a:sym typeface="Wingdings" charset="2"/>
              </a:rPr>
              <a:t>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467947" y="6177280"/>
            <a:ext cx="647983" cy="6502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3400" dirty="0">
                <a:solidFill>
                  <a:schemeClr val="accent2"/>
                </a:solidFill>
                <a:latin typeface="Book Antiqua"/>
                <a:sym typeface="Wingdings" charset="2"/>
              </a:rPr>
              <a:t></a:t>
            </a:r>
          </a:p>
        </p:txBody>
      </p:sp>
    </p:spTree>
    <p:extLst>
      <p:ext uri="{BB962C8B-B14F-4D97-AF65-F5344CB8AC3E}">
        <p14:creationId xmlns:p14="http://schemas.microsoft.com/office/powerpoint/2010/main" val="13481913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00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Replication</a:t>
            </a:r>
          </a:p>
        </p:txBody>
      </p:sp>
      <p:sp>
        <p:nvSpPr>
          <p:cNvPr id="383006" name="Rectangle 30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2293600" cy="2891656"/>
          </a:xfrm>
        </p:spPr>
        <p:txBody>
          <a:bodyPr/>
          <a:lstStyle/>
          <a:p>
            <a:pPr>
              <a:spcBef>
                <a:spcPts val="427"/>
              </a:spcBef>
              <a:buFont typeface="Lucida Grande"/>
              <a:buChar char="●"/>
            </a:pPr>
            <a:r>
              <a:rPr lang="en-US" dirty="0" smtClean="0"/>
              <a:t>Lazy </a:t>
            </a:r>
            <a:r>
              <a:rPr lang="en-US" dirty="0"/>
              <a:t>replication first executes the updating transaction on one copy. After the transaction commits, the changes are propagated to all other copies (</a:t>
            </a:r>
            <a:r>
              <a:rPr lang="en-US" dirty="0">
                <a:solidFill>
                  <a:srgbClr val="FF0000"/>
                </a:solidFill>
              </a:rPr>
              <a:t>refresh transactions</a:t>
            </a:r>
            <a:r>
              <a:rPr lang="en-US" dirty="0" smtClean="0"/>
              <a:t>)</a:t>
            </a:r>
          </a:p>
          <a:p>
            <a:pPr>
              <a:spcBef>
                <a:spcPts val="427"/>
              </a:spcBef>
              <a:buFont typeface="Lucida Grande"/>
              <a:buChar char="●"/>
            </a:pPr>
            <a:r>
              <a:rPr lang="en-US" dirty="0" smtClean="0"/>
              <a:t>While </a:t>
            </a:r>
            <a:r>
              <a:rPr lang="en-US" dirty="0"/>
              <a:t>the propagation takes place, the copies are mutually </a:t>
            </a:r>
            <a:r>
              <a:rPr lang="en-US" dirty="0" smtClean="0"/>
              <a:t>inconsistent.</a:t>
            </a:r>
          </a:p>
          <a:p>
            <a:pPr>
              <a:spcBef>
                <a:spcPts val="427"/>
              </a:spcBef>
              <a:buFont typeface="Lucida Grande"/>
              <a:buChar char="●"/>
            </a:pPr>
            <a:r>
              <a:rPr lang="en-US" dirty="0" smtClean="0"/>
              <a:t>The </a:t>
            </a:r>
            <a:r>
              <a:rPr lang="en-US" dirty="0"/>
              <a:t>time the copies are mutually inconsistent is an adjustable parameter which is application dependent.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42347" y="8037689"/>
            <a:ext cx="1932658" cy="1065671"/>
            <a:chOff x="820" y="3412"/>
            <a:chExt cx="856" cy="472"/>
          </a:xfrm>
        </p:grpSpPr>
        <p:sp>
          <p:nvSpPr>
            <p:cNvPr id="382981" name="Rectangle 5"/>
            <p:cNvSpPr>
              <a:spLocks noChangeArrowheads="1"/>
            </p:cNvSpPr>
            <p:nvPr/>
          </p:nvSpPr>
          <p:spPr bwMode="auto">
            <a:xfrm>
              <a:off x="820" y="3412"/>
              <a:ext cx="85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Book Antiqua"/>
              </a:endParaRPr>
            </a:p>
          </p:txBody>
        </p:sp>
        <p:sp>
          <p:nvSpPr>
            <p:cNvPr id="382982" name="Rectangle 6"/>
            <p:cNvSpPr>
              <a:spLocks noChangeArrowheads="1"/>
            </p:cNvSpPr>
            <p:nvPr/>
          </p:nvSpPr>
          <p:spPr bwMode="auto">
            <a:xfrm>
              <a:off x="1017" y="3494"/>
              <a:ext cx="54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400" dirty="0">
                  <a:solidFill>
                    <a:schemeClr val="tx2"/>
                  </a:solidFill>
                  <a:latin typeface="Book Antiqua"/>
                </a:rPr>
                <a:t>Site 1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551680" y="8037689"/>
            <a:ext cx="1932658" cy="1065671"/>
            <a:chOff x="2020" y="3412"/>
            <a:chExt cx="856" cy="472"/>
          </a:xfrm>
        </p:grpSpPr>
        <p:sp>
          <p:nvSpPr>
            <p:cNvPr id="382984" name="Rectangle 8"/>
            <p:cNvSpPr>
              <a:spLocks noChangeArrowheads="1"/>
            </p:cNvSpPr>
            <p:nvPr/>
          </p:nvSpPr>
          <p:spPr bwMode="auto">
            <a:xfrm>
              <a:off x="2020" y="3412"/>
              <a:ext cx="85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Book Antiqua"/>
              </a:endParaRPr>
            </a:p>
          </p:txBody>
        </p:sp>
        <p:sp>
          <p:nvSpPr>
            <p:cNvPr id="382985" name="Rectangle 9"/>
            <p:cNvSpPr>
              <a:spLocks noChangeArrowheads="1"/>
            </p:cNvSpPr>
            <p:nvPr/>
          </p:nvSpPr>
          <p:spPr bwMode="auto">
            <a:xfrm>
              <a:off x="2217" y="3494"/>
              <a:ext cx="54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400" dirty="0">
                  <a:solidFill>
                    <a:schemeClr val="tx2"/>
                  </a:solidFill>
                  <a:latin typeface="Book Antiqua"/>
                </a:rPr>
                <a:t>Site 2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7152640" y="8037689"/>
            <a:ext cx="1932658" cy="1065671"/>
            <a:chOff x="3172" y="3412"/>
            <a:chExt cx="856" cy="472"/>
          </a:xfrm>
        </p:grpSpPr>
        <p:sp>
          <p:nvSpPr>
            <p:cNvPr id="382987" name="Rectangle 11"/>
            <p:cNvSpPr>
              <a:spLocks noChangeArrowheads="1"/>
            </p:cNvSpPr>
            <p:nvPr/>
          </p:nvSpPr>
          <p:spPr bwMode="auto">
            <a:xfrm>
              <a:off x="3172" y="3412"/>
              <a:ext cx="85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Book Antiqua"/>
              </a:endParaRPr>
            </a:p>
          </p:txBody>
        </p:sp>
        <p:sp>
          <p:nvSpPr>
            <p:cNvPr id="382988" name="Rectangle 12"/>
            <p:cNvSpPr>
              <a:spLocks noChangeArrowheads="1"/>
            </p:cNvSpPr>
            <p:nvPr/>
          </p:nvSpPr>
          <p:spPr bwMode="auto">
            <a:xfrm>
              <a:off x="3369" y="3494"/>
              <a:ext cx="54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400" dirty="0">
                  <a:solidFill>
                    <a:schemeClr val="tx2"/>
                  </a:solidFill>
                  <a:latin typeface="Book Antiqua"/>
                </a:rPr>
                <a:t>Site 3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9970347" y="8037689"/>
            <a:ext cx="1932658" cy="1065671"/>
            <a:chOff x="4420" y="3412"/>
            <a:chExt cx="856" cy="472"/>
          </a:xfrm>
        </p:grpSpPr>
        <p:sp>
          <p:nvSpPr>
            <p:cNvPr id="382990" name="Rectangle 14"/>
            <p:cNvSpPr>
              <a:spLocks noChangeArrowheads="1"/>
            </p:cNvSpPr>
            <p:nvPr/>
          </p:nvSpPr>
          <p:spPr bwMode="auto">
            <a:xfrm>
              <a:off x="4420" y="3412"/>
              <a:ext cx="85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Book Antiqua"/>
              </a:endParaRPr>
            </a:p>
          </p:txBody>
        </p:sp>
        <p:sp>
          <p:nvSpPr>
            <p:cNvPr id="382991" name="Rectangle 15"/>
            <p:cNvSpPr>
              <a:spLocks noChangeArrowheads="1"/>
            </p:cNvSpPr>
            <p:nvPr/>
          </p:nvSpPr>
          <p:spPr bwMode="auto">
            <a:xfrm>
              <a:off x="4617" y="3494"/>
              <a:ext cx="54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400" dirty="0">
                  <a:solidFill>
                    <a:schemeClr val="tx2"/>
                  </a:solidFill>
                  <a:latin typeface="Book Antiqua"/>
                </a:rPr>
                <a:t>Site 4</a:t>
              </a:r>
            </a:p>
          </p:txBody>
        </p:sp>
      </p:grpSp>
      <p:sp>
        <p:nvSpPr>
          <p:cNvPr id="382992" name="Rectangle 16"/>
          <p:cNvSpPr>
            <a:spLocks noChangeArrowheads="1"/>
          </p:cNvSpPr>
          <p:nvPr/>
        </p:nvSpPr>
        <p:spPr bwMode="auto">
          <a:xfrm>
            <a:off x="1746821" y="5527041"/>
            <a:ext cx="2524561" cy="65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400" dirty="0">
                <a:solidFill>
                  <a:schemeClr val="tx2"/>
                </a:solidFill>
                <a:latin typeface="Book Antiqua"/>
              </a:rPr>
              <a:t>Transaction</a:t>
            </a:r>
          </a:p>
        </p:txBody>
      </p:sp>
      <p:sp>
        <p:nvSpPr>
          <p:cNvPr id="382993" name="Line 17"/>
          <p:cNvSpPr>
            <a:spLocks noChangeShapeType="1"/>
          </p:cNvSpPr>
          <p:nvPr/>
        </p:nvSpPr>
        <p:spPr bwMode="auto">
          <a:xfrm>
            <a:off x="2266809" y="6403058"/>
            <a:ext cx="0" cy="1625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2994" name="Line 18"/>
          <p:cNvSpPr>
            <a:spLocks noChangeShapeType="1"/>
          </p:cNvSpPr>
          <p:nvPr/>
        </p:nvSpPr>
        <p:spPr bwMode="auto">
          <a:xfrm>
            <a:off x="3350542" y="6403058"/>
            <a:ext cx="0" cy="1625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2995" name="Rectangle 19"/>
          <p:cNvSpPr>
            <a:spLocks noChangeArrowheads="1"/>
          </p:cNvSpPr>
          <p:nvPr/>
        </p:nvSpPr>
        <p:spPr bwMode="auto">
          <a:xfrm>
            <a:off x="1511709" y="5904090"/>
            <a:ext cx="1536990" cy="56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Book Antiqua"/>
              </a:rPr>
              <a:t>updates</a:t>
            </a:r>
          </a:p>
        </p:txBody>
      </p:sp>
      <p:sp>
        <p:nvSpPr>
          <p:cNvPr id="382996" name="Rectangle 20"/>
          <p:cNvSpPr>
            <a:spLocks noChangeArrowheads="1"/>
          </p:cNvSpPr>
          <p:nvPr/>
        </p:nvSpPr>
        <p:spPr bwMode="auto">
          <a:xfrm>
            <a:off x="2904350" y="5904090"/>
            <a:ext cx="1482738" cy="56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Book Antiqua"/>
              </a:rPr>
              <a:t>commit</a:t>
            </a:r>
          </a:p>
        </p:txBody>
      </p:sp>
      <p:sp>
        <p:nvSpPr>
          <p:cNvPr id="382997" name="Text Box 21"/>
          <p:cNvSpPr txBox="1">
            <a:spLocks noChangeArrowheads="1"/>
          </p:cNvSpPr>
          <p:nvPr/>
        </p:nvSpPr>
        <p:spPr bwMode="auto">
          <a:xfrm>
            <a:off x="1625601" y="6827520"/>
            <a:ext cx="647983" cy="6502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3400" dirty="0">
                <a:solidFill>
                  <a:schemeClr val="accent2"/>
                </a:solidFill>
                <a:latin typeface="Book Antiqua"/>
                <a:sym typeface="Wingdings" charset="2"/>
              </a:rPr>
              <a:t></a:t>
            </a:r>
          </a:p>
        </p:txBody>
      </p:sp>
      <p:sp>
        <p:nvSpPr>
          <p:cNvPr id="382998" name="Text Box 22"/>
          <p:cNvSpPr txBox="1">
            <a:spLocks noChangeArrowheads="1"/>
          </p:cNvSpPr>
          <p:nvPr/>
        </p:nvSpPr>
        <p:spPr bwMode="auto">
          <a:xfrm>
            <a:off x="3467947" y="6827520"/>
            <a:ext cx="647983" cy="6502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3400" dirty="0">
                <a:solidFill>
                  <a:schemeClr val="accent2"/>
                </a:solidFill>
                <a:latin typeface="Book Antiqua"/>
                <a:sym typeface="Wingdings" charset="2"/>
              </a:rPr>
              <a:t></a:t>
            </a: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3793067" y="7911253"/>
            <a:ext cx="647983" cy="6502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3400" dirty="0">
                <a:solidFill>
                  <a:schemeClr val="accent2"/>
                </a:solidFill>
                <a:latin typeface="Book Antiqua"/>
                <a:sym typeface="Wingdings" charset="2"/>
              </a:rPr>
              <a:t></a:t>
            </a:r>
          </a:p>
        </p:txBody>
      </p:sp>
      <p:sp>
        <p:nvSpPr>
          <p:cNvPr id="383000" name="Line 24"/>
          <p:cNvSpPr>
            <a:spLocks noChangeShapeType="1"/>
          </p:cNvSpPr>
          <p:nvPr/>
        </p:nvSpPr>
        <p:spPr bwMode="auto">
          <a:xfrm>
            <a:off x="3793067" y="8561493"/>
            <a:ext cx="75861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3002" name="Freeform 26"/>
          <p:cNvSpPr>
            <a:spLocks/>
          </p:cNvSpPr>
          <p:nvPr/>
        </p:nvSpPr>
        <p:spPr bwMode="auto">
          <a:xfrm>
            <a:off x="3793067" y="7550009"/>
            <a:ext cx="4443307" cy="577991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528" y="64"/>
              </a:cxn>
              <a:cxn ang="0">
                <a:pos x="1392" y="16"/>
              </a:cxn>
              <a:cxn ang="0">
                <a:pos x="1968" y="160"/>
              </a:cxn>
            </a:cxnLst>
            <a:rect l="0" t="0" r="r" b="b"/>
            <a:pathLst>
              <a:path w="1968" h="256">
                <a:moveTo>
                  <a:pt x="0" y="256"/>
                </a:moveTo>
                <a:cubicBezTo>
                  <a:pt x="148" y="180"/>
                  <a:pt x="296" y="104"/>
                  <a:pt x="528" y="64"/>
                </a:cubicBezTo>
                <a:cubicBezTo>
                  <a:pt x="760" y="24"/>
                  <a:pt x="1152" y="0"/>
                  <a:pt x="1392" y="16"/>
                </a:cubicBezTo>
                <a:cubicBezTo>
                  <a:pt x="1632" y="32"/>
                  <a:pt x="1872" y="136"/>
                  <a:pt x="1968" y="160"/>
                </a:cubicBezTo>
              </a:path>
            </a:pathLst>
          </a:custGeom>
          <a:noFill/>
          <a:ln w="508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3003" name="Freeform 27"/>
          <p:cNvSpPr>
            <a:spLocks/>
          </p:cNvSpPr>
          <p:nvPr/>
        </p:nvSpPr>
        <p:spPr bwMode="auto">
          <a:xfrm>
            <a:off x="3684693" y="6935894"/>
            <a:ext cx="7152640" cy="1083733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624" y="144"/>
              </a:cxn>
              <a:cxn ang="0">
                <a:pos x="1776" y="48"/>
              </a:cxn>
              <a:cxn ang="0">
                <a:pos x="3168" y="432"/>
              </a:cxn>
            </a:cxnLst>
            <a:rect l="0" t="0" r="r" b="b"/>
            <a:pathLst>
              <a:path w="3168" h="480">
                <a:moveTo>
                  <a:pt x="0" y="480"/>
                </a:moveTo>
                <a:cubicBezTo>
                  <a:pt x="164" y="348"/>
                  <a:pt x="328" y="216"/>
                  <a:pt x="624" y="144"/>
                </a:cubicBezTo>
                <a:cubicBezTo>
                  <a:pt x="920" y="72"/>
                  <a:pt x="1352" y="0"/>
                  <a:pt x="1776" y="48"/>
                </a:cubicBezTo>
                <a:cubicBezTo>
                  <a:pt x="2200" y="96"/>
                  <a:pt x="2684" y="264"/>
                  <a:pt x="3168" y="432"/>
                </a:cubicBezTo>
              </a:path>
            </a:pathLst>
          </a:custGeom>
          <a:noFill/>
          <a:ln w="508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Oval 2"/>
          <p:cNvSpPr>
            <a:spLocks noChangeArrowheads="1"/>
          </p:cNvSpPr>
          <p:nvPr/>
        </p:nvSpPr>
        <p:spPr bwMode="auto">
          <a:xfrm>
            <a:off x="5497689" y="6933636"/>
            <a:ext cx="632178" cy="523804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221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Centralized</a:t>
            </a:r>
          </a:p>
        </p:txBody>
      </p:sp>
      <p:sp>
        <p:nvSpPr>
          <p:cNvPr id="390222" name="Rectangle 78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2293600" cy="1235472"/>
          </a:xfrm>
        </p:spPr>
        <p:txBody>
          <a:bodyPr/>
          <a:lstStyle/>
          <a:p>
            <a:pPr>
              <a:buFont typeface="Lucida Grande"/>
              <a:buChar char="●"/>
            </a:pPr>
            <a:r>
              <a:rPr lang="en-US" dirty="0"/>
              <a:t>There is only one copy which can be updated (the </a:t>
            </a:r>
            <a:r>
              <a:rPr lang="en-US" dirty="0">
                <a:solidFill>
                  <a:srgbClr val="FF0000"/>
                </a:solidFill>
              </a:rPr>
              <a:t>master</a:t>
            </a:r>
            <a:r>
              <a:rPr lang="en-US" dirty="0"/>
              <a:t>), all others (</a:t>
            </a:r>
            <a:r>
              <a:rPr lang="en-US" dirty="0">
                <a:solidFill>
                  <a:srgbClr val="FF0000"/>
                </a:solidFill>
              </a:rPr>
              <a:t>slave copies</a:t>
            </a:r>
            <a:r>
              <a:rPr lang="en-US" dirty="0"/>
              <a:t>) are updated reflecting the changes to the master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1406596" y="6010204"/>
            <a:ext cx="1318542" cy="54186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1602564" y="6028928"/>
            <a:ext cx="1055037" cy="5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Site 1</a:t>
            </a:r>
          </a:p>
        </p:txBody>
      </p:sp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3262490" y="6010204"/>
            <a:ext cx="1320799" cy="54186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52" name="Rectangle 8"/>
          <p:cNvSpPr>
            <a:spLocks noChangeArrowheads="1"/>
          </p:cNvSpPr>
          <p:nvPr/>
        </p:nvSpPr>
        <p:spPr bwMode="auto">
          <a:xfrm>
            <a:off x="3460714" y="6028928"/>
            <a:ext cx="1055037" cy="5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Site 2</a:t>
            </a:r>
          </a:p>
        </p:txBody>
      </p:sp>
      <p:sp>
        <p:nvSpPr>
          <p:cNvPr id="390153" name="Rectangle 9"/>
          <p:cNvSpPr>
            <a:spLocks noChangeArrowheads="1"/>
          </p:cNvSpPr>
          <p:nvPr/>
        </p:nvSpPr>
        <p:spPr bwMode="auto">
          <a:xfrm>
            <a:off x="5046134" y="6010204"/>
            <a:ext cx="1318542" cy="54186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54" name="Rectangle 10"/>
          <p:cNvSpPr>
            <a:spLocks noChangeArrowheads="1"/>
          </p:cNvSpPr>
          <p:nvPr/>
        </p:nvSpPr>
        <p:spPr bwMode="auto">
          <a:xfrm>
            <a:off x="5244358" y="6028928"/>
            <a:ext cx="1055037" cy="5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Site 3</a:t>
            </a:r>
          </a:p>
        </p:txBody>
      </p:sp>
      <p:sp>
        <p:nvSpPr>
          <p:cNvPr id="390155" name="Rectangle 11"/>
          <p:cNvSpPr>
            <a:spLocks noChangeArrowheads="1"/>
          </p:cNvSpPr>
          <p:nvPr/>
        </p:nvSpPr>
        <p:spPr bwMode="auto">
          <a:xfrm>
            <a:off x="6978792" y="6010204"/>
            <a:ext cx="1318542" cy="54186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56" name="Rectangle 12"/>
          <p:cNvSpPr>
            <a:spLocks noChangeArrowheads="1"/>
          </p:cNvSpPr>
          <p:nvPr/>
        </p:nvSpPr>
        <p:spPr bwMode="auto">
          <a:xfrm>
            <a:off x="7174759" y="6028928"/>
            <a:ext cx="1055037" cy="5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Site 4</a:t>
            </a:r>
          </a:p>
        </p:txBody>
      </p:sp>
      <p:sp>
        <p:nvSpPr>
          <p:cNvPr id="390157" name="Line 13"/>
          <p:cNvSpPr>
            <a:spLocks noChangeShapeType="1"/>
          </p:cNvSpPr>
          <p:nvPr/>
        </p:nvSpPr>
        <p:spPr bwMode="auto">
          <a:xfrm flipH="1">
            <a:off x="1693334" y="4935502"/>
            <a:ext cx="2258" cy="1065671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58" name="Line 14"/>
          <p:cNvSpPr>
            <a:spLocks noChangeShapeType="1"/>
          </p:cNvSpPr>
          <p:nvPr/>
        </p:nvSpPr>
        <p:spPr bwMode="auto">
          <a:xfrm>
            <a:off x="1693333" y="5551876"/>
            <a:ext cx="5572196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59" name="Line 15"/>
          <p:cNvSpPr>
            <a:spLocks noChangeShapeType="1"/>
          </p:cNvSpPr>
          <p:nvPr/>
        </p:nvSpPr>
        <p:spPr bwMode="auto">
          <a:xfrm>
            <a:off x="3551485" y="5551876"/>
            <a:ext cx="0" cy="44929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60" name="Line 16"/>
          <p:cNvSpPr>
            <a:spLocks noChangeShapeType="1"/>
          </p:cNvSpPr>
          <p:nvPr/>
        </p:nvSpPr>
        <p:spPr bwMode="auto">
          <a:xfrm>
            <a:off x="5335130" y="5551876"/>
            <a:ext cx="0" cy="44929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61" name="Line 17"/>
          <p:cNvSpPr>
            <a:spLocks noChangeShapeType="1"/>
          </p:cNvSpPr>
          <p:nvPr/>
        </p:nvSpPr>
        <p:spPr bwMode="auto">
          <a:xfrm>
            <a:off x="7243089" y="5551876"/>
            <a:ext cx="0" cy="44929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62" name="Line 18"/>
          <p:cNvSpPr>
            <a:spLocks noChangeShapeType="1"/>
          </p:cNvSpPr>
          <p:nvPr/>
        </p:nvSpPr>
        <p:spPr bwMode="auto">
          <a:xfrm flipH="1">
            <a:off x="2436144" y="4935502"/>
            <a:ext cx="20319" cy="106567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63" name="Line 19"/>
          <p:cNvSpPr>
            <a:spLocks noChangeShapeType="1"/>
          </p:cNvSpPr>
          <p:nvPr/>
        </p:nvSpPr>
        <p:spPr bwMode="auto">
          <a:xfrm>
            <a:off x="2436143" y="5441244"/>
            <a:ext cx="5646702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64" name="Line 20"/>
          <p:cNvSpPr>
            <a:spLocks noChangeShapeType="1"/>
          </p:cNvSpPr>
          <p:nvPr/>
        </p:nvSpPr>
        <p:spPr bwMode="auto">
          <a:xfrm>
            <a:off x="4294293" y="5441244"/>
            <a:ext cx="0" cy="559929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65" name="Line 21"/>
          <p:cNvSpPr>
            <a:spLocks noChangeShapeType="1"/>
          </p:cNvSpPr>
          <p:nvPr/>
        </p:nvSpPr>
        <p:spPr bwMode="auto">
          <a:xfrm>
            <a:off x="6077938" y="5441244"/>
            <a:ext cx="0" cy="559929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66" name="Line 22"/>
          <p:cNvSpPr>
            <a:spLocks noChangeShapeType="1"/>
          </p:cNvSpPr>
          <p:nvPr/>
        </p:nvSpPr>
        <p:spPr bwMode="auto">
          <a:xfrm>
            <a:off x="8082844" y="5441244"/>
            <a:ext cx="0" cy="559929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67" name="Rectangle 23"/>
          <p:cNvSpPr>
            <a:spLocks noChangeArrowheads="1"/>
          </p:cNvSpPr>
          <p:nvPr/>
        </p:nvSpPr>
        <p:spPr bwMode="auto">
          <a:xfrm>
            <a:off x="5091290" y="8502791"/>
            <a:ext cx="1318542" cy="54186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68" name="Rectangle 24"/>
          <p:cNvSpPr>
            <a:spLocks noChangeArrowheads="1"/>
          </p:cNvSpPr>
          <p:nvPr/>
        </p:nvSpPr>
        <p:spPr bwMode="auto">
          <a:xfrm>
            <a:off x="5287257" y="8477200"/>
            <a:ext cx="1055037" cy="5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Site 1</a:t>
            </a:r>
          </a:p>
        </p:txBody>
      </p:sp>
      <p:sp>
        <p:nvSpPr>
          <p:cNvPr id="390169" name="Rectangle 25"/>
          <p:cNvSpPr>
            <a:spLocks noChangeArrowheads="1"/>
          </p:cNvSpPr>
          <p:nvPr/>
        </p:nvSpPr>
        <p:spPr bwMode="auto">
          <a:xfrm>
            <a:off x="6947184" y="8502791"/>
            <a:ext cx="1320799" cy="54186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70" name="Rectangle 26"/>
          <p:cNvSpPr>
            <a:spLocks noChangeArrowheads="1"/>
          </p:cNvSpPr>
          <p:nvPr/>
        </p:nvSpPr>
        <p:spPr bwMode="auto">
          <a:xfrm>
            <a:off x="7145407" y="8477200"/>
            <a:ext cx="1055037" cy="5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Site 2</a:t>
            </a:r>
          </a:p>
        </p:txBody>
      </p:sp>
      <p:sp>
        <p:nvSpPr>
          <p:cNvPr id="390171" name="Rectangle 27"/>
          <p:cNvSpPr>
            <a:spLocks noChangeArrowheads="1"/>
          </p:cNvSpPr>
          <p:nvPr/>
        </p:nvSpPr>
        <p:spPr bwMode="auto">
          <a:xfrm>
            <a:off x="8730827" y="8502791"/>
            <a:ext cx="1318542" cy="54186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72" name="Rectangle 28"/>
          <p:cNvSpPr>
            <a:spLocks noChangeArrowheads="1"/>
          </p:cNvSpPr>
          <p:nvPr/>
        </p:nvSpPr>
        <p:spPr bwMode="auto">
          <a:xfrm>
            <a:off x="8929052" y="8477200"/>
            <a:ext cx="1055037" cy="5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Site 3</a:t>
            </a:r>
          </a:p>
        </p:txBody>
      </p:sp>
      <p:sp>
        <p:nvSpPr>
          <p:cNvPr id="390173" name="Rectangle 29"/>
          <p:cNvSpPr>
            <a:spLocks noChangeArrowheads="1"/>
          </p:cNvSpPr>
          <p:nvPr/>
        </p:nvSpPr>
        <p:spPr bwMode="auto">
          <a:xfrm>
            <a:off x="10663485" y="8502791"/>
            <a:ext cx="1318542" cy="54186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74" name="Rectangle 30"/>
          <p:cNvSpPr>
            <a:spLocks noChangeArrowheads="1"/>
          </p:cNvSpPr>
          <p:nvPr/>
        </p:nvSpPr>
        <p:spPr bwMode="auto">
          <a:xfrm>
            <a:off x="10859453" y="8477200"/>
            <a:ext cx="1055037" cy="5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Site 4</a:t>
            </a:r>
          </a:p>
        </p:txBody>
      </p:sp>
      <p:sp>
        <p:nvSpPr>
          <p:cNvPr id="390175" name="Line 31"/>
          <p:cNvSpPr>
            <a:spLocks noChangeShapeType="1"/>
          </p:cNvSpPr>
          <p:nvPr/>
        </p:nvSpPr>
        <p:spPr bwMode="auto">
          <a:xfrm flipH="1">
            <a:off x="5378027" y="7428089"/>
            <a:ext cx="2258" cy="1065671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76" name="Line 32"/>
          <p:cNvSpPr>
            <a:spLocks noChangeShapeType="1"/>
          </p:cNvSpPr>
          <p:nvPr/>
        </p:nvSpPr>
        <p:spPr bwMode="auto">
          <a:xfrm>
            <a:off x="5378026" y="8044463"/>
            <a:ext cx="5572196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77" name="Line 33"/>
          <p:cNvSpPr>
            <a:spLocks noChangeShapeType="1"/>
          </p:cNvSpPr>
          <p:nvPr/>
        </p:nvSpPr>
        <p:spPr bwMode="auto">
          <a:xfrm>
            <a:off x="7236178" y="8044463"/>
            <a:ext cx="0" cy="44929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78" name="Line 34"/>
          <p:cNvSpPr>
            <a:spLocks noChangeShapeType="1"/>
          </p:cNvSpPr>
          <p:nvPr/>
        </p:nvSpPr>
        <p:spPr bwMode="auto">
          <a:xfrm>
            <a:off x="9019823" y="8044463"/>
            <a:ext cx="0" cy="44929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79" name="Line 35"/>
          <p:cNvSpPr>
            <a:spLocks noChangeShapeType="1"/>
          </p:cNvSpPr>
          <p:nvPr/>
        </p:nvSpPr>
        <p:spPr bwMode="auto">
          <a:xfrm>
            <a:off x="10927782" y="8044463"/>
            <a:ext cx="0" cy="44929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80" name="Line 36"/>
          <p:cNvSpPr>
            <a:spLocks noChangeShapeType="1"/>
          </p:cNvSpPr>
          <p:nvPr/>
        </p:nvSpPr>
        <p:spPr bwMode="auto">
          <a:xfrm flipH="1">
            <a:off x="6120837" y="7428089"/>
            <a:ext cx="20319" cy="106567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81" name="Line 37"/>
          <p:cNvSpPr>
            <a:spLocks noChangeShapeType="1"/>
          </p:cNvSpPr>
          <p:nvPr/>
        </p:nvSpPr>
        <p:spPr bwMode="auto">
          <a:xfrm>
            <a:off x="6120837" y="7933831"/>
            <a:ext cx="5646702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82" name="Line 38"/>
          <p:cNvSpPr>
            <a:spLocks noChangeShapeType="1"/>
          </p:cNvSpPr>
          <p:nvPr/>
        </p:nvSpPr>
        <p:spPr bwMode="auto">
          <a:xfrm>
            <a:off x="7978987" y="7933831"/>
            <a:ext cx="0" cy="559929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83" name="Line 39"/>
          <p:cNvSpPr>
            <a:spLocks noChangeShapeType="1"/>
          </p:cNvSpPr>
          <p:nvPr/>
        </p:nvSpPr>
        <p:spPr bwMode="auto">
          <a:xfrm>
            <a:off x="9762631" y="7933831"/>
            <a:ext cx="0" cy="559929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90184" name="Line 40"/>
          <p:cNvSpPr>
            <a:spLocks noChangeShapeType="1"/>
          </p:cNvSpPr>
          <p:nvPr/>
        </p:nvSpPr>
        <p:spPr bwMode="auto">
          <a:xfrm>
            <a:off x="11767538" y="7933831"/>
            <a:ext cx="0" cy="559929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925886" y="4425245"/>
            <a:ext cx="489937" cy="413174"/>
            <a:chOff x="853" y="1519"/>
            <a:chExt cx="217" cy="183"/>
          </a:xfrm>
        </p:grpSpPr>
        <p:sp>
          <p:nvSpPr>
            <p:cNvPr id="390186" name="Freeform 42"/>
            <p:cNvSpPr>
              <a:spLocks/>
            </p:cNvSpPr>
            <p:nvPr/>
          </p:nvSpPr>
          <p:spPr bwMode="auto">
            <a:xfrm>
              <a:off x="853" y="1521"/>
              <a:ext cx="217" cy="181"/>
            </a:xfrm>
            <a:custGeom>
              <a:avLst/>
              <a:gdLst/>
              <a:ahLst/>
              <a:cxnLst>
                <a:cxn ang="0">
                  <a:pos x="1302" y="1083"/>
                </a:cxn>
                <a:cxn ang="0">
                  <a:pos x="1302" y="522"/>
                </a:cxn>
                <a:cxn ang="0">
                  <a:pos x="1283" y="74"/>
                </a:cxn>
                <a:cxn ang="0">
                  <a:pos x="623" y="0"/>
                </a:cxn>
                <a:cxn ang="0">
                  <a:pos x="22" y="66"/>
                </a:cxn>
                <a:cxn ang="0">
                  <a:pos x="18" y="224"/>
                </a:cxn>
                <a:cxn ang="0">
                  <a:pos x="0" y="1078"/>
                </a:cxn>
                <a:cxn ang="0">
                  <a:pos x="135" y="1078"/>
                </a:cxn>
                <a:cxn ang="0">
                  <a:pos x="135" y="305"/>
                </a:cxn>
                <a:cxn ang="0">
                  <a:pos x="392" y="286"/>
                </a:cxn>
                <a:cxn ang="0">
                  <a:pos x="1181" y="286"/>
                </a:cxn>
                <a:cxn ang="0">
                  <a:pos x="1192" y="1085"/>
                </a:cxn>
                <a:cxn ang="0">
                  <a:pos x="1302" y="1083"/>
                </a:cxn>
              </a:cxnLst>
              <a:rect l="0" t="0" r="r" b="b"/>
              <a:pathLst>
                <a:path w="1302" h="1085">
                  <a:moveTo>
                    <a:pt x="1302" y="1083"/>
                  </a:moveTo>
                  <a:lnTo>
                    <a:pt x="1302" y="522"/>
                  </a:lnTo>
                  <a:lnTo>
                    <a:pt x="1283" y="74"/>
                  </a:lnTo>
                  <a:lnTo>
                    <a:pt x="623" y="0"/>
                  </a:lnTo>
                  <a:lnTo>
                    <a:pt x="22" y="66"/>
                  </a:lnTo>
                  <a:lnTo>
                    <a:pt x="18" y="224"/>
                  </a:lnTo>
                  <a:lnTo>
                    <a:pt x="0" y="1078"/>
                  </a:lnTo>
                  <a:lnTo>
                    <a:pt x="135" y="1078"/>
                  </a:lnTo>
                  <a:lnTo>
                    <a:pt x="135" y="305"/>
                  </a:lnTo>
                  <a:lnTo>
                    <a:pt x="392" y="286"/>
                  </a:lnTo>
                  <a:lnTo>
                    <a:pt x="1181" y="286"/>
                  </a:lnTo>
                  <a:lnTo>
                    <a:pt x="1192" y="1085"/>
                  </a:lnTo>
                  <a:lnTo>
                    <a:pt x="1302" y="1083"/>
                  </a:lnTo>
                  <a:close/>
                </a:path>
              </a:pathLst>
            </a:custGeom>
            <a:solidFill>
              <a:srgbClr val="00008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390187" name="Freeform 43"/>
            <p:cNvSpPr>
              <a:spLocks/>
            </p:cNvSpPr>
            <p:nvPr/>
          </p:nvSpPr>
          <p:spPr bwMode="auto">
            <a:xfrm>
              <a:off x="869" y="1519"/>
              <a:ext cx="85" cy="46"/>
            </a:xfrm>
            <a:custGeom>
              <a:avLst/>
              <a:gdLst/>
              <a:ahLst/>
              <a:cxnLst>
                <a:cxn ang="0">
                  <a:pos x="95" y="54"/>
                </a:cxn>
                <a:cxn ang="0">
                  <a:pos x="162" y="43"/>
                </a:cxn>
                <a:cxn ang="0">
                  <a:pos x="225" y="0"/>
                </a:cxn>
                <a:cxn ang="0">
                  <a:pos x="290" y="65"/>
                </a:cxn>
                <a:cxn ang="0">
                  <a:pos x="495" y="191"/>
                </a:cxn>
                <a:cxn ang="0">
                  <a:pos x="508" y="238"/>
                </a:cxn>
                <a:cxn ang="0">
                  <a:pos x="391" y="276"/>
                </a:cxn>
                <a:cxn ang="0">
                  <a:pos x="0" y="85"/>
                </a:cxn>
                <a:cxn ang="0">
                  <a:pos x="95" y="54"/>
                </a:cxn>
              </a:cxnLst>
              <a:rect l="0" t="0" r="r" b="b"/>
              <a:pathLst>
                <a:path w="508" h="276">
                  <a:moveTo>
                    <a:pt x="95" y="54"/>
                  </a:moveTo>
                  <a:lnTo>
                    <a:pt x="162" y="43"/>
                  </a:lnTo>
                  <a:lnTo>
                    <a:pt x="225" y="0"/>
                  </a:lnTo>
                  <a:lnTo>
                    <a:pt x="290" y="65"/>
                  </a:lnTo>
                  <a:lnTo>
                    <a:pt x="495" y="191"/>
                  </a:lnTo>
                  <a:lnTo>
                    <a:pt x="508" y="238"/>
                  </a:lnTo>
                  <a:lnTo>
                    <a:pt x="391" y="276"/>
                  </a:lnTo>
                  <a:lnTo>
                    <a:pt x="0" y="85"/>
                  </a:lnTo>
                  <a:lnTo>
                    <a:pt x="95" y="54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2081672" y="4057227"/>
            <a:ext cx="456071" cy="611857"/>
            <a:chOff x="922" y="1356"/>
            <a:chExt cx="202" cy="271"/>
          </a:xfrm>
        </p:grpSpPr>
        <p:grpSp>
          <p:nvGrpSpPr>
            <p:cNvPr id="4" name="Group 45"/>
            <p:cNvGrpSpPr>
              <a:grpSpLocks/>
            </p:cNvGrpSpPr>
            <p:nvPr/>
          </p:nvGrpSpPr>
          <p:grpSpPr bwMode="auto">
            <a:xfrm>
              <a:off x="922" y="1356"/>
              <a:ext cx="202" cy="207"/>
              <a:chOff x="922" y="1356"/>
              <a:chExt cx="202" cy="207"/>
            </a:xfrm>
          </p:grpSpPr>
          <p:sp>
            <p:nvSpPr>
              <p:cNvPr id="390190" name="Freeform 46"/>
              <p:cNvSpPr>
                <a:spLocks/>
              </p:cNvSpPr>
              <p:nvPr/>
            </p:nvSpPr>
            <p:spPr bwMode="auto">
              <a:xfrm>
                <a:off x="922" y="1356"/>
                <a:ext cx="202" cy="207"/>
              </a:xfrm>
              <a:custGeom>
                <a:avLst/>
                <a:gdLst/>
                <a:ahLst/>
                <a:cxnLst>
                  <a:cxn ang="0">
                    <a:pos x="227" y="252"/>
                  </a:cxn>
                  <a:cxn ang="0">
                    <a:pos x="256" y="166"/>
                  </a:cxn>
                  <a:cxn ang="0">
                    <a:pos x="275" y="111"/>
                  </a:cxn>
                  <a:cxn ang="0">
                    <a:pos x="282" y="96"/>
                  </a:cxn>
                  <a:cxn ang="0">
                    <a:pos x="293" y="82"/>
                  </a:cxn>
                  <a:cxn ang="0">
                    <a:pos x="300" y="75"/>
                  </a:cxn>
                  <a:cxn ang="0">
                    <a:pos x="312" y="71"/>
                  </a:cxn>
                  <a:cxn ang="0">
                    <a:pos x="465" y="41"/>
                  </a:cxn>
                  <a:cxn ang="0">
                    <a:pos x="631" y="11"/>
                  </a:cxn>
                  <a:cxn ang="0">
                    <a:pos x="780" y="0"/>
                  </a:cxn>
                  <a:cxn ang="0">
                    <a:pos x="865" y="0"/>
                  </a:cxn>
                  <a:cxn ang="0">
                    <a:pos x="1042" y="10"/>
                  </a:cxn>
                  <a:cxn ang="0">
                    <a:pos x="1170" y="16"/>
                  </a:cxn>
                  <a:cxn ang="0">
                    <a:pos x="1189" y="18"/>
                  </a:cxn>
                  <a:cxn ang="0">
                    <a:pos x="1201" y="24"/>
                  </a:cxn>
                  <a:cxn ang="0">
                    <a:pos x="1209" y="29"/>
                  </a:cxn>
                  <a:cxn ang="0">
                    <a:pos x="1215" y="38"/>
                  </a:cxn>
                  <a:cxn ang="0">
                    <a:pos x="1215" y="50"/>
                  </a:cxn>
                  <a:cxn ang="0">
                    <a:pos x="1208" y="83"/>
                  </a:cxn>
                  <a:cxn ang="0">
                    <a:pos x="1183" y="196"/>
                  </a:cxn>
                  <a:cxn ang="0">
                    <a:pos x="1164" y="279"/>
                  </a:cxn>
                  <a:cxn ang="0">
                    <a:pos x="1124" y="466"/>
                  </a:cxn>
                  <a:cxn ang="0">
                    <a:pos x="1097" y="582"/>
                  </a:cxn>
                  <a:cxn ang="0">
                    <a:pos x="1024" y="853"/>
                  </a:cxn>
                  <a:cxn ang="0">
                    <a:pos x="955" y="1070"/>
                  </a:cxn>
                  <a:cxn ang="0">
                    <a:pos x="942" y="1111"/>
                  </a:cxn>
                  <a:cxn ang="0">
                    <a:pos x="934" y="1135"/>
                  </a:cxn>
                  <a:cxn ang="0">
                    <a:pos x="927" y="1157"/>
                  </a:cxn>
                  <a:cxn ang="0">
                    <a:pos x="919" y="1171"/>
                  </a:cxn>
                  <a:cxn ang="0">
                    <a:pos x="907" y="1185"/>
                  </a:cxn>
                  <a:cxn ang="0">
                    <a:pos x="894" y="1191"/>
                  </a:cxn>
                  <a:cxn ang="0">
                    <a:pos x="872" y="1197"/>
                  </a:cxn>
                  <a:cxn ang="0">
                    <a:pos x="831" y="1200"/>
                  </a:cxn>
                  <a:cxn ang="0">
                    <a:pos x="761" y="1200"/>
                  </a:cxn>
                  <a:cxn ang="0">
                    <a:pos x="703" y="1207"/>
                  </a:cxn>
                  <a:cxn ang="0">
                    <a:pos x="626" y="1219"/>
                  </a:cxn>
                  <a:cxn ang="0">
                    <a:pos x="546" y="1233"/>
                  </a:cxn>
                  <a:cxn ang="0">
                    <a:pos x="492" y="1242"/>
                  </a:cxn>
                  <a:cxn ang="0">
                    <a:pos x="425" y="1242"/>
                  </a:cxn>
                  <a:cxn ang="0">
                    <a:pos x="412" y="1233"/>
                  </a:cxn>
                  <a:cxn ang="0">
                    <a:pos x="37" y="985"/>
                  </a:cxn>
                  <a:cxn ang="0">
                    <a:pos x="19" y="970"/>
                  </a:cxn>
                  <a:cxn ang="0">
                    <a:pos x="5" y="953"/>
                  </a:cxn>
                  <a:cxn ang="0">
                    <a:pos x="0" y="934"/>
                  </a:cxn>
                  <a:cxn ang="0">
                    <a:pos x="0" y="911"/>
                  </a:cxn>
                  <a:cxn ang="0">
                    <a:pos x="5" y="891"/>
                  </a:cxn>
                  <a:cxn ang="0">
                    <a:pos x="112" y="585"/>
                  </a:cxn>
                  <a:cxn ang="0">
                    <a:pos x="180" y="392"/>
                  </a:cxn>
                  <a:cxn ang="0">
                    <a:pos x="227" y="252"/>
                  </a:cxn>
                </a:cxnLst>
                <a:rect l="0" t="0" r="r" b="b"/>
                <a:pathLst>
                  <a:path w="1215" h="1242">
                    <a:moveTo>
                      <a:pt x="227" y="252"/>
                    </a:moveTo>
                    <a:lnTo>
                      <a:pt x="256" y="166"/>
                    </a:lnTo>
                    <a:lnTo>
                      <a:pt x="275" y="111"/>
                    </a:lnTo>
                    <a:lnTo>
                      <a:pt x="282" y="96"/>
                    </a:lnTo>
                    <a:lnTo>
                      <a:pt x="293" y="82"/>
                    </a:lnTo>
                    <a:lnTo>
                      <a:pt x="300" y="75"/>
                    </a:lnTo>
                    <a:lnTo>
                      <a:pt x="312" y="71"/>
                    </a:lnTo>
                    <a:lnTo>
                      <a:pt x="465" y="41"/>
                    </a:lnTo>
                    <a:lnTo>
                      <a:pt x="631" y="11"/>
                    </a:lnTo>
                    <a:lnTo>
                      <a:pt x="780" y="0"/>
                    </a:lnTo>
                    <a:lnTo>
                      <a:pt x="865" y="0"/>
                    </a:lnTo>
                    <a:lnTo>
                      <a:pt x="1042" y="10"/>
                    </a:lnTo>
                    <a:lnTo>
                      <a:pt x="1170" y="16"/>
                    </a:lnTo>
                    <a:lnTo>
                      <a:pt x="1189" y="18"/>
                    </a:lnTo>
                    <a:lnTo>
                      <a:pt x="1201" y="24"/>
                    </a:lnTo>
                    <a:lnTo>
                      <a:pt x="1209" y="29"/>
                    </a:lnTo>
                    <a:lnTo>
                      <a:pt x="1215" y="38"/>
                    </a:lnTo>
                    <a:lnTo>
                      <a:pt x="1215" y="50"/>
                    </a:lnTo>
                    <a:lnTo>
                      <a:pt x="1208" y="83"/>
                    </a:lnTo>
                    <a:lnTo>
                      <a:pt x="1183" y="196"/>
                    </a:lnTo>
                    <a:lnTo>
                      <a:pt x="1164" y="279"/>
                    </a:lnTo>
                    <a:lnTo>
                      <a:pt x="1124" y="466"/>
                    </a:lnTo>
                    <a:lnTo>
                      <a:pt x="1097" y="582"/>
                    </a:lnTo>
                    <a:lnTo>
                      <a:pt x="1024" y="853"/>
                    </a:lnTo>
                    <a:lnTo>
                      <a:pt x="955" y="1070"/>
                    </a:lnTo>
                    <a:lnTo>
                      <a:pt x="942" y="1111"/>
                    </a:lnTo>
                    <a:lnTo>
                      <a:pt x="934" y="1135"/>
                    </a:lnTo>
                    <a:lnTo>
                      <a:pt x="927" y="1157"/>
                    </a:lnTo>
                    <a:lnTo>
                      <a:pt x="919" y="1171"/>
                    </a:lnTo>
                    <a:lnTo>
                      <a:pt x="907" y="1185"/>
                    </a:lnTo>
                    <a:lnTo>
                      <a:pt x="894" y="1191"/>
                    </a:lnTo>
                    <a:lnTo>
                      <a:pt x="872" y="1197"/>
                    </a:lnTo>
                    <a:lnTo>
                      <a:pt x="831" y="1200"/>
                    </a:lnTo>
                    <a:lnTo>
                      <a:pt x="761" y="1200"/>
                    </a:lnTo>
                    <a:lnTo>
                      <a:pt x="703" y="1207"/>
                    </a:lnTo>
                    <a:lnTo>
                      <a:pt x="626" y="1219"/>
                    </a:lnTo>
                    <a:lnTo>
                      <a:pt x="546" y="1233"/>
                    </a:lnTo>
                    <a:lnTo>
                      <a:pt x="492" y="1242"/>
                    </a:lnTo>
                    <a:lnTo>
                      <a:pt x="425" y="1242"/>
                    </a:lnTo>
                    <a:lnTo>
                      <a:pt x="412" y="1233"/>
                    </a:lnTo>
                    <a:lnTo>
                      <a:pt x="37" y="985"/>
                    </a:lnTo>
                    <a:lnTo>
                      <a:pt x="19" y="970"/>
                    </a:lnTo>
                    <a:lnTo>
                      <a:pt x="5" y="953"/>
                    </a:lnTo>
                    <a:lnTo>
                      <a:pt x="0" y="934"/>
                    </a:lnTo>
                    <a:lnTo>
                      <a:pt x="0" y="911"/>
                    </a:lnTo>
                    <a:lnTo>
                      <a:pt x="5" y="891"/>
                    </a:lnTo>
                    <a:lnTo>
                      <a:pt x="112" y="585"/>
                    </a:lnTo>
                    <a:lnTo>
                      <a:pt x="180" y="392"/>
                    </a:lnTo>
                    <a:lnTo>
                      <a:pt x="227" y="252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390191" name="Freeform 47"/>
              <p:cNvSpPr>
                <a:spLocks/>
              </p:cNvSpPr>
              <p:nvPr/>
            </p:nvSpPr>
            <p:spPr bwMode="auto">
              <a:xfrm>
                <a:off x="932" y="1377"/>
                <a:ext cx="121" cy="157"/>
              </a:xfrm>
              <a:custGeom>
                <a:avLst/>
                <a:gdLst/>
                <a:ahLst/>
                <a:cxnLst>
                  <a:cxn ang="0">
                    <a:pos x="165" y="282"/>
                  </a:cxn>
                  <a:cxn ang="0">
                    <a:pos x="218" y="145"/>
                  </a:cxn>
                  <a:cxn ang="0">
                    <a:pos x="264" y="24"/>
                  </a:cxn>
                  <a:cxn ang="0">
                    <a:pos x="270" y="19"/>
                  </a:cxn>
                  <a:cxn ang="0">
                    <a:pos x="278" y="17"/>
                  </a:cxn>
                  <a:cxn ang="0">
                    <a:pos x="294" y="15"/>
                  </a:cxn>
                  <a:cxn ang="0">
                    <a:pos x="501" y="1"/>
                  </a:cxn>
                  <a:cxn ang="0">
                    <a:pos x="702" y="0"/>
                  </a:cxn>
                  <a:cxn ang="0">
                    <a:pos x="714" y="2"/>
                  </a:cxn>
                  <a:cxn ang="0">
                    <a:pos x="718" y="5"/>
                  </a:cxn>
                  <a:cxn ang="0">
                    <a:pos x="723" y="17"/>
                  </a:cxn>
                  <a:cxn ang="0">
                    <a:pos x="707" y="102"/>
                  </a:cxn>
                  <a:cxn ang="0">
                    <a:pos x="676" y="176"/>
                  </a:cxn>
                  <a:cxn ang="0">
                    <a:pos x="622" y="312"/>
                  </a:cxn>
                  <a:cxn ang="0">
                    <a:pos x="519" y="545"/>
                  </a:cxn>
                  <a:cxn ang="0">
                    <a:pos x="430" y="747"/>
                  </a:cxn>
                  <a:cxn ang="0">
                    <a:pos x="407" y="823"/>
                  </a:cxn>
                  <a:cxn ang="0">
                    <a:pos x="394" y="875"/>
                  </a:cxn>
                  <a:cxn ang="0">
                    <a:pos x="379" y="904"/>
                  </a:cxn>
                  <a:cxn ang="0">
                    <a:pos x="366" y="926"/>
                  </a:cxn>
                  <a:cxn ang="0">
                    <a:pos x="357" y="936"/>
                  </a:cxn>
                  <a:cxn ang="0">
                    <a:pos x="349" y="941"/>
                  </a:cxn>
                  <a:cxn ang="0">
                    <a:pos x="336" y="942"/>
                  </a:cxn>
                  <a:cxn ang="0">
                    <a:pos x="324" y="939"/>
                  </a:cxn>
                  <a:cxn ang="0">
                    <a:pos x="304" y="928"/>
                  </a:cxn>
                  <a:cxn ang="0">
                    <a:pos x="282" y="912"/>
                  </a:cxn>
                  <a:cxn ang="0">
                    <a:pos x="261" y="893"/>
                  </a:cxn>
                  <a:cxn ang="0">
                    <a:pos x="237" y="875"/>
                  </a:cxn>
                  <a:cxn ang="0">
                    <a:pos x="214" y="858"/>
                  </a:cxn>
                  <a:cxn ang="0">
                    <a:pos x="10" y="775"/>
                  </a:cxn>
                  <a:cxn ang="0">
                    <a:pos x="4" y="769"/>
                  </a:cxn>
                  <a:cxn ang="0">
                    <a:pos x="0" y="761"/>
                  </a:cxn>
                  <a:cxn ang="0">
                    <a:pos x="3" y="750"/>
                  </a:cxn>
                  <a:cxn ang="0">
                    <a:pos x="6" y="740"/>
                  </a:cxn>
                  <a:cxn ang="0">
                    <a:pos x="165" y="282"/>
                  </a:cxn>
                </a:cxnLst>
                <a:rect l="0" t="0" r="r" b="b"/>
                <a:pathLst>
                  <a:path w="723" h="942">
                    <a:moveTo>
                      <a:pt x="165" y="282"/>
                    </a:moveTo>
                    <a:lnTo>
                      <a:pt x="218" y="145"/>
                    </a:lnTo>
                    <a:lnTo>
                      <a:pt x="264" y="24"/>
                    </a:lnTo>
                    <a:lnTo>
                      <a:pt x="270" y="19"/>
                    </a:lnTo>
                    <a:lnTo>
                      <a:pt x="278" y="17"/>
                    </a:lnTo>
                    <a:lnTo>
                      <a:pt x="294" y="15"/>
                    </a:lnTo>
                    <a:lnTo>
                      <a:pt x="501" y="1"/>
                    </a:lnTo>
                    <a:lnTo>
                      <a:pt x="702" y="0"/>
                    </a:lnTo>
                    <a:lnTo>
                      <a:pt x="714" y="2"/>
                    </a:lnTo>
                    <a:lnTo>
                      <a:pt x="718" y="5"/>
                    </a:lnTo>
                    <a:lnTo>
                      <a:pt x="723" y="17"/>
                    </a:lnTo>
                    <a:lnTo>
                      <a:pt x="707" y="102"/>
                    </a:lnTo>
                    <a:lnTo>
                      <a:pt x="676" y="176"/>
                    </a:lnTo>
                    <a:lnTo>
                      <a:pt x="622" y="312"/>
                    </a:lnTo>
                    <a:lnTo>
                      <a:pt x="519" y="545"/>
                    </a:lnTo>
                    <a:lnTo>
                      <a:pt x="430" y="747"/>
                    </a:lnTo>
                    <a:lnTo>
                      <a:pt x="407" y="823"/>
                    </a:lnTo>
                    <a:lnTo>
                      <a:pt x="394" y="875"/>
                    </a:lnTo>
                    <a:lnTo>
                      <a:pt x="379" y="904"/>
                    </a:lnTo>
                    <a:lnTo>
                      <a:pt x="366" y="926"/>
                    </a:lnTo>
                    <a:lnTo>
                      <a:pt x="357" y="936"/>
                    </a:lnTo>
                    <a:lnTo>
                      <a:pt x="349" y="941"/>
                    </a:lnTo>
                    <a:lnTo>
                      <a:pt x="336" y="942"/>
                    </a:lnTo>
                    <a:lnTo>
                      <a:pt x="324" y="939"/>
                    </a:lnTo>
                    <a:lnTo>
                      <a:pt x="304" y="928"/>
                    </a:lnTo>
                    <a:lnTo>
                      <a:pt x="282" y="912"/>
                    </a:lnTo>
                    <a:lnTo>
                      <a:pt x="261" y="893"/>
                    </a:lnTo>
                    <a:lnTo>
                      <a:pt x="237" y="875"/>
                    </a:lnTo>
                    <a:lnTo>
                      <a:pt x="214" y="858"/>
                    </a:lnTo>
                    <a:lnTo>
                      <a:pt x="10" y="775"/>
                    </a:lnTo>
                    <a:lnTo>
                      <a:pt x="4" y="769"/>
                    </a:lnTo>
                    <a:lnTo>
                      <a:pt x="0" y="761"/>
                    </a:lnTo>
                    <a:lnTo>
                      <a:pt x="3" y="750"/>
                    </a:lnTo>
                    <a:lnTo>
                      <a:pt x="6" y="740"/>
                    </a:lnTo>
                    <a:lnTo>
                      <a:pt x="165" y="282"/>
                    </a:lnTo>
                    <a:close/>
                  </a:path>
                </a:pathLst>
              </a:custGeom>
              <a:solidFill>
                <a:srgbClr val="005F5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1067" y="1538"/>
              <a:ext cx="32" cy="89"/>
              <a:chOff x="1067" y="1538"/>
              <a:chExt cx="32" cy="89"/>
            </a:xfrm>
          </p:grpSpPr>
          <p:sp>
            <p:nvSpPr>
              <p:cNvPr id="390193" name="Freeform 49"/>
              <p:cNvSpPr>
                <a:spLocks/>
              </p:cNvSpPr>
              <p:nvPr/>
            </p:nvSpPr>
            <p:spPr bwMode="auto">
              <a:xfrm>
                <a:off x="1070" y="1542"/>
                <a:ext cx="29" cy="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34"/>
                  </a:cxn>
                  <a:cxn ang="0">
                    <a:pos x="14" y="60"/>
                  </a:cxn>
                  <a:cxn ang="0">
                    <a:pos x="29" y="84"/>
                  </a:cxn>
                  <a:cxn ang="0">
                    <a:pos x="53" y="98"/>
                  </a:cxn>
                  <a:cxn ang="0">
                    <a:pos x="82" y="109"/>
                  </a:cxn>
                  <a:cxn ang="0">
                    <a:pos x="104" y="130"/>
                  </a:cxn>
                  <a:cxn ang="0">
                    <a:pos x="123" y="154"/>
                  </a:cxn>
                  <a:cxn ang="0">
                    <a:pos x="142" y="196"/>
                  </a:cxn>
                  <a:cxn ang="0">
                    <a:pos x="149" y="231"/>
                  </a:cxn>
                  <a:cxn ang="0">
                    <a:pos x="143" y="258"/>
                  </a:cxn>
                  <a:cxn ang="0">
                    <a:pos x="123" y="282"/>
                  </a:cxn>
                  <a:cxn ang="0">
                    <a:pos x="105" y="305"/>
                  </a:cxn>
                  <a:cxn ang="0">
                    <a:pos x="93" y="329"/>
                  </a:cxn>
                  <a:cxn ang="0">
                    <a:pos x="84" y="359"/>
                  </a:cxn>
                  <a:cxn ang="0">
                    <a:pos x="79" y="394"/>
                  </a:cxn>
                  <a:cxn ang="0">
                    <a:pos x="88" y="425"/>
                  </a:cxn>
                  <a:cxn ang="0">
                    <a:pos x="101" y="447"/>
                  </a:cxn>
                  <a:cxn ang="0">
                    <a:pos x="128" y="475"/>
                  </a:cxn>
                  <a:cxn ang="0">
                    <a:pos x="149" y="494"/>
                  </a:cxn>
                  <a:cxn ang="0">
                    <a:pos x="177" y="515"/>
                  </a:cxn>
                </a:cxnLst>
                <a:rect l="0" t="0" r="r" b="b"/>
                <a:pathLst>
                  <a:path w="177" h="515">
                    <a:moveTo>
                      <a:pt x="0" y="0"/>
                    </a:moveTo>
                    <a:lnTo>
                      <a:pt x="5" y="34"/>
                    </a:lnTo>
                    <a:lnTo>
                      <a:pt x="14" y="60"/>
                    </a:lnTo>
                    <a:lnTo>
                      <a:pt x="29" y="84"/>
                    </a:lnTo>
                    <a:lnTo>
                      <a:pt x="53" y="98"/>
                    </a:lnTo>
                    <a:lnTo>
                      <a:pt x="82" y="109"/>
                    </a:lnTo>
                    <a:lnTo>
                      <a:pt x="104" y="130"/>
                    </a:lnTo>
                    <a:lnTo>
                      <a:pt x="123" y="154"/>
                    </a:lnTo>
                    <a:lnTo>
                      <a:pt x="142" y="196"/>
                    </a:lnTo>
                    <a:lnTo>
                      <a:pt x="149" y="231"/>
                    </a:lnTo>
                    <a:lnTo>
                      <a:pt x="143" y="258"/>
                    </a:lnTo>
                    <a:lnTo>
                      <a:pt x="123" y="282"/>
                    </a:lnTo>
                    <a:lnTo>
                      <a:pt x="105" y="305"/>
                    </a:lnTo>
                    <a:lnTo>
                      <a:pt x="93" y="329"/>
                    </a:lnTo>
                    <a:lnTo>
                      <a:pt x="84" y="359"/>
                    </a:lnTo>
                    <a:lnTo>
                      <a:pt x="79" y="394"/>
                    </a:lnTo>
                    <a:lnTo>
                      <a:pt x="88" y="425"/>
                    </a:lnTo>
                    <a:lnTo>
                      <a:pt x="101" y="447"/>
                    </a:lnTo>
                    <a:lnTo>
                      <a:pt x="128" y="475"/>
                    </a:lnTo>
                    <a:lnTo>
                      <a:pt x="149" y="494"/>
                    </a:lnTo>
                    <a:lnTo>
                      <a:pt x="177" y="51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390194" name="Oval 50"/>
              <p:cNvSpPr>
                <a:spLocks noChangeArrowheads="1"/>
              </p:cNvSpPr>
              <p:nvPr/>
            </p:nvSpPr>
            <p:spPr bwMode="auto">
              <a:xfrm>
                <a:off x="1067" y="1538"/>
                <a:ext cx="6" cy="6"/>
              </a:xfrm>
              <a:prstGeom prst="ellipse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Book Antiqua"/>
                </a:endParaRPr>
              </a:p>
            </p:txBody>
          </p:sp>
        </p:grp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1591734" y="3942081"/>
            <a:ext cx="523804" cy="882792"/>
            <a:chOff x="705" y="1305"/>
            <a:chExt cx="232" cy="391"/>
          </a:xfrm>
        </p:grpSpPr>
        <p:sp>
          <p:nvSpPr>
            <p:cNvPr id="390196" name="Freeform 52"/>
            <p:cNvSpPr>
              <a:spLocks/>
            </p:cNvSpPr>
            <p:nvPr/>
          </p:nvSpPr>
          <p:spPr bwMode="auto">
            <a:xfrm>
              <a:off x="705" y="1482"/>
              <a:ext cx="134" cy="214"/>
            </a:xfrm>
            <a:custGeom>
              <a:avLst/>
              <a:gdLst/>
              <a:ahLst/>
              <a:cxnLst>
                <a:cxn ang="0">
                  <a:pos x="807" y="606"/>
                </a:cxn>
                <a:cxn ang="0">
                  <a:pos x="577" y="475"/>
                </a:cxn>
                <a:cxn ang="0">
                  <a:pos x="324" y="25"/>
                </a:cxn>
                <a:cxn ang="0">
                  <a:pos x="313" y="17"/>
                </a:cxn>
                <a:cxn ang="0">
                  <a:pos x="295" y="8"/>
                </a:cxn>
                <a:cxn ang="0">
                  <a:pos x="275" y="3"/>
                </a:cxn>
                <a:cxn ang="0">
                  <a:pos x="248" y="0"/>
                </a:cxn>
                <a:cxn ang="0">
                  <a:pos x="223" y="3"/>
                </a:cxn>
                <a:cxn ang="0">
                  <a:pos x="200" y="12"/>
                </a:cxn>
                <a:cxn ang="0">
                  <a:pos x="173" y="25"/>
                </a:cxn>
                <a:cxn ang="0">
                  <a:pos x="138" y="43"/>
                </a:cxn>
                <a:cxn ang="0">
                  <a:pos x="109" y="62"/>
                </a:cxn>
                <a:cxn ang="0">
                  <a:pos x="84" y="80"/>
                </a:cxn>
                <a:cxn ang="0">
                  <a:pos x="65" y="98"/>
                </a:cxn>
                <a:cxn ang="0">
                  <a:pos x="47" y="119"/>
                </a:cxn>
                <a:cxn ang="0">
                  <a:pos x="26" y="150"/>
                </a:cxn>
                <a:cxn ang="0">
                  <a:pos x="14" y="174"/>
                </a:cxn>
                <a:cxn ang="0">
                  <a:pos x="2" y="207"/>
                </a:cxn>
                <a:cxn ang="0">
                  <a:pos x="0" y="244"/>
                </a:cxn>
                <a:cxn ang="0">
                  <a:pos x="0" y="299"/>
                </a:cxn>
                <a:cxn ang="0">
                  <a:pos x="7" y="363"/>
                </a:cxn>
                <a:cxn ang="0">
                  <a:pos x="19" y="422"/>
                </a:cxn>
                <a:cxn ang="0">
                  <a:pos x="41" y="494"/>
                </a:cxn>
                <a:cxn ang="0">
                  <a:pos x="63" y="555"/>
                </a:cxn>
                <a:cxn ang="0">
                  <a:pos x="82" y="595"/>
                </a:cxn>
                <a:cxn ang="0">
                  <a:pos x="110" y="638"/>
                </a:cxn>
                <a:cxn ang="0">
                  <a:pos x="131" y="667"/>
                </a:cxn>
                <a:cxn ang="0">
                  <a:pos x="155" y="701"/>
                </a:cxn>
                <a:cxn ang="0">
                  <a:pos x="183" y="736"/>
                </a:cxn>
                <a:cxn ang="0">
                  <a:pos x="209" y="756"/>
                </a:cxn>
                <a:cxn ang="0">
                  <a:pos x="315" y="744"/>
                </a:cxn>
                <a:cxn ang="0">
                  <a:pos x="396" y="717"/>
                </a:cxn>
                <a:cxn ang="0">
                  <a:pos x="446" y="731"/>
                </a:cxn>
                <a:cxn ang="0">
                  <a:pos x="565" y="737"/>
                </a:cxn>
                <a:cxn ang="0">
                  <a:pos x="710" y="717"/>
                </a:cxn>
                <a:cxn ang="0">
                  <a:pos x="732" y="764"/>
                </a:cxn>
                <a:cxn ang="0">
                  <a:pos x="732" y="1103"/>
                </a:cxn>
                <a:cxn ang="0">
                  <a:pos x="728" y="1135"/>
                </a:cxn>
                <a:cxn ang="0">
                  <a:pos x="723" y="1155"/>
                </a:cxn>
                <a:cxn ang="0">
                  <a:pos x="714" y="1176"/>
                </a:cxn>
                <a:cxn ang="0">
                  <a:pos x="700" y="1192"/>
                </a:cxn>
                <a:cxn ang="0">
                  <a:pos x="685" y="1207"/>
                </a:cxn>
                <a:cxn ang="0">
                  <a:pos x="667" y="1217"/>
                </a:cxn>
                <a:cxn ang="0">
                  <a:pos x="651" y="1221"/>
                </a:cxn>
                <a:cxn ang="0">
                  <a:pos x="631" y="1225"/>
                </a:cxn>
                <a:cxn ang="0">
                  <a:pos x="84" y="1224"/>
                </a:cxn>
                <a:cxn ang="0">
                  <a:pos x="84" y="1286"/>
                </a:cxn>
                <a:cxn ang="0">
                  <a:pos x="645" y="1284"/>
                </a:cxn>
                <a:cxn ang="0">
                  <a:pos x="674" y="1283"/>
                </a:cxn>
                <a:cxn ang="0">
                  <a:pos x="694" y="1280"/>
                </a:cxn>
                <a:cxn ang="0">
                  <a:pos x="715" y="1274"/>
                </a:cxn>
                <a:cxn ang="0">
                  <a:pos x="733" y="1266"/>
                </a:cxn>
                <a:cxn ang="0">
                  <a:pos x="751" y="1252"/>
                </a:cxn>
                <a:cxn ang="0">
                  <a:pos x="769" y="1228"/>
                </a:cxn>
                <a:cxn ang="0">
                  <a:pos x="781" y="1207"/>
                </a:cxn>
                <a:cxn ang="0">
                  <a:pos x="792" y="1184"/>
                </a:cxn>
                <a:cxn ang="0">
                  <a:pos x="799" y="1158"/>
                </a:cxn>
                <a:cxn ang="0">
                  <a:pos x="804" y="1129"/>
                </a:cxn>
                <a:cxn ang="0">
                  <a:pos x="807" y="1095"/>
                </a:cxn>
                <a:cxn ang="0">
                  <a:pos x="807" y="606"/>
                </a:cxn>
              </a:cxnLst>
              <a:rect l="0" t="0" r="r" b="b"/>
              <a:pathLst>
                <a:path w="807" h="1286">
                  <a:moveTo>
                    <a:pt x="807" y="606"/>
                  </a:moveTo>
                  <a:lnTo>
                    <a:pt x="577" y="475"/>
                  </a:lnTo>
                  <a:lnTo>
                    <a:pt x="324" y="25"/>
                  </a:lnTo>
                  <a:lnTo>
                    <a:pt x="313" y="17"/>
                  </a:lnTo>
                  <a:lnTo>
                    <a:pt x="295" y="8"/>
                  </a:lnTo>
                  <a:lnTo>
                    <a:pt x="275" y="3"/>
                  </a:lnTo>
                  <a:lnTo>
                    <a:pt x="248" y="0"/>
                  </a:lnTo>
                  <a:lnTo>
                    <a:pt x="223" y="3"/>
                  </a:lnTo>
                  <a:lnTo>
                    <a:pt x="200" y="12"/>
                  </a:lnTo>
                  <a:lnTo>
                    <a:pt x="173" y="25"/>
                  </a:lnTo>
                  <a:lnTo>
                    <a:pt x="138" y="43"/>
                  </a:lnTo>
                  <a:lnTo>
                    <a:pt x="109" y="62"/>
                  </a:lnTo>
                  <a:lnTo>
                    <a:pt x="84" y="80"/>
                  </a:lnTo>
                  <a:lnTo>
                    <a:pt x="65" y="98"/>
                  </a:lnTo>
                  <a:lnTo>
                    <a:pt x="47" y="119"/>
                  </a:lnTo>
                  <a:lnTo>
                    <a:pt x="26" y="150"/>
                  </a:lnTo>
                  <a:lnTo>
                    <a:pt x="14" y="174"/>
                  </a:lnTo>
                  <a:lnTo>
                    <a:pt x="2" y="207"/>
                  </a:lnTo>
                  <a:lnTo>
                    <a:pt x="0" y="244"/>
                  </a:lnTo>
                  <a:lnTo>
                    <a:pt x="0" y="299"/>
                  </a:lnTo>
                  <a:lnTo>
                    <a:pt x="7" y="363"/>
                  </a:lnTo>
                  <a:lnTo>
                    <a:pt x="19" y="422"/>
                  </a:lnTo>
                  <a:lnTo>
                    <a:pt x="41" y="494"/>
                  </a:lnTo>
                  <a:lnTo>
                    <a:pt x="63" y="555"/>
                  </a:lnTo>
                  <a:lnTo>
                    <a:pt x="82" y="595"/>
                  </a:lnTo>
                  <a:lnTo>
                    <a:pt x="110" y="638"/>
                  </a:lnTo>
                  <a:lnTo>
                    <a:pt x="131" y="667"/>
                  </a:lnTo>
                  <a:lnTo>
                    <a:pt x="155" y="701"/>
                  </a:lnTo>
                  <a:lnTo>
                    <a:pt x="183" y="736"/>
                  </a:lnTo>
                  <a:lnTo>
                    <a:pt x="209" y="756"/>
                  </a:lnTo>
                  <a:lnTo>
                    <a:pt x="315" y="744"/>
                  </a:lnTo>
                  <a:lnTo>
                    <a:pt x="396" y="717"/>
                  </a:lnTo>
                  <a:lnTo>
                    <a:pt x="446" y="731"/>
                  </a:lnTo>
                  <a:lnTo>
                    <a:pt x="565" y="737"/>
                  </a:lnTo>
                  <a:lnTo>
                    <a:pt x="710" y="717"/>
                  </a:lnTo>
                  <a:lnTo>
                    <a:pt x="732" y="764"/>
                  </a:lnTo>
                  <a:lnTo>
                    <a:pt x="732" y="1103"/>
                  </a:lnTo>
                  <a:lnTo>
                    <a:pt x="728" y="1135"/>
                  </a:lnTo>
                  <a:lnTo>
                    <a:pt x="723" y="1155"/>
                  </a:lnTo>
                  <a:lnTo>
                    <a:pt x="714" y="1176"/>
                  </a:lnTo>
                  <a:lnTo>
                    <a:pt x="700" y="1192"/>
                  </a:lnTo>
                  <a:lnTo>
                    <a:pt x="685" y="1207"/>
                  </a:lnTo>
                  <a:lnTo>
                    <a:pt x="667" y="1217"/>
                  </a:lnTo>
                  <a:lnTo>
                    <a:pt x="651" y="1221"/>
                  </a:lnTo>
                  <a:lnTo>
                    <a:pt x="631" y="1225"/>
                  </a:lnTo>
                  <a:lnTo>
                    <a:pt x="84" y="1224"/>
                  </a:lnTo>
                  <a:lnTo>
                    <a:pt x="84" y="1286"/>
                  </a:lnTo>
                  <a:lnTo>
                    <a:pt x="645" y="1284"/>
                  </a:lnTo>
                  <a:lnTo>
                    <a:pt x="674" y="1283"/>
                  </a:lnTo>
                  <a:lnTo>
                    <a:pt x="694" y="1280"/>
                  </a:lnTo>
                  <a:lnTo>
                    <a:pt x="715" y="1274"/>
                  </a:lnTo>
                  <a:lnTo>
                    <a:pt x="733" y="1266"/>
                  </a:lnTo>
                  <a:lnTo>
                    <a:pt x="751" y="1252"/>
                  </a:lnTo>
                  <a:lnTo>
                    <a:pt x="769" y="1228"/>
                  </a:lnTo>
                  <a:lnTo>
                    <a:pt x="781" y="1207"/>
                  </a:lnTo>
                  <a:lnTo>
                    <a:pt x="792" y="1184"/>
                  </a:lnTo>
                  <a:lnTo>
                    <a:pt x="799" y="1158"/>
                  </a:lnTo>
                  <a:lnTo>
                    <a:pt x="804" y="1129"/>
                  </a:lnTo>
                  <a:lnTo>
                    <a:pt x="807" y="1095"/>
                  </a:lnTo>
                  <a:lnTo>
                    <a:pt x="807" y="606"/>
                  </a:lnTo>
                  <a:close/>
                </a:path>
              </a:pathLst>
            </a:custGeom>
            <a:solidFill>
              <a:srgbClr val="00008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732" y="1305"/>
              <a:ext cx="205" cy="389"/>
              <a:chOff x="732" y="1305"/>
              <a:chExt cx="205" cy="389"/>
            </a:xfrm>
          </p:grpSpPr>
          <p:sp>
            <p:nvSpPr>
              <p:cNvPr id="390198" name="Freeform 54"/>
              <p:cNvSpPr>
                <a:spLocks/>
              </p:cNvSpPr>
              <p:nvPr/>
            </p:nvSpPr>
            <p:spPr bwMode="auto">
              <a:xfrm>
                <a:off x="732" y="1305"/>
                <a:ext cx="205" cy="389"/>
              </a:xfrm>
              <a:custGeom>
                <a:avLst/>
                <a:gdLst/>
                <a:ahLst/>
                <a:cxnLst>
                  <a:cxn ang="0">
                    <a:pos x="494" y="161"/>
                  </a:cxn>
                  <a:cxn ang="0">
                    <a:pos x="513" y="158"/>
                  </a:cxn>
                  <a:cxn ang="0">
                    <a:pos x="578" y="178"/>
                  </a:cxn>
                  <a:cxn ang="0">
                    <a:pos x="564" y="10"/>
                  </a:cxn>
                  <a:cxn ang="0">
                    <a:pos x="657" y="132"/>
                  </a:cxn>
                  <a:cxn ang="0">
                    <a:pos x="684" y="34"/>
                  </a:cxn>
                  <a:cxn ang="0">
                    <a:pos x="766" y="0"/>
                  </a:cxn>
                  <a:cxn ang="0">
                    <a:pos x="755" y="88"/>
                  </a:cxn>
                  <a:cxn ang="0">
                    <a:pos x="803" y="57"/>
                  </a:cxn>
                  <a:cxn ang="0">
                    <a:pos x="798" y="101"/>
                  </a:cxn>
                  <a:cxn ang="0">
                    <a:pos x="826" y="189"/>
                  </a:cxn>
                  <a:cxn ang="0">
                    <a:pos x="933" y="68"/>
                  </a:cxn>
                  <a:cxn ang="0">
                    <a:pos x="862" y="186"/>
                  </a:cxn>
                  <a:cxn ang="0">
                    <a:pos x="983" y="105"/>
                  </a:cxn>
                  <a:cxn ang="0">
                    <a:pos x="929" y="196"/>
                  </a:cxn>
                  <a:cxn ang="0">
                    <a:pos x="943" y="243"/>
                  </a:cxn>
                  <a:cxn ang="0">
                    <a:pos x="936" y="346"/>
                  </a:cxn>
                  <a:cxn ang="0">
                    <a:pos x="1031" y="479"/>
                  </a:cxn>
                  <a:cxn ang="0">
                    <a:pos x="1115" y="639"/>
                  </a:cxn>
                  <a:cxn ang="0">
                    <a:pos x="1093" y="668"/>
                  </a:cxn>
                  <a:cxn ang="0">
                    <a:pos x="893" y="796"/>
                  </a:cxn>
                  <a:cxn ang="0">
                    <a:pos x="836" y="944"/>
                  </a:cxn>
                  <a:cxn ang="0">
                    <a:pos x="640" y="916"/>
                  </a:cxn>
                  <a:cxn ang="0">
                    <a:pos x="584" y="1185"/>
                  </a:cxn>
                  <a:cxn ang="0">
                    <a:pos x="743" y="1334"/>
                  </a:cxn>
                  <a:cxn ang="0">
                    <a:pos x="929" y="1366"/>
                  </a:cxn>
                  <a:cxn ang="0">
                    <a:pos x="1051" y="1363"/>
                  </a:cxn>
                  <a:cxn ang="0">
                    <a:pos x="1134" y="1339"/>
                  </a:cxn>
                  <a:cxn ang="0">
                    <a:pos x="1157" y="1400"/>
                  </a:cxn>
                  <a:cxn ang="0">
                    <a:pos x="1227" y="1446"/>
                  </a:cxn>
                  <a:cxn ang="0">
                    <a:pos x="1199" y="1494"/>
                  </a:cxn>
                  <a:cxn ang="0">
                    <a:pos x="1215" y="1549"/>
                  </a:cxn>
                  <a:cxn ang="0">
                    <a:pos x="1178" y="1613"/>
                  </a:cxn>
                  <a:cxn ang="0">
                    <a:pos x="1159" y="1646"/>
                  </a:cxn>
                  <a:cxn ang="0">
                    <a:pos x="1011" y="1590"/>
                  </a:cxn>
                  <a:cxn ang="0">
                    <a:pos x="749" y="1523"/>
                  </a:cxn>
                  <a:cxn ang="0">
                    <a:pos x="575" y="1497"/>
                  </a:cxn>
                  <a:cxn ang="0">
                    <a:pos x="533" y="1440"/>
                  </a:cxn>
                  <a:cxn ang="0">
                    <a:pos x="552" y="1477"/>
                  </a:cxn>
                  <a:cxn ang="0">
                    <a:pos x="665" y="1514"/>
                  </a:cxn>
                  <a:cxn ang="0">
                    <a:pos x="760" y="1585"/>
                  </a:cxn>
                  <a:cxn ang="0">
                    <a:pos x="738" y="1657"/>
                  </a:cxn>
                  <a:cxn ang="0">
                    <a:pos x="566" y="1810"/>
                  </a:cxn>
                  <a:cxn ang="0">
                    <a:pos x="370" y="1940"/>
                  </a:cxn>
                  <a:cxn ang="0">
                    <a:pos x="334" y="2136"/>
                  </a:cxn>
                  <a:cxn ang="0">
                    <a:pos x="444" y="2298"/>
                  </a:cxn>
                  <a:cxn ang="0">
                    <a:pos x="266" y="2321"/>
                  </a:cxn>
                  <a:cxn ang="0">
                    <a:pos x="152" y="2314"/>
                  </a:cxn>
                  <a:cxn ang="0">
                    <a:pos x="154" y="2017"/>
                  </a:cxn>
                  <a:cxn ang="0">
                    <a:pos x="86" y="1940"/>
                  </a:cxn>
                  <a:cxn ang="0">
                    <a:pos x="130" y="1869"/>
                  </a:cxn>
                  <a:cxn ang="0">
                    <a:pos x="333" y="1772"/>
                  </a:cxn>
                  <a:cxn ang="0">
                    <a:pos x="402" y="1643"/>
                  </a:cxn>
                  <a:cxn ang="0">
                    <a:pos x="85" y="1616"/>
                  </a:cxn>
                  <a:cxn ang="0">
                    <a:pos x="20" y="1581"/>
                  </a:cxn>
                  <a:cxn ang="0">
                    <a:pos x="0" y="1467"/>
                  </a:cxn>
                  <a:cxn ang="0">
                    <a:pos x="19" y="1351"/>
                  </a:cxn>
                  <a:cxn ang="0">
                    <a:pos x="164" y="973"/>
                  </a:cxn>
                  <a:cxn ang="0">
                    <a:pos x="334" y="724"/>
                  </a:cxn>
                  <a:cxn ang="0">
                    <a:pos x="420" y="499"/>
                  </a:cxn>
                </a:cxnLst>
                <a:rect l="0" t="0" r="r" b="b"/>
                <a:pathLst>
                  <a:path w="1227" h="2332">
                    <a:moveTo>
                      <a:pt x="420" y="499"/>
                    </a:moveTo>
                    <a:lnTo>
                      <a:pt x="452" y="394"/>
                    </a:lnTo>
                    <a:lnTo>
                      <a:pt x="480" y="269"/>
                    </a:lnTo>
                    <a:lnTo>
                      <a:pt x="494" y="161"/>
                    </a:lnTo>
                    <a:lnTo>
                      <a:pt x="466" y="100"/>
                    </a:lnTo>
                    <a:lnTo>
                      <a:pt x="438" y="71"/>
                    </a:lnTo>
                    <a:lnTo>
                      <a:pt x="480" y="105"/>
                    </a:lnTo>
                    <a:lnTo>
                      <a:pt x="513" y="158"/>
                    </a:lnTo>
                    <a:lnTo>
                      <a:pt x="487" y="37"/>
                    </a:lnTo>
                    <a:lnTo>
                      <a:pt x="509" y="95"/>
                    </a:lnTo>
                    <a:lnTo>
                      <a:pt x="556" y="169"/>
                    </a:lnTo>
                    <a:lnTo>
                      <a:pt x="578" y="178"/>
                    </a:lnTo>
                    <a:lnTo>
                      <a:pt x="563" y="114"/>
                    </a:lnTo>
                    <a:lnTo>
                      <a:pt x="574" y="122"/>
                    </a:lnTo>
                    <a:lnTo>
                      <a:pt x="580" y="68"/>
                    </a:lnTo>
                    <a:lnTo>
                      <a:pt x="564" y="10"/>
                    </a:lnTo>
                    <a:lnTo>
                      <a:pt x="638" y="162"/>
                    </a:lnTo>
                    <a:lnTo>
                      <a:pt x="644" y="137"/>
                    </a:lnTo>
                    <a:lnTo>
                      <a:pt x="654" y="155"/>
                    </a:lnTo>
                    <a:lnTo>
                      <a:pt x="657" y="132"/>
                    </a:lnTo>
                    <a:lnTo>
                      <a:pt x="641" y="94"/>
                    </a:lnTo>
                    <a:lnTo>
                      <a:pt x="645" y="21"/>
                    </a:lnTo>
                    <a:lnTo>
                      <a:pt x="671" y="162"/>
                    </a:lnTo>
                    <a:lnTo>
                      <a:pt x="684" y="34"/>
                    </a:lnTo>
                    <a:lnTo>
                      <a:pt x="684" y="134"/>
                    </a:lnTo>
                    <a:lnTo>
                      <a:pt x="697" y="159"/>
                    </a:lnTo>
                    <a:lnTo>
                      <a:pt x="719" y="46"/>
                    </a:lnTo>
                    <a:lnTo>
                      <a:pt x="766" y="0"/>
                    </a:lnTo>
                    <a:lnTo>
                      <a:pt x="734" y="46"/>
                    </a:lnTo>
                    <a:lnTo>
                      <a:pt x="715" y="135"/>
                    </a:lnTo>
                    <a:lnTo>
                      <a:pt x="722" y="151"/>
                    </a:lnTo>
                    <a:lnTo>
                      <a:pt x="755" y="88"/>
                    </a:lnTo>
                    <a:lnTo>
                      <a:pt x="732" y="142"/>
                    </a:lnTo>
                    <a:lnTo>
                      <a:pt x="732" y="166"/>
                    </a:lnTo>
                    <a:lnTo>
                      <a:pt x="802" y="34"/>
                    </a:lnTo>
                    <a:lnTo>
                      <a:pt x="803" y="57"/>
                    </a:lnTo>
                    <a:lnTo>
                      <a:pt x="771" y="132"/>
                    </a:lnTo>
                    <a:lnTo>
                      <a:pt x="771" y="178"/>
                    </a:lnTo>
                    <a:lnTo>
                      <a:pt x="783" y="185"/>
                    </a:lnTo>
                    <a:lnTo>
                      <a:pt x="798" y="101"/>
                    </a:lnTo>
                    <a:lnTo>
                      <a:pt x="828" y="44"/>
                    </a:lnTo>
                    <a:lnTo>
                      <a:pt x="803" y="108"/>
                    </a:lnTo>
                    <a:lnTo>
                      <a:pt x="809" y="195"/>
                    </a:lnTo>
                    <a:lnTo>
                      <a:pt x="826" y="189"/>
                    </a:lnTo>
                    <a:lnTo>
                      <a:pt x="859" y="77"/>
                    </a:lnTo>
                    <a:lnTo>
                      <a:pt x="835" y="198"/>
                    </a:lnTo>
                    <a:lnTo>
                      <a:pt x="889" y="100"/>
                    </a:lnTo>
                    <a:lnTo>
                      <a:pt x="933" y="68"/>
                    </a:lnTo>
                    <a:lnTo>
                      <a:pt x="897" y="115"/>
                    </a:lnTo>
                    <a:lnTo>
                      <a:pt x="872" y="166"/>
                    </a:lnTo>
                    <a:lnTo>
                      <a:pt x="914" y="149"/>
                    </a:lnTo>
                    <a:lnTo>
                      <a:pt x="862" y="186"/>
                    </a:lnTo>
                    <a:lnTo>
                      <a:pt x="853" y="225"/>
                    </a:lnTo>
                    <a:lnTo>
                      <a:pt x="870" y="232"/>
                    </a:lnTo>
                    <a:lnTo>
                      <a:pt x="920" y="152"/>
                    </a:lnTo>
                    <a:lnTo>
                      <a:pt x="983" y="105"/>
                    </a:lnTo>
                    <a:lnTo>
                      <a:pt x="900" y="212"/>
                    </a:lnTo>
                    <a:lnTo>
                      <a:pt x="940" y="178"/>
                    </a:lnTo>
                    <a:lnTo>
                      <a:pt x="1151" y="144"/>
                    </a:lnTo>
                    <a:lnTo>
                      <a:pt x="929" y="196"/>
                    </a:lnTo>
                    <a:lnTo>
                      <a:pt x="907" y="233"/>
                    </a:lnTo>
                    <a:lnTo>
                      <a:pt x="929" y="226"/>
                    </a:lnTo>
                    <a:lnTo>
                      <a:pt x="993" y="192"/>
                    </a:lnTo>
                    <a:lnTo>
                      <a:pt x="943" y="243"/>
                    </a:lnTo>
                    <a:lnTo>
                      <a:pt x="902" y="267"/>
                    </a:lnTo>
                    <a:lnTo>
                      <a:pt x="902" y="297"/>
                    </a:lnTo>
                    <a:lnTo>
                      <a:pt x="914" y="321"/>
                    </a:lnTo>
                    <a:lnTo>
                      <a:pt x="936" y="346"/>
                    </a:lnTo>
                    <a:lnTo>
                      <a:pt x="963" y="384"/>
                    </a:lnTo>
                    <a:lnTo>
                      <a:pt x="986" y="415"/>
                    </a:lnTo>
                    <a:lnTo>
                      <a:pt x="1010" y="448"/>
                    </a:lnTo>
                    <a:lnTo>
                      <a:pt x="1031" y="479"/>
                    </a:lnTo>
                    <a:lnTo>
                      <a:pt x="1046" y="504"/>
                    </a:lnTo>
                    <a:lnTo>
                      <a:pt x="1070" y="546"/>
                    </a:lnTo>
                    <a:lnTo>
                      <a:pt x="1096" y="596"/>
                    </a:lnTo>
                    <a:lnTo>
                      <a:pt x="1115" y="639"/>
                    </a:lnTo>
                    <a:lnTo>
                      <a:pt x="1114" y="648"/>
                    </a:lnTo>
                    <a:lnTo>
                      <a:pt x="1110" y="658"/>
                    </a:lnTo>
                    <a:lnTo>
                      <a:pt x="1103" y="664"/>
                    </a:lnTo>
                    <a:lnTo>
                      <a:pt x="1093" y="668"/>
                    </a:lnTo>
                    <a:lnTo>
                      <a:pt x="1078" y="670"/>
                    </a:lnTo>
                    <a:lnTo>
                      <a:pt x="926" y="657"/>
                    </a:lnTo>
                    <a:lnTo>
                      <a:pt x="915" y="688"/>
                    </a:lnTo>
                    <a:lnTo>
                      <a:pt x="893" y="796"/>
                    </a:lnTo>
                    <a:lnTo>
                      <a:pt x="879" y="872"/>
                    </a:lnTo>
                    <a:lnTo>
                      <a:pt x="860" y="935"/>
                    </a:lnTo>
                    <a:lnTo>
                      <a:pt x="850" y="941"/>
                    </a:lnTo>
                    <a:lnTo>
                      <a:pt x="836" y="944"/>
                    </a:lnTo>
                    <a:lnTo>
                      <a:pt x="822" y="946"/>
                    </a:lnTo>
                    <a:lnTo>
                      <a:pt x="771" y="945"/>
                    </a:lnTo>
                    <a:lnTo>
                      <a:pt x="651" y="896"/>
                    </a:lnTo>
                    <a:lnTo>
                      <a:pt x="640" y="916"/>
                    </a:lnTo>
                    <a:lnTo>
                      <a:pt x="621" y="992"/>
                    </a:lnTo>
                    <a:lnTo>
                      <a:pt x="607" y="1052"/>
                    </a:lnTo>
                    <a:lnTo>
                      <a:pt x="589" y="1132"/>
                    </a:lnTo>
                    <a:lnTo>
                      <a:pt x="584" y="1185"/>
                    </a:lnTo>
                    <a:lnTo>
                      <a:pt x="610" y="1219"/>
                    </a:lnTo>
                    <a:lnTo>
                      <a:pt x="643" y="1262"/>
                    </a:lnTo>
                    <a:lnTo>
                      <a:pt x="683" y="1319"/>
                    </a:lnTo>
                    <a:lnTo>
                      <a:pt x="743" y="1334"/>
                    </a:lnTo>
                    <a:lnTo>
                      <a:pt x="790" y="1344"/>
                    </a:lnTo>
                    <a:lnTo>
                      <a:pt x="858" y="1357"/>
                    </a:lnTo>
                    <a:lnTo>
                      <a:pt x="896" y="1363"/>
                    </a:lnTo>
                    <a:lnTo>
                      <a:pt x="929" y="1366"/>
                    </a:lnTo>
                    <a:lnTo>
                      <a:pt x="956" y="1369"/>
                    </a:lnTo>
                    <a:lnTo>
                      <a:pt x="980" y="1369"/>
                    </a:lnTo>
                    <a:lnTo>
                      <a:pt x="1010" y="1366"/>
                    </a:lnTo>
                    <a:lnTo>
                      <a:pt x="1051" y="1363"/>
                    </a:lnTo>
                    <a:lnTo>
                      <a:pt x="1098" y="1337"/>
                    </a:lnTo>
                    <a:lnTo>
                      <a:pt x="1112" y="1332"/>
                    </a:lnTo>
                    <a:lnTo>
                      <a:pt x="1124" y="1333"/>
                    </a:lnTo>
                    <a:lnTo>
                      <a:pt x="1134" y="1339"/>
                    </a:lnTo>
                    <a:lnTo>
                      <a:pt x="1147" y="1352"/>
                    </a:lnTo>
                    <a:lnTo>
                      <a:pt x="1151" y="1362"/>
                    </a:lnTo>
                    <a:lnTo>
                      <a:pt x="1154" y="1380"/>
                    </a:lnTo>
                    <a:lnTo>
                      <a:pt x="1157" y="1400"/>
                    </a:lnTo>
                    <a:lnTo>
                      <a:pt x="1171" y="1407"/>
                    </a:lnTo>
                    <a:lnTo>
                      <a:pt x="1192" y="1419"/>
                    </a:lnTo>
                    <a:lnTo>
                      <a:pt x="1208" y="1431"/>
                    </a:lnTo>
                    <a:lnTo>
                      <a:pt x="1227" y="1446"/>
                    </a:lnTo>
                    <a:lnTo>
                      <a:pt x="1225" y="1458"/>
                    </a:lnTo>
                    <a:lnTo>
                      <a:pt x="1220" y="1473"/>
                    </a:lnTo>
                    <a:lnTo>
                      <a:pt x="1211" y="1484"/>
                    </a:lnTo>
                    <a:lnTo>
                      <a:pt x="1199" y="1494"/>
                    </a:lnTo>
                    <a:lnTo>
                      <a:pt x="1205" y="1504"/>
                    </a:lnTo>
                    <a:lnTo>
                      <a:pt x="1210" y="1517"/>
                    </a:lnTo>
                    <a:lnTo>
                      <a:pt x="1216" y="1535"/>
                    </a:lnTo>
                    <a:lnTo>
                      <a:pt x="1215" y="1549"/>
                    </a:lnTo>
                    <a:lnTo>
                      <a:pt x="1210" y="1566"/>
                    </a:lnTo>
                    <a:lnTo>
                      <a:pt x="1199" y="1575"/>
                    </a:lnTo>
                    <a:lnTo>
                      <a:pt x="1175" y="1590"/>
                    </a:lnTo>
                    <a:lnTo>
                      <a:pt x="1178" y="1613"/>
                    </a:lnTo>
                    <a:lnTo>
                      <a:pt x="1178" y="1626"/>
                    </a:lnTo>
                    <a:lnTo>
                      <a:pt x="1175" y="1635"/>
                    </a:lnTo>
                    <a:lnTo>
                      <a:pt x="1169" y="1642"/>
                    </a:lnTo>
                    <a:lnTo>
                      <a:pt x="1159" y="1646"/>
                    </a:lnTo>
                    <a:lnTo>
                      <a:pt x="1149" y="1644"/>
                    </a:lnTo>
                    <a:lnTo>
                      <a:pt x="1129" y="1636"/>
                    </a:lnTo>
                    <a:lnTo>
                      <a:pt x="1076" y="1616"/>
                    </a:lnTo>
                    <a:lnTo>
                      <a:pt x="1011" y="1590"/>
                    </a:lnTo>
                    <a:lnTo>
                      <a:pt x="920" y="1564"/>
                    </a:lnTo>
                    <a:lnTo>
                      <a:pt x="906" y="1564"/>
                    </a:lnTo>
                    <a:lnTo>
                      <a:pt x="853" y="1551"/>
                    </a:lnTo>
                    <a:lnTo>
                      <a:pt x="749" y="1523"/>
                    </a:lnTo>
                    <a:lnTo>
                      <a:pt x="663" y="1512"/>
                    </a:lnTo>
                    <a:lnTo>
                      <a:pt x="643" y="1514"/>
                    </a:lnTo>
                    <a:lnTo>
                      <a:pt x="598" y="1517"/>
                    </a:lnTo>
                    <a:lnTo>
                      <a:pt x="575" y="1497"/>
                    </a:lnTo>
                    <a:lnTo>
                      <a:pt x="560" y="1484"/>
                    </a:lnTo>
                    <a:lnTo>
                      <a:pt x="550" y="1472"/>
                    </a:lnTo>
                    <a:lnTo>
                      <a:pt x="543" y="1458"/>
                    </a:lnTo>
                    <a:lnTo>
                      <a:pt x="533" y="1440"/>
                    </a:lnTo>
                    <a:lnTo>
                      <a:pt x="481" y="1369"/>
                    </a:lnTo>
                    <a:lnTo>
                      <a:pt x="528" y="1432"/>
                    </a:lnTo>
                    <a:lnTo>
                      <a:pt x="545" y="1457"/>
                    </a:lnTo>
                    <a:lnTo>
                      <a:pt x="552" y="1477"/>
                    </a:lnTo>
                    <a:lnTo>
                      <a:pt x="594" y="1514"/>
                    </a:lnTo>
                    <a:lnTo>
                      <a:pt x="616" y="1518"/>
                    </a:lnTo>
                    <a:lnTo>
                      <a:pt x="645" y="1513"/>
                    </a:lnTo>
                    <a:lnTo>
                      <a:pt x="665" y="1514"/>
                    </a:lnTo>
                    <a:lnTo>
                      <a:pt x="702" y="1528"/>
                    </a:lnTo>
                    <a:lnTo>
                      <a:pt x="722" y="1545"/>
                    </a:lnTo>
                    <a:lnTo>
                      <a:pt x="741" y="1561"/>
                    </a:lnTo>
                    <a:lnTo>
                      <a:pt x="760" y="1585"/>
                    </a:lnTo>
                    <a:lnTo>
                      <a:pt x="768" y="1599"/>
                    </a:lnTo>
                    <a:lnTo>
                      <a:pt x="766" y="1614"/>
                    </a:lnTo>
                    <a:lnTo>
                      <a:pt x="753" y="1634"/>
                    </a:lnTo>
                    <a:lnTo>
                      <a:pt x="738" y="1657"/>
                    </a:lnTo>
                    <a:lnTo>
                      <a:pt x="706" y="1690"/>
                    </a:lnTo>
                    <a:lnTo>
                      <a:pt x="660" y="1736"/>
                    </a:lnTo>
                    <a:lnTo>
                      <a:pt x="630" y="1770"/>
                    </a:lnTo>
                    <a:lnTo>
                      <a:pt x="566" y="1810"/>
                    </a:lnTo>
                    <a:lnTo>
                      <a:pt x="472" y="1866"/>
                    </a:lnTo>
                    <a:lnTo>
                      <a:pt x="406" y="1900"/>
                    </a:lnTo>
                    <a:lnTo>
                      <a:pt x="389" y="1919"/>
                    </a:lnTo>
                    <a:lnTo>
                      <a:pt x="370" y="1940"/>
                    </a:lnTo>
                    <a:lnTo>
                      <a:pt x="336" y="1967"/>
                    </a:lnTo>
                    <a:lnTo>
                      <a:pt x="328" y="2005"/>
                    </a:lnTo>
                    <a:lnTo>
                      <a:pt x="328" y="2077"/>
                    </a:lnTo>
                    <a:lnTo>
                      <a:pt x="334" y="2136"/>
                    </a:lnTo>
                    <a:lnTo>
                      <a:pt x="346" y="2177"/>
                    </a:lnTo>
                    <a:lnTo>
                      <a:pt x="405" y="2254"/>
                    </a:lnTo>
                    <a:lnTo>
                      <a:pt x="441" y="2288"/>
                    </a:lnTo>
                    <a:lnTo>
                      <a:pt x="444" y="2298"/>
                    </a:lnTo>
                    <a:lnTo>
                      <a:pt x="442" y="2309"/>
                    </a:lnTo>
                    <a:lnTo>
                      <a:pt x="376" y="2332"/>
                    </a:lnTo>
                    <a:lnTo>
                      <a:pt x="304" y="2323"/>
                    </a:lnTo>
                    <a:lnTo>
                      <a:pt x="266" y="2321"/>
                    </a:lnTo>
                    <a:lnTo>
                      <a:pt x="229" y="2326"/>
                    </a:lnTo>
                    <a:lnTo>
                      <a:pt x="193" y="2326"/>
                    </a:lnTo>
                    <a:lnTo>
                      <a:pt x="156" y="2319"/>
                    </a:lnTo>
                    <a:lnTo>
                      <a:pt x="152" y="2314"/>
                    </a:lnTo>
                    <a:lnTo>
                      <a:pt x="146" y="2303"/>
                    </a:lnTo>
                    <a:lnTo>
                      <a:pt x="151" y="2180"/>
                    </a:lnTo>
                    <a:lnTo>
                      <a:pt x="169" y="2057"/>
                    </a:lnTo>
                    <a:lnTo>
                      <a:pt x="154" y="2017"/>
                    </a:lnTo>
                    <a:lnTo>
                      <a:pt x="130" y="1980"/>
                    </a:lnTo>
                    <a:lnTo>
                      <a:pt x="119" y="1970"/>
                    </a:lnTo>
                    <a:lnTo>
                      <a:pt x="99" y="1951"/>
                    </a:lnTo>
                    <a:lnTo>
                      <a:pt x="86" y="1940"/>
                    </a:lnTo>
                    <a:lnTo>
                      <a:pt x="84" y="1926"/>
                    </a:lnTo>
                    <a:lnTo>
                      <a:pt x="86" y="1915"/>
                    </a:lnTo>
                    <a:lnTo>
                      <a:pt x="104" y="1892"/>
                    </a:lnTo>
                    <a:lnTo>
                      <a:pt x="130" y="1869"/>
                    </a:lnTo>
                    <a:lnTo>
                      <a:pt x="152" y="1852"/>
                    </a:lnTo>
                    <a:lnTo>
                      <a:pt x="183" y="1851"/>
                    </a:lnTo>
                    <a:lnTo>
                      <a:pt x="211" y="1853"/>
                    </a:lnTo>
                    <a:lnTo>
                      <a:pt x="333" y="1772"/>
                    </a:lnTo>
                    <a:lnTo>
                      <a:pt x="426" y="1712"/>
                    </a:lnTo>
                    <a:lnTo>
                      <a:pt x="510" y="1662"/>
                    </a:lnTo>
                    <a:lnTo>
                      <a:pt x="483" y="1667"/>
                    </a:lnTo>
                    <a:lnTo>
                      <a:pt x="402" y="1643"/>
                    </a:lnTo>
                    <a:lnTo>
                      <a:pt x="319" y="1637"/>
                    </a:lnTo>
                    <a:lnTo>
                      <a:pt x="205" y="1619"/>
                    </a:lnTo>
                    <a:lnTo>
                      <a:pt x="169" y="1626"/>
                    </a:lnTo>
                    <a:lnTo>
                      <a:pt x="85" y="1616"/>
                    </a:lnTo>
                    <a:lnTo>
                      <a:pt x="66" y="1612"/>
                    </a:lnTo>
                    <a:lnTo>
                      <a:pt x="46" y="1604"/>
                    </a:lnTo>
                    <a:lnTo>
                      <a:pt x="30" y="1594"/>
                    </a:lnTo>
                    <a:lnTo>
                      <a:pt x="20" y="1581"/>
                    </a:lnTo>
                    <a:lnTo>
                      <a:pt x="11" y="1560"/>
                    </a:lnTo>
                    <a:lnTo>
                      <a:pt x="4" y="1531"/>
                    </a:lnTo>
                    <a:lnTo>
                      <a:pt x="1" y="1504"/>
                    </a:lnTo>
                    <a:lnTo>
                      <a:pt x="0" y="1467"/>
                    </a:lnTo>
                    <a:lnTo>
                      <a:pt x="2" y="1436"/>
                    </a:lnTo>
                    <a:lnTo>
                      <a:pt x="5" y="1403"/>
                    </a:lnTo>
                    <a:lnTo>
                      <a:pt x="10" y="1373"/>
                    </a:lnTo>
                    <a:lnTo>
                      <a:pt x="19" y="1351"/>
                    </a:lnTo>
                    <a:lnTo>
                      <a:pt x="48" y="1264"/>
                    </a:lnTo>
                    <a:lnTo>
                      <a:pt x="80" y="1160"/>
                    </a:lnTo>
                    <a:lnTo>
                      <a:pt x="104" y="1090"/>
                    </a:lnTo>
                    <a:lnTo>
                      <a:pt x="164" y="973"/>
                    </a:lnTo>
                    <a:lnTo>
                      <a:pt x="225" y="881"/>
                    </a:lnTo>
                    <a:lnTo>
                      <a:pt x="276" y="812"/>
                    </a:lnTo>
                    <a:lnTo>
                      <a:pt x="310" y="766"/>
                    </a:lnTo>
                    <a:lnTo>
                      <a:pt x="334" y="724"/>
                    </a:lnTo>
                    <a:lnTo>
                      <a:pt x="364" y="688"/>
                    </a:lnTo>
                    <a:lnTo>
                      <a:pt x="370" y="634"/>
                    </a:lnTo>
                    <a:lnTo>
                      <a:pt x="399" y="562"/>
                    </a:lnTo>
                    <a:lnTo>
                      <a:pt x="420" y="499"/>
                    </a:lnTo>
                    <a:close/>
                  </a:path>
                </a:pathLst>
              </a:custGeom>
              <a:solidFill>
                <a:srgbClr val="DFDFF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Book Antiqua"/>
                </a:endParaRPr>
              </a:p>
            </p:txBody>
          </p:sp>
          <p:grpSp>
            <p:nvGrpSpPr>
              <p:cNvPr id="8" name="Group 55"/>
              <p:cNvGrpSpPr>
                <a:grpSpLocks/>
              </p:cNvGrpSpPr>
              <p:nvPr/>
            </p:nvGrpSpPr>
            <p:grpSpPr bwMode="auto">
              <a:xfrm>
                <a:off x="852" y="1353"/>
                <a:ext cx="26" cy="35"/>
                <a:chOff x="852" y="1353"/>
                <a:chExt cx="26" cy="35"/>
              </a:xfrm>
            </p:grpSpPr>
            <p:sp>
              <p:nvSpPr>
                <p:cNvPr id="390200" name="Freeform 56"/>
                <p:cNvSpPr>
                  <a:spLocks/>
                </p:cNvSpPr>
                <p:nvPr/>
              </p:nvSpPr>
              <p:spPr bwMode="auto">
                <a:xfrm>
                  <a:off x="852" y="1353"/>
                  <a:ext cx="26" cy="13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9" y="16"/>
                    </a:cxn>
                    <a:cxn ang="0">
                      <a:pos x="38" y="8"/>
                    </a:cxn>
                    <a:cxn ang="0">
                      <a:pos x="53" y="3"/>
                    </a:cxn>
                    <a:cxn ang="0">
                      <a:pos x="68" y="1"/>
                    </a:cxn>
                    <a:cxn ang="0">
                      <a:pos x="81" y="0"/>
                    </a:cxn>
                    <a:cxn ang="0">
                      <a:pos x="94" y="3"/>
                    </a:cxn>
                    <a:cxn ang="0">
                      <a:pos x="99" y="11"/>
                    </a:cxn>
                    <a:cxn ang="0">
                      <a:pos x="106" y="23"/>
                    </a:cxn>
                    <a:cxn ang="0">
                      <a:pos x="114" y="36"/>
                    </a:cxn>
                    <a:cxn ang="0">
                      <a:pos x="123" y="50"/>
                    </a:cxn>
                    <a:cxn ang="0">
                      <a:pos x="130" y="62"/>
                    </a:cxn>
                    <a:cxn ang="0">
                      <a:pos x="141" y="72"/>
                    </a:cxn>
                    <a:cxn ang="0">
                      <a:pos x="156" y="76"/>
                    </a:cxn>
                  </a:cxnLst>
                  <a:rect l="0" t="0" r="r" b="b"/>
                  <a:pathLst>
                    <a:path w="156" h="76">
                      <a:moveTo>
                        <a:pt x="0" y="25"/>
                      </a:moveTo>
                      <a:lnTo>
                        <a:pt x="19" y="16"/>
                      </a:lnTo>
                      <a:lnTo>
                        <a:pt x="38" y="8"/>
                      </a:lnTo>
                      <a:lnTo>
                        <a:pt x="53" y="3"/>
                      </a:lnTo>
                      <a:lnTo>
                        <a:pt x="68" y="1"/>
                      </a:lnTo>
                      <a:lnTo>
                        <a:pt x="81" y="0"/>
                      </a:lnTo>
                      <a:lnTo>
                        <a:pt x="94" y="3"/>
                      </a:lnTo>
                      <a:lnTo>
                        <a:pt x="99" y="11"/>
                      </a:lnTo>
                      <a:lnTo>
                        <a:pt x="106" y="23"/>
                      </a:lnTo>
                      <a:lnTo>
                        <a:pt x="114" y="36"/>
                      </a:lnTo>
                      <a:lnTo>
                        <a:pt x="123" y="50"/>
                      </a:lnTo>
                      <a:lnTo>
                        <a:pt x="130" y="62"/>
                      </a:lnTo>
                      <a:lnTo>
                        <a:pt x="141" y="72"/>
                      </a:lnTo>
                      <a:lnTo>
                        <a:pt x="156" y="76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390201" name="Freeform 57"/>
                <p:cNvSpPr>
                  <a:spLocks/>
                </p:cNvSpPr>
                <p:nvPr/>
              </p:nvSpPr>
              <p:spPr bwMode="auto">
                <a:xfrm>
                  <a:off x="869" y="1367"/>
                  <a:ext cx="9" cy="21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34" y="7"/>
                    </a:cxn>
                    <a:cxn ang="0">
                      <a:pos x="23" y="19"/>
                    </a:cxn>
                    <a:cxn ang="0">
                      <a:pos x="13" y="34"/>
                    </a:cxn>
                    <a:cxn ang="0">
                      <a:pos x="7" y="50"/>
                    </a:cxn>
                    <a:cxn ang="0">
                      <a:pos x="2" y="66"/>
                    </a:cxn>
                    <a:cxn ang="0">
                      <a:pos x="0" y="82"/>
                    </a:cxn>
                    <a:cxn ang="0">
                      <a:pos x="0" y="98"/>
                    </a:cxn>
                    <a:cxn ang="0">
                      <a:pos x="3" y="116"/>
                    </a:cxn>
                    <a:cxn ang="0">
                      <a:pos x="7" y="125"/>
                    </a:cxn>
                    <a:cxn ang="0">
                      <a:pos x="16" y="117"/>
                    </a:cxn>
                    <a:cxn ang="0">
                      <a:pos x="22" y="108"/>
                    </a:cxn>
                    <a:cxn ang="0">
                      <a:pos x="30" y="97"/>
                    </a:cxn>
                    <a:cxn ang="0">
                      <a:pos x="36" y="87"/>
                    </a:cxn>
                    <a:cxn ang="0">
                      <a:pos x="41" y="73"/>
                    </a:cxn>
                    <a:cxn ang="0">
                      <a:pos x="45" y="60"/>
                    </a:cxn>
                    <a:cxn ang="0">
                      <a:pos x="48" y="42"/>
                    </a:cxn>
                    <a:cxn ang="0">
                      <a:pos x="49" y="28"/>
                    </a:cxn>
                    <a:cxn ang="0">
                      <a:pos x="47" y="13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9" h="125">
                      <a:moveTo>
                        <a:pt x="44" y="0"/>
                      </a:moveTo>
                      <a:lnTo>
                        <a:pt x="34" y="7"/>
                      </a:lnTo>
                      <a:lnTo>
                        <a:pt x="23" y="19"/>
                      </a:lnTo>
                      <a:lnTo>
                        <a:pt x="13" y="34"/>
                      </a:lnTo>
                      <a:lnTo>
                        <a:pt x="7" y="50"/>
                      </a:lnTo>
                      <a:lnTo>
                        <a:pt x="2" y="66"/>
                      </a:lnTo>
                      <a:lnTo>
                        <a:pt x="0" y="82"/>
                      </a:lnTo>
                      <a:lnTo>
                        <a:pt x="0" y="98"/>
                      </a:lnTo>
                      <a:lnTo>
                        <a:pt x="3" y="116"/>
                      </a:lnTo>
                      <a:lnTo>
                        <a:pt x="7" y="125"/>
                      </a:lnTo>
                      <a:lnTo>
                        <a:pt x="16" y="117"/>
                      </a:lnTo>
                      <a:lnTo>
                        <a:pt x="22" y="108"/>
                      </a:lnTo>
                      <a:lnTo>
                        <a:pt x="30" y="97"/>
                      </a:lnTo>
                      <a:lnTo>
                        <a:pt x="36" y="87"/>
                      </a:lnTo>
                      <a:lnTo>
                        <a:pt x="41" y="73"/>
                      </a:lnTo>
                      <a:lnTo>
                        <a:pt x="45" y="60"/>
                      </a:lnTo>
                      <a:lnTo>
                        <a:pt x="48" y="42"/>
                      </a:lnTo>
                      <a:lnTo>
                        <a:pt x="49" y="28"/>
                      </a:lnTo>
                      <a:lnTo>
                        <a:pt x="47" y="13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</p:grp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11137619" y="7281334"/>
            <a:ext cx="489937" cy="413173"/>
            <a:chOff x="4933" y="2863"/>
            <a:chExt cx="217" cy="183"/>
          </a:xfrm>
        </p:grpSpPr>
        <p:sp>
          <p:nvSpPr>
            <p:cNvPr id="390203" name="Freeform 59"/>
            <p:cNvSpPr>
              <a:spLocks/>
            </p:cNvSpPr>
            <p:nvPr/>
          </p:nvSpPr>
          <p:spPr bwMode="auto">
            <a:xfrm>
              <a:off x="4933" y="2865"/>
              <a:ext cx="217" cy="181"/>
            </a:xfrm>
            <a:custGeom>
              <a:avLst/>
              <a:gdLst/>
              <a:ahLst/>
              <a:cxnLst>
                <a:cxn ang="0">
                  <a:pos x="1302" y="1083"/>
                </a:cxn>
                <a:cxn ang="0">
                  <a:pos x="1302" y="522"/>
                </a:cxn>
                <a:cxn ang="0">
                  <a:pos x="1283" y="74"/>
                </a:cxn>
                <a:cxn ang="0">
                  <a:pos x="623" y="0"/>
                </a:cxn>
                <a:cxn ang="0">
                  <a:pos x="22" y="66"/>
                </a:cxn>
                <a:cxn ang="0">
                  <a:pos x="18" y="224"/>
                </a:cxn>
                <a:cxn ang="0">
                  <a:pos x="0" y="1078"/>
                </a:cxn>
                <a:cxn ang="0">
                  <a:pos x="135" y="1078"/>
                </a:cxn>
                <a:cxn ang="0">
                  <a:pos x="135" y="305"/>
                </a:cxn>
                <a:cxn ang="0">
                  <a:pos x="392" y="286"/>
                </a:cxn>
                <a:cxn ang="0">
                  <a:pos x="1181" y="286"/>
                </a:cxn>
                <a:cxn ang="0">
                  <a:pos x="1192" y="1085"/>
                </a:cxn>
                <a:cxn ang="0">
                  <a:pos x="1302" y="1083"/>
                </a:cxn>
              </a:cxnLst>
              <a:rect l="0" t="0" r="r" b="b"/>
              <a:pathLst>
                <a:path w="1302" h="1085">
                  <a:moveTo>
                    <a:pt x="1302" y="1083"/>
                  </a:moveTo>
                  <a:lnTo>
                    <a:pt x="1302" y="522"/>
                  </a:lnTo>
                  <a:lnTo>
                    <a:pt x="1283" y="74"/>
                  </a:lnTo>
                  <a:lnTo>
                    <a:pt x="623" y="0"/>
                  </a:lnTo>
                  <a:lnTo>
                    <a:pt x="22" y="66"/>
                  </a:lnTo>
                  <a:lnTo>
                    <a:pt x="18" y="224"/>
                  </a:lnTo>
                  <a:lnTo>
                    <a:pt x="0" y="1078"/>
                  </a:lnTo>
                  <a:lnTo>
                    <a:pt x="135" y="1078"/>
                  </a:lnTo>
                  <a:lnTo>
                    <a:pt x="135" y="305"/>
                  </a:lnTo>
                  <a:lnTo>
                    <a:pt x="392" y="286"/>
                  </a:lnTo>
                  <a:lnTo>
                    <a:pt x="1181" y="286"/>
                  </a:lnTo>
                  <a:lnTo>
                    <a:pt x="1192" y="1085"/>
                  </a:lnTo>
                  <a:lnTo>
                    <a:pt x="1302" y="1083"/>
                  </a:lnTo>
                  <a:close/>
                </a:path>
              </a:pathLst>
            </a:custGeom>
            <a:solidFill>
              <a:srgbClr val="00008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390204" name="Freeform 60"/>
            <p:cNvSpPr>
              <a:spLocks/>
            </p:cNvSpPr>
            <p:nvPr/>
          </p:nvSpPr>
          <p:spPr bwMode="auto">
            <a:xfrm>
              <a:off x="4949" y="2863"/>
              <a:ext cx="85" cy="46"/>
            </a:xfrm>
            <a:custGeom>
              <a:avLst/>
              <a:gdLst/>
              <a:ahLst/>
              <a:cxnLst>
                <a:cxn ang="0">
                  <a:pos x="95" y="54"/>
                </a:cxn>
                <a:cxn ang="0">
                  <a:pos x="162" y="43"/>
                </a:cxn>
                <a:cxn ang="0">
                  <a:pos x="225" y="0"/>
                </a:cxn>
                <a:cxn ang="0">
                  <a:pos x="290" y="65"/>
                </a:cxn>
                <a:cxn ang="0">
                  <a:pos x="495" y="191"/>
                </a:cxn>
                <a:cxn ang="0">
                  <a:pos x="508" y="238"/>
                </a:cxn>
                <a:cxn ang="0">
                  <a:pos x="391" y="276"/>
                </a:cxn>
                <a:cxn ang="0">
                  <a:pos x="0" y="85"/>
                </a:cxn>
                <a:cxn ang="0">
                  <a:pos x="95" y="54"/>
                </a:cxn>
              </a:cxnLst>
              <a:rect l="0" t="0" r="r" b="b"/>
              <a:pathLst>
                <a:path w="508" h="276">
                  <a:moveTo>
                    <a:pt x="95" y="54"/>
                  </a:moveTo>
                  <a:lnTo>
                    <a:pt x="162" y="43"/>
                  </a:lnTo>
                  <a:lnTo>
                    <a:pt x="225" y="0"/>
                  </a:lnTo>
                  <a:lnTo>
                    <a:pt x="290" y="65"/>
                  </a:lnTo>
                  <a:lnTo>
                    <a:pt x="495" y="191"/>
                  </a:lnTo>
                  <a:lnTo>
                    <a:pt x="508" y="238"/>
                  </a:lnTo>
                  <a:lnTo>
                    <a:pt x="391" y="276"/>
                  </a:lnTo>
                  <a:lnTo>
                    <a:pt x="0" y="85"/>
                  </a:lnTo>
                  <a:lnTo>
                    <a:pt x="95" y="54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11293405" y="6913317"/>
            <a:ext cx="456071" cy="611858"/>
            <a:chOff x="5002" y="2700"/>
            <a:chExt cx="202" cy="271"/>
          </a:xfrm>
        </p:grpSpPr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5002" y="2700"/>
              <a:ext cx="202" cy="207"/>
              <a:chOff x="5002" y="2700"/>
              <a:chExt cx="202" cy="207"/>
            </a:xfrm>
          </p:grpSpPr>
          <p:sp>
            <p:nvSpPr>
              <p:cNvPr id="390207" name="Freeform 63"/>
              <p:cNvSpPr>
                <a:spLocks/>
              </p:cNvSpPr>
              <p:nvPr/>
            </p:nvSpPr>
            <p:spPr bwMode="auto">
              <a:xfrm>
                <a:off x="5002" y="2700"/>
                <a:ext cx="202" cy="207"/>
              </a:xfrm>
              <a:custGeom>
                <a:avLst/>
                <a:gdLst/>
                <a:ahLst/>
                <a:cxnLst>
                  <a:cxn ang="0">
                    <a:pos x="227" y="252"/>
                  </a:cxn>
                  <a:cxn ang="0">
                    <a:pos x="256" y="166"/>
                  </a:cxn>
                  <a:cxn ang="0">
                    <a:pos x="275" y="111"/>
                  </a:cxn>
                  <a:cxn ang="0">
                    <a:pos x="282" y="96"/>
                  </a:cxn>
                  <a:cxn ang="0">
                    <a:pos x="293" y="82"/>
                  </a:cxn>
                  <a:cxn ang="0">
                    <a:pos x="300" y="75"/>
                  </a:cxn>
                  <a:cxn ang="0">
                    <a:pos x="312" y="71"/>
                  </a:cxn>
                  <a:cxn ang="0">
                    <a:pos x="465" y="41"/>
                  </a:cxn>
                  <a:cxn ang="0">
                    <a:pos x="631" y="11"/>
                  </a:cxn>
                  <a:cxn ang="0">
                    <a:pos x="780" y="0"/>
                  </a:cxn>
                  <a:cxn ang="0">
                    <a:pos x="865" y="0"/>
                  </a:cxn>
                  <a:cxn ang="0">
                    <a:pos x="1042" y="10"/>
                  </a:cxn>
                  <a:cxn ang="0">
                    <a:pos x="1170" y="16"/>
                  </a:cxn>
                  <a:cxn ang="0">
                    <a:pos x="1189" y="18"/>
                  </a:cxn>
                  <a:cxn ang="0">
                    <a:pos x="1201" y="24"/>
                  </a:cxn>
                  <a:cxn ang="0">
                    <a:pos x="1209" y="29"/>
                  </a:cxn>
                  <a:cxn ang="0">
                    <a:pos x="1215" y="38"/>
                  </a:cxn>
                  <a:cxn ang="0">
                    <a:pos x="1215" y="50"/>
                  </a:cxn>
                  <a:cxn ang="0">
                    <a:pos x="1208" y="83"/>
                  </a:cxn>
                  <a:cxn ang="0">
                    <a:pos x="1183" y="196"/>
                  </a:cxn>
                  <a:cxn ang="0">
                    <a:pos x="1164" y="279"/>
                  </a:cxn>
                  <a:cxn ang="0">
                    <a:pos x="1124" y="466"/>
                  </a:cxn>
                  <a:cxn ang="0">
                    <a:pos x="1097" y="582"/>
                  </a:cxn>
                  <a:cxn ang="0">
                    <a:pos x="1024" y="853"/>
                  </a:cxn>
                  <a:cxn ang="0">
                    <a:pos x="955" y="1070"/>
                  </a:cxn>
                  <a:cxn ang="0">
                    <a:pos x="942" y="1111"/>
                  </a:cxn>
                  <a:cxn ang="0">
                    <a:pos x="934" y="1135"/>
                  </a:cxn>
                  <a:cxn ang="0">
                    <a:pos x="927" y="1157"/>
                  </a:cxn>
                  <a:cxn ang="0">
                    <a:pos x="919" y="1171"/>
                  </a:cxn>
                  <a:cxn ang="0">
                    <a:pos x="907" y="1185"/>
                  </a:cxn>
                  <a:cxn ang="0">
                    <a:pos x="894" y="1191"/>
                  </a:cxn>
                  <a:cxn ang="0">
                    <a:pos x="872" y="1197"/>
                  </a:cxn>
                  <a:cxn ang="0">
                    <a:pos x="831" y="1200"/>
                  </a:cxn>
                  <a:cxn ang="0">
                    <a:pos x="761" y="1200"/>
                  </a:cxn>
                  <a:cxn ang="0">
                    <a:pos x="703" y="1207"/>
                  </a:cxn>
                  <a:cxn ang="0">
                    <a:pos x="626" y="1219"/>
                  </a:cxn>
                  <a:cxn ang="0">
                    <a:pos x="546" y="1233"/>
                  </a:cxn>
                  <a:cxn ang="0">
                    <a:pos x="492" y="1242"/>
                  </a:cxn>
                  <a:cxn ang="0">
                    <a:pos x="425" y="1242"/>
                  </a:cxn>
                  <a:cxn ang="0">
                    <a:pos x="412" y="1233"/>
                  </a:cxn>
                  <a:cxn ang="0">
                    <a:pos x="37" y="985"/>
                  </a:cxn>
                  <a:cxn ang="0">
                    <a:pos x="19" y="970"/>
                  </a:cxn>
                  <a:cxn ang="0">
                    <a:pos x="5" y="953"/>
                  </a:cxn>
                  <a:cxn ang="0">
                    <a:pos x="0" y="934"/>
                  </a:cxn>
                  <a:cxn ang="0">
                    <a:pos x="0" y="911"/>
                  </a:cxn>
                  <a:cxn ang="0">
                    <a:pos x="5" y="891"/>
                  </a:cxn>
                  <a:cxn ang="0">
                    <a:pos x="112" y="585"/>
                  </a:cxn>
                  <a:cxn ang="0">
                    <a:pos x="180" y="392"/>
                  </a:cxn>
                  <a:cxn ang="0">
                    <a:pos x="227" y="252"/>
                  </a:cxn>
                </a:cxnLst>
                <a:rect l="0" t="0" r="r" b="b"/>
                <a:pathLst>
                  <a:path w="1215" h="1242">
                    <a:moveTo>
                      <a:pt x="227" y="252"/>
                    </a:moveTo>
                    <a:lnTo>
                      <a:pt x="256" y="166"/>
                    </a:lnTo>
                    <a:lnTo>
                      <a:pt x="275" y="111"/>
                    </a:lnTo>
                    <a:lnTo>
                      <a:pt x="282" y="96"/>
                    </a:lnTo>
                    <a:lnTo>
                      <a:pt x="293" y="82"/>
                    </a:lnTo>
                    <a:lnTo>
                      <a:pt x="300" y="75"/>
                    </a:lnTo>
                    <a:lnTo>
                      <a:pt x="312" y="71"/>
                    </a:lnTo>
                    <a:lnTo>
                      <a:pt x="465" y="41"/>
                    </a:lnTo>
                    <a:lnTo>
                      <a:pt x="631" y="11"/>
                    </a:lnTo>
                    <a:lnTo>
                      <a:pt x="780" y="0"/>
                    </a:lnTo>
                    <a:lnTo>
                      <a:pt x="865" y="0"/>
                    </a:lnTo>
                    <a:lnTo>
                      <a:pt x="1042" y="10"/>
                    </a:lnTo>
                    <a:lnTo>
                      <a:pt x="1170" y="16"/>
                    </a:lnTo>
                    <a:lnTo>
                      <a:pt x="1189" y="18"/>
                    </a:lnTo>
                    <a:lnTo>
                      <a:pt x="1201" y="24"/>
                    </a:lnTo>
                    <a:lnTo>
                      <a:pt x="1209" y="29"/>
                    </a:lnTo>
                    <a:lnTo>
                      <a:pt x="1215" y="38"/>
                    </a:lnTo>
                    <a:lnTo>
                      <a:pt x="1215" y="50"/>
                    </a:lnTo>
                    <a:lnTo>
                      <a:pt x="1208" y="83"/>
                    </a:lnTo>
                    <a:lnTo>
                      <a:pt x="1183" y="196"/>
                    </a:lnTo>
                    <a:lnTo>
                      <a:pt x="1164" y="279"/>
                    </a:lnTo>
                    <a:lnTo>
                      <a:pt x="1124" y="466"/>
                    </a:lnTo>
                    <a:lnTo>
                      <a:pt x="1097" y="582"/>
                    </a:lnTo>
                    <a:lnTo>
                      <a:pt x="1024" y="853"/>
                    </a:lnTo>
                    <a:lnTo>
                      <a:pt x="955" y="1070"/>
                    </a:lnTo>
                    <a:lnTo>
                      <a:pt x="942" y="1111"/>
                    </a:lnTo>
                    <a:lnTo>
                      <a:pt x="934" y="1135"/>
                    </a:lnTo>
                    <a:lnTo>
                      <a:pt x="927" y="1157"/>
                    </a:lnTo>
                    <a:lnTo>
                      <a:pt x="919" y="1171"/>
                    </a:lnTo>
                    <a:lnTo>
                      <a:pt x="907" y="1185"/>
                    </a:lnTo>
                    <a:lnTo>
                      <a:pt x="894" y="1191"/>
                    </a:lnTo>
                    <a:lnTo>
                      <a:pt x="872" y="1197"/>
                    </a:lnTo>
                    <a:lnTo>
                      <a:pt x="831" y="1200"/>
                    </a:lnTo>
                    <a:lnTo>
                      <a:pt x="761" y="1200"/>
                    </a:lnTo>
                    <a:lnTo>
                      <a:pt x="703" y="1207"/>
                    </a:lnTo>
                    <a:lnTo>
                      <a:pt x="626" y="1219"/>
                    </a:lnTo>
                    <a:lnTo>
                      <a:pt x="546" y="1233"/>
                    </a:lnTo>
                    <a:lnTo>
                      <a:pt x="492" y="1242"/>
                    </a:lnTo>
                    <a:lnTo>
                      <a:pt x="425" y="1242"/>
                    </a:lnTo>
                    <a:lnTo>
                      <a:pt x="412" y="1233"/>
                    </a:lnTo>
                    <a:lnTo>
                      <a:pt x="37" y="985"/>
                    </a:lnTo>
                    <a:lnTo>
                      <a:pt x="19" y="970"/>
                    </a:lnTo>
                    <a:lnTo>
                      <a:pt x="5" y="953"/>
                    </a:lnTo>
                    <a:lnTo>
                      <a:pt x="0" y="934"/>
                    </a:lnTo>
                    <a:lnTo>
                      <a:pt x="0" y="911"/>
                    </a:lnTo>
                    <a:lnTo>
                      <a:pt x="5" y="891"/>
                    </a:lnTo>
                    <a:lnTo>
                      <a:pt x="112" y="585"/>
                    </a:lnTo>
                    <a:lnTo>
                      <a:pt x="180" y="392"/>
                    </a:lnTo>
                    <a:lnTo>
                      <a:pt x="227" y="252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390208" name="Freeform 64"/>
              <p:cNvSpPr>
                <a:spLocks/>
              </p:cNvSpPr>
              <p:nvPr/>
            </p:nvSpPr>
            <p:spPr bwMode="auto">
              <a:xfrm>
                <a:off x="5012" y="2721"/>
                <a:ext cx="121" cy="157"/>
              </a:xfrm>
              <a:custGeom>
                <a:avLst/>
                <a:gdLst/>
                <a:ahLst/>
                <a:cxnLst>
                  <a:cxn ang="0">
                    <a:pos x="165" y="282"/>
                  </a:cxn>
                  <a:cxn ang="0">
                    <a:pos x="218" y="145"/>
                  </a:cxn>
                  <a:cxn ang="0">
                    <a:pos x="264" y="24"/>
                  </a:cxn>
                  <a:cxn ang="0">
                    <a:pos x="270" y="19"/>
                  </a:cxn>
                  <a:cxn ang="0">
                    <a:pos x="278" y="17"/>
                  </a:cxn>
                  <a:cxn ang="0">
                    <a:pos x="294" y="15"/>
                  </a:cxn>
                  <a:cxn ang="0">
                    <a:pos x="501" y="1"/>
                  </a:cxn>
                  <a:cxn ang="0">
                    <a:pos x="702" y="0"/>
                  </a:cxn>
                  <a:cxn ang="0">
                    <a:pos x="714" y="2"/>
                  </a:cxn>
                  <a:cxn ang="0">
                    <a:pos x="718" y="5"/>
                  </a:cxn>
                  <a:cxn ang="0">
                    <a:pos x="723" y="17"/>
                  </a:cxn>
                  <a:cxn ang="0">
                    <a:pos x="707" y="102"/>
                  </a:cxn>
                  <a:cxn ang="0">
                    <a:pos x="676" y="176"/>
                  </a:cxn>
                  <a:cxn ang="0">
                    <a:pos x="622" y="312"/>
                  </a:cxn>
                  <a:cxn ang="0">
                    <a:pos x="519" y="545"/>
                  </a:cxn>
                  <a:cxn ang="0">
                    <a:pos x="430" y="747"/>
                  </a:cxn>
                  <a:cxn ang="0">
                    <a:pos x="407" y="823"/>
                  </a:cxn>
                  <a:cxn ang="0">
                    <a:pos x="394" y="875"/>
                  </a:cxn>
                  <a:cxn ang="0">
                    <a:pos x="379" y="904"/>
                  </a:cxn>
                  <a:cxn ang="0">
                    <a:pos x="366" y="926"/>
                  </a:cxn>
                  <a:cxn ang="0">
                    <a:pos x="357" y="936"/>
                  </a:cxn>
                  <a:cxn ang="0">
                    <a:pos x="349" y="941"/>
                  </a:cxn>
                  <a:cxn ang="0">
                    <a:pos x="336" y="942"/>
                  </a:cxn>
                  <a:cxn ang="0">
                    <a:pos x="324" y="939"/>
                  </a:cxn>
                  <a:cxn ang="0">
                    <a:pos x="304" y="928"/>
                  </a:cxn>
                  <a:cxn ang="0">
                    <a:pos x="282" y="912"/>
                  </a:cxn>
                  <a:cxn ang="0">
                    <a:pos x="261" y="893"/>
                  </a:cxn>
                  <a:cxn ang="0">
                    <a:pos x="237" y="875"/>
                  </a:cxn>
                  <a:cxn ang="0">
                    <a:pos x="214" y="858"/>
                  </a:cxn>
                  <a:cxn ang="0">
                    <a:pos x="10" y="775"/>
                  </a:cxn>
                  <a:cxn ang="0">
                    <a:pos x="4" y="769"/>
                  </a:cxn>
                  <a:cxn ang="0">
                    <a:pos x="0" y="761"/>
                  </a:cxn>
                  <a:cxn ang="0">
                    <a:pos x="3" y="750"/>
                  </a:cxn>
                  <a:cxn ang="0">
                    <a:pos x="6" y="740"/>
                  </a:cxn>
                  <a:cxn ang="0">
                    <a:pos x="165" y="282"/>
                  </a:cxn>
                </a:cxnLst>
                <a:rect l="0" t="0" r="r" b="b"/>
                <a:pathLst>
                  <a:path w="723" h="942">
                    <a:moveTo>
                      <a:pt x="165" y="282"/>
                    </a:moveTo>
                    <a:lnTo>
                      <a:pt x="218" y="145"/>
                    </a:lnTo>
                    <a:lnTo>
                      <a:pt x="264" y="24"/>
                    </a:lnTo>
                    <a:lnTo>
                      <a:pt x="270" y="19"/>
                    </a:lnTo>
                    <a:lnTo>
                      <a:pt x="278" y="17"/>
                    </a:lnTo>
                    <a:lnTo>
                      <a:pt x="294" y="15"/>
                    </a:lnTo>
                    <a:lnTo>
                      <a:pt x="501" y="1"/>
                    </a:lnTo>
                    <a:lnTo>
                      <a:pt x="702" y="0"/>
                    </a:lnTo>
                    <a:lnTo>
                      <a:pt x="714" y="2"/>
                    </a:lnTo>
                    <a:lnTo>
                      <a:pt x="718" y="5"/>
                    </a:lnTo>
                    <a:lnTo>
                      <a:pt x="723" y="17"/>
                    </a:lnTo>
                    <a:lnTo>
                      <a:pt x="707" y="102"/>
                    </a:lnTo>
                    <a:lnTo>
                      <a:pt x="676" y="176"/>
                    </a:lnTo>
                    <a:lnTo>
                      <a:pt x="622" y="312"/>
                    </a:lnTo>
                    <a:lnTo>
                      <a:pt x="519" y="545"/>
                    </a:lnTo>
                    <a:lnTo>
                      <a:pt x="430" y="747"/>
                    </a:lnTo>
                    <a:lnTo>
                      <a:pt x="407" y="823"/>
                    </a:lnTo>
                    <a:lnTo>
                      <a:pt x="394" y="875"/>
                    </a:lnTo>
                    <a:lnTo>
                      <a:pt x="379" y="904"/>
                    </a:lnTo>
                    <a:lnTo>
                      <a:pt x="366" y="926"/>
                    </a:lnTo>
                    <a:lnTo>
                      <a:pt x="357" y="936"/>
                    </a:lnTo>
                    <a:lnTo>
                      <a:pt x="349" y="941"/>
                    </a:lnTo>
                    <a:lnTo>
                      <a:pt x="336" y="942"/>
                    </a:lnTo>
                    <a:lnTo>
                      <a:pt x="324" y="939"/>
                    </a:lnTo>
                    <a:lnTo>
                      <a:pt x="304" y="928"/>
                    </a:lnTo>
                    <a:lnTo>
                      <a:pt x="282" y="912"/>
                    </a:lnTo>
                    <a:lnTo>
                      <a:pt x="261" y="893"/>
                    </a:lnTo>
                    <a:lnTo>
                      <a:pt x="237" y="875"/>
                    </a:lnTo>
                    <a:lnTo>
                      <a:pt x="214" y="858"/>
                    </a:lnTo>
                    <a:lnTo>
                      <a:pt x="10" y="775"/>
                    </a:lnTo>
                    <a:lnTo>
                      <a:pt x="4" y="769"/>
                    </a:lnTo>
                    <a:lnTo>
                      <a:pt x="0" y="761"/>
                    </a:lnTo>
                    <a:lnTo>
                      <a:pt x="3" y="750"/>
                    </a:lnTo>
                    <a:lnTo>
                      <a:pt x="6" y="740"/>
                    </a:lnTo>
                    <a:lnTo>
                      <a:pt x="165" y="282"/>
                    </a:lnTo>
                    <a:close/>
                  </a:path>
                </a:pathLst>
              </a:custGeom>
              <a:solidFill>
                <a:srgbClr val="005F5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grpSp>
          <p:nvGrpSpPr>
            <p:cNvPr id="12" name="Group 65"/>
            <p:cNvGrpSpPr>
              <a:grpSpLocks/>
            </p:cNvGrpSpPr>
            <p:nvPr/>
          </p:nvGrpSpPr>
          <p:grpSpPr bwMode="auto">
            <a:xfrm>
              <a:off x="5147" y="2882"/>
              <a:ext cx="32" cy="89"/>
              <a:chOff x="5147" y="2882"/>
              <a:chExt cx="32" cy="89"/>
            </a:xfrm>
          </p:grpSpPr>
          <p:sp>
            <p:nvSpPr>
              <p:cNvPr id="390210" name="Freeform 66"/>
              <p:cNvSpPr>
                <a:spLocks/>
              </p:cNvSpPr>
              <p:nvPr/>
            </p:nvSpPr>
            <p:spPr bwMode="auto">
              <a:xfrm>
                <a:off x="5150" y="2886"/>
                <a:ext cx="29" cy="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34"/>
                  </a:cxn>
                  <a:cxn ang="0">
                    <a:pos x="14" y="60"/>
                  </a:cxn>
                  <a:cxn ang="0">
                    <a:pos x="29" y="84"/>
                  </a:cxn>
                  <a:cxn ang="0">
                    <a:pos x="53" y="98"/>
                  </a:cxn>
                  <a:cxn ang="0">
                    <a:pos x="82" y="109"/>
                  </a:cxn>
                  <a:cxn ang="0">
                    <a:pos x="104" y="130"/>
                  </a:cxn>
                  <a:cxn ang="0">
                    <a:pos x="123" y="154"/>
                  </a:cxn>
                  <a:cxn ang="0">
                    <a:pos x="142" y="196"/>
                  </a:cxn>
                  <a:cxn ang="0">
                    <a:pos x="149" y="231"/>
                  </a:cxn>
                  <a:cxn ang="0">
                    <a:pos x="143" y="258"/>
                  </a:cxn>
                  <a:cxn ang="0">
                    <a:pos x="123" y="282"/>
                  </a:cxn>
                  <a:cxn ang="0">
                    <a:pos x="105" y="305"/>
                  </a:cxn>
                  <a:cxn ang="0">
                    <a:pos x="93" y="329"/>
                  </a:cxn>
                  <a:cxn ang="0">
                    <a:pos x="84" y="359"/>
                  </a:cxn>
                  <a:cxn ang="0">
                    <a:pos x="79" y="394"/>
                  </a:cxn>
                  <a:cxn ang="0">
                    <a:pos x="88" y="425"/>
                  </a:cxn>
                  <a:cxn ang="0">
                    <a:pos x="101" y="447"/>
                  </a:cxn>
                  <a:cxn ang="0">
                    <a:pos x="128" y="475"/>
                  </a:cxn>
                  <a:cxn ang="0">
                    <a:pos x="149" y="494"/>
                  </a:cxn>
                  <a:cxn ang="0">
                    <a:pos x="177" y="515"/>
                  </a:cxn>
                </a:cxnLst>
                <a:rect l="0" t="0" r="r" b="b"/>
                <a:pathLst>
                  <a:path w="177" h="515">
                    <a:moveTo>
                      <a:pt x="0" y="0"/>
                    </a:moveTo>
                    <a:lnTo>
                      <a:pt x="5" y="34"/>
                    </a:lnTo>
                    <a:lnTo>
                      <a:pt x="14" y="60"/>
                    </a:lnTo>
                    <a:lnTo>
                      <a:pt x="29" y="84"/>
                    </a:lnTo>
                    <a:lnTo>
                      <a:pt x="53" y="98"/>
                    </a:lnTo>
                    <a:lnTo>
                      <a:pt x="82" y="109"/>
                    </a:lnTo>
                    <a:lnTo>
                      <a:pt x="104" y="130"/>
                    </a:lnTo>
                    <a:lnTo>
                      <a:pt x="123" y="154"/>
                    </a:lnTo>
                    <a:lnTo>
                      <a:pt x="142" y="196"/>
                    </a:lnTo>
                    <a:lnTo>
                      <a:pt x="149" y="231"/>
                    </a:lnTo>
                    <a:lnTo>
                      <a:pt x="143" y="258"/>
                    </a:lnTo>
                    <a:lnTo>
                      <a:pt x="123" y="282"/>
                    </a:lnTo>
                    <a:lnTo>
                      <a:pt x="105" y="305"/>
                    </a:lnTo>
                    <a:lnTo>
                      <a:pt x="93" y="329"/>
                    </a:lnTo>
                    <a:lnTo>
                      <a:pt x="84" y="359"/>
                    </a:lnTo>
                    <a:lnTo>
                      <a:pt x="79" y="394"/>
                    </a:lnTo>
                    <a:lnTo>
                      <a:pt x="88" y="425"/>
                    </a:lnTo>
                    <a:lnTo>
                      <a:pt x="101" y="447"/>
                    </a:lnTo>
                    <a:lnTo>
                      <a:pt x="128" y="475"/>
                    </a:lnTo>
                    <a:lnTo>
                      <a:pt x="149" y="494"/>
                    </a:lnTo>
                    <a:lnTo>
                      <a:pt x="177" y="51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390211" name="Oval 67"/>
              <p:cNvSpPr>
                <a:spLocks noChangeArrowheads="1"/>
              </p:cNvSpPr>
              <p:nvPr/>
            </p:nvSpPr>
            <p:spPr bwMode="auto">
              <a:xfrm>
                <a:off x="5147" y="2882"/>
                <a:ext cx="6" cy="6"/>
              </a:xfrm>
              <a:prstGeom prst="ellipse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Book Antiqua"/>
                </a:endParaRPr>
              </a:p>
            </p:txBody>
          </p:sp>
        </p:grpSp>
      </p:grpSp>
      <p:grpSp>
        <p:nvGrpSpPr>
          <p:cNvPr id="13" name="Group 68"/>
          <p:cNvGrpSpPr>
            <a:grpSpLocks/>
          </p:cNvGrpSpPr>
          <p:nvPr/>
        </p:nvGrpSpPr>
        <p:grpSpPr bwMode="auto">
          <a:xfrm>
            <a:off x="10803468" y="6798170"/>
            <a:ext cx="523804" cy="882790"/>
            <a:chOff x="4785" y="2649"/>
            <a:chExt cx="232" cy="391"/>
          </a:xfrm>
        </p:grpSpPr>
        <p:sp>
          <p:nvSpPr>
            <p:cNvPr id="390213" name="Freeform 69"/>
            <p:cNvSpPr>
              <a:spLocks/>
            </p:cNvSpPr>
            <p:nvPr/>
          </p:nvSpPr>
          <p:spPr bwMode="auto">
            <a:xfrm>
              <a:off x="4785" y="2826"/>
              <a:ext cx="134" cy="214"/>
            </a:xfrm>
            <a:custGeom>
              <a:avLst/>
              <a:gdLst/>
              <a:ahLst/>
              <a:cxnLst>
                <a:cxn ang="0">
                  <a:pos x="807" y="606"/>
                </a:cxn>
                <a:cxn ang="0">
                  <a:pos x="577" y="475"/>
                </a:cxn>
                <a:cxn ang="0">
                  <a:pos x="324" y="25"/>
                </a:cxn>
                <a:cxn ang="0">
                  <a:pos x="313" y="17"/>
                </a:cxn>
                <a:cxn ang="0">
                  <a:pos x="295" y="8"/>
                </a:cxn>
                <a:cxn ang="0">
                  <a:pos x="275" y="3"/>
                </a:cxn>
                <a:cxn ang="0">
                  <a:pos x="248" y="0"/>
                </a:cxn>
                <a:cxn ang="0">
                  <a:pos x="223" y="3"/>
                </a:cxn>
                <a:cxn ang="0">
                  <a:pos x="200" y="12"/>
                </a:cxn>
                <a:cxn ang="0">
                  <a:pos x="173" y="25"/>
                </a:cxn>
                <a:cxn ang="0">
                  <a:pos x="138" y="43"/>
                </a:cxn>
                <a:cxn ang="0">
                  <a:pos x="109" y="62"/>
                </a:cxn>
                <a:cxn ang="0">
                  <a:pos x="84" y="80"/>
                </a:cxn>
                <a:cxn ang="0">
                  <a:pos x="65" y="98"/>
                </a:cxn>
                <a:cxn ang="0">
                  <a:pos x="47" y="119"/>
                </a:cxn>
                <a:cxn ang="0">
                  <a:pos x="26" y="150"/>
                </a:cxn>
                <a:cxn ang="0">
                  <a:pos x="14" y="174"/>
                </a:cxn>
                <a:cxn ang="0">
                  <a:pos x="2" y="207"/>
                </a:cxn>
                <a:cxn ang="0">
                  <a:pos x="0" y="244"/>
                </a:cxn>
                <a:cxn ang="0">
                  <a:pos x="0" y="299"/>
                </a:cxn>
                <a:cxn ang="0">
                  <a:pos x="7" y="363"/>
                </a:cxn>
                <a:cxn ang="0">
                  <a:pos x="19" y="422"/>
                </a:cxn>
                <a:cxn ang="0">
                  <a:pos x="41" y="494"/>
                </a:cxn>
                <a:cxn ang="0">
                  <a:pos x="63" y="555"/>
                </a:cxn>
                <a:cxn ang="0">
                  <a:pos x="82" y="595"/>
                </a:cxn>
                <a:cxn ang="0">
                  <a:pos x="110" y="638"/>
                </a:cxn>
                <a:cxn ang="0">
                  <a:pos x="131" y="667"/>
                </a:cxn>
                <a:cxn ang="0">
                  <a:pos x="155" y="701"/>
                </a:cxn>
                <a:cxn ang="0">
                  <a:pos x="183" y="736"/>
                </a:cxn>
                <a:cxn ang="0">
                  <a:pos x="209" y="756"/>
                </a:cxn>
                <a:cxn ang="0">
                  <a:pos x="315" y="744"/>
                </a:cxn>
                <a:cxn ang="0">
                  <a:pos x="396" y="717"/>
                </a:cxn>
                <a:cxn ang="0">
                  <a:pos x="446" y="731"/>
                </a:cxn>
                <a:cxn ang="0">
                  <a:pos x="565" y="737"/>
                </a:cxn>
                <a:cxn ang="0">
                  <a:pos x="710" y="717"/>
                </a:cxn>
                <a:cxn ang="0">
                  <a:pos x="732" y="764"/>
                </a:cxn>
                <a:cxn ang="0">
                  <a:pos x="732" y="1103"/>
                </a:cxn>
                <a:cxn ang="0">
                  <a:pos x="728" y="1135"/>
                </a:cxn>
                <a:cxn ang="0">
                  <a:pos x="723" y="1155"/>
                </a:cxn>
                <a:cxn ang="0">
                  <a:pos x="714" y="1176"/>
                </a:cxn>
                <a:cxn ang="0">
                  <a:pos x="700" y="1192"/>
                </a:cxn>
                <a:cxn ang="0">
                  <a:pos x="685" y="1207"/>
                </a:cxn>
                <a:cxn ang="0">
                  <a:pos x="667" y="1217"/>
                </a:cxn>
                <a:cxn ang="0">
                  <a:pos x="651" y="1221"/>
                </a:cxn>
                <a:cxn ang="0">
                  <a:pos x="631" y="1225"/>
                </a:cxn>
                <a:cxn ang="0">
                  <a:pos x="84" y="1224"/>
                </a:cxn>
                <a:cxn ang="0">
                  <a:pos x="84" y="1286"/>
                </a:cxn>
                <a:cxn ang="0">
                  <a:pos x="645" y="1284"/>
                </a:cxn>
                <a:cxn ang="0">
                  <a:pos x="674" y="1283"/>
                </a:cxn>
                <a:cxn ang="0">
                  <a:pos x="694" y="1280"/>
                </a:cxn>
                <a:cxn ang="0">
                  <a:pos x="715" y="1274"/>
                </a:cxn>
                <a:cxn ang="0">
                  <a:pos x="733" y="1266"/>
                </a:cxn>
                <a:cxn ang="0">
                  <a:pos x="751" y="1252"/>
                </a:cxn>
                <a:cxn ang="0">
                  <a:pos x="769" y="1228"/>
                </a:cxn>
                <a:cxn ang="0">
                  <a:pos x="781" y="1207"/>
                </a:cxn>
                <a:cxn ang="0">
                  <a:pos x="792" y="1184"/>
                </a:cxn>
                <a:cxn ang="0">
                  <a:pos x="799" y="1158"/>
                </a:cxn>
                <a:cxn ang="0">
                  <a:pos x="804" y="1129"/>
                </a:cxn>
                <a:cxn ang="0">
                  <a:pos x="807" y="1095"/>
                </a:cxn>
                <a:cxn ang="0">
                  <a:pos x="807" y="606"/>
                </a:cxn>
              </a:cxnLst>
              <a:rect l="0" t="0" r="r" b="b"/>
              <a:pathLst>
                <a:path w="807" h="1286">
                  <a:moveTo>
                    <a:pt x="807" y="606"/>
                  </a:moveTo>
                  <a:lnTo>
                    <a:pt x="577" y="475"/>
                  </a:lnTo>
                  <a:lnTo>
                    <a:pt x="324" y="25"/>
                  </a:lnTo>
                  <a:lnTo>
                    <a:pt x="313" y="17"/>
                  </a:lnTo>
                  <a:lnTo>
                    <a:pt x="295" y="8"/>
                  </a:lnTo>
                  <a:lnTo>
                    <a:pt x="275" y="3"/>
                  </a:lnTo>
                  <a:lnTo>
                    <a:pt x="248" y="0"/>
                  </a:lnTo>
                  <a:lnTo>
                    <a:pt x="223" y="3"/>
                  </a:lnTo>
                  <a:lnTo>
                    <a:pt x="200" y="12"/>
                  </a:lnTo>
                  <a:lnTo>
                    <a:pt x="173" y="25"/>
                  </a:lnTo>
                  <a:lnTo>
                    <a:pt x="138" y="43"/>
                  </a:lnTo>
                  <a:lnTo>
                    <a:pt x="109" y="62"/>
                  </a:lnTo>
                  <a:lnTo>
                    <a:pt x="84" y="80"/>
                  </a:lnTo>
                  <a:lnTo>
                    <a:pt x="65" y="98"/>
                  </a:lnTo>
                  <a:lnTo>
                    <a:pt x="47" y="119"/>
                  </a:lnTo>
                  <a:lnTo>
                    <a:pt x="26" y="150"/>
                  </a:lnTo>
                  <a:lnTo>
                    <a:pt x="14" y="174"/>
                  </a:lnTo>
                  <a:lnTo>
                    <a:pt x="2" y="207"/>
                  </a:lnTo>
                  <a:lnTo>
                    <a:pt x="0" y="244"/>
                  </a:lnTo>
                  <a:lnTo>
                    <a:pt x="0" y="299"/>
                  </a:lnTo>
                  <a:lnTo>
                    <a:pt x="7" y="363"/>
                  </a:lnTo>
                  <a:lnTo>
                    <a:pt x="19" y="422"/>
                  </a:lnTo>
                  <a:lnTo>
                    <a:pt x="41" y="494"/>
                  </a:lnTo>
                  <a:lnTo>
                    <a:pt x="63" y="555"/>
                  </a:lnTo>
                  <a:lnTo>
                    <a:pt x="82" y="595"/>
                  </a:lnTo>
                  <a:lnTo>
                    <a:pt x="110" y="638"/>
                  </a:lnTo>
                  <a:lnTo>
                    <a:pt x="131" y="667"/>
                  </a:lnTo>
                  <a:lnTo>
                    <a:pt x="155" y="701"/>
                  </a:lnTo>
                  <a:lnTo>
                    <a:pt x="183" y="736"/>
                  </a:lnTo>
                  <a:lnTo>
                    <a:pt x="209" y="756"/>
                  </a:lnTo>
                  <a:lnTo>
                    <a:pt x="315" y="744"/>
                  </a:lnTo>
                  <a:lnTo>
                    <a:pt x="396" y="717"/>
                  </a:lnTo>
                  <a:lnTo>
                    <a:pt x="446" y="731"/>
                  </a:lnTo>
                  <a:lnTo>
                    <a:pt x="565" y="737"/>
                  </a:lnTo>
                  <a:lnTo>
                    <a:pt x="710" y="717"/>
                  </a:lnTo>
                  <a:lnTo>
                    <a:pt x="732" y="764"/>
                  </a:lnTo>
                  <a:lnTo>
                    <a:pt x="732" y="1103"/>
                  </a:lnTo>
                  <a:lnTo>
                    <a:pt x="728" y="1135"/>
                  </a:lnTo>
                  <a:lnTo>
                    <a:pt x="723" y="1155"/>
                  </a:lnTo>
                  <a:lnTo>
                    <a:pt x="714" y="1176"/>
                  </a:lnTo>
                  <a:lnTo>
                    <a:pt x="700" y="1192"/>
                  </a:lnTo>
                  <a:lnTo>
                    <a:pt x="685" y="1207"/>
                  </a:lnTo>
                  <a:lnTo>
                    <a:pt x="667" y="1217"/>
                  </a:lnTo>
                  <a:lnTo>
                    <a:pt x="651" y="1221"/>
                  </a:lnTo>
                  <a:lnTo>
                    <a:pt x="631" y="1225"/>
                  </a:lnTo>
                  <a:lnTo>
                    <a:pt x="84" y="1224"/>
                  </a:lnTo>
                  <a:lnTo>
                    <a:pt x="84" y="1286"/>
                  </a:lnTo>
                  <a:lnTo>
                    <a:pt x="645" y="1284"/>
                  </a:lnTo>
                  <a:lnTo>
                    <a:pt x="674" y="1283"/>
                  </a:lnTo>
                  <a:lnTo>
                    <a:pt x="694" y="1280"/>
                  </a:lnTo>
                  <a:lnTo>
                    <a:pt x="715" y="1274"/>
                  </a:lnTo>
                  <a:lnTo>
                    <a:pt x="733" y="1266"/>
                  </a:lnTo>
                  <a:lnTo>
                    <a:pt x="751" y="1252"/>
                  </a:lnTo>
                  <a:lnTo>
                    <a:pt x="769" y="1228"/>
                  </a:lnTo>
                  <a:lnTo>
                    <a:pt x="781" y="1207"/>
                  </a:lnTo>
                  <a:lnTo>
                    <a:pt x="792" y="1184"/>
                  </a:lnTo>
                  <a:lnTo>
                    <a:pt x="799" y="1158"/>
                  </a:lnTo>
                  <a:lnTo>
                    <a:pt x="804" y="1129"/>
                  </a:lnTo>
                  <a:lnTo>
                    <a:pt x="807" y="1095"/>
                  </a:lnTo>
                  <a:lnTo>
                    <a:pt x="807" y="606"/>
                  </a:lnTo>
                  <a:close/>
                </a:path>
              </a:pathLst>
            </a:custGeom>
            <a:solidFill>
              <a:srgbClr val="00008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14" name="Group 70"/>
            <p:cNvGrpSpPr>
              <a:grpSpLocks/>
            </p:cNvGrpSpPr>
            <p:nvPr/>
          </p:nvGrpSpPr>
          <p:grpSpPr bwMode="auto">
            <a:xfrm>
              <a:off x="4812" y="2649"/>
              <a:ext cx="205" cy="389"/>
              <a:chOff x="4812" y="2649"/>
              <a:chExt cx="205" cy="389"/>
            </a:xfrm>
          </p:grpSpPr>
          <p:sp>
            <p:nvSpPr>
              <p:cNvPr id="390215" name="Freeform 71"/>
              <p:cNvSpPr>
                <a:spLocks/>
              </p:cNvSpPr>
              <p:nvPr/>
            </p:nvSpPr>
            <p:spPr bwMode="auto">
              <a:xfrm>
                <a:off x="4812" y="2649"/>
                <a:ext cx="205" cy="389"/>
              </a:xfrm>
              <a:custGeom>
                <a:avLst/>
                <a:gdLst/>
                <a:ahLst/>
                <a:cxnLst>
                  <a:cxn ang="0">
                    <a:pos x="494" y="161"/>
                  </a:cxn>
                  <a:cxn ang="0">
                    <a:pos x="513" y="158"/>
                  </a:cxn>
                  <a:cxn ang="0">
                    <a:pos x="578" y="178"/>
                  </a:cxn>
                  <a:cxn ang="0">
                    <a:pos x="564" y="10"/>
                  </a:cxn>
                  <a:cxn ang="0">
                    <a:pos x="657" y="132"/>
                  </a:cxn>
                  <a:cxn ang="0">
                    <a:pos x="684" y="34"/>
                  </a:cxn>
                  <a:cxn ang="0">
                    <a:pos x="766" y="0"/>
                  </a:cxn>
                  <a:cxn ang="0">
                    <a:pos x="755" y="88"/>
                  </a:cxn>
                  <a:cxn ang="0">
                    <a:pos x="803" y="57"/>
                  </a:cxn>
                  <a:cxn ang="0">
                    <a:pos x="798" y="101"/>
                  </a:cxn>
                  <a:cxn ang="0">
                    <a:pos x="826" y="189"/>
                  </a:cxn>
                  <a:cxn ang="0">
                    <a:pos x="933" y="68"/>
                  </a:cxn>
                  <a:cxn ang="0">
                    <a:pos x="862" y="186"/>
                  </a:cxn>
                  <a:cxn ang="0">
                    <a:pos x="983" y="105"/>
                  </a:cxn>
                  <a:cxn ang="0">
                    <a:pos x="929" y="196"/>
                  </a:cxn>
                  <a:cxn ang="0">
                    <a:pos x="943" y="243"/>
                  </a:cxn>
                  <a:cxn ang="0">
                    <a:pos x="936" y="346"/>
                  </a:cxn>
                  <a:cxn ang="0">
                    <a:pos x="1031" y="479"/>
                  </a:cxn>
                  <a:cxn ang="0">
                    <a:pos x="1115" y="639"/>
                  </a:cxn>
                  <a:cxn ang="0">
                    <a:pos x="1093" y="668"/>
                  </a:cxn>
                  <a:cxn ang="0">
                    <a:pos x="893" y="796"/>
                  </a:cxn>
                  <a:cxn ang="0">
                    <a:pos x="836" y="944"/>
                  </a:cxn>
                  <a:cxn ang="0">
                    <a:pos x="640" y="916"/>
                  </a:cxn>
                  <a:cxn ang="0">
                    <a:pos x="584" y="1185"/>
                  </a:cxn>
                  <a:cxn ang="0">
                    <a:pos x="743" y="1334"/>
                  </a:cxn>
                  <a:cxn ang="0">
                    <a:pos x="929" y="1366"/>
                  </a:cxn>
                  <a:cxn ang="0">
                    <a:pos x="1051" y="1363"/>
                  </a:cxn>
                  <a:cxn ang="0">
                    <a:pos x="1134" y="1339"/>
                  </a:cxn>
                  <a:cxn ang="0">
                    <a:pos x="1157" y="1400"/>
                  </a:cxn>
                  <a:cxn ang="0">
                    <a:pos x="1227" y="1446"/>
                  </a:cxn>
                  <a:cxn ang="0">
                    <a:pos x="1199" y="1494"/>
                  </a:cxn>
                  <a:cxn ang="0">
                    <a:pos x="1215" y="1549"/>
                  </a:cxn>
                  <a:cxn ang="0">
                    <a:pos x="1178" y="1613"/>
                  </a:cxn>
                  <a:cxn ang="0">
                    <a:pos x="1159" y="1646"/>
                  </a:cxn>
                  <a:cxn ang="0">
                    <a:pos x="1011" y="1590"/>
                  </a:cxn>
                  <a:cxn ang="0">
                    <a:pos x="749" y="1523"/>
                  </a:cxn>
                  <a:cxn ang="0">
                    <a:pos x="575" y="1497"/>
                  </a:cxn>
                  <a:cxn ang="0">
                    <a:pos x="533" y="1440"/>
                  </a:cxn>
                  <a:cxn ang="0">
                    <a:pos x="552" y="1477"/>
                  </a:cxn>
                  <a:cxn ang="0">
                    <a:pos x="665" y="1514"/>
                  </a:cxn>
                  <a:cxn ang="0">
                    <a:pos x="760" y="1585"/>
                  </a:cxn>
                  <a:cxn ang="0">
                    <a:pos x="738" y="1657"/>
                  </a:cxn>
                  <a:cxn ang="0">
                    <a:pos x="566" y="1810"/>
                  </a:cxn>
                  <a:cxn ang="0">
                    <a:pos x="370" y="1940"/>
                  </a:cxn>
                  <a:cxn ang="0">
                    <a:pos x="334" y="2136"/>
                  </a:cxn>
                  <a:cxn ang="0">
                    <a:pos x="444" y="2298"/>
                  </a:cxn>
                  <a:cxn ang="0">
                    <a:pos x="266" y="2321"/>
                  </a:cxn>
                  <a:cxn ang="0">
                    <a:pos x="152" y="2314"/>
                  </a:cxn>
                  <a:cxn ang="0">
                    <a:pos x="154" y="2017"/>
                  </a:cxn>
                  <a:cxn ang="0">
                    <a:pos x="86" y="1940"/>
                  </a:cxn>
                  <a:cxn ang="0">
                    <a:pos x="130" y="1869"/>
                  </a:cxn>
                  <a:cxn ang="0">
                    <a:pos x="333" y="1772"/>
                  </a:cxn>
                  <a:cxn ang="0">
                    <a:pos x="402" y="1643"/>
                  </a:cxn>
                  <a:cxn ang="0">
                    <a:pos x="85" y="1616"/>
                  </a:cxn>
                  <a:cxn ang="0">
                    <a:pos x="20" y="1581"/>
                  </a:cxn>
                  <a:cxn ang="0">
                    <a:pos x="0" y="1467"/>
                  </a:cxn>
                  <a:cxn ang="0">
                    <a:pos x="19" y="1351"/>
                  </a:cxn>
                  <a:cxn ang="0">
                    <a:pos x="164" y="973"/>
                  </a:cxn>
                  <a:cxn ang="0">
                    <a:pos x="334" y="724"/>
                  </a:cxn>
                  <a:cxn ang="0">
                    <a:pos x="420" y="499"/>
                  </a:cxn>
                </a:cxnLst>
                <a:rect l="0" t="0" r="r" b="b"/>
                <a:pathLst>
                  <a:path w="1227" h="2332">
                    <a:moveTo>
                      <a:pt x="420" y="499"/>
                    </a:moveTo>
                    <a:lnTo>
                      <a:pt x="452" y="394"/>
                    </a:lnTo>
                    <a:lnTo>
                      <a:pt x="480" y="269"/>
                    </a:lnTo>
                    <a:lnTo>
                      <a:pt x="494" y="161"/>
                    </a:lnTo>
                    <a:lnTo>
                      <a:pt x="466" y="100"/>
                    </a:lnTo>
                    <a:lnTo>
                      <a:pt x="438" y="71"/>
                    </a:lnTo>
                    <a:lnTo>
                      <a:pt x="480" y="105"/>
                    </a:lnTo>
                    <a:lnTo>
                      <a:pt x="513" y="158"/>
                    </a:lnTo>
                    <a:lnTo>
                      <a:pt x="487" y="37"/>
                    </a:lnTo>
                    <a:lnTo>
                      <a:pt x="509" y="95"/>
                    </a:lnTo>
                    <a:lnTo>
                      <a:pt x="556" y="169"/>
                    </a:lnTo>
                    <a:lnTo>
                      <a:pt x="578" y="178"/>
                    </a:lnTo>
                    <a:lnTo>
                      <a:pt x="563" y="114"/>
                    </a:lnTo>
                    <a:lnTo>
                      <a:pt x="574" y="122"/>
                    </a:lnTo>
                    <a:lnTo>
                      <a:pt x="580" y="68"/>
                    </a:lnTo>
                    <a:lnTo>
                      <a:pt x="564" y="10"/>
                    </a:lnTo>
                    <a:lnTo>
                      <a:pt x="638" y="162"/>
                    </a:lnTo>
                    <a:lnTo>
                      <a:pt x="644" y="137"/>
                    </a:lnTo>
                    <a:lnTo>
                      <a:pt x="654" y="155"/>
                    </a:lnTo>
                    <a:lnTo>
                      <a:pt x="657" y="132"/>
                    </a:lnTo>
                    <a:lnTo>
                      <a:pt x="641" y="94"/>
                    </a:lnTo>
                    <a:lnTo>
                      <a:pt x="645" y="21"/>
                    </a:lnTo>
                    <a:lnTo>
                      <a:pt x="671" y="162"/>
                    </a:lnTo>
                    <a:lnTo>
                      <a:pt x="684" y="34"/>
                    </a:lnTo>
                    <a:lnTo>
                      <a:pt x="684" y="134"/>
                    </a:lnTo>
                    <a:lnTo>
                      <a:pt x="697" y="159"/>
                    </a:lnTo>
                    <a:lnTo>
                      <a:pt x="719" y="46"/>
                    </a:lnTo>
                    <a:lnTo>
                      <a:pt x="766" y="0"/>
                    </a:lnTo>
                    <a:lnTo>
                      <a:pt x="734" y="46"/>
                    </a:lnTo>
                    <a:lnTo>
                      <a:pt x="715" y="135"/>
                    </a:lnTo>
                    <a:lnTo>
                      <a:pt x="722" y="151"/>
                    </a:lnTo>
                    <a:lnTo>
                      <a:pt x="755" y="88"/>
                    </a:lnTo>
                    <a:lnTo>
                      <a:pt x="732" y="142"/>
                    </a:lnTo>
                    <a:lnTo>
                      <a:pt x="732" y="166"/>
                    </a:lnTo>
                    <a:lnTo>
                      <a:pt x="802" y="34"/>
                    </a:lnTo>
                    <a:lnTo>
                      <a:pt x="803" y="57"/>
                    </a:lnTo>
                    <a:lnTo>
                      <a:pt x="771" y="132"/>
                    </a:lnTo>
                    <a:lnTo>
                      <a:pt x="771" y="178"/>
                    </a:lnTo>
                    <a:lnTo>
                      <a:pt x="783" y="185"/>
                    </a:lnTo>
                    <a:lnTo>
                      <a:pt x="798" y="101"/>
                    </a:lnTo>
                    <a:lnTo>
                      <a:pt x="828" y="44"/>
                    </a:lnTo>
                    <a:lnTo>
                      <a:pt x="803" y="108"/>
                    </a:lnTo>
                    <a:lnTo>
                      <a:pt x="809" y="195"/>
                    </a:lnTo>
                    <a:lnTo>
                      <a:pt x="826" y="189"/>
                    </a:lnTo>
                    <a:lnTo>
                      <a:pt x="859" y="77"/>
                    </a:lnTo>
                    <a:lnTo>
                      <a:pt x="835" y="198"/>
                    </a:lnTo>
                    <a:lnTo>
                      <a:pt x="889" y="100"/>
                    </a:lnTo>
                    <a:lnTo>
                      <a:pt x="933" y="68"/>
                    </a:lnTo>
                    <a:lnTo>
                      <a:pt x="897" y="115"/>
                    </a:lnTo>
                    <a:lnTo>
                      <a:pt x="872" y="166"/>
                    </a:lnTo>
                    <a:lnTo>
                      <a:pt x="914" y="149"/>
                    </a:lnTo>
                    <a:lnTo>
                      <a:pt x="862" y="186"/>
                    </a:lnTo>
                    <a:lnTo>
                      <a:pt x="853" y="225"/>
                    </a:lnTo>
                    <a:lnTo>
                      <a:pt x="870" y="232"/>
                    </a:lnTo>
                    <a:lnTo>
                      <a:pt x="920" y="152"/>
                    </a:lnTo>
                    <a:lnTo>
                      <a:pt x="983" y="105"/>
                    </a:lnTo>
                    <a:lnTo>
                      <a:pt x="900" y="212"/>
                    </a:lnTo>
                    <a:lnTo>
                      <a:pt x="940" y="178"/>
                    </a:lnTo>
                    <a:lnTo>
                      <a:pt x="1151" y="144"/>
                    </a:lnTo>
                    <a:lnTo>
                      <a:pt x="929" y="196"/>
                    </a:lnTo>
                    <a:lnTo>
                      <a:pt x="907" y="233"/>
                    </a:lnTo>
                    <a:lnTo>
                      <a:pt x="929" y="226"/>
                    </a:lnTo>
                    <a:lnTo>
                      <a:pt x="993" y="192"/>
                    </a:lnTo>
                    <a:lnTo>
                      <a:pt x="943" y="243"/>
                    </a:lnTo>
                    <a:lnTo>
                      <a:pt x="902" y="267"/>
                    </a:lnTo>
                    <a:lnTo>
                      <a:pt x="902" y="297"/>
                    </a:lnTo>
                    <a:lnTo>
                      <a:pt x="914" y="321"/>
                    </a:lnTo>
                    <a:lnTo>
                      <a:pt x="936" y="346"/>
                    </a:lnTo>
                    <a:lnTo>
                      <a:pt x="963" y="384"/>
                    </a:lnTo>
                    <a:lnTo>
                      <a:pt x="986" y="415"/>
                    </a:lnTo>
                    <a:lnTo>
                      <a:pt x="1010" y="448"/>
                    </a:lnTo>
                    <a:lnTo>
                      <a:pt x="1031" y="479"/>
                    </a:lnTo>
                    <a:lnTo>
                      <a:pt x="1046" y="504"/>
                    </a:lnTo>
                    <a:lnTo>
                      <a:pt x="1070" y="546"/>
                    </a:lnTo>
                    <a:lnTo>
                      <a:pt x="1096" y="596"/>
                    </a:lnTo>
                    <a:lnTo>
                      <a:pt x="1115" y="639"/>
                    </a:lnTo>
                    <a:lnTo>
                      <a:pt x="1114" y="648"/>
                    </a:lnTo>
                    <a:lnTo>
                      <a:pt x="1110" y="658"/>
                    </a:lnTo>
                    <a:lnTo>
                      <a:pt x="1103" y="664"/>
                    </a:lnTo>
                    <a:lnTo>
                      <a:pt x="1093" y="668"/>
                    </a:lnTo>
                    <a:lnTo>
                      <a:pt x="1078" y="670"/>
                    </a:lnTo>
                    <a:lnTo>
                      <a:pt x="926" y="657"/>
                    </a:lnTo>
                    <a:lnTo>
                      <a:pt x="915" y="688"/>
                    </a:lnTo>
                    <a:lnTo>
                      <a:pt x="893" y="796"/>
                    </a:lnTo>
                    <a:lnTo>
                      <a:pt x="879" y="872"/>
                    </a:lnTo>
                    <a:lnTo>
                      <a:pt x="860" y="935"/>
                    </a:lnTo>
                    <a:lnTo>
                      <a:pt x="850" y="941"/>
                    </a:lnTo>
                    <a:lnTo>
                      <a:pt x="836" y="944"/>
                    </a:lnTo>
                    <a:lnTo>
                      <a:pt x="822" y="946"/>
                    </a:lnTo>
                    <a:lnTo>
                      <a:pt x="771" y="945"/>
                    </a:lnTo>
                    <a:lnTo>
                      <a:pt x="651" y="896"/>
                    </a:lnTo>
                    <a:lnTo>
                      <a:pt x="640" y="916"/>
                    </a:lnTo>
                    <a:lnTo>
                      <a:pt x="621" y="992"/>
                    </a:lnTo>
                    <a:lnTo>
                      <a:pt x="607" y="1052"/>
                    </a:lnTo>
                    <a:lnTo>
                      <a:pt x="589" y="1132"/>
                    </a:lnTo>
                    <a:lnTo>
                      <a:pt x="584" y="1185"/>
                    </a:lnTo>
                    <a:lnTo>
                      <a:pt x="610" y="1219"/>
                    </a:lnTo>
                    <a:lnTo>
                      <a:pt x="643" y="1262"/>
                    </a:lnTo>
                    <a:lnTo>
                      <a:pt x="683" y="1319"/>
                    </a:lnTo>
                    <a:lnTo>
                      <a:pt x="743" y="1334"/>
                    </a:lnTo>
                    <a:lnTo>
                      <a:pt x="790" y="1344"/>
                    </a:lnTo>
                    <a:lnTo>
                      <a:pt x="858" y="1357"/>
                    </a:lnTo>
                    <a:lnTo>
                      <a:pt x="896" y="1363"/>
                    </a:lnTo>
                    <a:lnTo>
                      <a:pt x="929" y="1366"/>
                    </a:lnTo>
                    <a:lnTo>
                      <a:pt x="956" y="1369"/>
                    </a:lnTo>
                    <a:lnTo>
                      <a:pt x="980" y="1369"/>
                    </a:lnTo>
                    <a:lnTo>
                      <a:pt x="1010" y="1366"/>
                    </a:lnTo>
                    <a:lnTo>
                      <a:pt x="1051" y="1363"/>
                    </a:lnTo>
                    <a:lnTo>
                      <a:pt x="1098" y="1337"/>
                    </a:lnTo>
                    <a:lnTo>
                      <a:pt x="1112" y="1332"/>
                    </a:lnTo>
                    <a:lnTo>
                      <a:pt x="1124" y="1333"/>
                    </a:lnTo>
                    <a:lnTo>
                      <a:pt x="1134" y="1339"/>
                    </a:lnTo>
                    <a:lnTo>
                      <a:pt x="1147" y="1352"/>
                    </a:lnTo>
                    <a:lnTo>
                      <a:pt x="1151" y="1362"/>
                    </a:lnTo>
                    <a:lnTo>
                      <a:pt x="1154" y="1380"/>
                    </a:lnTo>
                    <a:lnTo>
                      <a:pt x="1157" y="1400"/>
                    </a:lnTo>
                    <a:lnTo>
                      <a:pt x="1171" y="1407"/>
                    </a:lnTo>
                    <a:lnTo>
                      <a:pt x="1192" y="1419"/>
                    </a:lnTo>
                    <a:lnTo>
                      <a:pt x="1208" y="1431"/>
                    </a:lnTo>
                    <a:lnTo>
                      <a:pt x="1227" y="1446"/>
                    </a:lnTo>
                    <a:lnTo>
                      <a:pt x="1225" y="1458"/>
                    </a:lnTo>
                    <a:lnTo>
                      <a:pt x="1220" y="1473"/>
                    </a:lnTo>
                    <a:lnTo>
                      <a:pt x="1211" y="1484"/>
                    </a:lnTo>
                    <a:lnTo>
                      <a:pt x="1199" y="1494"/>
                    </a:lnTo>
                    <a:lnTo>
                      <a:pt x="1205" y="1504"/>
                    </a:lnTo>
                    <a:lnTo>
                      <a:pt x="1210" y="1517"/>
                    </a:lnTo>
                    <a:lnTo>
                      <a:pt x="1216" y="1535"/>
                    </a:lnTo>
                    <a:lnTo>
                      <a:pt x="1215" y="1549"/>
                    </a:lnTo>
                    <a:lnTo>
                      <a:pt x="1210" y="1566"/>
                    </a:lnTo>
                    <a:lnTo>
                      <a:pt x="1199" y="1575"/>
                    </a:lnTo>
                    <a:lnTo>
                      <a:pt x="1175" y="1590"/>
                    </a:lnTo>
                    <a:lnTo>
                      <a:pt x="1178" y="1613"/>
                    </a:lnTo>
                    <a:lnTo>
                      <a:pt x="1178" y="1626"/>
                    </a:lnTo>
                    <a:lnTo>
                      <a:pt x="1175" y="1635"/>
                    </a:lnTo>
                    <a:lnTo>
                      <a:pt x="1169" y="1642"/>
                    </a:lnTo>
                    <a:lnTo>
                      <a:pt x="1159" y="1646"/>
                    </a:lnTo>
                    <a:lnTo>
                      <a:pt x="1149" y="1644"/>
                    </a:lnTo>
                    <a:lnTo>
                      <a:pt x="1129" y="1636"/>
                    </a:lnTo>
                    <a:lnTo>
                      <a:pt x="1076" y="1616"/>
                    </a:lnTo>
                    <a:lnTo>
                      <a:pt x="1011" y="1590"/>
                    </a:lnTo>
                    <a:lnTo>
                      <a:pt x="920" y="1564"/>
                    </a:lnTo>
                    <a:lnTo>
                      <a:pt x="906" y="1564"/>
                    </a:lnTo>
                    <a:lnTo>
                      <a:pt x="853" y="1551"/>
                    </a:lnTo>
                    <a:lnTo>
                      <a:pt x="749" y="1523"/>
                    </a:lnTo>
                    <a:lnTo>
                      <a:pt x="663" y="1512"/>
                    </a:lnTo>
                    <a:lnTo>
                      <a:pt x="643" y="1514"/>
                    </a:lnTo>
                    <a:lnTo>
                      <a:pt x="598" y="1517"/>
                    </a:lnTo>
                    <a:lnTo>
                      <a:pt x="575" y="1497"/>
                    </a:lnTo>
                    <a:lnTo>
                      <a:pt x="560" y="1484"/>
                    </a:lnTo>
                    <a:lnTo>
                      <a:pt x="550" y="1472"/>
                    </a:lnTo>
                    <a:lnTo>
                      <a:pt x="543" y="1458"/>
                    </a:lnTo>
                    <a:lnTo>
                      <a:pt x="533" y="1440"/>
                    </a:lnTo>
                    <a:lnTo>
                      <a:pt x="481" y="1369"/>
                    </a:lnTo>
                    <a:lnTo>
                      <a:pt x="528" y="1432"/>
                    </a:lnTo>
                    <a:lnTo>
                      <a:pt x="545" y="1457"/>
                    </a:lnTo>
                    <a:lnTo>
                      <a:pt x="552" y="1477"/>
                    </a:lnTo>
                    <a:lnTo>
                      <a:pt x="594" y="1514"/>
                    </a:lnTo>
                    <a:lnTo>
                      <a:pt x="616" y="1518"/>
                    </a:lnTo>
                    <a:lnTo>
                      <a:pt x="645" y="1513"/>
                    </a:lnTo>
                    <a:lnTo>
                      <a:pt x="665" y="1514"/>
                    </a:lnTo>
                    <a:lnTo>
                      <a:pt x="702" y="1528"/>
                    </a:lnTo>
                    <a:lnTo>
                      <a:pt x="722" y="1545"/>
                    </a:lnTo>
                    <a:lnTo>
                      <a:pt x="741" y="1561"/>
                    </a:lnTo>
                    <a:lnTo>
                      <a:pt x="760" y="1585"/>
                    </a:lnTo>
                    <a:lnTo>
                      <a:pt x="768" y="1599"/>
                    </a:lnTo>
                    <a:lnTo>
                      <a:pt x="766" y="1614"/>
                    </a:lnTo>
                    <a:lnTo>
                      <a:pt x="753" y="1634"/>
                    </a:lnTo>
                    <a:lnTo>
                      <a:pt x="738" y="1657"/>
                    </a:lnTo>
                    <a:lnTo>
                      <a:pt x="706" y="1690"/>
                    </a:lnTo>
                    <a:lnTo>
                      <a:pt x="660" y="1736"/>
                    </a:lnTo>
                    <a:lnTo>
                      <a:pt x="630" y="1770"/>
                    </a:lnTo>
                    <a:lnTo>
                      <a:pt x="566" y="1810"/>
                    </a:lnTo>
                    <a:lnTo>
                      <a:pt x="472" y="1866"/>
                    </a:lnTo>
                    <a:lnTo>
                      <a:pt x="406" y="1900"/>
                    </a:lnTo>
                    <a:lnTo>
                      <a:pt x="389" y="1919"/>
                    </a:lnTo>
                    <a:lnTo>
                      <a:pt x="370" y="1940"/>
                    </a:lnTo>
                    <a:lnTo>
                      <a:pt x="336" y="1967"/>
                    </a:lnTo>
                    <a:lnTo>
                      <a:pt x="328" y="2005"/>
                    </a:lnTo>
                    <a:lnTo>
                      <a:pt x="328" y="2077"/>
                    </a:lnTo>
                    <a:lnTo>
                      <a:pt x="334" y="2136"/>
                    </a:lnTo>
                    <a:lnTo>
                      <a:pt x="346" y="2177"/>
                    </a:lnTo>
                    <a:lnTo>
                      <a:pt x="405" y="2254"/>
                    </a:lnTo>
                    <a:lnTo>
                      <a:pt x="441" y="2288"/>
                    </a:lnTo>
                    <a:lnTo>
                      <a:pt x="444" y="2298"/>
                    </a:lnTo>
                    <a:lnTo>
                      <a:pt x="442" y="2309"/>
                    </a:lnTo>
                    <a:lnTo>
                      <a:pt x="376" y="2332"/>
                    </a:lnTo>
                    <a:lnTo>
                      <a:pt x="304" y="2323"/>
                    </a:lnTo>
                    <a:lnTo>
                      <a:pt x="266" y="2321"/>
                    </a:lnTo>
                    <a:lnTo>
                      <a:pt x="229" y="2326"/>
                    </a:lnTo>
                    <a:lnTo>
                      <a:pt x="193" y="2326"/>
                    </a:lnTo>
                    <a:lnTo>
                      <a:pt x="156" y="2319"/>
                    </a:lnTo>
                    <a:lnTo>
                      <a:pt x="152" y="2314"/>
                    </a:lnTo>
                    <a:lnTo>
                      <a:pt x="146" y="2303"/>
                    </a:lnTo>
                    <a:lnTo>
                      <a:pt x="151" y="2180"/>
                    </a:lnTo>
                    <a:lnTo>
                      <a:pt x="169" y="2057"/>
                    </a:lnTo>
                    <a:lnTo>
                      <a:pt x="154" y="2017"/>
                    </a:lnTo>
                    <a:lnTo>
                      <a:pt x="130" y="1980"/>
                    </a:lnTo>
                    <a:lnTo>
                      <a:pt x="119" y="1970"/>
                    </a:lnTo>
                    <a:lnTo>
                      <a:pt x="99" y="1951"/>
                    </a:lnTo>
                    <a:lnTo>
                      <a:pt x="86" y="1940"/>
                    </a:lnTo>
                    <a:lnTo>
                      <a:pt x="84" y="1926"/>
                    </a:lnTo>
                    <a:lnTo>
                      <a:pt x="86" y="1915"/>
                    </a:lnTo>
                    <a:lnTo>
                      <a:pt x="104" y="1892"/>
                    </a:lnTo>
                    <a:lnTo>
                      <a:pt x="130" y="1869"/>
                    </a:lnTo>
                    <a:lnTo>
                      <a:pt x="152" y="1852"/>
                    </a:lnTo>
                    <a:lnTo>
                      <a:pt x="183" y="1851"/>
                    </a:lnTo>
                    <a:lnTo>
                      <a:pt x="211" y="1853"/>
                    </a:lnTo>
                    <a:lnTo>
                      <a:pt x="333" y="1772"/>
                    </a:lnTo>
                    <a:lnTo>
                      <a:pt x="426" y="1712"/>
                    </a:lnTo>
                    <a:lnTo>
                      <a:pt x="510" y="1662"/>
                    </a:lnTo>
                    <a:lnTo>
                      <a:pt x="483" y="1667"/>
                    </a:lnTo>
                    <a:lnTo>
                      <a:pt x="402" y="1643"/>
                    </a:lnTo>
                    <a:lnTo>
                      <a:pt x="319" y="1637"/>
                    </a:lnTo>
                    <a:lnTo>
                      <a:pt x="205" y="1619"/>
                    </a:lnTo>
                    <a:lnTo>
                      <a:pt x="169" y="1626"/>
                    </a:lnTo>
                    <a:lnTo>
                      <a:pt x="85" y="1616"/>
                    </a:lnTo>
                    <a:lnTo>
                      <a:pt x="66" y="1612"/>
                    </a:lnTo>
                    <a:lnTo>
                      <a:pt x="46" y="1604"/>
                    </a:lnTo>
                    <a:lnTo>
                      <a:pt x="30" y="1594"/>
                    </a:lnTo>
                    <a:lnTo>
                      <a:pt x="20" y="1581"/>
                    </a:lnTo>
                    <a:lnTo>
                      <a:pt x="11" y="1560"/>
                    </a:lnTo>
                    <a:lnTo>
                      <a:pt x="4" y="1531"/>
                    </a:lnTo>
                    <a:lnTo>
                      <a:pt x="1" y="1504"/>
                    </a:lnTo>
                    <a:lnTo>
                      <a:pt x="0" y="1467"/>
                    </a:lnTo>
                    <a:lnTo>
                      <a:pt x="2" y="1436"/>
                    </a:lnTo>
                    <a:lnTo>
                      <a:pt x="5" y="1403"/>
                    </a:lnTo>
                    <a:lnTo>
                      <a:pt x="10" y="1373"/>
                    </a:lnTo>
                    <a:lnTo>
                      <a:pt x="19" y="1351"/>
                    </a:lnTo>
                    <a:lnTo>
                      <a:pt x="48" y="1264"/>
                    </a:lnTo>
                    <a:lnTo>
                      <a:pt x="80" y="1160"/>
                    </a:lnTo>
                    <a:lnTo>
                      <a:pt x="104" y="1090"/>
                    </a:lnTo>
                    <a:lnTo>
                      <a:pt x="164" y="973"/>
                    </a:lnTo>
                    <a:lnTo>
                      <a:pt x="225" y="881"/>
                    </a:lnTo>
                    <a:lnTo>
                      <a:pt x="276" y="812"/>
                    </a:lnTo>
                    <a:lnTo>
                      <a:pt x="310" y="766"/>
                    </a:lnTo>
                    <a:lnTo>
                      <a:pt x="334" y="724"/>
                    </a:lnTo>
                    <a:lnTo>
                      <a:pt x="364" y="688"/>
                    </a:lnTo>
                    <a:lnTo>
                      <a:pt x="370" y="634"/>
                    </a:lnTo>
                    <a:lnTo>
                      <a:pt x="399" y="562"/>
                    </a:lnTo>
                    <a:lnTo>
                      <a:pt x="420" y="499"/>
                    </a:lnTo>
                    <a:close/>
                  </a:path>
                </a:pathLst>
              </a:custGeom>
              <a:solidFill>
                <a:srgbClr val="DFDFF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Book Antiqua"/>
                </a:endParaRPr>
              </a:p>
            </p:txBody>
          </p:sp>
          <p:grpSp>
            <p:nvGrpSpPr>
              <p:cNvPr id="15" name="Group 72"/>
              <p:cNvGrpSpPr>
                <a:grpSpLocks/>
              </p:cNvGrpSpPr>
              <p:nvPr/>
            </p:nvGrpSpPr>
            <p:grpSpPr bwMode="auto">
              <a:xfrm>
                <a:off x="4932" y="2697"/>
                <a:ext cx="26" cy="35"/>
                <a:chOff x="4932" y="2697"/>
                <a:chExt cx="26" cy="35"/>
              </a:xfrm>
            </p:grpSpPr>
            <p:sp>
              <p:nvSpPr>
                <p:cNvPr id="390217" name="Freeform 73"/>
                <p:cNvSpPr>
                  <a:spLocks/>
                </p:cNvSpPr>
                <p:nvPr/>
              </p:nvSpPr>
              <p:spPr bwMode="auto">
                <a:xfrm>
                  <a:off x="4932" y="2697"/>
                  <a:ext cx="26" cy="13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9" y="16"/>
                    </a:cxn>
                    <a:cxn ang="0">
                      <a:pos x="38" y="8"/>
                    </a:cxn>
                    <a:cxn ang="0">
                      <a:pos x="53" y="3"/>
                    </a:cxn>
                    <a:cxn ang="0">
                      <a:pos x="68" y="1"/>
                    </a:cxn>
                    <a:cxn ang="0">
                      <a:pos x="81" y="0"/>
                    </a:cxn>
                    <a:cxn ang="0">
                      <a:pos x="94" y="3"/>
                    </a:cxn>
                    <a:cxn ang="0">
                      <a:pos x="99" y="11"/>
                    </a:cxn>
                    <a:cxn ang="0">
                      <a:pos x="106" y="23"/>
                    </a:cxn>
                    <a:cxn ang="0">
                      <a:pos x="114" y="36"/>
                    </a:cxn>
                    <a:cxn ang="0">
                      <a:pos x="123" y="50"/>
                    </a:cxn>
                    <a:cxn ang="0">
                      <a:pos x="130" y="62"/>
                    </a:cxn>
                    <a:cxn ang="0">
                      <a:pos x="141" y="72"/>
                    </a:cxn>
                    <a:cxn ang="0">
                      <a:pos x="156" y="76"/>
                    </a:cxn>
                  </a:cxnLst>
                  <a:rect l="0" t="0" r="r" b="b"/>
                  <a:pathLst>
                    <a:path w="156" h="76">
                      <a:moveTo>
                        <a:pt x="0" y="25"/>
                      </a:moveTo>
                      <a:lnTo>
                        <a:pt x="19" y="16"/>
                      </a:lnTo>
                      <a:lnTo>
                        <a:pt x="38" y="8"/>
                      </a:lnTo>
                      <a:lnTo>
                        <a:pt x="53" y="3"/>
                      </a:lnTo>
                      <a:lnTo>
                        <a:pt x="68" y="1"/>
                      </a:lnTo>
                      <a:lnTo>
                        <a:pt x="81" y="0"/>
                      </a:lnTo>
                      <a:lnTo>
                        <a:pt x="94" y="3"/>
                      </a:lnTo>
                      <a:lnTo>
                        <a:pt x="99" y="11"/>
                      </a:lnTo>
                      <a:lnTo>
                        <a:pt x="106" y="23"/>
                      </a:lnTo>
                      <a:lnTo>
                        <a:pt x="114" y="36"/>
                      </a:lnTo>
                      <a:lnTo>
                        <a:pt x="123" y="50"/>
                      </a:lnTo>
                      <a:lnTo>
                        <a:pt x="130" y="62"/>
                      </a:lnTo>
                      <a:lnTo>
                        <a:pt x="141" y="72"/>
                      </a:lnTo>
                      <a:lnTo>
                        <a:pt x="156" y="76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390218" name="Freeform 74"/>
                <p:cNvSpPr>
                  <a:spLocks/>
                </p:cNvSpPr>
                <p:nvPr/>
              </p:nvSpPr>
              <p:spPr bwMode="auto">
                <a:xfrm>
                  <a:off x="4949" y="2711"/>
                  <a:ext cx="9" cy="21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34" y="7"/>
                    </a:cxn>
                    <a:cxn ang="0">
                      <a:pos x="23" y="19"/>
                    </a:cxn>
                    <a:cxn ang="0">
                      <a:pos x="13" y="34"/>
                    </a:cxn>
                    <a:cxn ang="0">
                      <a:pos x="7" y="50"/>
                    </a:cxn>
                    <a:cxn ang="0">
                      <a:pos x="2" y="66"/>
                    </a:cxn>
                    <a:cxn ang="0">
                      <a:pos x="0" y="82"/>
                    </a:cxn>
                    <a:cxn ang="0">
                      <a:pos x="0" y="98"/>
                    </a:cxn>
                    <a:cxn ang="0">
                      <a:pos x="3" y="116"/>
                    </a:cxn>
                    <a:cxn ang="0">
                      <a:pos x="7" y="125"/>
                    </a:cxn>
                    <a:cxn ang="0">
                      <a:pos x="16" y="117"/>
                    </a:cxn>
                    <a:cxn ang="0">
                      <a:pos x="22" y="108"/>
                    </a:cxn>
                    <a:cxn ang="0">
                      <a:pos x="30" y="97"/>
                    </a:cxn>
                    <a:cxn ang="0">
                      <a:pos x="36" y="87"/>
                    </a:cxn>
                    <a:cxn ang="0">
                      <a:pos x="41" y="73"/>
                    </a:cxn>
                    <a:cxn ang="0">
                      <a:pos x="45" y="60"/>
                    </a:cxn>
                    <a:cxn ang="0">
                      <a:pos x="48" y="42"/>
                    </a:cxn>
                    <a:cxn ang="0">
                      <a:pos x="49" y="28"/>
                    </a:cxn>
                    <a:cxn ang="0">
                      <a:pos x="47" y="13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9" h="125">
                      <a:moveTo>
                        <a:pt x="44" y="0"/>
                      </a:moveTo>
                      <a:lnTo>
                        <a:pt x="34" y="7"/>
                      </a:lnTo>
                      <a:lnTo>
                        <a:pt x="23" y="19"/>
                      </a:lnTo>
                      <a:lnTo>
                        <a:pt x="13" y="34"/>
                      </a:lnTo>
                      <a:lnTo>
                        <a:pt x="7" y="50"/>
                      </a:lnTo>
                      <a:lnTo>
                        <a:pt x="2" y="66"/>
                      </a:lnTo>
                      <a:lnTo>
                        <a:pt x="0" y="82"/>
                      </a:lnTo>
                      <a:lnTo>
                        <a:pt x="0" y="98"/>
                      </a:lnTo>
                      <a:lnTo>
                        <a:pt x="3" y="116"/>
                      </a:lnTo>
                      <a:lnTo>
                        <a:pt x="7" y="125"/>
                      </a:lnTo>
                      <a:lnTo>
                        <a:pt x="16" y="117"/>
                      </a:lnTo>
                      <a:lnTo>
                        <a:pt x="22" y="108"/>
                      </a:lnTo>
                      <a:lnTo>
                        <a:pt x="30" y="97"/>
                      </a:lnTo>
                      <a:lnTo>
                        <a:pt x="36" y="87"/>
                      </a:lnTo>
                      <a:lnTo>
                        <a:pt x="41" y="73"/>
                      </a:lnTo>
                      <a:lnTo>
                        <a:pt x="45" y="60"/>
                      </a:lnTo>
                      <a:lnTo>
                        <a:pt x="48" y="42"/>
                      </a:lnTo>
                      <a:lnTo>
                        <a:pt x="49" y="28"/>
                      </a:lnTo>
                      <a:lnTo>
                        <a:pt x="47" y="13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</p:grpSp>
      </p:grpSp>
      <p:sp>
        <p:nvSpPr>
          <p:cNvPr id="390219" name="Line 75"/>
          <p:cNvSpPr>
            <a:spLocks noChangeShapeType="1"/>
          </p:cNvSpPr>
          <p:nvPr/>
        </p:nvSpPr>
        <p:spPr bwMode="auto">
          <a:xfrm flipH="1">
            <a:off x="6138898" y="7249725"/>
            <a:ext cx="444330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44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</a:t>
            </a:r>
          </a:p>
        </p:txBody>
      </p:sp>
      <p:sp>
        <p:nvSpPr>
          <p:cNvPr id="388145" name="Rectangle 49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2293600" cy="1163464"/>
          </a:xfrm>
        </p:spPr>
        <p:txBody>
          <a:bodyPr/>
          <a:lstStyle/>
          <a:p>
            <a:pPr>
              <a:buFont typeface="Lucida Grande"/>
              <a:buChar char="●"/>
            </a:pPr>
            <a:r>
              <a:rPr lang="en-US" dirty="0"/>
              <a:t>Changes can be initiated at any of the copies. That is, any of the sites which owns a copy can update the value of the data item.</a:t>
            </a:r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1440462" y="5685084"/>
            <a:ext cx="1318542" cy="54186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02" name="Rectangle 6"/>
          <p:cNvSpPr>
            <a:spLocks noChangeArrowheads="1"/>
          </p:cNvSpPr>
          <p:nvPr/>
        </p:nvSpPr>
        <p:spPr bwMode="auto">
          <a:xfrm>
            <a:off x="1636430" y="5673652"/>
            <a:ext cx="1055037" cy="5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Site 1</a:t>
            </a:r>
          </a:p>
        </p:txBody>
      </p:sp>
      <p:sp>
        <p:nvSpPr>
          <p:cNvPr id="388103" name="Rectangle 7"/>
          <p:cNvSpPr>
            <a:spLocks noChangeArrowheads="1"/>
          </p:cNvSpPr>
          <p:nvPr/>
        </p:nvSpPr>
        <p:spPr bwMode="auto">
          <a:xfrm>
            <a:off x="3296355" y="5685084"/>
            <a:ext cx="1320801" cy="54186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88104" name="Rectangle 8"/>
          <p:cNvSpPr>
            <a:spLocks noChangeArrowheads="1"/>
          </p:cNvSpPr>
          <p:nvPr/>
        </p:nvSpPr>
        <p:spPr bwMode="auto">
          <a:xfrm>
            <a:off x="3494581" y="5673652"/>
            <a:ext cx="1055037" cy="5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latin typeface="Book Antiqua"/>
              </a:rPr>
              <a:t>Site 2</a:t>
            </a:r>
          </a:p>
        </p:txBody>
      </p:sp>
      <p:sp>
        <p:nvSpPr>
          <p:cNvPr id="388105" name="Rectangle 9"/>
          <p:cNvSpPr>
            <a:spLocks noChangeArrowheads="1"/>
          </p:cNvSpPr>
          <p:nvPr/>
        </p:nvSpPr>
        <p:spPr bwMode="auto">
          <a:xfrm>
            <a:off x="5080000" y="5685084"/>
            <a:ext cx="1318542" cy="54186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06" name="Rectangle 10"/>
          <p:cNvSpPr>
            <a:spLocks noChangeArrowheads="1"/>
          </p:cNvSpPr>
          <p:nvPr/>
        </p:nvSpPr>
        <p:spPr bwMode="auto">
          <a:xfrm>
            <a:off x="5278226" y="5673652"/>
            <a:ext cx="1055037" cy="5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Site 3</a:t>
            </a:r>
          </a:p>
        </p:txBody>
      </p:sp>
      <p:sp>
        <p:nvSpPr>
          <p:cNvPr id="388107" name="Rectangle 11"/>
          <p:cNvSpPr>
            <a:spLocks noChangeArrowheads="1"/>
          </p:cNvSpPr>
          <p:nvPr/>
        </p:nvSpPr>
        <p:spPr bwMode="auto">
          <a:xfrm>
            <a:off x="7012658" y="5668888"/>
            <a:ext cx="1318542" cy="54186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08" name="Rectangle 12"/>
          <p:cNvSpPr>
            <a:spLocks noChangeArrowheads="1"/>
          </p:cNvSpPr>
          <p:nvPr/>
        </p:nvSpPr>
        <p:spPr bwMode="auto">
          <a:xfrm>
            <a:off x="7208625" y="5668888"/>
            <a:ext cx="1055037" cy="5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Site 4</a:t>
            </a:r>
          </a:p>
        </p:txBody>
      </p:sp>
      <p:sp>
        <p:nvSpPr>
          <p:cNvPr id="388109" name="Rectangle 13"/>
          <p:cNvSpPr>
            <a:spLocks noChangeArrowheads="1"/>
          </p:cNvSpPr>
          <p:nvPr/>
        </p:nvSpPr>
        <p:spPr bwMode="auto">
          <a:xfrm>
            <a:off x="1337633" y="3957885"/>
            <a:ext cx="1790771" cy="4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chemeClr val="tx2"/>
                </a:solidFill>
                <a:latin typeface="Book Antiqua"/>
              </a:rPr>
              <a:t>Transaction</a:t>
            </a:r>
          </a:p>
        </p:txBody>
      </p:sp>
      <p:sp>
        <p:nvSpPr>
          <p:cNvPr id="388110" name="Line 14"/>
          <p:cNvSpPr>
            <a:spLocks noChangeShapeType="1"/>
          </p:cNvSpPr>
          <p:nvPr/>
        </p:nvSpPr>
        <p:spPr bwMode="auto">
          <a:xfrm flipH="1">
            <a:off x="1727201" y="4610382"/>
            <a:ext cx="2257" cy="1065671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11" name="Line 15"/>
          <p:cNvSpPr>
            <a:spLocks noChangeShapeType="1"/>
          </p:cNvSpPr>
          <p:nvPr/>
        </p:nvSpPr>
        <p:spPr bwMode="auto">
          <a:xfrm>
            <a:off x="1727200" y="5226756"/>
            <a:ext cx="5572196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12" name="Line 16"/>
          <p:cNvSpPr>
            <a:spLocks noChangeShapeType="1"/>
          </p:cNvSpPr>
          <p:nvPr/>
        </p:nvSpPr>
        <p:spPr bwMode="auto">
          <a:xfrm>
            <a:off x="3585351" y="5226756"/>
            <a:ext cx="0" cy="44929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13" name="Line 17"/>
          <p:cNvSpPr>
            <a:spLocks noChangeShapeType="1"/>
          </p:cNvSpPr>
          <p:nvPr/>
        </p:nvSpPr>
        <p:spPr bwMode="auto">
          <a:xfrm>
            <a:off x="5368996" y="5226756"/>
            <a:ext cx="0" cy="44929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14" name="Line 18"/>
          <p:cNvSpPr>
            <a:spLocks noChangeShapeType="1"/>
          </p:cNvSpPr>
          <p:nvPr/>
        </p:nvSpPr>
        <p:spPr bwMode="auto">
          <a:xfrm>
            <a:off x="7276956" y="5226756"/>
            <a:ext cx="0" cy="44929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15" name="Line 19"/>
          <p:cNvSpPr>
            <a:spLocks noChangeShapeType="1"/>
          </p:cNvSpPr>
          <p:nvPr/>
        </p:nvSpPr>
        <p:spPr bwMode="auto">
          <a:xfrm flipH="1">
            <a:off x="2470009" y="4610382"/>
            <a:ext cx="20321" cy="106567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16" name="Line 20"/>
          <p:cNvSpPr>
            <a:spLocks noChangeShapeType="1"/>
          </p:cNvSpPr>
          <p:nvPr/>
        </p:nvSpPr>
        <p:spPr bwMode="auto">
          <a:xfrm>
            <a:off x="2470009" y="5116124"/>
            <a:ext cx="5646703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17" name="Line 21"/>
          <p:cNvSpPr>
            <a:spLocks noChangeShapeType="1"/>
          </p:cNvSpPr>
          <p:nvPr/>
        </p:nvSpPr>
        <p:spPr bwMode="auto">
          <a:xfrm>
            <a:off x="4328161" y="5116124"/>
            <a:ext cx="0" cy="559929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18" name="Line 22"/>
          <p:cNvSpPr>
            <a:spLocks noChangeShapeType="1"/>
          </p:cNvSpPr>
          <p:nvPr/>
        </p:nvSpPr>
        <p:spPr bwMode="auto">
          <a:xfrm>
            <a:off x="6111805" y="5116124"/>
            <a:ext cx="0" cy="559929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19" name="Line 23"/>
          <p:cNvSpPr>
            <a:spLocks noChangeShapeType="1"/>
          </p:cNvSpPr>
          <p:nvPr/>
        </p:nvSpPr>
        <p:spPr bwMode="auto">
          <a:xfrm>
            <a:off x="8116712" y="5116124"/>
            <a:ext cx="0" cy="559929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20" name="Rectangle 24"/>
          <p:cNvSpPr>
            <a:spLocks noChangeArrowheads="1"/>
          </p:cNvSpPr>
          <p:nvPr/>
        </p:nvSpPr>
        <p:spPr bwMode="auto">
          <a:xfrm>
            <a:off x="885776" y="4206241"/>
            <a:ext cx="1335979" cy="48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chemeClr val="tx2"/>
                </a:solidFill>
                <a:latin typeface="Book Antiqua"/>
              </a:rPr>
              <a:t>updates</a:t>
            </a:r>
          </a:p>
        </p:txBody>
      </p:sp>
      <p:sp>
        <p:nvSpPr>
          <p:cNvPr id="388121" name="Rectangle 25"/>
          <p:cNvSpPr>
            <a:spLocks noChangeArrowheads="1"/>
          </p:cNvSpPr>
          <p:nvPr/>
        </p:nvSpPr>
        <p:spPr bwMode="auto">
          <a:xfrm>
            <a:off x="2215812" y="4206241"/>
            <a:ext cx="1259200" cy="4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chemeClr val="tx2"/>
                </a:solidFill>
                <a:latin typeface="Book Antiqua"/>
              </a:rPr>
              <a:t>commit</a:t>
            </a:r>
          </a:p>
        </p:txBody>
      </p:sp>
      <p:sp>
        <p:nvSpPr>
          <p:cNvPr id="388122" name="Rectangle 26"/>
          <p:cNvSpPr>
            <a:spLocks noChangeArrowheads="1"/>
          </p:cNvSpPr>
          <p:nvPr/>
        </p:nvSpPr>
        <p:spPr bwMode="auto">
          <a:xfrm>
            <a:off x="5016782" y="8394418"/>
            <a:ext cx="1318542" cy="54186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23" name="Rectangle 27"/>
          <p:cNvSpPr>
            <a:spLocks noChangeArrowheads="1"/>
          </p:cNvSpPr>
          <p:nvPr/>
        </p:nvSpPr>
        <p:spPr bwMode="auto">
          <a:xfrm>
            <a:off x="5212750" y="8390913"/>
            <a:ext cx="1055037" cy="5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Site 1</a:t>
            </a:r>
          </a:p>
        </p:txBody>
      </p:sp>
      <p:sp>
        <p:nvSpPr>
          <p:cNvPr id="388124" name="Rectangle 28"/>
          <p:cNvSpPr>
            <a:spLocks noChangeArrowheads="1"/>
          </p:cNvSpPr>
          <p:nvPr/>
        </p:nvSpPr>
        <p:spPr bwMode="auto">
          <a:xfrm>
            <a:off x="6872675" y="8394418"/>
            <a:ext cx="1320801" cy="54186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25" name="Rectangle 29"/>
          <p:cNvSpPr>
            <a:spLocks noChangeArrowheads="1"/>
          </p:cNvSpPr>
          <p:nvPr/>
        </p:nvSpPr>
        <p:spPr bwMode="auto">
          <a:xfrm>
            <a:off x="7070901" y="8390913"/>
            <a:ext cx="1055037" cy="5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Site 2</a:t>
            </a:r>
          </a:p>
        </p:txBody>
      </p:sp>
      <p:sp>
        <p:nvSpPr>
          <p:cNvPr id="388126" name="Rectangle 30"/>
          <p:cNvSpPr>
            <a:spLocks noChangeArrowheads="1"/>
          </p:cNvSpPr>
          <p:nvPr/>
        </p:nvSpPr>
        <p:spPr bwMode="auto">
          <a:xfrm>
            <a:off x="8656320" y="8394418"/>
            <a:ext cx="1318542" cy="54186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27" name="Rectangle 31"/>
          <p:cNvSpPr>
            <a:spLocks noChangeArrowheads="1"/>
          </p:cNvSpPr>
          <p:nvPr/>
        </p:nvSpPr>
        <p:spPr bwMode="auto">
          <a:xfrm>
            <a:off x="8854546" y="8390913"/>
            <a:ext cx="1055037" cy="5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Site 3</a:t>
            </a:r>
          </a:p>
        </p:txBody>
      </p:sp>
      <p:sp>
        <p:nvSpPr>
          <p:cNvPr id="388128" name="Rectangle 32"/>
          <p:cNvSpPr>
            <a:spLocks noChangeArrowheads="1"/>
          </p:cNvSpPr>
          <p:nvPr/>
        </p:nvSpPr>
        <p:spPr bwMode="auto">
          <a:xfrm>
            <a:off x="10588978" y="8390913"/>
            <a:ext cx="1318542" cy="54186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29" name="Rectangle 33"/>
          <p:cNvSpPr>
            <a:spLocks noChangeArrowheads="1"/>
          </p:cNvSpPr>
          <p:nvPr/>
        </p:nvSpPr>
        <p:spPr bwMode="auto">
          <a:xfrm>
            <a:off x="10784945" y="8390913"/>
            <a:ext cx="1055037" cy="5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Site 4</a:t>
            </a:r>
          </a:p>
        </p:txBody>
      </p:sp>
      <p:sp>
        <p:nvSpPr>
          <p:cNvPr id="388130" name="Rectangle 34"/>
          <p:cNvSpPr>
            <a:spLocks noChangeArrowheads="1"/>
          </p:cNvSpPr>
          <p:nvPr/>
        </p:nvSpPr>
        <p:spPr bwMode="auto">
          <a:xfrm>
            <a:off x="6647926" y="6667219"/>
            <a:ext cx="1790771" cy="4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chemeClr val="tx2"/>
                </a:solidFill>
                <a:latin typeface="Book Antiqua"/>
              </a:rPr>
              <a:t>Transaction</a:t>
            </a:r>
          </a:p>
        </p:txBody>
      </p:sp>
      <p:sp>
        <p:nvSpPr>
          <p:cNvPr id="388131" name="Line 35"/>
          <p:cNvSpPr>
            <a:spLocks noChangeShapeType="1"/>
          </p:cNvSpPr>
          <p:nvPr/>
        </p:nvSpPr>
        <p:spPr bwMode="auto">
          <a:xfrm flipH="1">
            <a:off x="7145868" y="7319716"/>
            <a:ext cx="2257" cy="1065671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32" name="Line 36"/>
          <p:cNvSpPr>
            <a:spLocks noChangeShapeType="1"/>
          </p:cNvSpPr>
          <p:nvPr/>
        </p:nvSpPr>
        <p:spPr bwMode="auto">
          <a:xfrm>
            <a:off x="5303520" y="7936090"/>
            <a:ext cx="5572196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33" name="Line 37"/>
          <p:cNvSpPr>
            <a:spLocks noChangeShapeType="1"/>
          </p:cNvSpPr>
          <p:nvPr/>
        </p:nvSpPr>
        <p:spPr bwMode="auto">
          <a:xfrm>
            <a:off x="5319324" y="7936090"/>
            <a:ext cx="0" cy="44929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34" name="Line 38"/>
          <p:cNvSpPr>
            <a:spLocks noChangeShapeType="1"/>
          </p:cNvSpPr>
          <p:nvPr/>
        </p:nvSpPr>
        <p:spPr bwMode="auto">
          <a:xfrm>
            <a:off x="8945316" y="7936090"/>
            <a:ext cx="0" cy="44929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35" name="Line 39"/>
          <p:cNvSpPr>
            <a:spLocks noChangeShapeType="1"/>
          </p:cNvSpPr>
          <p:nvPr/>
        </p:nvSpPr>
        <p:spPr bwMode="auto">
          <a:xfrm>
            <a:off x="10867170" y="7936090"/>
            <a:ext cx="0" cy="44929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36" name="Line 40"/>
          <p:cNvSpPr>
            <a:spLocks noChangeShapeType="1"/>
          </p:cNvSpPr>
          <p:nvPr/>
        </p:nvSpPr>
        <p:spPr bwMode="auto">
          <a:xfrm flipH="1">
            <a:off x="7888675" y="7319716"/>
            <a:ext cx="20321" cy="106567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37" name="Line 41"/>
          <p:cNvSpPr>
            <a:spLocks noChangeShapeType="1"/>
          </p:cNvSpPr>
          <p:nvPr/>
        </p:nvSpPr>
        <p:spPr bwMode="auto">
          <a:xfrm>
            <a:off x="6046329" y="7825458"/>
            <a:ext cx="5646703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38" name="Line 42"/>
          <p:cNvSpPr>
            <a:spLocks noChangeShapeType="1"/>
          </p:cNvSpPr>
          <p:nvPr/>
        </p:nvSpPr>
        <p:spPr bwMode="auto">
          <a:xfrm>
            <a:off x="6062134" y="7825458"/>
            <a:ext cx="0" cy="559929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39" name="Line 43"/>
          <p:cNvSpPr>
            <a:spLocks noChangeShapeType="1"/>
          </p:cNvSpPr>
          <p:nvPr/>
        </p:nvSpPr>
        <p:spPr bwMode="auto">
          <a:xfrm>
            <a:off x="9688125" y="7825458"/>
            <a:ext cx="0" cy="559929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40" name="Line 44"/>
          <p:cNvSpPr>
            <a:spLocks noChangeShapeType="1"/>
          </p:cNvSpPr>
          <p:nvPr/>
        </p:nvSpPr>
        <p:spPr bwMode="auto">
          <a:xfrm>
            <a:off x="11693032" y="7825458"/>
            <a:ext cx="0" cy="559929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88141" name="Rectangle 45"/>
          <p:cNvSpPr>
            <a:spLocks noChangeArrowheads="1"/>
          </p:cNvSpPr>
          <p:nvPr/>
        </p:nvSpPr>
        <p:spPr bwMode="auto">
          <a:xfrm>
            <a:off x="6214368" y="6915574"/>
            <a:ext cx="1335979" cy="48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chemeClr val="tx2"/>
                </a:solidFill>
                <a:latin typeface="Book Antiqua"/>
              </a:rPr>
              <a:t>updates</a:t>
            </a:r>
          </a:p>
        </p:txBody>
      </p:sp>
      <p:sp>
        <p:nvSpPr>
          <p:cNvPr id="388142" name="Rectangle 46"/>
          <p:cNvSpPr>
            <a:spLocks noChangeArrowheads="1"/>
          </p:cNvSpPr>
          <p:nvPr/>
        </p:nvSpPr>
        <p:spPr bwMode="auto">
          <a:xfrm>
            <a:off x="7544404" y="6915574"/>
            <a:ext cx="1259200" cy="4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chemeClr val="tx2"/>
                </a:solidFill>
                <a:latin typeface="Book Antiqua"/>
              </a:rPr>
              <a:t>commit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of Replication</a:t>
            </a:r>
          </a:p>
        </p:txBody>
      </p:sp>
      <p:sp>
        <p:nvSpPr>
          <p:cNvPr id="392199" name="Rectangle 7"/>
          <p:cNvSpPr>
            <a:spLocks noGrp="1" noChangeArrowheads="1"/>
          </p:cNvSpPr>
          <p:nvPr>
            <p:ph sz="half" idx="4294967295"/>
          </p:nvPr>
        </p:nvSpPr>
        <p:spPr>
          <a:xfrm>
            <a:off x="395982" y="2224211"/>
            <a:ext cx="6394450" cy="7477125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ts val="427"/>
              </a:spcBef>
              <a:buNone/>
            </a:pPr>
            <a:r>
              <a:rPr lang="en-US" sz="2600" dirty="0">
                <a:solidFill>
                  <a:srgbClr val="FF3300"/>
                </a:solidFill>
              </a:rPr>
              <a:t>Eager</a:t>
            </a:r>
            <a:endParaRPr lang="en-US" sz="2600" dirty="0"/>
          </a:p>
          <a:p>
            <a:pPr>
              <a:lnSpc>
                <a:spcPct val="90000"/>
              </a:lnSpc>
              <a:spcBef>
                <a:spcPts val="427"/>
              </a:spcBef>
              <a:buSzTx/>
              <a:buFont typeface="Lucida Grande"/>
              <a:buChar char="+"/>
            </a:pPr>
            <a:r>
              <a:rPr lang="en-US" sz="2600" dirty="0"/>
              <a:t>No inconsistencies (identical copies)</a:t>
            </a:r>
          </a:p>
          <a:p>
            <a:pPr>
              <a:lnSpc>
                <a:spcPct val="90000"/>
              </a:lnSpc>
              <a:spcBef>
                <a:spcPts val="427"/>
              </a:spcBef>
              <a:buSzTx/>
              <a:buFont typeface="Lucida Grande"/>
              <a:buChar char="+"/>
            </a:pPr>
            <a:r>
              <a:rPr lang="en-US" sz="2600" dirty="0"/>
              <a:t>Reading the local copy yields the most up to date value</a:t>
            </a:r>
          </a:p>
          <a:p>
            <a:pPr>
              <a:lnSpc>
                <a:spcPct val="90000"/>
              </a:lnSpc>
              <a:spcBef>
                <a:spcPts val="427"/>
              </a:spcBef>
              <a:buSzTx/>
              <a:buFont typeface="Lucida Grande"/>
              <a:buChar char="+"/>
            </a:pPr>
            <a:r>
              <a:rPr lang="en-US" sz="2600" dirty="0"/>
              <a:t>Changes are atomic </a:t>
            </a:r>
          </a:p>
          <a:p>
            <a:pPr>
              <a:lnSpc>
                <a:spcPct val="90000"/>
              </a:lnSpc>
              <a:spcBef>
                <a:spcPts val="427"/>
              </a:spcBef>
              <a:buSzPct val="105000"/>
              <a:buFont typeface="Century Schoolbook"/>
              <a:buChar char="−"/>
            </a:pPr>
            <a:r>
              <a:rPr lang="en-US" sz="2600" dirty="0"/>
              <a:t>A transaction has to update all sites</a:t>
            </a:r>
          </a:p>
          <a:p>
            <a:pPr lvl="1">
              <a:lnSpc>
                <a:spcPct val="90000"/>
              </a:lnSpc>
              <a:spcBef>
                <a:spcPts val="427"/>
              </a:spcBef>
              <a:buSzPct val="105000"/>
              <a:buFont typeface="Century Schoolbook"/>
              <a:buChar char="−"/>
            </a:pPr>
            <a:r>
              <a:rPr lang="en-US" sz="2300" dirty="0"/>
              <a:t>Longer execution time</a:t>
            </a:r>
          </a:p>
          <a:p>
            <a:pPr lvl="1">
              <a:lnSpc>
                <a:spcPct val="90000"/>
              </a:lnSpc>
              <a:spcBef>
                <a:spcPts val="427"/>
              </a:spcBef>
              <a:buSzPct val="105000"/>
              <a:buFont typeface="Century Schoolbook"/>
              <a:buChar char="−"/>
            </a:pPr>
            <a:r>
              <a:rPr lang="en-US" sz="2300" dirty="0"/>
              <a:t>Lower availability</a:t>
            </a:r>
          </a:p>
          <a:p>
            <a:pPr algn="ctr">
              <a:lnSpc>
                <a:spcPct val="90000"/>
              </a:lnSpc>
              <a:spcBef>
                <a:spcPts val="427"/>
              </a:spcBef>
              <a:buNone/>
            </a:pPr>
            <a:endParaRPr lang="en-US" sz="2600" dirty="0">
              <a:solidFill>
                <a:srgbClr val="FF3300"/>
              </a:solidFill>
            </a:endParaRPr>
          </a:p>
          <a:p>
            <a:pPr algn="ctr">
              <a:lnSpc>
                <a:spcPct val="90000"/>
              </a:lnSpc>
              <a:spcBef>
                <a:spcPts val="427"/>
              </a:spcBef>
              <a:buNone/>
            </a:pPr>
            <a:r>
              <a:rPr lang="en-US" sz="2600" dirty="0">
                <a:solidFill>
                  <a:srgbClr val="FF3300"/>
                </a:solidFill>
              </a:rPr>
              <a:t>Lazy</a:t>
            </a:r>
            <a:endParaRPr lang="en-US" sz="2600" dirty="0"/>
          </a:p>
          <a:p>
            <a:pPr>
              <a:lnSpc>
                <a:spcPct val="90000"/>
              </a:lnSpc>
              <a:spcBef>
                <a:spcPts val="427"/>
              </a:spcBef>
              <a:buSzTx/>
              <a:buFont typeface="Lucida Grande"/>
              <a:buChar char="+"/>
            </a:pPr>
            <a:r>
              <a:rPr lang="en-US" sz="2600" dirty="0"/>
              <a:t>A transaction is always local (good response time)</a:t>
            </a:r>
          </a:p>
          <a:p>
            <a:pPr>
              <a:lnSpc>
                <a:spcPct val="90000"/>
              </a:lnSpc>
              <a:spcBef>
                <a:spcPts val="427"/>
              </a:spcBef>
              <a:buSzPct val="105000"/>
              <a:buFont typeface="Century Schoolbook"/>
              <a:buChar char="−"/>
            </a:pPr>
            <a:r>
              <a:rPr lang="en-US" sz="2600" dirty="0"/>
              <a:t>Data inconsistencies</a:t>
            </a:r>
          </a:p>
          <a:p>
            <a:pPr>
              <a:lnSpc>
                <a:spcPct val="90000"/>
              </a:lnSpc>
              <a:spcBef>
                <a:spcPts val="427"/>
              </a:spcBef>
              <a:buSzPct val="105000"/>
              <a:buFont typeface="Century Schoolbook"/>
              <a:buChar char="−"/>
            </a:pPr>
            <a:r>
              <a:rPr lang="en-US" sz="2600" dirty="0"/>
              <a:t>A local read does not always return the most up-to-date value</a:t>
            </a:r>
          </a:p>
          <a:p>
            <a:pPr>
              <a:lnSpc>
                <a:spcPct val="90000"/>
              </a:lnSpc>
              <a:spcBef>
                <a:spcPts val="427"/>
              </a:spcBef>
              <a:buSzPct val="105000"/>
              <a:buFont typeface="Century Schoolbook"/>
              <a:buChar char="−"/>
            </a:pPr>
            <a:r>
              <a:rPr lang="en-US" sz="2600" dirty="0"/>
              <a:t>Changes to all copies are not guaranteed</a:t>
            </a:r>
          </a:p>
          <a:p>
            <a:pPr>
              <a:lnSpc>
                <a:spcPct val="90000"/>
              </a:lnSpc>
              <a:spcBef>
                <a:spcPts val="427"/>
              </a:spcBef>
              <a:buSzPct val="105000"/>
              <a:buFont typeface="Century Schoolbook"/>
              <a:buChar char="−"/>
            </a:pPr>
            <a:r>
              <a:rPr lang="en-US" sz="2600" dirty="0"/>
              <a:t>Replication is not transparent</a:t>
            </a:r>
          </a:p>
        </p:txBody>
      </p:sp>
      <p:sp>
        <p:nvSpPr>
          <p:cNvPr id="392200" name="Rectangle 8"/>
          <p:cNvSpPr>
            <a:spLocks noGrp="1" noChangeArrowheads="1"/>
          </p:cNvSpPr>
          <p:nvPr>
            <p:ph sz="half" idx="4294967295"/>
          </p:nvPr>
        </p:nvSpPr>
        <p:spPr>
          <a:xfrm>
            <a:off x="7078464" y="2212504"/>
            <a:ext cx="5851525" cy="7045325"/>
          </a:xfrm>
        </p:spPr>
        <p:txBody>
          <a:bodyPr/>
          <a:lstStyle/>
          <a:p>
            <a:pPr algn="ctr">
              <a:spcBef>
                <a:spcPts val="427"/>
              </a:spcBef>
              <a:buNone/>
            </a:pPr>
            <a:r>
              <a:rPr lang="en-US" sz="2600" dirty="0">
                <a:solidFill>
                  <a:srgbClr val="FF3300"/>
                </a:solidFill>
              </a:rPr>
              <a:t>Centralized</a:t>
            </a:r>
            <a:endParaRPr lang="en-US" sz="2600" dirty="0"/>
          </a:p>
          <a:p>
            <a:pPr>
              <a:spcBef>
                <a:spcPts val="427"/>
              </a:spcBef>
              <a:buSzTx/>
              <a:buFont typeface="Lucida Grande"/>
              <a:buChar char="+"/>
            </a:pPr>
            <a:r>
              <a:rPr lang="en-US" sz="2600" dirty="0"/>
              <a:t>No inter-site synchronization is necessary (it takes place at the master)</a:t>
            </a:r>
          </a:p>
          <a:p>
            <a:pPr>
              <a:spcBef>
                <a:spcPts val="427"/>
              </a:spcBef>
              <a:buSzTx/>
              <a:buFont typeface="Lucida Grande"/>
              <a:buChar char="+"/>
            </a:pPr>
            <a:r>
              <a:rPr lang="en-US" sz="2600" dirty="0"/>
              <a:t>There is always one site which has all the updates</a:t>
            </a:r>
          </a:p>
          <a:p>
            <a:pPr>
              <a:spcBef>
                <a:spcPts val="427"/>
              </a:spcBef>
              <a:buSzPct val="105000"/>
              <a:buFont typeface="Century Schoolbook"/>
              <a:buChar char="−"/>
            </a:pPr>
            <a:r>
              <a:rPr lang="en-US" sz="2600" dirty="0"/>
              <a:t>The load at the master can be high </a:t>
            </a:r>
          </a:p>
          <a:p>
            <a:pPr>
              <a:spcBef>
                <a:spcPts val="427"/>
              </a:spcBef>
              <a:buSzPct val="105000"/>
              <a:buFont typeface="Century Schoolbook"/>
              <a:buChar char="−"/>
            </a:pPr>
            <a:r>
              <a:rPr lang="en-US" sz="2600" dirty="0"/>
              <a:t>Reading the local copy may not yield the most up-to-date value</a:t>
            </a:r>
          </a:p>
          <a:p>
            <a:pPr algn="ctr">
              <a:spcBef>
                <a:spcPts val="427"/>
              </a:spcBef>
              <a:buNone/>
            </a:pPr>
            <a:endParaRPr lang="en-US" sz="2600" dirty="0">
              <a:solidFill>
                <a:srgbClr val="FF3300"/>
              </a:solidFill>
            </a:endParaRPr>
          </a:p>
          <a:p>
            <a:pPr algn="ctr">
              <a:spcBef>
                <a:spcPts val="427"/>
              </a:spcBef>
              <a:buNone/>
            </a:pPr>
            <a:r>
              <a:rPr lang="en-US" sz="2600" dirty="0">
                <a:solidFill>
                  <a:srgbClr val="FF3300"/>
                </a:solidFill>
              </a:rPr>
              <a:t>Distributed</a:t>
            </a:r>
            <a:endParaRPr lang="en-US" sz="2600" dirty="0"/>
          </a:p>
          <a:p>
            <a:pPr>
              <a:spcBef>
                <a:spcPts val="427"/>
              </a:spcBef>
              <a:buSzTx/>
              <a:buFont typeface="Lucida Grande"/>
              <a:buChar char="+"/>
            </a:pPr>
            <a:r>
              <a:rPr lang="en-US" sz="2600" dirty="0"/>
              <a:t>Any site can run a transaction</a:t>
            </a:r>
          </a:p>
          <a:p>
            <a:pPr>
              <a:spcBef>
                <a:spcPts val="427"/>
              </a:spcBef>
              <a:buSzTx/>
              <a:buFont typeface="Lucida Grande"/>
              <a:buChar char="+"/>
            </a:pPr>
            <a:r>
              <a:rPr lang="en-US" sz="2600" dirty="0"/>
              <a:t>Load is evenly distributed </a:t>
            </a:r>
          </a:p>
          <a:p>
            <a:pPr>
              <a:spcBef>
                <a:spcPts val="427"/>
              </a:spcBef>
              <a:buSzPct val="105000"/>
              <a:buFont typeface="Century Schoolbook"/>
              <a:buChar char="−"/>
            </a:pPr>
            <a:r>
              <a:rPr lang="en-US" sz="2600" dirty="0"/>
              <a:t>Copies need to be synchronized </a:t>
            </a:r>
          </a:p>
          <a:p>
            <a:pPr>
              <a:spcBef>
                <a:spcPts val="427"/>
              </a:spcBef>
              <a:buSzPct val="105000"/>
              <a:buFont typeface="Century Schoolbook" charset="0"/>
              <a:buChar char="-"/>
            </a:pPr>
            <a:endParaRPr lang="en-US" sz="2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ChangeArrowheads="1"/>
          </p:cNvSpPr>
          <p:nvPr/>
        </p:nvSpPr>
        <p:spPr bwMode="auto">
          <a:xfrm>
            <a:off x="3411296" y="3512140"/>
            <a:ext cx="6903378" cy="450325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323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 Protocols</a:t>
            </a:r>
          </a:p>
        </p:txBody>
      </p:sp>
      <p:sp>
        <p:nvSpPr>
          <p:cNvPr id="393221" name="Line 5"/>
          <p:cNvSpPr>
            <a:spLocks noChangeShapeType="1"/>
          </p:cNvSpPr>
          <p:nvPr/>
        </p:nvSpPr>
        <p:spPr bwMode="auto">
          <a:xfrm>
            <a:off x="6862985" y="3494076"/>
            <a:ext cx="0" cy="455107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3222" name="Rectangle 6"/>
          <p:cNvSpPr>
            <a:spLocks noChangeArrowheads="1"/>
          </p:cNvSpPr>
          <p:nvPr/>
        </p:nvSpPr>
        <p:spPr bwMode="auto">
          <a:xfrm>
            <a:off x="1969831" y="4440087"/>
            <a:ext cx="1176865" cy="56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Eager</a:t>
            </a:r>
          </a:p>
        </p:txBody>
      </p:sp>
      <p:sp>
        <p:nvSpPr>
          <p:cNvPr id="393223" name="Rectangle 7"/>
          <p:cNvSpPr>
            <a:spLocks noChangeArrowheads="1"/>
          </p:cNvSpPr>
          <p:nvPr/>
        </p:nvSpPr>
        <p:spPr bwMode="auto">
          <a:xfrm>
            <a:off x="1821880" y="6604992"/>
            <a:ext cx="1300480" cy="56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949" tIns="65475" rIns="130949" bIns="65475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Lazy</a:t>
            </a:r>
          </a:p>
        </p:txBody>
      </p:sp>
      <p:sp>
        <p:nvSpPr>
          <p:cNvPr id="393224" name="Rectangle 8"/>
          <p:cNvSpPr>
            <a:spLocks noChangeArrowheads="1"/>
          </p:cNvSpPr>
          <p:nvPr/>
        </p:nvSpPr>
        <p:spPr bwMode="auto">
          <a:xfrm>
            <a:off x="4097960" y="8189168"/>
            <a:ext cx="2118379" cy="56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Centralized</a:t>
            </a:r>
          </a:p>
        </p:txBody>
      </p:sp>
      <p:sp>
        <p:nvSpPr>
          <p:cNvPr id="393225" name="Rectangle 9"/>
          <p:cNvSpPr>
            <a:spLocks noChangeArrowheads="1"/>
          </p:cNvSpPr>
          <p:nvPr/>
        </p:nvSpPr>
        <p:spPr bwMode="auto">
          <a:xfrm>
            <a:off x="7629333" y="8189168"/>
            <a:ext cx="2086118" cy="56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Distributed</a:t>
            </a:r>
          </a:p>
        </p:txBody>
      </p:sp>
      <p:sp>
        <p:nvSpPr>
          <p:cNvPr id="393226" name="Rectangle 10"/>
          <p:cNvSpPr>
            <a:spLocks noChangeArrowheads="1"/>
          </p:cNvSpPr>
          <p:nvPr/>
        </p:nvSpPr>
        <p:spPr bwMode="auto">
          <a:xfrm>
            <a:off x="3601019" y="4440087"/>
            <a:ext cx="3025353" cy="56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Book Antiqua"/>
              </a:rPr>
              <a:t>Eager centralized </a:t>
            </a:r>
          </a:p>
        </p:txBody>
      </p:sp>
      <p:sp>
        <p:nvSpPr>
          <p:cNvPr id="393227" name="Rectangle 11"/>
          <p:cNvSpPr>
            <a:spLocks noChangeArrowheads="1"/>
          </p:cNvSpPr>
          <p:nvPr/>
        </p:nvSpPr>
        <p:spPr bwMode="auto">
          <a:xfrm>
            <a:off x="7016009" y="4440087"/>
            <a:ext cx="3029736" cy="56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Book Antiqua"/>
              </a:rPr>
              <a:t>Eager distributed</a:t>
            </a:r>
          </a:p>
        </p:txBody>
      </p:sp>
      <p:sp>
        <p:nvSpPr>
          <p:cNvPr id="393228" name="Rectangle 12"/>
          <p:cNvSpPr>
            <a:spLocks noChangeArrowheads="1"/>
          </p:cNvSpPr>
          <p:nvPr/>
        </p:nvSpPr>
        <p:spPr bwMode="auto">
          <a:xfrm>
            <a:off x="7132172" y="6604992"/>
            <a:ext cx="2895434" cy="56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Book Antiqua"/>
              </a:rPr>
              <a:t>Lazy distributed</a:t>
            </a:r>
          </a:p>
        </p:txBody>
      </p:sp>
      <p:sp>
        <p:nvSpPr>
          <p:cNvPr id="393229" name="Rectangle 13"/>
          <p:cNvSpPr>
            <a:spLocks noChangeArrowheads="1"/>
          </p:cNvSpPr>
          <p:nvPr/>
        </p:nvSpPr>
        <p:spPr bwMode="auto">
          <a:xfrm>
            <a:off x="3734800" y="6604992"/>
            <a:ext cx="2891051" cy="56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Book Antiqua"/>
              </a:rPr>
              <a:t>Lazy centralized </a:t>
            </a:r>
          </a:p>
        </p:txBody>
      </p:sp>
      <p:sp>
        <p:nvSpPr>
          <p:cNvPr id="393230" name="Rectangle 14"/>
          <p:cNvSpPr>
            <a:spLocks noChangeArrowheads="1"/>
          </p:cNvSpPr>
          <p:nvPr/>
        </p:nvSpPr>
        <p:spPr bwMode="auto">
          <a:xfrm>
            <a:off x="693272" y="2362626"/>
            <a:ext cx="11918222" cy="56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The previous ideas can be combined into 4 different replication protocols:</a:t>
            </a:r>
          </a:p>
        </p:txBody>
      </p:sp>
      <p:cxnSp>
        <p:nvCxnSpPr>
          <p:cNvPr id="3" name="Straight Connector 2"/>
          <p:cNvCxnSpPr>
            <a:stCxn id="393218" idx="1"/>
            <a:endCxn id="393218" idx="3"/>
          </p:cNvCxnSpPr>
          <p:nvPr/>
        </p:nvCxnSpPr>
        <p:spPr bwMode="auto">
          <a:xfrm>
            <a:off x="3411296" y="5763765"/>
            <a:ext cx="6903378" cy="0"/>
          </a:xfrm>
          <a:prstGeom prst="line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>
            <a:stCxn id="393218" idx="1"/>
          </p:cNvCxnSpPr>
          <p:nvPr/>
        </p:nvCxnSpPr>
        <p:spPr bwMode="auto">
          <a:xfrm>
            <a:off x="3401906" y="5812904"/>
            <a:ext cx="914400" cy="914400"/>
          </a:xfrm>
          <a:prstGeom prst="line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>
            <a:stCxn id="393218" idx="1"/>
            <a:endCxn id="393218" idx="3"/>
          </p:cNvCxnSpPr>
          <p:nvPr/>
        </p:nvCxnSpPr>
        <p:spPr bwMode="auto">
          <a:xfrm>
            <a:off x="3411296" y="5763765"/>
            <a:ext cx="6903378" cy="0"/>
          </a:xfrm>
          <a:prstGeom prst="line">
            <a:avLst/>
          </a:prstGeom>
          <a:solidFill>
            <a:srgbClr val="6682AA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Eager Centralized Protocols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427"/>
              </a:spcBef>
            </a:pPr>
            <a:r>
              <a:rPr lang="en-US" dirty="0"/>
              <a:t>Design parameters:</a:t>
            </a:r>
          </a:p>
          <a:p>
            <a:pPr lvl="1">
              <a:lnSpc>
                <a:spcPct val="90000"/>
              </a:lnSpc>
              <a:spcBef>
                <a:spcPts val="427"/>
              </a:spcBef>
            </a:pPr>
            <a:r>
              <a:rPr lang="en-US" dirty="0"/>
              <a:t>Distribution of master</a:t>
            </a:r>
          </a:p>
          <a:p>
            <a:pPr lvl="2">
              <a:lnSpc>
                <a:spcPct val="90000"/>
              </a:lnSpc>
              <a:spcBef>
                <a:spcPts val="427"/>
              </a:spcBef>
            </a:pPr>
            <a:r>
              <a:rPr lang="en-US" dirty="0"/>
              <a:t>Single master: one master for all data items</a:t>
            </a:r>
          </a:p>
          <a:p>
            <a:pPr lvl="2">
              <a:lnSpc>
                <a:spcPct val="90000"/>
              </a:lnSpc>
              <a:spcBef>
                <a:spcPts val="427"/>
              </a:spcBef>
            </a:pPr>
            <a:r>
              <a:rPr lang="en-US" dirty="0"/>
              <a:t>Primary copy: different masters for different (sets of) data items</a:t>
            </a:r>
          </a:p>
          <a:p>
            <a:pPr lvl="1">
              <a:lnSpc>
                <a:spcPct val="90000"/>
              </a:lnSpc>
              <a:spcBef>
                <a:spcPts val="427"/>
              </a:spcBef>
            </a:pPr>
            <a:r>
              <a:rPr lang="en-US" dirty="0"/>
              <a:t>Level of transparency</a:t>
            </a:r>
          </a:p>
          <a:p>
            <a:pPr lvl="2">
              <a:lnSpc>
                <a:spcPct val="90000"/>
              </a:lnSpc>
              <a:spcBef>
                <a:spcPts val="427"/>
              </a:spcBef>
            </a:pPr>
            <a:r>
              <a:rPr lang="en-US" dirty="0"/>
              <a:t>Limited: applications and users need to know who the master is</a:t>
            </a:r>
          </a:p>
          <a:p>
            <a:pPr lvl="3">
              <a:lnSpc>
                <a:spcPct val="90000"/>
              </a:lnSpc>
              <a:spcBef>
                <a:spcPts val="427"/>
              </a:spcBef>
            </a:pPr>
            <a:r>
              <a:rPr lang="en-US" dirty="0"/>
              <a:t>Update transactions are submitted directly to the master</a:t>
            </a:r>
          </a:p>
          <a:p>
            <a:pPr lvl="3">
              <a:lnSpc>
                <a:spcPct val="90000"/>
              </a:lnSpc>
              <a:spcBef>
                <a:spcPts val="427"/>
              </a:spcBef>
            </a:pPr>
            <a:r>
              <a:rPr lang="en-US" dirty="0"/>
              <a:t>Reads can occur on slaves</a:t>
            </a:r>
          </a:p>
          <a:p>
            <a:pPr lvl="2">
              <a:lnSpc>
                <a:spcPct val="90000"/>
              </a:lnSpc>
              <a:spcBef>
                <a:spcPts val="427"/>
              </a:spcBef>
            </a:pPr>
            <a:r>
              <a:rPr lang="en-US" dirty="0"/>
              <a:t>Full: applications and users can submit anywhere and the operations will be forwarded to the master</a:t>
            </a:r>
          </a:p>
          <a:p>
            <a:pPr lvl="3">
              <a:lnSpc>
                <a:spcPct val="90000"/>
              </a:lnSpc>
              <a:spcBef>
                <a:spcPts val="427"/>
              </a:spcBef>
            </a:pPr>
            <a:r>
              <a:rPr lang="en-US" dirty="0"/>
              <a:t>Operation-based forwarding</a:t>
            </a:r>
          </a:p>
          <a:p>
            <a:pPr>
              <a:lnSpc>
                <a:spcPct val="90000"/>
              </a:lnSpc>
              <a:spcBef>
                <a:spcPts val="427"/>
              </a:spcBef>
            </a:pPr>
            <a:r>
              <a:rPr lang="en-US" dirty="0"/>
              <a:t>Four alternative implementation architectures, only three are meaningful:</a:t>
            </a:r>
          </a:p>
          <a:p>
            <a:pPr lvl="1">
              <a:lnSpc>
                <a:spcPct val="90000"/>
              </a:lnSpc>
              <a:spcBef>
                <a:spcPts val="427"/>
              </a:spcBef>
            </a:pPr>
            <a:r>
              <a:rPr lang="en-US" dirty="0"/>
              <a:t>Single master, limited transparency</a:t>
            </a:r>
          </a:p>
          <a:p>
            <a:pPr lvl="1">
              <a:lnSpc>
                <a:spcPct val="90000"/>
              </a:lnSpc>
              <a:spcBef>
                <a:spcPts val="427"/>
              </a:spcBef>
            </a:pPr>
            <a:r>
              <a:rPr lang="en-US" dirty="0"/>
              <a:t>Single master, full transparency</a:t>
            </a:r>
          </a:p>
          <a:p>
            <a:pPr lvl="1">
              <a:lnSpc>
                <a:spcPct val="90000"/>
              </a:lnSpc>
              <a:spcBef>
                <a:spcPts val="427"/>
              </a:spcBef>
            </a:pPr>
            <a:r>
              <a:rPr lang="en-US" dirty="0"/>
              <a:t>Primary copy, full transparency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Single Master/</a:t>
            </a:r>
            <a:r>
              <a:rPr lang="en-US" dirty="0"/>
              <a:t>Limited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73176"/>
            <a:ext cx="12293600" cy="397177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Applications submit </a:t>
            </a:r>
            <a:r>
              <a:rPr lang="en-US" dirty="0">
                <a:solidFill>
                  <a:schemeClr val="accent1"/>
                </a:solidFill>
              </a:rPr>
              <a:t>update transaction</a:t>
            </a:r>
            <a:r>
              <a:rPr lang="en-US" dirty="0">
                <a:solidFill>
                  <a:srgbClr val="6682AA"/>
                </a:solidFill>
              </a:rPr>
              <a:t>s</a:t>
            </a:r>
            <a:r>
              <a:rPr lang="en-US" dirty="0"/>
              <a:t> directly to the </a:t>
            </a:r>
            <a:r>
              <a:rPr lang="en-US" dirty="0" smtClean="0"/>
              <a:t>master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Master: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Upon read: read locally and return to user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Upon write: write locally, multicast write to other replicas (in FFO timestamps </a:t>
            </a:r>
            <a:r>
              <a:rPr lang="en-US" dirty="0" smtClean="0"/>
              <a:t>order)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Upon commit request: run 2PC coordinator to ensure that all have really installed the changes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Upon abort: abort and inform other sites about abort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Slaves install writes that arrive from the master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dirty="0" smtClean="0"/>
          </a:p>
        </p:txBody>
      </p:sp>
      <p:pic>
        <p:nvPicPr>
          <p:cNvPr id="5" name="Picture 4" descr="Fig-13-1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4213" y="6100936"/>
            <a:ext cx="8019627" cy="33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177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Single Master/Limited Transparency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356520"/>
            <a:ext cx="12293600" cy="361173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Applications submit </a:t>
            </a:r>
            <a:r>
              <a:rPr lang="en-US" dirty="0">
                <a:solidFill>
                  <a:srgbClr val="6682AA"/>
                </a:solidFill>
              </a:rPr>
              <a:t>read transactions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directly to an appropriate </a:t>
            </a:r>
            <a:r>
              <a:rPr lang="en-US" dirty="0" smtClean="0"/>
              <a:t>slave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Slave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Upon </a:t>
            </a:r>
            <a:r>
              <a:rPr lang="en-US" dirty="0"/>
              <a:t>read: read </a:t>
            </a:r>
            <a:r>
              <a:rPr lang="en-US" dirty="0" smtClean="0"/>
              <a:t>locally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Upon </a:t>
            </a:r>
            <a:r>
              <a:rPr lang="en-US" dirty="0"/>
              <a:t>write from master copy: execute conflicting writes in the proper order (FIFO or timestamp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Upon </a:t>
            </a:r>
            <a:r>
              <a:rPr lang="en-US" dirty="0"/>
              <a:t>write from client: refuse (abort transaction; there is error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Upon </a:t>
            </a:r>
            <a:r>
              <a:rPr lang="en-US" dirty="0"/>
              <a:t>commit request from read-only: commit </a:t>
            </a:r>
            <a:r>
              <a:rPr lang="en-US" dirty="0" smtClean="0"/>
              <a:t>locally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Participant </a:t>
            </a:r>
            <a:r>
              <a:rPr lang="en-US" dirty="0"/>
              <a:t>of 2PC for update transaction running on primary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en-US" dirty="0"/>
          </a:p>
        </p:txBody>
      </p:sp>
      <p:pic>
        <p:nvPicPr>
          <p:cNvPr id="5" name="Picture 4" descr="Fig-13-1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4213" y="5961008"/>
            <a:ext cx="8019627" cy="33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735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Single Master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Full </a:t>
            </a:r>
            <a:r>
              <a:rPr lang="en-US" dirty="0"/>
              <a:t>Transparency</a:t>
            </a:r>
          </a:p>
        </p:txBody>
      </p:sp>
      <p:sp>
        <p:nvSpPr>
          <p:cNvPr id="559109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342900" y="2932236"/>
            <a:ext cx="6070600" cy="6769100"/>
          </a:xfrm>
        </p:spPr>
        <p:txBody>
          <a:bodyPr/>
          <a:lstStyle/>
          <a:p>
            <a:pPr marL="541858" indent="-541858" algn="ctr">
              <a:buNone/>
            </a:pPr>
            <a:r>
              <a:rPr lang="en-US" u="sng" dirty="0"/>
              <a:t>Coordinating TM</a:t>
            </a:r>
          </a:p>
          <a:p>
            <a:pPr marL="541858" indent="-541858">
              <a:buSzPct val="100000"/>
              <a:buFont typeface="Wingdings" charset="2"/>
              <a:buAutoNum type="arabicPeriod"/>
            </a:pPr>
            <a:r>
              <a:rPr lang="en-US" dirty="0"/>
              <a:t>Send </a:t>
            </a:r>
            <a:r>
              <a:rPr lang="en-US" i="1" dirty="0" err="1"/>
              <a:t>op</a:t>
            </a:r>
            <a:r>
              <a:rPr lang="en-US" dirty="0" err="1"/>
              <a:t>(</a:t>
            </a:r>
            <a:r>
              <a:rPr lang="en-US" i="1" dirty="0" err="1"/>
              <a:t>x</a:t>
            </a:r>
            <a:r>
              <a:rPr lang="en-US" dirty="0"/>
              <a:t>) to the master site</a:t>
            </a:r>
          </a:p>
          <a:p>
            <a:pPr marL="541858" indent="-541858">
              <a:buFont typeface="Wingdings" charset="2"/>
              <a:buAutoNum type="arabicPeriod"/>
            </a:pPr>
            <a:endParaRPr lang="en-US" dirty="0"/>
          </a:p>
          <a:p>
            <a:pPr marL="541858" indent="-541858">
              <a:buFont typeface="Wingdings" charset="2"/>
              <a:buAutoNum type="arabicPeriod"/>
            </a:pPr>
            <a:endParaRPr lang="en-US" dirty="0"/>
          </a:p>
          <a:p>
            <a:pPr marL="541858" indent="-541858">
              <a:buSzPct val="100000"/>
              <a:buFont typeface="Wingdings" charset="2"/>
              <a:buAutoNum type="arabicPeriod"/>
            </a:pPr>
            <a:r>
              <a:rPr lang="en-US" dirty="0"/>
              <a:t>Send </a:t>
            </a:r>
            <a:r>
              <a:rPr lang="en-US" i="1" dirty="0" err="1"/>
              <a:t>Read</a:t>
            </a:r>
            <a:r>
              <a:rPr lang="en-US" dirty="0" err="1"/>
              <a:t>(</a:t>
            </a:r>
            <a:r>
              <a:rPr lang="en-US" i="1" dirty="0" err="1"/>
              <a:t>x</a:t>
            </a:r>
            <a:r>
              <a:rPr lang="en-US" dirty="0"/>
              <a:t>) to any site that has </a:t>
            </a:r>
            <a:r>
              <a:rPr lang="en-US" i="1" dirty="0" err="1"/>
              <a:t>x</a:t>
            </a:r>
            <a:endParaRPr lang="en-US" i="1" dirty="0"/>
          </a:p>
          <a:p>
            <a:pPr marL="541858" indent="-541858">
              <a:buSzPct val="100000"/>
              <a:buFont typeface="Wingdings" charset="2"/>
              <a:buAutoNum type="arabicPeriod"/>
            </a:pPr>
            <a:endParaRPr lang="en-US" i="1" dirty="0"/>
          </a:p>
          <a:p>
            <a:pPr marL="541858" indent="-541858">
              <a:buSzPct val="100000"/>
              <a:buFont typeface="Wingdings" charset="2"/>
              <a:buAutoNum type="arabicPeriod"/>
            </a:pPr>
            <a:endParaRPr lang="en-US" i="1" dirty="0"/>
          </a:p>
          <a:p>
            <a:pPr marL="541858" indent="-541858">
              <a:buSzPct val="100000"/>
              <a:buFont typeface="Wingdings" charset="2"/>
              <a:buAutoNum type="arabicPeriod"/>
            </a:pPr>
            <a:r>
              <a:rPr lang="en-US" dirty="0"/>
              <a:t>Send </a:t>
            </a:r>
            <a:r>
              <a:rPr lang="en-US" i="1" dirty="0" err="1"/>
              <a:t>Write</a:t>
            </a:r>
            <a:r>
              <a:rPr lang="en-US" dirty="0" err="1"/>
              <a:t>(</a:t>
            </a:r>
            <a:r>
              <a:rPr lang="en-US" i="1" dirty="0" err="1"/>
              <a:t>x</a:t>
            </a:r>
            <a:r>
              <a:rPr lang="en-US" dirty="0"/>
              <a:t>) to all the slaves where a copy of </a:t>
            </a:r>
            <a:r>
              <a:rPr lang="en-US" i="1" dirty="0" err="1"/>
              <a:t>x</a:t>
            </a:r>
            <a:r>
              <a:rPr lang="en-US" dirty="0"/>
              <a:t> exists</a:t>
            </a:r>
          </a:p>
          <a:p>
            <a:pPr marL="541858" indent="-541858">
              <a:buSzPct val="100000"/>
              <a:buFont typeface="Wingdings" charset="2"/>
              <a:buAutoNum type="arabicPeriod"/>
            </a:pPr>
            <a:r>
              <a:rPr lang="en-US" dirty="0"/>
              <a:t>When Commit arrives, act as coordinator for 2PC</a:t>
            </a:r>
          </a:p>
        </p:txBody>
      </p:sp>
      <p:sp>
        <p:nvSpPr>
          <p:cNvPr id="559110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6565900" y="2932236"/>
            <a:ext cx="6070600" cy="6769100"/>
          </a:xfrm>
        </p:spPr>
        <p:txBody>
          <a:bodyPr/>
          <a:lstStyle/>
          <a:p>
            <a:pPr marL="541858" indent="-541858" algn="ctr">
              <a:buNone/>
            </a:pPr>
            <a:r>
              <a:rPr lang="en-US" u="sng" dirty="0"/>
              <a:t>Master Site</a:t>
            </a:r>
          </a:p>
          <a:p>
            <a:pPr marL="541858" indent="-541858">
              <a:buSzPct val="100000"/>
              <a:buFont typeface="Wingdings" charset="2"/>
              <a:buAutoNum type="arabicPeriod"/>
            </a:pPr>
            <a:r>
              <a:rPr lang="en-US" dirty="0"/>
              <a:t>If </a:t>
            </a:r>
            <a:r>
              <a:rPr lang="en-US" i="1" dirty="0" err="1"/>
              <a:t>op</a:t>
            </a:r>
            <a:r>
              <a:rPr lang="en-US" dirty="0" err="1"/>
              <a:t>(</a:t>
            </a:r>
            <a:r>
              <a:rPr lang="en-US" i="1" dirty="0" err="1"/>
              <a:t>x</a:t>
            </a:r>
            <a:r>
              <a:rPr lang="en-US" dirty="0"/>
              <a:t>) = </a:t>
            </a:r>
            <a:r>
              <a:rPr lang="en-US" i="1" dirty="0" err="1"/>
              <a:t>Read</a:t>
            </a:r>
            <a:r>
              <a:rPr lang="en-US" dirty="0" err="1"/>
              <a:t>(</a:t>
            </a:r>
            <a:r>
              <a:rPr lang="en-US" i="1" dirty="0" err="1"/>
              <a:t>x</a:t>
            </a:r>
            <a:r>
              <a:rPr lang="en-US" dirty="0"/>
              <a:t>): set read lock on </a:t>
            </a:r>
            <a:r>
              <a:rPr lang="en-US" i="1" dirty="0" err="1"/>
              <a:t>x</a:t>
            </a:r>
            <a:r>
              <a:rPr lang="en-US" dirty="0"/>
              <a:t> and send “lock granted” </a:t>
            </a:r>
            <a:r>
              <a:rPr lang="en-US" dirty="0" err="1"/>
              <a:t>msg</a:t>
            </a:r>
            <a:r>
              <a:rPr lang="en-US" dirty="0"/>
              <a:t> to the coordinating TM</a:t>
            </a:r>
          </a:p>
          <a:p>
            <a:pPr marL="541858" indent="-541858">
              <a:buSzPct val="100000"/>
              <a:buFont typeface="Wingdings" charset="2"/>
              <a:buAutoNum type="arabicPeriod"/>
            </a:pPr>
            <a:r>
              <a:rPr lang="en-US" dirty="0"/>
              <a:t>If </a:t>
            </a:r>
            <a:r>
              <a:rPr lang="en-US" i="1" dirty="0" err="1"/>
              <a:t>op</a:t>
            </a:r>
            <a:r>
              <a:rPr lang="en-US" dirty="0" err="1"/>
              <a:t>(</a:t>
            </a:r>
            <a:r>
              <a:rPr lang="en-US" i="1" dirty="0" err="1"/>
              <a:t>x</a:t>
            </a:r>
            <a:r>
              <a:rPr lang="en-US" dirty="0"/>
              <a:t>) = </a:t>
            </a:r>
            <a:r>
              <a:rPr lang="en-US" i="1" dirty="0" err="1"/>
              <a:t>Write</a:t>
            </a:r>
            <a:r>
              <a:rPr lang="en-US" dirty="0" err="1"/>
              <a:t>(</a:t>
            </a:r>
            <a:r>
              <a:rPr lang="en-US" i="1" dirty="0" err="1"/>
              <a:t>x</a:t>
            </a:r>
            <a:r>
              <a:rPr lang="en-US" dirty="0"/>
              <a:t>)</a:t>
            </a:r>
          </a:p>
          <a:p>
            <a:pPr marL="1137902" lvl="1" indent="-487672">
              <a:buFont typeface="Wingdings" charset="2"/>
              <a:buAutoNum type="arabicPeriod"/>
            </a:pPr>
            <a:r>
              <a:rPr lang="en-US" sz="2600" dirty="0"/>
              <a:t>Set write lock on </a:t>
            </a:r>
            <a:r>
              <a:rPr lang="en-US" sz="2600" i="1" dirty="0" err="1"/>
              <a:t>x</a:t>
            </a:r>
            <a:endParaRPr lang="en-US" sz="2600" i="1" dirty="0"/>
          </a:p>
          <a:p>
            <a:pPr marL="1137902" lvl="1" indent="-487672">
              <a:buFont typeface="Wingdings" charset="2"/>
              <a:buAutoNum type="arabicPeriod"/>
            </a:pPr>
            <a:r>
              <a:rPr lang="en-US" sz="2600" dirty="0"/>
              <a:t>Update local copy of </a:t>
            </a:r>
            <a:r>
              <a:rPr lang="en-US" sz="2600" i="1" dirty="0" err="1"/>
              <a:t>x</a:t>
            </a:r>
            <a:endParaRPr lang="en-US" sz="2600" i="1" dirty="0"/>
          </a:p>
          <a:p>
            <a:pPr marL="1137902" lvl="1" indent="-487672">
              <a:buFont typeface="Wingdings" charset="2"/>
              <a:buAutoNum type="arabicPeriod"/>
            </a:pPr>
            <a:r>
              <a:rPr lang="en-US" sz="2600" dirty="0"/>
              <a:t>Inform coordinating TM</a:t>
            </a:r>
          </a:p>
          <a:p>
            <a:pPr marL="1137902" lvl="1" indent="-487672">
              <a:buFont typeface="Wingdings" charset="2"/>
              <a:buAutoNum type="arabicPeriod"/>
            </a:pPr>
            <a:endParaRPr lang="en-US" sz="2600" dirty="0"/>
          </a:p>
          <a:p>
            <a:pPr marL="1137902" lvl="1" indent="-487672">
              <a:buFont typeface="Wingdings" charset="2"/>
              <a:buAutoNum type="arabicPeriod"/>
            </a:pPr>
            <a:endParaRPr lang="en-US" sz="2600" dirty="0"/>
          </a:p>
          <a:p>
            <a:pPr marL="1137902" lvl="1" indent="-487672">
              <a:buFont typeface="Wingdings" charset="2"/>
              <a:buAutoNum type="arabicPeriod"/>
            </a:pPr>
            <a:endParaRPr lang="en-US" sz="2600" dirty="0"/>
          </a:p>
          <a:p>
            <a:pPr marL="541858" indent="-541858">
              <a:buSzPct val="100000"/>
              <a:buFont typeface="Wingdings" charset="2"/>
              <a:buAutoNum type="arabicPeriod"/>
            </a:pPr>
            <a:r>
              <a:rPr lang="en-US" dirty="0"/>
              <a:t>Act as participant in 2PC</a:t>
            </a:r>
          </a:p>
        </p:txBody>
      </p:sp>
      <p:sp>
        <p:nvSpPr>
          <p:cNvPr id="559111" name="Rectangle 7"/>
          <p:cNvSpPr>
            <a:spLocks noChangeArrowheads="1"/>
          </p:cNvSpPr>
          <p:nvPr/>
        </p:nvSpPr>
        <p:spPr bwMode="auto">
          <a:xfrm>
            <a:off x="525736" y="2140496"/>
            <a:ext cx="12025336" cy="10801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</a:bodyPr>
          <a:lstStyle/>
          <a:p>
            <a:pPr algn="l">
              <a:spcBef>
                <a:spcPct val="10000"/>
              </a:spcBef>
              <a:buClr>
                <a:schemeClr val="accent2"/>
              </a:buClr>
              <a:buSzPct val="150000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Applications submit all transactions to the Transaction Manager at their own sites (Coordinating TM)</a:t>
            </a:r>
          </a:p>
        </p:txBody>
      </p:sp>
      <p:sp>
        <p:nvSpPr>
          <p:cNvPr id="559112" name="Line 8"/>
          <p:cNvSpPr>
            <a:spLocks noChangeShapeType="1"/>
          </p:cNvSpPr>
          <p:nvPr/>
        </p:nvSpPr>
        <p:spPr bwMode="auto">
          <a:xfrm flipH="1">
            <a:off x="3910111" y="4985173"/>
            <a:ext cx="3134155" cy="323675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559113" name="Line 9"/>
          <p:cNvSpPr>
            <a:spLocks noChangeShapeType="1"/>
          </p:cNvSpPr>
          <p:nvPr/>
        </p:nvSpPr>
        <p:spPr bwMode="auto">
          <a:xfrm flipH="1">
            <a:off x="5710311" y="6935893"/>
            <a:ext cx="1333955" cy="317171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559114" name="Line 10"/>
          <p:cNvSpPr>
            <a:spLocks noChangeShapeType="1"/>
          </p:cNvSpPr>
          <p:nvPr/>
        </p:nvSpPr>
        <p:spPr bwMode="auto">
          <a:xfrm>
            <a:off x="5494288" y="8477200"/>
            <a:ext cx="1224859" cy="30104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559115" name="Line 11"/>
          <p:cNvSpPr>
            <a:spLocks noChangeShapeType="1"/>
          </p:cNvSpPr>
          <p:nvPr/>
        </p:nvSpPr>
        <p:spPr bwMode="auto">
          <a:xfrm>
            <a:off x="5494288" y="3868688"/>
            <a:ext cx="97391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559116" name="Line 12"/>
          <p:cNvSpPr>
            <a:spLocks noChangeShapeType="1"/>
          </p:cNvSpPr>
          <p:nvPr/>
        </p:nvSpPr>
        <p:spPr bwMode="auto">
          <a:xfrm>
            <a:off x="5494288" y="3868688"/>
            <a:ext cx="1118653" cy="1444496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</a:p>
        </p:txBody>
      </p:sp>
      <p:sp>
        <p:nvSpPr>
          <p:cNvPr id="346117" name="Rectangle 5"/>
          <p:cNvSpPr>
            <a:spLocks noGrp="1" noChangeArrowheads="1"/>
          </p:cNvSpPr>
          <p:nvPr>
            <p:ph idx="1"/>
          </p:nvPr>
        </p:nvSpPr>
        <p:spPr>
          <a:xfrm>
            <a:off x="342900" y="2284512"/>
            <a:ext cx="12293600" cy="6769100"/>
          </a:xfrm>
        </p:spPr>
        <p:txBody>
          <a:bodyPr/>
          <a:lstStyle/>
          <a:p>
            <a:r>
              <a:rPr lang="en-US" dirty="0"/>
              <a:t>Why replicate?</a:t>
            </a:r>
          </a:p>
          <a:p>
            <a:pPr lvl="1"/>
            <a:r>
              <a:rPr lang="en-US" dirty="0"/>
              <a:t>System availability</a:t>
            </a:r>
          </a:p>
          <a:p>
            <a:pPr lvl="2"/>
            <a:r>
              <a:rPr lang="en-US" dirty="0"/>
              <a:t>Avoid single points of failure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dirty="0"/>
              <a:t>Localization</a:t>
            </a:r>
          </a:p>
          <a:p>
            <a:pPr lvl="1"/>
            <a:r>
              <a:rPr lang="en-US" dirty="0"/>
              <a:t>Scalability</a:t>
            </a:r>
          </a:p>
          <a:p>
            <a:pPr lvl="2"/>
            <a:r>
              <a:rPr lang="en-US" dirty="0"/>
              <a:t>Scalability in numbers and geographic area</a:t>
            </a:r>
          </a:p>
          <a:p>
            <a:pPr lvl="1"/>
            <a:r>
              <a:rPr lang="en-US" dirty="0"/>
              <a:t>Application requirements</a:t>
            </a:r>
          </a:p>
          <a:p>
            <a:r>
              <a:rPr lang="en-US" dirty="0"/>
              <a:t>Why not replicate?</a:t>
            </a:r>
          </a:p>
          <a:p>
            <a:pPr lvl="1"/>
            <a:r>
              <a:rPr lang="en-US" dirty="0"/>
              <a:t>Replication transparency</a:t>
            </a:r>
          </a:p>
          <a:p>
            <a:pPr lvl="1"/>
            <a:r>
              <a:rPr lang="en-US" dirty="0"/>
              <a:t>Consistency issues</a:t>
            </a:r>
          </a:p>
          <a:p>
            <a:pPr lvl="2"/>
            <a:r>
              <a:rPr lang="en-US" dirty="0"/>
              <a:t>Updates are costly</a:t>
            </a:r>
          </a:p>
          <a:p>
            <a:pPr lvl="2"/>
            <a:r>
              <a:rPr lang="en-US" dirty="0"/>
              <a:t>Availability may suffer if not careful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Primary Copy</a:t>
            </a:r>
            <a:r>
              <a:rPr lang="en-US" dirty="0" smtClean="0"/>
              <a:t>/Full </a:t>
            </a:r>
            <a:r>
              <a:rPr lang="en-US" dirty="0"/>
              <a:t>Transparency</a:t>
            </a:r>
          </a:p>
        </p:txBody>
      </p:sp>
      <p:sp>
        <p:nvSpPr>
          <p:cNvPr id="549893" name="Rectangle 5"/>
          <p:cNvSpPr>
            <a:spLocks noGrp="1" noChangeArrowheads="1"/>
          </p:cNvSpPr>
          <p:nvPr>
            <p:ph idx="1"/>
          </p:nvPr>
        </p:nvSpPr>
        <p:spPr>
          <a:xfrm>
            <a:off x="342900" y="2417192"/>
            <a:ext cx="12293600" cy="2819648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Applications submit transactions directly to their local TMs</a:t>
            </a:r>
          </a:p>
          <a:p>
            <a:pPr>
              <a:lnSpc>
                <a:spcPct val="80000"/>
              </a:lnSpc>
            </a:pPr>
            <a:r>
              <a:rPr lang="en-US" dirty="0"/>
              <a:t>Local TM: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Forward each operation to the primary copy of the data item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Upon granting of locks, submit Read to any slave, Write to all slaves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Coordinate 2PC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pic>
        <p:nvPicPr>
          <p:cNvPr id="5" name="Picture 4" descr="Fig-13-2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3928" y="5236840"/>
            <a:ext cx="8817054" cy="373897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Primary Copy</a:t>
            </a:r>
            <a:r>
              <a:rPr lang="en-US" dirty="0" smtClean="0"/>
              <a:t>/Full Transparency (cont’d)</a:t>
            </a:r>
            <a:endParaRPr lang="en-US" dirty="0"/>
          </a:p>
        </p:txBody>
      </p:sp>
      <p:sp>
        <p:nvSpPr>
          <p:cNvPr id="549893" name="Rectangle 5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2293600" cy="274764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Primary copy site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Read</a:t>
            </a:r>
            <a:r>
              <a:rPr lang="en-US" sz="2600" dirty="0"/>
              <a:t>(</a:t>
            </a:r>
            <a:r>
              <a:rPr lang="en-US" sz="2600" i="1" dirty="0"/>
              <a:t>x</a:t>
            </a:r>
            <a:r>
              <a:rPr lang="en-US" sz="2600" dirty="0"/>
              <a:t>): lock </a:t>
            </a:r>
            <a:r>
              <a:rPr lang="en-US" sz="2600" i="1" dirty="0" err="1"/>
              <a:t>x</a:t>
            </a:r>
            <a:r>
              <a:rPr lang="en-US" sz="2600" dirty="0" err="1"/>
              <a:t>and</a:t>
            </a:r>
            <a:r>
              <a:rPr lang="en-US" sz="2600" dirty="0"/>
              <a:t> reply to </a:t>
            </a:r>
            <a:r>
              <a:rPr lang="en-US" sz="2600" dirty="0" smtClean="0"/>
              <a:t>TM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Write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): lock </a:t>
            </a:r>
            <a:r>
              <a:rPr lang="en-US" sz="2800" i="1" dirty="0"/>
              <a:t>x</a:t>
            </a:r>
            <a:r>
              <a:rPr lang="en-US" sz="2800" dirty="0"/>
              <a:t>, perform update, inform </a:t>
            </a:r>
            <a:r>
              <a:rPr lang="en-US" sz="2800" dirty="0" smtClean="0"/>
              <a:t>TM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800" dirty="0" smtClean="0"/>
              <a:t>Participate </a:t>
            </a:r>
            <a:r>
              <a:rPr lang="en-US" sz="2800" dirty="0"/>
              <a:t>in </a:t>
            </a:r>
            <a:r>
              <a:rPr lang="en-US" sz="2800" dirty="0" smtClean="0"/>
              <a:t>2PC</a:t>
            </a:r>
          </a:p>
          <a:p>
            <a:pPr>
              <a:lnSpc>
                <a:spcPct val="80000"/>
              </a:lnSpc>
            </a:pPr>
            <a:r>
              <a:rPr lang="en-US" sz="3000" dirty="0" smtClean="0"/>
              <a:t>Slaves: as before</a:t>
            </a:r>
            <a:endParaRPr lang="en-US" sz="3000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pic>
        <p:nvPicPr>
          <p:cNvPr id="6" name="Picture 5" descr="Fig-13-2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3928" y="5236840"/>
            <a:ext cx="8817054" cy="373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552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Eager Distributed Protocol</a:t>
            </a:r>
          </a:p>
        </p:txBody>
      </p:sp>
      <p:sp>
        <p:nvSpPr>
          <p:cNvPr id="550917" name="Rectangle 5"/>
          <p:cNvSpPr>
            <a:spLocks noGrp="1" noChangeArrowheads="1"/>
          </p:cNvSpPr>
          <p:nvPr>
            <p:ph idx="1"/>
          </p:nvPr>
        </p:nvSpPr>
        <p:spPr>
          <a:xfrm>
            <a:off x="342900" y="2356520"/>
            <a:ext cx="12293600" cy="310768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Updates originate at any copy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Each sites uses 2 phase locking.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Read operations are performed locally.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Write operations are performed at all sites (using a distributed locking protocol).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Coordinate 2PC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Slaves: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As before</a:t>
            </a:r>
          </a:p>
        </p:txBody>
      </p:sp>
      <p:pic>
        <p:nvPicPr>
          <p:cNvPr id="5" name="Picture 4" descr="Fig-13-3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0725" y="5656603"/>
            <a:ext cx="10528782" cy="368469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Distributed Protocol </a:t>
            </a:r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853"/>
              </a:spcBef>
            </a:pPr>
            <a:r>
              <a:rPr lang="en-US" dirty="0"/>
              <a:t>Critical issue:</a:t>
            </a:r>
          </a:p>
          <a:p>
            <a:pPr lvl="1">
              <a:lnSpc>
                <a:spcPct val="90000"/>
              </a:lnSpc>
              <a:spcBef>
                <a:spcPts val="853"/>
              </a:spcBef>
            </a:pPr>
            <a:r>
              <a:rPr lang="en-US" dirty="0"/>
              <a:t>Concurrent Writes initiated at different master sites are executed in the same order at each slave site</a:t>
            </a:r>
          </a:p>
          <a:p>
            <a:pPr lvl="1">
              <a:lnSpc>
                <a:spcPct val="90000"/>
              </a:lnSpc>
              <a:spcBef>
                <a:spcPts val="853"/>
              </a:spcBef>
            </a:pPr>
            <a:r>
              <a:rPr lang="en-US" dirty="0"/>
              <a:t>Local histories are serializable (this is easy)</a:t>
            </a:r>
          </a:p>
          <a:p>
            <a:pPr>
              <a:lnSpc>
                <a:spcPct val="90000"/>
              </a:lnSpc>
              <a:spcBef>
                <a:spcPts val="853"/>
              </a:spcBef>
            </a:pPr>
            <a:r>
              <a:rPr lang="en-US" dirty="0"/>
              <a:t>Advantages</a:t>
            </a:r>
          </a:p>
          <a:p>
            <a:pPr lvl="1">
              <a:lnSpc>
                <a:spcPct val="90000"/>
              </a:lnSpc>
              <a:spcBef>
                <a:spcPts val="853"/>
              </a:spcBef>
            </a:pPr>
            <a:r>
              <a:rPr lang="en-US" dirty="0"/>
              <a:t>Simple and easy to implement</a:t>
            </a:r>
          </a:p>
          <a:p>
            <a:pPr>
              <a:lnSpc>
                <a:spcPct val="90000"/>
              </a:lnSpc>
              <a:spcBef>
                <a:spcPts val="853"/>
              </a:spcBef>
            </a:pPr>
            <a:r>
              <a:rPr lang="en-US" dirty="0"/>
              <a:t>Disadvantage</a:t>
            </a:r>
          </a:p>
          <a:p>
            <a:pPr lvl="1">
              <a:lnSpc>
                <a:spcPct val="90000"/>
              </a:lnSpc>
              <a:spcBef>
                <a:spcPts val="853"/>
              </a:spcBef>
            </a:pPr>
            <a:r>
              <a:rPr lang="en-US" dirty="0"/>
              <a:t>Very high communication overhead</a:t>
            </a:r>
          </a:p>
          <a:p>
            <a:pPr lvl="2">
              <a:lnSpc>
                <a:spcPct val="90000"/>
              </a:lnSpc>
              <a:spcBef>
                <a:spcPts val="853"/>
              </a:spcBef>
            </a:pPr>
            <a:r>
              <a:rPr lang="en-US" i="1" dirty="0"/>
              <a:t>n</a:t>
            </a:r>
            <a:r>
              <a:rPr lang="en-US" dirty="0"/>
              <a:t> replicas; </a:t>
            </a:r>
            <a:r>
              <a:rPr lang="en-US" i="1" dirty="0"/>
              <a:t>m</a:t>
            </a:r>
            <a:r>
              <a:rPr lang="en-US" dirty="0"/>
              <a:t> update operations in each transaction: </a:t>
            </a:r>
            <a:r>
              <a:rPr lang="en-US" i="1" dirty="0" smtClean="0"/>
              <a:t>n</a:t>
            </a:r>
            <a:r>
              <a:rPr lang="en-US" dirty="0" smtClean="0">
                <a:sym typeface="Symbol" charset="2"/>
              </a:rPr>
              <a:t>*</a:t>
            </a:r>
            <a:r>
              <a:rPr lang="en-US" i="1" dirty="0" smtClean="0"/>
              <a:t>m </a:t>
            </a:r>
            <a:r>
              <a:rPr lang="en-US" dirty="0" smtClean="0"/>
              <a:t>messages (assume no multicasting)</a:t>
            </a:r>
          </a:p>
          <a:p>
            <a:pPr lvl="2">
              <a:spcBef>
                <a:spcPts val="853"/>
              </a:spcBef>
            </a:pPr>
            <a:r>
              <a:rPr lang="en-US" dirty="0"/>
              <a:t>For </a:t>
            </a:r>
            <a:r>
              <a:rPr lang="en-US" dirty="0" smtClean="0"/>
              <a:t>throughput of </a:t>
            </a:r>
            <a:r>
              <a:rPr lang="en-US" i="1" dirty="0" smtClean="0"/>
              <a:t>k </a:t>
            </a:r>
            <a:r>
              <a:rPr lang="en-US" dirty="0" err="1" smtClean="0"/>
              <a:t>tps</a:t>
            </a:r>
            <a:r>
              <a:rPr lang="en-US" dirty="0"/>
              <a:t>: </a:t>
            </a:r>
            <a:r>
              <a:rPr lang="en-US" i="1" dirty="0" smtClean="0"/>
              <a:t>k</a:t>
            </a:r>
            <a:r>
              <a:rPr lang="en-US" dirty="0" smtClean="0">
                <a:sym typeface="Symbol" charset="2"/>
              </a:rPr>
              <a:t>* </a:t>
            </a:r>
            <a:r>
              <a:rPr lang="en-US" i="1" dirty="0" smtClean="0"/>
              <a:t>n</a:t>
            </a:r>
            <a:r>
              <a:rPr lang="en-US" dirty="0" smtClean="0">
                <a:sym typeface="Symbol" charset="2"/>
              </a:rPr>
              <a:t>*</a:t>
            </a:r>
            <a:r>
              <a:rPr lang="en-US" i="1" dirty="0" smtClean="0"/>
              <a:t>m</a:t>
            </a:r>
            <a:r>
              <a:rPr lang="en-US" dirty="0" smtClean="0"/>
              <a:t> </a:t>
            </a:r>
            <a:r>
              <a:rPr lang="en-US" dirty="0"/>
              <a:t>messages</a:t>
            </a:r>
          </a:p>
          <a:p>
            <a:pPr>
              <a:lnSpc>
                <a:spcPct val="90000"/>
              </a:lnSpc>
              <a:spcBef>
                <a:spcPts val="853"/>
              </a:spcBef>
            </a:pPr>
            <a:r>
              <a:rPr lang="en-US" dirty="0"/>
              <a:t>Alternative</a:t>
            </a:r>
          </a:p>
          <a:p>
            <a:pPr lvl="1">
              <a:lnSpc>
                <a:spcPct val="90000"/>
              </a:lnSpc>
              <a:spcBef>
                <a:spcPts val="853"/>
              </a:spcBef>
            </a:pPr>
            <a:r>
              <a:rPr lang="en-US" dirty="0"/>
              <a:t>Use group communication + deferred update to slaves to reduce </a:t>
            </a:r>
            <a:r>
              <a:rPr lang="en-US" dirty="0" smtClean="0"/>
              <a:t>messages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Single Master</a:t>
            </a:r>
            <a:r>
              <a:rPr lang="en-US" dirty="0" smtClean="0"/>
              <a:t>/Limited </a:t>
            </a:r>
            <a:r>
              <a:rPr lang="en-US" dirty="0"/>
              <a:t>Transparency</a:t>
            </a:r>
          </a:p>
        </p:txBody>
      </p:sp>
      <p:sp>
        <p:nvSpPr>
          <p:cNvPr id="551943" name="Rectangle 7"/>
          <p:cNvSpPr>
            <a:spLocks noGrp="1" noChangeArrowheads="1"/>
          </p:cNvSpPr>
          <p:nvPr>
            <p:ph idx="1"/>
          </p:nvPr>
        </p:nvSpPr>
        <p:spPr>
          <a:xfrm>
            <a:off x="342900" y="2284512"/>
            <a:ext cx="12293600" cy="346772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427"/>
              </a:spcBef>
              <a:spcAft>
                <a:spcPts val="0"/>
              </a:spcAft>
            </a:pPr>
            <a:r>
              <a:rPr lang="en-US" dirty="0"/>
              <a:t>Update transactions submitted to master</a:t>
            </a:r>
          </a:p>
          <a:p>
            <a:pPr>
              <a:lnSpc>
                <a:spcPct val="80000"/>
              </a:lnSpc>
              <a:spcBef>
                <a:spcPts val="427"/>
              </a:spcBef>
              <a:spcAft>
                <a:spcPts val="0"/>
              </a:spcAft>
            </a:pPr>
            <a:r>
              <a:rPr lang="en-US" dirty="0"/>
              <a:t>Master:</a:t>
            </a:r>
          </a:p>
          <a:p>
            <a:pPr lvl="1">
              <a:lnSpc>
                <a:spcPct val="80000"/>
              </a:lnSpc>
              <a:spcBef>
                <a:spcPts val="427"/>
              </a:spcBef>
              <a:spcAft>
                <a:spcPts val="0"/>
              </a:spcAft>
            </a:pPr>
            <a:r>
              <a:rPr lang="en-US" dirty="0"/>
              <a:t>Upon read: read locally and return to user</a:t>
            </a:r>
          </a:p>
          <a:p>
            <a:pPr lvl="1">
              <a:lnSpc>
                <a:spcPct val="80000"/>
              </a:lnSpc>
              <a:spcBef>
                <a:spcPts val="427"/>
              </a:spcBef>
              <a:spcAft>
                <a:spcPts val="0"/>
              </a:spcAft>
            </a:pPr>
            <a:r>
              <a:rPr lang="en-US" dirty="0"/>
              <a:t>Upon write: write locally and return to user</a:t>
            </a:r>
          </a:p>
          <a:p>
            <a:pPr lvl="1">
              <a:lnSpc>
                <a:spcPct val="80000"/>
              </a:lnSpc>
              <a:spcBef>
                <a:spcPts val="427"/>
              </a:spcBef>
              <a:spcAft>
                <a:spcPts val="0"/>
              </a:spcAft>
            </a:pPr>
            <a:r>
              <a:rPr lang="en-US" dirty="0"/>
              <a:t>Upon commit/abort: terminate locally</a:t>
            </a:r>
          </a:p>
          <a:p>
            <a:pPr lvl="1">
              <a:lnSpc>
                <a:spcPct val="80000"/>
              </a:lnSpc>
              <a:spcBef>
                <a:spcPts val="427"/>
              </a:spcBef>
              <a:spcAft>
                <a:spcPts val="0"/>
              </a:spcAft>
            </a:pPr>
            <a:r>
              <a:rPr lang="en-US" dirty="0"/>
              <a:t>Sometime after commit: multicast updates to slaves (in order)</a:t>
            </a:r>
          </a:p>
          <a:p>
            <a:pPr>
              <a:lnSpc>
                <a:spcPct val="80000"/>
              </a:lnSpc>
              <a:spcBef>
                <a:spcPts val="427"/>
              </a:spcBef>
              <a:spcAft>
                <a:spcPts val="0"/>
              </a:spcAft>
            </a:pPr>
            <a:r>
              <a:rPr lang="en-US" dirty="0"/>
              <a:t>Slaves:</a:t>
            </a:r>
          </a:p>
          <a:p>
            <a:pPr lvl="1">
              <a:lnSpc>
                <a:spcPct val="80000"/>
              </a:lnSpc>
              <a:spcBef>
                <a:spcPts val="427"/>
              </a:spcBef>
              <a:spcAft>
                <a:spcPts val="0"/>
              </a:spcAft>
            </a:pPr>
            <a:r>
              <a:rPr lang="en-US" dirty="0"/>
              <a:t>Upon read: read locally</a:t>
            </a:r>
          </a:p>
          <a:p>
            <a:pPr lvl="1">
              <a:lnSpc>
                <a:spcPct val="80000"/>
              </a:lnSpc>
              <a:spcBef>
                <a:spcPts val="427"/>
              </a:spcBef>
              <a:spcAft>
                <a:spcPts val="0"/>
              </a:spcAft>
            </a:pPr>
            <a:r>
              <a:rPr lang="en-US" dirty="0"/>
              <a:t>Refresh transactions: install updates</a:t>
            </a:r>
          </a:p>
        </p:txBody>
      </p:sp>
      <p:pic>
        <p:nvPicPr>
          <p:cNvPr id="5" name="Picture 4" descr="Fig-13-4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4213" y="5779837"/>
            <a:ext cx="9103360" cy="377748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Primary Copy</a:t>
            </a:r>
            <a:r>
              <a:rPr lang="en-US" dirty="0" smtClean="0"/>
              <a:t>/Limited </a:t>
            </a:r>
            <a:r>
              <a:rPr lang="en-US" dirty="0"/>
              <a:t>Transparency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spcAft>
                <a:spcPts val="2560"/>
              </a:spcAft>
            </a:pPr>
            <a:r>
              <a:rPr lang="en-US" dirty="0"/>
              <a:t>There are multiple masters;</a:t>
            </a:r>
            <a:r>
              <a:rPr lang="en-US" dirty="0" smtClean="0"/>
              <a:t> each </a:t>
            </a:r>
            <a:r>
              <a:rPr lang="en-US" dirty="0"/>
              <a:t>master execution is similar to lazy single master in the way it handles transactions</a:t>
            </a:r>
          </a:p>
          <a:p>
            <a:pPr>
              <a:lnSpc>
                <a:spcPct val="90000"/>
              </a:lnSpc>
              <a:spcBef>
                <a:spcPct val="5000"/>
              </a:spcBef>
              <a:spcAft>
                <a:spcPts val="2560"/>
              </a:spcAft>
            </a:pPr>
            <a:r>
              <a:rPr lang="en-US" dirty="0"/>
              <a:t>Slave execution complicated: refresh transactions from multiple masters and need to be ordered </a:t>
            </a:r>
            <a:r>
              <a:rPr lang="en-US" dirty="0" smtClean="0"/>
              <a:t>properly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Primary Copy</a:t>
            </a:r>
            <a:r>
              <a:rPr lang="en-US" dirty="0" smtClean="0"/>
              <a:t>/Limited Transparency – Slaves</a:t>
            </a:r>
            <a:endParaRPr 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</a:t>
            </a:r>
            <a:r>
              <a:rPr lang="en-US" dirty="0"/>
              <a:t>system-wide unique timestamps to refresh transactions and execute them in timestamp order</a:t>
            </a:r>
          </a:p>
          <a:p>
            <a:pPr lvl="1"/>
            <a:r>
              <a:rPr lang="en-US" dirty="0"/>
              <a:t>May cause too many aborts</a:t>
            </a:r>
          </a:p>
          <a:p>
            <a:r>
              <a:rPr lang="en-US" dirty="0"/>
              <a:t>Replication graph</a:t>
            </a:r>
          </a:p>
          <a:p>
            <a:pPr lvl="1"/>
            <a:r>
              <a:rPr lang="en-US" dirty="0"/>
              <a:t>Similar to serialization graph, but nodes are transactions (</a:t>
            </a:r>
            <a:r>
              <a:rPr lang="en-US" i="1" dirty="0"/>
              <a:t>T</a:t>
            </a:r>
            <a:r>
              <a:rPr lang="en-US" dirty="0"/>
              <a:t>) + sites (</a:t>
            </a:r>
            <a:r>
              <a:rPr lang="en-US" i="1" dirty="0"/>
              <a:t>S</a:t>
            </a:r>
            <a:r>
              <a:rPr lang="en-US" dirty="0"/>
              <a:t>); </a:t>
            </a:r>
            <a:r>
              <a:rPr lang="en-US" dirty="0" smtClean="0"/>
              <a:t>edge </a:t>
            </a:r>
            <a:r>
              <a:rPr lang="en-US" dirty="0" smtClean="0">
                <a:sym typeface="Symbol" charset="2"/>
              </a:rPr>
              <a:t>〈</a:t>
            </a:r>
            <a:r>
              <a:rPr lang="en-US" i="1" dirty="0" err="1" smtClean="0">
                <a:sym typeface="Symbol" charset="2"/>
              </a:rPr>
              <a:t>T</a:t>
            </a:r>
            <a:r>
              <a:rPr lang="en-US" i="1" baseline="-25000" dirty="0" err="1" smtClean="0">
                <a:sym typeface="Symbol" charset="2"/>
              </a:rPr>
              <a:t>i</a:t>
            </a:r>
            <a:r>
              <a:rPr lang="en-US" dirty="0" err="1" smtClean="0">
                <a:sym typeface="Symbol" charset="2"/>
              </a:rPr>
              <a:t>,</a:t>
            </a:r>
            <a:r>
              <a:rPr lang="en-US" i="1" dirty="0" err="1" smtClean="0">
                <a:sym typeface="Symbol" charset="2"/>
              </a:rPr>
              <a:t>S</a:t>
            </a:r>
            <a:r>
              <a:rPr lang="en-US" i="1" baseline="-25000" dirty="0" err="1" smtClean="0">
                <a:sym typeface="Symbol" charset="2"/>
              </a:rPr>
              <a:t>j</a:t>
            </a:r>
            <a:r>
              <a:rPr lang="en-US" dirty="0" err="1" smtClean="0">
                <a:sym typeface="Symbol" charset="2"/>
              </a:rPr>
              <a:t>〉exists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err="1" smtClean="0">
                <a:sym typeface="Symbol" charset="2"/>
              </a:rPr>
              <a:t>iff</a:t>
            </a:r>
            <a:r>
              <a:rPr lang="en-US" dirty="0" smtClean="0">
                <a:sym typeface="Symbol" charset="2"/>
              </a:rPr>
              <a:t> </a:t>
            </a:r>
            <a:r>
              <a:rPr lang="en-US" i="1" dirty="0" smtClean="0">
                <a:sym typeface="Symbol" charset="2"/>
              </a:rPr>
              <a:t>T</a:t>
            </a:r>
            <a:r>
              <a:rPr lang="en-US" i="1" baseline="-25000" dirty="0" smtClean="0">
                <a:solidFill>
                  <a:schemeClr val="tx2"/>
                </a:solidFill>
                <a:sym typeface="Symbol" charset="2"/>
              </a:rPr>
              <a:t>i</a:t>
            </a:r>
            <a:r>
              <a:rPr lang="en-US" i="1" baseline="-25000" dirty="0" smtClean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performs </a:t>
            </a:r>
            <a:r>
              <a:rPr lang="en-US" dirty="0">
                <a:sym typeface="Symbol" charset="2"/>
              </a:rPr>
              <a:t>a Write(</a:t>
            </a:r>
            <a:r>
              <a:rPr lang="en-US" i="1" dirty="0">
                <a:sym typeface="Symbol" charset="2"/>
              </a:rPr>
              <a:t>x</a:t>
            </a:r>
            <a:r>
              <a:rPr lang="en-US" dirty="0">
                <a:sym typeface="Symbol" charset="2"/>
              </a:rPr>
              <a:t>) and </a:t>
            </a:r>
            <a:r>
              <a:rPr lang="en-US" i="1" dirty="0">
                <a:sym typeface="Symbol" charset="2"/>
              </a:rPr>
              <a:t>x</a:t>
            </a:r>
            <a:r>
              <a:rPr lang="en-US" dirty="0">
                <a:sym typeface="Symbol" charset="2"/>
              </a:rPr>
              <a:t> is stored in </a:t>
            </a:r>
            <a:r>
              <a:rPr lang="en-US" i="1" dirty="0" err="1">
                <a:sym typeface="Symbol" charset="2"/>
              </a:rPr>
              <a:t>S</a:t>
            </a:r>
            <a:r>
              <a:rPr lang="en-US" i="1" baseline="-25000" dirty="0" err="1">
                <a:sym typeface="Symbol" charset="2"/>
              </a:rPr>
              <a:t>j</a:t>
            </a:r>
            <a:endParaRPr lang="en-US" i="1" baseline="-25000" dirty="0">
              <a:sym typeface="Symbol" charset="2"/>
            </a:endParaRPr>
          </a:p>
          <a:p>
            <a:pPr lvl="1"/>
            <a:r>
              <a:rPr lang="en-US" dirty="0"/>
              <a:t>For each operation (</a:t>
            </a:r>
            <a:r>
              <a:rPr lang="en-US" i="1" dirty="0" err="1"/>
              <a:t>op</a:t>
            </a:r>
            <a:r>
              <a:rPr lang="en-US" i="1" baseline="-25000" dirty="0" err="1"/>
              <a:t>k</a:t>
            </a:r>
            <a:r>
              <a:rPr lang="en-US" dirty="0"/>
              <a:t>), enter the appropriate nodes (</a:t>
            </a:r>
            <a:r>
              <a:rPr lang="en-US" i="1" dirty="0" err="1"/>
              <a:t>T</a:t>
            </a:r>
            <a:r>
              <a:rPr lang="en-US" i="1" baseline="-25000" dirty="0" err="1"/>
              <a:t>k</a:t>
            </a:r>
            <a:r>
              <a:rPr lang="en-US" dirty="0"/>
              <a:t>) and </a:t>
            </a:r>
            <a:r>
              <a:rPr lang="en-US" dirty="0" smtClean="0"/>
              <a:t>edges; </a:t>
            </a:r>
            <a:r>
              <a:rPr lang="en-US" dirty="0"/>
              <a:t>if graph has no cycles, no problem</a:t>
            </a:r>
          </a:p>
          <a:p>
            <a:pPr lvl="1"/>
            <a:r>
              <a:rPr lang="en-US" dirty="0"/>
              <a:t>If cycle exists and the transactions in the cycle have been committed at their masters, but their refresh transactions have not yet committed at slaves, abort </a:t>
            </a:r>
            <a:r>
              <a:rPr lang="en-US" i="1" dirty="0" err="1"/>
              <a:t>T</a:t>
            </a:r>
            <a:r>
              <a:rPr lang="en-US" i="1" baseline="-25000" dirty="0" err="1"/>
              <a:t>k</a:t>
            </a:r>
            <a:r>
              <a:rPr lang="en-US" dirty="0"/>
              <a:t>; if they have not yet committed at their masters, </a:t>
            </a:r>
            <a:r>
              <a:rPr lang="en-US" i="1" dirty="0" err="1"/>
              <a:t>T</a:t>
            </a:r>
            <a:r>
              <a:rPr lang="en-US" i="1" baseline="-25000" dirty="0" err="1"/>
              <a:t>k</a:t>
            </a:r>
            <a:r>
              <a:rPr lang="en-US" dirty="0"/>
              <a:t>waits.</a:t>
            </a:r>
          </a:p>
          <a:p>
            <a:r>
              <a:rPr lang="en-US" dirty="0"/>
              <a:t>Use group communication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5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Single Master</a:t>
            </a:r>
            <a:r>
              <a:rPr lang="en-US" dirty="0" smtClean="0"/>
              <a:t>/Full </a:t>
            </a:r>
            <a:r>
              <a:rPr lang="en-US" dirty="0"/>
              <a:t>Transparency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130949" tIns="65475" rIns="130949" bIns="65475"/>
          <a:lstStyle/>
          <a:p>
            <a:r>
              <a:rPr lang="en-US" dirty="0"/>
              <a:t>This is very tricky</a:t>
            </a:r>
          </a:p>
          <a:p>
            <a:pPr lvl="1"/>
            <a:r>
              <a:rPr lang="en-US" dirty="0"/>
              <a:t>Forwarding operations to a master and then getting refresh transactions cause difficulties</a:t>
            </a:r>
          </a:p>
          <a:p>
            <a:r>
              <a:rPr lang="en-US" dirty="0"/>
              <a:t>Two problems:</a:t>
            </a:r>
          </a:p>
          <a:p>
            <a:pPr lvl="1"/>
            <a:r>
              <a:rPr lang="en-US" dirty="0"/>
              <a:t>Violation of 1SR behavior</a:t>
            </a:r>
          </a:p>
          <a:p>
            <a:pPr lvl="1"/>
            <a:r>
              <a:rPr lang="en-US" dirty="0"/>
              <a:t>A transaction may not see its own reads</a:t>
            </a:r>
          </a:p>
          <a:p>
            <a:r>
              <a:rPr lang="en-US" dirty="0"/>
              <a:t>Problem arises in primary copy/full transparency as well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029792" y="2284512"/>
            <a:ext cx="9380544" cy="1420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l">
              <a:tabLst>
                <a:tab pos="650230" algn="l"/>
                <a:tab pos="3007313" algn="l"/>
                <a:tab pos="3576264" algn="l"/>
                <a:tab pos="5852069" algn="l"/>
                <a:tab pos="6421020" algn="l"/>
              </a:tabLst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Site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 M 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(Master) holds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 x, y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; </a:t>
            </a:r>
            <a:r>
              <a:rPr lang="en-US" sz="2800" dirty="0" err="1">
                <a:solidFill>
                  <a:schemeClr val="tx2"/>
                </a:solidFill>
                <a:latin typeface="Book Antiqua"/>
              </a:rPr>
              <a:t>Site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B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holds slave copies of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 x, y</a:t>
            </a:r>
          </a:p>
          <a:p>
            <a:pPr algn="l">
              <a:tabLst>
                <a:tab pos="650230" algn="l"/>
                <a:tab pos="3007313" algn="l"/>
                <a:tab pos="3576264" algn="l"/>
                <a:tab pos="5852069" algn="l"/>
                <a:tab pos="6421020" algn="l"/>
              </a:tabLst>
            </a:pPr>
            <a:r>
              <a:rPr lang="en-US" sz="2800" i="1" dirty="0" smtClean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 smtClean="0">
                <a:solidFill>
                  <a:schemeClr val="tx2"/>
                </a:solidFill>
                <a:latin typeface="Book Antiqua"/>
              </a:rPr>
              <a:t>1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:	Read(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), Write(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y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), Commit 	</a:t>
            </a:r>
          </a:p>
          <a:p>
            <a:pPr algn="l">
              <a:tabLst>
                <a:tab pos="650230" algn="l"/>
                <a:tab pos="3007313" algn="l"/>
                <a:tab pos="3576264" algn="l"/>
                <a:tab pos="5852069" algn="l"/>
                <a:tab pos="6421020" algn="l"/>
              </a:tabLst>
            </a:pP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:	Read(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), Write(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y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), Commit</a:t>
            </a:r>
          </a:p>
        </p:txBody>
      </p:sp>
      <p:pic>
        <p:nvPicPr>
          <p:cNvPr id="56218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75360" y="4897121"/>
            <a:ext cx="11487573" cy="4655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04" y="3759330"/>
            <a:ext cx="8940800" cy="97345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4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50230" indent="-650230"/>
            <a:r>
              <a:rPr lang="en-US" dirty="0"/>
              <a:t>Master site</a:t>
            </a:r>
            <a:r>
              <a:rPr lang="en-US" i="1" dirty="0"/>
              <a:t> M </a:t>
            </a:r>
            <a:r>
              <a:rPr lang="en-US" dirty="0"/>
              <a:t>holds </a:t>
            </a:r>
            <a:r>
              <a:rPr lang="en-US" i="1" dirty="0" err="1"/>
              <a:t>x</a:t>
            </a:r>
            <a:r>
              <a:rPr lang="en-US" dirty="0"/>
              <a:t>, site </a:t>
            </a:r>
            <a:r>
              <a:rPr lang="en-US" i="1" dirty="0"/>
              <a:t>C</a:t>
            </a:r>
            <a:r>
              <a:rPr lang="en-US" dirty="0"/>
              <a:t> holds slave copy of </a:t>
            </a:r>
            <a:r>
              <a:rPr lang="en-US" i="1" dirty="0" err="1"/>
              <a:t>x</a:t>
            </a:r>
            <a:endParaRPr lang="en-US" i="1" dirty="0"/>
          </a:p>
          <a:p>
            <a:pPr marL="650230" indent="-650230"/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 smtClean="0"/>
              <a:t>: Write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Read(</a:t>
            </a:r>
            <a:r>
              <a:rPr lang="en-US" i="1" dirty="0"/>
              <a:t>x</a:t>
            </a:r>
            <a:r>
              <a:rPr lang="en-US" dirty="0"/>
              <a:t>), </a:t>
            </a:r>
            <a:r>
              <a:rPr lang="en-US" dirty="0" smtClean="0"/>
              <a:t>Commit</a:t>
            </a:r>
          </a:p>
          <a:p>
            <a:pPr marL="650230" indent="-650230"/>
            <a:r>
              <a:rPr lang="en-US" dirty="0" smtClean="0"/>
              <a:t>Sequence </a:t>
            </a:r>
            <a:r>
              <a:rPr lang="en-US" dirty="0"/>
              <a:t>of execution</a:t>
            </a:r>
            <a:endParaRPr lang="en-US" dirty="0" smtClean="0"/>
          </a:p>
          <a:p>
            <a:pPr marL="1192088" lvl="1" indent="-541858">
              <a:buFont typeface="Wingdings" charset="2"/>
              <a:buAutoNum type="arabicPeriod"/>
            </a:pPr>
            <a:r>
              <a:rPr lang="en-US" dirty="0" smtClean="0"/>
              <a:t> </a:t>
            </a:r>
            <a:r>
              <a:rPr lang="en-US" i="1" dirty="0" smtClean="0"/>
              <a:t>W</a:t>
            </a:r>
            <a:r>
              <a:rPr lang="en-US" baseline="-25000" dirty="0" smtClean="0"/>
              <a:t>3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/>
              <a:t>) submitted at </a:t>
            </a:r>
            <a:r>
              <a:rPr lang="en-US" i="1" dirty="0"/>
              <a:t>C</a:t>
            </a:r>
            <a:r>
              <a:rPr lang="en-US" dirty="0"/>
              <a:t>, forwarded to </a:t>
            </a:r>
            <a:r>
              <a:rPr lang="en-US" i="1" dirty="0"/>
              <a:t>M</a:t>
            </a:r>
            <a:r>
              <a:rPr lang="en-US" dirty="0"/>
              <a:t> for execution</a:t>
            </a:r>
            <a:endParaRPr lang="en-US" dirty="0" smtClean="0"/>
          </a:p>
          <a:p>
            <a:pPr marL="1192088" lvl="1" indent="-541858">
              <a:buFont typeface="Wingdings" charset="2"/>
              <a:buAutoNum type="arabicPeriod"/>
            </a:pPr>
            <a:r>
              <a:rPr lang="en-US" dirty="0" smtClean="0"/>
              <a:t> </a:t>
            </a:r>
            <a:r>
              <a:rPr lang="en-US" i="1" dirty="0" smtClean="0"/>
              <a:t>W</a:t>
            </a:r>
            <a:r>
              <a:rPr lang="en-US" baseline="-25000" dirty="0" smtClean="0"/>
              <a:t>3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/>
              <a:t>) is executed at </a:t>
            </a:r>
            <a:r>
              <a:rPr lang="en-US" i="1" dirty="0"/>
              <a:t>M</a:t>
            </a:r>
            <a:r>
              <a:rPr lang="en-US" dirty="0"/>
              <a:t>, confirmation sent back to </a:t>
            </a:r>
            <a:r>
              <a:rPr lang="en-US" i="1" dirty="0"/>
              <a:t>C</a:t>
            </a:r>
            <a:endParaRPr lang="en-US" i="1" dirty="0" smtClean="0"/>
          </a:p>
          <a:p>
            <a:pPr marL="1192088" lvl="1" indent="-541858">
              <a:buFont typeface="Wingdings" charset="2"/>
              <a:buAutoNum type="arabicPeriod"/>
            </a:pP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/>
              <a:t>) submitted at </a:t>
            </a:r>
            <a:r>
              <a:rPr lang="en-US" i="1" dirty="0"/>
              <a:t>C</a:t>
            </a:r>
            <a:r>
              <a:rPr lang="en-US" dirty="0"/>
              <a:t> and executed on the local copy</a:t>
            </a:r>
            <a:endParaRPr lang="en-US" dirty="0" smtClean="0"/>
          </a:p>
          <a:p>
            <a:pPr marL="1192088" lvl="1" indent="-541858">
              <a:buFont typeface="Wingdings" charset="2"/>
              <a:buAutoNum type="arabicPeriod"/>
            </a:pP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baseline="-25000" dirty="0" smtClean="0"/>
              <a:t>3 </a:t>
            </a:r>
            <a:r>
              <a:rPr lang="en-US" dirty="0" smtClean="0"/>
              <a:t>submits </a:t>
            </a:r>
            <a:r>
              <a:rPr lang="en-US" dirty="0"/>
              <a:t>Commit at </a:t>
            </a:r>
            <a:r>
              <a:rPr lang="en-US" i="1" dirty="0"/>
              <a:t>C</a:t>
            </a:r>
            <a:r>
              <a:rPr lang="en-US" dirty="0"/>
              <a:t>, forwarded to </a:t>
            </a:r>
            <a:r>
              <a:rPr lang="en-US" i="1" dirty="0"/>
              <a:t>M</a:t>
            </a:r>
            <a:r>
              <a:rPr lang="en-US" dirty="0"/>
              <a:t> for execution</a:t>
            </a:r>
            <a:endParaRPr lang="en-US" dirty="0" smtClean="0"/>
          </a:p>
          <a:p>
            <a:pPr marL="1192088" lvl="1" indent="-541858">
              <a:buFont typeface="Wingdings" charset="2"/>
              <a:buAutoNum type="arabicPeriod"/>
            </a:pPr>
            <a:r>
              <a:rPr lang="en-US" dirty="0" smtClean="0"/>
              <a:t> </a:t>
            </a:r>
            <a:r>
              <a:rPr lang="en-US" i="1" dirty="0" smtClean="0"/>
              <a:t>M </a:t>
            </a:r>
            <a:r>
              <a:rPr lang="en-US" dirty="0"/>
              <a:t>executes Commit, sends notification to </a:t>
            </a:r>
            <a:r>
              <a:rPr lang="en-US" i="1" dirty="0"/>
              <a:t>C</a:t>
            </a:r>
            <a:r>
              <a:rPr lang="en-US" dirty="0"/>
              <a:t>, which also commits </a:t>
            </a:r>
            <a:r>
              <a:rPr lang="en-US" i="1" dirty="0"/>
              <a:t>T</a:t>
            </a:r>
            <a:r>
              <a:rPr lang="en-US" baseline="-25000" dirty="0"/>
              <a:t>3</a:t>
            </a:r>
            <a:endParaRPr lang="en-US" dirty="0" smtClean="0"/>
          </a:p>
          <a:p>
            <a:pPr marL="1192088" lvl="1" indent="-541858">
              <a:buFont typeface="Wingdings" charset="2"/>
              <a:buAutoNum type="arabicPeriod"/>
            </a:pPr>
            <a:r>
              <a:rPr lang="en-US" dirty="0" smtClean="0"/>
              <a:t> </a:t>
            </a:r>
            <a:r>
              <a:rPr lang="en-US" i="1" dirty="0" smtClean="0"/>
              <a:t>M </a:t>
            </a:r>
            <a:r>
              <a:rPr lang="en-US" dirty="0" smtClean="0"/>
              <a:t>sends </a:t>
            </a:r>
            <a:r>
              <a:rPr lang="en-US" dirty="0"/>
              <a:t>refresh transaction for </a:t>
            </a:r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/>
              <a:t> to </a:t>
            </a:r>
            <a:r>
              <a:rPr lang="en-US" i="1" dirty="0"/>
              <a:t>C</a:t>
            </a:r>
            <a:r>
              <a:rPr lang="en-US" dirty="0"/>
              <a:t> (for </a:t>
            </a:r>
            <a:r>
              <a:rPr lang="en-US" i="1" dirty="0"/>
              <a:t>W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operation)</a:t>
            </a:r>
            <a:endParaRPr lang="en-US" dirty="0" smtClean="0"/>
          </a:p>
          <a:p>
            <a:pPr marL="1192088" lvl="1" indent="-541858">
              <a:buFont typeface="Wingdings" charset="2"/>
              <a:buAutoNum type="arabicPeriod"/>
            </a:pPr>
            <a:r>
              <a:rPr lang="en-US" dirty="0" smtClean="0"/>
              <a:t> </a:t>
            </a:r>
            <a:r>
              <a:rPr lang="en-US" i="1" dirty="0" smtClean="0"/>
              <a:t>C </a:t>
            </a:r>
            <a:r>
              <a:rPr lang="en-US" dirty="0" smtClean="0"/>
              <a:t>executes </a:t>
            </a:r>
            <a:r>
              <a:rPr lang="en-US" dirty="0"/>
              <a:t>the refresh transaction and commits it</a:t>
            </a:r>
            <a:endParaRPr lang="en-US" dirty="0" smtClean="0"/>
          </a:p>
          <a:p>
            <a:pPr marL="650230" indent="-650230"/>
            <a:r>
              <a:rPr lang="en-US" dirty="0" smtClean="0"/>
              <a:t>When </a:t>
            </a:r>
            <a:r>
              <a:rPr lang="en-US" i="1" dirty="0"/>
              <a:t>C</a:t>
            </a:r>
            <a:r>
              <a:rPr lang="en-US" dirty="0"/>
              <a:t> reads </a:t>
            </a:r>
            <a:r>
              <a:rPr lang="en-US" i="1" dirty="0" err="1"/>
              <a:t>x</a:t>
            </a:r>
            <a:r>
              <a:rPr lang="en-US" dirty="0"/>
              <a:t> at step 3, it does not see the effects of Write at step 2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85" name="Line 49"/>
          <p:cNvSpPr>
            <a:spLocks noChangeShapeType="1"/>
          </p:cNvSpPr>
          <p:nvPr/>
        </p:nvSpPr>
        <p:spPr bwMode="auto">
          <a:xfrm>
            <a:off x="5960533" y="6616823"/>
            <a:ext cx="1192107" cy="151722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47183" name="Line 47"/>
          <p:cNvSpPr>
            <a:spLocks noChangeShapeType="1"/>
          </p:cNvSpPr>
          <p:nvPr/>
        </p:nvSpPr>
        <p:spPr bwMode="auto">
          <a:xfrm flipH="1">
            <a:off x="4118187" y="6616823"/>
            <a:ext cx="1300480" cy="151722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47184" name="Line 48"/>
          <p:cNvSpPr>
            <a:spLocks noChangeShapeType="1"/>
          </p:cNvSpPr>
          <p:nvPr/>
        </p:nvSpPr>
        <p:spPr bwMode="auto">
          <a:xfrm>
            <a:off x="5691858" y="6725197"/>
            <a:ext cx="0" cy="140885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Model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2293600" cy="26756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There are physical copies of logical objects in the system.</a:t>
            </a:r>
          </a:p>
          <a:p>
            <a:pPr>
              <a:lnSpc>
                <a:spcPct val="90000"/>
              </a:lnSpc>
            </a:pPr>
            <a:r>
              <a:rPr lang="en-US" dirty="0"/>
              <a:t>Operations are specified on logical objects, but translated to operate on physical objects.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dirty="0"/>
              <a:t>One-copy equivalence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dirty="0"/>
              <a:t>The effect of transactions performed by clients on replicated objects should be the same as if they had been performed on a single set of objects.</a:t>
            </a:r>
          </a:p>
        </p:txBody>
      </p:sp>
      <p:sp>
        <p:nvSpPr>
          <p:cNvPr id="347163" name="Oval 27"/>
          <p:cNvSpPr>
            <a:spLocks noChangeArrowheads="1"/>
          </p:cNvSpPr>
          <p:nvPr/>
        </p:nvSpPr>
        <p:spPr bwMode="auto">
          <a:xfrm>
            <a:off x="5366738" y="6074958"/>
            <a:ext cx="650240" cy="541866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47167" name="Text Box 31"/>
          <p:cNvSpPr txBox="1">
            <a:spLocks noChangeArrowheads="1"/>
          </p:cNvSpPr>
          <p:nvPr/>
        </p:nvSpPr>
        <p:spPr bwMode="auto">
          <a:xfrm>
            <a:off x="5500812" y="6061411"/>
            <a:ext cx="431762" cy="4924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600" i="1" dirty="0">
                <a:solidFill>
                  <a:schemeClr val="tx2"/>
                </a:solidFill>
                <a:latin typeface="Book Antiqua"/>
              </a:rPr>
              <a:t>x</a:t>
            </a:r>
            <a:endParaRPr lang="en-US" i="1" dirty="0">
              <a:solidFill>
                <a:schemeClr val="tx2"/>
              </a:solidFill>
              <a:latin typeface="Book Antiqua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684693" y="8052790"/>
            <a:ext cx="650240" cy="623127"/>
            <a:chOff x="2590800" y="5429264"/>
            <a:chExt cx="457200" cy="438136"/>
          </a:xfrm>
        </p:grpSpPr>
        <p:sp>
          <p:nvSpPr>
            <p:cNvPr id="347164" name="Oval 28"/>
            <p:cNvSpPr>
              <a:spLocks noChangeArrowheads="1"/>
            </p:cNvSpPr>
            <p:nvPr/>
          </p:nvSpPr>
          <p:spPr bwMode="auto">
            <a:xfrm>
              <a:off x="2590800" y="5486400"/>
              <a:ext cx="457200" cy="381000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Book Antiqua"/>
              </a:endParaRPr>
            </a:p>
          </p:txBody>
        </p:sp>
        <p:sp>
          <p:nvSpPr>
            <p:cNvPr id="347168" name="Text Box 32"/>
            <p:cNvSpPr txBox="1">
              <a:spLocks noChangeArrowheads="1"/>
            </p:cNvSpPr>
            <p:nvPr/>
          </p:nvSpPr>
          <p:spPr bwMode="auto">
            <a:xfrm>
              <a:off x="2680309" y="5429264"/>
              <a:ext cx="342549" cy="346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00" i="1" dirty="0">
                  <a:solidFill>
                    <a:schemeClr val="tx2"/>
                  </a:solidFill>
                  <a:latin typeface="Book Antiqua"/>
                </a:rPr>
                <a:t>x</a:t>
              </a:r>
              <a:r>
                <a:rPr lang="en-US" sz="2600" baseline="-25000" dirty="0">
                  <a:solidFill>
                    <a:schemeClr val="tx2"/>
                  </a:solidFill>
                  <a:latin typeface="Book Antiqua"/>
                </a:rPr>
                <a:t>1</a:t>
              </a:r>
              <a:endParaRPr lang="en-US" baseline="-25000" dirty="0">
                <a:solidFill>
                  <a:schemeClr val="tx2"/>
                </a:solidFill>
                <a:latin typeface="Book Antiqua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10293" y="8052790"/>
            <a:ext cx="650240" cy="623127"/>
            <a:chOff x="3733800" y="5429264"/>
            <a:chExt cx="457200" cy="438136"/>
          </a:xfrm>
        </p:grpSpPr>
        <p:sp>
          <p:nvSpPr>
            <p:cNvPr id="347165" name="Oval 29"/>
            <p:cNvSpPr>
              <a:spLocks noChangeArrowheads="1"/>
            </p:cNvSpPr>
            <p:nvPr/>
          </p:nvSpPr>
          <p:spPr bwMode="auto">
            <a:xfrm>
              <a:off x="3733800" y="5486400"/>
              <a:ext cx="457200" cy="381000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Book Antiqua"/>
              </a:endParaRPr>
            </a:p>
          </p:txBody>
        </p:sp>
        <p:sp>
          <p:nvSpPr>
            <p:cNvPr id="347170" name="Text Box 34"/>
            <p:cNvSpPr txBox="1">
              <a:spLocks noChangeArrowheads="1"/>
            </p:cNvSpPr>
            <p:nvPr/>
          </p:nvSpPr>
          <p:spPr bwMode="auto">
            <a:xfrm>
              <a:off x="3768725" y="5429264"/>
              <a:ext cx="388938" cy="346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600" i="1" dirty="0">
                  <a:solidFill>
                    <a:schemeClr val="tx2"/>
                  </a:solidFill>
                  <a:latin typeface="Book Antiqua"/>
                </a:rPr>
                <a:t>x</a:t>
              </a:r>
              <a:r>
                <a:rPr lang="en-US" sz="2600" baseline="-25000" dirty="0">
                  <a:solidFill>
                    <a:schemeClr val="tx2"/>
                  </a:solidFill>
                  <a:latin typeface="Book Antiqua"/>
                </a:rPr>
                <a:t>2</a:t>
              </a:r>
              <a:endParaRPr lang="en-US" baseline="-25000" dirty="0">
                <a:solidFill>
                  <a:schemeClr val="tx2"/>
                </a:solidFill>
                <a:latin typeface="Book Antiqua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98453" y="8052790"/>
            <a:ext cx="724756" cy="632158"/>
            <a:chOff x="4991100" y="5429264"/>
            <a:chExt cx="509594" cy="444486"/>
          </a:xfrm>
        </p:grpSpPr>
        <p:sp>
          <p:nvSpPr>
            <p:cNvPr id="347166" name="Oval 30"/>
            <p:cNvSpPr>
              <a:spLocks noChangeArrowheads="1"/>
            </p:cNvSpPr>
            <p:nvPr/>
          </p:nvSpPr>
          <p:spPr bwMode="auto">
            <a:xfrm>
              <a:off x="4991100" y="5492750"/>
              <a:ext cx="457200" cy="381000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Book Antiqua"/>
              </a:endParaRPr>
            </a:p>
          </p:txBody>
        </p:sp>
        <p:sp>
          <p:nvSpPr>
            <p:cNvPr id="347171" name="Text Box 35"/>
            <p:cNvSpPr txBox="1">
              <a:spLocks noChangeArrowheads="1"/>
            </p:cNvSpPr>
            <p:nvPr/>
          </p:nvSpPr>
          <p:spPr bwMode="auto">
            <a:xfrm>
              <a:off x="5029200" y="5429264"/>
              <a:ext cx="471494" cy="346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600" i="1" dirty="0" err="1">
                  <a:solidFill>
                    <a:schemeClr val="tx2"/>
                  </a:solidFill>
                  <a:latin typeface="Book Antiqua"/>
                </a:rPr>
                <a:t>x</a:t>
              </a:r>
              <a:r>
                <a:rPr lang="en-US" sz="2600" i="1" baseline="-25000" dirty="0" err="1">
                  <a:solidFill>
                    <a:schemeClr val="tx2"/>
                  </a:solidFill>
                  <a:latin typeface="Book Antiqua"/>
                </a:rPr>
                <a:t>n</a:t>
              </a:r>
              <a:endParaRPr lang="en-US" i="1" baseline="-25000" dirty="0">
                <a:solidFill>
                  <a:schemeClr val="tx2"/>
                </a:solidFill>
                <a:latin typeface="Book Antiqua"/>
              </a:endParaRPr>
            </a:p>
          </p:txBody>
        </p:sp>
      </p:grpSp>
      <p:sp>
        <p:nvSpPr>
          <p:cNvPr id="347175" name="Text Box 39"/>
          <p:cNvSpPr txBox="1">
            <a:spLocks noChangeArrowheads="1"/>
          </p:cNvSpPr>
          <p:nvPr/>
        </p:nvSpPr>
        <p:spPr bwMode="auto">
          <a:xfrm>
            <a:off x="6246457" y="8188237"/>
            <a:ext cx="647353" cy="59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ook Antiqua"/>
              </a:rPr>
              <a:t>…</a:t>
            </a:r>
          </a:p>
        </p:txBody>
      </p:sp>
      <p:sp>
        <p:nvSpPr>
          <p:cNvPr id="347176" name="Text Box 40"/>
          <p:cNvSpPr txBox="1">
            <a:spLocks noChangeArrowheads="1"/>
          </p:cNvSpPr>
          <p:nvPr/>
        </p:nvSpPr>
        <p:spPr bwMode="auto">
          <a:xfrm>
            <a:off x="3273147" y="8822673"/>
            <a:ext cx="5502510" cy="5314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Physical data item (replicas, copies)</a:t>
            </a:r>
          </a:p>
        </p:txBody>
      </p:sp>
      <p:sp>
        <p:nvSpPr>
          <p:cNvPr id="347177" name="Text Box 41"/>
          <p:cNvSpPr txBox="1">
            <a:spLocks noChangeArrowheads="1"/>
          </p:cNvSpPr>
          <p:nvPr/>
        </p:nvSpPr>
        <p:spPr bwMode="auto">
          <a:xfrm>
            <a:off x="6222296" y="6113340"/>
            <a:ext cx="2814926" cy="5314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Logical data item</a:t>
            </a:r>
          </a:p>
        </p:txBody>
      </p:sp>
      <p:sp>
        <p:nvSpPr>
          <p:cNvPr id="347178" name="Text Box 42"/>
          <p:cNvSpPr txBox="1">
            <a:spLocks noChangeArrowheads="1"/>
          </p:cNvSpPr>
          <p:nvPr/>
        </p:nvSpPr>
        <p:spPr bwMode="auto">
          <a:xfrm>
            <a:off x="5026271" y="5092824"/>
            <a:ext cx="1562016" cy="56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Write(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</a:t>
            </a:r>
          </a:p>
        </p:txBody>
      </p:sp>
      <p:sp>
        <p:nvSpPr>
          <p:cNvPr id="347179" name="Line 43"/>
          <p:cNvSpPr>
            <a:spLocks noChangeShapeType="1"/>
          </p:cNvSpPr>
          <p:nvPr/>
        </p:nvSpPr>
        <p:spPr bwMode="auto">
          <a:xfrm>
            <a:off x="5691858" y="5627917"/>
            <a:ext cx="0" cy="4334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47180" name="Text Box 44"/>
          <p:cNvSpPr txBox="1">
            <a:spLocks noChangeArrowheads="1"/>
          </p:cNvSpPr>
          <p:nvPr/>
        </p:nvSpPr>
        <p:spPr bwMode="auto">
          <a:xfrm>
            <a:off x="3555980" y="7375437"/>
            <a:ext cx="1544341" cy="481499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chemeClr val="tx2"/>
                </a:solidFill>
                <a:latin typeface="Book Antiqua"/>
              </a:rPr>
              <a:t>Write(</a:t>
            </a:r>
            <a:r>
              <a:rPr lang="en-US" sz="2300" i="1" dirty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300" baseline="-25000" dirty="0">
                <a:solidFill>
                  <a:schemeClr val="tx2"/>
                </a:solidFill>
                <a:latin typeface="Book Antiqua"/>
              </a:rPr>
              <a:t>1</a:t>
            </a:r>
            <a:r>
              <a:rPr lang="en-US" sz="2300" dirty="0">
                <a:solidFill>
                  <a:schemeClr val="tx2"/>
                </a:solidFill>
                <a:latin typeface="Book Antiqua"/>
              </a:rPr>
              <a:t>)</a:t>
            </a:r>
          </a:p>
        </p:txBody>
      </p:sp>
      <p:sp>
        <p:nvSpPr>
          <p:cNvPr id="347181" name="Text Box 45"/>
          <p:cNvSpPr txBox="1">
            <a:spLocks noChangeArrowheads="1"/>
          </p:cNvSpPr>
          <p:nvPr/>
        </p:nvSpPr>
        <p:spPr bwMode="auto">
          <a:xfrm>
            <a:off x="4985173" y="7375437"/>
            <a:ext cx="1517227" cy="481499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chemeClr val="tx2"/>
                </a:solidFill>
                <a:latin typeface="Book Antiqua"/>
              </a:rPr>
              <a:t>Write(</a:t>
            </a:r>
            <a:r>
              <a:rPr lang="en-US" sz="2300" i="1" dirty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300" baseline="-25000" dirty="0">
                <a:solidFill>
                  <a:schemeClr val="tx2"/>
                </a:solidFill>
                <a:latin typeface="Book Antiqua"/>
              </a:rPr>
              <a:t>2</a:t>
            </a:r>
            <a:r>
              <a:rPr lang="en-US" sz="2300" dirty="0">
                <a:solidFill>
                  <a:schemeClr val="tx2"/>
                </a:solidFill>
                <a:latin typeface="Book Antiqua"/>
              </a:rPr>
              <a:t>)</a:t>
            </a:r>
          </a:p>
        </p:txBody>
      </p:sp>
      <p:sp>
        <p:nvSpPr>
          <p:cNvPr id="347182" name="Text Box 46"/>
          <p:cNvSpPr txBox="1">
            <a:spLocks noChangeArrowheads="1"/>
          </p:cNvSpPr>
          <p:nvPr/>
        </p:nvSpPr>
        <p:spPr bwMode="auto">
          <a:xfrm>
            <a:off x="6430392" y="7375437"/>
            <a:ext cx="1639157" cy="481499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chemeClr val="tx2"/>
                </a:solidFill>
                <a:latin typeface="Book Antiqua"/>
              </a:rPr>
              <a:t>Write(</a:t>
            </a:r>
            <a:r>
              <a:rPr lang="en-US" sz="2300" i="1" dirty="0" err="1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300" i="1" baseline="-25000" dirty="0" err="1">
                <a:solidFill>
                  <a:schemeClr val="tx2"/>
                </a:solidFill>
                <a:latin typeface="Book Antiqua"/>
              </a:rPr>
              <a:t>n</a:t>
            </a:r>
            <a:r>
              <a:rPr lang="en-US" sz="2300" dirty="0">
                <a:solidFill>
                  <a:schemeClr val="tx2"/>
                </a:solidFill>
                <a:latin typeface="Book Antiqua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Single Master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Full </a:t>
            </a:r>
            <a:r>
              <a:rPr lang="en-US" dirty="0"/>
              <a:t>Transparency - Solution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1920140" cy="6769100"/>
          </a:xfrm>
        </p:spPr>
        <p:txBody>
          <a:bodyPr/>
          <a:lstStyle/>
          <a:p>
            <a:r>
              <a:rPr lang="en-US" dirty="0"/>
              <a:t>Assume </a:t>
            </a:r>
            <a:r>
              <a:rPr lang="en-US" i="1" dirty="0"/>
              <a:t>T</a:t>
            </a:r>
            <a:r>
              <a:rPr lang="en-US" dirty="0"/>
              <a:t> = Write(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r>
              <a:rPr lang="en-US" dirty="0"/>
              <a:t>At commit time of transaction </a:t>
            </a:r>
            <a:r>
              <a:rPr lang="en-US" i="1" dirty="0"/>
              <a:t>T</a:t>
            </a:r>
            <a:r>
              <a:rPr lang="en-US" dirty="0"/>
              <a:t>, the master generates a timestamp for it [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)]</a:t>
            </a:r>
          </a:p>
          <a:p>
            <a:r>
              <a:rPr lang="en-US" dirty="0"/>
              <a:t>Master sets </a:t>
            </a:r>
            <a:r>
              <a:rPr lang="en-US" i="1" dirty="0" err="1"/>
              <a:t>last_modified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 smtClean="0"/>
              <a:t>) </a:t>
            </a:r>
            <a:r>
              <a:rPr lang="en-US" dirty="0">
                <a:sym typeface="Symbol" charset="2"/>
              </a:rPr>
              <a:t>← </a:t>
            </a:r>
            <a:r>
              <a:rPr lang="en-US" i="1" dirty="0" err="1" smtClean="0"/>
              <a:t>ts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/>
              <a:t>)</a:t>
            </a:r>
          </a:p>
          <a:p>
            <a:r>
              <a:rPr lang="en-US" dirty="0"/>
              <a:t>When a refresh transaction arrives at a slave site </a:t>
            </a:r>
            <a:r>
              <a:rPr lang="en-US" dirty="0" err="1"/>
              <a:t>i</a:t>
            </a:r>
            <a:r>
              <a:rPr lang="en-US" dirty="0"/>
              <a:t>, it also sets </a:t>
            </a:r>
            <a:r>
              <a:rPr lang="en-US" i="1" dirty="0" err="1"/>
              <a:t>last_modified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charset="2"/>
              </a:rPr>
              <a:t>← </a:t>
            </a:r>
            <a:r>
              <a:rPr lang="en-US" i="1" dirty="0" err="1" smtClean="0"/>
              <a:t>last_modified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/>
              <a:t>) </a:t>
            </a:r>
          </a:p>
          <a:p>
            <a:r>
              <a:rPr lang="en-US" dirty="0"/>
              <a:t>Timestamp generation rule at the master:</a:t>
            </a:r>
          </a:p>
          <a:p>
            <a:pPr lvl="1"/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should be greater than all previously issued timestamps and should be less than the </a:t>
            </a:r>
            <a:r>
              <a:rPr lang="en-US" i="1" dirty="0" err="1"/>
              <a:t>last_modified</a:t>
            </a:r>
            <a:r>
              <a:rPr lang="en-US" dirty="0"/>
              <a:t> timestamps of the data items it has accessed. If such a timestamp cannot be generated, then </a:t>
            </a:r>
            <a:r>
              <a:rPr lang="en-US" i="1" dirty="0"/>
              <a:t>T</a:t>
            </a:r>
            <a:r>
              <a:rPr lang="en-US" dirty="0"/>
              <a:t> is aborted.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Distributed Replication</a:t>
            </a:r>
          </a:p>
        </p:txBody>
      </p:sp>
      <p:sp>
        <p:nvSpPr>
          <p:cNvPr id="552965" name="Rectangle 5"/>
          <p:cNvSpPr>
            <a:spLocks noGrp="1" noChangeArrowheads="1"/>
          </p:cNvSpPr>
          <p:nvPr>
            <p:ph idx="1"/>
          </p:nvPr>
        </p:nvSpPr>
        <p:spPr>
          <a:xfrm>
            <a:off x="342900" y="2273176"/>
            <a:ext cx="12293600" cy="346772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dirty="0"/>
              <a:t>Any site: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dirty="0"/>
              <a:t>Upon read: read locally and return to user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dirty="0"/>
              <a:t>Upon write: write locally and return to user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dirty="0"/>
              <a:t>Upon commit/abort: terminate locally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dirty="0"/>
              <a:t>Sometime after commit: send refresh transaction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dirty="0"/>
              <a:t>Upon message from other site</a:t>
            </a:r>
          </a:p>
          <a:p>
            <a:pPr lvl="2">
              <a:lnSpc>
                <a:spcPct val="90000"/>
              </a:lnSpc>
              <a:spcBef>
                <a:spcPct val="5000"/>
              </a:spcBef>
            </a:pPr>
            <a:r>
              <a:rPr lang="en-US" dirty="0"/>
              <a:t>Detect conflicts</a:t>
            </a:r>
          </a:p>
          <a:p>
            <a:pPr lvl="2">
              <a:lnSpc>
                <a:spcPct val="90000"/>
              </a:lnSpc>
              <a:spcBef>
                <a:spcPct val="5000"/>
              </a:spcBef>
            </a:pPr>
            <a:r>
              <a:rPr lang="en-US" dirty="0"/>
              <a:t>Install changes</a:t>
            </a:r>
          </a:p>
          <a:p>
            <a:pPr lvl="2">
              <a:lnSpc>
                <a:spcPct val="90000"/>
              </a:lnSpc>
              <a:spcBef>
                <a:spcPct val="5000"/>
              </a:spcBef>
            </a:pPr>
            <a:r>
              <a:rPr lang="en-US" dirty="0"/>
              <a:t>Reconciliation may be necessary</a:t>
            </a:r>
          </a:p>
        </p:txBody>
      </p:sp>
      <p:pic>
        <p:nvPicPr>
          <p:cNvPr id="5" name="Picture 4" descr="Fig-13-6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34455" y="5784568"/>
            <a:ext cx="7802880" cy="377275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Reconciliation</a:t>
            </a:r>
          </a:p>
        </p:txBody>
      </p:sp>
      <p:sp>
        <p:nvSpPr>
          <p:cNvPr id="4188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Such problems can be solved using pre-arranged patterns:</a:t>
            </a:r>
          </a:p>
          <a:p>
            <a:pPr lvl="1">
              <a:lnSpc>
                <a:spcPct val="90000"/>
              </a:lnSpc>
            </a:pPr>
            <a:r>
              <a:rPr lang="en-US"/>
              <a:t>Latest update win (newer updates preferred over old ones) </a:t>
            </a:r>
          </a:p>
          <a:p>
            <a:pPr lvl="1">
              <a:lnSpc>
                <a:spcPct val="90000"/>
              </a:lnSpc>
            </a:pPr>
            <a:r>
              <a:rPr lang="en-US"/>
              <a:t>Site priority (preference to updates from headquarters)</a:t>
            </a:r>
          </a:p>
          <a:p>
            <a:pPr lvl="1">
              <a:lnSpc>
                <a:spcPct val="90000"/>
              </a:lnSpc>
            </a:pPr>
            <a:r>
              <a:rPr lang="en-US"/>
              <a:t>Largest value (the larger transaction is preferred)</a:t>
            </a:r>
          </a:p>
          <a:p>
            <a:pPr>
              <a:lnSpc>
                <a:spcPct val="90000"/>
              </a:lnSpc>
            </a:pPr>
            <a:r>
              <a:rPr lang="en-US"/>
              <a:t>Or using ad-hoc decision making procedures:</a:t>
            </a:r>
          </a:p>
          <a:p>
            <a:pPr lvl="1">
              <a:lnSpc>
                <a:spcPct val="90000"/>
              </a:lnSpc>
            </a:pPr>
            <a:r>
              <a:rPr lang="en-US"/>
              <a:t>Identify the changes and try to combine them</a:t>
            </a:r>
          </a:p>
          <a:p>
            <a:pPr lvl="1">
              <a:lnSpc>
                <a:spcPct val="90000"/>
              </a:lnSpc>
            </a:pPr>
            <a:r>
              <a:rPr lang="en-US"/>
              <a:t>Analyze the transactions and eliminate the non-important ones</a:t>
            </a:r>
          </a:p>
          <a:p>
            <a:pPr lvl="1">
              <a:lnSpc>
                <a:spcPct val="90000"/>
              </a:lnSpc>
            </a:pPr>
            <a:r>
              <a:rPr lang="en-US"/>
              <a:t>Implement your own priority schemas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 Strategies</a:t>
            </a:r>
          </a:p>
        </p:txBody>
      </p:sp>
      <p:sp>
        <p:nvSpPr>
          <p:cNvPr id="394243" name="Rectangle 3"/>
          <p:cNvSpPr>
            <a:spLocks noChangeArrowheads="1"/>
          </p:cNvSpPr>
          <p:nvPr/>
        </p:nvSpPr>
        <p:spPr bwMode="auto">
          <a:xfrm>
            <a:off x="1300480" y="2492587"/>
            <a:ext cx="11379200" cy="5960533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>
            <a:off x="6935893" y="2492587"/>
            <a:ext cx="0" cy="596053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4245" name="Line 5"/>
          <p:cNvSpPr>
            <a:spLocks noChangeShapeType="1"/>
          </p:cNvSpPr>
          <p:nvPr/>
        </p:nvSpPr>
        <p:spPr bwMode="auto">
          <a:xfrm>
            <a:off x="1300480" y="5852160"/>
            <a:ext cx="11379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4246" name="Rectangle 6"/>
          <p:cNvSpPr>
            <a:spLocks noChangeArrowheads="1"/>
          </p:cNvSpPr>
          <p:nvPr/>
        </p:nvSpPr>
        <p:spPr bwMode="auto">
          <a:xfrm rot="-5308201">
            <a:off x="135607" y="3992536"/>
            <a:ext cx="1426633" cy="65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Book Antiqua"/>
              </a:rPr>
              <a:t>Eager</a:t>
            </a:r>
          </a:p>
        </p:txBody>
      </p:sp>
      <p:sp>
        <p:nvSpPr>
          <p:cNvPr id="394247" name="Rectangle 7"/>
          <p:cNvSpPr>
            <a:spLocks noChangeArrowheads="1"/>
          </p:cNvSpPr>
          <p:nvPr/>
        </p:nvSpPr>
        <p:spPr bwMode="auto">
          <a:xfrm rot="-5385313">
            <a:off x="165946" y="6761801"/>
            <a:ext cx="1393050" cy="65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949" tIns="65475" rIns="130949" bIns="65475">
            <a:prstTxWarp prst="textNoShape">
              <a:avLst/>
            </a:prstTxWarp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Book Antiqua"/>
              </a:rPr>
              <a:t>Lazy</a:t>
            </a:r>
          </a:p>
        </p:txBody>
      </p:sp>
      <p:sp>
        <p:nvSpPr>
          <p:cNvPr id="394248" name="Rectangle 8"/>
          <p:cNvSpPr>
            <a:spLocks noChangeArrowheads="1"/>
          </p:cNvSpPr>
          <p:nvPr/>
        </p:nvSpPr>
        <p:spPr bwMode="auto">
          <a:xfrm>
            <a:off x="2549083" y="8669868"/>
            <a:ext cx="2515648" cy="65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Book Antiqua"/>
              </a:rPr>
              <a:t>Centralized</a:t>
            </a:r>
          </a:p>
        </p:txBody>
      </p:sp>
      <p:sp>
        <p:nvSpPr>
          <p:cNvPr id="394249" name="Rectangle 9"/>
          <p:cNvSpPr>
            <a:spLocks noChangeArrowheads="1"/>
          </p:cNvSpPr>
          <p:nvPr/>
        </p:nvSpPr>
        <p:spPr bwMode="auto">
          <a:xfrm>
            <a:off x="7863005" y="8669868"/>
            <a:ext cx="2476474" cy="65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Book Antiqua"/>
              </a:rPr>
              <a:t>Distributed</a:t>
            </a:r>
          </a:p>
        </p:txBody>
      </p:sp>
      <p:sp>
        <p:nvSpPr>
          <p:cNvPr id="394250" name="Rectangle 10"/>
          <p:cNvSpPr>
            <a:spLocks noChangeArrowheads="1"/>
          </p:cNvSpPr>
          <p:nvPr/>
        </p:nvSpPr>
        <p:spPr bwMode="auto">
          <a:xfrm>
            <a:off x="1517227" y="2506134"/>
            <a:ext cx="5418667" cy="316540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30046" tIns="65023" rIns="130046" bIns="65023">
            <a:prstTxWarp prst="textNoShape">
              <a:avLst/>
            </a:prstTxWarp>
            <a:spAutoFit/>
          </a:bodyPr>
          <a:lstStyle/>
          <a:p>
            <a:pPr marL="250610" indent="-250610" algn="l">
              <a:buFontTx/>
              <a:buChar char="+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Updates do not need to be coordinated</a:t>
            </a:r>
          </a:p>
          <a:p>
            <a:pPr marL="250610" indent="-250610" algn="l">
              <a:buFontTx/>
              <a:buChar char="+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No inconsistencies</a:t>
            </a:r>
          </a:p>
          <a:p>
            <a:pPr marL="250610" indent="-250610" algn="l">
              <a:buSzPct val="105000"/>
              <a:buFontTx/>
              <a:buChar char="-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Longest response time </a:t>
            </a:r>
          </a:p>
          <a:p>
            <a:pPr marL="250610" indent="-250610" algn="l">
              <a:buSzPct val="105000"/>
              <a:buFontTx/>
              <a:buChar char="-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Only useful with few updates</a:t>
            </a:r>
          </a:p>
          <a:p>
            <a:pPr marL="250610" indent="-250610" algn="l">
              <a:buSzPct val="105000"/>
              <a:buFontTx/>
              <a:buChar char="-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Local copies are can only be read</a:t>
            </a:r>
          </a:p>
        </p:txBody>
      </p:sp>
      <p:sp>
        <p:nvSpPr>
          <p:cNvPr id="394251" name="Rectangle 11"/>
          <p:cNvSpPr>
            <a:spLocks noChangeArrowheads="1"/>
          </p:cNvSpPr>
          <p:nvPr/>
        </p:nvSpPr>
        <p:spPr bwMode="auto">
          <a:xfrm>
            <a:off x="7152640" y="2506134"/>
            <a:ext cx="5418667" cy="23503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30046" tIns="65023" rIns="130046" bIns="65023">
            <a:prstTxWarp prst="textNoShape">
              <a:avLst/>
            </a:prstTxWarp>
            <a:spAutoFit/>
          </a:bodyPr>
          <a:lstStyle/>
          <a:p>
            <a:pPr marL="250610" indent="-250610" algn="l">
              <a:spcBef>
                <a:spcPct val="5000"/>
              </a:spcBef>
              <a:buFontTx/>
              <a:buChar char="+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No inconsistencies</a:t>
            </a:r>
          </a:p>
          <a:p>
            <a:pPr marL="250610" indent="-250610" algn="l">
              <a:spcBef>
                <a:spcPct val="5000"/>
              </a:spcBef>
              <a:buFontTx/>
              <a:buChar char="+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Elegant (symmetrical solution)</a:t>
            </a:r>
          </a:p>
          <a:p>
            <a:pPr marL="250610" indent="-250610" algn="l">
              <a:spcBef>
                <a:spcPct val="5000"/>
              </a:spcBef>
              <a:buSzPct val="105000"/>
              <a:buFontTx/>
              <a:buChar char="-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Long response times</a:t>
            </a:r>
          </a:p>
          <a:p>
            <a:pPr marL="250610" indent="-250610" algn="l">
              <a:spcBef>
                <a:spcPct val="5000"/>
              </a:spcBef>
              <a:buSzPct val="105000"/>
              <a:buFontTx/>
              <a:buChar char="-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Updates need to be coordinated</a:t>
            </a:r>
          </a:p>
        </p:txBody>
      </p:sp>
      <p:sp>
        <p:nvSpPr>
          <p:cNvPr id="394252" name="Rectangle 12"/>
          <p:cNvSpPr>
            <a:spLocks noChangeArrowheads="1"/>
          </p:cNvSpPr>
          <p:nvPr/>
        </p:nvSpPr>
        <p:spPr bwMode="auto">
          <a:xfrm>
            <a:off x="1517227" y="5960533"/>
            <a:ext cx="5310293" cy="19194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30046" tIns="65023" rIns="130046" bIns="65023">
            <a:prstTxWarp prst="textNoShape">
              <a:avLst/>
            </a:prstTxWarp>
            <a:spAutoFit/>
          </a:bodyPr>
          <a:lstStyle/>
          <a:p>
            <a:pPr marL="250610" indent="-250610" algn="l">
              <a:spcBef>
                <a:spcPct val="5000"/>
              </a:spcBef>
              <a:buFontTx/>
              <a:buChar char="+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No coordination necessary</a:t>
            </a:r>
          </a:p>
          <a:p>
            <a:pPr marL="250610" indent="-250610" algn="l">
              <a:spcBef>
                <a:spcPct val="5000"/>
              </a:spcBef>
              <a:buFontTx/>
              <a:buChar char="+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Short response times</a:t>
            </a:r>
          </a:p>
          <a:p>
            <a:pPr marL="250610" indent="-250610" algn="l">
              <a:spcBef>
                <a:spcPct val="5000"/>
              </a:spcBef>
              <a:buFontTx/>
              <a:buChar char="-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Local copies are not up to date</a:t>
            </a:r>
          </a:p>
          <a:p>
            <a:pPr marL="250610" indent="-250610" algn="l">
              <a:spcBef>
                <a:spcPct val="5000"/>
              </a:spcBef>
              <a:buFontTx/>
              <a:buChar char="-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Inconsistencies</a:t>
            </a:r>
          </a:p>
        </p:txBody>
      </p:sp>
      <p:sp>
        <p:nvSpPr>
          <p:cNvPr id="394253" name="Rectangle 13"/>
          <p:cNvSpPr>
            <a:spLocks noChangeArrowheads="1"/>
          </p:cNvSpPr>
          <p:nvPr/>
        </p:nvSpPr>
        <p:spPr bwMode="auto">
          <a:xfrm>
            <a:off x="7152640" y="5974080"/>
            <a:ext cx="5418667" cy="236615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30046" tIns="65023" rIns="130046" bIns="65023">
            <a:prstTxWarp prst="textNoShape">
              <a:avLst/>
            </a:prstTxWarp>
            <a:spAutoFit/>
          </a:bodyPr>
          <a:lstStyle/>
          <a:p>
            <a:pPr marL="250610" indent="-250610" algn="l">
              <a:spcBef>
                <a:spcPct val="5000"/>
              </a:spcBef>
              <a:buFontTx/>
              <a:buChar char="+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No centralized coordination</a:t>
            </a:r>
          </a:p>
          <a:p>
            <a:pPr marL="250610" indent="-250610" algn="l">
              <a:spcBef>
                <a:spcPct val="5000"/>
              </a:spcBef>
              <a:buFontTx/>
              <a:buChar char="+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Shortest response times</a:t>
            </a:r>
          </a:p>
          <a:p>
            <a:pPr marL="250610" indent="-250610" algn="l">
              <a:spcBef>
                <a:spcPct val="5000"/>
              </a:spcBef>
              <a:buSzPct val="105000"/>
              <a:buFontTx/>
              <a:buChar char="-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Inconsistencies</a:t>
            </a:r>
          </a:p>
          <a:p>
            <a:pPr marL="250610" indent="-250610" algn="l">
              <a:spcBef>
                <a:spcPct val="5000"/>
              </a:spcBef>
              <a:buSzPct val="105000"/>
              <a:buFontTx/>
              <a:buChar char="-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Updates can be lost (reconciliation)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node can multicast a message to all nodes of a group with a delivery guarantee</a:t>
            </a:r>
          </a:p>
          <a:p>
            <a:r>
              <a:rPr lang="en-US" dirty="0" smtClean="0"/>
              <a:t>Multicast primitives</a:t>
            </a:r>
          </a:p>
          <a:p>
            <a:pPr lvl="1"/>
            <a:r>
              <a:rPr lang="en-US" dirty="0" smtClean="0"/>
              <a:t>There are a number of them</a:t>
            </a:r>
          </a:p>
          <a:p>
            <a:pPr lvl="1"/>
            <a:r>
              <a:rPr lang="en-US" dirty="0" smtClean="0"/>
              <a:t>Total ordered multicast: all messages sent by different nodes are delivered in the same total order at all the nodes</a:t>
            </a:r>
          </a:p>
          <a:p>
            <a:r>
              <a:rPr lang="en-US" dirty="0" smtClean="0"/>
              <a:t>Used with deferred writes, can reduce communication overhead</a:t>
            </a:r>
          </a:p>
          <a:p>
            <a:pPr lvl="1">
              <a:spcBef>
                <a:spcPts val="853"/>
              </a:spcBef>
            </a:pPr>
            <a:r>
              <a:rPr lang="en-US" dirty="0" smtClean="0"/>
              <a:t>Remember eager distributed requires </a:t>
            </a:r>
            <a:r>
              <a:rPr lang="en-US" i="1" dirty="0" smtClean="0"/>
              <a:t>k</a:t>
            </a:r>
            <a:r>
              <a:rPr lang="en-US" dirty="0" smtClean="0">
                <a:sym typeface="Symbol" charset="2"/>
              </a:rPr>
              <a:t>*</a:t>
            </a:r>
            <a:r>
              <a:rPr lang="en-US" i="1" dirty="0" smtClean="0"/>
              <a:t>m</a:t>
            </a:r>
            <a:r>
              <a:rPr lang="en-US" dirty="0" smtClean="0"/>
              <a:t> </a:t>
            </a:r>
            <a:r>
              <a:rPr lang="en-US" dirty="0" smtClean="0"/>
              <a:t>messages (with multicast) for throughput of </a:t>
            </a:r>
            <a:r>
              <a:rPr lang="en-US" i="1" dirty="0" err="1" smtClean="0"/>
              <a:t>k</a:t>
            </a:r>
            <a:r>
              <a:rPr lang="en-US" dirty="0" err="1" smtClean="0"/>
              <a:t>tps</a:t>
            </a:r>
            <a:r>
              <a:rPr lang="en-US" dirty="0" smtClean="0"/>
              <a:t> when there are </a:t>
            </a:r>
            <a:r>
              <a:rPr lang="en-US" i="1" dirty="0" smtClean="0"/>
              <a:t>n</a:t>
            </a:r>
            <a:r>
              <a:rPr lang="en-US" dirty="0" smtClean="0"/>
              <a:t> replicas and </a:t>
            </a:r>
            <a:r>
              <a:rPr lang="en-US" i="1" dirty="0" smtClean="0"/>
              <a:t>m</a:t>
            </a:r>
            <a:r>
              <a:rPr lang="en-US" dirty="0" smtClean="0"/>
              <a:t> update operations in each transaction</a:t>
            </a:r>
          </a:p>
          <a:p>
            <a:pPr lvl="1">
              <a:spcBef>
                <a:spcPts val="853"/>
              </a:spcBef>
            </a:pPr>
            <a:r>
              <a:rPr lang="en-US" dirty="0" smtClean="0"/>
              <a:t>With group communication and deferred writes: 2</a:t>
            </a:r>
            <a:r>
              <a:rPr lang="en-US" i="1" dirty="0" smtClean="0"/>
              <a:t>k</a:t>
            </a:r>
            <a:r>
              <a:rPr lang="en-US" dirty="0" smtClean="0"/>
              <a:t> messages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Failures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 far we have considered replication protocols in the absence of failures</a:t>
            </a:r>
          </a:p>
          <a:p>
            <a:r>
              <a:rPr lang="en-US"/>
              <a:t>How to keep replica consistency when failures occur</a:t>
            </a:r>
          </a:p>
          <a:p>
            <a:pPr lvl="1"/>
            <a:r>
              <a:rPr lang="en-US"/>
              <a:t>Site failures</a:t>
            </a:r>
          </a:p>
          <a:p>
            <a:pPr lvl="2"/>
            <a:r>
              <a:rPr lang="en-US"/>
              <a:t>Read One Write All Available (ROWAA)</a:t>
            </a:r>
          </a:p>
          <a:p>
            <a:pPr lvl="1"/>
            <a:r>
              <a:rPr lang="en-US"/>
              <a:t>Communication failures</a:t>
            </a:r>
          </a:p>
          <a:p>
            <a:pPr lvl="2"/>
            <a:r>
              <a:rPr lang="en-US"/>
              <a:t>Quorums</a:t>
            </a:r>
          </a:p>
          <a:p>
            <a:pPr lvl="1"/>
            <a:r>
              <a:rPr lang="en-US"/>
              <a:t>Network partitioning</a:t>
            </a:r>
          </a:p>
          <a:p>
            <a:pPr lvl="2"/>
            <a:r>
              <a:rPr lang="en-US"/>
              <a:t>Quorums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ROWAA with Primary Site</a:t>
            </a:r>
          </a:p>
        </p:txBody>
      </p:sp>
      <p:sp>
        <p:nvSpPr>
          <p:cNvPr id="4085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READ = read any copy, if time-out, read another copy.</a:t>
            </a:r>
          </a:p>
          <a:p>
            <a:pPr>
              <a:lnSpc>
                <a:spcPct val="90000"/>
              </a:lnSpc>
            </a:pPr>
            <a:r>
              <a:rPr lang="en-US" dirty="0"/>
              <a:t>WRITE = send </a:t>
            </a:r>
            <a:r>
              <a:rPr lang="en-US" i="1" dirty="0"/>
              <a:t>W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to </a:t>
            </a:r>
            <a:r>
              <a:rPr lang="en-US" dirty="0">
                <a:solidFill>
                  <a:srgbClr val="6682AA"/>
                </a:solidFill>
              </a:rPr>
              <a:t>all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copies. If one site rejects the operation, then abort. Otherwise, all sites not responding are “missing writes”.</a:t>
            </a:r>
          </a:p>
          <a:p>
            <a:pPr>
              <a:lnSpc>
                <a:spcPct val="90000"/>
              </a:lnSpc>
            </a:pPr>
            <a:r>
              <a:rPr lang="en-US" dirty="0"/>
              <a:t>VALIDATION = To commit a transaction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 that all sites in “missing writes” are still down. If not, then abort the transaction.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There might be a site recovering concurrent with transaction updates and these may be lost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 that all sites that were available are still available. If some do not respond, then abort.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ROWAA</a:t>
            </a:r>
          </a:p>
        </p:txBody>
      </p:sp>
      <p:sp>
        <p:nvSpPr>
          <p:cNvPr id="528389" name="Rectangle 5"/>
          <p:cNvSpPr>
            <a:spLocks noGrp="1" noChangeArrowheads="1"/>
          </p:cNvSpPr>
          <p:nvPr>
            <p:ph idx="1"/>
          </p:nvPr>
        </p:nvSpPr>
        <p:spPr>
          <a:xfrm>
            <a:off x="342900" y="2356520"/>
            <a:ext cx="12293600" cy="73448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site has a copy of </a:t>
            </a:r>
            <a:r>
              <a:rPr lang="en-US" i="1" dirty="0"/>
              <a:t>V</a:t>
            </a:r>
            <a:endParaRPr lang="en-US" dirty="0"/>
          </a:p>
          <a:p>
            <a:pPr lvl="1"/>
            <a:r>
              <a:rPr lang="en-US" i="1" dirty="0"/>
              <a:t>V</a:t>
            </a:r>
            <a:r>
              <a:rPr lang="en-US" dirty="0"/>
              <a:t> represents the set of sites a site believes is available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is the “view” a site has of the system configuration. </a:t>
            </a:r>
          </a:p>
          <a:p>
            <a:r>
              <a:rPr lang="en-US" dirty="0"/>
              <a:t>The view of a transaction </a:t>
            </a:r>
            <a:r>
              <a:rPr lang="en-US" i="1" dirty="0"/>
              <a:t>T</a:t>
            </a:r>
            <a:r>
              <a:rPr lang="en-US" dirty="0"/>
              <a:t> [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)] is the view of its coordinating site, when the transaction starts.</a:t>
            </a:r>
          </a:p>
          <a:p>
            <a:pPr lvl="1"/>
            <a:r>
              <a:rPr lang="en-US" dirty="0"/>
              <a:t>Read any copy within </a:t>
            </a:r>
            <a:r>
              <a:rPr lang="en-US" i="1" dirty="0"/>
              <a:t>V</a:t>
            </a:r>
            <a:r>
              <a:rPr lang="en-US" dirty="0"/>
              <a:t>; update all copies in </a:t>
            </a:r>
            <a:r>
              <a:rPr lang="en-US" i="1" dirty="0"/>
              <a:t>V</a:t>
            </a:r>
            <a:endParaRPr lang="en-US" dirty="0"/>
          </a:p>
          <a:p>
            <a:pPr lvl="1"/>
            <a:r>
              <a:rPr lang="en-US" dirty="0"/>
              <a:t>If at the end of the transaction the view has changed, the transaction is aborted</a:t>
            </a:r>
          </a:p>
          <a:p>
            <a:r>
              <a:rPr lang="en-US" dirty="0"/>
              <a:t>All sites must have the same view!</a:t>
            </a:r>
          </a:p>
          <a:p>
            <a:r>
              <a:rPr lang="en-US" dirty="0"/>
              <a:t>To modify </a:t>
            </a:r>
            <a:r>
              <a:rPr lang="en-US" i="1" dirty="0"/>
              <a:t>V</a:t>
            </a:r>
            <a:r>
              <a:rPr lang="en-US" dirty="0"/>
              <a:t>, run a special atomic transaction at all sites.</a:t>
            </a:r>
          </a:p>
          <a:p>
            <a:pPr lvl="1"/>
            <a:r>
              <a:rPr lang="en-US" dirty="0"/>
              <a:t>Take care that there are no concurrent views!</a:t>
            </a:r>
          </a:p>
          <a:p>
            <a:pPr lvl="1"/>
            <a:r>
              <a:rPr lang="en-US" dirty="0"/>
              <a:t>Similar to commit protocol.</a:t>
            </a:r>
          </a:p>
          <a:p>
            <a:pPr lvl="1"/>
            <a:r>
              <a:rPr lang="en-US" dirty="0"/>
              <a:t>Idea: </a:t>
            </a:r>
            <a:r>
              <a:rPr lang="en-US" i="1" dirty="0"/>
              <a:t>V</a:t>
            </a:r>
            <a:r>
              <a:rPr lang="en-US" dirty="0"/>
              <a:t>s have version numbers; only accept new view if its version number is higher than your current one</a:t>
            </a:r>
          </a:p>
          <a:p>
            <a:r>
              <a:rPr lang="en-US" dirty="0"/>
              <a:t>Recovery: get missed updates from any active node</a:t>
            </a:r>
          </a:p>
          <a:p>
            <a:pPr lvl="1"/>
            <a:r>
              <a:rPr lang="en-US" dirty="0"/>
              <a:t>Problem: no unique sequence of transactions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Quorum-Based Protocol</a:t>
            </a:r>
            <a:endParaRPr lang="en-US"/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a  vote to each copy of a replicated object (say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) such that ∑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= </a:t>
            </a:r>
            <a:r>
              <a:rPr lang="en-US" i="1" dirty="0" smtClean="0"/>
              <a:t>V</a:t>
            </a:r>
          </a:p>
          <a:p>
            <a:r>
              <a:rPr lang="en-US" dirty="0" smtClean="0"/>
              <a:t>Each operation has to obtain a read quorum (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r</a:t>
            </a:r>
            <a:r>
              <a:rPr lang="en-US" dirty="0" smtClean="0"/>
              <a:t>) to read and a write quorum (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w</a:t>
            </a:r>
            <a:r>
              <a:rPr lang="en-US" dirty="0" smtClean="0"/>
              <a:t>) to write an object</a:t>
            </a:r>
          </a:p>
          <a:p>
            <a:r>
              <a:rPr lang="en-US" dirty="0" smtClean="0"/>
              <a:t>Then the following rules have to be obeyed in determining the quorums:</a:t>
            </a:r>
          </a:p>
          <a:p>
            <a:pPr lvl="1"/>
            <a:r>
              <a:rPr lang="en-US" i="1" dirty="0" err="1" smtClean="0"/>
              <a:t>V</a:t>
            </a:r>
            <a:r>
              <a:rPr lang="en-US" i="1" baseline="-25000" dirty="0" err="1" smtClean="0"/>
              <a:t>r</a:t>
            </a:r>
            <a:r>
              <a:rPr lang="en-US" dirty="0" smtClean="0"/>
              <a:t>+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w</a:t>
            </a:r>
            <a:r>
              <a:rPr lang="en-US" dirty="0" smtClean="0"/>
              <a:t>&gt;</a:t>
            </a:r>
            <a:r>
              <a:rPr lang="en-US" i="1" dirty="0" smtClean="0"/>
              <a:t>V </a:t>
            </a:r>
            <a:r>
              <a:rPr lang="en-US" dirty="0" smtClean="0"/>
              <a:t>	an object is not read and written by  two transactions </a:t>
            </a:r>
          </a:p>
          <a:p>
            <a:pPr marL="393700" lvl="1" indent="0">
              <a:buNone/>
            </a:pPr>
            <a:r>
              <a:rPr lang="en-US" dirty="0"/>
              <a:t>	</a:t>
            </a:r>
            <a:r>
              <a:rPr lang="en-US" dirty="0" smtClean="0"/>
              <a:t>		concurrently</a:t>
            </a:r>
          </a:p>
          <a:p>
            <a:pPr lvl="1"/>
            <a:r>
              <a:rPr lang="en-US" i="1" dirty="0" err="1" smtClean="0"/>
              <a:t>V</a:t>
            </a:r>
            <a:r>
              <a:rPr lang="en-US" i="1" baseline="-25000" dirty="0" err="1" smtClean="0"/>
              <a:t>w</a:t>
            </a:r>
            <a:r>
              <a:rPr lang="en-US" dirty="0" smtClean="0"/>
              <a:t>&gt;</a:t>
            </a:r>
            <a:r>
              <a:rPr lang="en-US" i="1" dirty="0" smtClean="0"/>
              <a:t>V</a:t>
            </a:r>
            <a:r>
              <a:rPr lang="en-US" dirty="0" smtClean="0"/>
              <a:t>/2	two write operations from two transactions cannot occur</a:t>
            </a:r>
          </a:p>
          <a:p>
            <a:pPr marL="393700" lvl="1" indent="0">
              <a:buNone/>
            </a:pPr>
            <a:r>
              <a:rPr lang="en-US" dirty="0"/>
              <a:t>	</a:t>
            </a:r>
            <a:r>
              <a:rPr lang="en-US" dirty="0" smtClean="0"/>
              <a:t>		concurrently on the same object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Quorum Example</a:t>
            </a:r>
          </a:p>
        </p:txBody>
      </p:sp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758613" y="6935892"/>
            <a:ext cx="11595947" cy="233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866973" indent="-866973" algn="l">
              <a:spcBef>
                <a:spcPct val="10000"/>
              </a:spcBef>
              <a:buClr>
                <a:schemeClr val="accent2"/>
              </a:buClr>
              <a:buSzPct val="95000"/>
            </a:pPr>
            <a:r>
              <a:rPr lang="en-US" sz="2600" dirty="0">
                <a:latin typeface="Book Antiqua"/>
              </a:rPr>
              <a:t>Three examples of the voting algorithm:</a:t>
            </a:r>
          </a:p>
          <a:p>
            <a:pPr marL="866973" indent="-866973" algn="l">
              <a:spcBef>
                <a:spcPct val="10000"/>
              </a:spcBef>
              <a:buClr>
                <a:schemeClr val="accent2"/>
              </a:buClr>
              <a:buSzPct val="95000"/>
              <a:buFontTx/>
              <a:buAutoNum type="alphaLcParenR"/>
            </a:pPr>
            <a:r>
              <a:rPr lang="en-US" sz="2600" dirty="0">
                <a:latin typeface="Book Antiqua"/>
              </a:rPr>
              <a:t>A correct choice of read and write set</a:t>
            </a:r>
          </a:p>
          <a:p>
            <a:pPr marL="866973" indent="-866973" algn="l">
              <a:spcBef>
                <a:spcPct val="10000"/>
              </a:spcBef>
              <a:buClr>
                <a:schemeClr val="accent2"/>
              </a:buClr>
              <a:buSzPct val="95000"/>
              <a:buFontTx/>
              <a:buAutoNum type="alphaLcParenR"/>
            </a:pPr>
            <a:r>
              <a:rPr lang="en-US" sz="2600" dirty="0">
                <a:latin typeface="Book Antiqua"/>
              </a:rPr>
              <a:t>A choice that may lead to write-write conflicts</a:t>
            </a:r>
          </a:p>
          <a:p>
            <a:pPr marL="866973" indent="-866973" algn="l">
              <a:spcBef>
                <a:spcPct val="10000"/>
              </a:spcBef>
              <a:buClr>
                <a:schemeClr val="accent2"/>
              </a:buClr>
              <a:buSzPct val="95000"/>
              <a:buFontTx/>
              <a:buAutoNum type="alphaLcParenR"/>
            </a:pPr>
            <a:r>
              <a:rPr lang="en-US" sz="2600" dirty="0">
                <a:latin typeface="Book Antiqua"/>
              </a:rPr>
              <a:t>ROWA</a:t>
            </a:r>
          </a:p>
        </p:txBody>
      </p:sp>
      <p:pic>
        <p:nvPicPr>
          <p:cNvPr id="3696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20523" t="44864" r="18814" b="39577"/>
          <a:stretch>
            <a:fillRect/>
          </a:stretch>
        </p:blipFill>
        <p:spPr bwMode="auto">
          <a:xfrm>
            <a:off x="377051" y="2499148"/>
            <a:ext cx="12302630" cy="446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2397944" y="8934896"/>
            <a:ext cx="8570524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 anchor="b">
            <a:prstTxWarp prst="textNoShape">
              <a:avLst/>
            </a:prstTxWarp>
          </a:bodyPr>
          <a:lstStyle/>
          <a:p>
            <a:pPr algn="ctr"/>
            <a:r>
              <a:rPr lang="en-GB" sz="1100" dirty="0">
                <a:latin typeface="Book Antiqua"/>
              </a:rPr>
              <a:t>From  </a:t>
            </a:r>
            <a:r>
              <a:rPr lang="en-GB" sz="1100" dirty="0" err="1">
                <a:latin typeface="Book Antiqua"/>
              </a:rPr>
              <a:t>Tanenbaum</a:t>
            </a:r>
            <a:r>
              <a:rPr lang="en-GB" sz="1100" dirty="0">
                <a:latin typeface="Book Antiqua"/>
              </a:rPr>
              <a:t> and van Steen, Distributed Systems: Principles and Paradigms</a:t>
            </a:r>
            <a:br>
              <a:rPr lang="en-GB" sz="1100" dirty="0">
                <a:latin typeface="Book Antiqua"/>
              </a:rPr>
            </a:br>
            <a:r>
              <a:rPr lang="en-GB" sz="1100" dirty="0">
                <a:latin typeface="Book Antiqua"/>
              </a:rPr>
              <a:t>©  Prentice-Hall, Inc. 2002</a:t>
            </a:r>
            <a:endParaRPr lang="en-US" sz="1100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 Issues</a:t>
            </a:r>
          </a:p>
        </p:txBody>
      </p:sp>
      <p:sp>
        <p:nvSpPr>
          <p:cNvPr id="3522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 models - how do we reason about the consistency of the “global execution state”?</a:t>
            </a:r>
          </a:p>
          <a:p>
            <a:pPr lvl="1"/>
            <a:r>
              <a:rPr lang="en-US" dirty="0"/>
              <a:t>Mutual consistency</a:t>
            </a:r>
          </a:p>
          <a:p>
            <a:pPr lvl="1"/>
            <a:r>
              <a:rPr lang="en-US" dirty="0"/>
              <a:t>Transactional consistency</a:t>
            </a:r>
            <a:endParaRPr lang="en-US" dirty="0" smtClean="0"/>
          </a:p>
          <a:p>
            <a:r>
              <a:rPr lang="en-US" dirty="0" smtClean="0"/>
              <a:t>Where are updates allowed?</a:t>
            </a:r>
          </a:p>
          <a:p>
            <a:pPr lvl="1"/>
            <a:r>
              <a:rPr lang="en-US" dirty="0" smtClean="0"/>
              <a:t>Centralized</a:t>
            </a:r>
          </a:p>
          <a:p>
            <a:pPr lvl="1"/>
            <a:r>
              <a:rPr lang="en-US" dirty="0" smtClean="0"/>
              <a:t>Distributed</a:t>
            </a:r>
          </a:p>
          <a:p>
            <a:r>
              <a:rPr lang="en-US" dirty="0" smtClean="0"/>
              <a:t>Update </a:t>
            </a:r>
            <a:r>
              <a:rPr lang="en-US" dirty="0"/>
              <a:t>propagation techniques – how do we propagate updates to one copy to the other copies?</a:t>
            </a:r>
          </a:p>
          <a:p>
            <a:pPr lvl="1"/>
            <a:r>
              <a:rPr lang="en-US" dirty="0"/>
              <a:t>Eager</a:t>
            </a:r>
          </a:p>
          <a:p>
            <a:pPr lvl="1"/>
            <a:r>
              <a:rPr lang="en-US" dirty="0" smtClean="0"/>
              <a:t>Lazy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Mutual Consistency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do we keep the values of physical copies of a logical data item synchronized?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Strong consistency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All copies are updated within the context of the update transaction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When the update transaction completes, all copies have the same value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Typically achieved through 2PC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Weak consistency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Eventual consistency: the copies are not identical when update transaction completes, but they eventually converge to the same value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Many versions possible: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Time-bounds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Value-bounds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Drifts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Transactional Consistency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5000"/>
              </a:spcBef>
              <a:spcAft>
                <a:spcPts val="853"/>
              </a:spcAft>
            </a:pPr>
            <a:r>
              <a:rPr lang="en-US" dirty="0"/>
              <a:t>How can we guarantee that the global execution history over replicated data is serializable? </a:t>
            </a:r>
          </a:p>
          <a:p>
            <a:pPr>
              <a:spcBef>
                <a:spcPct val="15000"/>
              </a:spcBef>
              <a:spcAft>
                <a:spcPts val="853"/>
              </a:spcAft>
            </a:pPr>
            <a:r>
              <a:rPr lang="en-US" dirty="0"/>
              <a:t>One-copy serializability (1SR)</a:t>
            </a:r>
          </a:p>
          <a:p>
            <a:pPr lvl="1">
              <a:spcBef>
                <a:spcPct val="15000"/>
              </a:spcBef>
              <a:spcAft>
                <a:spcPts val="853"/>
              </a:spcAft>
            </a:pPr>
            <a:r>
              <a:rPr lang="en-US" dirty="0"/>
              <a:t>The effect of transactions performed by clients on replicated objects should be the same as if they had been performed </a:t>
            </a:r>
            <a:r>
              <a:rPr lang="en-US" i="1" dirty="0"/>
              <a:t>one at-a-time</a:t>
            </a:r>
            <a:r>
              <a:rPr lang="en-US" dirty="0"/>
              <a:t> on a single set of objects.</a:t>
            </a:r>
          </a:p>
          <a:p>
            <a:pPr>
              <a:spcBef>
                <a:spcPct val="15000"/>
              </a:spcBef>
              <a:spcAft>
                <a:spcPts val="853"/>
              </a:spcAft>
            </a:pPr>
            <a:r>
              <a:rPr lang="en-US" dirty="0"/>
              <a:t>Weaker forms are possible</a:t>
            </a:r>
          </a:p>
          <a:p>
            <a:pPr lvl="1">
              <a:spcBef>
                <a:spcPct val="15000"/>
              </a:spcBef>
              <a:spcAft>
                <a:spcPts val="853"/>
              </a:spcAft>
            </a:pPr>
            <a:r>
              <a:rPr lang="en-US" dirty="0"/>
              <a:t>Snapshot </a:t>
            </a:r>
            <a:r>
              <a:rPr lang="en-US" dirty="0" smtClean="0"/>
              <a:t>isolation</a:t>
            </a:r>
          </a:p>
          <a:p>
            <a:pPr lvl="1">
              <a:spcBef>
                <a:spcPct val="15000"/>
              </a:spcBef>
              <a:spcAft>
                <a:spcPts val="853"/>
              </a:spcAft>
            </a:pPr>
            <a:r>
              <a:rPr lang="en-US" dirty="0" smtClean="0"/>
              <a:t>RC-serializability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2685976" y="2212504"/>
            <a:ext cx="7397750" cy="1300162"/>
          </a:xfrm>
        </p:spPr>
        <p:txBody>
          <a:bodyPr/>
          <a:lstStyle/>
          <a:p>
            <a:pPr>
              <a:buNone/>
              <a:tabLst>
                <a:tab pos="2045515" algn="l"/>
                <a:tab pos="4077483" algn="l"/>
              </a:tabLst>
            </a:pPr>
            <a:r>
              <a:rPr lang="en-US" u="sng" dirty="0">
                <a:solidFill>
                  <a:schemeClr val="tx2"/>
                </a:solidFill>
              </a:rPr>
              <a:t>Site </a:t>
            </a:r>
            <a:r>
              <a:rPr lang="en-US" u="sng" dirty="0" smtClean="0">
                <a:solidFill>
                  <a:schemeClr val="tx2"/>
                </a:solidFill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u="sng" dirty="0" smtClean="0">
                <a:solidFill>
                  <a:schemeClr val="tx2"/>
                </a:solidFill>
              </a:rPr>
              <a:t>Site B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u="sng" dirty="0" smtClean="0">
                <a:solidFill>
                  <a:schemeClr val="tx2"/>
                </a:solidFill>
              </a:rPr>
              <a:t>Site </a:t>
            </a:r>
            <a:r>
              <a:rPr lang="en-US" u="sng" dirty="0">
                <a:solidFill>
                  <a:schemeClr val="tx2"/>
                </a:solidFill>
              </a:rPr>
              <a:t>C</a:t>
            </a:r>
          </a:p>
          <a:p>
            <a:pPr>
              <a:buNone/>
              <a:tabLst>
                <a:tab pos="2165176" algn="l"/>
                <a:tab pos="4210690" algn="l"/>
              </a:tabLst>
            </a:pPr>
            <a:r>
              <a:rPr lang="en-US" i="1" dirty="0" smtClean="0">
                <a:solidFill>
                  <a:schemeClr val="tx2"/>
                </a:solidFill>
              </a:rPr>
              <a:t>	x	</a:t>
            </a:r>
            <a:r>
              <a:rPr lang="en-US" i="1" dirty="0" err="1" smtClean="0">
                <a:solidFill>
                  <a:schemeClr val="tx2"/>
                </a:solidFill>
              </a:rPr>
              <a:t>x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 smtClean="0">
                <a:solidFill>
                  <a:schemeClr val="tx2"/>
                </a:solidFill>
              </a:rPr>
              <a:t>y	x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y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z</a:t>
            </a:r>
          </a:p>
        </p:txBody>
      </p:sp>
      <p:sp>
        <p:nvSpPr>
          <p:cNvPr id="357383" name="Rectangle 7"/>
          <p:cNvSpPr>
            <a:spLocks noChangeArrowheads="1"/>
          </p:cNvSpPr>
          <p:nvPr/>
        </p:nvSpPr>
        <p:spPr bwMode="auto">
          <a:xfrm>
            <a:off x="1607767" y="3386783"/>
            <a:ext cx="9158137" cy="22821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marL="711200" indent="-711200" algn="l">
              <a:tabLst>
                <a:tab pos="649288" algn="l"/>
                <a:tab pos="3006725" algn="l"/>
                <a:tab pos="3771900" algn="l"/>
                <a:tab pos="5851525" algn="l"/>
                <a:tab pos="6542088" algn="l"/>
              </a:tabLst>
            </a:pPr>
            <a:r>
              <a:rPr lang="en-US" sz="2800" i="1" dirty="0" smtClean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 smtClean="0">
                <a:solidFill>
                  <a:schemeClr val="tx2"/>
                </a:solidFill>
                <a:latin typeface="Book Antiqua"/>
              </a:rPr>
              <a:t>1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:	</a:t>
            </a:r>
            <a:r>
              <a:rPr lang="en-US" sz="2800" i="1" dirty="0" smtClean="0">
                <a:solidFill>
                  <a:schemeClr val="tx2"/>
                </a:solidFill>
                <a:latin typeface="Book Antiqua"/>
              </a:rPr>
              <a:t>x 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  <a:sym typeface="Symbol" charset="2"/>
              </a:rPr>
              <a:t>← </a:t>
            </a:r>
            <a:r>
              <a:rPr lang="en-US" sz="2800" dirty="0">
                <a:solidFill>
                  <a:schemeClr val="tx2"/>
                </a:solidFill>
                <a:latin typeface="Book Antiqua"/>
                <a:sym typeface="Symbol" charset="2"/>
              </a:rPr>
              <a:t>20	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:	Read(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	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3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:	Read(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</a:t>
            </a:r>
          </a:p>
          <a:p>
            <a:pPr marL="711200" lvl="1" indent="-711200" algn="l">
              <a:tabLst>
                <a:tab pos="649288" algn="l"/>
                <a:tab pos="3006725" algn="l"/>
                <a:tab pos="3771900" algn="l"/>
                <a:tab pos="5851525" algn="l"/>
                <a:tab pos="6542088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	Write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		</a:t>
            </a:r>
            <a:r>
              <a:rPr lang="en-US" sz="2800" i="1" dirty="0" smtClean="0">
                <a:solidFill>
                  <a:schemeClr val="tx2"/>
                </a:solidFill>
                <a:latin typeface="Book Antiqua"/>
              </a:rPr>
              <a:t>x 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  <a:sym typeface="Symbol" charset="2"/>
              </a:rPr>
              <a:t>← 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x+y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		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Read(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y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</a:t>
            </a:r>
          </a:p>
          <a:p>
            <a:pPr marL="711200" lvl="1" indent="-711200" algn="l">
              <a:tabLst>
                <a:tab pos="649288" algn="l"/>
                <a:tab pos="3006725" algn="l"/>
                <a:tab pos="3771900" algn="l"/>
                <a:tab pos="5851525" algn="l"/>
                <a:tab pos="6542088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	Commit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		Write(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y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		</a:t>
            </a:r>
            <a:r>
              <a:rPr lang="en-US" sz="2800" i="1" dirty="0" smtClean="0">
                <a:solidFill>
                  <a:schemeClr val="tx2"/>
                </a:solidFill>
                <a:latin typeface="Book Antiqua"/>
              </a:rPr>
              <a:t>z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  <a:sym typeface="Symbol" charset="2"/>
              </a:rPr>
              <a:t>← 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chemeClr val="tx2"/>
                </a:solidFill>
                <a:latin typeface="Book Antiqua"/>
                <a:sym typeface="Symbol" charset="2"/>
              </a:rPr>
              <a:t>∗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y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)/100</a:t>
            </a:r>
          </a:p>
          <a:p>
            <a:pPr marL="711200" lvl="4" indent="-711200" algn="l">
              <a:tabLst>
                <a:tab pos="649288" algn="l"/>
                <a:tab pos="3006725" algn="l"/>
                <a:tab pos="3771900" algn="l"/>
                <a:tab pos="5851525" algn="l"/>
                <a:tab pos="6542088" algn="l"/>
              </a:tabLst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          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		Commit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		Write(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z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</a:t>
            </a:r>
          </a:p>
          <a:p>
            <a:pPr lvl="4" algn="l">
              <a:tabLst>
                <a:tab pos="649288" algn="l"/>
                <a:tab pos="3006725" algn="l"/>
                <a:tab pos="3575050" algn="l"/>
                <a:tab pos="5851525" algn="l"/>
                <a:tab pos="6542088" algn="l"/>
              </a:tabLst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			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	Commit</a:t>
            </a:r>
            <a:endParaRPr lang="en-US" sz="28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57384" name="Rectangle 8"/>
          <p:cNvSpPr>
            <a:spLocks noChangeArrowheads="1"/>
          </p:cNvSpPr>
          <p:nvPr/>
        </p:nvSpPr>
        <p:spPr bwMode="auto">
          <a:xfrm>
            <a:off x="597744" y="5378688"/>
            <a:ext cx="10187093" cy="6502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</a:bodyPr>
          <a:lstStyle/>
          <a:p>
            <a:pPr marL="406394" indent="-406394" algn="l">
              <a:spcBef>
                <a:spcPct val="10000"/>
              </a:spcBef>
              <a:buClr>
                <a:schemeClr val="accent2"/>
              </a:buClr>
              <a:buSzPct val="95000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Consider the three histories:</a:t>
            </a:r>
            <a:endParaRPr lang="en-US" sz="2800" i="1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57385" name="Rectangle 9"/>
          <p:cNvSpPr>
            <a:spLocks noChangeArrowheads="1"/>
          </p:cNvSpPr>
          <p:nvPr/>
        </p:nvSpPr>
        <p:spPr bwMode="auto">
          <a:xfrm>
            <a:off x="1605856" y="6084709"/>
            <a:ext cx="10187093" cy="15283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sz="2800" i="1" dirty="0">
                <a:solidFill>
                  <a:schemeClr val="tx2"/>
                </a:solidFill>
                <a:latin typeface="Book Antiqua"/>
              </a:rPr>
              <a:t>H</a:t>
            </a:r>
            <a:r>
              <a:rPr lang="en-US" sz="2800" i="1" baseline="-25000" dirty="0">
                <a:solidFill>
                  <a:schemeClr val="tx2"/>
                </a:solidFill>
                <a:latin typeface="Book Antiqua"/>
              </a:rPr>
              <a:t>A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={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W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1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chemeClr val="tx2"/>
                </a:solidFill>
                <a:latin typeface="Book Antiqua"/>
              </a:rPr>
              <a:t>A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), 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C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1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}</a:t>
            </a:r>
          </a:p>
          <a:p>
            <a:pPr algn="l">
              <a:spcBef>
                <a:spcPct val="10000"/>
              </a:spcBef>
            </a:pPr>
            <a:r>
              <a:rPr lang="en-US" sz="2800" i="1" dirty="0">
                <a:solidFill>
                  <a:schemeClr val="tx2"/>
                </a:solidFill>
                <a:latin typeface="Book Antiqua"/>
              </a:rPr>
              <a:t>H</a:t>
            </a:r>
            <a:r>
              <a:rPr lang="en-US" sz="2800" i="1" baseline="-25000" dirty="0">
                <a:solidFill>
                  <a:schemeClr val="tx2"/>
                </a:solidFill>
                <a:latin typeface="Book Antiqua"/>
              </a:rPr>
              <a:t>B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={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W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1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chemeClr val="tx2"/>
                </a:solidFill>
                <a:latin typeface="Book Antiqua"/>
              </a:rPr>
              <a:t>B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), 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C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1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, 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R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chemeClr val="tx2"/>
                </a:solidFill>
                <a:latin typeface="Book Antiqua"/>
              </a:rPr>
              <a:t>B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), 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W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y</a:t>
            </a:r>
            <a:r>
              <a:rPr lang="en-US" sz="2800" i="1" baseline="-25000" dirty="0" err="1">
                <a:solidFill>
                  <a:schemeClr val="tx2"/>
                </a:solidFill>
                <a:latin typeface="Book Antiqua"/>
              </a:rPr>
              <a:t>B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),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 C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}</a:t>
            </a:r>
          </a:p>
          <a:p>
            <a:pPr algn="l">
              <a:spcBef>
                <a:spcPct val="10000"/>
              </a:spcBef>
            </a:pPr>
            <a:r>
              <a:rPr lang="en-US" sz="2800" i="1" dirty="0">
                <a:solidFill>
                  <a:schemeClr val="tx2"/>
                </a:solidFill>
                <a:latin typeface="Book Antiqua"/>
              </a:rPr>
              <a:t>H</a:t>
            </a:r>
            <a:r>
              <a:rPr lang="en-US" sz="2800" i="1" baseline="-25000" dirty="0">
                <a:solidFill>
                  <a:schemeClr val="tx2"/>
                </a:solidFill>
                <a:latin typeface="Book Antiqua"/>
              </a:rPr>
              <a:t>C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={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W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y</a:t>
            </a:r>
            <a:r>
              <a:rPr lang="en-US" sz="2800" i="1" baseline="-25000" dirty="0" err="1">
                <a:solidFill>
                  <a:schemeClr val="tx2"/>
                </a:solidFill>
                <a:latin typeface="Book Antiqua"/>
              </a:rPr>
              <a:t>C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), 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C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, R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3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chemeClr val="tx2"/>
                </a:solidFill>
                <a:latin typeface="Book Antiqua"/>
              </a:rPr>
              <a:t>C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), 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R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3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y</a:t>
            </a:r>
            <a:r>
              <a:rPr lang="en-US" sz="2800" i="1" baseline="-25000" dirty="0" err="1">
                <a:solidFill>
                  <a:schemeClr val="tx2"/>
                </a:solidFill>
                <a:latin typeface="Book Antiqua"/>
              </a:rPr>
              <a:t>C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),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W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3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z</a:t>
            </a:r>
            <a:r>
              <a:rPr lang="en-US" sz="2800" i="1" baseline="-25000" dirty="0" err="1">
                <a:solidFill>
                  <a:schemeClr val="tx2"/>
                </a:solidFill>
                <a:latin typeface="Book Antiqua"/>
              </a:rPr>
              <a:t>C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), 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C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3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, 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W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1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chemeClr val="tx2"/>
                </a:solidFill>
                <a:latin typeface="Book Antiqua"/>
              </a:rPr>
              <a:t>C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),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C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1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}</a:t>
            </a:r>
          </a:p>
        </p:txBody>
      </p:sp>
      <p:sp>
        <p:nvSpPr>
          <p:cNvPr id="357387" name="Rectangle 11"/>
          <p:cNvSpPr>
            <a:spLocks noChangeArrowheads="1"/>
          </p:cNvSpPr>
          <p:nvPr/>
        </p:nvSpPr>
        <p:spPr bwMode="auto">
          <a:xfrm>
            <a:off x="597744" y="7765792"/>
            <a:ext cx="12293641" cy="164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</a:bodyPr>
          <a:lstStyle/>
          <a:p>
            <a:pPr marL="406394" indent="-406394" algn="l">
              <a:spcBef>
                <a:spcPct val="10000"/>
              </a:spcBef>
              <a:buClr>
                <a:schemeClr val="accent2"/>
              </a:buClr>
              <a:buSzPct val="95000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Global history non-serializable: 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H</a:t>
            </a:r>
            <a:r>
              <a:rPr lang="en-US" sz="2800" i="1" baseline="-25000" dirty="0">
                <a:solidFill>
                  <a:schemeClr val="tx2"/>
                </a:solidFill>
                <a:latin typeface="Book Antiqua"/>
              </a:rPr>
              <a:t>B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: 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1</a:t>
            </a:r>
            <a:r>
              <a:rPr lang="en-US" sz="2800" dirty="0">
                <a:solidFill>
                  <a:schemeClr val="tx2"/>
                </a:solidFill>
                <a:latin typeface="Book Antiqua"/>
                <a:sym typeface="Symbol" charset="2"/>
              </a:rPr>
              <a:t>→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, 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H</a:t>
            </a:r>
            <a:r>
              <a:rPr lang="en-US" sz="2800" i="1" baseline="-25000" dirty="0">
                <a:solidFill>
                  <a:schemeClr val="tx2"/>
                </a:solidFill>
                <a:latin typeface="Book Antiqua"/>
              </a:rPr>
              <a:t>C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: 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2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  <a:sym typeface="Symbol" charset="2"/>
              </a:rPr>
              <a:t>→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3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  <a:sym typeface="Symbol" charset="2"/>
              </a:rPr>
              <a:t>→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1</a:t>
            </a:r>
          </a:p>
          <a:p>
            <a:pPr marL="406394" indent="-406394" algn="l">
              <a:spcBef>
                <a:spcPct val="10000"/>
              </a:spcBef>
              <a:buClr>
                <a:schemeClr val="accent2"/>
              </a:buClr>
              <a:buSzPct val="95000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Mutually consistent: Assume 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chemeClr val="tx2"/>
                </a:solidFill>
                <a:latin typeface="Book Antiqua"/>
              </a:rPr>
              <a:t>A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=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chemeClr val="tx2"/>
                </a:solidFill>
                <a:latin typeface="Book Antiqua"/>
              </a:rPr>
              <a:t>B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=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chemeClr val="tx2"/>
                </a:solidFill>
                <a:latin typeface="Book Antiqua"/>
              </a:rPr>
              <a:t>C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=10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, 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y</a:t>
            </a:r>
            <a:r>
              <a:rPr lang="en-US" sz="2800" i="1" baseline="-25000" dirty="0" err="1">
                <a:solidFill>
                  <a:schemeClr val="tx2"/>
                </a:solidFill>
                <a:latin typeface="Book Antiqua"/>
              </a:rPr>
              <a:t>B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=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y</a:t>
            </a:r>
            <a:r>
              <a:rPr lang="en-US" sz="2800" i="1" baseline="-25000" dirty="0" err="1">
                <a:solidFill>
                  <a:schemeClr val="tx2"/>
                </a:solidFill>
                <a:latin typeface="Book Antiqua"/>
              </a:rPr>
              <a:t>C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=15,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y</a:t>
            </a:r>
            <a:r>
              <a:rPr lang="en-US" sz="2800" i="1" baseline="-25000" dirty="0">
                <a:solidFill>
                  <a:schemeClr val="tx2"/>
                </a:solidFill>
                <a:latin typeface="Book Antiqua"/>
              </a:rPr>
              <a:t>C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=7 to begin; in the end 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chemeClr val="tx2"/>
                </a:solidFill>
                <a:latin typeface="Book Antiqua"/>
              </a:rPr>
              <a:t>A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=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chemeClr val="tx2"/>
                </a:solidFill>
                <a:latin typeface="Book Antiqua"/>
              </a:rPr>
              <a:t>B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=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chemeClr val="tx2"/>
                </a:solidFill>
                <a:latin typeface="Book Antiqua"/>
              </a:rPr>
              <a:t>C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=20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, 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y</a:t>
            </a:r>
            <a:r>
              <a:rPr lang="en-US" sz="2800" i="1" baseline="-25000" dirty="0" err="1">
                <a:solidFill>
                  <a:schemeClr val="tx2"/>
                </a:solidFill>
                <a:latin typeface="Book Antiqua"/>
              </a:rPr>
              <a:t>B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=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y</a:t>
            </a:r>
            <a:r>
              <a:rPr lang="en-US" sz="2800" i="1" baseline="-25000" dirty="0" err="1">
                <a:solidFill>
                  <a:schemeClr val="tx2"/>
                </a:solidFill>
                <a:latin typeface="Book Antiqua"/>
              </a:rPr>
              <a:t>C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=35,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y</a:t>
            </a:r>
            <a:r>
              <a:rPr lang="en-US" sz="2800" i="1" baseline="-25000" dirty="0">
                <a:solidFill>
                  <a:schemeClr val="tx2"/>
                </a:solidFill>
                <a:latin typeface="Book Antiqua"/>
              </a:rPr>
              <a:t>C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=3.5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62040" y="2428528"/>
            <a:ext cx="5554663" cy="1300162"/>
          </a:xfrm>
        </p:spPr>
        <p:txBody>
          <a:bodyPr/>
          <a:lstStyle/>
          <a:p>
            <a:pPr>
              <a:buNone/>
              <a:tabLst>
                <a:tab pos="2298382" algn="l"/>
              </a:tabLst>
            </a:pPr>
            <a:r>
              <a:rPr lang="en-US" u="sng" dirty="0"/>
              <a:t>Site </a:t>
            </a:r>
            <a:r>
              <a:rPr lang="en-US" u="sng" dirty="0" smtClean="0"/>
              <a:t>A</a:t>
            </a:r>
            <a:r>
              <a:rPr lang="en-US" dirty="0" smtClean="0"/>
              <a:t>	</a:t>
            </a:r>
            <a:r>
              <a:rPr lang="en-US" u="sng" dirty="0" smtClean="0"/>
              <a:t>Site </a:t>
            </a:r>
            <a:r>
              <a:rPr lang="en-US" u="sng" dirty="0"/>
              <a:t>B</a:t>
            </a:r>
            <a:endParaRPr lang="en-US" u="sng" dirty="0" smtClean="0"/>
          </a:p>
          <a:p>
            <a:pPr>
              <a:buNone/>
              <a:tabLst>
                <a:tab pos="2801859" algn="l"/>
              </a:tabLst>
            </a:pPr>
            <a:r>
              <a:rPr lang="en-US" i="1" dirty="0" smtClean="0"/>
              <a:t>	x	</a:t>
            </a:r>
            <a:r>
              <a:rPr lang="en-US" i="1" dirty="0" err="1" smtClean="0"/>
              <a:t>x</a:t>
            </a:r>
            <a:endParaRPr lang="en-US" i="1" dirty="0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3118024" y="3868688"/>
            <a:ext cx="5624919" cy="18512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marL="706438" indent="-706438" algn="l">
              <a:tabLst>
                <a:tab pos="711200" algn="l"/>
                <a:tab pos="3006725" algn="l"/>
                <a:tab pos="3771900" algn="l"/>
                <a:tab pos="5851525" algn="l"/>
                <a:tab pos="641985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rgbClr val="000000"/>
                </a:solidFill>
                <a:latin typeface="Book Antiqua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:	</a:t>
            </a:r>
            <a:r>
              <a:rPr lang="en-US" sz="2800" dirty="0" err="1">
                <a:solidFill>
                  <a:srgbClr val="000000"/>
                </a:solidFill>
                <a:latin typeface="Book Antiqua"/>
              </a:rPr>
              <a:t>Read(</a:t>
            </a:r>
            <a:r>
              <a:rPr lang="en-US" sz="2800" i="1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)	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rgbClr val="000000"/>
                </a:solidFill>
                <a:latin typeface="Book Antiqua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:	</a:t>
            </a:r>
            <a:r>
              <a:rPr lang="en-US" sz="2800" dirty="0" err="1">
                <a:solidFill>
                  <a:srgbClr val="000000"/>
                </a:solidFill>
                <a:latin typeface="Book Antiqua"/>
              </a:rPr>
              <a:t>Read(</a:t>
            </a:r>
            <a:r>
              <a:rPr lang="en-US" sz="2800" i="1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) </a:t>
            </a:r>
          </a:p>
          <a:p>
            <a:pPr marL="706438" indent="-706438" algn="l">
              <a:tabLst>
                <a:tab pos="711200" algn="l"/>
                <a:tab pos="3006725" algn="l"/>
                <a:tab pos="3771900" algn="l"/>
                <a:tab pos="5851525" algn="l"/>
                <a:tab pos="641985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	</a:t>
            </a:r>
            <a:r>
              <a:rPr lang="en-US" sz="2800" i="1" dirty="0" smtClean="0">
                <a:solidFill>
                  <a:srgbClr val="000000"/>
                </a:solidFill>
                <a:latin typeface="Book Antiqua"/>
              </a:rPr>
              <a:t>x </a:t>
            </a:r>
            <a:r>
              <a:rPr lang="en-US" sz="2800" dirty="0" smtClean="0">
                <a:solidFill>
                  <a:srgbClr val="000000"/>
                </a:solidFill>
                <a:latin typeface="Book Antiqua"/>
                <a:sym typeface="Symbol" charset="2"/>
              </a:rPr>
              <a:t>← 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x+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5 		</a:t>
            </a:r>
            <a:r>
              <a:rPr lang="en-US" sz="2800" i="1" dirty="0" smtClean="0">
                <a:solidFill>
                  <a:srgbClr val="000000"/>
                </a:solidFill>
                <a:latin typeface="Book Antiqua"/>
              </a:rPr>
              <a:t>x </a:t>
            </a:r>
            <a:r>
              <a:rPr lang="en-US" sz="2800" dirty="0" smtClean="0">
                <a:solidFill>
                  <a:srgbClr val="000000"/>
                </a:solidFill>
                <a:latin typeface="Book Antiqua"/>
                <a:sym typeface="Symbol" charset="2"/>
              </a:rPr>
              <a:t>← 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Book Antiqua"/>
                <a:sym typeface="Symbol" charset="2"/>
              </a:rPr>
              <a:t>∗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10</a:t>
            </a:r>
          </a:p>
          <a:p>
            <a:pPr marL="706438" lvl="1" indent="-706438" algn="l">
              <a:tabLst>
                <a:tab pos="711200" algn="l"/>
                <a:tab pos="3006725" algn="l"/>
                <a:tab pos="3771900" algn="l"/>
                <a:tab pos="5851525" algn="l"/>
                <a:tab pos="641985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Book Antiqua"/>
              </a:rPr>
              <a:t>	Write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)		Write(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)</a:t>
            </a:r>
          </a:p>
          <a:p>
            <a:pPr marL="706438" lvl="1" indent="-706438" algn="l">
              <a:tabLst>
                <a:tab pos="711200" algn="l"/>
                <a:tab pos="3006725" algn="l"/>
                <a:tab pos="3771900" algn="l"/>
                <a:tab pos="5851525" algn="l"/>
                <a:tab pos="641985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Book Antiqua"/>
              </a:rPr>
              <a:t>	Commit 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		Commit</a:t>
            </a:r>
          </a:p>
        </p:txBody>
      </p:sp>
      <p:sp>
        <p:nvSpPr>
          <p:cNvPr id="544773" name="Rectangle 5"/>
          <p:cNvSpPr>
            <a:spLocks noChangeArrowheads="1"/>
          </p:cNvSpPr>
          <p:nvPr/>
        </p:nvSpPr>
        <p:spPr bwMode="auto">
          <a:xfrm>
            <a:off x="975360" y="5810736"/>
            <a:ext cx="10187093" cy="6502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</a:bodyPr>
          <a:lstStyle/>
          <a:p>
            <a:pPr marL="406394" indent="-406394" algn="l">
              <a:spcBef>
                <a:spcPct val="10000"/>
              </a:spcBef>
              <a:buClr>
                <a:schemeClr val="accent2"/>
              </a:buClr>
              <a:buSzPct val="95000"/>
            </a:pPr>
            <a:r>
              <a:rPr lang="en-US" sz="2800" dirty="0">
                <a:solidFill>
                  <a:srgbClr val="000000"/>
                </a:solidFill>
                <a:latin typeface="Book Antiqua"/>
              </a:rPr>
              <a:t>Consider the two histories:</a:t>
            </a:r>
            <a:endParaRPr lang="en-US" sz="2800" i="1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2059094" y="6482198"/>
            <a:ext cx="10187093" cy="10588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  <a:spAutoFit/>
          </a:bodyPr>
          <a:lstStyle/>
          <a:p>
            <a:pPr algn="l">
              <a:spcBef>
                <a:spcPct val="15000"/>
              </a:spcBef>
            </a:pP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H</a:t>
            </a:r>
            <a:r>
              <a:rPr lang="en-US" sz="2800" i="1" baseline="-25000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={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2800" baseline="-25000" dirty="0">
                <a:solidFill>
                  <a:srgbClr val="000000"/>
                </a:solidFill>
                <a:latin typeface="Book Antiqua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800" i="1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),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Book Antiqua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800" i="1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), 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C</a:t>
            </a:r>
            <a:r>
              <a:rPr lang="en-US" sz="2800" baseline="-25000" dirty="0">
                <a:solidFill>
                  <a:srgbClr val="000000"/>
                </a:solidFill>
                <a:latin typeface="Book Antiqua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, 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Book Antiqua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800" i="1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), 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C</a:t>
            </a:r>
            <a:r>
              <a:rPr lang="en-US" sz="2800" baseline="-25000" dirty="0">
                <a:solidFill>
                  <a:srgbClr val="000000"/>
                </a:solidFill>
                <a:latin typeface="Book Antiqua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}</a:t>
            </a:r>
          </a:p>
          <a:p>
            <a:pPr algn="l">
              <a:spcBef>
                <a:spcPct val="15000"/>
              </a:spcBef>
            </a:pP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H</a:t>
            </a:r>
            <a:r>
              <a:rPr lang="en-US" sz="2800" i="1" baseline="-25000" dirty="0">
                <a:solidFill>
                  <a:srgbClr val="000000"/>
                </a:solidFill>
                <a:latin typeface="Book Antiqua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={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2800" baseline="-25000" dirty="0">
                <a:solidFill>
                  <a:srgbClr val="000000"/>
                </a:solidFill>
                <a:latin typeface="Book Antiqua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800" i="1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rgbClr val="000000"/>
                </a:solidFill>
                <a:latin typeface="Book Antiqua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), 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Book Antiqua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800" i="1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rgbClr val="000000"/>
                </a:solidFill>
                <a:latin typeface="Book Antiqua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), 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C</a:t>
            </a:r>
            <a:r>
              <a:rPr lang="en-US" sz="2800" baseline="-25000" dirty="0">
                <a:solidFill>
                  <a:srgbClr val="000000"/>
                </a:solidFill>
                <a:latin typeface="Book Antiqua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, 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Book Antiqua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800" i="1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rgbClr val="000000"/>
                </a:solidFill>
                <a:latin typeface="Book Antiqua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),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 C</a:t>
            </a:r>
            <a:r>
              <a:rPr lang="en-US" sz="2800" baseline="-25000" dirty="0">
                <a:solidFill>
                  <a:srgbClr val="000000"/>
                </a:solidFill>
                <a:latin typeface="Book Antiqua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}</a:t>
            </a:r>
          </a:p>
        </p:txBody>
      </p:sp>
      <p:sp>
        <p:nvSpPr>
          <p:cNvPr id="544775" name="Rectangle 7"/>
          <p:cNvSpPr>
            <a:spLocks noChangeArrowheads="1"/>
          </p:cNvSpPr>
          <p:nvPr/>
        </p:nvSpPr>
        <p:spPr bwMode="auto">
          <a:xfrm>
            <a:off x="975361" y="7872720"/>
            <a:ext cx="10855632" cy="16125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</a:bodyPr>
          <a:lstStyle/>
          <a:p>
            <a:pPr marL="406394" indent="-406394" algn="l">
              <a:spcBef>
                <a:spcPct val="10000"/>
              </a:spcBef>
              <a:buClr>
                <a:schemeClr val="accent2"/>
              </a:buClr>
              <a:buSzPct val="95000"/>
            </a:pPr>
            <a:r>
              <a:rPr lang="en-US" sz="2800" dirty="0">
                <a:solidFill>
                  <a:srgbClr val="000000"/>
                </a:solidFill>
                <a:latin typeface="Book Antiqua"/>
              </a:rPr>
              <a:t>Global history non-serializable: 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H</a:t>
            </a:r>
            <a:r>
              <a:rPr lang="en-US" sz="2800" i="1" baseline="-25000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: 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rgbClr val="000000"/>
                </a:solidFill>
                <a:latin typeface="Book Antiqua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Book Antiqua"/>
                <a:sym typeface="Symbol" charset="2"/>
              </a:rPr>
              <a:t>→ 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rgbClr val="000000"/>
                </a:solidFill>
                <a:latin typeface="Book Antiqua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, 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H</a:t>
            </a:r>
            <a:r>
              <a:rPr lang="en-US" sz="2800" i="1" baseline="-25000" dirty="0">
                <a:solidFill>
                  <a:srgbClr val="000000"/>
                </a:solidFill>
                <a:latin typeface="Book Antiqua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: 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rgbClr val="000000"/>
                </a:solidFill>
                <a:latin typeface="Book Antiqua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latin typeface="Book Antiqua"/>
                <a:sym typeface="Symbol" charset="2"/>
              </a:rPr>
              <a:t>→ 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  <a:p>
            <a:pPr marL="406394" indent="-406394" algn="l">
              <a:spcBef>
                <a:spcPct val="10000"/>
              </a:spcBef>
              <a:buClr>
                <a:schemeClr val="accent2"/>
              </a:buClr>
              <a:buSzPct val="95000"/>
            </a:pPr>
            <a:r>
              <a:rPr lang="en-US" sz="2800" dirty="0">
                <a:solidFill>
                  <a:srgbClr val="000000"/>
                </a:solidFill>
                <a:latin typeface="Book Antiqua"/>
              </a:rPr>
              <a:t>Mutually inconsistent: Assume </a:t>
            </a:r>
            <a:r>
              <a:rPr lang="en-US" sz="2800" i="1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=</a:t>
            </a:r>
            <a:r>
              <a:rPr lang="en-US" sz="2800" i="1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rgbClr val="000000"/>
                </a:solidFill>
                <a:latin typeface="Book Antiqua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=1 to begin; in the end </a:t>
            </a:r>
            <a:r>
              <a:rPr lang="en-US" sz="2800" i="1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=10, </a:t>
            </a:r>
            <a:r>
              <a:rPr lang="en-US" sz="2800" i="1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rgbClr val="000000"/>
                </a:solidFill>
                <a:latin typeface="Book Antiqua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=6</a:t>
            </a:r>
            <a:endParaRPr lang="en-US" sz="2800" i="1" dirty="0">
              <a:solidFill>
                <a:srgbClr val="000000"/>
              </a:solidFill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Management Strategies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900" y="2489200"/>
            <a:ext cx="12293600" cy="3467720"/>
          </a:xfrm>
        </p:spPr>
        <p:txBody>
          <a:bodyPr/>
          <a:lstStyle/>
          <a:p>
            <a:r>
              <a:rPr lang="en-US" dirty="0"/>
              <a:t>Depending on when the updates are </a:t>
            </a:r>
            <a:r>
              <a:rPr lang="en-US" dirty="0" smtClean="0"/>
              <a:t>propagated</a:t>
            </a:r>
          </a:p>
          <a:p>
            <a:pPr lvl="1"/>
            <a:r>
              <a:rPr lang="en-US" dirty="0" smtClean="0"/>
              <a:t>Eager</a:t>
            </a:r>
          </a:p>
          <a:p>
            <a:pPr lvl="1"/>
            <a:r>
              <a:rPr lang="en-US" dirty="0" smtClean="0"/>
              <a:t>Lazy</a:t>
            </a:r>
          </a:p>
          <a:p>
            <a:r>
              <a:rPr lang="en-US" dirty="0"/>
              <a:t>Depending on where the updates can take </a:t>
            </a:r>
            <a:r>
              <a:rPr lang="en-US" dirty="0" smtClean="0"/>
              <a:t>place</a:t>
            </a:r>
          </a:p>
          <a:p>
            <a:pPr lvl="1"/>
            <a:r>
              <a:rPr lang="en-US" dirty="0" smtClean="0"/>
              <a:t>Centralized</a:t>
            </a:r>
          </a:p>
          <a:p>
            <a:pPr lvl="1"/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54027" y="6001173"/>
            <a:ext cx="4840676" cy="3106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328552" y="5983111"/>
            <a:ext cx="0" cy="314282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835965" y="7500338"/>
            <a:ext cx="4876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523389" y="6394028"/>
            <a:ext cx="1051179" cy="50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defTabSz="1083716"/>
            <a:r>
              <a:rPr lang="en-US" sz="2400" b="1" dirty="0">
                <a:solidFill>
                  <a:schemeClr val="tx2"/>
                </a:solidFill>
                <a:latin typeface="Book Antiqua"/>
              </a:rPr>
              <a:t>Eager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435532" y="8047647"/>
            <a:ext cx="948937" cy="50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defTabSz="1083716"/>
            <a:r>
              <a:rPr lang="en-US" sz="2400" b="1" dirty="0">
                <a:solidFill>
                  <a:schemeClr val="tx2"/>
                </a:solidFill>
                <a:latin typeface="Book Antiqua"/>
              </a:rPr>
              <a:t>Lazy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958525" y="5418668"/>
            <a:ext cx="1923563" cy="50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defTabSz="1083716"/>
            <a:r>
              <a:rPr lang="en-US" sz="2400" b="1" dirty="0">
                <a:solidFill>
                  <a:schemeClr val="tx2"/>
                </a:solidFill>
                <a:latin typeface="Book Antiqua"/>
              </a:rPr>
              <a:t>Centralized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739547" y="5418668"/>
            <a:ext cx="1888297" cy="50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949" tIns="65475" rIns="130949" bIns="65475">
            <a:prstTxWarp prst="textNoShape">
              <a:avLst/>
            </a:prstTxWarp>
            <a:spAutoFit/>
          </a:bodyPr>
          <a:lstStyle/>
          <a:p>
            <a:pPr defTabSz="1083716"/>
            <a:r>
              <a:rPr lang="en-US" sz="2400" b="1" dirty="0">
                <a:solidFill>
                  <a:schemeClr val="tx2"/>
                </a:solidFill>
                <a:latin typeface="Book Antiqua"/>
              </a:rPr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39412214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, Bullets &amp; Photo">
  <a:themeElements>
    <a:clrScheme name="">
      <a:dk1>
        <a:srgbClr val="263750"/>
      </a:dk1>
      <a:lt1>
        <a:srgbClr val="D9C8AF"/>
      </a:lt1>
      <a:dk2>
        <a:srgbClr val="000000"/>
      </a:dk2>
      <a:lt2>
        <a:srgbClr val="00000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2 Up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2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- Top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Horizontal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Vertical">
  <a:themeElements>
    <a:clrScheme name="">
      <a:dk1>
        <a:srgbClr val="263750"/>
      </a:dk1>
      <a:lt1>
        <a:srgbClr val="D9C8AF"/>
      </a:lt1>
      <a:dk2>
        <a:srgbClr val="000000"/>
      </a:dk2>
      <a:lt2>
        <a:srgbClr val="00000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llets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- Center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&amp; Bullets - Right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2 Column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Left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114</TotalTime>
  <Pages>0</Pages>
  <Words>2894</Words>
  <Characters>0</Characters>
  <Application>Microsoft Macintosh PowerPoint</Application>
  <PresentationFormat>Custom</PresentationFormat>
  <Lines>0</Lines>
  <Paragraphs>432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Book</vt:lpstr>
      <vt:lpstr>Blank</vt:lpstr>
      <vt:lpstr>Photo - Horizontal</vt:lpstr>
      <vt:lpstr>Photo - Vertical</vt:lpstr>
      <vt:lpstr>Bullets</vt:lpstr>
      <vt:lpstr>Title - Center</vt:lpstr>
      <vt:lpstr>Title &amp; Bullets - Right</vt:lpstr>
      <vt:lpstr>Title &amp; Bullets - 2 Column</vt:lpstr>
      <vt:lpstr>Title &amp; Bullets - Left</vt:lpstr>
      <vt:lpstr>Title, Bullets &amp; Photo</vt:lpstr>
      <vt:lpstr>Photo - 2 Up</vt:lpstr>
      <vt:lpstr>Title - Top</vt:lpstr>
      <vt:lpstr>Outline</vt:lpstr>
      <vt:lpstr>Replication</vt:lpstr>
      <vt:lpstr>Execution Model</vt:lpstr>
      <vt:lpstr>Replication Issues</vt:lpstr>
      <vt:lpstr>Consistency</vt:lpstr>
      <vt:lpstr>Transactional Consistency</vt:lpstr>
      <vt:lpstr>Example 1</vt:lpstr>
      <vt:lpstr>Example 2</vt:lpstr>
      <vt:lpstr>Update Management Strategies</vt:lpstr>
      <vt:lpstr>Eager Replication</vt:lpstr>
      <vt:lpstr>Lazy Replication</vt:lpstr>
      <vt:lpstr>Centralized</vt:lpstr>
      <vt:lpstr>Distributed</vt:lpstr>
      <vt:lpstr>Forms of Replication</vt:lpstr>
      <vt:lpstr>Replication Protocols</vt:lpstr>
      <vt:lpstr>Eager Centralized Protocols</vt:lpstr>
      <vt:lpstr>Eager Single Master/Limited Transparency</vt:lpstr>
      <vt:lpstr>Eager Single Master/Limited Transparency (cont’d)</vt:lpstr>
      <vt:lpstr>Eager Single Master/ Full Transparency</vt:lpstr>
      <vt:lpstr>Eager Primary Copy/Full Transparency</vt:lpstr>
      <vt:lpstr>Eager Primary Copy/Full Transparency (cont’d)</vt:lpstr>
      <vt:lpstr>Eager Distributed Protocol</vt:lpstr>
      <vt:lpstr>Eager Distributed Protocol (cont’d)</vt:lpstr>
      <vt:lpstr>Lazy Single Master/Limited Transparency</vt:lpstr>
      <vt:lpstr>Lazy Primary Copy/Limited Transparency</vt:lpstr>
      <vt:lpstr>Lazy Primary Copy/Limited Transparency – Slaves</vt:lpstr>
      <vt:lpstr>Lazy Single Master/Full Transparency</vt:lpstr>
      <vt:lpstr>Example 3</vt:lpstr>
      <vt:lpstr>Example 4</vt:lpstr>
      <vt:lpstr>Lazy Single Master/ Full Transparency - Solution</vt:lpstr>
      <vt:lpstr>Lazy Distributed Replication</vt:lpstr>
      <vt:lpstr>Reconciliation</vt:lpstr>
      <vt:lpstr>Replication Strategies</vt:lpstr>
      <vt:lpstr>Group Communication</vt:lpstr>
      <vt:lpstr>Failures</vt:lpstr>
      <vt:lpstr>ROWAA with Primary Site</vt:lpstr>
      <vt:lpstr>Distributed ROWAA</vt:lpstr>
      <vt:lpstr>Quorum-Based Protocol</vt:lpstr>
      <vt:lpstr>Quorum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M. Tamer Özsu</cp:lastModifiedBy>
  <cp:revision>40</cp:revision>
  <dcterms:modified xsi:type="dcterms:W3CDTF">2011-04-04T15:00:03Z</dcterms:modified>
</cp:coreProperties>
</file>