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1"/>
  </p:notesMasterIdLst>
  <p:sldIdLst>
    <p:sldId id="257" r:id="rId2"/>
    <p:sldId id="290" r:id="rId3"/>
    <p:sldId id="330" r:id="rId4"/>
    <p:sldId id="294" r:id="rId5"/>
    <p:sldId id="295" r:id="rId6"/>
    <p:sldId id="296" r:id="rId7"/>
    <p:sldId id="298" r:id="rId8"/>
    <p:sldId id="319" r:id="rId9"/>
    <p:sldId id="318" r:id="rId10"/>
    <p:sldId id="292" r:id="rId11"/>
    <p:sldId id="320" r:id="rId12"/>
    <p:sldId id="299" r:id="rId13"/>
    <p:sldId id="321" r:id="rId14"/>
    <p:sldId id="322" r:id="rId15"/>
    <p:sldId id="323" r:id="rId16"/>
    <p:sldId id="324" r:id="rId17"/>
    <p:sldId id="325" r:id="rId18"/>
    <p:sldId id="326" r:id="rId19"/>
    <p:sldId id="306" r:id="rId20"/>
    <p:sldId id="327" r:id="rId21"/>
    <p:sldId id="328" r:id="rId22"/>
    <p:sldId id="329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259" r:id="rId32"/>
    <p:sldId id="260" r:id="rId33"/>
    <p:sldId id="262" r:id="rId34"/>
    <p:sldId id="263" r:id="rId35"/>
    <p:sldId id="264" r:id="rId36"/>
    <p:sldId id="265" r:id="rId37"/>
    <p:sldId id="331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99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00" y="-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43996AB3-34A8-864E-829E-754D63DB8A43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C1251C94-D6C5-8646-ACB2-FEB467302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1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47</a:t>
            </a:fld>
            <a:endParaRPr lang="fr-F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48</a:t>
            </a:fld>
            <a:endParaRPr lang="fr-F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49</a:t>
            </a:fld>
            <a:endParaRPr lang="fr-F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50</a:t>
            </a:fld>
            <a:endParaRPr lang="fr-F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51</a:t>
            </a:fld>
            <a:endParaRPr lang="fr-F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55</a:t>
            </a:fld>
            <a:endParaRPr lang="fr-F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56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57</a:t>
            </a:fld>
            <a:endParaRPr lang="fr-F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58</a:t>
            </a:fld>
            <a:endParaRPr lang="fr-F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59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Animated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51C94-D6C5-8646-ACB2-FEB467302EC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821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624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0544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7612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3049546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5817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3905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986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13705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74459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dirty="0" smtClean="0">
                <a:sym typeface="Palatino" charset="0"/>
              </a:rPr>
              <a:t>Drag picture to placeholder or click icon to add</a:t>
            </a:r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14296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1035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36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029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103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3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30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Distributed DBMS</a:t>
            </a:r>
          </a:p>
        </p:txBody>
      </p:sp>
      <p:sp>
        <p:nvSpPr>
          <p:cNvPr id="1031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M. T. Özsu &amp; P. Valduriez</a:t>
            </a:r>
          </a:p>
        </p:txBody>
      </p:sp>
      <p:sp>
        <p:nvSpPr>
          <p:cNvPr id="1032" name="Rectangle 10"/>
          <p:cNvSpPr>
            <a:spLocks/>
          </p:cNvSpPr>
          <p:nvPr/>
        </p:nvSpPr>
        <p:spPr bwMode="auto">
          <a:xfrm>
            <a:off x="11255375" y="9539288"/>
            <a:ext cx="14033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</a:rPr>
              <a:t>Ch.18/</a:t>
            </a:r>
            <a:fld id="{7FD9B308-1652-954A-BEEA-72E76E365DC5}" type="slidenum">
              <a:rPr lang="en-US" sz="120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Introduction</a:t>
            </a:r>
          </a:p>
          <a:p>
            <a:pPr>
              <a:defRPr/>
            </a:pPr>
            <a:r>
              <a:rPr lang="en-US" dirty="0" smtClean="0"/>
              <a:t>Background</a:t>
            </a:r>
            <a:endParaRPr lang="en-US" dirty="0"/>
          </a:p>
          <a:p>
            <a:pPr>
              <a:defRPr/>
            </a:pPr>
            <a:r>
              <a:rPr lang="en-US" dirty="0" smtClean="0"/>
              <a:t>Distributed Database Design</a:t>
            </a:r>
          </a:p>
          <a:p>
            <a:pPr>
              <a:defRPr/>
            </a:pPr>
            <a:r>
              <a:rPr lang="en-US" dirty="0" smtClean="0"/>
              <a:t>Database Integration</a:t>
            </a:r>
          </a:p>
          <a:p>
            <a:pPr>
              <a:defRPr/>
            </a:pPr>
            <a:r>
              <a:rPr lang="en-US" dirty="0" smtClean="0"/>
              <a:t>Semantic Data Control</a:t>
            </a:r>
          </a:p>
          <a:p>
            <a:pPr>
              <a:defRPr/>
            </a:pPr>
            <a:r>
              <a:rPr lang="en-US" dirty="0" smtClean="0"/>
              <a:t>Distributed Query Processing</a:t>
            </a:r>
          </a:p>
          <a:p>
            <a:pPr>
              <a:defRPr/>
            </a:pPr>
            <a:r>
              <a:rPr lang="en-US" dirty="0" smtClean="0"/>
              <a:t>Multidatabase Query Processing</a:t>
            </a:r>
          </a:p>
          <a:p>
            <a:pPr>
              <a:defRPr/>
            </a:pPr>
            <a:r>
              <a:rPr lang="en-US" dirty="0" smtClean="0"/>
              <a:t>Distributed Transaction Management</a:t>
            </a:r>
          </a:p>
          <a:p>
            <a:pPr>
              <a:defRPr/>
            </a:pPr>
            <a:r>
              <a:rPr lang="en-US" dirty="0" smtClean="0"/>
              <a:t>Data Replication</a:t>
            </a:r>
          </a:p>
          <a:p>
            <a:pPr>
              <a:defRPr/>
            </a:pPr>
            <a:r>
              <a:rPr lang="en-US" dirty="0" smtClean="0"/>
              <a:t>Parallel Database Systems</a:t>
            </a:r>
          </a:p>
          <a:p>
            <a:pPr>
              <a:defRPr/>
            </a:pPr>
            <a:r>
              <a:rPr lang="en-US" dirty="0" smtClean="0"/>
              <a:t>Distributed Object DBMS</a:t>
            </a:r>
          </a:p>
          <a:p>
            <a:pPr>
              <a:defRPr/>
            </a:pPr>
            <a:r>
              <a:rPr lang="en-US" dirty="0" smtClean="0"/>
              <a:t>Peer-to-Peer Data Management</a:t>
            </a:r>
          </a:p>
          <a:p>
            <a:pPr>
              <a:defRPr/>
            </a:pPr>
            <a:r>
              <a:rPr lang="en-US" dirty="0" smtClean="0"/>
              <a:t>Web Data Management </a:t>
            </a:r>
          </a:p>
          <a:p>
            <a:pPr>
              <a:defRPr/>
            </a:pPr>
            <a:r>
              <a:rPr lang="en-US" dirty="0" smtClean="0">
                <a:solidFill>
                  <a:srgbClr val="1771A9"/>
                </a:solidFill>
              </a:rPr>
              <a:t>Current Issues</a:t>
            </a:r>
          </a:p>
          <a:p>
            <a:pPr lvl="1">
              <a:defRPr/>
            </a:pPr>
            <a:r>
              <a:rPr lang="en-US" dirty="0" smtClean="0">
                <a:solidFill>
                  <a:srgbClr val="1771A9"/>
                </a:solidFill>
              </a:rPr>
              <a:t>Data Stream Management</a:t>
            </a:r>
          </a:p>
          <a:p>
            <a:pPr lvl="1">
              <a:defRPr/>
            </a:pPr>
            <a:r>
              <a:rPr lang="en-US" dirty="0" smtClean="0">
                <a:solidFill>
                  <a:srgbClr val="1771A9"/>
                </a:solidFill>
              </a:rPr>
              <a:t>Cloud Data Management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356520"/>
            <a:ext cx="12293600" cy="7200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Based on direction of movement of endpoints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Two endpoints can be fixed, moving forward, or moving backward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Nine possibilities, interesting ones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Fixed window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Sliding window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Landmark window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Based on direction of window size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Logical (or time-based) window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Physical (or count-based) window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Predicate window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Based on windows within windows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Elastic window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N-of-N window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Based on window update interval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Jumping window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Tumbling window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1704116" cy="6769100"/>
          </a:xfrm>
        </p:spPr>
        <p:txBody>
          <a:bodyPr/>
          <a:lstStyle/>
          <a:p>
            <a:r>
              <a:rPr lang="en-US" dirty="0" smtClean="0"/>
              <a:t>Queries are persistent</a:t>
            </a:r>
          </a:p>
          <a:p>
            <a:r>
              <a:rPr lang="en-US" dirty="0" smtClean="0"/>
              <a:t>They may be </a:t>
            </a:r>
            <a:r>
              <a:rPr lang="en-US" dirty="0" smtClean="0">
                <a:solidFill>
                  <a:srgbClr val="009999"/>
                </a:solidFill>
              </a:rPr>
              <a:t>monotonic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9999"/>
                </a:solidFill>
              </a:rPr>
              <a:t>non-monotonic</a:t>
            </a:r>
          </a:p>
          <a:p>
            <a:pPr lvl="1"/>
            <a:r>
              <a:rPr lang="en-US" dirty="0" smtClean="0"/>
              <a:t>Monotonic: result always grows</a:t>
            </a:r>
          </a:p>
          <a:p>
            <a:pPr lvl="2"/>
            <a:r>
              <a:rPr lang="en-US" dirty="0" smtClean="0"/>
              <a:t>If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is the result of a query at time </a:t>
            </a:r>
            <a:r>
              <a:rPr lang="en-US" i="1" dirty="0" smtClean="0"/>
              <a:t>t</a:t>
            </a:r>
            <a:r>
              <a:rPr lang="en-US" dirty="0" smtClean="0"/>
              <a:t>, given two executions at time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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 smtClean="0"/>
              <a:t>) for all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 smtClean="0"/>
              <a:t>&gt;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lvl="1"/>
            <a:r>
              <a:rPr lang="en-US" dirty="0" smtClean="0"/>
              <a:t>Non-monotonic: deletions from the result are possible</a:t>
            </a:r>
          </a:p>
          <a:p>
            <a:r>
              <a:rPr lang="en-US" dirty="0" smtClean="0"/>
              <a:t>Monotonic query semantics: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Non-monotonic query semantics: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24943"/>
              </p:ext>
            </p:extLst>
          </p:nvPr>
        </p:nvGraphicFramePr>
        <p:xfrm>
          <a:off x="1262063" y="6029325"/>
          <a:ext cx="515143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928880" imgH="447840" progId="Equation.3">
                  <p:embed/>
                </p:oleObj>
              </mc:Choice>
              <mc:Fallback>
                <p:oleObj name="Equation" r:id="rId3" imgW="1928880" imgH="4478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6029325"/>
                        <a:ext cx="5151437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35282"/>
              </p:ext>
            </p:extLst>
          </p:nvPr>
        </p:nvGraphicFramePr>
        <p:xfrm>
          <a:off x="1317824" y="7613104"/>
          <a:ext cx="2232248" cy="113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886680" imgH="447840" progId="Equation.3">
                  <p:embed/>
                </p:oleObj>
              </mc:Choice>
              <mc:Fallback>
                <p:oleObj name="Equation" r:id="rId5" imgW="886680" imgH="4478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824" y="7613104"/>
                        <a:ext cx="2232248" cy="1131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561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Languages</a:t>
            </a:r>
            <a:endParaRPr lang="en-US" dirty="0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similar to SQL + window </a:t>
            </a:r>
            <a:r>
              <a:rPr lang="en-US" dirty="0" smtClean="0"/>
              <a:t>specifications</a:t>
            </a:r>
          </a:p>
          <a:p>
            <a:r>
              <a:rPr lang="en-US" dirty="0" smtClean="0"/>
              <a:t>Examples: CQL, GSQL, </a:t>
            </a:r>
            <a:r>
              <a:rPr lang="en-US" dirty="0" err="1" smtClean="0"/>
              <a:t>StreaQuel</a:t>
            </a:r>
            <a:endParaRPr lang="en-US" dirty="0"/>
          </a:p>
          <a:p>
            <a:r>
              <a:rPr lang="en-US" dirty="0" smtClean="0"/>
              <a:t>CQL</a:t>
            </a:r>
          </a:p>
          <a:p>
            <a:pPr lvl="1"/>
            <a:r>
              <a:rPr lang="en-US" dirty="0" smtClean="0"/>
              <a:t>Three types of operators:</a:t>
            </a:r>
          </a:p>
          <a:p>
            <a:pPr lvl="2"/>
            <a:r>
              <a:rPr lang="en-US" dirty="0" smtClean="0"/>
              <a:t>Relation-to-</a:t>
            </a:r>
            <a:r>
              <a:rPr lang="en-US" dirty="0" err="1" smtClean="0"/>
              <a:t>realtion</a:t>
            </a:r>
            <a:endParaRPr lang="en-US" dirty="0" smtClean="0"/>
          </a:p>
          <a:p>
            <a:pPr lvl="2"/>
            <a:r>
              <a:rPr lang="en-US" dirty="0" smtClean="0"/>
              <a:t>Stream-to-relation</a:t>
            </a:r>
          </a:p>
          <a:p>
            <a:pPr lvl="2"/>
            <a:r>
              <a:rPr lang="en-US" dirty="0" smtClean="0"/>
              <a:t>Relation-to-stream</a:t>
            </a:r>
          </a:p>
          <a:p>
            <a:pPr lvl="1"/>
            <a:r>
              <a:rPr lang="en-US" dirty="0" smtClean="0"/>
              <a:t>Join </a:t>
            </a:r>
            <a:r>
              <a:rPr lang="en-US" dirty="0"/>
              <a:t>of one-minute windows on the a-attribute:</a:t>
            </a:r>
          </a:p>
          <a:p>
            <a:pPr marL="1282700" lvl="3" indent="0">
              <a:buNone/>
              <a:tabLst>
                <a:tab pos="23272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*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S1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RANGE 1 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S2 [</a:t>
            </a:r>
            <a:r>
              <a:rPr lang="en-US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RANGE 1 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S1.a=S2.a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ROWS for count-based windows, RANGE for time-based </a:t>
            </a:r>
            <a:r>
              <a:rPr lang="en-US" dirty="0" smtClean="0"/>
              <a:t>windows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Languages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GSQL</a:t>
            </a:r>
          </a:p>
          <a:p>
            <a:pPr lvl="1"/>
            <a:r>
              <a:rPr lang="en-US" dirty="0"/>
              <a:t>Input and output are streams (</a:t>
            </a:r>
            <a:r>
              <a:rPr lang="en-US" dirty="0" err="1"/>
              <a:t>composability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Each stream should have an ordering attribute (e.g., timestamp)</a:t>
            </a:r>
          </a:p>
          <a:p>
            <a:pPr lvl="1"/>
            <a:r>
              <a:rPr lang="en-US" dirty="0" smtClean="0"/>
              <a:t>Subset of operators of SQL (selection, aggregation with group-by, join)</a:t>
            </a:r>
          </a:p>
          <a:p>
            <a:pPr lvl="1"/>
            <a:r>
              <a:rPr lang="en-US" dirty="0" smtClean="0"/>
              <a:t>Stream merge operator</a:t>
            </a:r>
          </a:p>
          <a:p>
            <a:pPr lvl="1"/>
            <a:r>
              <a:rPr lang="en-US" dirty="0" smtClean="0"/>
              <a:t>Only landmark windows, sliding windows may be simulated</a:t>
            </a:r>
          </a:p>
          <a:p>
            <a:r>
              <a:rPr lang="en-US" dirty="0" err="1" smtClean="0"/>
              <a:t>StreaQuel</a:t>
            </a:r>
            <a:endParaRPr lang="en-US" dirty="0" smtClean="0"/>
          </a:p>
          <a:p>
            <a:pPr lvl="1"/>
            <a:r>
              <a:rPr lang="en-US" dirty="0" smtClean="0"/>
              <a:t>SQL syntax</a:t>
            </a:r>
          </a:p>
          <a:p>
            <a:pPr lvl="1"/>
            <a:r>
              <a:rPr lang="en-US" dirty="0" smtClean="0"/>
              <a:t>Query includes a for-loop construct with a variable </a:t>
            </a:r>
            <a:r>
              <a:rPr lang="en-US" i="1" dirty="0" smtClean="0"/>
              <a:t>t</a:t>
            </a:r>
            <a:r>
              <a:rPr lang="en-US" dirty="0" smtClean="0"/>
              <a:t> that iterates over time</a:t>
            </a:r>
          </a:p>
          <a:p>
            <a:pPr lvl="1"/>
            <a:r>
              <a:rPr lang="en-US" dirty="0" smtClean="0"/>
              <a:t>Sliding window over stream </a:t>
            </a:r>
            <a:r>
              <a:rPr lang="en-US" i="1" dirty="0" smtClean="0"/>
              <a:t>S</a:t>
            </a:r>
            <a:r>
              <a:rPr lang="en-US" dirty="0" smtClean="0"/>
              <a:t> with size 5 that should run for 50 time units:</a:t>
            </a:r>
          </a:p>
          <a:p>
            <a:pPr marL="838200" lvl="2" indent="0">
              <a:buNone/>
            </a:pPr>
            <a:r>
              <a:rPr lang="en-US" sz="2200" dirty="0" smtClean="0">
                <a:latin typeface="Lucida Console" pitchFamily="49" charset="0"/>
                <a:cs typeface="Courier New"/>
              </a:rPr>
              <a:t>for(t=ST; t&lt;ST+50; t++)</a:t>
            </a:r>
          </a:p>
          <a:p>
            <a:pPr marL="1282700" lvl="3" indent="0">
              <a:buNone/>
            </a:pPr>
            <a:r>
              <a:rPr lang="en-US" sz="2200" dirty="0" err="1" smtClean="0">
                <a:latin typeface="Lucida Console" pitchFamily="49" charset="0"/>
                <a:cs typeface="Courier New"/>
              </a:rPr>
              <a:t>WindowIs</a:t>
            </a:r>
            <a:r>
              <a:rPr lang="en-US" sz="2200" dirty="0" smtClean="0">
                <a:latin typeface="Lucida Console" pitchFamily="49" charset="0"/>
                <a:cs typeface="Courier New"/>
              </a:rPr>
              <a:t>(S, t-4, t)</a:t>
            </a:r>
            <a:endParaRPr lang="en-US" sz="2200" dirty="0">
              <a:latin typeface="Lucida Console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4600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Object-based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abstract data typing and/or type hierarchies</a:t>
            </a:r>
          </a:p>
          <a:p>
            <a:r>
              <a:rPr lang="en-US" dirty="0" smtClean="0"/>
              <a:t>Examples: Tribeca, Cougar</a:t>
            </a:r>
          </a:p>
          <a:p>
            <a:r>
              <a:rPr lang="en-US" dirty="0" smtClean="0"/>
              <a:t>Tribeca</a:t>
            </a:r>
          </a:p>
          <a:p>
            <a:pPr lvl="1"/>
            <a:r>
              <a:rPr lang="en-US" dirty="0" smtClean="0"/>
              <a:t>Models stream contents according to a type hierarchy</a:t>
            </a:r>
          </a:p>
          <a:p>
            <a:pPr lvl="1"/>
            <a:r>
              <a:rPr lang="en-US" dirty="0" smtClean="0"/>
              <a:t>SQL-like syntax, accepts a stream as input and generates one or more output streams </a:t>
            </a:r>
          </a:p>
          <a:p>
            <a:pPr lvl="1"/>
            <a:r>
              <a:rPr lang="en-US" dirty="0" smtClean="0"/>
              <a:t>Operations: projection, selection, aggregation (over the entire input stream or over a sliding window), multiplex and </a:t>
            </a:r>
            <a:r>
              <a:rPr lang="en-US" dirty="0" err="1" smtClean="0"/>
              <a:t>demultiplex</a:t>
            </a:r>
            <a:r>
              <a:rPr lang="en-US" dirty="0" smtClean="0"/>
              <a:t> (corresponding to union and group-by)</a:t>
            </a:r>
          </a:p>
          <a:p>
            <a:r>
              <a:rPr lang="en-US" dirty="0" smtClean="0"/>
              <a:t>Cougar</a:t>
            </a:r>
          </a:p>
          <a:p>
            <a:pPr lvl="1"/>
            <a:r>
              <a:rPr lang="en-US" dirty="0" smtClean="0"/>
              <a:t>Model sources as ADTs</a:t>
            </a:r>
          </a:p>
          <a:p>
            <a:pPr lvl="1"/>
            <a:r>
              <a:rPr lang="en-US" dirty="0" smtClean="0"/>
              <a:t>SQL-like syntax + </a:t>
            </a:r>
            <a:r>
              <a:rPr lang="en-US" dirty="0" smtClean="0">
                <a:latin typeface="Courier New"/>
                <a:cs typeface="Courier New"/>
              </a:rPr>
              <a:t>$every() </a:t>
            </a:r>
            <a:r>
              <a:rPr lang="en-US" dirty="0" smtClean="0"/>
              <a:t>clause to specify re-execution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256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user specify how the data should flow through the system</a:t>
            </a:r>
          </a:p>
          <a:p>
            <a:r>
              <a:rPr lang="en-US" dirty="0" smtClean="0"/>
              <a:t>Example: Aurora</a:t>
            </a:r>
          </a:p>
          <a:p>
            <a:r>
              <a:rPr lang="en-US" dirty="0" smtClean="0"/>
              <a:t>Aurora</a:t>
            </a:r>
          </a:p>
          <a:p>
            <a:pPr lvl="1"/>
            <a:r>
              <a:rPr lang="en-US" dirty="0" smtClean="0"/>
              <a:t>Accepts streams as inputs and generates output streams</a:t>
            </a:r>
          </a:p>
          <a:p>
            <a:pPr lvl="1"/>
            <a:r>
              <a:rPr lang="en-US" dirty="0" smtClean="0"/>
              <a:t>Static data sets may be incorporated into query plans via connection points</a:t>
            </a:r>
          </a:p>
          <a:p>
            <a:pPr lvl="1"/>
            <a:r>
              <a:rPr lang="en-US" dirty="0" err="1" smtClean="0"/>
              <a:t>SQuAl</a:t>
            </a:r>
            <a:r>
              <a:rPr lang="en-US" dirty="0" smtClean="0"/>
              <a:t> algebra</a:t>
            </a:r>
          </a:p>
          <a:p>
            <a:pPr lvl="2"/>
            <a:r>
              <a:rPr lang="en-US" dirty="0" smtClean="0"/>
              <a:t>Seven operators: projection, union, map, buffered sort, windowed aggregate, binary band join, resample</a:t>
            </a:r>
          </a:p>
          <a:p>
            <a:pPr lvl="1"/>
            <a:r>
              <a:rPr lang="en-US" dirty="0" smtClean="0"/>
              <a:t>Interface includes</a:t>
            </a:r>
          </a:p>
          <a:p>
            <a:pPr lvl="2"/>
            <a:r>
              <a:rPr lang="en-US" dirty="0" smtClean="0"/>
              <a:t>Boxes that correspond to operators</a:t>
            </a:r>
          </a:p>
          <a:p>
            <a:pPr lvl="2"/>
            <a:r>
              <a:rPr lang="en-US" dirty="0" smtClean="0"/>
              <a:t>Edges that connect boxes that correspond to data flow</a:t>
            </a:r>
          </a:p>
          <a:p>
            <a:pPr lvl="2"/>
            <a:r>
              <a:rPr lang="en-US" dirty="0" smtClean="0"/>
              <a:t>User creates the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3006779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Languages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281017"/>
              </p:ext>
            </p:extLst>
          </p:nvPr>
        </p:nvGraphicFramePr>
        <p:xfrm>
          <a:off x="342900" y="2284512"/>
          <a:ext cx="12293598" cy="7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060"/>
                <a:gridCol w="1898806"/>
                <a:gridCol w="2048933"/>
                <a:gridCol w="2048933"/>
                <a:gridCol w="2048933"/>
                <a:gridCol w="2048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Language/System</a:t>
                      </a:r>
                      <a:endParaRPr lang="en-US" sz="2400" dirty="0">
                        <a:solidFill>
                          <a:schemeClr val="tx2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Allowed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 inputs</a:t>
                      </a:r>
                      <a:endParaRPr lang="en-US" sz="2400" dirty="0">
                        <a:solidFill>
                          <a:schemeClr val="tx2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Allowed outputs</a:t>
                      </a:r>
                      <a:endParaRPr lang="en-US" sz="2400" dirty="0">
                        <a:solidFill>
                          <a:schemeClr val="tx2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Novel operators</a:t>
                      </a:r>
                      <a:endParaRPr lang="en-US" sz="2400" dirty="0">
                        <a:solidFill>
                          <a:schemeClr val="tx2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Supported windows</a:t>
                      </a:r>
                      <a:endParaRPr lang="en-US" sz="2400" dirty="0">
                        <a:solidFill>
                          <a:schemeClr val="tx2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Execution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  <a:latin typeface="Book Antiqua"/>
                        </a:rPr>
                        <a:t> frequency</a:t>
                      </a:r>
                      <a:endParaRPr lang="en-US" sz="2400" dirty="0">
                        <a:solidFill>
                          <a:schemeClr val="tx2"/>
                        </a:solidFill>
                        <a:latin typeface="Book Antiqu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CQL/STREAM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 and relations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 and relations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Relation-to-stream,</a:t>
                      </a:r>
                      <a:r>
                        <a:rPr lang="en-US" sz="2400" baseline="0" dirty="0" smtClean="0">
                          <a:latin typeface="Book Antiqua"/>
                        </a:rPr>
                        <a:t> stream-to-relation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Sliding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Continuous or periodic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GSQL/</a:t>
                      </a:r>
                    </a:p>
                    <a:p>
                      <a:r>
                        <a:rPr lang="en-US" sz="2400" dirty="0" err="1" smtClean="0">
                          <a:latin typeface="Book Antiqua"/>
                        </a:rPr>
                        <a:t>Gigascope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Order-preserving union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Landmark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Periodic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Book Antiqua"/>
                        </a:rPr>
                        <a:t>StreaQuel</a:t>
                      </a:r>
                      <a:r>
                        <a:rPr lang="en-US" sz="2400" dirty="0" smtClean="0">
                          <a:latin typeface="Book Antiqua"/>
                        </a:rPr>
                        <a:t>/</a:t>
                      </a:r>
                    </a:p>
                    <a:p>
                      <a:r>
                        <a:rPr lang="en-US" sz="2400" dirty="0" err="1" smtClean="0">
                          <a:latin typeface="Book Antiqua"/>
                        </a:rPr>
                        <a:t>TelegraphCQ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 and relations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Sequences</a:t>
                      </a:r>
                      <a:r>
                        <a:rPr lang="en-US" sz="2400" baseline="0" dirty="0" smtClean="0">
                          <a:latin typeface="Book Antiqua"/>
                        </a:rPr>
                        <a:t> of relations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Book Antiqua"/>
                        </a:rPr>
                        <a:t>WindowIs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Fixed, landmark, sliding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Continuous or periodic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Tribeca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Single stream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Multiplex, </a:t>
                      </a:r>
                      <a:r>
                        <a:rPr lang="en-US" sz="2400" dirty="0" err="1" smtClean="0">
                          <a:latin typeface="Book Antiqua"/>
                        </a:rPr>
                        <a:t>demultiplex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Fixed, landmark, sliding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Continuous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Book Antiqua"/>
                        </a:rPr>
                        <a:t>SQuAl</a:t>
                      </a:r>
                      <a:r>
                        <a:rPr lang="en-US" sz="2400" dirty="0" smtClean="0">
                          <a:latin typeface="Book Antiqua"/>
                        </a:rPr>
                        <a:t>/Aurora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</a:t>
                      </a:r>
                      <a:r>
                        <a:rPr lang="en-US" sz="2400" baseline="0" dirty="0" smtClean="0">
                          <a:latin typeface="Book Antiqua"/>
                        </a:rPr>
                        <a:t> and relations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Streams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Resample, map, buffered sort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Fixed, landmark, sliding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/>
                        </a:rPr>
                        <a:t>Continuous</a:t>
                      </a:r>
                      <a:r>
                        <a:rPr lang="en-US" sz="2400" baseline="0" dirty="0" smtClean="0">
                          <a:latin typeface="Book Antiqua"/>
                        </a:rPr>
                        <a:t> or periodic</a:t>
                      </a:r>
                      <a:endParaRPr lang="en-US" sz="2400" dirty="0">
                        <a:latin typeface="Book Antiqu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14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over Unbounded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6735564" cy="6769100"/>
          </a:xfrm>
        </p:spPr>
        <p:txBody>
          <a:bodyPr/>
          <a:lstStyle/>
          <a:p>
            <a:r>
              <a:rPr lang="en-US" dirty="0" smtClean="0"/>
              <a:t>Simple relational operators (selection, projection) are fine</a:t>
            </a:r>
          </a:p>
          <a:p>
            <a:r>
              <a:rPr lang="en-US" dirty="0" smtClean="0"/>
              <a:t>Other operators (e.g., nested loop join) are </a:t>
            </a:r>
            <a:r>
              <a:rPr lang="en-US" dirty="0" smtClean="0">
                <a:solidFill>
                  <a:srgbClr val="009999"/>
                </a:solidFill>
              </a:rPr>
              <a:t>blocking</a:t>
            </a:r>
          </a:p>
          <a:p>
            <a:pPr lvl="1"/>
            <a:r>
              <a:rPr lang="en-US" dirty="0" smtClean="0"/>
              <a:t>You need to see the entire inner operand </a:t>
            </a:r>
          </a:p>
          <a:p>
            <a:r>
              <a:rPr lang="en-US" dirty="0" smtClean="0"/>
              <a:t>For some blocking operators, non-blocking versions exist </a:t>
            </a:r>
          </a:p>
          <a:p>
            <a:pPr lvl="1"/>
            <a:r>
              <a:rPr lang="en-US" dirty="0" smtClean="0"/>
              <a:t>Symmetric hash join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026431" y="2428528"/>
            <a:ext cx="1639228" cy="4345643"/>
            <a:chOff x="1" y="2392886"/>
            <a:chExt cx="1639228" cy="4345643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975361" y="4993846"/>
              <a:ext cx="609600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Symbol" charset="2"/>
                </a:rPr>
                <a:t>s</a:t>
              </a:r>
              <a:r>
                <a:rPr lang="en-US" sz="2400" baseline="-25000" dirty="0" err="1">
                  <a:solidFill>
                    <a:schemeClr val="tx2"/>
                  </a:solidFill>
                  <a:latin typeface="Book Antiqua"/>
                </a:rPr>
                <a:t>a</a:t>
              </a:r>
              <a:endParaRPr lang="en-US" sz="2400" baseline="-25000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300480" y="5644085"/>
              <a:ext cx="0" cy="541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300480" y="4777098"/>
              <a:ext cx="0" cy="325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083734" y="2392886"/>
              <a:ext cx="405300" cy="197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30046" tIns="65023" rIns="130046" bIns="65023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Book Antiqua"/>
                </a:rPr>
                <a:t>a</a:t>
              </a:r>
            </a:p>
            <a:p>
              <a:endParaRPr lang="en-US" sz="2000" dirty="0">
                <a:solidFill>
                  <a:schemeClr val="tx2"/>
                </a:solidFill>
                <a:latin typeface="Book Antiqua"/>
              </a:endParaRPr>
            </a:p>
            <a:p>
              <a:endParaRPr lang="en-US" sz="2000" dirty="0">
                <a:solidFill>
                  <a:schemeClr val="tx2"/>
                </a:solidFill>
                <a:latin typeface="Book Antiqua"/>
              </a:endParaRPr>
            </a:p>
            <a:p>
              <a:r>
                <a:rPr lang="en-US" sz="2000" b="1" dirty="0">
                  <a:solidFill>
                    <a:schemeClr val="tx2"/>
                  </a:solidFill>
                  <a:latin typeface="Book Antiqua"/>
                </a:rPr>
                <a:t>a</a:t>
              </a:r>
            </a:p>
            <a:p>
              <a:endParaRPr lang="en-US" sz="2000" dirty="0">
                <a:solidFill>
                  <a:schemeClr val="tx2"/>
                </a:solidFill>
                <a:latin typeface="Book Antiqua"/>
              </a:endParaRPr>
            </a:p>
            <a:p>
              <a:r>
                <a:rPr lang="en-US" sz="2000" b="1" dirty="0">
                  <a:solidFill>
                    <a:schemeClr val="tx2"/>
                  </a:solidFill>
                  <a:latin typeface="Book Antiqua"/>
                </a:rPr>
                <a:t>a</a:t>
              </a:r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866987" y="5752458"/>
              <a:ext cx="419726" cy="439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30046" tIns="65023" rIns="130046" bIns="65023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Book Antiqua"/>
                </a:rPr>
                <a:t>b</a:t>
              </a:r>
            </a:p>
          </p:txBody>
        </p:sp>
        <p:sp>
          <p:nvSpPr>
            <p:cNvPr id="21" name="Text Box 73"/>
            <p:cNvSpPr txBox="1">
              <a:spLocks noChangeArrowheads="1"/>
            </p:cNvSpPr>
            <p:nvPr/>
          </p:nvSpPr>
          <p:spPr bwMode="auto">
            <a:xfrm>
              <a:off x="1" y="4993846"/>
              <a:ext cx="1115730" cy="746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30046" tIns="65023" rIns="130046" bIns="65023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Book Antiqua"/>
                </a:rPr>
                <a:t>pass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Book Antiqua"/>
                </a:rPr>
                <a:t>or drop</a:t>
              </a:r>
            </a:p>
          </p:txBody>
        </p:sp>
        <p:sp>
          <p:nvSpPr>
            <p:cNvPr id="22" name="Text Box 90"/>
            <p:cNvSpPr txBox="1">
              <a:spLocks noChangeArrowheads="1"/>
            </p:cNvSpPr>
            <p:nvPr/>
          </p:nvSpPr>
          <p:spPr bwMode="auto">
            <a:xfrm>
              <a:off x="1061156" y="6237881"/>
              <a:ext cx="578073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30046" tIns="65023" rIns="130046" bIns="65023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Book Antiqua"/>
                </a:rPr>
                <a:t>S1</a:t>
              </a:r>
            </a:p>
          </p:txBody>
        </p:sp>
      </p:grp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8738984" y="4668724"/>
            <a:ext cx="216747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 flipV="1">
            <a:off x="9172477" y="4668724"/>
            <a:ext cx="216747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8847357" y="4343604"/>
            <a:ext cx="0" cy="3251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9280850" y="4343604"/>
            <a:ext cx="0" cy="3251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8847357" y="4343604"/>
            <a:ext cx="433493" cy="3251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V="1">
            <a:off x="8847357" y="4343604"/>
            <a:ext cx="433493" cy="3251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V="1">
            <a:off x="8522237" y="5210591"/>
            <a:ext cx="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V="1">
            <a:off x="8847357" y="5210591"/>
            <a:ext cx="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8522237" y="5210591"/>
            <a:ext cx="325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V="1">
            <a:off x="9280850" y="5210591"/>
            <a:ext cx="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V="1">
            <a:off x="9605970" y="5210591"/>
            <a:ext cx="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9280850" y="5210591"/>
            <a:ext cx="325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8522238" y="5102217"/>
            <a:ext cx="442801" cy="190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a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b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d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a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c</a:t>
            </a: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9280851" y="5102217"/>
            <a:ext cx="442801" cy="190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e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f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g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d</a:t>
            </a:r>
          </a:p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b</a:t>
            </a: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V="1">
            <a:off x="8738984" y="7486431"/>
            <a:ext cx="0" cy="43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V="1">
            <a:off x="9497597" y="7486431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8847358" y="2284512"/>
            <a:ext cx="442801" cy="154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Book Antiqua"/>
              </a:rPr>
              <a:t>d</a:t>
            </a:r>
          </a:p>
          <a:p>
            <a:r>
              <a:rPr lang="en-US" sz="2300" b="1" dirty="0">
                <a:solidFill>
                  <a:schemeClr val="tx2"/>
                </a:solidFill>
                <a:latin typeface="Book Antiqua"/>
              </a:rPr>
              <a:t>b</a:t>
            </a:r>
          </a:p>
          <a:p>
            <a:endParaRPr lang="en-US" sz="2300" dirty="0">
              <a:solidFill>
                <a:schemeClr val="tx2"/>
              </a:solidFill>
              <a:latin typeface="Book Antiqua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Book Antiqua"/>
              </a:rPr>
              <a:t>f</a:t>
            </a: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V="1">
            <a:off x="9064104" y="3910111"/>
            <a:ext cx="0" cy="3251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8522237" y="683619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8847357" y="683619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9280850" y="683619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>
            <a:off x="9605970" y="683619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8413865" y="7486431"/>
            <a:ext cx="378048" cy="4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Book Antiqua"/>
              </a:rPr>
              <a:t>f</a:t>
            </a:r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8269366" y="7052937"/>
            <a:ext cx="361244" cy="650240"/>
          </a:xfrm>
          <a:custGeom>
            <a:avLst/>
            <a:gdLst/>
            <a:ahLst/>
            <a:cxnLst>
              <a:cxn ang="0">
                <a:pos x="64" y="288"/>
              </a:cxn>
              <a:cxn ang="0">
                <a:pos x="16" y="96"/>
              </a:cxn>
              <a:cxn ang="0">
                <a:pos x="160" y="0"/>
              </a:cxn>
            </a:cxnLst>
            <a:rect l="0" t="0" r="r" b="b"/>
            <a:pathLst>
              <a:path w="160" h="288">
                <a:moveTo>
                  <a:pt x="64" y="288"/>
                </a:moveTo>
                <a:cubicBezTo>
                  <a:pt x="32" y="216"/>
                  <a:pt x="0" y="144"/>
                  <a:pt x="16" y="96"/>
                </a:cubicBezTo>
                <a:cubicBezTo>
                  <a:pt x="32" y="48"/>
                  <a:pt x="96" y="24"/>
                  <a:pt x="160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6" name="Text Box 75"/>
          <p:cNvSpPr txBox="1">
            <a:spLocks noChangeArrowheads="1"/>
          </p:cNvSpPr>
          <p:nvPr/>
        </p:nvSpPr>
        <p:spPr bwMode="auto">
          <a:xfrm>
            <a:off x="7438504" y="7161311"/>
            <a:ext cx="90383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insert</a:t>
            </a:r>
          </a:p>
        </p:txBody>
      </p:sp>
      <p:sp>
        <p:nvSpPr>
          <p:cNvPr id="57" name="Freeform 76"/>
          <p:cNvSpPr>
            <a:spLocks/>
          </p:cNvSpPr>
          <p:nvPr/>
        </p:nvSpPr>
        <p:spPr bwMode="auto">
          <a:xfrm>
            <a:off x="8738984" y="6185951"/>
            <a:ext cx="1336604" cy="1246293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336" y="528"/>
              </a:cxn>
              <a:cxn ang="0">
                <a:pos x="576" y="288"/>
              </a:cxn>
              <a:cxn ang="0">
                <a:pos x="432" y="0"/>
              </a:cxn>
            </a:cxnLst>
            <a:rect l="0" t="0" r="r" b="b"/>
            <a:pathLst>
              <a:path w="592" h="552">
                <a:moveTo>
                  <a:pt x="0" y="432"/>
                </a:moveTo>
                <a:cubicBezTo>
                  <a:pt x="120" y="492"/>
                  <a:pt x="240" y="552"/>
                  <a:pt x="336" y="528"/>
                </a:cubicBezTo>
                <a:cubicBezTo>
                  <a:pt x="432" y="504"/>
                  <a:pt x="560" y="376"/>
                  <a:pt x="576" y="288"/>
                </a:cubicBezTo>
                <a:cubicBezTo>
                  <a:pt x="592" y="200"/>
                  <a:pt x="512" y="100"/>
                  <a:pt x="432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9931091" y="6294324"/>
            <a:ext cx="918261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probe</a:t>
            </a:r>
          </a:p>
        </p:txBody>
      </p:sp>
      <p:sp>
        <p:nvSpPr>
          <p:cNvPr id="59" name="Freeform 78"/>
          <p:cNvSpPr>
            <a:spLocks/>
          </p:cNvSpPr>
          <p:nvPr/>
        </p:nvSpPr>
        <p:spPr bwMode="auto">
          <a:xfrm>
            <a:off x="9280850" y="3584991"/>
            <a:ext cx="577991" cy="2167467"/>
          </a:xfrm>
          <a:custGeom>
            <a:avLst/>
            <a:gdLst/>
            <a:ahLst/>
            <a:cxnLst>
              <a:cxn ang="0">
                <a:pos x="96" y="960"/>
              </a:cxn>
              <a:cxn ang="0">
                <a:pos x="240" y="672"/>
              </a:cxn>
              <a:cxn ang="0">
                <a:pos x="0" y="0"/>
              </a:cxn>
            </a:cxnLst>
            <a:rect l="0" t="0" r="r" b="b"/>
            <a:pathLst>
              <a:path w="256" h="960">
                <a:moveTo>
                  <a:pt x="96" y="960"/>
                </a:moveTo>
                <a:cubicBezTo>
                  <a:pt x="176" y="896"/>
                  <a:pt x="256" y="832"/>
                  <a:pt x="240" y="672"/>
                </a:cubicBezTo>
                <a:cubicBezTo>
                  <a:pt x="224" y="512"/>
                  <a:pt x="16" y="96"/>
                  <a:pt x="0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0" name="Text Box 79"/>
          <p:cNvSpPr txBox="1">
            <a:spLocks noChangeArrowheads="1"/>
          </p:cNvSpPr>
          <p:nvPr/>
        </p:nvSpPr>
        <p:spPr bwMode="auto">
          <a:xfrm>
            <a:off x="9413304" y="3584991"/>
            <a:ext cx="1625600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generate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/>
              </a:rPr>
              <a:t>result</a:t>
            </a:r>
          </a:p>
        </p:txBody>
      </p:sp>
      <p:sp>
        <p:nvSpPr>
          <p:cNvPr id="61" name="Line 80"/>
          <p:cNvSpPr>
            <a:spLocks noChangeShapeType="1"/>
          </p:cNvSpPr>
          <p:nvPr/>
        </p:nvSpPr>
        <p:spPr bwMode="auto">
          <a:xfrm flipV="1">
            <a:off x="8738984" y="7486431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2" name="Text Box 91"/>
          <p:cNvSpPr txBox="1">
            <a:spLocks noChangeArrowheads="1"/>
          </p:cNvSpPr>
          <p:nvPr/>
        </p:nvSpPr>
        <p:spPr bwMode="auto">
          <a:xfrm>
            <a:off x="8413864" y="8028297"/>
            <a:ext cx="60436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S1</a:t>
            </a:r>
          </a:p>
        </p:txBody>
      </p:sp>
      <p:sp>
        <p:nvSpPr>
          <p:cNvPr id="63" name="Text Box 92"/>
          <p:cNvSpPr txBox="1">
            <a:spLocks noChangeArrowheads="1"/>
          </p:cNvSpPr>
          <p:nvPr/>
        </p:nvSpPr>
        <p:spPr bwMode="auto">
          <a:xfrm>
            <a:off x="9172477" y="8028297"/>
            <a:ext cx="60436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326526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Alternatives if no non-blocking version exists</a:t>
            </a:r>
          </a:p>
          <a:p>
            <a:pPr lvl="1"/>
            <a:r>
              <a:rPr lang="en-US" dirty="0" smtClean="0"/>
              <a:t>Constraints over the input streams</a:t>
            </a:r>
          </a:p>
          <a:p>
            <a:pPr lvl="2"/>
            <a:r>
              <a:rPr lang="en-US" dirty="0" smtClean="0"/>
              <a:t>Schema-level</a:t>
            </a:r>
          </a:p>
          <a:p>
            <a:pPr lvl="2"/>
            <a:r>
              <a:rPr lang="en-US" dirty="0" smtClean="0"/>
              <a:t>Data-level</a:t>
            </a:r>
          </a:p>
          <a:p>
            <a:pPr lvl="3"/>
            <a:r>
              <a:rPr lang="en-US" dirty="0" smtClean="0"/>
              <a:t>Punctuations</a:t>
            </a:r>
          </a:p>
          <a:p>
            <a:pPr lvl="1"/>
            <a:r>
              <a:rPr lang="en-US" dirty="0" smtClean="0"/>
              <a:t>Approximation</a:t>
            </a:r>
          </a:p>
          <a:p>
            <a:pPr lvl="2"/>
            <a:r>
              <a:rPr lang="en-US" dirty="0" smtClean="0"/>
              <a:t>Summaries</a:t>
            </a:r>
          </a:p>
          <a:p>
            <a:pPr lvl="3"/>
            <a:r>
              <a:rPr lang="en-US" dirty="0" smtClean="0"/>
              <a:t>Counting methods</a:t>
            </a:r>
          </a:p>
          <a:p>
            <a:pPr lvl="3"/>
            <a:r>
              <a:rPr lang="en-US" dirty="0" smtClean="0"/>
              <a:t>Sketches</a:t>
            </a:r>
          </a:p>
          <a:p>
            <a:pPr lvl="1"/>
            <a:r>
              <a:rPr lang="en-US" dirty="0" smtClean="0"/>
              <a:t>Windowed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8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over Sliding Windows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171576"/>
          </a:xfrm>
        </p:spPr>
        <p:txBody>
          <a:bodyPr/>
          <a:lstStyle/>
          <a:p>
            <a:r>
              <a:rPr lang="en-US" dirty="0"/>
              <a:t>Joins and aggregation may require unbounded state, so they typically operate over sliding windows</a:t>
            </a:r>
          </a:p>
          <a:p>
            <a:r>
              <a:rPr lang="en-US" dirty="0"/>
              <a:t>E.g., track the maximum value in an on-line sequence over a sliding window of the last N time units</a:t>
            </a:r>
          </a:p>
          <a:p>
            <a:endParaRPr lang="en-US" dirty="0"/>
          </a:p>
        </p:txBody>
      </p:sp>
      <p:sp>
        <p:nvSpPr>
          <p:cNvPr id="808964" name="Line 4"/>
          <p:cNvSpPr>
            <a:spLocks noChangeShapeType="1"/>
          </p:cNvSpPr>
          <p:nvPr/>
        </p:nvSpPr>
        <p:spPr bwMode="auto">
          <a:xfrm>
            <a:off x="1747520" y="6202116"/>
            <a:ext cx="88866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65" name="Oval 5"/>
          <p:cNvSpPr>
            <a:spLocks noChangeArrowheads="1"/>
          </p:cNvSpPr>
          <p:nvPr/>
        </p:nvSpPr>
        <p:spPr bwMode="auto">
          <a:xfrm>
            <a:off x="2506133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66" name="Oval 6"/>
          <p:cNvSpPr>
            <a:spLocks noChangeArrowheads="1"/>
          </p:cNvSpPr>
          <p:nvPr/>
        </p:nvSpPr>
        <p:spPr bwMode="auto">
          <a:xfrm>
            <a:off x="3156373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67" name="Oval 7"/>
          <p:cNvSpPr>
            <a:spLocks noChangeArrowheads="1"/>
          </p:cNvSpPr>
          <p:nvPr/>
        </p:nvSpPr>
        <p:spPr bwMode="auto">
          <a:xfrm>
            <a:off x="3589867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68" name="Oval 8"/>
          <p:cNvSpPr>
            <a:spLocks noChangeArrowheads="1"/>
          </p:cNvSpPr>
          <p:nvPr/>
        </p:nvSpPr>
        <p:spPr bwMode="auto">
          <a:xfrm>
            <a:off x="3914987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69" name="Oval 9"/>
          <p:cNvSpPr>
            <a:spLocks noChangeArrowheads="1"/>
          </p:cNvSpPr>
          <p:nvPr/>
        </p:nvSpPr>
        <p:spPr bwMode="auto">
          <a:xfrm>
            <a:off x="4781973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0" name="Oval 10"/>
          <p:cNvSpPr>
            <a:spLocks noChangeArrowheads="1"/>
          </p:cNvSpPr>
          <p:nvPr/>
        </p:nvSpPr>
        <p:spPr bwMode="auto">
          <a:xfrm>
            <a:off x="5323840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1" name="Oval 11"/>
          <p:cNvSpPr>
            <a:spLocks noChangeArrowheads="1"/>
          </p:cNvSpPr>
          <p:nvPr/>
        </p:nvSpPr>
        <p:spPr bwMode="auto">
          <a:xfrm>
            <a:off x="5757333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2" name="Oval 12"/>
          <p:cNvSpPr>
            <a:spLocks noChangeArrowheads="1"/>
          </p:cNvSpPr>
          <p:nvPr/>
        </p:nvSpPr>
        <p:spPr bwMode="auto">
          <a:xfrm>
            <a:off x="6190827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3" name="Oval 13"/>
          <p:cNvSpPr>
            <a:spLocks noChangeArrowheads="1"/>
          </p:cNvSpPr>
          <p:nvPr/>
        </p:nvSpPr>
        <p:spPr bwMode="auto">
          <a:xfrm>
            <a:off x="6515947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4" name="Oval 14"/>
          <p:cNvSpPr>
            <a:spLocks noChangeArrowheads="1"/>
          </p:cNvSpPr>
          <p:nvPr/>
        </p:nvSpPr>
        <p:spPr bwMode="auto">
          <a:xfrm>
            <a:off x="7166186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5" name="Oval 15"/>
          <p:cNvSpPr>
            <a:spLocks noChangeArrowheads="1"/>
          </p:cNvSpPr>
          <p:nvPr/>
        </p:nvSpPr>
        <p:spPr bwMode="auto">
          <a:xfrm>
            <a:off x="8033173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6" name="Oval 16"/>
          <p:cNvSpPr>
            <a:spLocks noChangeArrowheads="1"/>
          </p:cNvSpPr>
          <p:nvPr/>
        </p:nvSpPr>
        <p:spPr bwMode="auto">
          <a:xfrm>
            <a:off x="8683413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7" name="Oval 17"/>
          <p:cNvSpPr>
            <a:spLocks noChangeArrowheads="1"/>
          </p:cNvSpPr>
          <p:nvPr/>
        </p:nvSpPr>
        <p:spPr bwMode="auto">
          <a:xfrm>
            <a:off x="9008533" y="6093743"/>
            <a:ext cx="216747" cy="2167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78" name="Text Box 18"/>
          <p:cNvSpPr txBox="1">
            <a:spLocks noChangeArrowheads="1"/>
          </p:cNvSpPr>
          <p:nvPr/>
        </p:nvSpPr>
        <p:spPr bwMode="auto">
          <a:xfrm>
            <a:off x="2289387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75</a:t>
            </a:r>
          </a:p>
        </p:txBody>
      </p:sp>
      <p:sp>
        <p:nvSpPr>
          <p:cNvPr id="808979" name="Text Box 19"/>
          <p:cNvSpPr txBox="1">
            <a:spLocks noChangeArrowheads="1"/>
          </p:cNvSpPr>
          <p:nvPr/>
        </p:nvSpPr>
        <p:spPr bwMode="auto">
          <a:xfrm>
            <a:off x="2939627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53</a:t>
            </a:r>
          </a:p>
        </p:txBody>
      </p:sp>
      <p:sp>
        <p:nvSpPr>
          <p:cNvPr id="808980" name="Text Box 20"/>
          <p:cNvSpPr txBox="1">
            <a:spLocks noChangeArrowheads="1"/>
          </p:cNvSpPr>
          <p:nvPr/>
        </p:nvSpPr>
        <p:spPr bwMode="auto">
          <a:xfrm>
            <a:off x="3400213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67</a:t>
            </a:r>
          </a:p>
        </p:txBody>
      </p:sp>
      <p:sp>
        <p:nvSpPr>
          <p:cNvPr id="808981" name="Text Box 21"/>
          <p:cNvSpPr txBox="1">
            <a:spLocks noChangeArrowheads="1"/>
          </p:cNvSpPr>
          <p:nvPr/>
        </p:nvSpPr>
        <p:spPr bwMode="auto">
          <a:xfrm>
            <a:off x="4592320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68</a:t>
            </a:r>
          </a:p>
        </p:txBody>
      </p:sp>
      <p:sp>
        <p:nvSpPr>
          <p:cNvPr id="808982" name="Text Box 22"/>
          <p:cNvSpPr txBox="1">
            <a:spLocks noChangeArrowheads="1"/>
          </p:cNvSpPr>
          <p:nvPr/>
        </p:nvSpPr>
        <p:spPr bwMode="auto">
          <a:xfrm>
            <a:off x="3806613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71</a:t>
            </a:r>
          </a:p>
        </p:txBody>
      </p:sp>
      <p:sp>
        <p:nvSpPr>
          <p:cNvPr id="808983" name="Text Box 23"/>
          <p:cNvSpPr txBox="1">
            <a:spLocks noChangeArrowheads="1"/>
          </p:cNvSpPr>
          <p:nvPr/>
        </p:nvSpPr>
        <p:spPr bwMode="auto">
          <a:xfrm>
            <a:off x="5107093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67</a:t>
            </a:r>
          </a:p>
        </p:txBody>
      </p:sp>
      <p:sp>
        <p:nvSpPr>
          <p:cNvPr id="808984" name="Text Box 24"/>
          <p:cNvSpPr txBox="1">
            <a:spLocks noChangeArrowheads="1"/>
          </p:cNvSpPr>
          <p:nvPr/>
        </p:nvSpPr>
        <p:spPr bwMode="auto">
          <a:xfrm>
            <a:off x="5540587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73</a:t>
            </a:r>
          </a:p>
        </p:txBody>
      </p:sp>
      <p:sp>
        <p:nvSpPr>
          <p:cNvPr id="808985" name="Text Box 25"/>
          <p:cNvSpPr txBox="1">
            <a:spLocks noChangeArrowheads="1"/>
          </p:cNvSpPr>
          <p:nvPr/>
        </p:nvSpPr>
        <p:spPr bwMode="auto">
          <a:xfrm>
            <a:off x="6001173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70</a:t>
            </a:r>
          </a:p>
        </p:txBody>
      </p:sp>
      <p:sp>
        <p:nvSpPr>
          <p:cNvPr id="808986" name="Text Box 26"/>
          <p:cNvSpPr txBox="1">
            <a:spLocks noChangeArrowheads="1"/>
          </p:cNvSpPr>
          <p:nvPr/>
        </p:nvSpPr>
        <p:spPr bwMode="auto">
          <a:xfrm>
            <a:off x="6434667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68</a:t>
            </a:r>
          </a:p>
        </p:txBody>
      </p:sp>
      <p:sp>
        <p:nvSpPr>
          <p:cNvPr id="808987" name="Text Box 27"/>
          <p:cNvSpPr txBox="1">
            <a:spLocks noChangeArrowheads="1"/>
          </p:cNvSpPr>
          <p:nvPr/>
        </p:nvSpPr>
        <p:spPr bwMode="auto">
          <a:xfrm>
            <a:off x="6976533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65</a:t>
            </a:r>
          </a:p>
        </p:txBody>
      </p:sp>
      <p:sp>
        <p:nvSpPr>
          <p:cNvPr id="808988" name="Text Box 28"/>
          <p:cNvSpPr txBox="1">
            <a:spLocks noChangeArrowheads="1"/>
          </p:cNvSpPr>
          <p:nvPr/>
        </p:nvSpPr>
        <p:spPr bwMode="auto">
          <a:xfrm>
            <a:off x="7829973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64</a:t>
            </a:r>
          </a:p>
        </p:txBody>
      </p:sp>
      <p:sp>
        <p:nvSpPr>
          <p:cNvPr id="808989" name="Text Box 29"/>
          <p:cNvSpPr txBox="1">
            <a:spLocks noChangeArrowheads="1"/>
          </p:cNvSpPr>
          <p:nvPr/>
        </p:nvSpPr>
        <p:spPr bwMode="auto">
          <a:xfrm>
            <a:off x="8466667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62</a:t>
            </a:r>
          </a:p>
        </p:txBody>
      </p:sp>
      <p:sp>
        <p:nvSpPr>
          <p:cNvPr id="808990" name="Text Box 30"/>
          <p:cNvSpPr txBox="1">
            <a:spLocks noChangeArrowheads="1"/>
          </p:cNvSpPr>
          <p:nvPr/>
        </p:nvSpPr>
        <p:spPr bwMode="auto">
          <a:xfrm>
            <a:off x="8900160" y="6274365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61</a:t>
            </a:r>
          </a:p>
        </p:txBody>
      </p:sp>
      <p:sp>
        <p:nvSpPr>
          <p:cNvPr id="808991" name="Text Box 31"/>
          <p:cNvSpPr txBox="1">
            <a:spLocks noChangeArrowheads="1"/>
          </p:cNvSpPr>
          <p:nvPr/>
        </p:nvSpPr>
        <p:spPr bwMode="auto">
          <a:xfrm>
            <a:off x="9852942" y="5603805"/>
            <a:ext cx="92248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time</a:t>
            </a:r>
          </a:p>
        </p:txBody>
      </p:sp>
      <p:sp>
        <p:nvSpPr>
          <p:cNvPr id="808992" name="Line 32"/>
          <p:cNvSpPr>
            <a:spLocks noChangeShapeType="1"/>
          </p:cNvSpPr>
          <p:nvPr/>
        </p:nvSpPr>
        <p:spPr bwMode="auto">
          <a:xfrm>
            <a:off x="2059094" y="7446151"/>
            <a:ext cx="693589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93" name="Line 33"/>
          <p:cNvSpPr>
            <a:spLocks noChangeShapeType="1"/>
          </p:cNvSpPr>
          <p:nvPr/>
        </p:nvSpPr>
        <p:spPr bwMode="auto">
          <a:xfrm>
            <a:off x="2059093" y="6904284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94" name="Line 34"/>
          <p:cNvSpPr>
            <a:spLocks noChangeShapeType="1"/>
          </p:cNvSpPr>
          <p:nvPr/>
        </p:nvSpPr>
        <p:spPr bwMode="auto">
          <a:xfrm>
            <a:off x="8994987" y="6904284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95" name="Line 35"/>
          <p:cNvSpPr>
            <a:spLocks noChangeShapeType="1"/>
          </p:cNvSpPr>
          <p:nvPr/>
        </p:nvSpPr>
        <p:spPr bwMode="auto">
          <a:xfrm>
            <a:off x="2384214" y="7446151"/>
            <a:ext cx="693589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96" name="Line 36"/>
          <p:cNvSpPr>
            <a:spLocks noChangeShapeType="1"/>
          </p:cNvSpPr>
          <p:nvPr/>
        </p:nvSpPr>
        <p:spPr bwMode="auto">
          <a:xfrm>
            <a:off x="2384213" y="6904284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97" name="Line 37"/>
          <p:cNvSpPr>
            <a:spLocks noChangeShapeType="1"/>
          </p:cNvSpPr>
          <p:nvPr/>
        </p:nvSpPr>
        <p:spPr bwMode="auto">
          <a:xfrm>
            <a:off x="9320107" y="6904284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98" name="Line 38"/>
          <p:cNvSpPr>
            <a:spLocks noChangeShapeType="1"/>
          </p:cNvSpPr>
          <p:nvPr/>
        </p:nvSpPr>
        <p:spPr bwMode="auto">
          <a:xfrm>
            <a:off x="2817707" y="7446151"/>
            <a:ext cx="693589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8999" name="Line 39"/>
          <p:cNvSpPr>
            <a:spLocks noChangeShapeType="1"/>
          </p:cNvSpPr>
          <p:nvPr/>
        </p:nvSpPr>
        <p:spPr bwMode="auto">
          <a:xfrm>
            <a:off x="2817707" y="6904284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9000" name="Line 40"/>
          <p:cNvSpPr>
            <a:spLocks noChangeShapeType="1"/>
          </p:cNvSpPr>
          <p:nvPr/>
        </p:nvSpPr>
        <p:spPr bwMode="auto">
          <a:xfrm>
            <a:off x="9753600" y="6904284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09001" name="Text Box 41"/>
          <p:cNvSpPr txBox="1">
            <a:spLocks noChangeArrowheads="1"/>
          </p:cNvSpPr>
          <p:nvPr/>
        </p:nvSpPr>
        <p:spPr bwMode="auto">
          <a:xfrm>
            <a:off x="4533618" y="7498081"/>
            <a:ext cx="164442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Max = 75</a:t>
            </a:r>
          </a:p>
        </p:txBody>
      </p:sp>
      <p:sp>
        <p:nvSpPr>
          <p:cNvPr id="809002" name="Text Box 42"/>
          <p:cNvSpPr txBox="1">
            <a:spLocks noChangeArrowheads="1"/>
          </p:cNvSpPr>
          <p:nvPr/>
        </p:nvSpPr>
        <p:spPr bwMode="auto">
          <a:xfrm>
            <a:off x="5852160" y="7498081"/>
            <a:ext cx="1458472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Max = 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2" grpId="0" animBg="1"/>
      <p:bldP spid="808992" grpId="1" animBg="1"/>
      <p:bldP spid="808993" grpId="0" animBg="1"/>
      <p:bldP spid="808993" grpId="1" animBg="1"/>
      <p:bldP spid="808994" grpId="0" animBg="1"/>
      <p:bldP spid="808994" grpId="1" animBg="1"/>
      <p:bldP spid="808995" grpId="0" animBg="1"/>
      <p:bldP spid="808995" grpId="1" animBg="1"/>
      <p:bldP spid="808996" grpId="0" animBg="1"/>
      <p:bldP spid="808996" grpId="1" animBg="1"/>
      <p:bldP spid="808997" grpId="0" animBg="1"/>
      <p:bldP spid="808997" grpId="1" animBg="1"/>
      <p:bldP spid="808998" grpId="0" animBg="1"/>
      <p:bldP spid="808999" grpId="0" animBg="1"/>
      <p:bldP spid="809000" grpId="0" animBg="1"/>
      <p:bldP spid="809001" grpId="0"/>
      <p:bldP spid="809001" grpId="1"/>
      <p:bldP spid="8090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Inputs: One or more sources generate data continuously, in real time, and in fixed order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Sensor networks – weather monitoring, road traffic monitoring, motion detection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Web data – financial trading, news/sports tickers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Scientific data – experiments in particle physics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Transaction logs – telecom, point-of-sale purchases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Network traffic analysis (IP packet headers) – bandwidth usage, routing decisions, security</a:t>
            </a:r>
          </a:p>
          <a:p>
            <a:pPr>
              <a:lnSpc>
                <a:spcPct val="80000"/>
              </a:lnSpc>
            </a:pPr>
            <a:r>
              <a:rPr lang="en-US" dirty="0"/>
              <a:t>Outputs: Want to collect and process the data on-line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Environment monitoring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Location monitoring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Correlations across stock prices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Denial-of-service attack detection</a:t>
            </a:r>
          </a:p>
          <a:p>
            <a:pPr>
              <a:lnSpc>
                <a:spcPct val="80000"/>
              </a:lnSpc>
            </a:pPr>
            <a:r>
              <a:rPr lang="en-US" dirty="0"/>
              <a:t>Up-to-date answers generated continuously or periodically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over Sliding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/>
              <a:t>Need to store the window so that we “remember what to forget” and </a:t>
            </a:r>
            <a:r>
              <a:rPr lang="en-US" dirty="0" smtClean="0"/>
              <a:t>when</a:t>
            </a:r>
          </a:p>
          <a:p>
            <a:pPr lvl="1"/>
            <a:r>
              <a:rPr lang="en-US" dirty="0"/>
              <a:t>Need to undo previous results by way of negative </a:t>
            </a:r>
            <a:r>
              <a:rPr lang="en-US" dirty="0" smtClean="0"/>
              <a:t>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16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Queuing and scheduling</a:t>
            </a:r>
          </a:p>
          <a:p>
            <a:pPr lvl="1"/>
            <a:r>
              <a:rPr lang="en-US" dirty="0" smtClean="0"/>
              <a:t>Queues allow sources to push data into the query plan and operators to pull data when they need them</a:t>
            </a:r>
          </a:p>
          <a:p>
            <a:pPr lvl="1"/>
            <a:r>
              <a:rPr lang="en-US" dirty="0" err="1" smtClean="0"/>
              <a:t>Timeslicing</a:t>
            </a:r>
            <a:endParaRPr lang="en-US" dirty="0" smtClean="0"/>
          </a:p>
          <a:p>
            <a:pPr lvl="1"/>
            <a:r>
              <a:rPr lang="en-US" dirty="0" smtClean="0"/>
              <a:t>Allowing multiple operators to process one or multiple tuples</a:t>
            </a:r>
          </a:p>
          <a:p>
            <a:r>
              <a:rPr lang="en-US" dirty="0" smtClean="0"/>
              <a:t>Tuple expiration</a:t>
            </a:r>
          </a:p>
          <a:p>
            <a:pPr lvl="1"/>
            <a:r>
              <a:rPr lang="en-US" dirty="0" smtClean="0"/>
              <a:t>Removing old tuples from their state buffers and (possibly) update answers</a:t>
            </a:r>
          </a:p>
          <a:p>
            <a:pPr lvl="1"/>
            <a:r>
              <a:rPr lang="en-US" dirty="0" smtClean="0"/>
              <a:t>Time-based window: simple – when time moves</a:t>
            </a:r>
          </a:p>
          <a:p>
            <a:pPr lvl="2"/>
            <a:r>
              <a:rPr lang="en-US" dirty="0" smtClean="0"/>
              <a:t>Join results have interesting expiration times</a:t>
            </a:r>
          </a:p>
          <a:p>
            <a:pPr lvl="2"/>
            <a:r>
              <a:rPr lang="en-US" dirty="0" smtClean="0"/>
              <a:t>Negation operator may force tuples to expire earlier</a:t>
            </a:r>
          </a:p>
          <a:p>
            <a:pPr lvl="1"/>
            <a:r>
              <a:rPr lang="en-US" dirty="0" smtClean="0"/>
              <a:t>Count-based window: no. of tuples constant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overwrite the oldest tuple with the new arriving tuple</a:t>
            </a:r>
          </a:p>
        </p:txBody>
      </p:sp>
    </p:spTree>
    <p:extLst>
      <p:ext uri="{BB962C8B-B14F-4D97-AF65-F5344CB8AC3E}">
        <p14:creationId xmlns:p14="http://schemas.microsoft.com/office/powerpoint/2010/main" val="3241373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query processing over sliding windows</a:t>
            </a:r>
          </a:p>
          <a:p>
            <a:pPr lvl="1"/>
            <a:r>
              <a:rPr lang="en-US" dirty="0" smtClean="0"/>
              <a:t>Negative tuple approach</a:t>
            </a:r>
          </a:p>
          <a:p>
            <a:pPr lvl="1"/>
            <a:r>
              <a:rPr lang="en-US" dirty="0" smtClean="0"/>
              <a:t>Direct approach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4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Tuple Approach</a:t>
            </a:r>
            <a:endParaRPr lang="en-US" dirty="0"/>
          </a:p>
        </p:txBody>
      </p:sp>
      <p:sp>
        <p:nvSpPr>
          <p:cNvPr id="811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Negative </a:t>
            </a:r>
            <a:r>
              <a:rPr lang="en-US" dirty="0"/>
              <a:t>tuples flow through the plan</a:t>
            </a:r>
          </a:p>
          <a:p>
            <a:r>
              <a:rPr lang="en-US" dirty="0"/>
              <a:t>Corresponding “real” tuples deleted from operator state</a:t>
            </a:r>
          </a:p>
          <a:p>
            <a:r>
              <a:rPr lang="en-US" dirty="0"/>
              <a:t>Updated answer generated, if necessary</a:t>
            </a:r>
          </a:p>
          <a:p>
            <a:r>
              <a:rPr lang="en-US" dirty="0"/>
              <a:t>Each tuple is processed twice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09412" y="5141945"/>
            <a:ext cx="760871" cy="433493"/>
            <a:chOff x="8947574" y="5141945"/>
            <a:chExt cx="760871" cy="433493"/>
          </a:xfrm>
        </p:grpSpPr>
        <p:sp>
          <p:nvSpPr>
            <p:cNvPr id="811012" name="Line 4"/>
            <p:cNvSpPr>
              <a:spLocks noChangeShapeType="1"/>
            </p:cNvSpPr>
            <p:nvPr/>
          </p:nvSpPr>
          <p:spPr bwMode="auto">
            <a:xfrm>
              <a:off x="8947574" y="5141945"/>
              <a:ext cx="758613" cy="433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1013" name="Line 5"/>
            <p:cNvSpPr>
              <a:spLocks noChangeShapeType="1"/>
            </p:cNvSpPr>
            <p:nvPr/>
          </p:nvSpPr>
          <p:spPr bwMode="auto">
            <a:xfrm flipV="1">
              <a:off x="9706188" y="5141945"/>
              <a:ext cx="2257" cy="433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1014" name="Line 6"/>
            <p:cNvSpPr>
              <a:spLocks noChangeShapeType="1"/>
            </p:cNvSpPr>
            <p:nvPr/>
          </p:nvSpPr>
          <p:spPr bwMode="auto">
            <a:xfrm flipV="1">
              <a:off x="8947575" y="5141945"/>
              <a:ext cx="2257" cy="433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1015" name="Line 7"/>
            <p:cNvSpPr>
              <a:spLocks noChangeShapeType="1"/>
            </p:cNvSpPr>
            <p:nvPr/>
          </p:nvSpPr>
          <p:spPr bwMode="auto">
            <a:xfrm flipV="1">
              <a:off x="8947574" y="5141945"/>
              <a:ext cx="758613" cy="433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1016" name="Text Box 8"/>
          <p:cNvSpPr txBox="1">
            <a:spLocks noChangeArrowheads="1"/>
          </p:cNvSpPr>
          <p:nvPr/>
        </p:nvSpPr>
        <p:spPr bwMode="auto">
          <a:xfrm>
            <a:off x="8147741" y="6944951"/>
            <a:ext cx="544760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ymbol" charset="2"/>
              </a:rPr>
              <a:t>s</a:t>
            </a:r>
            <a:endParaRPr lang="en-US" sz="3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11017" name="Text Box 9"/>
          <p:cNvSpPr txBox="1">
            <a:spLocks noChangeArrowheads="1"/>
          </p:cNvSpPr>
          <p:nvPr/>
        </p:nvSpPr>
        <p:spPr bwMode="auto">
          <a:xfrm>
            <a:off x="9990088" y="6944951"/>
            <a:ext cx="544760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ymbol" charset="2"/>
              </a:rPr>
              <a:t>s</a:t>
            </a:r>
            <a:endParaRPr lang="en-US" sz="3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11018" name="Line 10"/>
          <p:cNvSpPr>
            <a:spLocks noChangeShapeType="1"/>
          </p:cNvSpPr>
          <p:nvPr/>
        </p:nvSpPr>
        <p:spPr bwMode="auto">
          <a:xfrm flipV="1">
            <a:off x="8405708" y="7526158"/>
            <a:ext cx="2257" cy="54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19" name="Rectangle 11"/>
          <p:cNvSpPr>
            <a:spLocks noChangeArrowheads="1"/>
          </p:cNvSpPr>
          <p:nvPr/>
        </p:nvSpPr>
        <p:spPr bwMode="auto">
          <a:xfrm>
            <a:off x="8188961" y="6008931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20" name="Rectangle 12"/>
          <p:cNvSpPr>
            <a:spLocks noChangeArrowheads="1"/>
          </p:cNvSpPr>
          <p:nvPr/>
        </p:nvSpPr>
        <p:spPr bwMode="auto">
          <a:xfrm>
            <a:off x="9489441" y="6008931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22" name="Line 14"/>
          <p:cNvSpPr>
            <a:spLocks noChangeShapeType="1"/>
          </p:cNvSpPr>
          <p:nvPr/>
        </p:nvSpPr>
        <p:spPr bwMode="auto">
          <a:xfrm flipH="1" flipV="1">
            <a:off x="10001951" y="5575438"/>
            <a:ext cx="325120" cy="32512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23" name="Line 15"/>
          <p:cNvSpPr>
            <a:spLocks noChangeShapeType="1"/>
          </p:cNvSpPr>
          <p:nvPr/>
        </p:nvSpPr>
        <p:spPr bwMode="auto">
          <a:xfrm flipV="1">
            <a:off x="10248055" y="7526158"/>
            <a:ext cx="2257" cy="541867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24" name="Line 16"/>
          <p:cNvSpPr>
            <a:spLocks noChangeShapeType="1"/>
          </p:cNvSpPr>
          <p:nvPr/>
        </p:nvSpPr>
        <p:spPr bwMode="auto">
          <a:xfrm flipV="1">
            <a:off x="8405708" y="6442425"/>
            <a:ext cx="2257" cy="758613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25" name="Line 17"/>
          <p:cNvSpPr>
            <a:spLocks noChangeShapeType="1"/>
          </p:cNvSpPr>
          <p:nvPr/>
        </p:nvSpPr>
        <p:spPr bwMode="auto">
          <a:xfrm flipV="1">
            <a:off x="10248055" y="6442425"/>
            <a:ext cx="2257" cy="758613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26" name="Text Box 18"/>
          <p:cNvSpPr txBox="1">
            <a:spLocks noChangeArrowheads="1"/>
          </p:cNvSpPr>
          <p:nvPr/>
        </p:nvSpPr>
        <p:spPr bwMode="auto">
          <a:xfrm>
            <a:off x="7755468" y="8521838"/>
            <a:ext cx="154293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Stream 1</a:t>
            </a:r>
          </a:p>
        </p:txBody>
      </p:sp>
      <p:sp>
        <p:nvSpPr>
          <p:cNvPr id="811027" name="Text Box 19"/>
          <p:cNvSpPr txBox="1">
            <a:spLocks noChangeArrowheads="1"/>
          </p:cNvSpPr>
          <p:nvPr/>
        </p:nvSpPr>
        <p:spPr bwMode="auto">
          <a:xfrm>
            <a:off x="9489441" y="8501519"/>
            <a:ext cx="154293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Stream 2</a:t>
            </a:r>
          </a:p>
        </p:txBody>
      </p:sp>
      <p:sp>
        <p:nvSpPr>
          <p:cNvPr id="811028" name="Rectangle 20"/>
          <p:cNvSpPr>
            <a:spLocks noChangeArrowheads="1"/>
          </p:cNvSpPr>
          <p:nvPr/>
        </p:nvSpPr>
        <p:spPr bwMode="auto">
          <a:xfrm>
            <a:off x="8946852" y="4166584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29" name="Line 21"/>
          <p:cNvSpPr>
            <a:spLocks noChangeShapeType="1"/>
          </p:cNvSpPr>
          <p:nvPr/>
        </p:nvSpPr>
        <p:spPr bwMode="auto">
          <a:xfrm flipV="1">
            <a:off x="9488719" y="4600078"/>
            <a:ext cx="2257" cy="54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30" name="Rectangle 22"/>
          <p:cNvSpPr>
            <a:spLocks noChangeArrowheads="1"/>
          </p:cNvSpPr>
          <p:nvPr/>
        </p:nvSpPr>
        <p:spPr bwMode="auto">
          <a:xfrm>
            <a:off x="7863841" y="8176398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31" name="Rectangle 23"/>
          <p:cNvSpPr>
            <a:spLocks noChangeArrowheads="1"/>
          </p:cNvSpPr>
          <p:nvPr/>
        </p:nvSpPr>
        <p:spPr bwMode="auto">
          <a:xfrm>
            <a:off x="9706188" y="8176398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33" name="Text Box 25"/>
          <p:cNvSpPr txBox="1">
            <a:spLocks noChangeArrowheads="1"/>
          </p:cNvSpPr>
          <p:nvPr/>
        </p:nvSpPr>
        <p:spPr bwMode="auto">
          <a:xfrm>
            <a:off x="8971067" y="2976736"/>
            <a:ext cx="105972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Book Antiqua"/>
              </a:rPr>
              <a:t>MAX</a:t>
            </a:r>
          </a:p>
        </p:txBody>
      </p:sp>
      <p:sp>
        <p:nvSpPr>
          <p:cNvPr id="811034" name="Line 26"/>
          <p:cNvSpPr>
            <a:spLocks noChangeShapeType="1"/>
          </p:cNvSpPr>
          <p:nvPr/>
        </p:nvSpPr>
        <p:spPr bwMode="auto">
          <a:xfrm flipV="1">
            <a:off x="9272695" y="2500536"/>
            <a:ext cx="2257" cy="541867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35" name="Rectangle 27"/>
          <p:cNvSpPr>
            <a:spLocks noChangeArrowheads="1"/>
          </p:cNvSpPr>
          <p:nvPr/>
        </p:nvSpPr>
        <p:spPr bwMode="auto">
          <a:xfrm>
            <a:off x="7863841" y="8176398"/>
            <a:ext cx="108373" cy="32512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endParaRPr lang="en-US" sz="2600" dirty="0">
              <a:latin typeface="Book Antiqua"/>
            </a:endParaRPr>
          </a:p>
        </p:txBody>
      </p:sp>
      <p:sp>
        <p:nvSpPr>
          <p:cNvPr id="811036" name="Line 28"/>
          <p:cNvSpPr>
            <a:spLocks noChangeShapeType="1"/>
          </p:cNvSpPr>
          <p:nvPr/>
        </p:nvSpPr>
        <p:spPr bwMode="auto">
          <a:xfrm flipV="1">
            <a:off x="8403449" y="7526158"/>
            <a:ext cx="2258" cy="541867"/>
          </a:xfrm>
          <a:prstGeom prst="line">
            <a:avLst/>
          </a:prstGeom>
          <a:noFill/>
          <a:ln w="19050" cmpd="sng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38" name="Rectangle 30"/>
          <p:cNvSpPr>
            <a:spLocks noChangeArrowheads="1"/>
          </p:cNvSpPr>
          <p:nvPr/>
        </p:nvSpPr>
        <p:spPr bwMode="auto">
          <a:xfrm>
            <a:off x="8188961" y="6008931"/>
            <a:ext cx="108373" cy="32512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endParaRPr lang="en-US" sz="2600" dirty="0">
              <a:latin typeface="Book Antiqua"/>
            </a:endParaRPr>
          </a:p>
        </p:txBody>
      </p:sp>
      <p:sp>
        <p:nvSpPr>
          <p:cNvPr id="811039" name="Text Box 31"/>
          <p:cNvSpPr txBox="1">
            <a:spLocks noChangeArrowheads="1"/>
          </p:cNvSpPr>
          <p:nvPr/>
        </p:nvSpPr>
        <p:spPr bwMode="auto">
          <a:xfrm>
            <a:off x="7369387" y="4977127"/>
            <a:ext cx="1310608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Index</a:t>
            </a:r>
          </a:p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lookup</a:t>
            </a:r>
          </a:p>
        </p:txBody>
      </p:sp>
      <p:sp>
        <p:nvSpPr>
          <p:cNvPr id="811040" name="Line 32"/>
          <p:cNvSpPr>
            <a:spLocks noChangeShapeType="1"/>
          </p:cNvSpPr>
          <p:nvPr/>
        </p:nvSpPr>
        <p:spPr bwMode="auto">
          <a:xfrm flipV="1">
            <a:off x="8701471" y="5575438"/>
            <a:ext cx="325120" cy="325120"/>
          </a:xfrm>
          <a:prstGeom prst="line">
            <a:avLst/>
          </a:prstGeom>
          <a:noFill/>
          <a:ln w="19050" cmpd="sng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41" name="Line 33"/>
          <p:cNvSpPr>
            <a:spLocks noChangeShapeType="1"/>
          </p:cNvSpPr>
          <p:nvPr/>
        </p:nvSpPr>
        <p:spPr bwMode="auto">
          <a:xfrm flipV="1">
            <a:off x="9488719" y="4600078"/>
            <a:ext cx="2257" cy="541867"/>
          </a:xfrm>
          <a:prstGeom prst="line">
            <a:avLst/>
          </a:prstGeom>
          <a:noFill/>
          <a:ln w="19050" cmpd="sng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42" name="Rectangle 34"/>
          <p:cNvSpPr>
            <a:spLocks noChangeArrowheads="1"/>
          </p:cNvSpPr>
          <p:nvPr/>
        </p:nvSpPr>
        <p:spPr bwMode="auto">
          <a:xfrm>
            <a:off x="9435661" y="4166584"/>
            <a:ext cx="108373" cy="32512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endParaRPr lang="en-US" sz="2600" dirty="0">
              <a:latin typeface="Book Antiqua"/>
            </a:endParaRPr>
          </a:p>
        </p:txBody>
      </p:sp>
      <p:sp>
        <p:nvSpPr>
          <p:cNvPr id="811043" name="Rectangle 35"/>
          <p:cNvSpPr>
            <a:spLocks noChangeArrowheads="1"/>
          </p:cNvSpPr>
          <p:nvPr/>
        </p:nvSpPr>
        <p:spPr bwMode="auto">
          <a:xfrm>
            <a:off x="9058323" y="4166584"/>
            <a:ext cx="108373" cy="32512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endParaRPr lang="en-US" sz="2600" dirty="0">
              <a:latin typeface="Book Antiqua"/>
            </a:endParaRPr>
          </a:p>
        </p:txBody>
      </p:sp>
      <p:sp>
        <p:nvSpPr>
          <p:cNvPr id="811044" name="Text Box 36"/>
          <p:cNvSpPr txBox="1">
            <a:spLocks noChangeArrowheads="1"/>
          </p:cNvSpPr>
          <p:nvPr/>
        </p:nvSpPr>
        <p:spPr bwMode="auto">
          <a:xfrm>
            <a:off x="7403254" y="3236380"/>
            <a:ext cx="1310608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Index</a:t>
            </a:r>
          </a:p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lookup</a:t>
            </a:r>
          </a:p>
        </p:txBody>
      </p:sp>
      <p:sp>
        <p:nvSpPr>
          <p:cNvPr id="811045" name="Line 37"/>
          <p:cNvSpPr>
            <a:spLocks noChangeShapeType="1"/>
          </p:cNvSpPr>
          <p:nvPr/>
        </p:nvSpPr>
        <p:spPr bwMode="auto">
          <a:xfrm flipH="1" flipV="1">
            <a:off x="10031307" y="5358691"/>
            <a:ext cx="325120" cy="325120"/>
          </a:xfrm>
          <a:prstGeom prst="line">
            <a:avLst/>
          </a:prstGeom>
          <a:noFill/>
          <a:ln w="19050" cmpd="sng">
            <a:solidFill>
              <a:srgbClr val="800000"/>
            </a:solidFill>
            <a:round/>
            <a:headEnd type="triangle" w="lg" len="lg"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46" name="Line 38"/>
          <p:cNvSpPr>
            <a:spLocks noChangeShapeType="1"/>
          </p:cNvSpPr>
          <p:nvPr/>
        </p:nvSpPr>
        <p:spPr bwMode="auto">
          <a:xfrm flipV="1">
            <a:off x="9488719" y="3516344"/>
            <a:ext cx="2257" cy="541867"/>
          </a:xfrm>
          <a:prstGeom prst="line">
            <a:avLst/>
          </a:prstGeom>
          <a:noFill/>
          <a:ln w="19050" cmpd="sng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11047" name="Text Box 39"/>
          <p:cNvSpPr txBox="1">
            <a:spLocks noChangeArrowheads="1"/>
          </p:cNvSpPr>
          <p:nvPr/>
        </p:nvSpPr>
        <p:spPr bwMode="auto">
          <a:xfrm>
            <a:off x="8538916" y="6921073"/>
            <a:ext cx="1605447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Negative</a:t>
            </a:r>
          </a:p>
          <a:p>
            <a:r>
              <a:rPr lang="en-US" sz="2600" dirty="0" err="1">
                <a:solidFill>
                  <a:schemeClr val="tx2"/>
                </a:solidFill>
                <a:latin typeface="Book Antiqua"/>
              </a:rPr>
              <a:t>tuple</a:t>
            </a:r>
            <a:endParaRPr lang="en-US" sz="2600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Approach</a:t>
            </a:r>
            <a:endParaRPr lang="en-US" dirty="0"/>
          </a:p>
        </p:txBody>
      </p:sp>
      <p:sp>
        <p:nvSpPr>
          <p:cNvPr id="8253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negative tuples</a:t>
            </a:r>
          </a:p>
          <a:p>
            <a:r>
              <a:rPr lang="en-US" dirty="0"/>
              <a:t>Operator states are scanned each time window moves</a:t>
            </a:r>
          </a:p>
          <a:p>
            <a:r>
              <a:rPr lang="en-US" dirty="0"/>
              <a:t>Updated answer generated, if necessary</a:t>
            </a:r>
          </a:p>
          <a:p>
            <a:r>
              <a:rPr lang="en-US" dirty="0"/>
              <a:t>Each tuple is processed once, but state maintenance expensive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684554" y="5344091"/>
            <a:ext cx="760871" cy="433493"/>
            <a:chOff x="9694898" y="5023556"/>
            <a:chExt cx="760871" cy="433493"/>
          </a:xfrm>
        </p:grpSpPr>
        <p:sp>
          <p:nvSpPr>
            <p:cNvPr id="825384" name="Line 40"/>
            <p:cNvSpPr>
              <a:spLocks noChangeShapeType="1"/>
            </p:cNvSpPr>
            <p:nvPr/>
          </p:nvSpPr>
          <p:spPr bwMode="auto">
            <a:xfrm>
              <a:off x="9694898" y="5023556"/>
              <a:ext cx="758613" cy="43349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5385" name="Line 41"/>
            <p:cNvSpPr>
              <a:spLocks noChangeShapeType="1"/>
            </p:cNvSpPr>
            <p:nvPr/>
          </p:nvSpPr>
          <p:spPr bwMode="auto">
            <a:xfrm flipV="1">
              <a:off x="10453511" y="5023556"/>
              <a:ext cx="2258" cy="43349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5386" name="Line 42"/>
            <p:cNvSpPr>
              <a:spLocks noChangeShapeType="1"/>
            </p:cNvSpPr>
            <p:nvPr/>
          </p:nvSpPr>
          <p:spPr bwMode="auto">
            <a:xfrm flipV="1">
              <a:off x="9694898" y="5023556"/>
              <a:ext cx="2258" cy="43349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5387" name="Line 43"/>
            <p:cNvSpPr>
              <a:spLocks noChangeShapeType="1"/>
            </p:cNvSpPr>
            <p:nvPr/>
          </p:nvSpPr>
          <p:spPr bwMode="auto">
            <a:xfrm flipV="1">
              <a:off x="9694898" y="5023556"/>
              <a:ext cx="758613" cy="43349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5388" name="Text Box 44"/>
          <p:cNvSpPr txBox="1">
            <a:spLocks noChangeArrowheads="1"/>
          </p:cNvSpPr>
          <p:nvPr/>
        </p:nvSpPr>
        <p:spPr bwMode="auto">
          <a:xfrm>
            <a:off x="8913722" y="7176317"/>
            <a:ext cx="544760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Symbol" charset="2"/>
              </a:rPr>
              <a:t>s</a:t>
            </a:r>
            <a:endParaRPr lang="en-US" sz="3600" baseline="-25000" dirty="0">
              <a:latin typeface="Book Antiqua"/>
            </a:endParaRPr>
          </a:p>
        </p:txBody>
      </p:sp>
      <p:sp>
        <p:nvSpPr>
          <p:cNvPr id="825389" name="Text Box 45"/>
          <p:cNvSpPr txBox="1">
            <a:spLocks noChangeArrowheads="1"/>
          </p:cNvSpPr>
          <p:nvPr/>
        </p:nvSpPr>
        <p:spPr bwMode="auto">
          <a:xfrm>
            <a:off x="10756068" y="7176317"/>
            <a:ext cx="544760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Symbol" charset="2"/>
              </a:rPr>
              <a:t>s</a:t>
            </a:r>
            <a:endParaRPr lang="en-US" sz="3600" baseline="-25000" dirty="0">
              <a:latin typeface="Book Antiqua"/>
            </a:endParaRPr>
          </a:p>
        </p:txBody>
      </p:sp>
      <p:sp>
        <p:nvSpPr>
          <p:cNvPr id="825390" name="Line 46"/>
          <p:cNvSpPr>
            <a:spLocks noChangeShapeType="1"/>
          </p:cNvSpPr>
          <p:nvPr/>
        </p:nvSpPr>
        <p:spPr bwMode="auto">
          <a:xfrm flipV="1">
            <a:off x="9153031" y="7728304"/>
            <a:ext cx="2258" cy="54186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1" name="Rectangle 47"/>
          <p:cNvSpPr>
            <a:spLocks noChangeArrowheads="1"/>
          </p:cNvSpPr>
          <p:nvPr/>
        </p:nvSpPr>
        <p:spPr bwMode="auto">
          <a:xfrm>
            <a:off x="8936285" y="6211078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2" name="Rectangle 48"/>
          <p:cNvSpPr>
            <a:spLocks noChangeArrowheads="1"/>
          </p:cNvSpPr>
          <p:nvPr/>
        </p:nvSpPr>
        <p:spPr bwMode="auto">
          <a:xfrm>
            <a:off x="10236765" y="6211078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3" name="Line 49"/>
          <p:cNvSpPr>
            <a:spLocks noChangeShapeType="1"/>
          </p:cNvSpPr>
          <p:nvPr/>
        </p:nvSpPr>
        <p:spPr bwMode="auto">
          <a:xfrm flipV="1">
            <a:off x="9261404" y="5777585"/>
            <a:ext cx="325120" cy="325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4" name="Line 50"/>
          <p:cNvSpPr>
            <a:spLocks noChangeShapeType="1"/>
          </p:cNvSpPr>
          <p:nvPr/>
        </p:nvSpPr>
        <p:spPr bwMode="auto">
          <a:xfrm flipH="1" flipV="1">
            <a:off x="10561884" y="5777585"/>
            <a:ext cx="325120" cy="325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5" name="Line 51"/>
          <p:cNvSpPr>
            <a:spLocks noChangeShapeType="1"/>
          </p:cNvSpPr>
          <p:nvPr/>
        </p:nvSpPr>
        <p:spPr bwMode="auto">
          <a:xfrm flipV="1">
            <a:off x="10995378" y="7728304"/>
            <a:ext cx="2258" cy="54186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6" name="Line 52"/>
          <p:cNvSpPr>
            <a:spLocks noChangeShapeType="1"/>
          </p:cNvSpPr>
          <p:nvPr/>
        </p:nvSpPr>
        <p:spPr bwMode="auto">
          <a:xfrm flipV="1">
            <a:off x="9153031" y="6644571"/>
            <a:ext cx="2258" cy="758613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7" name="Line 53"/>
          <p:cNvSpPr>
            <a:spLocks noChangeShapeType="1"/>
          </p:cNvSpPr>
          <p:nvPr/>
        </p:nvSpPr>
        <p:spPr bwMode="auto">
          <a:xfrm flipV="1">
            <a:off x="10995378" y="6644571"/>
            <a:ext cx="2258" cy="758613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398" name="Text Box 54"/>
          <p:cNvSpPr txBox="1">
            <a:spLocks noChangeArrowheads="1"/>
          </p:cNvSpPr>
          <p:nvPr/>
        </p:nvSpPr>
        <p:spPr bwMode="auto">
          <a:xfrm>
            <a:off x="8502791" y="8161798"/>
            <a:ext cx="154293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Stream 1</a:t>
            </a:r>
          </a:p>
        </p:txBody>
      </p:sp>
      <p:sp>
        <p:nvSpPr>
          <p:cNvPr id="825399" name="Text Box 55"/>
          <p:cNvSpPr txBox="1">
            <a:spLocks noChangeArrowheads="1"/>
          </p:cNvSpPr>
          <p:nvPr/>
        </p:nvSpPr>
        <p:spPr bwMode="auto">
          <a:xfrm>
            <a:off x="10236765" y="8161798"/>
            <a:ext cx="154293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Stream 2</a:t>
            </a:r>
          </a:p>
        </p:txBody>
      </p:sp>
      <p:sp>
        <p:nvSpPr>
          <p:cNvPr id="825401" name="Line 57"/>
          <p:cNvSpPr>
            <a:spLocks noChangeShapeType="1"/>
          </p:cNvSpPr>
          <p:nvPr/>
        </p:nvSpPr>
        <p:spPr bwMode="auto">
          <a:xfrm flipV="1">
            <a:off x="10063860" y="4802224"/>
            <a:ext cx="2258" cy="54186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402" name="Line 58"/>
          <p:cNvSpPr>
            <a:spLocks noChangeShapeType="1"/>
          </p:cNvSpPr>
          <p:nvPr/>
        </p:nvSpPr>
        <p:spPr bwMode="auto">
          <a:xfrm flipV="1">
            <a:off x="10063861" y="3677851"/>
            <a:ext cx="2257" cy="54186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403" name="Text Box 59"/>
          <p:cNvSpPr txBox="1">
            <a:spLocks noChangeArrowheads="1"/>
          </p:cNvSpPr>
          <p:nvPr/>
        </p:nvSpPr>
        <p:spPr bwMode="auto">
          <a:xfrm>
            <a:off x="9535127" y="3138243"/>
            <a:ext cx="105972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Book Antiqua"/>
              </a:rPr>
              <a:t>MAX</a:t>
            </a:r>
          </a:p>
        </p:txBody>
      </p:sp>
      <p:sp>
        <p:nvSpPr>
          <p:cNvPr id="825404" name="Line 60"/>
          <p:cNvSpPr>
            <a:spLocks noChangeShapeType="1"/>
          </p:cNvSpPr>
          <p:nvPr/>
        </p:nvSpPr>
        <p:spPr bwMode="auto">
          <a:xfrm flipV="1">
            <a:off x="10063860" y="2614437"/>
            <a:ext cx="2258" cy="541867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405" name="Text Box 61"/>
          <p:cNvSpPr txBox="1">
            <a:spLocks noChangeArrowheads="1"/>
          </p:cNvSpPr>
          <p:nvPr/>
        </p:nvSpPr>
        <p:spPr bwMode="auto">
          <a:xfrm>
            <a:off x="7590649" y="5088962"/>
            <a:ext cx="1975340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Check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timestamps</a:t>
            </a:r>
          </a:p>
        </p:txBody>
      </p:sp>
      <p:sp>
        <p:nvSpPr>
          <p:cNvPr id="825406" name="Text Box 62"/>
          <p:cNvSpPr txBox="1">
            <a:spLocks noChangeArrowheads="1"/>
          </p:cNvSpPr>
          <p:nvPr/>
        </p:nvSpPr>
        <p:spPr bwMode="auto">
          <a:xfrm>
            <a:off x="7509369" y="3634953"/>
            <a:ext cx="1975340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Check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timestamps</a:t>
            </a:r>
          </a:p>
        </p:txBody>
      </p:sp>
      <p:sp>
        <p:nvSpPr>
          <p:cNvPr id="825400" name="Rectangle 56"/>
          <p:cNvSpPr>
            <a:spLocks noChangeArrowheads="1"/>
          </p:cNvSpPr>
          <p:nvPr/>
        </p:nvSpPr>
        <p:spPr bwMode="auto">
          <a:xfrm>
            <a:off x="9523123" y="4348411"/>
            <a:ext cx="1083733" cy="325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25407" name="Rectangle 63"/>
          <p:cNvSpPr>
            <a:spLocks noChangeArrowheads="1"/>
          </p:cNvSpPr>
          <p:nvPr/>
        </p:nvSpPr>
        <p:spPr bwMode="auto">
          <a:xfrm>
            <a:off x="10236581" y="4348411"/>
            <a:ext cx="108373" cy="32512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endParaRPr lang="en-US" sz="2600" dirty="0">
              <a:latin typeface="Book Antiqua"/>
            </a:endParaRPr>
          </a:p>
        </p:txBody>
      </p:sp>
      <p:sp>
        <p:nvSpPr>
          <p:cNvPr id="825408" name="Rectangle 64"/>
          <p:cNvSpPr>
            <a:spLocks noChangeArrowheads="1"/>
          </p:cNvSpPr>
          <p:nvPr/>
        </p:nvSpPr>
        <p:spPr bwMode="auto">
          <a:xfrm>
            <a:off x="9694714" y="4348411"/>
            <a:ext cx="108373" cy="32512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endParaRPr lang="en-US" sz="2600" dirty="0">
              <a:latin typeface="Book Antiqua"/>
            </a:endParaRPr>
          </a:p>
        </p:txBody>
      </p:sp>
      <p:sp>
        <p:nvSpPr>
          <p:cNvPr id="825409" name="Rectangle 65"/>
          <p:cNvSpPr>
            <a:spLocks noChangeArrowheads="1"/>
          </p:cNvSpPr>
          <p:nvPr/>
        </p:nvSpPr>
        <p:spPr bwMode="auto">
          <a:xfrm>
            <a:off x="8931769" y="6211078"/>
            <a:ext cx="108373" cy="32512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endParaRPr lang="en-US" sz="26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Periodic Query Evaluation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3323704"/>
          </a:xfrm>
        </p:spPr>
        <p:txBody>
          <a:bodyPr/>
          <a:lstStyle/>
          <a:p>
            <a:r>
              <a:rPr lang="en-US" dirty="0" smtClean="0"/>
              <a:t>Generate output periodically rather than continuously</a:t>
            </a:r>
            <a:endParaRPr lang="en-US" dirty="0"/>
          </a:p>
          <a:p>
            <a:r>
              <a:rPr lang="en-US" dirty="0"/>
              <a:t>No need to react to every insertion/expiration</a:t>
            </a:r>
          </a:p>
          <a:p>
            <a:r>
              <a:rPr lang="en-US" dirty="0"/>
              <a:t>E.g., compute MAX over a 10-minute window that slides every minute</a:t>
            </a:r>
          </a:p>
          <a:p>
            <a:pPr lvl="1"/>
            <a:r>
              <a:rPr lang="en-US" dirty="0"/>
              <a:t>Store MAX over each non-overlapping one-minute chunk</a:t>
            </a:r>
          </a:p>
          <a:p>
            <a:pPr lvl="1"/>
            <a:r>
              <a:rPr lang="en-US" dirty="0"/>
              <a:t>Take the max of the </a:t>
            </a:r>
            <a:r>
              <a:rPr lang="en-US" dirty="0" err="1"/>
              <a:t>MAXes</a:t>
            </a:r>
            <a:r>
              <a:rPr lang="en-US" dirty="0"/>
              <a:t> stored in each chunk</a:t>
            </a:r>
          </a:p>
        </p:txBody>
      </p:sp>
      <p:sp>
        <p:nvSpPr>
          <p:cNvPr id="812036" name="Rectangle 4"/>
          <p:cNvSpPr>
            <a:spLocks noChangeArrowheads="1"/>
          </p:cNvSpPr>
          <p:nvPr/>
        </p:nvSpPr>
        <p:spPr bwMode="auto">
          <a:xfrm>
            <a:off x="9103360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37" name="Rectangle 5"/>
          <p:cNvSpPr>
            <a:spLocks noChangeArrowheads="1"/>
          </p:cNvSpPr>
          <p:nvPr/>
        </p:nvSpPr>
        <p:spPr bwMode="auto">
          <a:xfrm>
            <a:off x="8236373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38" name="Rectangle 6"/>
          <p:cNvSpPr>
            <a:spLocks noChangeArrowheads="1"/>
          </p:cNvSpPr>
          <p:nvPr/>
        </p:nvSpPr>
        <p:spPr bwMode="auto">
          <a:xfrm>
            <a:off x="7369387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39" name="Rectangle 7"/>
          <p:cNvSpPr>
            <a:spLocks noChangeArrowheads="1"/>
          </p:cNvSpPr>
          <p:nvPr/>
        </p:nvSpPr>
        <p:spPr bwMode="auto">
          <a:xfrm>
            <a:off x="6502400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0" name="Rectangle 8"/>
          <p:cNvSpPr>
            <a:spLocks noChangeArrowheads="1"/>
          </p:cNvSpPr>
          <p:nvPr/>
        </p:nvSpPr>
        <p:spPr bwMode="auto">
          <a:xfrm>
            <a:off x="5635413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1" name="Rectangle 9"/>
          <p:cNvSpPr>
            <a:spLocks noChangeArrowheads="1"/>
          </p:cNvSpPr>
          <p:nvPr/>
        </p:nvSpPr>
        <p:spPr bwMode="auto">
          <a:xfrm>
            <a:off x="4768427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2" name="Rectangle 10"/>
          <p:cNvSpPr>
            <a:spLocks noChangeArrowheads="1"/>
          </p:cNvSpPr>
          <p:nvPr/>
        </p:nvSpPr>
        <p:spPr bwMode="auto">
          <a:xfrm>
            <a:off x="3901440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3034453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4" name="Rectangle 12"/>
          <p:cNvSpPr>
            <a:spLocks noChangeArrowheads="1"/>
          </p:cNvSpPr>
          <p:nvPr/>
        </p:nvSpPr>
        <p:spPr bwMode="auto">
          <a:xfrm>
            <a:off x="2167467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auto">
          <a:xfrm flipV="1">
            <a:off x="1855893" y="7565814"/>
            <a:ext cx="0" cy="43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6" name="Line 14"/>
          <p:cNvSpPr>
            <a:spLocks noChangeShapeType="1"/>
          </p:cNvSpPr>
          <p:nvPr/>
        </p:nvSpPr>
        <p:spPr bwMode="auto">
          <a:xfrm flipV="1">
            <a:off x="9442027" y="7565814"/>
            <a:ext cx="0" cy="43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7" name="Line 15"/>
          <p:cNvSpPr>
            <a:spLocks noChangeShapeType="1"/>
          </p:cNvSpPr>
          <p:nvPr/>
        </p:nvSpPr>
        <p:spPr bwMode="auto">
          <a:xfrm>
            <a:off x="10850880" y="7240694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48" name="Text Box 16"/>
          <p:cNvSpPr txBox="1">
            <a:spLocks noChangeArrowheads="1"/>
          </p:cNvSpPr>
          <p:nvPr/>
        </p:nvSpPr>
        <p:spPr bwMode="auto">
          <a:xfrm>
            <a:off x="10828302" y="6642383"/>
            <a:ext cx="92248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tx2"/>
                </a:solidFill>
                <a:latin typeface="Book Antiqua"/>
              </a:rPr>
              <a:t>time</a:t>
            </a:r>
          </a:p>
        </p:txBody>
      </p:sp>
      <p:sp>
        <p:nvSpPr>
          <p:cNvPr id="812049" name="Line 17"/>
          <p:cNvSpPr>
            <a:spLocks noChangeShapeType="1"/>
          </p:cNvSpPr>
          <p:nvPr/>
        </p:nvSpPr>
        <p:spPr bwMode="auto">
          <a:xfrm>
            <a:off x="1855894" y="7999307"/>
            <a:ext cx="75861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50" name="Text Box 18"/>
          <p:cNvSpPr txBox="1">
            <a:spLocks noChangeArrowheads="1"/>
          </p:cNvSpPr>
          <p:nvPr/>
        </p:nvSpPr>
        <p:spPr bwMode="auto">
          <a:xfrm>
            <a:off x="3151858" y="8256694"/>
            <a:ext cx="4819218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hlink"/>
                </a:solidFill>
                <a:latin typeface="Book Antiqua"/>
              </a:rPr>
              <a:t>max</a:t>
            </a:r>
            <a:r>
              <a:rPr lang="en-US" sz="2600" dirty="0">
                <a:solidFill>
                  <a:schemeClr val="hlink"/>
                </a:solidFill>
                <a:latin typeface="Book Antiqua"/>
              </a:rPr>
              <a:t> = max(10,17,…,37,32) = </a:t>
            </a:r>
            <a:r>
              <a:rPr lang="en-US" sz="2600" b="1" dirty="0">
                <a:solidFill>
                  <a:schemeClr val="hlink"/>
                </a:solidFill>
                <a:latin typeface="Book Antiqua"/>
              </a:rPr>
              <a:t>37</a:t>
            </a:r>
          </a:p>
        </p:txBody>
      </p:sp>
      <p:sp>
        <p:nvSpPr>
          <p:cNvPr id="812051" name="Rectangle 19"/>
          <p:cNvSpPr>
            <a:spLocks noChangeArrowheads="1"/>
          </p:cNvSpPr>
          <p:nvPr/>
        </p:nvSpPr>
        <p:spPr bwMode="auto">
          <a:xfrm>
            <a:off x="1408853" y="6972018"/>
            <a:ext cx="650240" cy="541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812052" name="Text Box 20"/>
          <p:cNvSpPr txBox="1">
            <a:spLocks noChangeArrowheads="1"/>
          </p:cNvSpPr>
          <p:nvPr/>
        </p:nvSpPr>
        <p:spPr bwMode="auto">
          <a:xfrm>
            <a:off x="9094329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10</a:t>
            </a:r>
          </a:p>
        </p:txBody>
      </p:sp>
      <p:sp>
        <p:nvSpPr>
          <p:cNvPr id="812053" name="Text Box 21"/>
          <p:cNvSpPr txBox="1">
            <a:spLocks noChangeArrowheads="1"/>
          </p:cNvSpPr>
          <p:nvPr/>
        </p:nvSpPr>
        <p:spPr bwMode="auto">
          <a:xfrm>
            <a:off x="8254435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17</a:t>
            </a:r>
          </a:p>
        </p:txBody>
      </p:sp>
      <p:sp>
        <p:nvSpPr>
          <p:cNvPr id="812054" name="Text Box 22"/>
          <p:cNvSpPr txBox="1">
            <a:spLocks noChangeArrowheads="1"/>
          </p:cNvSpPr>
          <p:nvPr/>
        </p:nvSpPr>
        <p:spPr bwMode="auto">
          <a:xfrm>
            <a:off x="7360355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13</a:t>
            </a:r>
          </a:p>
        </p:txBody>
      </p:sp>
      <p:sp>
        <p:nvSpPr>
          <p:cNvPr id="812055" name="Text Box 23"/>
          <p:cNvSpPr txBox="1">
            <a:spLocks noChangeArrowheads="1"/>
          </p:cNvSpPr>
          <p:nvPr/>
        </p:nvSpPr>
        <p:spPr bwMode="auto">
          <a:xfrm>
            <a:off x="6520462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33</a:t>
            </a:r>
          </a:p>
        </p:txBody>
      </p:sp>
      <p:sp>
        <p:nvSpPr>
          <p:cNvPr id="812056" name="Text Box 24"/>
          <p:cNvSpPr txBox="1">
            <a:spLocks noChangeArrowheads="1"/>
          </p:cNvSpPr>
          <p:nvPr/>
        </p:nvSpPr>
        <p:spPr bwMode="auto">
          <a:xfrm>
            <a:off x="5653475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35</a:t>
            </a:r>
          </a:p>
        </p:txBody>
      </p:sp>
      <p:sp>
        <p:nvSpPr>
          <p:cNvPr id="812057" name="Text Box 25"/>
          <p:cNvSpPr txBox="1">
            <a:spLocks noChangeArrowheads="1"/>
          </p:cNvSpPr>
          <p:nvPr/>
        </p:nvSpPr>
        <p:spPr bwMode="auto">
          <a:xfrm>
            <a:off x="4759395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28</a:t>
            </a:r>
          </a:p>
        </p:txBody>
      </p:sp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3892409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15</a:t>
            </a:r>
          </a:p>
        </p:txBody>
      </p:sp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3052515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16</a:t>
            </a:r>
          </a:p>
        </p:txBody>
      </p:sp>
      <p:sp>
        <p:nvSpPr>
          <p:cNvPr id="812060" name="Text Box 28"/>
          <p:cNvSpPr txBox="1">
            <a:spLocks noChangeArrowheads="1"/>
          </p:cNvSpPr>
          <p:nvPr/>
        </p:nvSpPr>
        <p:spPr bwMode="auto">
          <a:xfrm>
            <a:off x="2185529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37</a:t>
            </a:r>
          </a:p>
        </p:txBody>
      </p: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1426915" y="7044268"/>
            <a:ext cx="59605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32</a:t>
            </a:r>
          </a:p>
        </p:txBody>
      </p:sp>
      <p:sp>
        <p:nvSpPr>
          <p:cNvPr id="812062" name="Rectangle 30"/>
          <p:cNvSpPr>
            <a:spLocks noChangeArrowheads="1"/>
          </p:cNvSpPr>
          <p:nvPr/>
        </p:nvSpPr>
        <p:spPr bwMode="auto">
          <a:xfrm>
            <a:off x="9970347" y="6935893"/>
            <a:ext cx="650240" cy="54186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DSMS Optimization Framework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idea: similar to cost-based DBMS query optimization</a:t>
            </a:r>
          </a:p>
          <a:p>
            <a:r>
              <a:rPr lang="en-US" dirty="0"/>
              <a:t>Generate candidate query plans</a:t>
            </a:r>
          </a:p>
          <a:p>
            <a:pPr lvl="1"/>
            <a:r>
              <a:rPr lang="en-US" dirty="0"/>
              <a:t>New DSMS-specific rewritings: selections and time-based sliding windows commute, but not selections and count-based windows</a:t>
            </a:r>
          </a:p>
          <a:p>
            <a:r>
              <a:rPr lang="en-US" dirty="0"/>
              <a:t>Compute the cost of some of the plans and choose the cheapest plan</a:t>
            </a:r>
          </a:p>
          <a:p>
            <a:pPr lvl="1"/>
            <a:r>
              <a:rPr lang="en-US" dirty="0"/>
              <a:t>New cost model for persistent queries: </a:t>
            </a:r>
          </a:p>
          <a:p>
            <a:pPr lvl="2"/>
            <a:r>
              <a:rPr lang="en-US" sz="2800" dirty="0"/>
              <a:t>per unit time</a:t>
            </a:r>
          </a:p>
          <a:p>
            <a:pPr lvl="2"/>
            <a:r>
              <a:rPr lang="en-US" sz="2800" dirty="0"/>
              <a:t>queries typically evaluated in main memory, so disk I/O is not a concern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DSMS Optimizations </a:t>
            </a:r>
            <a:r>
              <a:rPr lang="en-US" dirty="0" smtClean="0"/>
              <a:t>– Scheduling</a:t>
            </a:r>
            <a:endParaRPr lang="en-US" dirty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  <a:p>
            <a:r>
              <a:rPr lang="en-US" dirty="0"/>
              <a:t>Many tuples at a time:</a:t>
            </a:r>
          </a:p>
          <a:p>
            <a:pPr lvl="1"/>
            <a:r>
              <a:rPr lang="en-US" dirty="0"/>
              <a:t>Each operator gets a </a:t>
            </a:r>
            <a:r>
              <a:rPr lang="en-US" dirty="0" err="1"/>
              <a:t>timeslice</a:t>
            </a:r>
            <a:r>
              <a:rPr lang="en-US" dirty="0"/>
              <a:t> and processes all the tuples in its input queue</a:t>
            </a:r>
          </a:p>
          <a:p>
            <a:r>
              <a:rPr lang="en-US" dirty="0"/>
              <a:t>Many operators at a time:</a:t>
            </a:r>
          </a:p>
          <a:p>
            <a:pPr lvl="1"/>
            <a:r>
              <a:rPr lang="en-US" dirty="0"/>
              <a:t>Each tuple is processed by all the operators in the pipeline</a:t>
            </a:r>
          </a:p>
          <a:p>
            <a:r>
              <a:rPr lang="en-US" dirty="0"/>
              <a:t>Choice of scheduling strategy depends upon optimization goal</a:t>
            </a:r>
          </a:p>
          <a:p>
            <a:pPr lvl="1"/>
            <a:r>
              <a:rPr lang="en-US" dirty="0"/>
              <a:t>Minimize end-to-end latency? </a:t>
            </a:r>
          </a:p>
          <a:p>
            <a:pPr lvl="1"/>
            <a:r>
              <a:rPr lang="en-US" dirty="0"/>
              <a:t>Minimize queue sizes?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DSMS Optimizations </a:t>
            </a:r>
            <a:r>
              <a:rPr lang="en-US" dirty="0" smtClean="0"/>
              <a:t>– </a:t>
            </a:r>
            <a:r>
              <a:rPr lang="en-US" dirty="0" err="1" smtClean="0"/>
              <a:t>Adaptivity</a:t>
            </a:r>
            <a:endParaRPr lang="en-US" dirty="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53"/>
              </a:spcAft>
            </a:pPr>
            <a:r>
              <a:rPr lang="en-US" dirty="0"/>
              <a:t>System conditions can change throughout the lifetime of a persistent query 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Query workload can change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Stream arrival rates can change</a:t>
            </a:r>
          </a:p>
          <a:p>
            <a:pPr>
              <a:spcAft>
                <a:spcPts val="853"/>
              </a:spcAft>
            </a:pPr>
            <a:r>
              <a:rPr lang="en-US" dirty="0"/>
              <a:t>Adjust the query plan on-the-fly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Or do away with the query plan and route </a:t>
            </a:r>
            <a:r>
              <a:rPr lang="en-US" dirty="0" err="1"/>
              <a:t>tuples</a:t>
            </a:r>
            <a:r>
              <a:rPr lang="en-US" dirty="0"/>
              <a:t> through the query operators according to some routing strategy</a:t>
            </a:r>
          </a:p>
          <a:p>
            <a:pPr lvl="2">
              <a:spcAft>
                <a:spcPts val="853"/>
              </a:spcAft>
            </a:pPr>
            <a:r>
              <a:rPr lang="en-US" dirty="0"/>
              <a:t>Eddies </a:t>
            </a:r>
            <a:r>
              <a:rPr lang="en-US" dirty="0" smtClean="0"/>
              <a:t>approach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DSMS Optimizations – Load Shedding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load shedding</a:t>
            </a:r>
          </a:p>
          <a:p>
            <a:pPr lvl="1"/>
            <a:r>
              <a:rPr lang="en-US" dirty="0"/>
              <a:t>Randomly drop a fraction of arriving </a:t>
            </a:r>
            <a:r>
              <a:rPr lang="en-US" dirty="0" err="1"/>
              <a:t>tuples</a:t>
            </a:r>
            <a:endParaRPr lang="en-US" dirty="0"/>
          </a:p>
          <a:p>
            <a:r>
              <a:rPr lang="en-US" dirty="0"/>
              <a:t>Semantic load shedding</a:t>
            </a:r>
          </a:p>
          <a:p>
            <a:pPr lvl="1"/>
            <a:r>
              <a:rPr lang="en-US" dirty="0"/>
              <a:t>Examine the contents of a </a:t>
            </a:r>
            <a:r>
              <a:rPr lang="en-US" dirty="0" err="1"/>
              <a:t>tuple</a:t>
            </a:r>
            <a:r>
              <a:rPr lang="en-US" dirty="0"/>
              <a:t> before deciding whether or not to drop it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tuples</a:t>
            </a:r>
            <a:r>
              <a:rPr lang="en-US" dirty="0"/>
              <a:t> may have more value than others</a:t>
            </a:r>
          </a:p>
          <a:p>
            <a:r>
              <a:rPr lang="en-US" dirty="0"/>
              <a:t>Or, rather than dropping </a:t>
            </a:r>
            <a:r>
              <a:rPr lang="en-US" dirty="0" err="1"/>
              <a:t>tuples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Spill to disk and process during idle times</a:t>
            </a:r>
          </a:p>
          <a:p>
            <a:pPr lvl="1"/>
            <a:r>
              <a:rPr lang="en-US" dirty="0"/>
              <a:t>Shorten the windows</a:t>
            </a:r>
          </a:p>
          <a:p>
            <a:pPr lvl="1"/>
            <a:r>
              <a:rPr lang="en-US" dirty="0"/>
              <a:t>Update the answer less often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DBMS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226560" y="4094282"/>
            <a:ext cx="4009813" cy="433493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26560" y="6803615"/>
            <a:ext cx="4009813" cy="433493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226560" y="4311028"/>
            <a:ext cx="0" cy="270933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236373" y="4311028"/>
            <a:ext cx="0" cy="270933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53120" y="6695242"/>
            <a:ext cx="1192107" cy="433493"/>
          </a:xfrm>
          <a:prstGeom prst="leftArrow">
            <a:avLst>
              <a:gd name="adj1" fmla="val 50000"/>
              <a:gd name="adj2" fmla="val 6875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022680" y="5936628"/>
            <a:ext cx="3892409" cy="203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Book Antiqua"/>
              </a:rPr>
              <a:t>Persistent data</a:t>
            </a:r>
            <a:br>
              <a:rPr lang="en-US" sz="3400" dirty="0">
                <a:solidFill>
                  <a:srgbClr val="000000"/>
                </a:solidFill>
                <a:latin typeface="Book Antiqua"/>
              </a:rPr>
            </a:br>
            <a:endParaRPr lang="en-US" sz="3400" dirty="0">
              <a:solidFill>
                <a:srgbClr val="000000"/>
              </a:solidFill>
              <a:latin typeface="Book Antiqua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latin typeface="Book Antiqua"/>
              </a:rPr>
              <a:t> stored until deleted</a:t>
            </a:r>
            <a:br>
              <a:rPr lang="en-US" sz="2800" dirty="0">
                <a:solidFill>
                  <a:srgbClr val="000000"/>
                </a:solidFill>
                <a:latin typeface="Book Antiqua"/>
              </a:rPr>
            </a:br>
            <a:r>
              <a:rPr lang="en-US" sz="2800" dirty="0">
                <a:solidFill>
                  <a:srgbClr val="000000"/>
                </a:solidFill>
                <a:latin typeface="Book Antiqua"/>
              </a:rPr>
              <a:t>  by user or application</a:t>
            </a:r>
            <a:endParaRPr lang="en-US" sz="34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829992" y="4856508"/>
            <a:ext cx="1083733" cy="433493"/>
          </a:xfrm>
          <a:prstGeom prst="right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5120" y="4094282"/>
            <a:ext cx="3614703" cy="203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Book Antiqua"/>
              </a:rPr>
              <a:t>Transient queries</a:t>
            </a:r>
            <a:br>
              <a:rPr lang="en-US" sz="3400" dirty="0">
                <a:solidFill>
                  <a:srgbClr val="000000"/>
                </a:solidFill>
                <a:latin typeface="Book Antiqua"/>
              </a:rPr>
            </a:br>
            <a:endParaRPr lang="en-US" sz="3400" dirty="0">
              <a:solidFill>
                <a:srgbClr val="000000"/>
              </a:solidFill>
              <a:latin typeface="Book Antiqua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latin typeface="Book Antiqua"/>
              </a:rPr>
              <a:t> issued once, </a:t>
            </a:r>
            <a:br>
              <a:rPr lang="en-US" sz="2800" dirty="0">
                <a:solidFill>
                  <a:srgbClr val="000000"/>
                </a:solidFill>
                <a:latin typeface="Book Antiqua"/>
              </a:rPr>
            </a:br>
            <a:r>
              <a:rPr lang="en-US" sz="2800" dirty="0">
                <a:solidFill>
                  <a:srgbClr val="000000"/>
                </a:solidFill>
                <a:latin typeface="Book Antiqua"/>
              </a:rPr>
              <a:t>  then forgotten</a:t>
            </a:r>
            <a:endParaRPr lang="en-US" sz="3400" dirty="0">
              <a:solidFill>
                <a:srgbClr val="000000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18743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DSMS Optimizations – Multi-Query Processing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DBMS: queries are typically issued individually</a:t>
            </a:r>
          </a:p>
          <a:p>
            <a:r>
              <a:rPr lang="en-US" dirty="0"/>
              <a:t>DSMS: many persistent queries may be in the system at any given time</a:t>
            </a:r>
          </a:p>
          <a:p>
            <a:pPr lvl="1"/>
            <a:r>
              <a:rPr lang="en-US" dirty="0"/>
              <a:t>Some of them may be similar and could be executed together</a:t>
            </a:r>
          </a:p>
          <a:p>
            <a:pPr lvl="1"/>
            <a:r>
              <a:rPr lang="en-US" dirty="0"/>
              <a:t>E.g., similar SELECT and WHERE clauses, but different window length in the FROM clause</a:t>
            </a:r>
          </a:p>
          <a:p>
            <a:pPr lvl="1"/>
            <a:r>
              <a:rPr lang="en-US" dirty="0"/>
              <a:t>Or, same SELECT and FROM clauses, but different predicate in the WHERE clause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The vision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On demand, reliable services provided over the Internet (the “cloud”) with easy access to virtually infinite computing, storage and networking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Simple and effective!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Through simple Web interfaces,  users can outsource complex tasks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 mgt, system administration, application deployment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complexity of managing the infrastructure gets shifted from the users' organization to the cloud provider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Capitalizes on previous computing models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fr-FR" dirty="0" smtClean="0"/>
              <a:t>Web services, utility </a:t>
            </a:r>
            <a:r>
              <a:rPr lang="fr-FR" dirty="0" err="1" smtClean="0"/>
              <a:t>computing</a:t>
            </a:r>
            <a:r>
              <a:rPr lang="fr-FR" dirty="0" smtClean="0"/>
              <a:t>, cluster </a:t>
            </a:r>
            <a:r>
              <a:rPr lang="fr-FR" dirty="0" err="1" smtClean="0"/>
              <a:t>computing</a:t>
            </a:r>
            <a:r>
              <a:rPr lang="fr-FR" dirty="0" smtClean="0"/>
              <a:t>, </a:t>
            </a:r>
            <a:r>
              <a:rPr lang="fr-FR" dirty="0" err="1" smtClean="0"/>
              <a:t>virtualization</a:t>
            </a:r>
            <a:r>
              <a:rPr lang="fr-FR" dirty="0" smtClean="0"/>
              <a:t>,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Opportunities for Research!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Technical Grand Challenge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Cost-effective support of the very large scale of the </a:t>
            </a:r>
            <a:r>
              <a:rPr lang="en-US" dirty="0" err="1" smtClean="0"/>
              <a:t>infrastruture</a:t>
            </a:r>
            <a:r>
              <a:rPr lang="en-US" dirty="0" smtClean="0"/>
              <a:t> to manage lots of users and resources with high </a:t>
            </a:r>
            <a:r>
              <a:rPr lang="en-US" dirty="0" err="1" smtClean="0"/>
              <a:t>QoS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Current solutions are ad-hoc and proprietary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fr-FR" dirty="0" err="1" smtClean="0"/>
              <a:t>Developed</a:t>
            </a:r>
            <a:r>
              <a:rPr lang="fr-FR" dirty="0" smtClean="0"/>
              <a:t> by Web </a:t>
            </a:r>
            <a:r>
              <a:rPr lang="fr-FR" dirty="0" err="1" smtClean="0"/>
              <a:t>industry</a:t>
            </a:r>
            <a:r>
              <a:rPr lang="fr-FR" dirty="0" smtClean="0"/>
              <a:t> </a:t>
            </a:r>
            <a:r>
              <a:rPr lang="fr-FR" dirty="0" err="1" smtClean="0"/>
              <a:t>giants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Amazon, Google, Microsoft and Yahoo</a:t>
            </a:r>
          </a:p>
          <a:p>
            <a:pPr lvl="2">
              <a:lnSpc>
                <a:spcPct val="90000"/>
              </a:lnSpc>
            </a:pPr>
            <a:r>
              <a:rPr lang="fr-FR" dirty="0" err="1" smtClean="0"/>
              <a:t>E.g</a:t>
            </a:r>
            <a:r>
              <a:rPr lang="fr-FR" dirty="0" smtClean="0"/>
              <a:t>. Google File System (GFS)</a:t>
            </a:r>
          </a:p>
          <a:p>
            <a:pPr lvl="1">
              <a:lnSpc>
                <a:spcPct val="90000"/>
              </a:lnSpc>
            </a:pPr>
            <a:r>
              <a:rPr lang="fr-FR" dirty="0" err="1" smtClean="0"/>
              <a:t>Specific</a:t>
            </a:r>
            <a:r>
              <a:rPr lang="fr-FR" dirty="0" smtClean="0"/>
              <a:t>, simple applications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consistency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But the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catching</a:t>
            </a:r>
            <a:r>
              <a:rPr lang="fr-FR" dirty="0" smtClean="0"/>
              <a:t> up</a:t>
            </a:r>
          </a:p>
          <a:p>
            <a:pPr lvl="1">
              <a:lnSpc>
                <a:spcPct val="90000"/>
              </a:lnSpc>
            </a:pPr>
            <a:r>
              <a:rPr lang="fr-FR" dirty="0" err="1" smtClean="0"/>
              <a:t>Many</a:t>
            </a:r>
            <a:r>
              <a:rPr lang="fr-FR" dirty="0" smtClean="0"/>
              <a:t> new </a:t>
            </a:r>
            <a:r>
              <a:rPr lang="fr-FR" dirty="0" err="1" smtClean="0"/>
              <a:t>conferences</a:t>
            </a:r>
            <a:r>
              <a:rPr lang="fr-FR" dirty="0" smtClean="0"/>
              <a:t> and </a:t>
            </a:r>
            <a:r>
              <a:rPr lang="fr-FR" dirty="0" err="1" smtClean="0"/>
              <a:t>journals</a:t>
            </a:r>
            <a:r>
              <a:rPr lang="fr-FR" dirty="0" smtClean="0"/>
              <a:t> on 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2">
              <a:lnSpc>
                <a:spcPct val="90000"/>
              </a:lnSpc>
            </a:pP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, OS, data management </a:t>
            </a:r>
            <a:r>
              <a:rPr lang="fr-FR" dirty="0" err="1" smtClean="0"/>
              <a:t>communities</a:t>
            </a: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dirty="0" smtClean="0"/>
              <a:t>Open Source alternatives, 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Hadoop</a:t>
            </a:r>
            <a:r>
              <a:rPr lang="fr-FR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 the complexity of applications increases, the implication of the research community is needed</a:t>
            </a:r>
            <a:endParaRPr lang="fr-FR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</a:t>
            </a:r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def</a:t>
            </a:r>
            <a:r>
              <a:rPr lang="fr-FR" dirty="0" smtClean="0"/>
              <a:t>.: </a:t>
            </a:r>
            <a:r>
              <a:rPr lang="en-US" dirty="0" smtClean="0"/>
              <a:t>a cloud provides on demand resources and services over the Internet, usually at the scale and with the reliability of a data center</a:t>
            </a:r>
          </a:p>
          <a:p>
            <a:r>
              <a:rPr lang="en-US" dirty="0" smtClean="0"/>
              <a:t>Everything gets delivered as a service</a:t>
            </a:r>
          </a:p>
          <a:p>
            <a:pPr lvl="1"/>
            <a:r>
              <a:rPr lang="en-US" dirty="0" smtClean="0"/>
              <a:t>Pay-as-you-go pricing model, whereby users only pay for the resources they consume</a:t>
            </a:r>
          </a:p>
          <a:p>
            <a:pPr lvl="1"/>
            <a:r>
              <a:rPr lang="en-US" dirty="0" smtClean="0"/>
              <a:t>Service Level Agreement (SLA) to govern the use of services by customers and support pricing</a:t>
            </a:r>
          </a:p>
          <a:p>
            <a:pPr lvl="2"/>
            <a:r>
              <a:rPr lang="en-US" dirty="0" smtClean="0"/>
              <a:t>E.g. the service uptime during a billing cycle (e.g. a month) should be at least 99%, and if the commitment is not met, the customer should get a service credit</a:t>
            </a:r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</a:t>
            </a:r>
            <a:r>
              <a:rPr lang="fr-FR" dirty="0" err="1" smtClean="0"/>
              <a:t>Taxonomy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Infrastructure-as-a-Service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Computing, networking and storage resources, as a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elasticity: ability to scale up (add more resources) or scale down (release resources) as needed</a:t>
            </a:r>
          </a:p>
          <a:p>
            <a:pPr lvl="1"/>
            <a:r>
              <a:rPr lang="en-US" dirty="0" smtClean="0"/>
              <a:t>E.g. Amazon Web Services</a:t>
            </a:r>
          </a:p>
          <a:p>
            <a:r>
              <a:rPr lang="en-US" dirty="0" smtClean="0"/>
              <a:t>Software-as-a-Service 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A</a:t>
            </a:r>
            <a:r>
              <a:rPr lang="en-US" dirty="0" err="1" smtClean="0"/>
              <a:t>pplication</a:t>
            </a:r>
            <a:r>
              <a:rPr lang="en-US" dirty="0" smtClean="0"/>
              <a:t> software as a service</a:t>
            </a:r>
          </a:p>
          <a:p>
            <a:pPr lvl="1"/>
            <a:r>
              <a:rPr lang="en-US" dirty="0" smtClean="0"/>
              <a:t>Generalizes the earlier ASP model</a:t>
            </a:r>
            <a:r>
              <a:rPr lang="fr-FR" dirty="0" smtClean="0"/>
              <a:t> </a:t>
            </a:r>
            <a:r>
              <a:rPr lang="en-US" dirty="0" smtClean="0"/>
              <a:t>with tools to integrate other applications, e.g. developed by the customer (using the cloud platform)</a:t>
            </a:r>
            <a:endParaRPr lang="fr-FR" dirty="0" smtClean="0"/>
          </a:p>
          <a:p>
            <a:pPr lvl="1"/>
            <a:r>
              <a:rPr lang="en-US" dirty="0" smtClean="0"/>
              <a:t>Hosted applications: from simple (email, calendar) to complex (CRM, data analysis or social network)</a:t>
            </a:r>
            <a:endParaRPr lang="fr-FR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Safesforce</a:t>
            </a:r>
            <a:r>
              <a:rPr lang="en-US" dirty="0" smtClean="0"/>
              <a:t> CRM system</a:t>
            </a:r>
          </a:p>
          <a:p>
            <a:r>
              <a:rPr lang="en-US" dirty="0" smtClean="0"/>
              <a:t>Platform-as-a-Service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  <a:endParaRPr lang="fr-FR" dirty="0" smtClean="0"/>
          </a:p>
          <a:p>
            <a:pPr lvl="1"/>
            <a:r>
              <a:rPr lang="en-US" dirty="0" smtClean="0"/>
              <a:t>Computing platform with development tools and APIs as a service</a:t>
            </a:r>
          </a:p>
          <a:p>
            <a:pPr lvl="1"/>
            <a:r>
              <a:rPr lang="en-US" dirty="0" smtClean="0"/>
              <a:t>Enables developers to create and deploy custom  applications directly on the cloud infrastructure and integrate them with applications provided as </a:t>
            </a:r>
            <a:r>
              <a:rPr lang="en-US" dirty="0" err="1" smtClean="0"/>
              <a:t>SaaS</a:t>
            </a:r>
            <a:endParaRPr lang="en-US" dirty="0" smtClean="0"/>
          </a:p>
          <a:p>
            <a:pPr lvl="1"/>
            <a:r>
              <a:rPr lang="en-US" dirty="0" smtClean="0"/>
              <a:t>Ex. Google Apps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</a:t>
            </a:r>
            <a:r>
              <a:rPr lang="fr-FR" dirty="0" err="1" smtClean="0"/>
              <a:t>Benefits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Reduced cost</a:t>
            </a:r>
            <a:endParaRPr lang="fr-FR" dirty="0" smtClean="0"/>
          </a:p>
          <a:p>
            <a:pPr lvl="1"/>
            <a:r>
              <a:rPr lang="en-US" dirty="0" smtClean="0"/>
              <a:t>Customer side: the IT infrastructure needs not be owned and managed, and billed only based on resource consumption</a:t>
            </a:r>
          </a:p>
          <a:p>
            <a:pPr lvl="1"/>
            <a:r>
              <a:rPr lang="en-US" dirty="0" smtClean="0"/>
              <a:t>Cloud provider side:  by sharing costs for multiple customers, reduces its cost of ownership and operation to the minimum</a:t>
            </a:r>
            <a:endParaRPr lang="fr-FR" dirty="0" smtClean="0"/>
          </a:p>
          <a:p>
            <a:r>
              <a:rPr lang="en-US" dirty="0" smtClean="0"/>
              <a:t>Ease of access and use</a:t>
            </a:r>
            <a:endParaRPr lang="fr-FR" dirty="0" smtClean="0"/>
          </a:p>
          <a:p>
            <a:pPr lvl="1"/>
            <a:r>
              <a:rPr lang="en-US" dirty="0" smtClean="0"/>
              <a:t>Customers can have access to IT services anytime, from anywhere with an Internet connection</a:t>
            </a:r>
            <a:endParaRPr lang="fr-FR" dirty="0" smtClean="0"/>
          </a:p>
          <a:p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  <a:endParaRPr lang="fr-FR" dirty="0" smtClean="0"/>
          </a:p>
          <a:p>
            <a:pPr lvl="1"/>
            <a:r>
              <a:rPr lang="en-US" dirty="0" smtClean="0"/>
              <a:t>The operation of the IT infrastructure by a specialized, experienced provider (including with its own infrastructure) increases </a:t>
            </a:r>
            <a:r>
              <a:rPr lang="en-US" dirty="0" err="1" smtClean="0"/>
              <a:t>QoS</a:t>
            </a:r>
            <a:endParaRPr lang="fr-FR" dirty="0" smtClean="0"/>
          </a:p>
          <a:p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Easy for customers to deal with sudden increases in loads by simply creating more virtual machines (VMs)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Main</a:t>
            </a:r>
            <a:r>
              <a:rPr lang="fr-FR" baseline="0" dirty="0" smtClean="0"/>
              <a:t> Issue: Security and </a:t>
            </a:r>
            <a:r>
              <a:rPr lang="fr-FR" baseline="0" dirty="0" err="1" smtClean="0"/>
              <a:t>Privacy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solutions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Internal cloud</a:t>
            </a:r>
            <a:r>
              <a:rPr lang="en-US" b="1" dirty="0" smtClean="0"/>
              <a:t>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rgbClr val="FF0000"/>
                </a:solidFill>
              </a:rPr>
              <a:t>private cloud</a:t>
            </a:r>
            <a:r>
              <a:rPr lang="en-US" dirty="0" smtClean="0"/>
              <a:t>) : the use of cloud technologies but in a private network behind a firewall</a:t>
            </a:r>
          </a:p>
          <a:p>
            <a:pPr lvl="2"/>
            <a:r>
              <a:rPr lang="en-US" dirty="0" smtClean="0"/>
              <a:t>Much tighter security</a:t>
            </a:r>
          </a:p>
          <a:p>
            <a:pPr lvl="2"/>
            <a:r>
              <a:rPr lang="en-US" dirty="0" smtClean="0"/>
              <a:t>Reduced cost advantage because the infrastructure is not shared with other customers (as in public cloud)</a:t>
            </a:r>
          </a:p>
          <a:p>
            <a:pPr lvl="2"/>
            <a:r>
              <a:rPr lang="en-US" dirty="0" smtClean="0"/>
              <a:t>Compromise: </a:t>
            </a:r>
            <a:r>
              <a:rPr lang="en-US" dirty="0" smtClean="0">
                <a:solidFill>
                  <a:srgbClr val="FF0000"/>
                </a:solidFill>
              </a:rPr>
              <a:t>hybrid cloud</a:t>
            </a:r>
            <a:r>
              <a:rPr lang="en-US" b="1" dirty="0" smtClean="0"/>
              <a:t> </a:t>
            </a:r>
            <a:r>
              <a:rPr lang="en-US" dirty="0" smtClean="0"/>
              <a:t>(internal cloud for OLTP + public cloud for OLAP)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Virtual private cloud</a:t>
            </a:r>
            <a:r>
              <a:rPr lang="en-US" dirty="0" smtClean="0"/>
              <a:t>: Virtual Private Network (VPN) within a public cloud  with security services</a:t>
            </a:r>
          </a:p>
          <a:p>
            <a:pPr lvl="2"/>
            <a:r>
              <a:rPr lang="en-US" dirty="0" smtClean="0"/>
              <a:t>Promise of a similar level of security as an internal cloud and tighter integration with internal cloud security</a:t>
            </a:r>
          </a:p>
          <a:p>
            <a:pPr lvl="2"/>
            <a:r>
              <a:rPr lang="en-US" i="1" dirty="0" smtClean="0"/>
              <a:t>But such security integration is complex and requires talented security administrators</a:t>
            </a:r>
          </a:p>
          <a:p>
            <a:pPr lvl="2"/>
            <a:endParaRPr lang="en-US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OLTP</a:t>
            </a:r>
          </a:p>
          <a:p>
            <a:pPr lvl="1"/>
            <a:r>
              <a:rPr lang="en-US" dirty="0"/>
              <a:t>Operational databases of average sizes (TB), write-intensive</a:t>
            </a:r>
          </a:p>
          <a:p>
            <a:pPr lvl="1"/>
            <a:r>
              <a:rPr lang="en-US" dirty="0"/>
              <a:t>ACID transactional properties, strong data protection, response time guarantees</a:t>
            </a:r>
          </a:p>
          <a:p>
            <a:r>
              <a:rPr lang="en-US" dirty="0"/>
              <a:t>Not very suitable for </a:t>
            </a:r>
            <a:r>
              <a:rPr lang="en-US" dirty="0" smtClean="0"/>
              <a:t>cloud</a:t>
            </a:r>
          </a:p>
          <a:p>
            <a:pPr lvl="1"/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shared-disk</a:t>
            </a:r>
            <a:r>
              <a:rPr lang="fr-FR" dirty="0"/>
              <a:t>  </a:t>
            </a:r>
            <a:r>
              <a:rPr lang="fr-FR" dirty="0" err="1" smtClean="0"/>
              <a:t>multiprocessors</a:t>
            </a:r>
            <a:endParaRPr lang="fr-FR" dirty="0" smtClean="0"/>
          </a:p>
          <a:p>
            <a:pPr lvl="1"/>
            <a:r>
              <a:rPr lang="fr-FR" dirty="0" err="1"/>
              <a:t>Corporate</a:t>
            </a:r>
            <a:r>
              <a:rPr lang="fr-FR" dirty="0"/>
              <a:t> data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untrusted</a:t>
            </a:r>
            <a:r>
              <a:rPr lang="fr-FR" dirty="0"/>
              <a:t> </a:t>
            </a:r>
            <a:r>
              <a:rPr lang="fr-FR" dirty="0" smtClean="0"/>
              <a:t>host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Historical databases of very large sizes (PB), read-intensive, can accept relaxed ACID </a:t>
            </a:r>
            <a:r>
              <a:rPr lang="en-US" dirty="0" smtClean="0">
                <a:solidFill>
                  <a:srgbClr val="000000"/>
                </a:solidFill>
              </a:rPr>
              <a:t>properties</a:t>
            </a:r>
          </a:p>
          <a:p>
            <a:r>
              <a:rPr lang="en-US" dirty="0">
                <a:solidFill>
                  <a:srgbClr val="000000"/>
                </a:solidFill>
              </a:rPr>
              <a:t>Suitable for </a:t>
            </a:r>
            <a:r>
              <a:rPr lang="en-US" dirty="0" smtClean="0">
                <a:solidFill>
                  <a:srgbClr val="000000"/>
                </a:solidFill>
              </a:rPr>
              <a:t>cloud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Shared-nothing clusters of commodity servers  are cost-</a:t>
            </a:r>
            <a:r>
              <a:rPr lang="en-US" dirty="0" smtClean="0">
                <a:solidFill>
                  <a:srgbClr val="000000"/>
                </a:solidFill>
              </a:rPr>
              <a:t>effective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Sensitive data can be hidden (</a:t>
            </a:r>
            <a:r>
              <a:rPr lang="en-US" dirty="0" err="1">
                <a:solidFill>
                  <a:srgbClr val="000000"/>
                </a:solidFill>
              </a:rPr>
              <a:t>anonymized</a:t>
            </a:r>
            <a:r>
              <a:rPr lang="en-US" dirty="0">
                <a:solidFill>
                  <a:srgbClr val="000000"/>
                </a:solidFill>
              </a:rPr>
              <a:t>) in the </a:t>
            </a:r>
            <a:r>
              <a:rPr lang="en-US" dirty="0" smtClean="0">
                <a:solidFill>
                  <a:srgbClr val="000000"/>
                </a:solidFill>
              </a:rPr>
              <a:t>cloud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07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Grid</a:t>
            </a:r>
            <a:r>
              <a:rPr lang="fr-FR" dirty="0" smtClean="0"/>
              <a:t> Architecture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4719340" cy="6769100"/>
          </a:xfrm>
        </p:spPr>
        <p:txBody>
          <a:bodyPr>
            <a:normAutofit/>
          </a:bodyPr>
          <a:lstStyle/>
          <a:p>
            <a:r>
              <a:rPr lang="fr-FR" dirty="0" smtClean="0"/>
              <a:t>Access </a:t>
            </a:r>
            <a:r>
              <a:rPr lang="fr-FR" dirty="0" err="1" smtClean="0"/>
              <a:t>through</a:t>
            </a:r>
            <a:r>
              <a:rPr lang="fr-FR" dirty="0" smtClean="0"/>
              <a:t> Web services to </a:t>
            </a:r>
            <a:r>
              <a:rPr lang="fr-FR" dirty="0" err="1" smtClean="0"/>
              <a:t>distributed</a:t>
            </a:r>
            <a:r>
              <a:rPr lang="fr-FR" dirty="0" smtClean="0"/>
              <a:t>, </a:t>
            </a:r>
            <a:r>
              <a:rPr lang="fr-FR" dirty="0" err="1" smtClean="0"/>
              <a:t>heterogeneous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fr-FR" dirty="0" err="1" smtClean="0"/>
              <a:t>supercomputers</a:t>
            </a:r>
            <a:r>
              <a:rPr lang="fr-FR" dirty="0" smtClean="0"/>
              <a:t>, clusters, </a:t>
            </a:r>
            <a:r>
              <a:rPr lang="fr-FR" dirty="0" err="1" smtClean="0"/>
              <a:t>databases</a:t>
            </a:r>
            <a:r>
              <a:rPr lang="fr-FR" dirty="0" smtClean="0"/>
              <a:t>, etc.</a:t>
            </a:r>
          </a:p>
          <a:p>
            <a:r>
              <a:rPr lang="fr-FR" dirty="0" smtClean="0"/>
              <a:t>For </a:t>
            </a:r>
            <a:r>
              <a:rPr lang="fr-FR" b="1" dirty="0" smtClean="0"/>
              <a:t>Virtual </a:t>
            </a:r>
            <a:r>
              <a:rPr lang="fr-FR" b="1" dirty="0" err="1" smtClean="0"/>
              <a:t>Organizations</a:t>
            </a:r>
            <a:r>
              <a:rPr lang="fr-FR" b="1" dirty="0" smtClean="0"/>
              <a:t> </a:t>
            </a:r>
          </a:p>
          <a:p>
            <a:pPr lvl="1"/>
            <a:r>
              <a:rPr lang="en-US" dirty="0" smtClean="0"/>
              <a:t>which share the same resources, with common rules and access rights</a:t>
            </a:r>
          </a:p>
          <a:p>
            <a:r>
              <a:rPr lang="en-US" dirty="0" smtClean="0"/>
              <a:t>Grid middleware </a:t>
            </a:r>
          </a:p>
          <a:p>
            <a:pPr lvl="1"/>
            <a:r>
              <a:rPr lang="en-US" dirty="0" smtClean="0"/>
              <a:t>security, database, provisioning, job scheduling, workflow management, etc.</a:t>
            </a:r>
            <a:endParaRPr lang="fr-FR" dirty="0" smtClean="0"/>
          </a:p>
          <a:p>
            <a:endParaRPr lang="fr-FR" dirty="0" smtClean="0"/>
          </a:p>
        </p:txBody>
      </p:sp>
      <p:grpSp>
        <p:nvGrpSpPr>
          <p:cNvPr id="3" name="Groupe 26"/>
          <p:cNvGrpSpPr/>
          <p:nvPr/>
        </p:nvGrpSpPr>
        <p:grpSpPr>
          <a:xfrm>
            <a:off x="5119124" y="2921912"/>
            <a:ext cx="7885676" cy="5120569"/>
            <a:chOff x="3385410" y="2212124"/>
            <a:chExt cx="5544616" cy="3600400"/>
          </a:xfrm>
        </p:grpSpPr>
        <p:sp>
          <p:nvSpPr>
            <p:cNvPr id="29" name="Nuage 28"/>
            <p:cNvSpPr/>
            <p:nvPr/>
          </p:nvSpPr>
          <p:spPr>
            <a:xfrm rot="198484">
              <a:off x="3767100" y="2772465"/>
              <a:ext cx="4493203" cy="1615621"/>
            </a:xfrm>
            <a:prstGeom prst="cloud">
              <a:avLst/>
            </a:prstGeom>
            <a:gradFill flip="none" rotWithShape="1"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700" kern="0" dirty="0">
                <a:solidFill>
                  <a:sysClr val="window" lastClr="FFFFFF"/>
                </a:solidFill>
                <a:latin typeface="Book Antiqua"/>
                <a:ea typeface="+mn-ea"/>
                <a:cs typeface="+mn-cs"/>
              </a:endParaRPr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3385410" y="4372364"/>
              <a:ext cx="1728192" cy="936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 kern="0" dirty="0">
                <a:solidFill>
                  <a:sysClr val="windowText" lastClr="000000"/>
                </a:solidFill>
                <a:latin typeface="Book Antiqua"/>
                <a:cs typeface="Arial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385410" y="4372364"/>
              <a:ext cx="1728192" cy="714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        Cluster 1</a:t>
              </a: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Service    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Compute</a:t>
              </a:r>
              <a:endParaRPr lang="fr-FR" sz="2000" kern="0" dirty="0" smtClean="0">
                <a:solidFill>
                  <a:sysClr val="windowText" lastClr="000000"/>
                </a:solidFill>
                <a:latin typeface="Book Antiqua"/>
              </a:endParaRP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</a:t>
              </a:r>
              <a:r>
                <a:rPr lang="fr-FR" sz="2000" kern="0" dirty="0" err="1">
                  <a:solidFill>
                    <a:sysClr val="windowText" lastClr="000000"/>
                  </a:solidFill>
                  <a:latin typeface="Book Antiqua"/>
                </a:rPr>
                <a:t>n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odes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      </a:t>
              </a:r>
              <a:r>
                <a:rPr lang="fr-FR" sz="2000" kern="0" dirty="0" err="1">
                  <a:solidFill>
                    <a:sysClr val="windowText" lastClr="000000"/>
                  </a:solidFill>
                  <a:latin typeface="Book Antiqua"/>
                </a:rPr>
                <a:t>n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odes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681554" y="2212124"/>
              <a:ext cx="773112" cy="53340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300" kern="0" dirty="0" smtClean="0">
                  <a:solidFill>
                    <a:sysClr val="windowText" lastClr="000000"/>
                  </a:solidFill>
                  <a:latin typeface="Book Antiqua"/>
                </a:rPr>
                <a:t>User 1</a:t>
              </a:r>
              <a:endParaRPr lang="fr-FR" sz="2300" kern="0" baseline="-2500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6625770" y="2212124"/>
              <a:ext cx="773112" cy="53340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300" kern="0" dirty="0" smtClean="0">
                  <a:solidFill>
                    <a:sysClr val="windowText" lastClr="000000"/>
                  </a:solidFill>
                  <a:latin typeface="Book Antiqua"/>
                </a:rPr>
                <a:t>User 2</a:t>
              </a:r>
              <a:endParaRPr lang="fr-FR" sz="2300" kern="0" baseline="-2500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5329626" y="4516380"/>
              <a:ext cx="1728192" cy="936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 kern="0" dirty="0">
                <a:solidFill>
                  <a:sysClr val="windowText" lastClr="000000"/>
                </a:solidFill>
                <a:latin typeface="Book Antiqua"/>
                <a:cs typeface="Arial" pitchFamily="34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329626" y="4516380"/>
              <a:ext cx="1728192" cy="714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        Cluster 2</a:t>
              </a: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Service    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Compute</a:t>
              </a:r>
              <a:endParaRPr lang="fr-FR" sz="2000" kern="0" dirty="0" smtClean="0">
                <a:solidFill>
                  <a:sysClr val="windowText" lastClr="000000"/>
                </a:solidFill>
                <a:latin typeface="Book Antiqua"/>
              </a:endParaRP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</a:t>
              </a:r>
              <a:r>
                <a:rPr lang="fr-FR" sz="2000" kern="0" dirty="0" err="1">
                  <a:solidFill>
                    <a:sysClr val="windowText" lastClr="000000"/>
                  </a:solidFill>
                  <a:latin typeface="Book Antiqua"/>
                </a:rPr>
                <a:t>n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odes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      </a:t>
              </a:r>
              <a:r>
                <a:rPr lang="fr-FR" sz="2000" kern="0" dirty="0" err="1">
                  <a:solidFill>
                    <a:sysClr val="windowText" lastClr="000000"/>
                  </a:solidFill>
                  <a:latin typeface="Book Antiqua"/>
                </a:rPr>
                <a:t>n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odes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7201834" y="4372363"/>
              <a:ext cx="1728192" cy="936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 kern="0" dirty="0">
                <a:solidFill>
                  <a:sysClr val="windowText" lastClr="000000"/>
                </a:solidFill>
                <a:latin typeface="Book Antiqua"/>
                <a:cs typeface="Arial" pitchFamily="34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201834" y="4372364"/>
              <a:ext cx="1728192" cy="714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        Cluster 3</a:t>
              </a: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Service     Storage</a:t>
              </a: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</a:t>
              </a:r>
              <a:r>
                <a:rPr lang="fr-FR" sz="2000" kern="0" dirty="0" err="1">
                  <a:solidFill>
                    <a:sysClr val="windowText" lastClr="000000"/>
                  </a:solidFill>
                  <a:latin typeface="Book Antiqua"/>
                </a:rPr>
                <a:t>n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odes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       </a:t>
              </a:r>
              <a:r>
                <a:rPr lang="fr-FR" sz="2000" kern="0" dirty="0" err="1">
                  <a:solidFill>
                    <a:sysClr val="windowText" lastClr="000000"/>
                  </a:solidFill>
                  <a:latin typeface="Book Antiqua"/>
                </a:rPr>
                <a:t>n</a:t>
              </a: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odes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cxnSp>
          <p:nvCxnSpPr>
            <p:cNvPr id="38" name="Connecteur droit avec flèche 37"/>
            <p:cNvCxnSpPr>
              <a:stCxn id="32" idx="2"/>
            </p:cNvCxnSpPr>
            <p:nvPr/>
          </p:nvCxnSpPr>
          <p:spPr>
            <a:xfrm rot="5400000">
              <a:off x="3773380" y="3077634"/>
              <a:ext cx="1626840" cy="96262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9" name="ZoneTexte 38"/>
            <p:cNvSpPr txBox="1"/>
            <p:nvPr/>
          </p:nvSpPr>
          <p:spPr>
            <a:xfrm>
              <a:off x="4107159" y="2932204"/>
              <a:ext cx="730593" cy="930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reserve</a:t>
              </a:r>
              <a:endParaRPr lang="fr-FR" sz="2000" kern="0" dirty="0" smtClean="0">
                <a:solidFill>
                  <a:sysClr val="windowText" lastClr="000000"/>
                </a:solidFill>
                <a:latin typeface="Book Antiqua"/>
              </a:endParaRPr>
            </a:p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deploy</a:t>
              </a:r>
              <a:endParaRPr lang="fr-FR" sz="2000" kern="0" dirty="0" smtClean="0">
                <a:solidFill>
                  <a:sysClr val="windowText" lastClr="000000"/>
                </a:solidFill>
                <a:latin typeface="Book Antiqua"/>
              </a:endParaRPr>
            </a:p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run</a:t>
              </a:r>
              <a:endParaRPr lang="fr-FR" sz="2000" kern="0" dirty="0" smtClean="0">
                <a:solidFill>
                  <a:sysClr val="windowText" lastClr="000000"/>
                </a:solidFill>
                <a:latin typeface="Book Antiqua"/>
              </a:endParaRPr>
            </a:p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clean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643229" y="3004212"/>
              <a:ext cx="561528" cy="497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>
                  <a:solidFill>
                    <a:sysClr val="windowText" lastClr="000000"/>
                  </a:solidFill>
                  <a:latin typeface="Book Antiqua"/>
                </a:rPr>
                <a:t>s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tore</a:t>
              </a:r>
            </a:p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clean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cxnSp>
          <p:nvCxnSpPr>
            <p:cNvPr id="41" name="Connecteur droit avec flèche 40"/>
            <p:cNvCxnSpPr>
              <a:endCxn id="35" idx="0"/>
            </p:cNvCxnSpPr>
            <p:nvPr/>
          </p:nvCxnSpPr>
          <p:spPr>
            <a:xfrm rot="16200000" flipH="1">
              <a:off x="4861574" y="3184231"/>
              <a:ext cx="1800200" cy="8640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2" name="Connecteur droit avec flèche 41"/>
            <p:cNvCxnSpPr>
              <a:endCxn id="37" idx="0"/>
            </p:cNvCxnSpPr>
            <p:nvPr/>
          </p:nvCxnSpPr>
          <p:spPr>
            <a:xfrm rot="16200000" flipH="1">
              <a:off x="6805790" y="3112224"/>
              <a:ext cx="1656184" cy="8640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3" name="ZoneTexte 42"/>
            <p:cNvSpPr txBox="1"/>
            <p:nvPr/>
          </p:nvSpPr>
          <p:spPr>
            <a:xfrm>
              <a:off x="6688217" y="2932204"/>
              <a:ext cx="730593" cy="497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87672" indent="-487672" algn="r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err="1" smtClean="0">
                  <a:solidFill>
                    <a:sysClr val="windowText" lastClr="000000"/>
                  </a:solidFill>
                  <a:latin typeface="Book Antiqua"/>
                </a:rPr>
                <a:t>reserve</a:t>
              </a:r>
              <a:endParaRPr lang="fr-FR" sz="2000" kern="0" dirty="0" smtClean="0">
                <a:solidFill>
                  <a:sysClr val="windowText" lastClr="000000"/>
                </a:solidFill>
                <a:latin typeface="Book Antiqua"/>
              </a:endParaRPr>
            </a:p>
            <a:p>
              <a:pPr marL="487672" indent="-487672" algn="r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store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44" name="Arc 43"/>
            <p:cNvSpPr/>
            <p:nvPr/>
          </p:nvSpPr>
          <p:spPr>
            <a:xfrm rot="10800000" flipH="1" flipV="1">
              <a:off x="4609546" y="4012324"/>
              <a:ext cx="938781" cy="1074050"/>
            </a:xfrm>
            <a:prstGeom prst="arc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700" kern="0" dirty="0">
                <a:solidFill>
                  <a:sysClr val="windowText" lastClr="000000"/>
                </a:solidFill>
                <a:latin typeface="Book Antiqua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flipH="1">
              <a:off x="4609546" y="4012324"/>
              <a:ext cx="1008112" cy="648072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700" kern="0" dirty="0">
                <a:solidFill>
                  <a:sysClr val="windowText" lastClr="000000"/>
                </a:solidFill>
                <a:latin typeface="Book Antiqua"/>
                <a:ea typeface="+mn-ea"/>
                <a:cs typeface="+mn-cs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825570" y="3498391"/>
              <a:ext cx="1184622" cy="49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WS calls</a:t>
              </a:r>
            </a:p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MPI calls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409745" y="3868308"/>
              <a:ext cx="1128995" cy="28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WS calls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  <p:sp>
          <p:nvSpPr>
            <p:cNvPr id="48" name="Arc 47"/>
            <p:cNvSpPr/>
            <p:nvPr/>
          </p:nvSpPr>
          <p:spPr>
            <a:xfrm flipH="1">
              <a:off x="6337738" y="4156340"/>
              <a:ext cx="1296144" cy="1224136"/>
            </a:xfrm>
            <a:prstGeom prst="arc">
              <a:avLst>
                <a:gd name="adj1" fmla="val 15638100"/>
                <a:gd name="adj2" fmla="val 19892934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700" kern="0" dirty="0">
                <a:solidFill>
                  <a:sysClr val="windowText" lastClr="000000"/>
                </a:solidFill>
                <a:latin typeface="Book Antiqua"/>
                <a:ea typeface="+mn-ea"/>
                <a:cs typeface="+mn-cs"/>
              </a:endParaRPr>
            </a:p>
          </p:txBody>
        </p:sp>
        <p:sp>
          <p:nvSpPr>
            <p:cNvPr id="49" name="Arc 48"/>
            <p:cNvSpPr/>
            <p:nvPr/>
          </p:nvSpPr>
          <p:spPr>
            <a:xfrm rot="10800000" flipH="1" flipV="1">
              <a:off x="6553762" y="4156340"/>
              <a:ext cx="1008112" cy="576064"/>
            </a:xfrm>
            <a:prstGeom prst="arc">
              <a:avLst>
                <a:gd name="adj1" fmla="val 16200000"/>
                <a:gd name="adj2" fmla="val 21091395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700" kern="0" dirty="0">
                <a:solidFill>
                  <a:sysClr val="windowText" lastClr="000000"/>
                </a:solidFill>
                <a:latin typeface="Book Antiqua"/>
                <a:ea typeface="+mn-ea"/>
                <a:cs typeface="+mn-cs"/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H="1" flipV="1">
              <a:off x="4537538" y="4804412"/>
              <a:ext cx="3672408" cy="1008112"/>
            </a:xfrm>
            <a:prstGeom prst="arc">
              <a:avLst>
                <a:gd name="adj1" fmla="val 10893644"/>
                <a:gd name="adj2" fmla="val 10921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700" kern="0" dirty="0">
                <a:solidFill>
                  <a:sysClr val="windowText" lastClr="000000"/>
                </a:solidFill>
                <a:latin typeface="Book Antiqua"/>
                <a:ea typeface="+mn-ea"/>
                <a:cs typeface="+mn-cs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6029949" y="5524492"/>
              <a:ext cx="935586" cy="28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7672" indent="-487672"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kern="0" dirty="0" smtClean="0">
                  <a:solidFill>
                    <a:sysClr val="windowText" lastClr="000000"/>
                  </a:solidFill>
                  <a:latin typeface="Book Antiqua"/>
                </a:rPr>
                <a:t>WS calls</a:t>
              </a:r>
              <a:endParaRPr lang="fr-FR" sz="2000" kern="0" dirty="0">
                <a:solidFill>
                  <a:sysClr val="windowText" lastClr="000000"/>
                </a:solidFill>
                <a:latin typeface="Book Antiqua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744" y="484312"/>
            <a:ext cx="11803662" cy="1625600"/>
          </a:xfrm>
        </p:spPr>
        <p:txBody>
          <a:bodyPr/>
          <a:lstStyle/>
          <a:p>
            <a:r>
              <a:rPr lang="fr-FR" dirty="0" smtClean="0"/>
              <a:t>Cloud Architecture</a:t>
            </a:r>
            <a:endParaRPr lang="fr-FR" dirty="0"/>
          </a:p>
        </p:txBody>
      </p:sp>
      <p:sp>
        <p:nvSpPr>
          <p:cNvPr id="44" name="Nuage 43"/>
          <p:cNvSpPr/>
          <p:nvPr/>
        </p:nvSpPr>
        <p:spPr>
          <a:xfrm rot="198484">
            <a:off x="5268771" y="3745881"/>
            <a:ext cx="6073372" cy="2280209"/>
          </a:xfrm>
          <a:prstGeom prst="cloud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" lastClr="FFFFFF"/>
              </a:solidFill>
              <a:latin typeface="Book Antiqua"/>
              <a:ea typeface="+mn-ea"/>
              <a:cs typeface="Book Antiqua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504820" y="2955043"/>
            <a:ext cx="1045000" cy="752815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3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User 1</a:t>
            </a:r>
            <a:endParaRPr lang="fr-FR" sz="2300" kern="0" baseline="-2500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9132778" y="2955043"/>
            <a:ext cx="1045000" cy="752815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3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User 2</a:t>
            </a:r>
            <a:endParaRPr lang="fr-FR" sz="2300" kern="0" baseline="-2500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4558184" y="6003900"/>
            <a:ext cx="3687186" cy="1297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693284" y="6093385"/>
            <a:ext cx="3465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             Cluster 1 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Service  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Compute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Storage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</a:t>
            </a:r>
            <a:r>
              <a:rPr lang="fr-FR" sz="2000" kern="0" dirty="0" err="1">
                <a:solidFill>
                  <a:sysClr val="windowText" lastClr="000000"/>
                </a:solidFill>
                <a:latin typeface="Book Antiqua"/>
                <a:cs typeface="Book Antiqua"/>
              </a:rPr>
              <a:t>n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odes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   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nodes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    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nodes</a:t>
            </a:r>
            <a:endParaRPr lang="fr-FR" sz="2000" kern="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635479" y="4072958"/>
            <a:ext cx="1526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Create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VMs</a:t>
            </a:r>
            <a:endParaRPr lang="fr-FR" sz="2000" kern="0" dirty="0" smtClean="0">
              <a:solidFill>
                <a:sysClr val="windowText" lastClr="000000"/>
              </a:solidFill>
              <a:latin typeface="Book Antiqua"/>
              <a:cs typeface="Book Antiqua"/>
            </a:endParaRPr>
          </a:p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start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VMs</a:t>
            </a:r>
            <a:endParaRPr lang="fr-FR" sz="2000" kern="0" dirty="0" smtClean="0">
              <a:solidFill>
                <a:sysClr val="windowText" lastClr="000000"/>
              </a:solidFill>
              <a:latin typeface="Book Antiqua"/>
              <a:cs typeface="Book Antiqua"/>
            </a:endParaRPr>
          </a:p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terminate</a:t>
            </a:r>
            <a:endParaRPr lang="fr-FR" sz="2000" kern="0" dirty="0" smtClean="0">
              <a:solidFill>
                <a:sysClr val="windowText" lastClr="000000"/>
              </a:solidFill>
              <a:latin typeface="Book Antiqua"/>
              <a:cs typeface="Book Antiqua"/>
            </a:endParaRPr>
          </a:p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pay</a:t>
            </a:r>
            <a:endParaRPr lang="fr-FR" sz="2000" kern="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rot="16200000" flipH="1">
            <a:off x="8937366" y="4445845"/>
            <a:ext cx="2337458" cy="77865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1" name="Arc 50"/>
          <p:cNvSpPr/>
          <p:nvPr/>
        </p:nvSpPr>
        <p:spPr>
          <a:xfrm flipH="1">
            <a:off x="6894147" y="5597387"/>
            <a:ext cx="1751972" cy="1727686"/>
          </a:xfrm>
          <a:prstGeom prst="arc">
            <a:avLst>
              <a:gd name="adj1" fmla="val 16628773"/>
              <a:gd name="adj2" fmla="val 1989293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Book Antiqua"/>
              <a:ea typeface="+mn-ea"/>
              <a:cs typeface="Book Antiqua"/>
            </a:endParaRPr>
          </a:p>
        </p:txBody>
      </p:sp>
      <p:sp>
        <p:nvSpPr>
          <p:cNvPr id="52" name="Arc 51"/>
          <p:cNvSpPr/>
          <p:nvPr/>
        </p:nvSpPr>
        <p:spPr>
          <a:xfrm rot="10800000" flipH="1" flipV="1">
            <a:off x="7478137" y="5597387"/>
            <a:ext cx="2043967" cy="914657"/>
          </a:xfrm>
          <a:prstGeom prst="arc">
            <a:avLst>
              <a:gd name="adj1" fmla="val 18592575"/>
              <a:gd name="adj2" fmla="val 21091395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Book Antiqua"/>
              <a:ea typeface="+mn-ea"/>
              <a:cs typeface="Book Antiqua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709696" y="5374867"/>
            <a:ext cx="1255124" cy="39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WS calls</a:t>
            </a:r>
            <a:endParaRPr lang="fr-FR" sz="2000" kern="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9035446" y="6003898"/>
            <a:ext cx="3692644" cy="13169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9085772" y="6093385"/>
            <a:ext cx="35373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             Cluster 2 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Service  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Compute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Storage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</a:t>
            </a:r>
            <a:r>
              <a:rPr lang="fr-FR" sz="2000" kern="0" dirty="0" err="1">
                <a:solidFill>
                  <a:sysClr val="windowText" lastClr="000000"/>
                </a:solidFill>
                <a:latin typeface="Book Antiqua"/>
                <a:cs typeface="Book Antiqua"/>
              </a:rPr>
              <a:t>n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odes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   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nodes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        </a:t>
            </a: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nodes</a:t>
            </a:r>
            <a:endParaRPr lang="fr-FR" sz="2000" kern="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rot="5400000">
            <a:off x="5238759" y="4348513"/>
            <a:ext cx="2337458" cy="97331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7" name="ZoneTexte 56"/>
          <p:cNvSpPr txBox="1"/>
          <p:nvPr/>
        </p:nvSpPr>
        <p:spPr>
          <a:xfrm>
            <a:off x="9069500" y="4174586"/>
            <a:ext cx="1009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reserve</a:t>
            </a:r>
            <a:endParaRPr lang="fr-FR" sz="2000" kern="0" dirty="0" smtClean="0">
              <a:solidFill>
                <a:sysClr val="windowText" lastClr="000000"/>
              </a:solidFill>
              <a:latin typeface="Book Antiqua"/>
              <a:cs typeface="Book Antiqua"/>
            </a:endParaRPr>
          </a:p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store</a:t>
            </a:r>
          </a:p>
          <a:p>
            <a:pPr marL="487672" indent="-487672"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0" dirty="0" err="1" smtClean="0">
                <a:solidFill>
                  <a:sysClr val="windowText" lastClr="000000"/>
                </a:solidFill>
                <a:latin typeface="Book Antiqua"/>
                <a:cs typeface="Book Antiqua"/>
              </a:rPr>
              <a:t>pay</a:t>
            </a:r>
            <a:endParaRPr lang="fr-FR" sz="2000" kern="0" dirty="0">
              <a:solidFill>
                <a:sysClr val="windowText" lastClr="000000"/>
              </a:solidFill>
              <a:latin typeface="Book Antiqua"/>
              <a:cs typeface="Book Antiqua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237704" y="2644552"/>
            <a:ext cx="4536504" cy="6408712"/>
          </a:xfrm>
        </p:spPr>
        <p:txBody>
          <a:bodyPr>
            <a:normAutofit/>
          </a:bodyPr>
          <a:lstStyle/>
          <a:p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access</a:t>
            </a:r>
            <a:r>
              <a:rPr lang="fr-FR" dirty="0" smtClean="0"/>
              <a:t> to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Web services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less</a:t>
            </a:r>
            <a:r>
              <a:rPr lang="fr-FR" dirty="0" smtClean="0"/>
              <a:t> distribution, more </a:t>
            </a:r>
            <a:r>
              <a:rPr lang="fr-FR" dirty="0" err="1" smtClean="0"/>
              <a:t>homogeneity</a:t>
            </a:r>
            <a:r>
              <a:rPr lang="fr-FR" dirty="0" smtClean="0"/>
              <a:t>, and </a:t>
            </a:r>
            <a:r>
              <a:rPr lang="fr-FR" dirty="0" err="1" smtClean="0"/>
              <a:t>bigger</a:t>
            </a:r>
            <a:r>
              <a:rPr lang="fr-FR" dirty="0" smtClean="0"/>
              <a:t> clusters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customers</a:t>
            </a:r>
            <a:endParaRPr lang="fr-FR" dirty="0" smtClean="0"/>
          </a:p>
          <a:p>
            <a:pPr lvl="1"/>
            <a:r>
              <a:rPr lang="fr-FR" dirty="0" err="1" smtClean="0"/>
              <a:t>Including</a:t>
            </a:r>
            <a:r>
              <a:rPr lang="fr-FR" dirty="0" smtClean="0"/>
              <a:t> </a:t>
            </a:r>
            <a:r>
              <a:rPr lang="fr-FR" dirty="0" err="1" smtClean="0"/>
              <a:t>individuals</a:t>
            </a:r>
            <a:endParaRPr lang="fr-FR" dirty="0" smtClean="0"/>
          </a:p>
          <a:p>
            <a:r>
              <a:rPr lang="fr-FR" dirty="0" err="1" smtClean="0"/>
              <a:t>Replication</a:t>
            </a:r>
            <a:r>
              <a:rPr lang="fr-FR" dirty="0" smtClean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sites for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availability</a:t>
            </a:r>
            <a:endParaRPr lang="fr-FR" dirty="0" smtClean="0"/>
          </a:p>
          <a:p>
            <a:r>
              <a:rPr lang="fr-FR" dirty="0" err="1" smtClean="0"/>
              <a:t>Scalability</a:t>
            </a:r>
            <a:r>
              <a:rPr lang="fr-FR" dirty="0" smtClean="0"/>
              <a:t>, SLA, </a:t>
            </a:r>
            <a:r>
              <a:rPr lang="fr-FR" dirty="0" err="1" smtClean="0"/>
              <a:t>accounting</a:t>
            </a:r>
            <a:r>
              <a:rPr lang="fr-FR" dirty="0" smtClean="0"/>
              <a:t> and </a:t>
            </a:r>
            <a:r>
              <a:rPr lang="fr-FR" dirty="0" err="1" smtClean="0"/>
              <a:t>pricing</a:t>
            </a:r>
            <a:r>
              <a:rPr lang="fr-FR" dirty="0" smtClean="0"/>
              <a:t> essential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Management System (DSMS)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26560" y="4019259"/>
            <a:ext cx="4009813" cy="3142826"/>
            <a:chOff x="4226560" y="3034454"/>
            <a:chExt cx="4009813" cy="3142826"/>
          </a:xfrm>
        </p:grpSpPr>
        <p:sp>
          <p:nvSpPr>
            <p:cNvPr id="789507" name="Oval 3"/>
            <p:cNvSpPr>
              <a:spLocks noChangeArrowheads="1"/>
            </p:cNvSpPr>
            <p:nvPr/>
          </p:nvSpPr>
          <p:spPr bwMode="auto">
            <a:xfrm>
              <a:off x="4226560" y="3034454"/>
              <a:ext cx="4009813" cy="4334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9508" name="Oval 4"/>
            <p:cNvSpPr>
              <a:spLocks noChangeArrowheads="1"/>
            </p:cNvSpPr>
            <p:nvPr/>
          </p:nvSpPr>
          <p:spPr bwMode="auto">
            <a:xfrm>
              <a:off x="4226560" y="5743787"/>
              <a:ext cx="4009813" cy="4334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9509" name="Line 5"/>
            <p:cNvSpPr>
              <a:spLocks noChangeShapeType="1"/>
            </p:cNvSpPr>
            <p:nvPr/>
          </p:nvSpPr>
          <p:spPr bwMode="auto">
            <a:xfrm>
              <a:off x="4226560" y="3251200"/>
              <a:ext cx="0" cy="2709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9510" name="Line 6"/>
            <p:cNvSpPr>
              <a:spLocks noChangeShapeType="1"/>
            </p:cNvSpPr>
            <p:nvPr/>
          </p:nvSpPr>
          <p:spPr bwMode="auto">
            <a:xfrm>
              <a:off x="8236373" y="3251200"/>
              <a:ext cx="0" cy="2709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89511" name="AutoShape 7"/>
          <p:cNvSpPr>
            <a:spLocks noChangeArrowheads="1"/>
          </p:cNvSpPr>
          <p:nvPr/>
        </p:nvSpPr>
        <p:spPr bwMode="auto">
          <a:xfrm>
            <a:off x="8453120" y="6620219"/>
            <a:ext cx="1192107" cy="433493"/>
          </a:xfrm>
          <a:prstGeom prst="leftArrow">
            <a:avLst>
              <a:gd name="adj1" fmla="val 50000"/>
              <a:gd name="adj2" fmla="val 6875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8590632" y="5933613"/>
            <a:ext cx="4440058" cy="203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Book Antiqua"/>
              </a:rPr>
              <a:t>Persistent queries</a:t>
            </a:r>
            <a:br>
              <a:rPr lang="en-US" sz="3400" dirty="0">
                <a:solidFill>
                  <a:srgbClr val="000000"/>
                </a:solidFill>
                <a:latin typeface="Book Antiqua"/>
              </a:rPr>
            </a:br>
            <a:endParaRPr lang="en-US" sz="3400" dirty="0">
              <a:solidFill>
                <a:srgbClr val="000000"/>
              </a:solidFill>
              <a:latin typeface="Book Antiqua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latin typeface="Book Antiqua"/>
              </a:rPr>
              <a:t> generate up-to-date</a:t>
            </a:r>
            <a:br>
              <a:rPr lang="en-US" sz="2800" dirty="0">
                <a:solidFill>
                  <a:srgbClr val="000000"/>
                </a:solidFill>
                <a:latin typeface="Book Antiqua"/>
              </a:rPr>
            </a:br>
            <a:r>
              <a:rPr lang="en-US" sz="2800" dirty="0">
                <a:solidFill>
                  <a:srgbClr val="000000"/>
                </a:solidFill>
                <a:latin typeface="Book Antiqua"/>
              </a:rPr>
              <a:t>  answers as time goes on</a:t>
            </a:r>
            <a:endParaRPr lang="en-US" sz="34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89513" name="AutoShape 9"/>
          <p:cNvSpPr>
            <a:spLocks noChangeArrowheads="1"/>
          </p:cNvSpPr>
          <p:nvPr/>
        </p:nvSpPr>
        <p:spPr bwMode="auto">
          <a:xfrm>
            <a:off x="2902000" y="4637469"/>
            <a:ext cx="1083733" cy="433493"/>
          </a:xfrm>
          <a:prstGeom prst="rightArrow">
            <a:avLst>
              <a:gd name="adj1" fmla="val 50000"/>
              <a:gd name="adj2" fmla="val 625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325121" y="4019259"/>
            <a:ext cx="3454400" cy="203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Book Antiqua"/>
              </a:rPr>
              <a:t>Transient data</a:t>
            </a:r>
            <a:br>
              <a:rPr lang="en-US" sz="3400" dirty="0">
                <a:solidFill>
                  <a:srgbClr val="000000"/>
                </a:solidFill>
                <a:latin typeface="Book Antiqua"/>
              </a:rPr>
            </a:br>
            <a:endParaRPr lang="en-US" sz="3400" dirty="0">
              <a:solidFill>
                <a:srgbClr val="000000"/>
              </a:solidFill>
              <a:latin typeface="Book Antiqua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latin typeface="Book Antiqua"/>
              </a:rPr>
              <a:t> deleted as window</a:t>
            </a:r>
            <a:br>
              <a:rPr lang="en-US" sz="2800" dirty="0">
                <a:solidFill>
                  <a:srgbClr val="000000"/>
                </a:solidFill>
                <a:latin typeface="Book Antiqua"/>
              </a:rPr>
            </a:br>
            <a:r>
              <a:rPr lang="en-US" sz="2800" dirty="0">
                <a:solidFill>
                  <a:srgbClr val="000000"/>
                </a:solidFill>
                <a:latin typeface="Book Antiqua"/>
              </a:rPr>
              <a:t>  slides forward</a:t>
            </a:r>
            <a:endParaRPr lang="en-US" sz="34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Data Management: </a:t>
            </a:r>
            <a:r>
              <a:rPr lang="fr-FR" dirty="0" err="1" smtClean="0"/>
              <a:t>why</a:t>
            </a:r>
            <a:r>
              <a:rPr lang="fr-FR" dirty="0" smtClean="0"/>
              <a:t> not RDBMS?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RDBMS </a:t>
            </a:r>
            <a:r>
              <a:rPr lang="en-US" dirty="0" smtClean="0"/>
              <a:t>all have a distributed and parallel version</a:t>
            </a:r>
          </a:p>
          <a:p>
            <a:pPr lvl="1"/>
            <a:r>
              <a:rPr lang="en-US" dirty="0" smtClean="0"/>
              <a:t>With SQL support for all kinds of data (structured, XML, multimedia, streams, etc.)</a:t>
            </a:r>
          </a:p>
          <a:p>
            <a:r>
              <a:rPr lang="en-US" dirty="0" smtClean="0"/>
              <a:t>But the “one size fits all” approach has reached the limits</a:t>
            </a:r>
          </a:p>
          <a:p>
            <a:pPr lvl="1"/>
            <a:r>
              <a:rPr lang="fr-FR" dirty="0" err="1" smtClean="0"/>
              <a:t>Loss</a:t>
            </a:r>
            <a:r>
              <a:rPr lang="fr-FR" dirty="0" smtClean="0"/>
              <a:t> of </a:t>
            </a:r>
            <a:r>
              <a:rPr lang="en-US" dirty="0" smtClean="0"/>
              <a:t>performance, simplicity and flexibility for applications with specific, tight requirements</a:t>
            </a:r>
          </a:p>
          <a:p>
            <a:pPr lvl="1"/>
            <a:r>
              <a:rPr lang="en-US" dirty="0" smtClean="0"/>
              <a:t>New specialized DBMS engines better: column-oriented DBMS for OLAP, DSMS for stream processing, etc.</a:t>
            </a:r>
          </a:p>
          <a:p>
            <a:r>
              <a:rPr lang="en-US" dirty="0" smtClean="0"/>
              <a:t>For the cloud, RDBMS provide both </a:t>
            </a:r>
          </a:p>
          <a:p>
            <a:pPr lvl="1"/>
            <a:r>
              <a:rPr lang="en-US" dirty="0" smtClean="0"/>
              <a:t>Too much: ACID transactions, complex query language, lots of tuning knobs</a:t>
            </a:r>
          </a:p>
          <a:p>
            <a:pPr lvl="1"/>
            <a:r>
              <a:rPr lang="en-US" dirty="0" smtClean="0"/>
              <a:t>Too little: specific optimizations for OLAP, flexible programming model, flexible schema, scalability 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Data Management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data</a:t>
            </a:r>
          </a:p>
          <a:p>
            <a:pPr lvl="1"/>
            <a:r>
              <a:rPr lang="en-US" dirty="0" smtClean="0"/>
              <a:t>Can be very large (e.g. text-based or scientific applications), unstructured or semi-structured, and typically append-only (with rare updates)</a:t>
            </a:r>
          </a:p>
          <a:p>
            <a:r>
              <a:rPr lang="en-US" dirty="0" smtClean="0"/>
              <a:t> Cloud users and application developers</a:t>
            </a:r>
          </a:p>
          <a:p>
            <a:pPr lvl="1"/>
            <a:r>
              <a:rPr lang="en-US" dirty="0" smtClean="0"/>
              <a:t>In very high numbers, with very diverse expertise but very little DBMS expertise</a:t>
            </a:r>
          </a:p>
          <a:p>
            <a:r>
              <a:rPr lang="en-US" i="1" dirty="0" smtClean="0"/>
              <a:t>Therefore, current cloud data management solutions trade consistency for scalability, simplicity and </a:t>
            </a:r>
            <a:r>
              <a:rPr lang="en-US" i="1" dirty="0" smtClean="0"/>
              <a:t>flexibility</a:t>
            </a:r>
          </a:p>
          <a:p>
            <a:pPr lvl="1"/>
            <a:r>
              <a:rPr lang="fr-FR" dirty="0" smtClean="0"/>
              <a:t>New </a:t>
            </a:r>
            <a:r>
              <a:rPr lang="fr-FR" dirty="0" smtClean="0"/>
              <a:t>file </a:t>
            </a:r>
            <a:r>
              <a:rPr lang="fr-FR" dirty="0" err="1" smtClean="0"/>
              <a:t>systems</a:t>
            </a:r>
            <a:r>
              <a:rPr lang="fr-FR" dirty="0" smtClean="0"/>
              <a:t>: GFS, HDFS, 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New DBMS: Amazon </a:t>
            </a:r>
            <a:r>
              <a:rPr lang="fr-FR" dirty="0" err="1" smtClean="0"/>
              <a:t>SimpleDB</a:t>
            </a:r>
            <a:r>
              <a:rPr lang="fr-FR" dirty="0" smtClean="0"/>
              <a:t>, Google Base, Google </a:t>
            </a:r>
            <a:r>
              <a:rPr lang="fr-FR" dirty="0" err="1" smtClean="0"/>
              <a:t>Bigtable</a:t>
            </a:r>
            <a:r>
              <a:rPr lang="fr-FR" dirty="0" smtClean="0"/>
              <a:t>, Yahoo </a:t>
            </a:r>
            <a:r>
              <a:rPr lang="fr-FR" dirty="0" err="1" smtClean="0"/>
              <a:t>Pnuts</a:t>
            </a:r>
            <a:r>
              <a:rPr lang="fr-FR" dirty="0" smtClean="0"/>
              <a:t>, etc.</a:t>
            </a:r>
          </a:p>
          <a:p>
            <a:pPr lvl="1"/>
            <a:r>
              <a:rPr lang="fr-FR" dirty="0" smtClean="0"/>
              <a:t>New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: Google </a:t>
            </a:r>
            <a:r>
              <a:rPr lang="fr-FR" dirty="0" err="1" smtClean="0"/>
              <a:t>MapReduce</a:t>
            </a:r>
            <a:r>
              <a:rPr lang="fr-FR" dirty="0" smtClean="0"/>
              <a:t> (and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variations)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File System (GFS)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Used</a:t>
            </a:r>
            <a:r>
              <a:rPr lang="fr-FR" dirty="0" smtClean="0"/>
              <a:t> by </a:t>
            </a:r>
            <a:r>
              <a:rPr lang="fr-FR" dirty="0" err="1" smtClean="0"/>
              <a:t>many</a:t>
            </a:r>
            <a:r>
              <a:rPr lang="fr-FR" dirty="0" smtClean="0"/>
              <a:t> Google applications</a:t>
            </a:r>
          </a:p>
          <a:p>
            <a:pPr lvl="1"/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, </a:t>
            </a:r>
            <a:r>
              <a:rPr lang="fr-FR" dirty="0" err="1" smtClean="0"/>
              <a:t>Bigtable</a:t>
            </a:r>
            <a:r>
              <a:rPr lang="fr-FR" dirty="0" smtClean="0"/>
              <a:t>, </a:t>
            </a:r>
            <a:r>
              <a:rPr lang="fr-FR" dirty="0" err="1" smtClean="0"/>
              <a:t>Mapreduce</a:t>
            </a:r>
            <a:r>
              <a:rPr lang="fr-FR" dirty="0" smtClean="0"/>
              <a:t>, etc.</a:t>
            </a:r>
          </a:p>
          <a:p>
            <a:r>
              <a:rPr lang="fr-FR" dirty="0" smtClean="0"/>
              <a:t>The basis for </a:t>
            </a:r>
            <a:r>
              <a:rPr lang="fr-FR" dirty="0" err="1" smtClean="0"/>
              <a:t>popular</a:t>
            </a:r>
            <a:r>
              <a:rPr lang="fr-FR" dirty="0" smtClean="0"/>
              <a:t> Open Source </a:t>
            </a:r>
            <a:r>
              <a:rPr lang="fr-FR" dirty="0" err="1" smtClean="0"/>
              <a:t>implementations</a:t>
            </a:r>
            <a:r>
              <a:rPr lang="fr-FR" dirty="0" smtClean="0"/>
              <a:t>: </a:t>
            </a:r>
            <a:r>
              <a:rPr lang="fr-FR" dirty="0" err="1" smtClean="0"/>
              <a:t>Hadoop</a:t>
            </a:r>
            <a:r>
              <a:rPr lang="fr-FR" dirty="0" smtClean="0"/>
              <a:t> HDFS (Apache &amp; Yahoo)</a:t>
            </a:r>
          </a:p>
          <a:p>
            <a:r>
              <a:rPr lang="fr-FR" dirty="0" err="1" smtClean="0"/>
              <a:t>Optimized</a:t>
            </a:r>
            <a:r>
              <a:rPr lang="fr-FR" dirty="0" smtClean="0"/>
              <a:t> for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endParaRPr lang="fr-FR" dirty="0" smtClean="0"/>
          </a:p>
          <a:p>
            <a:pPr lvl="1"/>
            <a:r>
              <a:rPr lang="en-US" dirty="0" smtClean="0"/>
              <a:t>Shared-nothing cluster of thousand nodes, built from inexpensive </a:t>
            </a:r>
            <a:r>
              <a:rPr lang="en-US" dirty="0" err="1" smtClean="0"/>
              <a:t>harware</a:t>
            </a:r>
            <a:r>
              <a:rPr lang="en-US" dirty="0" smtClean="0"/>
              <a:t> =&gt; node failure is the norm!</a:t>
            </a:r>
          </a:p>
          <a:p>
            <a:pPr lvl="1"/>
            <a:r>
              <a:rPr lang="en-US" dirty="0" smtClean="0"/>
              <a:t>Very large files, of typically several GB, containing many objects such as web documents</a:t>
            </a:r>
          </a:p>
          <a:p>
            <a:pPr lvl="1"/>
            <a:r>
              <a:rPr lang="en-US" dirty="0" smtClean="0"/>
              <a:t>Mostly read and append (random updates are rare)</a:t>
            </a:r>
          </a:p>
          <a:p>
            <a:pPr lvl="2"/>
            <a:r>
              <a:rPr lang="en-US" dirty="0" smtClean="0"/>
              <a:t>Large reads of bulk data (e.g. 1 MB) and small random reads (e.g. 1 KB)</a:t>
            </a:r>
          </a:p>
          <a:p>
            <a:pPr lvl="2"/>
            <a:r>
              <a:rPr lang="en-US" dirty="0" smtClean="0"/>
              <a:t>Append operations are also large and there may be many concurrent clients that append the same file</a:t>
            </a:r>
          </a:p>
          <a:p>
            <a:pPr lvl="2"/>
            <a:r>
              <a:rPr lang="en-US" dirty="0" smtClean="0"/>
              <a:t>High throughput (for bulk data) more important than low latency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</a:t>
            </a:r>
            <a:r>
              <a:rPr lang="fr-FR" dirty="0" err="1" smtClean="0"/>
              <a:t>Choices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file system interface (create, open, read, write, close, and delete file)</a:t>
            </a:r>
          </a:p>
          <a:p>
            <a:pPr lvl="1"/>
            <a:r>
              <a:rPr lang="en-US" dirty="0" smtClean="0"/>
              <a:t>Two additional operations: snapshot and record append. </a:t>
            </a:r>
          </a:p>
          <a:p>
            <a:r>
              <a:rPr lang="en-US" dirty="0" smtClean="0"/>
              <a:t>Relaxed consistency, with atomic record append</a:t>
            </a:r>
          </a:p>
          <a:p>
            <a:pPr lvl="1"/>
            <a:r>
              <a:rPr lang="en-US" dirty="0" smtClean="0"/>
              <a:t>No need for distributed lock management</a:t>
            </a:r>
          </a:p>
          <a:p>
            <a:pPr lvl="1"/>
            <a:r>
              <a:rPr lang="en-US" dirty="0" smtClean="0"/>
              <a:t>Up to the application to use techniques such as </a:t>
            </a:r>
            <a:r>
              <a:rPr lang="en-US" dirty="0" err="1" smtClean="0"/>
              <a:t>checkpointing</a:t>
            </a:r>
            <a:r>
              <a:rPr lang="en-US" dirty="0" smtClean="0"/>
              <a:t> and writing self-validating records</a:t>
            </a:r>
          </a:p>
          <a:p>
            <a:r>
              <a:rPr lang="en-US" dirty="0" smtClean="0"/>
              <a:t>Single GFS master</a:t>
            </a:r>
          </a:p>
          <a:p>
            <a:pPr lvl="1"/>
            <a:r>
              <a:rPr lang="en-US" dirty="0" smtClean="0"/>
              <a:t>Maintains file metadata such as namespace, access control information, and data placement information</a:t>
            </a:r>
          </a:p>
          <a:p>
            <a:pPr lvl="1"/>
            <a:r>
              <a:rPr lang="en-US" dirty="0" smtClean="0"/>
              <a:t>Simple, lightly loaded, fault-tolerant</a:t>
            </a:r>
          </a:p>
          <a:p>
            <a:r>
              <a:rPr lang="en-US" dirty="0" smtClean="0"/>
              <a:t>Fast recovery and replication strategies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GFS </a:t>
            </a:r>
            <a:r>
              <a:rPr lang="fr-FR" dirty="0" err="1" smtClean="0"/>
              <a:t>Distributed</a:t>
            </a:r>
            <a:r>
              <a:rPr lang="fr-FR" dirty="0" smtClean="0"/>
              <a:t> 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1019448"/>
          </a:xfrm>
        </p:spPr>
        <p:txBody>
          <a:bodyPr/>
          <a:lstStyle/>
          <a:p>
            <a:r>
              <a:rPr lang="en-US" dirty="0" smtClean="0"/>
              <a:t>Files are divided in fixed-size partitions, called </a:t>
            </a:r>
            <a:r>
              <a:rPr lang="en-US" i="1" dirty="0" smtClean="0"/>
              <a:t>chunks</a:t>
            </a:r>
            <a:r>
              <a:rPr lang="en-US" dirty="0" smtClean="0"/>
              <a:t>, of large size, i.e. 64 MB, each replicated at several nodes</a:t>
            </a:r>
            <a:endParaRPr lang="fr-FR" dirty="0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9300072" y="5712250"/>
            <a:ext cx="1352169" cy="133134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</p:spPr>
        <p:txBody>
          <a:bodyPr lIns="130046" tIns="65023" rIns="130046" bIns="65023"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713069" y="4667429"/>
            <a:ext cx="1906416" cy="11931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Application</a:t>
            </a:r>
          </a:p>
          <a:p>
            <a:pPr algn="ctr"/>
            <a:endParaRPr lang="en-US" sz="2300" dirty="0">
              <a:solidFill>
                <a:schemeClr val="tx2"/>
              </a:solidFill>
              <a:latin typeface="Book Antiqua"/>
            </a:endParaRPr>
          </a:p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GFS client</a:t>
            </a: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2747251" y="5302604"/>
            <a:ext cx="187115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619485" y="5200193"/>
            <a:ext cx="341211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4827513" y="4585725"/>
            <a:ext cx="2728827" cy="4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sz="2300" dirty="0" smtClean="0">
                <a:solidFill>
                  <a:schemeClr val="tx2"/>
                </a:solidFill>
                <a:latin typeface="Book Antiqua"/>
              </a:rPr>
              <a:t>Get chunk location</a:t>
            </a:r>
            <a:endParaRPr lang="en-US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891394" y="7453243"/>
            <a:ext cx="218427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91394" y="6838775"/>
            <a:ext cx="2243806" cy="48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sz="2300" dirty="0" smtClean="0">
                <a:solidFill>
                  <a:schemeClr val="tx2"/>
                </a:solidFill>
                <a:latin typeface="Book Antiqua"/>
              </a:rPr>
              <a:t>Get chunk data</a:t>
            </a:r>
            <a:endParaRPr lang="en-US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6075669" y="7043598"/>
            <a:ext cx="2912366" cy="115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300" dirty="0" smtClean="0">
                <a:solidFill>
                  <a:schemeClr val="tx2"/>
                </a:solidFill>
                <a:latin typeface="Book Antiqua"/>
              </a:rPr>
              <a:t>GFS chunk server</a:t>
            </a:r>
            <a:endParaRPr lang="en-US" sz="2300" dirty="0">
              <a:solidFill>
                <a:schemeClr val="tx2"/>
              </a:solidFill>
              <a:latin typeface="Book Antiqua"/>
            </a:endParaRPr>
          </a:p>
          <a:p>
            <a:pPr algn="ctr"/>
            <a:endParaRPr lang="en-US" sz="2300" dirty="0">
              <a:solidFill>
                <a:schemeClr val="tx2"/>
              </a:solidFill>
              <a:latin typeface="Book Antiqua"/>
            </a:endParaRPr>
          </a:p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Linux file system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6075669" y="7760478"/>
            <a:ext cx="286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6907774" y="8579769"/>
            <a:ext cx="936118" cy="61446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7375833" y="8189168"/>
            <a:ext cx="0" cy="4930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 sz="23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8051917" y="4790548"/>
            <a:ext cx="1906416" cy="839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ctr"/>
            <a:r>
              <a:rPr lang="en-US" sz="2300" dirty="0" smtClean="0">
                <a:solidFill>
                  <a:schemeClr val="tx2"/>
                </a:solidFill>
                <a:latin typeface="Book Antiqua"/>
              </a:rPr>
              <a:t>GFS</a:t>
            </a:r>
          </a:p>
          <a:p>
            <a:pPr algn="ctr"/>
            <a:r>
              <a:rPr lang="en-US" sz="2300" dirty="0" smtClean="0">
                <a:solidFill>
                  <a:schemeClr val="tx2"/>
                </a:solidFill>
                <a:latin typeface="Book Antiqua"/>
              </a:rPr>
              <a:t>Master</a:t>
            </a:r>
            <a:endParaRPr lang="en-US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9508098" y="7043598"/>
            <a:ext cx="2912366" cy="115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300" dirty="0" smtClean="0">
                <a:solidFill>
                  <a:schemeClr val="tx2"/>
                </a:solidFill>
                <a:latin typeface="Book Antiqua"/>
              </a:rPr>
              <a:t>GFS chunk server</a:t>
            </a:r>
            <a:endParaRPr lang="en-US" sz="2300" dirty="0">
              <a:solidFill>
                <a:schemeClr val="tx2"/>
              </a:solidFill>
              <a:latin typeface="Book Antiqua"/>
            </a:endParaRPr>
          </a:p>
          <a:p>
            <a:pPr algn="ctr"/>
            <a:endParaRPr lang="en-US" sz="2300" dirty="0">
              <a:solidFill>
                <a:schemeClr val="tx2"/>
              </a:solidFill>
              <a:latin typeface="Book Antiqua"/>
            </a:endParaRPr>
          </a:p>
          <a:p>
            <a:pPr algn="ctr"/>
            <a:r>
              <a:rPr lang="en-US" sz="2300" dirty="0" smtClean="0">
                <a:solidFill>
                  <a:schemeClr val="tx2"/>
                </a:solidFill>
                <a:latin typeface="Book Antiqua"/>
              </a:rPr>
              <a:t>Linux file </a:t>
            </a:r>
            <a:r>
              <a:rPr lang="en-US" sz="2300" dirty="0">
                <a:solidFill>
                  <a:schemeClr val="tx2"/>
                </a:solidFill>
                <a:latin typeface="Book Antiqua"/>
              </a:rPr>
              <a:t>system</a:t>
            </a: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9508098" y="7760478"/>
            <a:ext cx="286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3" name="Cylindre 42"/>
          <p:cNvSpPr/>
          <p:nvPr/>
        </p:nvSpPr>
        <p:spPr>
          <a:xfrm>
            <a:off x="10340203" y="8579769"/>
            <a:ext cx="936118" cy="61446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>
            <a:off x="10808262" y="8189168"/>
            <a:ext cx="0" cy="4930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 sz="23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H="1">
            <a:off x="7427837" y="5712250"/>
            <a:ext cx="1144144" cy="133134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</p:spPr>
        <p:txBody>
          <a:bodyPr lIns="130046" tIns="65023" rIns="130046" bIns="65023"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H="1">
            <a:off x="3891394" y="5884912"/>
            <a:ext cx="0" cy="15683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med" len="med"/>
            <a:tailEnd type="none" w="med" len="med"/>
          </a:ln>
        </p:spPr>
        <p:txBody>
          <a:bodyPr lIns="130046" tIns="65023" rIns="130046" bIns="65023"/>
          <a:lstStyle/>
          <a:p>
            <a:endParaRPr lang="fr-FR" sz="2300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Bigtable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storage system for a shared-nothing cluster</a:t>
            </a:r>
          </a:p>
          <a:p>
            <a:pPr lvl="1"/>
            <a:r>
              <a:rPr lang="en-US" dirty="0" smtClean="0"/>
              <a:t>Uses GFS to store structured data, with fault-tolerance and availability</a:t>
            </a:r>
          </a:p>
          <a:p>
            <a:r>
              <a:rPr lang="fr-FR" dirty="0" err="1" smtClean="0"/>
              <a:t>Used</a:t>
            </a:r>
            <a:r>
              <a:rPr lang="fr-FR" dirty="0" smtClean="0"/>
              <a:t> by </a:t>
            </a:r>
            <a:r>
              <a:rPr lang="fr-FR" dirty="0" err="1" smtClean="0"/>
              <a:t>popular</a:t>
            </a:r>
            <a:r>
              <a:rPr lang="fr-FR" dirty="0" smtClean="0"/>
              <a:t> Google applications</a:t>
            </a:r>
          </a:p>
          <a:p>
            <a:pPr lvl="1"/>
            <a:r>
              <a:rPr lang="en-US" dirty="0" smtClean="0"/>
              <a:t>Google Earth, Google Analytics, </a:t>
            </a:r>
            <a:r>
              <a:rPr lang="en-US" dirty="0" err="1" smtClean="0"/>
              <a:t>Orkut</a:t>
            </a:r>
            <a:r>
              <a:rPr lang="en-US" dirty="0" smtClean="0"/>
              <a:t>, </a:t>
            </a:r>
            <a:r>
              <a:rPr lang="fr-FR" dirty="0" smtClean="0"/>
              <a:t>etc.</a:t>
            </a:r>
          </a:p>
          <a:p>
            <a:r>
              <a:rPr lang="fr-FR" dirty="0" smtClean="0"/>
              <a:t>The basis for </a:t>
            </a:r>
            <a:r>
              <a:rPr lang="fr-FR" dirty="0" err="1" smtClean="0"/>
              <a:t>popular</a:t>
            </a:r>
            <a:r>
              <a:rPr lang="fr-FR" dirty="0" smtClean="0"/>
              <a:t> Open Source </a:t>
            </a:r>
            <a:r>
              <a:rPr lang="fr-FR" dirty="0" err="1" smtClean="0"/>
              <a:t>implementations</a:t>
            </a:r>
            <a:endParaRPr lang="fr-FR" dirty="0" smtClean="0"/>
          </a:p>
          <a:p>
            <a:pPr lvl="1"/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 err="1" smtClean="0"/>
              <a:t>Hbase</a:t>
            </a:r>
            <a:r>
              <a:rPr lang="fr-FR" dirty="0" smtClean="0"/>
              <a:t> on top of HDFS (Apache &amp; Yahoo)</a:t>
            </a:r>
          </a:p>
          <a:p>
            <a:r>
              <a:rPr lang="fr-FR" dirty="0" err="1" smtClean="0"/>
              <a:t>Specific</a:t>
            </a:r>
            <a:r>
              <a:rPr lang="fr-FR" dirty="0" smtClean="0"/>
              <a:t> data model </a:t>
            </a:r>
            <a:r>
              <a:rPr lang="fr-FR" dirty="0" err="1" smtClean="0"/>
              <a:t>that</a:t>
            </a:r>
            <a:r>
              <a:rPr lang="fr-FR" dirty="0" smtClean="0"/>
              <a:t> combines aspects of </a:t>
            </a:r>
            <a:r>
              <a:rPr lang="fr-FR" dirty="0" err="1" smtClean="0"/>
              <a:t>row</a:t>
            </a:r>
            <a:r>
              <a:rPr lang="fr-FR" dirty="0" smtClean="0"/>
              <a:t>-store and </a:t>
            </a:r>
            <a:r>
              <a:rPr lang="fr-FR" dirty="0" err="1" smtClean="0"/>
              <a:t>column</a:t>
            </a:r>
            <a:r>
              <a:rPr lang="fr-FR" dirty="0" smtClean="0"/>
              <a:t>-store DBMS</a:t>
            </a:r>
          </a:p>
          <a:p>
            <a:pPr lvl="1"/>
            <a:r>
              <a:rPr lang="fr-FR" dirty="0" err="1" smtClean="0"/>
              <a:t>Rows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multi-</a:t>
            </a:r>
            <a:r>
              <a:rPr lang="fr-FR" dirty="0" err="1" smtClean="0"/>
              <a:t>valued</a:t>
            </a:r>
            <a:r>
              <a:rPr lang="fr-FR" dirty="0" smtClean="0"/>
              <a:t>, </a:t>
            </a:r>
            <a:r>
              <a:rPr lang="fr-FR" dirty="0" err="1" smtClean="0"/>
              <a:t>timestamped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 smtClean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Bigtable</a:t>
            </a:r>
            <a:r>
              <a:rPr lang="en-US" dirty="0" smtClean="0"/>
              <a:t> is defined as a multidimensional map, indexed by a row key, a column key and a timestamp, each cell of the map being a single value (a string)</a:t>
            </a:r>
            <a:endParaRPr lang="fr-FR" dirty="0" smtClean="0"/>
          </a:p>
          <a:p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partitioning</a:t>
            </a:r>
            <a:r>
              <a:rPr lang="fr-FR" dirty="0" smtClean="0"/>
              <a:t> of tables for </a:t>
            </a:r>
            <a:r>
              <a:rPr lang="fr-FR" dirty="0" err="1" smtClean="0"/>
              <a:t>scalability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Bigtable</a:t>
            </a:r>
            <a:r>
              <a:rPr lang="fr-FR" dirty="0" smtClean="0"/>
              <a:t> </a:t>
            </a:r>
            <a:r>
              <a:rPr lang="fr-FR" dirty="0" err="1" smtClean="0"/>
              <a:t>Row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13023" y="3430244"/>
            <a:ext cx="12391777" cy="53142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err="1" smtClean="0">
                <a:solidFill>
                  <a:sysClr val="windowText" lastClr="000000"/>
                </a:solidFill>
                <a:latin typeface="Book Antiqua"/>
              </a:rPr>
              <a:t>Row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Book Antiqua"/>
              </a:rPr>
              <a:t> </a:t>
            </a:r>
            <a:r>
              <a:rPr lang="fr-FR" sz="2600" kern="0" dirty="0" err="1" smtClean="0">
                <a:solidFill>
                  <a:sysClr val="windowText" lastClr="000000"/>
                </a:solidFill>
                <a:latin typeface="Book Antiqua"/>
              </a:rPr>
              <a:t>key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Book Antiqua"/>
              </a:rPr>
              <a:t>                          Contents:                         Anchor:                 </a:t>
            </a:r>
            <a:r>
              <a:rPr lang="fr-FR" sz="2600" kern="0" dirty="0" err="1" smtClean="0">
                <a:solidFill>
                  <a:sysClr val="windowText" lastClr="000000"/>
                </a:solidFill>
                <a:latin typeface="Book Antiqua"/>
              </a:rPr>
              <a:t>Language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Book Antiqua"/>
              </a:rPr>
              <a:t>:</a:t>
            </a:r>
            <a:endParaRPr lang="fr-FR" sz="2600" kern="0" dirty="0">
              <a:solidFill>
                <a:sysClr val="windowText" lastClr="000000"/>
              </a:solidFill>
              <a:latin typeface="Book Antiqua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713865" y="4659181"/>
            <a:ext cx="2226311" cy="53142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"google.com"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713865" y="6400174"/>
            <a:ext cx="2226311" cy="53142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"google.com"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026533" y="5273649"/>
            <a:ext cx="1577095" cy="53142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"Google"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550072" y="4659181"/>
            <a:ext cx="3328001" cy="53142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"&lt;html&gt; …&lt;\html&gt;"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4333" y="4659181"/>
            <a:ext cx="3127023" cy="53142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</a:t>
            </a:r>
            <a:r>
              <a:rPr lang="fr-FR" sz="2600" kern="0" dirty="0" err="1" smtClean="0">
                <a:solidFill>
                  <a:schemeClr val="tx2"/>
                </a:solidFill>
                <a:latin typeface="Book Antiqua"/>
              </a:rPr>
              <a:t>com.google.www</a:t>
            </a: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792139" y="4659181"/>
            <a:ext cx="1578747" cy="53142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</a:t>
            </a:r>
            <a:r>
              <a:rPr lang="fr-FR" sz="2600" kern="0" dirty="0" err="1" smtClean="0">
                <a:solidFill>
                  <a:schemeClr val="tx2"/>
                </a:solidFill>
                <a:latin typeface="Book Antiqua"/>
              </a:rPr>
              <a:t>english</a:t>
            </a: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550072" y="5524872"/>
            <a:ext cx="3312368" cy="53142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"&lt;html&gt; …&lt;\html&gt;"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621625" y="4147124"/>
            <a:ext cx="1275730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inria.fr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790432" y="5478472"/>
            <a:ext cx="479038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fr-FR" sz="2600" kern="0" baseline="-25000" dirty="0" smtClean="0">
                <a:solidFill>
                  <a:schemeClr val="tx2"/>
                </a:solidFill>
                <a:latin typeface="Book Antiqua"/>
              </a:rPr>
              <a:t>5</a:t>
            </a:r>
            <a:endParaRPr lang="fr-FR" sz="2600" kern="0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2288058" y="4659181"/>
            <a:ext cx="479038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fr-FR" sz="2600" kern="0" baseline="-25000" dirty="0" smtClean="0">
                <a:solidFill>
                  <a:schemeClr val="tx2"/>
                </a:solidFill>
                <a:latin typeface="Book Antiqua"/>
              </a:rPr>
              <a:t>1</a:t>
            </a:r>
            <a:endParaRPr lang="fr-FR" sz="2600" kern="0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911794" y="4659181"/>
            <a:ext cx="479038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fr-FR" sz="2600" kern="0" baseline="-25000" dirty="0" smtClean="0">
                <a:solidFill>
                  <a:schemeClr val="tx2"/>
                </a:solidFill>
                <a:latin typeface="Book Antiqua"/>
              </a:rPr>
              <a:t>2</a:t>
            </a:r>
            <a:endParaRPr lang="fr-FR" sz="2600" kern="0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604560" y="5273649"/>
            <a:ext cx="479038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fr-FR" sz="2600" kern="0" baseline="-25000" dirty="0" smtClean="0">
                <a:solidFill>
                  <a:schemeClr val="tx2"/>
                </a:solidFill>
                <a:latin typeface="Book Antiqua"/>
              </a:rPr>
              <a:t>3</a:t>
            </a:r>
            <a:endParaRPr lang="fr-FR" sz="2600" kern="0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911794" y="6400174"/>
            <a:ext cx="479038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fr-FR" sz="2600" kern="0" baseline="-25000" dirty="0" smtClean="0">
                <a:solidFill>
                  <a:schemeClr val="tx2"/>
                </a:solidFill>
                <a:latin typeface="Book Antiqua"/>
              </a:rPr>
              <a:t>4</a:t>
            </a:r>
            <a:endParaRPr lang="fr-FR" sz="2600" kern="0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815450" y="4659181"/>
            <a:ext cx="479038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fr-FR" sz="2600" kern="0" baseline="-25000" dirty="0" smtClean="0">
                <a:solidFill>
                  <a:schemeClr val="tx2"/>
                </a:solidFill>
                <a:latin typeface="Book Antiqua"/>
              </a:rPr>
              <a:t>1</a:t>
            </a:r>
            <a:endParaRPr lang="fr-FR" sz="2600" kern="0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612523" y="5888117"/>
            <a:ext cx="2155779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chemeClr val="tx2"/>
                </a:solidFill>
                <a:latin typeface="Book Antiqua"/>
              </a:rPr>
              <a:t>uwaterloo.ca</a:t>
            </a:r>
            <a:endParaRPr lang="fr-FR" sz="2600" kern="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306" y="3225422"/>
            <a:ext cx="12391777" cy="3900093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30046" tIns="65023" rIns="130046" bIns="65023" rtlCol="0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chemeClr val="tx2"/>
              </a:solidFill>
              <a:latin typeface="Book Antiqua"/>
              <a:ea typeface="+mn-ea"/>
              <a:cs typeface="+mn-cs"/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357718" y="4044712"/>
            <a:ext cx="12289365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16200000" flipH="1">
            <a:off x="1592218" y="5165674"/>
            <a:ext cx="3900093" cy="1958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rot="5400000">
            <a:off x="5260179" y="5166409"/>
            <a:ext cx="3900093" cy="1811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Connecteur droit 46"/>
          <p:cNvCxnSpPr/>
          <p:nvPr/>
        </p:nvCxnSpPr>
        <p:spPr>
          <a:xfrm rot="16200000" flipH="1">
            <a:off x="8448890" y="5170563"/>
            <a:ext cx="3900095" cy="980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596100" y="2483522"/>
            <a:ext cx="2620975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Row unique id</a:t>
            </a:r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4908388" y="2428528"/>
            <a:ext cx="2674801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Column family</a:t>
            </a:r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8832472" y="2373533"/>
            <a:ext cx="2221401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Column key</a:t>
            </a:r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rot="5400000">
            <a:off x="8618111" y="3010570"/>
            <a:ext cx="1339298" cy="1261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 bwMode="auto">
          <a:xfrm>
            <a:off x="6715912" y="2971743"/>
            <a:ext cx="1222839" cy="640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 bwMode="auto">
          <a:xfrm rot="5400000">
            <a:off x="1533404" y="2971746"/>
            <a:ext cx="524075" cy="524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ZoneTexte 72"/>
          <p:cNvSpPr txBox="1"/>
          <p:nvPr/>
        </p:nvSpPr>
        <p:spPr>
          <a:xfrm>
            <a:off x="1222841" y="7397258"/>
            <a:ext cx="10753223" cy="1854865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fr-FR" sz="2800" dirty="0" err="1" smtClean="0">
                <a:solidFill>
                  <a:schemeClr val="tx2"/>
                </a:solidFill>
                <a:latin typeface="Book Antiqua"/>
              </a:rPr>
              <a:t>Column</a:t>
            </a:r>
            <a:r>
              <a:rPr lang="fr-FR" sz="2800" dirty="0" smtClean="0">
                <a:solidFill>
                  <a:schemeClr val="tx2"/>
                </a:solidFill>
                <a:latin typeface="Book Antiqua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Book Antiqua"/>
              </a:rPr>
              <a:t>family</a:t>
            </a:r>
            <a:r>
              <a:rPr lang="fr-FR" sz="2800" dirty="0" smtClean="0">
                <a:solidFill>
                  <a:schemeClr val="tx2"/>
                </a:solidFill>
                <a:latin typeface="Book Antiqua"/>
              </a:rPr>
              <a:t> = a </a:t>
            </a:r>
            <a:r>
              <a:rPr lang="fr-FR" sz="2800" dirty="0" err="1" smtClean="0">
                <a:solidFill>
                  <a:schemeClr val="tx2"/>
                </a:solidFill>
                <a:latin typeface="Book Antiqua"/>
              </a:rPr>
              <a:t>kind</a:t>
            </a:r>
            <a:r>
              <a:rPr lang="fr-FR" sz="2800" dirty="0" smtClean="0">
                <a:solidFill>
                  <a:schemeClr val="tx2"/>
                </a:solidFill>
                <a:latin typeface="Book Antiqua"/>
              </a:rPr>
              <a:t> of multi-</a:t>
            </a:r>
            <a:r>
              <a:rPr lang="fr-FR" sz="2800" dirty="0" err="1" smtClean="0">
                <a:solidFill>
                  <a:schemeClr val="tx2"/>
                </a:solidFill>
                <a:latin typeface="Book Antiqua"/>
              </a:rPr>
              <a:t>valued</a:t>
            </a:r>
            <a:r>
              <a:rPr lang="fr-FR" sz="2800" dirty="0" smtClean="0">
                <a:solidFill>
                  <a:schemeClr val="tx2"/>
                </a:solidFill>
                <a:latin typeface="Book Antiqua"/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  <a:latin typeface="Book Antiqua"/>
              </a:rPr>
              <a:t>attribute</a:t>
            </a:r>
            <a:endParaRPr lang="fr-FR" sz="2800" dirty="0" smtClean="0">
              <a:solidFill>
                <a:schemeClr val="tx2"/>
              </a:solidFill>
              <a:latin typeface="Book Antiqua"/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Set of columns (of the same type), each identified by a key</a:t>
            </a:r>
          </a:p>
          <a:p>
            <a:pPr lvl="2" algn="l"/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- Colum key = attribute value, but used as a name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 Unit of access control and compression</a:t>
            </a:r>
            <a:endParaRPr lang="fr-FR" sz="2800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Bigtable</a:t>
            </a:r>
            <a:r>
              <a:rPr lang="fr-FR" dirty="0" smtClean="0"/>
              <a:t> DDL and DML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API for defining and manipulating tables, within a programming language such as C++</a:t>
            </a:r>
          </a:p>
          <a:p>
            <a:pPr lvl="1"/>
            <a:r>
              <a:rPr lang="en-US" dirty="0" smtClean="0"/>
              <a:t>Various operators to write and update values, and to iterate over subsets of data, produced by a scan operator</a:t>
            </a:r>
          </a:p>
          <a:p>
            <a:pPr lvl="1"/>
            <a:r>
              <a:rPr lang="en-US" dirty="0" smtClean="0"/>
              <a:t>Various ways to restrict the rows, columns and timestamps produced by a scan, as in relational select, but no complex operator such as join or union</a:t>
            </a:r>
          </a:p>
          <a:p>
            <a:pPr lvl="1"/>
            <a:r>
              <a:rPr lang="en-US" dirty="0" smtClean="0"/>
              <a:t>Transactional atomicity  for single row updates only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Dynamic</a:t>
            </a:r>
            <a:r>
              <a:rPr lang="fr-FR" dirty="0" smtClean="0"/>
              <a:t> Range </a:t>
            </a:r>
            <a:r>
              <a:rPr lang="fr-FR" dirty="0" err="1" smtClean="0"/>
              <a:t>Partitioning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partitioning of a table on the row key</a:t>
            </a:r>
          </a:p>
          <a:p>
            <a:pPr lvl="1"/>
            <a:r>
              <a:rPr lang="en-US" dirty="0" smtClean="0"/>
              <a:t>Tablet =  a partition corresponding to a row range.</a:t>
            </a:r>
          </a:p>
          <a:p>
            <a:pPr lvl="1"/>
            <a:r>
              <a:rPr lang="en-US" dirty="0" smtClean="0"/>
              <a:t>Partitioning is dynamic, starting with one tablet (the entire table range) which is subsequently split into multiple tablets as the table grows</a:t>
            </a:r>
          </a:p>
          <a:p>
            <a:pPr lvl="1"/>
            <a:r>
              <a:rPr lang="en-US" dirty="0" smtClean="0"/>
              <a:t>Metadata table itself partitioned in metadata tablets, with a single root tablet stored at a master server, similar to GFS’s master</a:t>
            </a:r>
          </a:p>
          <a:p>
            <a:r>
              <a:rPr lang="en-US" dirty="0" smtClean="0"/>
              <a:t>Implementation techniques</a:t>
            </a:r>
          </a:p>
          <a:p>
            <a:pPr lvl="1"/>
            <a:r>
              <a:rPr lang="en-US" dirty="0" smtClean="0"/>
              <a:t>Compression of column families</a:t>
            </a:r>
          </a:p>
          <a:p>
            <a:pPr lvl="1"/>
            <a:r>
              <a:rPr lang="en-US" dirty="0" smtClean="0"/>
              <a:t>Grouping of column families with high locality of access</a:t>
            </a:r>
          </a:p>
          <a:p>
            <a:pPr lvl="1"/>
            <a:r>
              <a:rPr lang="en-US" dirty="0" smtClean="0"/>
              <a:t>Aggressive caching of metadata information by clients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Yahoo! PNUTS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and distributed database system</a:t>
            </a:r>
          </a:p>
          <a:p>
            <a:r>
              <a:rPr lang="en-US" dirty="0" smtClean="0"/>
              <a:t>Designed for serving Web applications</a:t>
            </a:r>
          </a:p>
          <a:p>
            <a:pPr lvl="1"/>
            <a:r>
              <a:rPr lang="en-US" dirty="0" smtClean="0"/>
              <a:t>No need for complex queries</a:t>
            </a:r>
          </a:p>
          <a:p>
            <a:pPr lvl="1"/>
            <a:r>
              <a:rPr lang="en-US" dirty="0" smtClean="0"/>
              <a:t>Need for good response time, scalability and high availability</a:t>
            </a:r>
          </a:p>
          <a:p>
            <a:pPr lvl="1"/>
            <a:r>
              <a:rPr lang="en-US" dirty="0" smtClean="0"/>
              <a:t>Relaxed consistency guarantees for replicated data</a:t>
            </a:r>
          </a:p>
          <a:p>
            <a:r>
              <a:rPr lang="en-US" dirty="0" smtClean="0"/>
              <a:t>Used internally at Yahoo!</a:t>
            </a:r>
          </a:p>
          <a:p>
            <a:pPr lvl="1"/>
            <a:r>
              <a:rPr lang="en-US" dirty="0" smtClean="0"/>
              <a:t>User database, social networks, content metadata management and shopping listings management apps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DSMSs – Novel Problems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Push-based (data-driven), rather than pull-based (query-driven) computation model</a:t>
            </a:r>
          </a:p>
          <a:p>
            <a:pPr lvl="1"/>
            <a:r>
              <a:rPr lang="en-US" dirty="0"/>
              <a:t>New data arrive continuously and must be processed</a:t>
            </a:r>
          </a:p>
          <a:p>
            <a:pPr lvl="1"/>
            <a:r>
              <a:rPr lang="en-US" dirty="0"/>
              <a:t>Query plans require buffers, queues, and scheduling mechanisms</a:t>
            </a:r>
          </a:p>
          <a:p>
            <a:pPr lvl="1"/>
            <a:r>
              <a:rPr lang="en-US" dirty="0"/>
              <a:t>Query operators must be non-blocking</a:t>
            </a:r>
          </a:p>
          <a:p>
            <a:pPr lvl="1"/>
            <a:r>
              <a:rPr lang="en-US" dirty="0"/>
              <a:t>Must adapt to changing system conditions throughout the lifetime of a query</a:t>
            </a:r>
          </a:p>
          <a:p>
            <a:pPr lvl="1"/>
            <a:r>
              <a:rPr lang="en-US" dirty="0"/>
              <a:t>Load shedding may be required if the system can’t keep up with the stream arrival rates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</a:t>
            </a:r>
            <a:r>
              <a:rPr lang="fr-FR" dirty="0" err="1" smtClean="0"/>
              <a:t>Choices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relational data model</a:t>
            </a:r>
          </a:p>
          <a:p>
            <a:pPr lvl="1"/>
            <a:r>
              <a:rPr lang="en-US" dirty="0" smtClean="0"/>
              <a:t>Tables of flat records, Blob attributes</a:t>
            </a:r>
            <a:endParaRPr lang="fr-FR" dirty="0" smtClean="0"/>
          </a:p>
          <a:p>
            <a:pPr lvl="1"/>
            <a:r>
              <a:rPr lang="en-US" dirty="0" smtClean="0"/>
              <a:t>Flexible schemas</a:t>
            </a:r>
          </a:p>
          <a:p>
            <a:pPr lvl="2"/>
            <a:r>
              <a:rPr lang="en-US" dirty="0" smtClean="0"/>
              <a:t>New attributes can be added at any time even though the table is being queried or updated</a:t>
            </a:r>
          </a:p>
          <a:p>
            <a:pPr lvl="2"/>
            <a:r>
              <a:rPr lang="en-US" dirty="0" smtClean="0"/>
              <a:t>Records need not have values for all attributes</a:t>
            </a:r>
            <a:endParaRPr lang="fr-FR" dirty="0" smtClean="0"/>
          </a:p>
          <a:p>
            <a:r>
              <a:rPr lang="en-US" dirty="0" smtClean="0"/>
              <a:t>Simple query language</a:t>
            </a:r>
          </a:p>
          <a:p>
            <a:pPr lvl="1"/>
            <a:r>
              <a:rPr lang="en-US" dirty="0" smtClean="0"/>
              <a:t>Selection and projection on a single relation</a:t>
            </a:r>
          </a:p>
          <a:p>
            <a:pPr lvl="1"/>
            <a:r>
              <a:rPr lang="en-US" dirty="0" smtClean="0"/>
              <a:t>Updates and deletes must specify the primary key</a:t>
            </a:r>
          </a:p>
          <a:p>
            <a:r>
              <a:rPr lang="en-US" dirty="0" smtClean="0"/>
              <a:t>Range partitioning or hashing of tables into tablets</a:t>
            </a:r>
          </a:p>
          <a:p>
            <a:pPr lvl="1"/>
            <a:r>
              <a:rPr lang="en-US" dirty="0" smtClean="0"/>
              <a:t>Placement in a cluster (at a site)</a:t>
            </a:r>
          </a:p>
          <a:p>
            <a:pPr lvl="1"/>
            <a:r>
              <a:rPr lang="en-US" dirty="0" smtClean="0"/>
              <a:t>Sites in different geographical regions maintain a complete copy of the system and of each table</a:t>
            </a:r>
          </a:p>
          <a:p>
            <a:r>
              <a:rPr lang="en-US" dirty="0" smtClean="0"/>
              <a:t>Publish/subscribe mechanism with guaranteed delivery, for both reliability and replication</a:t>
            </a:r>
          </a:p>
          <a:p>
            <a:pPr lvl="1"/>
            <a:r>
              <a:rPr lang="en-US" dirty="0" smtClean="0"/>
              <a:t>Used to replay lost updates, thus avoiding a traditional database log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Relaxed</a:t>
            </a:r>
            <a:r>
              <a:rPr lang="fr-FR" dirty="0" smtClean="0"/>
              <a:t> </a:t>
            </a:r>
            <a:r>
              <a:rPr lang="fr-FR" dirty="0" err="1" smtClean="0"/>
              <a:t>Consistency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 strong consistency and eventual consistency</a:t>
            </a:r>
          </a:p>
          <a:p>
            <a:pPr lvl="1"/>
            <a:r>
              <a:rPr lang="en-US" dirty="0" smtClean="0"/>
              <a:t>Motivated by the fact that Web applications typically manipulate only one record at a time, but different records may be used under different geographic locations</a:t>
            </a:r>
          </a:p>
          <a:p>
            <a:r>
              <a:rPr lang="en-US" dirty="0" smtClean="0"/>
              <a:t>Per-record timeline consistency: guarantees that all replicas of a given record apply all updates to the record in the same order</a:t>
            </a:r>
          </a:p>
          <a:p>
            <a:r>
              <a:rPr lang="en-US" dirty="0" smtClean="0"/>
              <a:t>Several API operations with different guarantees</a:t>
            </a:r>
          </a:p>
          <a:p>
            <a:pPr lvl="1"/>
            <a:r>
              <a:rPr lang="en-US" dirty="0" smtClean="0"/>
              <a:t>Read-any: returns a possibly stale version of the record</a:t>
            </a:r>
            <a:endParaRPr lang="fr-FR" dirty="0" smtClean="0"/>
          </a:p>
          <a:p>
            <a:pPr lvl="1"/>
            <a:r>
              <a:rPr lang="en-US" dirty="0" smtClean="0"/>
              <a:t>Read-latest: returns the latest copy of the record</a:t>
            </a:r>
            <a:endParaRPr lang="fr-FR" dirty="0" smtClean="0"/>
          </a:p>
          <a:p>
            <a:pPr lvl="1"/>
            <a:r>
              <a:rPr lang="en-US" dirty="0" smtClean="0"/>
              <a:t>Write: performs a single atomic write operation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data </a:t>
            </a:r>
            <a:r>
              <a:rPr lang="fr-FR" dirty="0" err="1" smtClean="0"/>
              <a:t>analysis</a:t>
            </a:r>
            <a:r>
              <a:rPr lang="fr-FR" dirty="0" smtClean="0"/>
              <a:t> of </a:t>
            </a:r>
            <a:r>
              <a:rPr lang="fr-FR" dirty="0" err="1" smtClean="0"/>
              <a:t>very</a:t>
            </a:r>
            <a:r>
              <a:rPr lang="fr-FR" dirty="0" smtClean="0"/>
              <a:t> large data sets</a:t>
            </a:r>
          </a:p>
          <a:p>
            <a:pPr lvl="1"/>
            <a:r>
              <a:rPr lang="fr-FR" dirty="0" err="1" smtClean="0"/>
              <a:t>Highly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, </a:t>
            </a:r>
            <a:r>
              <a:rPr lang="fr-FR" dirty="0" err="1" smtClean="0"/>
              <a:t>irregular</a:t>
            </a:r>
            <a:r>
              <a:rPr lang="fr-FR" dirty="0" smtClean="0"/>
              <a:t>, </a:t>
            </a:r>
            <a:r>
              <a:rPr lang="fr-FR" dirty="0" err="1" smtClean="0"/>
              <a:t>schemaless</a:t>
            </a:r>
            <a:r>
              <a:rPr lang="fr-FR" dirty="0" smtClean="0"/>
              <a:t>, etc.</a:t>
            </a:r>
          </a:p>
          <a:p>
            <a:pPr lvl="1"/>
            <a:r>
              <a:rPr lang="fr-FR" dirty="0" smtClean="0"/>
              <a:t>SQL or 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heavy</a:t>
            </a:r>
            <a:endParaRPr lang="fr-FR" dirty="0" smtClean="0"/>
          </a:p>
          <a:p>
            <a:r>
              <a:rPr lang="fr-FR" dirty="0" smtClean="0"/>
              <a:t>New, simple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model</a:t>
            </a:r>
          </a:p>
          <a:p>
            <a:pPr lvl="1"/>
            <a:r>
              <a:rPr lang="fr-FR" dirty="0" smtClean="0"/>
              <a:t>Data </a:t>
            </a:r>
            <a:r>
              <a:rPr lang="fr-FR" dirty="0" err="1" smtClean="0"/>
              <a:t>structured</a:t>
            </a:r>
            <a:r>
              <a:rPr lang="fr-FR" dirty="0" smtClean="0"/>
              <a:t> as (</a:t>
            </a:r>
            <a:r>
              <a:rPr lang="fr-FR" dirty="0" err="1" smtClean="0"/>
              <a:t>key</a:t>
            </a:r>
            <a:r>
              <a:rPr lang="fr-FR" dirty="0" smtClean="0"/>
              <a:t>, value) pairs</a:t>
            </a:r>
          </a:p>
          <a:p>
            <a:pPr lvl="2"/>
            <a:r>
              <a:rPr lang="fr-FR" dirty="0" err="1" smtClean="0"/>
              <a:t>E.g</a:t>
            </a:r>
            <a:r>
              <a:rPr lang="fr-FR" dirty="0" smtClean="0"/>
              <a:t>. (doc-id, content), (</a:t>
            </a:r>
            <a:r>
              <a:rPr lang="fr-FR" dirty="0" err="1" smtClean="0"/>
              <a:t>word</a:t>
            </a:r>
            <a:r>
              <a:rPr lang="fr-FR" dirty="0" smtClean="0"/>
              <a:t>, count), etc.</a:t>
            </a:r>
          </a:p>
          <a:p>
            <a:pPr lvl="1"/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style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:</a:t>
            </a:r>
          </a:p>
          <a:p>
            <a:pPr lvl="2"/>
            <a:r>
              <a:rPr lang="fr-FR" sz="2000" dirty="0" err="1" smtClean="0">
                <a:latin typeface="Lucida Sans Typewriter"/>
                <a:cs typeface="Lucida Sans Typewriter"/>
              </a:rPr>
              <a:t>Map</a:t>
            </a:r>
            <a:r>
              <a:rPr lang="fr-FR" sz="2000" dirty="0" smtClean="0">
                <a:latin typeface="Lucida Sans Typewriter"/>
                <a:cs typeface="Lucida Sans Typewriter"/>
              </a:rPr>
              <a:t>(k1,v1) </a:t>
            </a:r>
            <a:r>
              <a:rPr lang="en-US" dirty="0">
                <a:latin typeface="Symbol" charset="0"/>
              </a:rPr>
              <a:t>® </a:t>
            </a:r>
            <a:r>
              <a:rPr lang="fr-FR" dirty="0" smtClean="0"/>
              <a:t> </a:t>
            </a:r>
            <a:r>
              <a:rPr lang="fr-FR" sz="2000" dirty="0" err="1" smtClean="0">
                <a:latin typeface="Lucida Sans Typewriter"/>
                <a:cs typeface="Lucida Sans Typewriter"/>
              </a:rPr>
              <a:t>list</a:t>
            </a:r>
            <a:r>
              <a:rPr lang="fr-FR" sz="2000" dirty="0" smtClean="0">
                <a:latin typeface="Lucida Sans Typewriter"/>
                <a:cs typeface="Lucida Sans Typewriter"/>
              </a:rPr>
              <a:t>(k2,v2)</a:t>
            </a:r>
          </a:p>
          <a:p>
            <a:pPr lvl="2"/>
            <a:r>
              <a:rPr lang="fr-FR" sz="2000" dirty="0" err="1" smtClean="0">
                <a:latin typeface="Lucida Sans Typewriter"/>
                <a:cs typeface="Lucida Sans Typewriter"/>
              </a:rPr>
              <a:t>Reduce</a:t>
            </a:r>
            <a:r>
              <a:rPr lang="fr-FR" sz="2000" dirty="0" smtClean="0">
                <a:latin typeface="Lucida Sans Typewriter"/>
                <a:cs typeface="Lucida Sans Typewriter"/>
              </a:rPr>
              <a:t>(k2, </a:t>
            </a:r>
            <a:r>
              <a:rPr lang="fr-FR" sz="2000" dirty="0" err="1" smtClean="0">
                <a:latin typeface="Lucida Sans Typewriter"/>
                <a:cs typeface="Lucida Sans Typewriter"/>
              </a:rPr>
              <a:t>list</a:t>
            </a:r>
            <a:r>
              <a:rPr lang="fr-FR" sz="2000" dirty="0" smtClean="0">
                <a:latin typeface="Lucida Sans Typewriter"/>
                <a:cs typeface="Lucida Sans Typewriter"/>
              </a:rPr>
              <a:t> (v2)</a:t>
            </a:r>
            <a:r>
              <a:rPr lang="fr-FR" sz="2000" dirty="0" smtClean="0"/>
              <a:t>) </a:t>
            </a:r>
            <a:r>
              <a:rPr lang="en-US" dirty="0">
                <a:latin typeface="Symbol" charset="0"/>
              </a:rPr>
              <a:t>® </a:t>
            </a:r>
            <a:r>
              <a:rPr lang="fr-FR" dirty="0" smtClean="0"/>
              <a:t> </a:t>
            </a:r>
            <a:r>
              <a:rPr lang="fr-FR" sz="2000" dirty="0" err="1" smtClean="0">
                <a:latin typeface="Lucida Sans Typewriter"/>
                <a:cs typeface="Lucida Sans Typewriter"/>
              </a:rPr>
              <a:t>list</a:t>
            </a:r>
            <a:r>
              <a:rPr lang="fr-FR" sz="2000" dirty="0" smtClean="0">
                <a:latin typeface="Lucida Sans Typewriter"/>
                <a:cs typeface="Lucida Sans Typewriter"/>
              </a:rPr>
              <a:t>(v3)</a:t>
            </a:r>
          </a:p>
          <a:p>
            <a:r>
              <a:rPr lang="fr-FR" dirty="0" err="1" smtClean="0"/>
              <a:t>Implemented</a:t>
            </a:r>
            <a:r>
              <a:rPr lang="fr-FR" dirty="0" smtClean="0"/>
              <a:t> on GFS on </a:t>
            </a:r>
            <a:r>
              <a:rPr lang="fr-FR" dirty="0" err="1" smtClean="0"/>
              <a:t>very</a:t>
            </a:r>
            <a:r>
              <a:rPr lang="fr-FR" dirty="0" smtClean="0"/>
              <a:t> large clusters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MapReduce</a:t>
            </a:r>
            <a:r>
              <a:rPr lang="fr-FR" dirty="0" smtClean="0"/>
              <a:t> </a:t>
            </a:r>
            <a:r>
              <a:rPr lang="fr-FR" dirty="0" err="1" smtClean="0"/>
              <a:t>Typical</a:t>
            </a:r>
            <a:r>
              <a:rPr lang="fr-FR" dirty="0" smtClean="0"/>
              <a:t> Usages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Counting</a:t>
            </a:r>
            <a:r>
              <a:rPr lang="fr-FR" dirty="0" smtClean="0"/>
              <a:t> the </a:t>
            </a:r>
            <a:r>
              <a:rPr lang="fr-FR" dirty="0" err="1" smtClean="0"/>
              <a:t>numbers</a:t>
            </a:r>
            <a:r>
              <a:rPr lang="fr-FR" dirty="0" smtClean="0"/>
              <a:t> of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in a set of docs</a:t>
            </a:r>
          </a:p>
          <a:p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: </a:t>
            </a:r>
            <a:r>
              <a:rPr lang="fr-FR" dirty="0" err="1" smtClean="0"/>
              <a:t>text</a:t>
            </a:r>
            <a:r>
              <a:rPr lang="fr-FR" dirty="0" smtClean="0"/>
              <a:t> pattern </a:t>
            </a:r>
            <a:r>
              <a:rPr lang="fr-FR" dirty="0" err="1" smtClean="0"/>
              <a:t>matching</a:t>
            </a:r>
            <a:endParaRPr lang="fr-FR" dirty="0" smtClean="0"/>
          </a:p>
          <a:p>
            <a:r>
              <a:rPr lang="en-US" dirty="0" smtClean="0"/>
              <a:t>Counting URL access frequencies in Web logs</a:t>
            </a:r>
          </a:p>
          <a:p>
            <a:r>
              <a:rPr lang="en-US" dirty="0" smtClean="0"/>
              <a:t>Computing a </a:t>
            </a:r>
            <a:r>
              <a:rPr lang="fr-FR" dirty="0" smtClean="0"/>
              <a:t>reverse Web-</a:t>
            </a:r>
            <a:r>
              <a:rPr lang="fr-FR" dirty="0" err="1" smtClean="0"/>
              <a:t>link</a:t>
            </a:r>
            <a:r>
              <a:rPr lang="fr-FR" dirty="0" smtClean="0"/>
              <a:t> graph</a:t>
            </a:r>
          </a:p>
          <a:p>
            <a:r>
              <a:rPr lang="en-US" dirty="0" smtClean="0"/>
              <a:t>Computing the term-vectors (summarizing the most important words) in a set </a:t>
            </a:r>
            <a:r>
              <a:rPr lang="fr-FR" dirty="0" smtClean="0"/>
              <a:t>of documents</a:t>
            </a:r>
          </a:p>
          <a:p>
            <a:r>
              <a:rPr lang="fr-FR" dirty="0" err="1" smtClean="0"/>
              <a:t>Computing</a:t>
            </a:r>
            <a:r>
              <a:rPr lang="fr-FR" dirty="0" smtClean="0"/>
              <a:t> an </a:t>
            </a:r>
            <a:r>
              <a:rPr lang="fr-FR" dirty="0" err="1" smtClean="0"/>
              <a:t>inverted</a:t>
            </a:r>
            <a:r>
              <a:rPr lang="fr-FR" dirty="0" smtClean="0"/>
              <a:t> index for a set of documents</a:t>
            </a:r>
          </a:p>
          <a:p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sorting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752" y="412304"/>
            <a:ext cx="11803662" cy="1625600"/>
          </a:xfrm>
        </p:spPr>
        <p:txBody>
          <a:bodyPr/>
          <a:lstStyle/>
          <a:p>
            <a:r>
              <a:rPr lang="fr-FR" dirty="0" err="1" smtClean="0"/>
              <a:t>MapReduce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877416" y="3185412"/>
            <a:ext cx="1024114" cy="450610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 lIns="130046" tIns="65023" rIns="130046" bIns="65023">
            <a:noAutofit/>
          </a:bodyPr>
          <a:lstStyle/>
          <a:p>
            <a:pPr defTabSz="13004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3" name="Groupe 6"/>
          <p:cNvGrpSpPr/>
          <p:nvPr/>
        </p:nvGrpSpPr>
        <p:grpSpPr>
          <a:xfrm>
            <a:off x="2413586" y="3185412"/>
            <a:ext cx="1024114" cy="716880"/>
            <a:chOff x="3275856" y="2132856"/>
            <a:chExt cx="720080" cy="504056"/>
          </a:xfrm>
        </p:grpSpPr>
        <p:sp>
          <p:nvSpPr>
            <p:cNvPr id="125" name="Rectangle à coins arrondis 4"/>
            <p:cNvSpPr/>
            <p:nvPr/>
          </p:nvSpPr>
          <p:spPr>
            <a:xfrm>
              <a:off x="3275856" y="2132856"/>
              <a:ext cx="720080" cy="50405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600" kern="0" dirty="0">
                <a:solidFill>
                  <a:sysClr val="window" lastClr="FFFFFF"/>
                </a:solidFill>
                <a:latin typeface="Calibri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3371981" y="2204864"/>
              <a:ext cx="56603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err="1" smtClean="0">
                  <a:solidFill>
                    <a:sysClr val="windowText" lastClr="000000"/>
                  </a:solidFill>
                  <a:latin typeface="Calibri" pitchFamily="34" charset="0"/>
                </a:rPr>
                <a:t>Map</a:t>
              </a:r>
              <a:endParaRPr lang="fr-FR" sz="2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70" name="Connecteur droit 69"/>
          <p:cNvCxnSpPr/>
          <p:nvPr/>
        </p:nvCxnSpPr>
        <p:spPr>
          <a:xfrm>
            <a:off x="877416" y="3902291"/>
            <a:ext cx="102411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ZoneTexte 70"/>
          <p:cNvSpPr txBox="1"/>
          <p:nvPr/>
        </p:nvSpPr>
        <p:spPr>
          <a:xfrm>
            <a:off x="977265" y="5950519"/>
            <a:ext cx="493464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…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1901530" y="3492646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944896" y="3083001"/>
            <a:ext cx="963145" cy="9315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4" name="Groupe 20"/>
          <p:cNvGrpSpPr/>
          <p:nvPr/>
        </p:nvGrpSpPr>
        <p:grpSpPr>
          <a:xfrm>
            <a:off x="5793163" y="5643287"/>
            <a:ext cx="1365184" cy="892552"/>
            <a:chOff x="5076055" y="3573015"/>
            <a:chExt cx="959895" cy="627575"/>
          </a:xfrm>
        </p:grpSpPr>
        <p:sp>
          <p:nvSpPr>
            <p:cNvPr id="123" name="Rectangle à coins arrondis 122"/>
            <p:cNvSpPr/>
            <p:nvPr/>
          </p:nvSpPr>
          <p:spPr>
            <a:xfrm>
              <a:off x="5076055" y="3573016"/>
              <a:ext cx="959895" cy="57761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600" kern="0" dirty="0">
                <a:solidFill>
                  <a:sysClr val="window" lastClr="FFFFFF"/>
                </a:solidFill>
                <a:latin typeface="Calibri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5148064" y="3573015"/>
              <a:ext cx="792088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Group</a:t>
              </a: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by </a:t>
              </a:r>
              <a:r>
                <a:rPr lang="fr-FR" sz="2600" i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k</a:t>
              </a:r>
              <a:endParaRPr lang="fr-FR" sz="2600" i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e 21"/>
          <p:cNvGrpSpPr/>
          <p:nvPr/>
        </p:nvGrpSpPr>
        <p:grpSpPr>
          <a:xfrm>
            <a:off x="2413586" y="4004703"/>
            <a:ext cx="1024114" cy="716880"/>
            <a:chOff x="3275856" y="2132856"/>
            <a:chExt cx="720080" cy="504056"/>
          </a:xfrm>
        </p:grpSpPr>
        <p:sp>
          <p:nvSpPr>
            <p:cNvPr id="121" name="Rectangle à coins arrondis 120"/>
            <p:cNvSpPr/>
            <p:nvPr/>
          </p:nvSpPr>
          <p:spPr>
            <a:xfrm>
              <a:off x="3275856" y="2132856"/>
              <a:ext cx="720080" cy="50405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600" kern="0" dirty="0">
                <a:solidFill>
                  <a:sysClr val="window" lastClr="FFFFFF"/>
                </a:solidFill>
                <a:latin typeface="Calibri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3371981" y="2204864"/>
              <a:ext cx="56603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err="1" smtClean="0">
                  <a:solidFill>
                    <a:sysClr val="windowText" lastClr="000000"/>
                  </a:solidFill>
                  <a:latin typeface="Calibri" pitchFamily="34" charset="0"/>
                </a:rPr>
                <a:t>Map</a:t>
              </a:r>
              <a:endParaRPr lang="fr-FR" sz="2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3944896" y="3902292"/>
            <a:ext cx="963145" cy="9315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6" name="Groupe 27"/>
          <p:cNvGrpSpPr/>
          <p:nvPr/>
        </p:nvGrpSpPr>
        <p:grpSpPr>
          <a:xfrm>
            <a:off x="2413586" y="4823994"/>
            <a:ext cx="1024114" cy="716880"/>
            <a:chOff x="3275856" y="2132856"/>
            <a:chExt cx="720080" cy="504056"/>
          </a:xfrm>
        </p:grpSpPr>
        <p:sp>
          <p:nvSpPr>
            <p:cNvPr id="119" name="Rectangle à coins arrondis 118"/>
            <p:cNvSpPr/>
            <p:nvPr/>
          </p:nvSpPr>
          <p:spPr>
            <a:xfrm>
              <a:off x="3275856" y="2132856"/>
              <a:ext cx="720080" cy="50405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600" kern="0" dirty="0">
                <a:solidFill>
                  <a:sysClr val="window" lastClr="FFFFFF"/>
                </a:solidFill>
                <a:latin typeface="Calibri" pitchFamily="34" charset="0"/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371981" y="2204864"/>
              <a:ext cx="56603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err="1" smtClean="0">
                  <a:solidFill>
                    <a:sysClr val="windowText" lastClr="000000"/>
                  </a:solidFill>
                  <a:latin typeface="Calibri" pitchFamily="34" charset="0"/>
                </a:rPr>
                <a:t>Map</a:t>
              </a:r>
              <a:endParaRPr lang="fr-FR" sz="2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944896" y="4926405"/>
            <a:ext cx="963145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7" name="Groupe 33"/>
          <p:cNvGrpSpPr/>
          <p:nvPr/>
        </p:nvGrpSpPr>
        <p:grpSpPr>
          <a:xfrm>
            <a:off x="2413586" y="6872221"/>
            <a:ext cx="1024114" cy="716880"/>
            <a:chOff x="3275856" y="2132856"/>
            <a:chExt cx="720080" cy="504056"/>
          </a:xfrm>
        </p:grpSpPr>
        <p:sp>
          <p:nvSpPr>
            <p:cNvPr id="117" name="Rectangle à coins arrondis 116"/>
            <p:cNvSpPr/>
            <p:nvPr/>
          </p:nvSpPr>
          <p:spPr>
            <a:xfrm>
              <a:off x="3275856" y="2132856"/>
              <a:ext cx="720080" cy="50405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600" kern="0" dirty="0">
                <a:solidFill>
                  <a:sysClr val="window" lastClr="FFFFFF"/>
                </a:solidFill>
                <a:latin typeface="Calibri" pitchFamily="34" charset="0"/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371981" y="2204864"/>
              <a:ext cx="56603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err="1" smtClean="0">
                  <a:solidFill>
                    <a:sysClr val="windowText" lastClr="000000"/>
                  </a:solidFill>
                  <a:latin typeface="Calibri" pitchFamily="34" charset="0"/>
                </a:rPr>
                <a:t>Map</a:t>
              </a:r>
              <a:endParaRPr lang="fr-FR" sz="26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80" name="ZoneTexte 79"/>
          <p:cNvSpPr txBox="1"/>
          <p:nvPr/>
        </p:nvSpPr>
        <p:spPr>
          <a:xfrm>
            <a:off x="3944896" y="6769811"/>
            <a:ext cx="963145" cy="9315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>
            <a:off x="7147188" y="6052930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522954" y="4516760"/>
            <a:ext cx="1867238" cy="173175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,(</a:t>
            </a:r>
            <a:r>
              <a:rPr lang="fr-FR" sz="26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))</a:t>
            </a: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(</a:t>
            </a:r>
            <a:r>
              <a:rPr lang="fr-FR" sz="2600" i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k</a:t>
            </a:r>
            <a:r>
              <a:rPr lang="fr-FR" sz="2600" kern="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,(</a:t>
            </a:r>
            <a:r>
              <a:rPr lang="fr-FR" sz="26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,</a:t>
            </a:r>
            <a:r>
              <a:rPr lang="fr-FR" sz="26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v</a:t>
            </a: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))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582383" y="4516759"/>
            <a:ext cx="1228937" cy="716880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30046" tIns="65023" rIns="130046" bIns="65023" rtlCol="0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" lastClr="FFFFFF"/>
              </a:solidFill>
              <a:latin typeface="Calibri" pitchFamily="34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9574438" y="4619171"/>
            <a:ext cx="1264509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Reduce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10811320" y="4823994"/>
            <a:ext cx="8192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9582383" y="5643285"/>
            <a:ext cx="1228937" cy="716880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30046" tIns="65023" rIns="130046" bIns="65023" rtlCol="0" anchor="ctr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" lastClr="FFFFFF"/>
              </a:solidFill>
              <a:latin typeface="Calibri" pitchFamily="34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9574438" y="5745696"/>
            <a:ext cx="1264509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Reduce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>
            <a:off x="10811320" y="5950519"/>
            <a:ext cx="8192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877416" y="4516760"/>
            <a:ext cx="102411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877416" y="5233639"/>
            <a:ext cx="102411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1" name="Connecteur droit 90"/>
          <p:cNvCxnSpPr/>
          <p:nvPr/>
        </p:nvCxnSpPr>
        <p:spPr>
          <a:xfrm>
            <a:off x="877416" y="6872221"/>
            <a:ext cx="102411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2" name="Line 22"/>
          <p:cNvSpPr>
            <a:spLocks noChangeShapeType="1"/>
          </p:cNvSpPr>
          <p:nvPr/>
        </p:nvSpPr>
        <p:spPr bwMode="auto">
          <a:xfrm>
            <a:off x="1901530" y="4311937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>
            <a:off x="1901530" y="5131228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>
            <a:off x="1901530" y="7281867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>
            <a:off x="9070326" y="4823994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9230703" y="6028928"/>
            <a:ext cx="36804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11630611" y="4516759"/>
            <a:ext cx="819291" cy="2048228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 lIns="130046" tIns="65023" rIns="130046" bIns="65023">
            <a:noAutofit/>
          </a:bodyPr>
          <a:lstStyle/>
          <a:p>
            <a:pPr defTabSz="13004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98" name="Connecteur droit 97"/>
          <p:cNvCxnSpPr>
            <a:endCxn id="97" idx="3"/>
          </p:cNvCxnSpPr>
          <p:nvPr/>
        </p:nvCxnSpPr>
        <p:spPr>
          <a:xfrm>
            <a:off x="11630611" y="5540873"/>
            <a:ext cx="819291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8" name="Groupe 64"/>
          <p:cNvGrpSpPr/>
          <p:nvPr/>
        </p:nvGrpSpPr>
        <p:grpSpPr>
          <a:xfrm>
            <a:off x="5793163" y="4414350"/>
            <a:ext cx="1365184" cy="892552"/>
            <a:chOff x="5076055" y="3573015"/>
            <a:chExt cx="959895" cy="627575"/>
          </a:xfrm>
        </p:grpSpPr>
        <p:sp>
          <p:nvSpPr>
            <p:cNvPr id="115" name="Rectangle à coins arrondis 114"/>
            <p:cNvSpPr/>
            <p:nvPr/>
          </p:nvSpPr>
          <p:spPr>
            <a:xfrm>
              <a:off x="5076055" y="3573016"/>
              <a:ext cx="959895" cy="57761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600" kern="0" dirty="0">
                <a:solidFill>
                  <a:sysClr val="window" lastClr="FFFFFF"/>
                </a:solidFill>
                <a:latin typeface="Calibri" pitchFamily="34" charset="0"/>
              </a:endParaRP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5148064" y="3573015"/>
              <a:ext cx="792088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Group</a:t>
              </a:r>
            </a:p>
            <a:p>
              <a:pPr defTabSz="13004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by </a:t>
              </a:r>
              <a:r>
                <a:rPr lang="fr-FR" sz="2600" i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k</a:t>
              </a:r>
              <a:endParaRPr lang="fr-FR" sz="2600" i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00" name="Line 22"/>
          <p:cNvSpPr>
            <a:spLocks noChangeShapeType="1"/>
          </p:cNvSpPr>
          <p:nvPr/>
        </p:nvSpPr>
        <p:spPr bwMode="auto">
          <a:xfrm>
            <a:off x="7159112" y="4835918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1" name="Line 22"/>
          <p:cNvSpPr>
            <a:spLocks noChangeShapeType="1"/>
          </p:cNvSpPr>
          <p:nvPr/>
        </p:nvSpPr>
        <p:spPr bwMode="auto">
          <a:xfrm flipV="1">
            <a:off x="4871460" y="6360164"/>
            <a:ext cx="921702" cy="7168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3437700" y="7281867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>
            <a:off x="3437700" y="5131228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3437700" y="4414348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>
            <a:off x="3437700" y="3492646"/>
            <a:ext cx="51205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6" name="Line 22"/>
          <p:cNvSpPr>
            <a:spLocks noChangeShapeType="1"/>
          </p:cNvSpPr>
          <p:nvPr/>
        </p:nvSpPr>
        <p:spPr bwMode="auto">
          <a:xfrm>
            <a:off x="4871460" y="3492646"/>
            <a:ext cx="921702" cy="92170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4871460" y="4721582"/>
            <a:ext cx="921702" cy="10241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8" name="Line 22"/>
          <p:cNvSpPr>
            <a:spLocks noChangeShapeType="1"/>
          </p:cNvSpPr>
          <p:nvPr/>
        </p:nvSpPr>
        <p:spPr bwMode="auto">
          <a:xfrm flipV="1">
            <a:off x="4871460" y="5131228"/>
            <a:ext cx="921702" cy="184340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09" name="Line 22"/>
          <p:cNvSpPr>
            <a:spLocks noChangeShapeType="1"/>
          </p:cNvSpPr>
          <p:nvPr/>
        </p:nvSpPr>
        <p:spPr bwMode="auto">
          <a:xfrm>
            <a:off x="4769048" y="4311937"/>
            <a:ext cx="1024114" cy="51205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10" name="Line 22"/>
          <p:cNvSpPr>
            <a:spLocks noChangeShapeType="1"/>
          </p:cNvSpPr>
          <p:nvPr/>
        </p:nvSpPr>
        <p:spPr bwMode="auto">
          <a:xfrm flipV="1">
            <a:off x="4871460" y="5028816"/>
            <a:ext cx="921702" cy="20482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11" name="Line 22"/>
          <p:cNvSpPr>
            <a:spLocks noChangeShapeType="1"/>
          </p:cNvSpPr>
          <p:nvPr/>
        </p:nvSpPr>
        <p:spPr bwMode="auto">
          <a:xfrm>
            <a:off x="4871460" y="3799880"/>
            <a:ext cx="1024114" cy="184340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4871460" y="5336051"/>
            <a:ext cx="921702" cy="61446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13" name="ZoneTexte 112"/>
          <p:cNvSpPr txBox="1"/>
          <p:nvPr/>
        </p:nvSpPr>
        <p:spPr>
          <a:xfrm rot="16200000">
            <a:off x="-561658" y="4840505"/>
            <a:ext cx="2147763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Input data set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 rot="16200000">
            <a:off x="11540170" y="5272151"/>
            <a:ext cx="2397833" cy="53142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defTabSz="13004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Output data set</a:t>
            </a:r>
            <a:endParaRPr lang="fr-FR" sz="26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MapReduce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EMP (ENAME, TITLE, CITY)</a:t>
            </a:r>
          </a:p>
          <a:p>
            <a:pPr>
              <a:buNone/>
            </a:pPr>
            <a:r>
              <a:rPr lang="en-US" dirty="0" smtClean="0"/>
              <a:t>Query: for each city, return the number of employees whose name is "Smith"</a:t>
            </a:r>
            <a:endParaRPr lang="fr-FR" dirty="0" smtClean="0"/>
          </a:p>
          <a:p>
            <a:pPr>
              <a:buNone/>
              <a:tabLst>
                <a:tab pos="1890713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CITY, COUNT(*)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18907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EMP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18907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ENAME LIKE "\%Smith"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1890713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CITY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MapReduce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Lucida Console" pitchFamily="49" charset="0"/>
              </a:rPr>
              <a:t>Map (Input (</a:t>
            </a:r>
            <a:r>
              <a:rPr lang="en-US" sz="2400" dirty="0" err="1" smtClean="0">
                <a:latin typeface="Lucida Console" pitchFamily="49" charset="0"/>
              </a:rPr>
              <a:t>TID,emp</a:t>
            </a:r>
            <a:r>
              <a:rPr lang="en-US" sz="2400" dirty="0" smtClean="0">
                <a:latin typeface="Lucida Console" pitchFamily="49" charset="0"/>
              </a:rPr>
              <a:t>), Output: (CITY,1))</a:t>
            </a:r>
            <a:endParaRPr lang="fr-FR" sz="2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Lucida Console" pitchFamily="49" charset="0"/>
              </a:rPr>
              <a:t>		if </a:t>
            </a:r>
            <a:r>
              <a:rPr lang="en-US" sz="2400" dirty="0" err="1" smtClean="0">
                <a:latin typeface="Lucida Console" pitchFamily="49" charset="0"/>
              </a:rPr>
              <a:t>emp.ENAME</a:t>
            </a:r>
            <a:r>
              <a:rPr lang="en-US" sz="2400" dirty="0" smtClean="0">
                <a:latin typeface="Lucida Console" pitchFamily="49" charset="0"/>
              </a:rPr>
              <a:t> like "%Smith" return (CITY,1)</a:t>
            </a:r>
            <a:endParaRPr lang="fr-FR" sz="2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Lucida Console" pitchFamily="49" charset="0"/>
              </a:rPr>
              <a:t>	Reduce (Input (</a:t>
            </a:r>
            <a:r>
              <a:rPr lang="en-US" sz="2400" dirty="0" err="1" smtClean="0">
                <a:latin typeface="Lucida Console" pitchFamily="49" charset="0"/>
              </a:rPr>
              <a:t>CITY,list</a:t>
            </a:r>
            <a:r>
              <a:rPr lang="en-US" sz="2400" dirty="0" smtClean="0">
                <a:latin typeface="Lucida Console" pitchFamily="49" charset="0"/>
              </a:rPr>
              <a:t>(1)), Output: (CITY,SUM(list(1))) </a:t>
            </a:r>
            <a:endParaRPr lang="fr-FR" sz="2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Lucida Console" pitchFamily="49" charset="0"/>
              </a:rPr>
              <a:t>   		return (CITY,SUM(1*))</a:t>
            </a:r>
            <a:endParaRPr lang="fr-FR" sz="2400" dirty="0" smtClean="0">
              <a:latin typeface="Lucida Console" pitchFamily="49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Fault</a:t>
            </a:r>
            <a:r>
              <a:rPr lang="fr-FR" dirty="0" smtClean="0"/>
              <a:t>-</a:t>
            </a:r>
            <a:r>
              <a:rPr lang="fr-FR" dirty="0" err="1" smtClean="0"/>
              <a:t>tolerance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Fault-tolerance is fine-grain and well suited for large jobs</a:t>
            </a:r>
          </a:p>
          <a:p>
            <a:r>
              <a:rPr lang="en-US" dirty="0" smtClean="0"/>
              <a:t>Input and output data are stored in GFS</a:t>
            </a:r>
          </a:p>
          <a:p>
            <a:pPr lvl="1"/>
            <a:r>
              <a:rPr lang="en-US" dirty="0" smtClean="0"/>
              <a:t>Already provides high fault-tolerance</a:t>
            </a:r>
          </a:p>
          <a:p>
            <a:r>
              <a:rPr lang="en-US" dirty="0" smtClean="0"/>
              <a:t>All intermediate data is written to disk</a:t>
            </a:r>
          </a:p>
          <a:p>
            <a:pPr lvl="1"/>
            <a:r>
              <a:rPr lang="en-US" dirty="0" smtClean="0"/>
              <a:t>Helps </a:t>
            </a:r>
            <a:r>
              <a:rPr lang="en-US" dirty="0" err="1" smtClean="0"/>
              <a:t>checkpointing</a:t>
            </a:r>
            <a:r>
              <a:rPr lang="en-US" dirty="0" smtClean="0"/>
              <a:t> Map operations, and thus provides tolerance from soft failures</a:t>
            </a:r>
          </a:p>
          <a:p>
            <a:r>
              <a:rPr lang="en-US" dirty="0" smtClean="0"/>
              <a:t>If one Map node or Reduce node fails during execution (hard failure)</a:t>
            </a:r>
          </a:p>
          <a:p>
            <a:pPr lvl="1"/>
            <a:r>
              <a:rPr lang="en-US" dirty="0" smtClean="0"/>
              <a:t>The tasks are made eligible by the master for scheduling onto other nodes</a:t>
            </a:r>
          </a:p>
          <a:p>
            <a:pPr lvl="1"/>
            <a:r>
              <a:rPr lang="en-US" dirty="0" smtClean="0"/>
              <a:t>It may also be necessary to re-execute completed Map tasks, since the input data on the failed node disk is inaccessible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MapReduce</a:t>
            </a:r>
            <a:r>
              <a:rPr lang="fr-FR" dirty="0" smtClean="0"/>
              <a:t> vs </a:t>
            </a:r>
            <a:r>
              <a:rPr lang="fr-FR" dirty="0" err="1" smtClean="0"/>
              <a:t>Parallel</a:t>
            </a:r>
            <a:r>
              <a:rPr lang="fr-FR" dirty="0" smtClean="0"/>
              <a:t> 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Pavlo</a:t>
            </a:r>
            <a:r>
              <a:rPr lang="en-US" dirty="0" smtClean="0"/>
              <a:t> et al. SIGMOD09]: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two parallel DBMS, one row-store DBMS and one column-store DBMS</a:t>
            </a:r>
          </a:p>
          <a:p>
            <a:pPr lvl="1"/>
            <a:r>
              <a:rPr lang="en-US" dirty="0" smtClean="0"/>
              <a:t>Benchmark queries: a </a:t>
            </a:r>
            <a:r>
              <a:rPr lang="en-US" dirty="0" err="1" smtClean="0"/>
              <a:t>grep</a:t>
            </a:r>
            <a:r>
              <a:rPr lang="en-US" dirty="0" smtClean="0"/>
              <a:t> query, an aggregation query with a group by clause on a Web log, and a complex join of two tables with aggregation and filtering</a:t>
            </a:r>
          </a:p>
          <a:p>
            <a:pPr lvl="1"/>
            <a:r>
              <a:rPr lang="en-US" dirty="0" smtClean="0"/>
              <a:t>Once the data has been loaded, the DBMS are significantly faster, but loading is much time consuming for the DBMS</a:t>
            </a:r>
          </a:p>
          <a:p>
            <a:pPr lvl="1"/>
            <a:r>
              <a:rPr lang="en-US" dirty="0" smtClean="0"/>
              <a:t>Suggest that </a:t>
            </a:r>
            <a:r>
              <a:rPr lang="en-US" dirty="0" err="1" smtClean="0"/>
              <a:t>MapReduce</a:t>
            </a:r>
            <a:r>
              <a:rPr lang="en-US" dirty="0" smtClean="0"/>
              <a:t> is less efficient than DBMS because it performs repetitive format parsing and does not exploit pipelining and indices</a:t>
            </a:r>
          </a:p>
          <a:p>
            <a:r>
              <a:rPr lang="en-US" dirty="0" smtClean="0"/>
              <a:t>[Dean and </a:t>
            </a:r>
            <a:r>
              <a:rPr lang="en-US" dirty="0" err="1" smtClean="0"/>
              <a:t>Ghemawat</a:t>
            </a:r>
            <a:r>
              <a:rPr lang="en-US" dirty="0" smtClean="0"/>
              <a:t>, CACM10]</a:t>
            </a:r>
          </a:p>
          <a:p>
            <a:pPr lvl="1"/>
            <a:r>
              <a:rPr lang="en-US" dirty="0" smtClean="0"/>
              <a:t>Make the difference between the </a:t>
            </a:r>
            <a:r>
              <a:rPr lang="en-US" dirty="0" err="1" smtClean="0"/>
              <a:t>MapReduce</a:t>
            </a:r>
            <a:r>
              <a:rPr lang="en-US" dirty="0" smtClean="0"/>
              <a:t> model and its implementation which could be well improved, e.g. by exploiting indices</a:t>
            </a:r>
            <a:endParaRPr lang="fr-FR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Stonebraker</a:t>
            </a:r>
            <a:r>
              <a:rPr lang="en-US" dirty="0" smtClean="0"/>
              <a:t> et al. CACM10]</a:t>
            </a:r>
          </a:p>
          <a:p>
            <a:pPr lvl="1"/>
            <a:r>
              <a:rPr lang="en-US" dirty="0" smtClean="0"/>
              <a:t> Argues that </a:t>
            </a:r>
            <a:r>
              <a:rPr lang="en-US" dirty="0" err="1" smtClean="0"/>
              <a:t>MapReduce</a:t>
            </a:r>
            <a:r>
              <a:rPr lang="en-US" dirty="0" smtClean="0"/>
              <a:t> and parallel DBMS are complementary as </a:t>
            </a:r>
            <a:r>
              <a:rPr lang="en-US" dirty="0" err="1" smtClean="0"/>
              <a:t>MapReduce</a:t>
            </a:r>
            <a:r>
              <a:rPr lang="en-US" dirty="0" smtClean="0"/>
              <a:t> could be used to extract-transform-load data in a DBMS for more complex OLAP.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Issues in Cloud Data Management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challenge: provide ease of programming, consistency, scalability and elasticity at the same time, over cloud data</a:t>
            </a:r>
          </a:p>
          <a:p>
            <a:r>
              <a:rPr lang="en-US" dirty="0" smtClean="0"/>
              <a:t>Current solutions</a:t>
            </a:r>
          </a:p>
          <a:p>
            <a:pPr lvl="1"/>
            <a:r>
              <a:rPr lang="en-US" dirty="0" smtClean="0"/>
              <a:t>Quite successful for specific, relatively simple applications</a:t>
            </a:r>
          </a:p>
          <a:p>
            <a:pPr lvl="1"/>
            <a:r>
              <a:rPr lang="en-US" dirty="0" smtClean="0"/>
              <a:t>Have sacrificed consistency and ease of programming for the sake of scalability</a:t>
            </a:r>
          </a:p>
          <a:p>
            <a:pPr lvl="1"/>
            <a:r>
              <a:rPr lang="en-US" dirty="0" smtClean="0"/>
              <a:t>Force applications to access data partitions individually, with a loss of consistency guarantees across data partitions</a:t>
            </a:r>
          </a:p>
          <a:p>
            <a:r>
              <a:rPr lang="en-US" dirty="0" smtClean="0"/>
              <a:t>For more complex apps. with tighter consistency requirements</a:t>
            </a:r>
          </a:p>
          <a:p>
            <a:pPr lvl="1"/>
            <a:r>
              <a:rPr lang="en-US" dirty="0" smtClean="0"/>
              <a:t>Developers are faced with a very difficult problem: providing isolation and atomicity across data partitions through careful engineering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Research</a:t>
            </a:r>
            <a:r>
              <a:rPr lang="fr-FR" baseline="0" dirty="0" smtClean="0"/>
              <a:t> Directions in Data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Declarative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for the </a:t>
            </a:r>
            <a:r>
              <a:rPr lang="fr-FR" dirty="0" err="1" smtClean="0"/>
              <a:t>cloud</a:t>
            </a:r>
            <a:endParaRPr lang="fr-FR" dirty="0" smtClean="0"/>
          </a:p>
          <a:p>
            <a:pPr lvl="1"/>
            <a:r>
              <a:rPr lang="fr-FR" dirty="0" err="1" smtClean="0"/>
              <a:t>E.g</a:t>
            </a:r>
            <a:r>
              <a:rPr lang="fr-FR" dirty="0" smtClean="0"/>
              <a:t>. BOOM </a:t>
            </a:r>
            <a:r>
              <a:rPr lang="fr-FR" dirty="0" err="1" smtClean="0"/>
              <a:t>project</a:t>
            </a:r>
            <a:r>
              <a:rPr lang="fr-FR" dirty="0" smtClean="0"/>
              <a:t> (UC Berkeley]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Overlog</a:t>
            </a:r>
            <a:endParaRPr lang="fr-FR" dirty="0" smtClean="0"/>
          </a:p>
          <a:p>
            <a:r>
              <a:rPr lang="fr-FR" dirty="0" err="1" smtClean="0"/>
              <a:t>Parallel</a:t>
            </a:r>
            <a:r>
              <a:rPr lang="fr-FR" dirty="0" smtClean="0"/>
              <a:t> OLAP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consistency</a:t>
            </a:r>
            <a:r>
              <a:rPr lang="fr-FR" dirty="0" smtClean="0"/>
              <a:t> </a:t>
            </a:r>
            <a:r>
              <a:rPr lang="fr-FR" dirty="0" err="1" smtClean="0"/>
              <a:t>guarantees</a:t>
            </a:r>
            <a:r>
              <a:rPr lang="fr-FR" dirty="0" smtClean="0"/>
              <a:t> </a:t>
            </a:r>
            <a:r>
              <a:rPr lang="fr-FR" dirty="0" err="1" smtClean="0"/>
              <a:t>wrt</a:t>
            </a:r>
            <a:r>
              <a:rPr lang="fr-FR" dirty="0" smtClean="0"/>
              <a:t> concurrent updates</a:t>
            </a:r>
          </a:p>
          <a:p>
            <a:pPr lvl="1"/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snapshot</a:t>
            </a:r>
            <a:r>
              <a:rPr lang="fr-FR" dirty="0" smtClean="0"/>
              <a:t> isolation</a:t>
            </a:r>
          </a:p>
          <a:p>
            <a:r>
              <a:rPr lang="fr-FR" dirty="0" err="1" smtClean="0"/>
              <a:t>Scientific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 management</a:t>
            </a:r>
          </a:p>
          <a:p>
            <a:pPr lvl="1"/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with</a:t>
            </a:r>
            <a:r>
              <a:rPr lang="fr-FR" dirty="0" smtClean="0"/>
              <a:t> P2P </a:t>
            </a:r>
            <a:r>
              <a:rPr lang="fr-FR" dirty="0" err="1" smtClean="0"/>
              <a:t>worker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privacy</a:t>
            </a:r>
            <a:r>
              <a:rPr lang="fr-FR" dirty="0" smtClean="0"/>
              <a:t> </a:t>
            </a:r>
            <a:r>
              <a:rPr lang="fr-FR" dirty="0" err="1" smtClean="0"/>
              <a:t>preserving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lang="fr-FR" dirty="0" smtClean="0"/>
          </a:p>
          <a:p>
            <a:pPr lvl="1"/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queries</a:t>
            </a:r>
            <a:r>
              <a:rPr lang="fr-FR" dirty="0" smtClean="0"/>
              <a:t> on </a:t>
            </a:r>
            <a:r>
              <a:rPr lang="fr-FR" dirty="0" err="1" smtClean="0"/>
              <a:t>encrypted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err="1" smtClean="0"/>
              <a:t>Autonomic</a:t>
            </a:r>
            <a:r>
              <a:rPr lang="fr-FR" dirty="0" smtClean="0"/>
              <a:t> data management</a:t>
            </a:r>
          </a:p>
          <a:p>
            <a:pPr lvl="1"/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en-US" dirty="0" smtClean="0"/>
              <a:t>automatic management of replication to deal with load changes</a:t>
            </a:r>
            <a:endParaRPr lang="fr-FR" dirty="0" smtClean="0"/>
          </a:p>
          <a:p>
            <a:r>
              <a:rPr lang="fr-FR" dirty="0" smtClean="0"/>
              <a:t>Green data management</a:t>
            </a:r>
          </a:p>
          <a:p>
            <a:pPr lvl="1"/>
            <a:r>
              <a:rPr lang="en-US" dirty="0" smtClean="0"/>
              <a:t>E.g. optimizing for energy efficiency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DSMS Implementation Choices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on top of a relational DBMS</a:t>
            </a:r>
          </a:p>
          <a:p>
            <a:pPr lvl="1"/>
            <a:r>
              <a:rPr lang="en-US" dirty="0"/>
              <a:t>Application simulates data-driven processing</a:t>
            </a:r>
          </a:p>
          <a:p>
            <a:pPr lvl="1"/>
            <a:r>
              <a:rPr lang="en-US" dirty="0"/>
              <a:t>Inefficient due to the semantic gap between the DBMS and the DSMS-like application</a:t>
            </a:r>
          </a:p>
          <a:p>
            <a:r>
              <a:rPr lang="en-US" dirty="0"/>
              <a:t>Use advanced features of the DBMS engine</a:t>
            </a:r>
          </a:p>
          <a:p>
            <a:pPr lvl="1"/>
            <a:r>
              <a:rPr lang="en-US" dirty="0"/>
              <a:t>Triggers, materialized views, temporal/sequence data models</a:t>
            </a:r>
          </a:p>
          <a:p>
            <a:pPr lvl="1"/>
            <a:r>
              <a:rPr lang="en-US" dirty="0"/>
              <a:t>Still based upon query-driven model, triggers don’t scale and are not expressive enough</a:t>
            </a:r>
          </a:p>
          <a:p>
            <a:r>
              <a:rPr lang="en-US" dirty="0"/>
              <a:t>Specialized DSMS</a:t>
            </a:r>
          </a:p>
          <a:p>
            <a:pPr lvl="1"/>
            <a:r>
              <a:rPr lang="en-US" dirty="0"/>
              <a:t>Incorporate streaming semantics and data-driven processing model inside the engine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System Architecture</a:t>
            </a:r>
          </a:p>
        </p:txBody>
      </p:sp>
      <p:pic>
        <p:nvPicPr>
          <p:cNvPr id="2" name="Picture 1" descr="fig-18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2" y="3508648"/>
            <a:ext cx="11758984" cy="49226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Append-only sequence of </a:t>
            </a:r>
            <a:r>
              <a:rPr lang="en-US" dirty="0" err="1" smtClean="0"/>
              <a:t>timestamped</a:t>
            </a:r>
            <a:r>
              <a:rPr lang="en-US" dirty="0" smtClean="0"/>
              <a:t> items that arrive in some order.</a:t>
            </a:r>
          </a:p>
          <a:p>
            <a:r>
              <a:rPr lang="en-US" dirty="0" smtClean="0"/>
              <a:t>More relaxed definitions are possible</a:t>
            </a:r>
          </a:p>
          <a:p>
            <a:pPr lvl="1"/>
            <a:r>
              <a:rPr lang="en-US" dirty="0" smtClean="0"/>
              <a:t>Revision tuples</a:t>
            </a:r>
          </a:p>
          <a:p>
            <a:pPr lvl="1"/>
            <a:r>
              <a:rPr lang="en-US" dirty="0" smtClean="0"/>
              <a:t>Sequence of events (as in publish/subscribe systems)</a:t>
            </a:r>
          </a:p>
          <a:p>
            <a:pPr lvl="1"/>
            <a:r>
              <a:rPr lang="en-US" dirty="0" smtClean="0"/>
              <a:t>Sequence of sets (or bags) of elements with each set storing elements that have arrived during the </a:t>
            </a:r>
            <a:r>
              <a:rPr lang="en-US" dirty="0" err="1" smtClean="0"/>
              <a:t>sameunit</a:t>
            </a:r>
            <a:r>
              <a:rPr lang="en-US" dirty="0" smtClean="0"/>
              <a:t> of time.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Possible models</a:t>
            </a:r>
          </a:p>
          <a:p>
            <a:pPr lvl="1"/>
            <a:r>
              <a:rPr lang="en-US" dirty="0" smtClean="0"/>
              <a:t>Unordered cash register</a:t>
            </a:r>
          </a:p>
          <a:p>
            <a:pPr lvl="1"/>
            <a:r>
              <a:rPr lang="en-US" dirty="0" smtClean="0"/>
              <a:t>Ordered cash register</a:t>
            </a:r>
          </a:p>
          <a:p>
            <a:pPr lvl="1"/>
            <a:r>
              <a:rPr lang="en-US" dirty="0" smtClean="0"/>
              <a:t>Unordered aggregate</a:t>
            </a:r>
          </a:p>
          <a:p>
            <a:pPr lvl="1"/>
            <a:r>
              <a:rPr lang="en-US" dirty="0" smtClean="0"/>
              <a:t>Ordered aggregate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95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2" y="5657552"/>
            <a:ext cx="12293600" cy="3755752"/>
          </a:xfrm>
        </p:spPr>
        <p:txBody>
          <a:bodyPr/>
          <a:lstStyle/>
          <a:p>
            <a:r>
              <a:rPr lang="en-US" dirty="0"/>
              <a:t>Stream-in-stream-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sz="2400" dirty="0">
                <a:ea typeface="ＭＳ Ｐゴシック" charset="-128"/>
              </a:rPr>
              <a:t>Streams have unbounded length (</a:t>
            </a:r>
            <a:r>
              <a:rPr lang="en-US" sz="2400" dirty="0">
                <a:solidFill>
                  <a:schemeClr val="hlink"/>
                </a:solidFill>
                <a:ea typeface="ＭＳ Ｐゴシック" charset="-128"/>
              </a:rPr>
              <a:t>system point of view</a:t>
            </a:r>
            <a:r>
              <a:rPr lang="en-US" sz="2400" dirty="0">
                <a:ea typeface="ＭＳ Ｐゴシック" charset="-128"/>
              </a:rPr>
              <a:t>)</a:t>
            </a:r>
            <a:endParaRPr lang="en-US" dirty="0" smtClean="0"/>
          </a:p>
          <a:p>
            <a:pPr lvl="1"/>
            <a:r>
              <a:rPr lang="en-US" dirty="0">
                <a:ea typeface="ＭＳ Ｐゴシック" charset="-128"/>
              </a:rPr>
              <a:t>New data are more accurate/interesting (</a:t>
            </a:r>
            <a:r>
              <a:rPr lang="en-US" dirty="0">
                <a:solidFill>
                  <a:schemeClr val="hlink"/>
                </a:solidFill>
                <a:ea typeface="ＭＳ Ｐゴシック" charset="-128"/>
              </a:rPr>
              <a:t>user point of view</a:t>
            </a:r>
            <a:r>
              <a:rPr lang="en-US" dirty="0" smtClean="0">
                <a:ea typeface="ＭＳ Ｐゴシック" charset="-128"/>
              </a:rPr>
              <a:t>)</a:t>
            </a:r>
          </a:p>
          <a:p>
            <a:r>
              <a:rPr lang="en-US" dirty="0" smtClean="0">
                <a:ea typeface="ＭＳ Ｐゴシック" charset="-128"/>
              </a:rPr>
              <a:t>Solution</a:t>
            </a:r>
          </a:p>
          <a:p>
            <a:pPr lvl="1"/>
            <a:r>
              <a:rPr lang="en-US" dirty="0" smtClean="0">
                <a:ea typeface="ＭＳ Ｐゴシック" charset="-128"/>
              </a:rPr>
              <a:t>Windows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65227" y="2524044"/>
            <a:ext cx="3770489" cy="3072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94472" y="2729503"/>
            <a:ext cx="1332089" cy="614116"/>
          </a:xfrm>
          <a:prstGeom prst="rightArrow">
            <a:avLst>
              <a:gd name="adj1" fmla="val 50000"/>
              <a:gd name="adj2" fmla="val 542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4472" y="3754534"/>
            <a:ext cx="1332089" cy="614116"/>
          </a:xfrm>
          <a:prstGeom prst="rightArrow">
            <a:avLst>
              <a:gd name="adj1" fmla="val 50000"/>
              <a:gd name="adj2" fmla="val 542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894472" y="4777306"/>
            <a:ext cx="1332089" cy="614116"/>
          </a:xfrm>
          <a:prstGeom prst="rightArrow">
            <a:avLst>
              <a:gd name="adj1" fmla="val 50000"/>
              <a:gd name="adj2" fmla="val 542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38258" y="2729503"/>
            <a:ext cx="1332089" cy="614116"/>
          </a:xfrm>
          <a:prstGeom prst="rightArrow">
            <a:avLst>
              <a:gd name="adj1" fmla="val 50000"/>
              <a:gd name="adj2" fmla="val 542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38258" y="3754534"/>
            <a:ext cx="1332089" cy="614116"/>
          </a:xfrm>
          <a:prstGeom prst="rightArrow">
            <a:avLst>
              <a:gd name="adj1" fmla="val 50000"/>
              <a:gd name="adj2" fmla="val 542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8638258" y="4777306"/>
            <a:ext cx="1332089" cy="614116"/>
          </a:xfrm>
          <a:prstGeom prst="rightArrow">
            <a:avLst>
              <a:gd name="adj1" fmla="val 50000"/>
              <a:gd name="adj2" fmla="val 542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06256" y="3504463"/>
            <a:ext cx="2695787" cy="11695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>
                <a:latin typeface="Book Antiqua"/>
              </a:rPr>
              <a:t>Data Stream</a:t>
            </a:r>
          </a:p>
          <a:p>
            <a:pPr algn="ctr"/>
            <a:r>
              <a:rPr lang="en-US" sz="3400" dirty="0">
                <a:latin typeface="Book Antiqua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20191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326</TotalTime>
  <Pages>0</Pages>
  <Words>4703</Words>
  <Characters>0</Characters>
  <Application>Microsoft Macintosh PowerPoint</Application>
  <PresentationFormat>Custom</PresentationFormat>
  <Lines>0</Lines>
  <Paragraphs>750</Paragraphs>
  <Slides>59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Book</vt:lpstr>
      <vt:lpstr>Equation</vt:lpstr>
      <vt:lpstr>Outline</vt:lpstr>
      <vt:lpstr>Inputs &amp; Outputs</vt:lpstr>
      <vt:lpstr>Traditional DBMS</vt:lpstr>
      <vt:lpstr>Data Stream Management System (DSMS)</vt:lpstr>
      <vt:lpstr>DSMSs – Novel Problems</vt:lpstr>
      <vt:lpstr>DSMS Implementation Choices</vt:lpstr>
      <vt:lpstr>Abstract System Architecture</vt:lpstr>
      <vt:lpstr>Stream Data Models</vt:lpstr>
      <vt:lpstr>Processing Model</vt:lpstr>
      <vt:lpstr>Windows</vt:lpstr>
      <vt:lpstr>Stream Query Languages</vt:lpstr>
      <vt:lpstr>Declarative Languages</vt:lpstr>
      <vt:lpstr>Declarative Languages (cont’d)</vt:lpstr>
      <vt:lpstr>Object-based Languages</vt:lpstr>
      <vt:lpstr>Procedural Languages</vt:lpstr>
      <vt:lpstr>Comparison of Languages</vt:lpstr>
      <vt:lpstr>Operators over Unbounded Streams</vt:lpstr>
      <vt:lpstr>Blocking Operators</vt:lpstr>
      <vt:lpstr>Operators over Sliding Windows</vt:lpstr>
      <vt:lpstr>Operators over Sliding Windows</vt:lpstr>
      <vt:lpstr>Query Processing</vt:lpstr>
      <vt:lpstr>Query Processing (cont’d)</vt:lpstr>
      <vt:lpstr>Negative Tuple Approach</vt:lpstr>
      <vt:lpstr>Direct Approach</vt:lpstr>
      <vt:lpstr>Periodic Query Evaluation</vt:lpstr>
      <vt:lpstr>DSMS Optimization Framework</vt:lpstr>
      <vt:lpstr>Additional DSMS Optimizations – Scheduling</vt:lpstr>
      <vt:lpstr>Additional DSMS Optimizations – Adaptivity</vt:lpstr>
      <vt:lpstr>Additional DSMS Optimizations – Load Shedding</vt:lpstr>
      <vt:lpstr>Additional DSMS Optimizations – Multi-Query Processing</vt:lpstr>
      <vt:lpstr>Cloud Computing</vt:lpstr>
      <vt:lpstr>Great Opportunities for Research!</vt:lpstr>
      <vt:lpstr>Cloud Definition</vt:lpstr>
      <vt:lpstr>Cloud Taxonomy</vt:lpstr>
      <vt:lpstr>Cloud Benefits</vt:lpstr>
      <vt:lpstr>The Main Issue: Security and Privacy </vt:lpstr>
      <vt:lpstr>PowerPoint Presentation</vt:lpstr>
      <vt:lpstr>Grid Architecture</vt:lpstr>
      <vt:lpstr>Cloud Architecture</vt:lpstr>
      <vt:lpstr>Cloud Data Management: why not RDBMS?</vt:lpstr>
      <vt:lpstr>Cloud Data Management Solutions</vt:lpstr>
      <vt:lpstr>Google File System (GFS)</vt:lpstr>
      <vt:lpstr>Design Choices</vt:lpstr>
      <vt:lpstr>GFS Distributed Architecture</vt:lpstr>
      <vt:lpstr>Google Bigtable</vt:lpstr>
      <vt:lpstr>A Bigtable Row</vt:lpstr>
      <vt:lpstr>Bigtable DDL and DML</vt:lpstr>
      <vt:lpstr>Dynamic Range Partitioning</vt:lpstr>
      <vt:lpstr>Yahoo! PNUTS</vt:lpstr>
      <vt:lpstr>Design Choices</vt:lpstr>
      <vt:lpstr>Relaxed Consistency Model</vt:lpstr>
      <vt:lpstr>MapReduce</vt:lpstr>
      <vt:lpstr>MapReduce Typical Usages</vt:lpstr>
      <vt:lpstr>MapReduce Processing</vt:lpstr>
      <vt:lpstr>MapReduce Example</vt:lpstr>
      <vt:lpstr>Fault-tolerance</vt:lpstr>
      <vt:lpstr>MapReduce vs Parallel DBMS</vt:lpstr>
      <vt:lpstr>Issues in Cloud Data Management </vt:lpstr>
      <vt:lpstr>Research Directions in Data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37</cp:revision>
  <dcterms:modified xsi:type="dcterms:W3CDTF">2011-04-04T15:36:02Z</dcterms:modified>
</cp:coreProperties>
</file>