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44"/>
  </p:notesMasterIdLst>
  <p:sldIdLst>
    <p:sldId id="257" r:id="rId13"/>
    <p:sldId id="259" r:id="rId14"/>
    <p:sldId id="260" r:id="rId15"/>
    <p:sldId id="261" r:id="rId16"/>
    <p:sldId id="288" r:id="rId17"/>
    <p:sldId id="264" r:id="rId18"/>
    <p:sldId id="26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16" y="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A2D28668-4D79-1542-BFA9-E206EABC3D01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7BB5D437-2335-C845-8C48-70C7B77E24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1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9821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6241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7F788-5F93-2246-A051-3A3489747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8496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5B45B-9E7D-A043-890F-6EE6D73FA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619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FE08-4163-9248-BE7A-2F6508413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74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8B2F7-F711-B841-8E74-1FB5CA37C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7055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BD84F-5BDE-2341-B914-3AB63FE24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8496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B6D2-F68A-AB4A-A1F2-6E3C61EA6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7769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34D2D-0BCD-4349-85E2-09C22592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807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AE526-F9E9-2043-ACBD-A8020AC0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6764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3466-7E2A-0744-8858-BA67B6941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294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B0FB3-54DD-D341-B482-0F0C862E5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028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5445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9FD4D-D99E-4742-B6CF-45FEDC858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0836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DA89-5141-9544-9F92-5C30434EC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1150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F246B-23BA-DD44-9BD0-2779EC6F8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42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BF10-EAA3-0D49-A07B-A547A0D81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106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1FEAB-2F82-024E-AD78-E7432A661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8647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F564C-154D-3846-8391-0CBCCAE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4614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9F4A2-E40A-D640-992A-140A5E0CB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394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150F5-43CB-4C4C-920F-6A481D1F4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6328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089E8-3151-134F-AD25-87CCC4C2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4071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19899-899D-2A41-8211-D5E0FB805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237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7" y="2384213"/>
            <a:ext cx="4985173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307" y="2384213"/>
            <a:ext cx="4985173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937E-0D5C-2042-B754-17DE7E5A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666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55953-53D1-3F41-8BCE-636700F6C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1142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9B871-EE73-D84B-BCCE-9FF9C85B8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1549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CC53-EBA3-6545-AE97-588656C1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1258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7E76B-2C85-074D-A195-CDB344E28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5378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056DD-0BB5-744A-9F8A-0E666B527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1793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A146C-4D68-5840-9122-B2AA5A064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7359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3743-94EA-8648-90F6-EC5DB53C9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6045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1FC4B-67BB-2842-9B5E-8C6BDCB86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0119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16E3-35C5-BF45-BE2C-8137945E3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86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BE2A-BD32-CD44-8F17-B668B3071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4148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1A9F-F379-464F-B4E9-39E082EAB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0930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DD70D-CE59-AB45-9DBC-A63F59B63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9089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05B6-12F1-2247-879D-C5553B250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9546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3E84D-51FD-CA4E-BB8E-1CEDA51A7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814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5E313-2691-7240-BA3A-1FDFEDCA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760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89B9E-1B13-4F46-A070-C8B63CB66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8723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38F9-A039-AD4E-BD66-863E26B4C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1880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44BF8-C310-FE47-A47A-5362C73A4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427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2AE1F-AC50-C041-B0B7-EC9051B7B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6652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28495-E098-9E42-81CB-011F88A7C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347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612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ECC84-E267-9D4E-B619-0DB4AE674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491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FFEA-F5AC-F446-9A9A-E6670E33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5783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74A7-7430-FF4B-B2F9-B2BBA55DC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953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B8BC-13CB-2145-9D06-BA3C1F62B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5588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EAF08-3CEE-6845-958C-5FAA96888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7783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2ECA4-1564-8746-8100-83EAD0D56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091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2B47-0AD7-7D47-97D2-B2EBAA3EE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3461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CB3C1-51B4-F844-8313-46D594D23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2047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90A4E-6363-904C-92C0-F93B4E44D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367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CB132-01A6-1943-9D43-5F4A39D49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2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3049546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D216-4F99-5848-8570-E9C3B739D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473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E7D6-B6C0-3844-B2A7-7A44E8455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645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4E138-A72A-B64D-AF77-709E471E1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018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3D61C-A3EE-2445-BBFB-5195A7269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7479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BD393-9776-E349-B1F4-1F50F7190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6570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AA984-122F-694A-B38B-C26A7D115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7399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2D60-422B-C34B-961C-784A28F5D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3531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C07D-9925-9648-A420-391A560E5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376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CD62C-12BA-684D-9CE0-04C754778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30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B7BE0-5876-EE49-AF8B-5228CC03E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818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8171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9C39-CC36-9641-9B7E-F2EA2883F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577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7CA85-523B-9647-9ECF-4D5B9F1A9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6372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4DF5B-9F05-CC4E-A994-9B7D9228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07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C0E4E-9981-D844-9541-92EDB2CB6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5698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57B30-AB09-A648-8DFB-7FF572843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8180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6AC21-7C16-5E4D-8230-F10F2C292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9181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C503-1D87-7E40-BEA1-90DB27A52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559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923F-1A11-FF45-8EEA-63D5CBFFD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2909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B9595-13ED-4C41-97BF-899D09C25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2403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44328-95FE-FE45-A70E-7A5604D2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455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905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57A69-376D-5648-B9DB-E2AC415D1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511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2534-ECCB-4C43-A506-56384005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1128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0753B-778C-4743-82BB-0E15F98A2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483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752DE-B179-E941-9BFB-9C0FBBB8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771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20E73-E5B4-DC46-A6AB-2DBA06976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220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548C-36CB-274C-A911-9F5E9388D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4445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9E1CB-89AA-DA45-BB46-787AAB1C9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4593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4053E-8524-4549-BAA9-4718AFB2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138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6365-2D24-7747-A9C1-B48A9243B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0583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C1FA1-FA49-624C-8A33-4956711F3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607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9868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5B33-F50C-E444-868C-4343DA83C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2264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1AFE-CDC8-7141-8C4B-595935785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25426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C97F-66D7-1244-A3E1-B2C1B3F54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6135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94B2-9EF0-474E-92C6-42DE0F373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5088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BF98-7633-164B-B402-9D307D8D9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792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C6A7-D401-674D-9CF4-0586D1159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313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022CB-09F4-404E-B564-737216CA5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2316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AB856-CDCB-DF4D-A419-125B4490C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4072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0F842-AE01-A448-BC1F-FDE655607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9055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AD25D-5A10-AA47-83FF-15CBEC8D1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615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137051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70CBF-6CBA-E140-8AF4-7D386C0AC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9978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E081A-5B10-3F4D-B506-E83420E65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678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6650F-EA5D-A248-B9CE-F7EC350B2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5134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EDF9-3197-5B43-9D3A-108E1B23D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1470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058E6-FEA5-F140-A08F-BE105A346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590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3B5C9-BE4B-624E-9971-82DBBDC9F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1214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06AA9-6D44-0D4A-A03B-34A493EA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6049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0C11A-4217-1D41-8270-CB5F31516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187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9DEE-173A-8F44-B5B2-5D647BA4D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6680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75607-B2D3-C947-8371-7A69D99C4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566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74459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909C7-FB99-7441-A6B4-9DE3BADCC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020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25A63-6E3A-344E-ACDC-009EC421A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6552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99CEA-ADB5-4A42-A9A1-F2E3E3419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1988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1B555-9772-D643-AF75-2B8634F24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6955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CA399-A8B0-0845-8F49-14F8873E1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7993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A7406-F108-774F-BFD5-F9AC5C0A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8770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AAE89-D0CB-D94D-94FE-118F1561E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8937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DF455-A742-AF40-83B1-AD80EF4D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871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DBD-B511-D349-8FA7-39733A57B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9447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9526-6A10-8943-931A-B37F245F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103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>
                <a:sym typeface="Palatino" charset="0"/>
              </a:rPr>
              <a:t>Drag picture to placeholder or click icon to add</a:t>
            </a:r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142964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A3D51-77C3-0644-9ADB-DF948055F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7607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83062-BE27-6543-9F58-33AF3ACCA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5274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482FC-4898-CD45-B1F0-4AC084B70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5748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70571-EB32-CD44-AAA7-B3C1A8BE4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5793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7811C-437C-1847-B639-6287A892C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9657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A2823-6208-BB42-939D-9D823F4B1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6272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C3E6C-EB7C-5246-8012-78499DB60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3232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23FF2-F915-9049-A235-3916A4494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8796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732E1-B0B1-104B-BA23-C69D2E298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4357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D627A-53DA-2F43-84A7-B9544A67B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266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1035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36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029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103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3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30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Distributed DBMS</a:t>
            </a:r>
          </a:p>
        </p:txBody>
      </p:sp>
      <p:sp>
        <p:nvSpPr>
          <p:cNvPr id="1031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</a:t>
            </a:r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</a:endParaRPr>
          </a:p>
        </p:txBody>
      </p:sp>
      <p:sp>
        <p:nvSpPr>
          <p:cNvPr id="1032" name="Rectangle 10"/>
          <p:cNvSpPr>
            <a:spLocks/>
          </p:cNvSpPr>
          <p:nvPr/>
        </p:nvSpPr>
        <p:spPr bwMode="auto">
          <a:xfrm>
            <a:off x="11255375" y="9539288"/>
            <a:ext cx="14033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</a:rPr>
              <a:t>Ch.4/</a:t>
            </a:r>
            <a:fld id="{7FD9B308-1652-954A-BEEA-72E76E365DC5}" type="slidenum">
              <a:rPr lang="en-US" sz="120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93" r:id="rId12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0246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186BA61-E350-4749-B607-01AB0C6DC3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174D3957-95A6-2D49-A9BC-68C9EC67A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2298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2299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2292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Distributed DBMS</a:t>
            </a:r>
          </a:p>
        </p:txBody>
      </p:sp>
      <p:sp>
        <p:nvSpPr>
          <p:cNvPr id="12293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</a:endParaRPr>
          </a:p>
        </p:txBody>
      </p: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BF89361-223F-9849-BD1F-CC994AE391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E4AC7AAB-474D-5D4D-BEAE-BA8B2956DC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3078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6C25DBA-95F4-CC43-8426-A43335D371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42900" indent="-3429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marL="742950" indent="-28575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marL="11430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marL="16002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marL="20574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4102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3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8C3320BF-F4E4-2E42-BCA8-95BA1D951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512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E04700D-0E64-864D-A82B-049FA7D5AC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6149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50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4A9450D-A1CD-0A4D-972A-66765528B2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42900" indent="-3429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marL="742950" indent="-28575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marL="11430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marL="16002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marL="20574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717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6424E8A-4CD7-9E4D-BE83-236EE440F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201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2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85B4E210-4AD8-6A4A-9F2B-F6D76FDD27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9F9E1153-3D97-4542-81DF-B4664A5122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Introduction</a:t>
            </a:r>
          </a:p>
          <a:p>
            <a:pPr>
              <a:defRPr/>
            </a:pPr>
            <a:r>
              <a:rPr lang="en-US" dirty="0" smtClean="0"/>
              <a:t>Background</a:t>
            </a:r>
            <a:endParaRPr lang="en-US" dirty="0"/>
          </a:p>
          <a:p>
            <a:pPr>
              <a:defRPr/>
            </a:pPr>
            <a:r>
              <a:rPr lang="en-US" dirty="0" smtClean="0"/>
              <a:t>Distributed Database Design</a:t>
            </a:r>
          </a:p>
          <a:p>
            <a:pPr>
              <a:defRPr/>
            </a:pPr>
            <a:r>
              <a:rPr lang="en-US" dirty="0" smtClean="0">
                <a:solidFill>
                  <a:srgbClr val="1771A9"/>
                </a:solidFill>
              </a:rPr>
              <a:t>Database Integration</a:t>
            </a:r>
          </a:p>
          <a:p>
            <a:pPr lvl="1">
              <a:defRPr/>
            </a:pPr>
            <a:r>
              <a:rPr lang="en-US" dirty="0" smtClean="0">
                <a:solidFill>
                  <a:srgbClr val="1771A9"/>
                </a:solidFill>
              </a:rPr>
              <a:t>Schema Matching</a:t>
            </a:r>
          </a:p>
          <a:p>
            <a:pPr lvl="1">
              <a:defRPr/>
            </a:pPr>
            <a:r>
              <a:rPr lang="en-US" dirty="0" smtClean="0">
                <a:solidFill>
                  <a:srgbClr val="1771A9"/>
                </a:solidFill>
              </a:rPr>
              <a:t>Schema Mapping</a:t>
            </a:r>
          </a:p>
          <a:p>
            <a:pPr>
              <a:defRPr/>
            </a:pPr>
            <a:r>
              <a:rPr lang="en-US" dirty="0" smtClean="0"/>
              <a:t>Semantic Data Control</a:t>
            </a:r>
          </a:p>
          <a:p>
            <a:pPr>
              <a:defRPr/>
            </a:pPr>
            <a:r>
              <a:rPr lang="en-US" dirty="0" smtClean="0"/>
              <a:t>Distributed Query Processing</a:t>
            </a:r>
          </a:p>
          <a:p>
            <a:pPr>
              <a:defRPr/>
            </a:pPr>
            <a:r>
              <a:rPr lang="en-US" dirty="0" smtClean="0"/>
              <a:t>Multimedia Query Processing</a:t>
            </a:r>
          </a:p>
          <a:p>
            <a:pPr>
              <a:defRPr/>
            </a:pPr>
            <a:r>
              <a:rPr lang="en-US" dirty="0" smtClean="0"/>
              <a:t>Distributed Transaction Management</a:t>
            </a:r>
          </a:p>
          <a:p>
            <a:pPr>
              <a:defRPr/>
            </a:pPr>
            <a:r>
              <a:rPr lang="en-US" dirty="0" smtClean="0"/>
              <a:t>Data Replication</a:t>
            </a:r>
          </a:p>
          <a:p>
            <a:pPr>
              <a:defRPr/>
            </a:pPr>
            <a:r>
              <a:rPr lang="en-US" dirty="0" smtClean="0"/>
              <a:t>Parallel Database Systems</a:t>
            </a:r>
          </a:p>
          <a:p>
            <a:pPr>
              <a:defRPr/>
            </a:pPr>
            <a:r>
              <a:rPr lang="en-US" dirty="0" smtClean="0"/>
              <a:t>Distributed Object DBMS</a:t>
            </a:r>
          </a:p>
          <a:p>
            <a:pPr>
              <a:defRPr/>
            </a:pPr>
            <a:r>
              <a:rPr lang="en-US" dirty="0" smtClean="0"/>
              <a:t>Peer-to-Peer Data Management</a:t>
            </a:r>
          </a:p>
          <a:p>
            <a:pPr>
              <a:defRPr/>
            </a:pPr>
            <a:r>
              <a:rPr lang="en-US" dirty="0" smtClean="0"/>
              <a:t>Web Data Management </a:t>
            </a:r>
          </a:p>
          <a:p>
            <a:pPr>
              <a:defRPr/>
            </a:pPr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Translation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canonical data model?</a:t>
            </a:r>
          </a:p>
          <a:p>
            <a:pPr lvl="1"/>
            <a:r>
              <a:rPr lang="en-US"/>
              <a:t>Relational</a:t>
            </a:r>
          </a:p>
          <a:p>
            <a:pPr lvl="1"/>
            <a:r>
              <a:rPr lang="en-US"/>
              <a:t>Entity-relationship</a:t>
            </a:r>
          </a:p>
          <a:p>
            <a:pPr lvl="2"/>
            <a:r>
              <a:rPr lang="en-US"/>
              <a:t>DIKE</a:t>
            </a:r>
          </a:p>
          <a:p>
            <a:pPr lvl="1"/>
            <a:r>
              <a:rPr lang="en-US"/>
              <a:t>Object-oriented</a:t>
            </a:r>
          </a:p>
          <a:p>
            <a:pPr lvl="2"/>
            <a:r>
              <a:rPr lang="en-US"/>
              <a:t>ARTEMIS</a:t>
            </a:r>
          </a:p>
          <a:p>
            <a:pPr lvl="1"/>
            <a:r>
              <a:rPr lang="en-US"/>
              <a:t>Graph-oriented</a:t>
            </a:r>
          </a:p>
          <a:p>
            <a:pPr lvl="2"/>
            <a:r>
              <a:rPr lang="en-US"/>
              <a:t>DIPE, TranScm, COMA, Cupid</a:t>
            </a:r>
          </a:p>
          <a:p>
            <a:pPr lvl="2"/>
            <a:r>
              <a:rPr lang="en-US"/>
              <a:t>Preferable with emergence of XML</a:t>
            </a:r>
          </a:p>
          <a:p>
            <a:pPr lvl="2"/>
            <a:r>
              <a:rPr lang="en-US"/>
              <a:t>No common graph formalism</a:t>
            </a:r>
          </a:p>
          <a:p>
            <a:r>
              <a:rPr lang="en-US"/>
              <a:t>Mapping algorithms</a:t>
            </a:r>
          </a:p>
          <a:p>
            <a:pPr lvl="1"/>
            <a:r>
              <a:rPr lang="en-US"/>
              <a:t>These are well-known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 matching</a:t>
            </a:r>
          </a:p>
          <a:p>
            <a:pPr lvl="1"/>
            <a:r>
              <a:rPr lang="en-US"/>
              <a:t>Finding the correspondences between multiple schemas</a:t>
            </a:r>
          </a:p>
          <a:p>
            <a:r>
              <a:rPr lang="en-US"/>
              <a:t>Schema integration</a:t>
            </a:r>
          </a:p>
          <a:p>
            <a:pPr lvl="1"/>
            <a:r>
              <a:rPr lang="en-US"/>
              <a:t>Creation of the GCS (or mediated schema) using the correspondences</a:t>
            </a:r>
          </a:p>
          <a:p>
            <a:r>
              <a:rPr lang="en-US"/>
              <a:t>Schema mapping</a:t>
            </a:r>
          </a:p>
          <a:p>
            <a:pPr lvl="1"/>
            <a:r>
              <a:rPr lang="en-US"/>
              <a:t>How to map data from local databases to the GCS</a:t>
            </a:r>
          </a:p>
          <a:p>
            <a:r>
              <a:rPr lang="en-US"/>
              <a:t>Important: sometimes the GCS is defined first and schema matching and schema mapping is done against this target GCS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4" name="Content Placeholder 3" descr="Fig-4-erd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168" r="-15168"/>
          <a:stretch>
            <a:fillRect/>
          </a:stretch>
        </p:blipFill>
        <p:spPr>
          <a:xfrm>
            <a:off x="4226561" y="3034453"/>
            <a:ext cx="8649798" cy="5093547"/>
          </a:xfrm>
        </p:spPr>
      </p:pic>
      <p:sp>
        <p:nvSpPr>
          <p:cNvPr id="5" name="TextBox 4"/>
          <p:cNvSpPr txBox="1"/>
          <p:nvPr/>
        </p:nvSpPr>
        <p:spPr>
          <a:xfrm>
            <a:off x="325120" y="6177281"/>
            <a:ext cx="7911253" cy="1882224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800" dirty="0">
                <a:latin typeface="Book Antiqua"/>
              </a:rPr>
              <a:t>EMP(</a:t>
            </a:r>
            <a:r>
              <a:rPr lang="en-US" sz="2800" u="sng" dirty="0">
                <a:latin typeface="Book Antiqua"/>
              </a:rPr>
              <a:t>ENO</a:t>
            </a:r>
            <a:r>
              <a:rPr lang="en-US" sz="2800" dirty="0">
                <a:latin typeface="Book Antiqua"/>
              </a:rPr>
              <a:t>, ENAME, TITLE)</a:t>
            </a:r>
          </a:p>
          <a:p>
            <a:r>
              <a:rPr lang="en-US" sz="2800" dirty="0">
                <a:latin typeface="Book Antiqua"/>
              </a:rPr>
              <a:t>PROJ(</a:t>
            </a:r>
            <a:r>
              <a:rPr lang="en-US" sz="2800" u="sng" dirty="0">
                <a:latin typeface="Book Antiqua"/>
              </a:rPr>
              <a:t>PNO</a:t>
            </a:r>
            <a:r>
              <a:rPr lang="en-US" sz="2800" dirty="0">
                <a:latin typeface="Book Antiqua"/>
              </a:rPr>
              <a:t>, PNAME, BUDGET, LOC, CNAME)</a:t>
            </a:r>
          </a:p>
          <a:p>
            <a:r>
              <a:rPr lang="en-US" sz="2800" dirty="0">
                <a:latin typeface="Book Antiqua"/>
              </a:rPr>
              <a:t>ASG(</a:t>
            </a:r>
            <a:r>
              <a:rPr lang="en-US" sz="2800" u="sng" dirty="0">
                <a:latin typeface="Book Antiqua"/>
              </a:rPr>
              <a:t>ENO, PNO</a:t>
            </a:r>
            <a:r>
              <a:rPr lang="en-US" sz="2800" dirty="0">
                <a:latin typeface="Book Antiqua"/>
              </a:rPr>
              <a:t>, RESP, DUR)</a:t>
            </a:r>
          </a:p>
          <a:p>
            <a:r>
              <a:rPr lang="en-US" sz="2800" dirty="0">
                <a:latin typeface="Book Antiqua"/>
              </a:rPr>
              <a:t>PAY(</a:t>
            </a:r>
            <a:r>
              <a:rPr lang="en-US" sz="2800" u="sng" dirty="0">
                <a:latin typeface="Book Antiqua"/>
              </a:rPr>
              <a:t>TITLE</a:t>
            </a:r>
            <a:r>
              <a:rPr lang="en-US" sz="2800" dirty="0">
                <a:latin typeface="Book Antiqua"/>
              </a:rPr>
              <a:t>, SAL)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613" y="2926081"/>
            <a:ext cx="2209323" cy="65658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400" dirty="0">
                <a:latin typeface="Book Antiqua"/>
              </a:rPr>
              <a:t>Relational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174380" y="2167467"/>
            <a:ext cx="4421231" cy="7395476"/>
          </a:xfrm>
          <a:custGeom>
            <a:avLst/>
            <a:gdLst>
              <a:gd name="connsiteX0" fmla="*/ 28222 w 3108678"/>
              <a:gd name="connsiteY0" fmla="*/ 0 h 5199944"/>
              <a:gd name="connsiteX1" fmla="*/ 104422 w 3108678"/>
              <a:gd name="connsiteY1" fmla="*/ 1515533 h 5199944"/>
              <a:gd name="connsiteX2" fmla="*/ 654756 w 3108678"/>
              <a:gd name="connsiteY2" fmla="*/ 2683933 h 5199944"/>
              <a:gd name="connsiteX3" fmla="*/ 2627489 w 3108678"/>
              <a:gd name="connsiteY3" fmla="*/ 2954867 h 5199944"/>
              <a:gd name="connsiteX4" fmla="*/ 3042356 w 3108678"/>
              <a:gd name="connsiteY4" fmla="*/ 4893733 h 5199944"/>
              <a:gd name="connsiteX5" fmla="*/ 3025422 w 3108678"/>
              <a:gd name="connsiteY5" fmla="*/ 4792133 h 519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8678" h="5199944">
                <a:moveTo>
                  <a:pt x="28222" y="0"/>
                </a:moveTo>
                <a:cubicBezTo>
                  <a:pt x="14111" y="534105"/>
                  <a:pt x="0" y="1068211"/>
                  <a:pt x="104422" y="1515533"/>
                </a:cubicBezTo>
                <a:cubicBezTo>
                  <a:pt x="208844" y="1962855"/>
                  <a:pt x="234245" y="2444044"/>
                  <a:pt x="654756" y="2683933"/>
                </a:cubicBezTo>
                <a:cubicBezTo>
                  <a:pt x="1075267" y="2923822"/>
                  <a:pt x="2229556" y="2586567"/>
                  <a:pt x="2627489" y="2954867"/>
                </a:cubicBezTo>
                <a:cubicBezTo>
                  <a:pt x="3025422" y="3323167"/>
                  <a:pt x="2976034" y="4587522"/>
                  <a:pt x="3042356" y="4893733"/>
                </a:cubicBezTo>
                <a:cubicBezTo>
                  <a:pt x="3108678" y="5199944"/>
                  <a:pt x="3025422" y="4792133"/>
                  <a:pt x="3025422" y="4792133"/>
                </a:cubicBezTo>
              </a:path>
            </a:pathLst>
          </a:custGeom>
          <a:noFill/>
          <a:ln w="50800" cap="flat" cmpd="sng" algn="ctr">
            <a:solidFill>
              <a:srgbClr val="DB06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 eaLnBrk="0" hangingPunct="0"/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1920" y="2167467"/>
            <a:ext cx="2817707" cy="65659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400" dirty="0">
                <a:latin typeface="Book Antiqua"/>
              </a:rPr>
              <a:t>E-R 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Matching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 heterogeneity</a:t>
            </a:r>
          </a:p>
          <a:p>
            <a:pPr lvl="1"/>
            <a:r>
              <a:rPr lang="en-US"/>
              <a:t>Structural heterogeneity</a:t>
            </a:r>
          </a:p>
          <a:p>
            <a:pPr lvl="2"/>
            <a:r>
              <a:rPr lang="en-US"/>
              <a:t>Type conflicts</a:t>
            </a:r>
          </a:p>
          <a:p>
            <a:pPr lvl="2"/>
            <a:r>
              <a:rPr lang="en-US"/>
              <a:t>Dependency conflicts</a:t>
            </a:r>
          </a:p>
          <a:p>
            <a:pPr lvl="2"/>
            <a:r>
              <a:rPr lang="en-US"/>
              <a:t>Key conflicts</a:t>
            </a:r>
          </a:p>
          <a:p>
            <a:pPr lvl="2"/>
            <a:r>
              <a:rPr lang="en-US"/>
              <a:t>Behavioral conflicts</a:t>
            </a:r>
          </a:p>
          <a:p>
            <a:pPr lvl="1"/>
            <a:r>
              <a:rPr lang="en-US"/>
              <a:t>Semantic heterogeneity</a:t>
            </a:r>
          </a:p>
          <a:p>
            <a:pPr lvl="2"/>
            <a:r>
              <a:rPr lang="en-US"/>
              <a:t>More important and harder to deal with</a:t>
            </a:r>
          </a:p>
          <a:p>
            <a:pPr lvl="2"/>
            <a:r>
              <a:rPr lang="en-US"/>
              <a:t>Synonyms, homonyms, hypernyms</a:t>
            </a:r>
          </a:p>
          <a:p>
            <a:pPr lvl="2"/>
            <a:r>
              <a:rPr lang="en-US"/>
              <a:t>Different ontology</a:t>
            </a:r>
          </a:p>
          <a:p>
            <a:pPr lvl="2"/>
            <a:r>
              <a:rPr lang="en-US"/>
              <a:t>Imprecise wording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Matching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complications</a:t>
            </a:r>
          </a:p>
          <a:p>
            <a:pPr lvl="1"/>
            <a:r>
              <a:rPr lang="en-US" dirty="0"/>
              <a:t>Insufficient schema and instance information</a:t>
            </a:r>
          </a:p>
          <a:p>
            <a:pPr lvl="1"/>
            <a:r>
              <a:rPr lang="en-US" dirty="0"/>
              <a:t>Unavailability of schema documentation</a:t>
            </a:r>
          </a:p>
          <a:p>
            <a:pPr lvl="1"/>
            <a:r>
              <a:rPr lang="en-US" dirty="0"/>
              <a:t>Subjectivity of matching</a:t>
            </a:r>
          </a:p>
          <a:p>
            <a:r>
              <a:rPr lang="en-US" dirty="0"/>
              <a:t>Issues that affect </a:t>
            </a:r>
            <a:r>
              <a:rPr lang="en-US" dirty="0" smtClean="0"/>
              <a:t>schema matching</a:t>
            </a:r>
            <a:endParaRPr lang="en-US" dirty="0"/>
          </a:p>
          <a:p>
            <a:pPr lvl="1"/>
            <a:r>
              <a:rPr lang="en-US" dirty="0"/>
              <a:t>Schema versus instance matching</a:t>
            </a:r>
          </a:p>
          <a:p>
            <a:pPr lvl="1"/>
            <a:r>
              <a:rPr lang="en-US" dirty="0"/>
              <a:t>Element versus structure level matching</a:t>
            </a:r>
          </a:p>
          <a:p>
            <a:pPr lvl="1"/>
            <a:r>
              <a:rPr lang="en-US" dirty="0"/>
              <a:t>Matching </a:t>
            </a:r>
            <a:r>
              <a:rPr lang="en-US" dirty="0" smtClean="0"/>
              <a:t>cardinality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3" y="162560"/>
            <a:ext cx="11866880" cy="1625600"/>
          </a:xfrm>
        </p:spPr>
        <p:txBody>
          <a:bodyPr/>
          <a:lstStyle/>
          <a:p>
            <a:r>
              <a:rPr lang="en-US" dirty="0" smtClean="0"/>
              <a:t>Schema Matching Approaches</a:t>
            </a:r>
            <a:endParaRPr lang="en-US" dirty="0"/>
          </a:p>
        </p:txBody>
      </p:sp>
      <p:pic>
        <p:nvPicPr>
          <p:cNvPr id="6" name="Content Placeholder 5" descr="Fig-4-match-taxonom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9997" b="-29997"/>
          <a:stretch>
            <a:fillRect/>
          </a:stretch>
        </p:blipFill>
        <p:spPr>
          <a:xfrm>
            <a:off x="325121" y="1842347"/>
            <a:ext cx="12450891" cy="715264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</a:t>
            </a:r>
            <a:r>
              <a:rPr lang="en-US" dirty="0"/>
              <a:t>Schema Matching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element names and other textual information (textual descriptions, annotations) </a:t>
            </a:r>
          </a:p>
          <a:p>
            <a:r>
              <a:rPr lang="en-US" dirty="0"/>
              <a:t>May use external sources (e.g., Thesauri)</a:t>
            </a:r>
            <a:endParaRPr lang="en-US" dirty="0" smtClean="0"/>
          </a:p>
          <a:p>
            <a:r>
              <a:rPr lang="en-US" dirty="0" smtClean="0">
                <a:sym typeface="Symbol" charset="2"/>
              </a:rPr>
              <a:t>〈SC1</a:t>
            </a:r>
            <a:r>
              <a:rPr lang="en-US" dirty="0">
                <a:sym typeface="Symbol" charset="2"/>
              </a:rPr>
              <a:t>.element-1</a:t>
            </a:r>
            <a:r>
              <a:rPr lang="en-US" dirty="0" smtClean="0">
                <a:sym typeface="Symbol" charset="2"/>
              </a:rPr>
              <a:t> ≈ </a:t>
            </a:r>
            <a:r>
              <a:rPr lang="en-US" dirty="0">
                <a:sym typeface="Symbol" charset="2"/>
              </a:rPr>
              <a:t>SC2.element-2,</a:t>
            </a:r>
            <a:r>
              <a:rPr lang="en-US" dirty="0" smtClean="0">
                <a:sym typeface="Symbol" charset="2"/>
              </a:rPr>
              <a:t> </a:t>
            </a:r>
            <a:r>
              <a:rPr lang="en-US" i="1" dirty="0" err="1" smtClean="0">
                <a:sym typeface="Symbol" charset="2"/>
              </a:rPr>
              <a:t>p</a:t>
            </a:r>
            <a:r>
              <a:rPr lang="en-US" dirty="0" err="1" smtClean="0">
                <a:sym typeface="Symbol" charset="2"/>
              </a:rPr>
              <a:t>,</a:t>
            </a:r>
            <a:r>
              <a:rPr lang="en-US" i="1" dirty="0" err="1" smtClean="0">
                <a:sym typeface="Symbol" charset="2"/>
              </a:rPr>
              <a:t>s</a:t>
            </a:r>
            <a:r>
              <a:rPr lang="en-US" dirty="0" err="1" smtClean="0">
                <a:sym typeface="Symbol" charset="2"/>
              </a:rPr>
              <a:t>〉</a:t>
            </a:r>
            <a:endParaRPr lang="en-US" dirty="0" smtClean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Element-1 in schema SC1 is similar to element-2 in schema SC2</a:t>
            </a:r>
            <a:r>
              <a:rPr lang="en-US" dirty="0" smtClean="0">
                <a:sym typeface="Symbol" charset="2"/>
              </a:rPr>
              <a:t> if predicate </a:t>
            </a:r>
            <a:r>
              <a:rPr lang="en-US" i="1" dirty="0" err="1" smtClean="0">
                <a:sym typeface="Symbol" charset="2"/>
              </a:rPr>
              <a:t>p</a:t>
            </a:r>
            <a:r>
              <a:rPr lang="en-US" i="1" dirty="0" smtClean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holds with </a:t>
            </a:r>
            <a:r>
              <a:rPr lang="en-US" dirty="0">
                <a:sym typeface="Symbol" charset="2"/>
              </a:rPr>
              <a:t>a similarity value of </a:t>
            </a:r>
            <a:r>
              <a:rPr lang="en-US" i="1" dirty="0" err="1">
                <a:sym typeface="Symbol" charset="2"/>
              </a:rPr>
              <a:t>s</a:t>
            </a:r>
            <a:endParaRPr lang="en-US" i="1" dirty="0" smtClean="0">
              <a:sym typeface="Symbol" charset="2"/>
            </a:endParaRPr>
          </a:p>
          <a:p>
            <a:r>
              <a:rPr lang="en-US" dirty="0" smtClean="0"/>
              <a:t>Schema level</a:t>
            </a:r>
          </a:p>
          <a:p>
            <a:pPr lvl="1"/>
            <a:r>
              <a:rPr lang="en-US" dirty="0"/>
              <a:t>Deal with names of schema elements</a:t>
            </a:r>
          </a:p>
          <a:p>
            <a:pPr lvl="1"/>
            <a:r>
              <a:rPr lang="en-US" dirty="0"/>
              <a:t>Handle cases such as synonyms, homonyms, </a:t>
            </a:r>
            <a:r>
              <a:rPr lang="en-US" dirty="0" err="1"/>
              <a:t>hypernyms</a:t>
            </a:r>
            <a:r>
              <a:rPr lang="en-US" dirty="0"/>
              <a:t>, data type similarities</a:t>
            </a:r>
            <a:endParaRPr lang="en-US" dirty="0" smtClean="0"/>
          </a:p>
          <a:p>
            <a:r>
              <a:rPr lang="en-US" dirty="0" smtClean="0"/>
              <a:t>Instance level</a:t>
            </a:r>
          </a:p>
          <a:p>
            <a:pPr lvl="1"/>
            <a:r>
              <a:rPr lang="en-US" dirty="0" smtClean="0"/>
              <a:t>Focus on information retrieval techniques (e.g., word frequencies, key terms)</a:t>
            </a:r>
          </a:p>
          <a:p>
            <a:pPr lvl="1"/>
            <a:r>
              <a:rPr lang="en-US" dirty="0" smtClean="0"/>
              <a:t>“Deduce” similarities from these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Matchers</a:t>
            </a:r>
            <a:endParaRPr lang="en-US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set of linguistic (terminological) rules</a:t>
            </a:r>
          </a:p>
          <a:p>
            <a:r>
              <a:rPr lang="en-US" dirty="0"/>
              <a:t>Basic rules can be hand-crafted or may be discovered from outside sources (e.g., </a:t>
            </a:r>
            <a:r>
              <a:rPr lang="en-US" dirty="0" err="1"/>
              <a:t>WordNet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Predicate </a:t>
            </a:r>
            <a:r>
              <a:rPr lang="en-US" i="1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and similarity </a:t>
            </a:r>
            <a:r>
              <a:rPr lang="en-US" dirty="0"/>
              <a:t>value </a:t>
            </a:r>
            <a:r>
              <a:rPr lang="en-US" i="1" dirty="0" err="1"/>
              <a:t>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</a:t>
            </a:r>
            <a:r>
              <a:rPr lang="en-US" dirty="0" smtClean="0"/>
              <a:t>crafted ⇒ specified, </a:t>
            </a:r>
          </a:p>
          <a:p>
            <a:pPr lvl="1"/>
            <a:r>
              <a:rPr lang="en-US" dirty="0" smtClean="0"/>
              <a:t>discovered ⇒ may </a:t>
            </a:r>
            <a:r>
              <a:rPr lang="en-US" dirty="0"/>
              <a:t>be computed</a:t>
            </a:r>
            <a:r>
              <a:rPr lang="en-US" dirty="0" smtClean="0"/>
              <a:t> or specified by an expert after discovery</a:t>
            </a:r>
          </a:p>
          <a:p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dirty="0" err="1" smtClean="0">
                <a:sym typeface="Symbol" charset="2"/>
              </a:rPr>
              <a:t>〈</a:t>
            </a:r>
            <a:r>
              <a:rPr lang="en-US" dirty="0" err="1" smtClean="0"/>
              <a:t>uppercase</a:t>
            </a:r>
            <a:r>
              <a:rPr lang="en-US" dirty="0" smtClean="0"/>
              <a:t> </a:t>
            </a:r>
            <a:r>
              <a:rPr lang="en-US" dirty="0"/>
              <a:t>names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≈ </a:t>
            </a:r>
            <a:r>
              <a:rPr lang="en-US" dirty="0" smtClean="0"/>
              <a:t>lower </a:t>
            </a:r>
            <a:r>
              <a:rPr lang="en-US" dirty="0"/>
              <a:t>case names</a:t>
            </a:r>
            <a:r>
              <a:rPr lang="en-US" dirty="0" smtClean="0"/>
              <a:t>, </a:t>
            </a:r>
            <a:r>
              <a:rPr lang="en-US" i="1" dirty="0" smtClean="0"/>
              <a:t>true</a:t>
            </a:r>
            <a:r>
              <a:rPr lang="en-US" dirty="0" smtClean="0"/>
              <a:t>, 1.0</a:t>
            </a:r>
            <a:r>
              <a:rPr lang="en-US" dirty="0" smtClean="0">
                <a:sym typeface="Symbol" charset="2"/>
              </a:rPr>
              <a:t>〉</a:t>
            </a:r>
          </a:p>
          <a:p>
            <a:pPr lvl="1"/>
            <a:r>
              <a:rPr lang="en-US" dirty="0" err="1" smtClean="0">
                <a:sym typeface="Symbol" charset="2"/>
              </a:rPr>
              <a:t>〈</a:t>
            </a:r>
            <a:r>
              <a:rPr lang="en-US" dirty="0" err="1" smtClean="0"/>
              <a:t>uppercase</a:t>
            </a:r>
            <a:r>
              <a:rPr lang="en-US" dirty="0" smtClean="0"/>
              <a:t> </a:t>
            </a:r>
            <a:r>
              <a:rPr lang="en-US" dirty="0"/>
              <a:t>names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≈ </a:t>
            </a:r>
            <a:r>
              <a:rPr lang="en-US" dirty="0" smtClean="0"/>
              <a:t>capitalized </a:t>
            </a:r>
            <a:r>
              <a:rPr lang="en-US" dirty="0"/>
              <a:t>names,</a:t>
            </a:r>
            <a:r>
              <a:rPr lang="en-US" dirty="0" smtClean="0"/>
              <a:t> </a:t>
            </a:r>
            <a:r>
              <a:rPr lang="en-US" i="1" dirty="0" smtClean="0"/>
              <a:t>true</a:t>
            </a:r>
            <a:r>
              <a:rPr lang="en-US" dirty="0" smtClean="0"/>
              <a:t>, 1.0</a:t>
            </a:r>
            <a:r>
              <a:rPr lang="en-US" dirty="0" smtClean="0">
                <a:sym typeface="Symbol" charset="2"/>
              </a:rPr>
              <a:t>〉</a:t>
            </a:r>
          </a:p>
          <a:p>
            <a:pPr lvl="1"/>
            <a:r>
              <a:rPr lang="en-US" dirty="0" err="1" smtClean="0">
                <a:sym typeface="Symbol" charset="2"/>
              </a:rPr>
              <a:t>〈</a:t>
            </a:r>
            <a:r>
              <a:rPr lang="en-US" dirty="0" err="1" smtClean="0"/>
              <a:t>capitalized</a:t>
            </a:r>
            <a:r>
              <a:rPr lang="en-US" dirty="0" smtClean="0"/>
              <a:t> </a:t>
            </a:r>
            <a:r>
              <a:rPr lang="en-US" dirty="0"/>
              <a:t>names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≈ </a:t>
            </a:r>
            <a:r>
              <a:rPr lang="en-US" dirty="0" smtClean="0"/>
              <a:t>lower </a:t>
            </a:r>
            <a:r>
              <a:rPr lang="en-US" dirty="0"/>
              <a:t>case names,</a:t>
            </a:r>
            <a:r>
              <a:rPr lang="en-US" dirty="0" smtClean="0"/>
              <a:t> </a:t>
            </a:r>
            <a:r>
              <a:rPr lang="en-US" i="1" dirty="0" smtClean="0"/>
              <a:t>true</a:t>
            </a:r>
            <a:r>
              <a:rPr lang="en-US" dirty="0" smtClean="0"/>
              <a:t>, 1.0</a:t>
            </a:r>
            <a:r>
              <a:rPr lang="en-US" dirty="0" smtClean="0">
                <a:sym typeface="Symbol" charset="2"/>
              </a:rPr>
              <a:t>〉</a:t>
            </a:r>
          </a:p>
          <a:p>
            <a:pPr lvl="1"/>
            <a:r>
              <a:rPr lang="en-US" dirty="0" smtClean="0">
                <a:sym typeface="Symbol" charset="2"/>
              </a:rPr>
              <a:t>〈</a:t>
            </a:r>
            <a:r>
              <a:rPr lang="en-US" dirty="0" smtClean="0"/>
              <a:t>DB1</a:t>
            </a:r>
            <a:r>
              <a:rPr lang="en-US" dirty="0"/>
              <a:t>.</a:t>
            </a:r>
            <a:r>
              <a:rPr lang="en-US" dirty="0" smtClean="0"/>
              <a:t>ASG </a:t>
            </a:r>
            <a:r>
              <a:rPr lang="en-US" dirty="0" smtClean="0">
                <a:sym typeface="Symbol" charset="2"/>
              </a:rPr>
              <a:t>≈ </a:t>
            </a:r>
            <a:r>
              <a:rPr lang="en-US" dirty="0" smtClean="0"/>
              <a:t>DB2</a:t>
            </a:r>
            <a:r>
              <a:rPr lang="en-US" dirty="0"/>
              <a:t>.</a:t>
            </a:r>
            <a:r>
              <a:rPr lang="en-US" dirty="0" smtClean="0"/>
              <a:t>WORKS_IN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i="1" dirty="0" smtClean="0"/>
              <a:t>true</a:t>
            </a:r>
            <a:r>
              <a:rPr lang="en-US" dirty="0" smtClean="0"/>
              <a:t>, 0.8</a:t>
            </a:r>
            <a:r>
              <a:rPr lang="en-US" dirty="0" smtClean="0">
                <a:sym typeface="Symbol" charset="2"/>
              </a:rPr>
              <a:t>〉</a:t>
            </a:r>
            <a:endParaRPr lang="en-US" dirty="0">
              <a:sym typeface="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Discovery of Name Similarities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Affixes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Common prefixes and suffixes between two element name strings</a:t>
            </a:r>
          </a:p>
          <a:p>
            <a:pPr>
              <a:spcBef>
                <a:spcPts val="900"/>
              </a:spcBef>
            </a:pPr>
            <a:r>
              <a:rPr lang="en-US" dirty="0"/>
              <a:t>N-grams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Comparing how many substrings of length </a:t>
            </a:r>
            <a:r>
              <a:rPr lang="en-US" i="1" dirty="0"/>
              <a:t>n</a:t>
            </a:r>
            <a:r>
              <a:rPr lang="en-US" dirty="0"/>
              <a:t> are common between the two name strings</a:t>
            </a:r>
          </a:p>
          <a:p>
            <a:pPr>
              <a:spcBef>
                <a:spcPts val="900"/>
              </a:spcBef>
            </a:pPr>
            <a:r>
              <a:rPr lang="en-US" dirty="0"/>
              <a:t>Edit distance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Number of character modifications (additions, deletions, insertions) that needs to be performed to convert one string into the other</a:t>
            </a:r>
          </a:p>
          <a:p>
            <a:pPr>
              <a:spcBef>
                <a:spcPts val="900"/>
              </a:spcBef>
            </a:pPr>
            <a:r>
              <a:rPr lang="en-US" dirty="0" err="1"/>
              <a:t>Soundex</a:t>
            </a:r>
            <a:r>
              <a:rPr lang="en-US" dirty="0"/>
              <a:t> code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Phonetic similarity between names based on their </a:t>
            </a:r>
            <a:r>
              <a:rPr lang="en-US" dirty="0" err="1"/>
              <a:t>soundex</a:t>
            </a:r>
            <a:r>
              <a:rPr lang="en-US" dirty="0"/>
              <a:t> codes</a:t>
            </a:r>
          </a:p>
          <a:p>
            <a:pPr>
              <a:spcBef>
                <a:spcPts val="900"/>
              </a:spcBef>
            </a:pPr>
            <a:r>
              <a:rPr lang="en-US" dirty="0"/>
              <a:t>Also look at data types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Data type similarity may suggest stronger relationship than the computed similarity using these methods or to differentiate between multiple strings with same value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Example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376470"/>
            <a:ext cx="12293600" cy="67691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853"/>
              </a:spcAft>
              <a:tabLst>
                <a:tab pos="5201839" algn="l"/>
                <a:tab pos="5526954" algn="l"/>
              </a:tabLst>
            </a:pPr>
            <a:r>
              <a:rPr lang="en-US" dirty="0"/>
              <a:t>3-grams of string “Responsibility” are the following:</a:t>
            </a:r>
            <a:endParaRPr lang="en-US" sz="2000" dirty="0"/>
          </a:p>
          <a:p>
            <a:pPr marL="838200" lvl="2" indent="0">
              <a:lnSpc>
                <a:spcPct val="90000"/>
              </a:lnSpc>
              <a:spcAft>
                <a:spcPts val="853"/>
              </a:spcAft>
              <a:buNone/>
              <a:tabLst>
                <a:tab pos="5201839" algn="l"/>
                <a:tab pos="5526954" algn="l"/>
              </a:tabLst>
            </a:pP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 smtClean="0"/>
              <a:t>Res</a:t>
            </a:r>
            <a:r>
              <a:rPr lang="en-US" sz="2800" dirty="0"/>
              <a:t>	</a:t>
            </a: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/>
              <a:t>sib</a:t>
            </a:r>
          </a:p>
          <a:p>
            <a:pPr marL="838200" lvl="2" indent="0">
              <a:lnSpc>
                <a:spcPct val="90000"/>
              </a:lnSpc>
              <a:spcAft>
                <a:spcPts val="853"/>
              </a:spcAft>
              <a:buNone/>
              <a:tabLst>
                <a:tab pos="5201839" algn="l"/>
                <a:tab pos="5526954" algn="l"/>
              </a:tabLst>
            </a:pP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 err="1" smtClean="0"/>
              <a:t>ibi</a:t>
            </a:r>
            <a:r>
              <a:rPr lang="en-US" sz="2800" dirty="0"/>
              <a:t>	</a:t>
            </a:r>
            <a:r>
              <a:rPr lang="en-US" sz="2000" dirty="0" smtClean="0">
                <a:solidFill>
                  <a:schemeClr val="accent2"/>
                </a:solidFill>
                <a:sym typeface="Wingdings" charset="2"/>
              </a:rPr>
              <a:t> </a:t>
            </a:r>
            <a:r>
              <a:rPr lang="en-US" sz="2800" dirty="0" err="1" smtClean="0"/>
              <a:t>esp</a:t>
            </a:r>
            <a:endParaRPr lang="en-US" sz="2800" dirty="0"/>
          </a:p>
          <a:p>
            <a:pPr marL="838200" lvl="2" indent="0">
              <a:lnSpc>
                <a:spcPct val="90000"/>
              </a:lnSpc>
              <a:spcAft>
                <a:spcPts val="853"/>
              </a:spcAft>
              <a:buNone/>
              <a:tabLst>
                <a:tab pos="5201839" algn="l"/>
                <a:tab pos="5526954" algn="l"/>
              </a:tabLst>
            </a:pP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 err="1" smtClean="0"/>
              <a:t>bip</a:t>
            </a:r>
            <a:r>
              <a:rPr lang="en-US" sz="2800" dirty="0"/>
              <a:t>	</a:t>
            </a:r>
            <a:r>
              <a:rPr lang="en-US" sz="2000" dirty="0" smtClean="0">
                <a:solidFill>
                  <a:schemeClr val="accent2"/>
                </a:solidFill>
                <a:sym typeface="Wingdings" charset="2"/>
              </a:rPr>
              <a:t> </a:t>
            </a:r>
            <a:r>
              <a:rPr lang="en-US" sz="2800" dirty="0" err="1" smtClean="0"/>
              <a:t>spo</a:t>
            </a:r>
            <a:endParaRPr lang="en-US" sz="2800" dirty="0"/>
          </a:p>
          <a:p>
            <a:pPr marL="838200" lvl="2" indent="0">
              <a:lnSpc>
                <a:spcPct val="90000"/>
              </a:lnSpc>
              <a:spcAft>
                <a:spcPts val="853"/>
              </a:spcAft>
              <a:buNone/>
              <a:tabLst>
                <a:tab pos="5201839" algn="l"/>
                <a:tab pos="5526954" algn="l"/>
              </a:tabLst>
            </a:pP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 err="1" smtClean="0"/>
              <a:t>ili</a:t>
            </a:r>
            <a:r>
              <a:rPr lang="en-US" sz="2800" dirty="0"/>
              <a:t>	</a:t>
            </a:r>
            <a:r>
              <a:rPr lang="en-US" sz="2000" dirty="0" smtClean="0">
                <a:solidFill>
                  <a:schemeClr val="accent2"/>
                </a:solidFill>
                <a:sym typeface="Wingdings" charset="2"/>
              </a:rPr>
              <a:t> </a:t>
            </a:r>
            <a:r>
              <a:rPr lang="en-US" sz="2800" dirty="0" err="1" smtClean="0"/>
              <a:t>pon</a:t>
            </a:r>
            <a:endParaRPr lang="en-US" sz="2800" dirty="0"/>
          </a:p>
          <a:p>
            <a:pPr marL="838200" lvl="2" indent="0">
              <a:lnSpc>
                <a:spcPct val="90000"/>
              </a:lnSpc>
              <a:spcAft>
                <a:spcPts val="853"/>
              </a:spcAft>
              <a:buNone/>
              <a:tabLst>
                <a:tab pos="5201839" algn="l"/>
                <a:tab pos="5526954" algn="l"/>
              </a:tabLst>
            </a:pP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 smtClean="0"/>
              <a:t>lit</a:t>
            </a:r>
            <a:r>
              <a:rPr lang="en-US" sz="2800" dirty="0"/>
              <a:t>	</a:t>
            </a: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>
                <a:sym typeface="Symbol" charset="2"/>
              </a:rPr>
              <a:t>	</a:t>
            </a:r>
            <a:r>
              <a:rPr lang="en-US" sz="2800" dirty="0" err="1"/>
              <a:t>ons</a:t>
            </a:r>
            <a:endParaRPr lang="en-US" sz="2800" dirty="0"/>
          </a:p>
          <a:p>
            <a:pPr marL="838200" lvl="2" indent="0">
              <a:lnSpc>
                <a:spcPct val="90000"/>
              </a:lnSpc>
              <a:spcAft>
                <a:spcPts val="853"/>
              </a:spcAft>
              <a:buNone/>
              <a:tabLst>
                <a:tab pos="5201839" algn="l"/>
                <a:tab pos="5526954" algn="l"/>
              </a:tabLst>
            </a:pP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 err="1" smtClean="0"/>
              <a:t>ity</a:t>
            </a:r>
            <a:r>
              <a:rPr lang="en-US" sz="2800" dirty="0"/>
              <a:t>	</a:t>
            </a:r>
            <a:r>
              <a:rPr lang="en-US" sz="2000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2800" dirty="0">
                <a:sym typeface="Symbol" charset="2"/>
              </a:rPr>
              <a:t>	</a:t>
            </a:r>
            <a:r>
              <a:rPr lang="en-US" sz="2800" dirty="0" err="1"/>
              <a:t>nsi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853"/>
              </a:spcAft>
              <a:tabLst>
                <a:tab pos="5201839" algn="l"/>
                <a:tab pos="5526954" algn="l"/>
              </a:tabLst>
            </a:pPr>
            <a:r>
              <a:rPr lang="en-US" dirty="0"/>
              <a:t>3-grams of string “</a:t>
            </a:r>
            <a:r>
              <a:rPr lang="en-US" dirty="0" err="1"/>
              <a:t>Resp</a:t>
            </a:r>
            <a:r>
              <a:rPr lang="en-US" dirty="0"/>
              <a:t>” are</a:t>
            </a:r>
          </a:p>
          <a:p>
            <a:pPr lvl="1">
              <a:lnSpc>
                <a:spcPct val="90000"/>
              </a:lnSpc>
              <a:spcAft>
                <a:spcPts val="853"/>
              </a:spcAft>
              <a:tabLst>
                <a:tab pos="5201839" algn="l"/>
                <a:tab pos="5526954" algn="l"/>
              </a:tabLst>
            </a:pPr>
            <a:r>
              <a:rPr lang="en-US" dirty="0"/>
              <a:t>Res</a:t>
            </a:r>
          </a:p>
          <a:p>
            <a:pPr lvl="1">
              <a:lnSpc>
                <a:spcPct val="90000"/>
              </a:lnSpc>
              <a:spcAft>
                <a:spcPts val="853"/>
              </a:spcAft>
              <a:tabLst>
                <a:tab pos="5201839" algn="l"/>
                <a:tab pos="5526954" algn="l"/>
              </a:tabLst>
            </a:pPr>
            <a:r>
              <a:rPr lang="en-US" dirty="0" err="1"/>
              <a:t>esp</a:t>
            </a:r>
            <a:endParaRPr lang="en-US" dirty="0"/>
          </a:p>
          <a:p>
            <a:pPr>
              <a:lnSpc>
                <a:spcPct val="90000"/>
              </a:lnSpc>
              <a:spcAft>
                <a:spcPts val="853"/>
              </a:spcAft>
              <a:tabLst>
                <a:tab pos="5201839" algn="l"/>
                <a:tab pos="5526954" algn="l"/>
              </a:tabLst>
            </a:pPr>
            <a:r>
              <a:rPr lang="en-US" dirty="0"/>
              <a:t>3-gram similarity:</a:t>
            </a:r>
            <a:r>
              <a:rPr lang="en-US" dirty="0" smtClean="0"/>
              <a:t> 2/</a:t>
            </a:r>
            <a:r>
              <a:rPr lang="en-US" dirty="0"/>
              <a:t>12 =  </a:t>
            </a:r>
            <a:r>
              <a:rPr lang="en-US" dirty="0" smtClean="0"/>
              <a:t>0.17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existing databases with their Local Conceptual Schemas (LCSs), how to integrate the LCSs into a Global Conceptual Schema (GCS)</a:t>
            </a:r>
          </a:p>
          <a:p>
            <a:pPr lvl="1"/>
            <a:r>
              <a:rPr lang="en-US"/>
              <a:t>GCS is also called </a:t>
            </a:r>
            <a:r>
              <a:rPr lang="en-US" i="1"/>
              <a:t>mediated schema</a:t>
            </a:r>
          </a:p>
          <a:p>
            <a:r>
              <a:rPr lang="en-US"/>
              <a:t>Bottom-up design process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Distance Example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707"/>
              </a:spcAft>
            </a:pPr>
            <a:r>
              <a:rPr lang="en-US" dirty="0"/>
              <a:t>Again consider “Responsibility” and “</a:t>
            </a:r>
            <a:r>
              <a:rPr lang="en-US" dirty="0" err="1"/>
              <a:t>Resp</a:t>
            </a:r>
            <a:r>
              <a:rPr lang="en-US" dirty="0"/>
              <a:t>”</a:t>
            </a:r>
          </a:p>
          <a:p>
            <a:pPr>
              <a:spcAft>
                <a:spcPts val="1707"/>
              </a:spcAft>
            </a:pPr>
            <a:r>
              <a:rPr lang="en-US" dirty="0"/>
              <a:t>To convert “Responsibility” to “</a:t>
            </a:r>
            <a:r>
              <a:rPr lang="en-US" dirty="0" err="1"/>
              <a:t>Resp</a:t>
            </a:r>
            <a:r>
              <a:rPr lang="en-US" dirty="0"/>
              <a:t>”</a:t>
            </a:r>
          </a:p>
          <a:p>
            <a:pPr lvl="1">
              <a:spcAft>
                <a:spcPts val="1707"/>
              </a:spcAft>
            </a:pPr>
            <a:r>
              <a:rPr lang="en-US" dirty="0"/>
              <a:t>Delete characters “</a:t>
            </a:r>
            <a:r>
              <a:rPr lang="en-US" dirty="0" err="1"/>
              <a:t>o</a:t>
            </a:r>
            <a:r>
              <a:rPr lang="en-US" dirty="0"/>
              <a:t>”, “</a:t>
            </a:r>
            <a:r>
              <a:rPr lang="en-US" dirty="0" err="1"/>
              <a:t>n</a:t>
            </a:r>
            <a:r>
              <a:rPr lang="en-US" dirty="0"/>
              <a:t>”, “</a:t>
            </a:r>
            <a:r>
              <a:rPr lang="en-US" dirty="0" err="1"/>
              <a:t>s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b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l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t</a:t>
            </a:r>
            <a:r>
              <a:rPr lang="en-US" dirty="0"/>
              <a:t>”, “</a:t>
            </a:r>
            <a:r>
              <a:rPr lang="en-US" dirty="0" err="1"/>
              <a:t>y</a:t>
            </a:r>
            <a:r>
              <a:rPr lang="en-US" dirty="0"/>
              <a:t>”</a:t>
            </a:r>
          </a:p>
          <a:p>
            <a:pPr>
              <a:spcAft>
                <a:spcPts val="1707"/>
              </a:spcAft>
            </a:pPr>
            <a:r>
              <a:rPr lang="en-US" dirty="0"/>
              <a:t>To convert “</a:t>
            </a:r>
            <a:r>
              <a:rPr lang="en-US" dirty="0" err="1"/>
              <a:t>Resp</a:t>
            </a:r>
            <a:r>
              <a:rPr lang="en-US" dirty="0"/>
              <a:t>” to “Responsibility”</a:t>
            </a:r>
          </a:p>
          <a:p>
            <a:pPr lvl="1">
              <a:spcAft>
                <a:spcPts val="1707"/>
              </a:spcAft>
            </a:pPr>
            <a:r>
              <a:rPr lang="en-US" dirty="0"/>
              <a:t>Add characters “</a:t>
            </a:r>
            <a:r>
              <a:rPr lang="en-US" dirty="0" err="1"/>
              <a:t>o</a:t>
            </a:r>
            <a:r>
              <a:rPr lang="en-US" dirty="0"/>
              <a:t>”, “</a:t>
            </a:r>
            <a:r>
              <a:rPr lang="en-US" dirty="0" err="1"/>
              <a:t>n</a:t>
            </a:r>
            <a:r>
              <a:rPr lang="en-US" dirty="0"/>
              <a:t>”, “</a:t>
            </a:r>
            <a:r>
              <a:rPr lang="en-US" dirty="0" err="1"/>
              <a:t>s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b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l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t</a:t>
            </a:r>
            <a:r>
              <a:rPr lang="en-US" dirty="0"/>
              <a:t>”, “</a:t>
            </a:r>
            <a:r>
              <a:rPr lang="en-US" dirty="0" err="1"/>
              <a:t>y</a:t>
            </a:r>
            <a:r>
              <a:rPr lang="en-US" dirty="0"/>
              <a:t>”</a:t>
            </a:r>
          </a:p>
          <a:p>
            <a:pPr>
              <a:spcAft>
                <a:spcPts val="1707"/>
              </a:spcAft>
            </a:pPr>
            <a:r>
              <a:rPr lang="en-US" dirty="0"/>
              <a:t>The number of edit operations required is 10</a:t>
            </a:r>
          </a:p>
          <a:p>
            <a:pPr>
              <a:spcAft>
                <a:spcPts val="1707"/>
              </a:spcAft>
            </a:pPr>
            <a:r>
              <a:rPr lang="en-US" dirty="0"/>
              <a:t>Similarity is 1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− </a:t>
            </a:r>
            <a:r>
              <a:rPr lang="en-US" dirty="0">
                <a:sym typeface="Symbol" charset="2"/>
              </a:rPr>
              <a:t>(</a:t>
            </a:r>
            <a:r>
              <a:rPr lang="en-US" dirty="0"/>
              <a:t>10/14) = 0.29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Constraint-based Matchers</a:t>
            </a: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Data always have constraints – use them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Data type information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Value ranges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…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Examples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RESP and RESPONSIBILITY: </a:t>
            </a:r>
            <a:r>
              <a:rPr lang="en-US" dirty="0" err="1" smtClean="0"/>
              <a:t>n</a:t>
            </a:r>
            <a:r>
              <a:rPr lang="en-US" dirty="0" smtClean="0"/>
              <a:t>-gram similarity = 0.17, edit distance similarity = 0.19 (low)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If they come from the same domain, this may increase their similarity value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ENO in relational, WORKER.NUMBER and PROJECT.NUMBER in E-R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ENO and WORKER.NUMBER may have type INTEGER while PROJECT.NUMBER may have STRING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Constraint-based Structural Matching</a:t>
            </a: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53"/>
              </a:spcAft>
            </a:pPr>
            <a:r>
              <a:rPr lang="en-US" dirty="0" smtClean="0"/>
              <a:t>If </a:t>
            </a:r>
            <a:r>
              <a:rPr lang="en-US" dirty="0"/>
              <a:t>two schema elements are structurally similar, then there is a higher likelihood that they represent the same concept</a:t>
            </a:r>
          </a:p>
          <a:p>
            <a:pPr>
              <a:spcAft>
                <a:spcPts val="853"/>
              </a:spcAft>
            </a:pPr>
            <a:r>
              <a:rPr lang="en-US" dirty="0"/>
              <a:t>Structural similarity: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Same properties (attributes)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“Neighborhood” similarity</a:t>
            </a:r>
          </a:p>
          <a:p>
            <a:pPr lvl="2">
              <a:spcAft>
                <a:spcPts val="853"/>
              </a:spcAft>
            </a:pPr>
            <a:r>
              <a:rPr lang="en-US" dirty="0"/>
              <a:t>Using graph representation</a:t>
            </a:r>
          </a:p>
          <a:p>
            <a:pPr lvl="2">
              <a:spcAft>
                <a:spcPts val="853"/>
              </a:spcAft>
            </a:pPr>
            <a:r>
              <a:rPr lang="en-US" dirty="0"/>
              <a:t>The set of nodes that can be reached within a particular path length from a node are the neighbors of that node</a:t>
            </a:r>
          </a:p>
          <a:p>
            <a:pPr lvl="2">
              <a:spcAft>
                <a:spcPts val="853"/>
              </a:spcAft>
            </a:pPr>
            <a:r>
              <a:rPr lang="en-US" dirty="0"/>
              <a:t>If two concepts (nodes) have similar set of neighbors, they are likely to represent the same concept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Learning-based Schema Matching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machine learning techniques to determine schema matches</a:t>
            </a:r>
          </a:p>
          <a:p>
            <a:r>
              <a:rPr lang="en-US"/>
              <a:t>Classification problem: classify concepts from various schemas into classes according to their similarity. Those that fall into the same class represent similar concepts</a:t>
            </a:r>
          </a:p>
          <a:p>
            <a:r>
              <a:rPr lang="en-US"/>
              <a:t>Similarity is defined according to features of </a:t>
            </a:r>
            <a:r>
              <a:rPr lang="en-US" i="1"/>
              <a:t>data instances</a:t>
            </a:r>
          </a:p>
          <a:p>
            <a:r>
              <a:rPr lang="en-US"/>
              <a:t>Classification is “learned” from a training set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Learning-based Schema Matching</a:t>
            </a:r>
          </a:p>
        </p:txBody>
      </p:sp>
      <p:pic>
        <p:nvPicPr>
          <p:cNvPr id="5" name="Content Placeholder 4" descr="Fig-4-learner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2384" r="-12384"/>
          <a:stretch>
            <a:fillRect/>
          </a:stretch>
        </p:blipFill>
        <p:spPr>
          <a:xfrm>
            <a:off x="957784" y="2514798"/>
            <a:ext cx="11131550" cy="639445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Combined Schema Matching Approaches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707"/>
              </a:spcAft>
            </a:pPr>
            <a:r>
              <a:rPr lang="en-US" dirty="0"/>
              <a:t>Use multiple matchers</a:t>
            </a:r>
          </a:p>
          <a:p>
            <a:pPr lvl="1">
              <a:spcAft>
                <a:spcPts val="1707"/>
              </a:spcAft>
            </a:pPr>
            <a:r>
              <a:rPr lang="en-US" dirty="0"/>
              <a:t>Each matcher focuses on one area (name, etc)</a:t>
            </a:r>
          </a:p>
          <a:p>
            <a:pPr>
              <a:spcAft>
                <a:spcPts val="1707"/>
              </a:spcAft>
            </a:pPr>
            <a:r>
              <a:rPr lang="en-US" dirty="0"/>
              <a:t>Meta-matcher integrates these into one prediction</a:t>
            </a:r>
          </a:p>
          <a:p>
            <a:pPr>
              <a:spcAft>
                <a:spcPts val="1707"/>
              </a:spcAft>
            </a:pPr>
            <a:r>
              <a:rPr lang="en-US" dirty="0"/>
              <a:t>Integration may be simple (take average of similarity values) or more complex (see Fagin’s work)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Integration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1307480"/>
          </a:xfrm>
        </p:spPr>
        <p:txBody>
          <a:bodyPr/>
          <a:lstStyle/>
          <a:p>
            <a:r>
              <a:rPr lang="en-US" dirty="0"/>
              <a:t>Use the correspondences to create a GCS</a:t>
            </a:r>
          </a:p>
          <a:p>
            <a:r>
              <a:rPr lang="en-US" dirty="0"/>
              <a:t>Mainly a manual process, although rules can help</a:t>
            </a:r>
          </a:p>
        </p:txBody>
      </p:sp>
      <p:pic>
        <p:nvPicPr>
          <p:cNvPr id="5" name="Picture 4" descr="Fig-4-integ-cl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4373754"/>
            <a:ext cx="8344747" cy="440448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Integration Methods</a:t>
            </a:r>
          </a:p>
        </p:txBody>
      </p:sp>
      <p:pic>
        <p:nvPicPr>
          <p:cNvPr id="3" name="Picture 2" descr="Fig-4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2" y="2572544"/>
            <a:ext cx="11531600" cy="6667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N-ary Integration Methods</a:t>
            </a:r>
          </a:p>
        </p:txBody>
      </p:sp>
      <p:pic>
        <p:nvPicPr>
          <p:cNvPr id="3" name="Picture 2" descr="Fig-4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4" y="2572544"/>
            <a:ext cx="11830992" cy="65161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Mapping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53"/>
              </a:spcAft>
            </a:pPr>
            <a:r>
              <a:rPr lang="en-US" dirty="0"/>
              <a:t>Mapping data from each local database (source) to GCS (target) while preserving semantic consistency as defined in both source and target.</a:t>
            </a:r>
          </a:p>
          <a:p>
            <a:pPr>
              <a:spcAft>
                <a:spcPts val="853"/>
              </a:spcAft>
            </a:pPr>
            <a:r>
              <a:rPr lang="en-US" dirty="0"/>
              <a:t>Data warehouses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⇒</a:t>
            </a:r>
            <a:r>
              <a:rPr lang="en-US" dirty="0" smtClean="0"/>
              <a:t> </a:t>
            </a:r>
            <a:r>
              <a:rPr lang="en-US" dirty="0"/>
              <a:t>actual translation</a:t>
            </a:r>
          </a:p>
          <a:p>
            <a:pPr>
              <a:spcAft>
                <a:spcPts val="853"/>
              </a:spcAft>
            </a:pPr>
            <a:r>
              <a:rPr lang="en-US" dirty="0"/>
              <a:t>Data integration systems 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⇒</a:t>
            </a:r>
            <a:r>
              <a:rPr lang="en-US" dirty="0" smtClean="0"/>
              <a:t> discover </a:t>
            </a:r>
            <a:r>
              <a:rPr lang="en-US" dirty="0"/>
              <a:t>mappings that can be used in the query processing phase</a:t>
            </a:r>
          </a:p>
          <a:p>
            <a:pPr>
              <a:spcAft>
                <a:spcPts val="853"/>
              </a:spcAft>
            </a:pPr>
            <a:r>
              <a:rPr lang="en-US" dirty="0"/>
              <a:t>Mapping creation</a:t>
            </a:r>
          </a:p>
          <a:p>
            <a:pPr>
              <a:spcAft>
                <a:spcPts val="853"/>
              </a:spcAft>
            </a:pPr>
            <a:r>
              <a:rPr lang="en-US" dirty="0"/>
              <a:t>Mapping maintenance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Alternatives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integration</a:t>
            </a:r>
          </a:p>
          <a:p>
            <a:pPr lvl="1"/>
            <a:r>
              <a:rPr lang="en-US" dirty="0"/>
              <a:t>Source databases integrated and the integrated database is materialized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warehouses</a:t>
            </a:r>
            <a:endParaRPr lang="en-US" dirty="0"/>
          </a:p>
          <a:p>
            <a:r>
              <a:rPr lang="en-US" dirty="0"/>
              <a:t>Logical integration</a:t>
            </a:r>
          </a:p>
          <a:p>
            <a:pPr lvl="1"/>
            <a:r>
              <a:rPr lang="en-US" dirty="0"/>
              <a:t>Global conceptual schema is virtual and not materialized</a:t>
            </a:r>
          </a:p>
          <a:p>
            <a:pPr lvl="1"/>
            <a:r>
              <a:rPr lang="en-US" dirty="0"/>
              <a:t>Enterprise Information Integration (EII)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Creation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53"/>
              </a:spcAft>
              <a:buNone/>
            </a:pPr>
            <a:r>
              <a:rPr lang="en-US" dirty="0"/>
              <a:t>Given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A source </a:t>
            </a:r>
            <a:r>
              <a:rPr lang="en-US" dirty="0" smtClean="0"/>
              <a:t>LCS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A target </a:t>
            </a:r>
            <a:r>
              <a:rPr lang="en-US" dirty="0" smtClean="0"/>
              <a:t>GCS</a:t>
            </a:r>
          </a:p>
          <a:p>
            <a:pPr lvl="1">
              <a:spcAft>
                <a:spcPts val="853"/>
              </a:spcAft>
            </a:pPr>
            <a:r>
              <a:rPr lang="en-US" dirty="0"/>
              <a:t>A set of value correspondences discovered </a:t>
            </a:r>
            <a:r>
              <a:rPr lang="en-US" dirty="0" smtClean="0"/>
              <a:t>                                                   during </a:t>
            </a:r>
            <a:r>
              <a:rPr lang="en-US" dirty="0"/>
              <a:t>schema matching </a:t>
            </a:r>
            <a:r>
              <a:rPr lang="en-US" dirty="0" smtClean="0"/>
              <a:t>phase</a:t>
            </a:r>
          </a:p>
          <a:p>
            <a:pPr>
              <a:spcAft>
                <a:spcPts val="853"/>
              </a:spcAft>
              <a:buNone/>
            </a:pPr>
            <a:r>
              <a:rPr lang="en-US" dirty="0"/>
              <a:t>Produce a set of queries that, when executed, will create GCS data instances from the source data.</a:t>
            </a:r>
          </a:p>
          <a:p>
            <a:pPr>
              <a:spcAft>
                <a:spcPts val="853"/>
              </a:spcAft>
              <a:buNone/>
            </a:pPr>
            <a:r>
              <a:rPr lang="en-US" dirty="0"/>
              <a:t>We are looking, for each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, a query </a:t>
            </a:r>
            <a:r>
              <a:rPr lang="en-US" i="1" dirty="0" err="1"/>
              <a:t>Q</a:t>
            </a:r>
            <a:r>
              <a:rPr lang="en-US" i="1" baseline="-25000" dirty="0" err="1"/>
              <a:t>k</a:t>
            </a:r>
            <a:r>
              <a:rPr lang="en-US" dirty="0"/>
              <a:t> that is defined on a (possibly proper) subset of the relations in</a:t>
            </a:r>
            <a:r>
              <a:rPr lang="en-US" dirty="0" smtClean="0"/>
              <a:t> </a:t>
            </a:r>
            <a:r>
              <a:rPr lang="en-US" i="1" dirty="0" smtClean="0">
                <a:latin typeface="Lucida Calligraphy"/>
                <a:cs typeface="Euclid Math One" charset="2"/>
              </a:rPr>
              <a:t>S</a:t>
            </a:r>
            <a:r>
              <a:rPr lang="en-US" i="1" dirty="0" smtClean="0">
                <a:cs typeface="Euclid Math One" charset="2"/>
              </a:rPr>
              <a:t> </a:t>
            </a:r>
            <a:r>
              <a:rPr lang="en-US" dirty="0" smtClean="0"/>
              <a:t>such </a:t>
            </a:r>
            <a:r>
              <a:rPr lang="en-US" dirty="0"/>
              <a:t>that, when executed, will generate data for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from the source relations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96" y="3270948"/>
            <a:ext cx="1860409" cy="45155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96" y="3921188"/>
            <a:ext cx="1896533" cy="451556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59" y="4948808"/>
            <a:ext cx="1860409" cy="4515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Creation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General idea: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Consider each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in turn. Divide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into subsets                              such that each      specifies one possible way that values of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can be computed.</a:t>
            </a:r>
          </a:p>
          <a:p>
            <a:r>
              <a:rPr lang="en-US" dirty="0" smtClean="0"/>
              <a:t>Each      can be mapped to a query     that, when executed, would generate </a:t>
            </a:r>
            <a:r>
              <a:rPr lang="en-US" i="1" dirty="0" smtClean="0"/>
              <a:t>some</a:t>
            </a:r>
            <a:r>
              <a:rPr lang="en-US" dirty="0" smtClean="0"/>
              <a:t> of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err="1" smtClean="0"/>
              <a:t>’s</a:t>
            </a:r>
            <a:r>
              <a:rPr lang="en-US" dirty="0" smtClean="0"/>
              <a:t> data.  </a:t>
            </a:r>
          </a:p>
          <a:p>
            <a:r>
              <a:rPr lang="en-US" dirty="0" smtClean="0"/>
              <a:t>Union of these queries gives 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356" y="3666461"/>
            <a:ext cx="2474524" cy="50574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48" y="4084712"/>
            <a:ext cx="469618" cy="55992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56" y="4660776"/>
            <a:ext cx="469618" cy="55992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68" y="4660776"/>
            <a:ext cx="361244" cy="559929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968" y="6388968"/>
            <a:ext cx="2167467" cy="5599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Approach</a:t>
            </a:r>
            <a:endParaRPr lang="en-US" dirty="0"/>
          </a:p>
        </p:txBody>
      </p:sp>
      <p:pic>
        <p:nvPicPr>
          <p:cNvPr id="4" name="Content Placeholder 3" descr="Fig-4-etl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3460" r="-33460"/>
          <a:stretch>
            <a:fillRect/>
          </a:stretch>
        </p:blipFill>
        <p:spPr>
          <a:xfrm>
            <a:off x="866987" y="2384213"/>
            <a:ext cx="11130342" cy="6394027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GCS (also called mediated schema) is defined first</a:t>
            </a:r>
          </a:p>
          <a:p>
            <a:pPr lvl="1"/>
            <a:r>
              <a:rPr lang="en-US" dirty="0" smtClean="0"/>
              <a:t>Map LCSs to this schema</a:t>
            </a:r>
          </a:p>
          <a:p>
            <a:pPr lvl="1"/>
            <a:r>
              <a:rPr lang="en-US" dirty="0" smtClean="0"/>
              <a:t>As in data warehouses</a:t>
            </a:r>
          </a:p>
          <a:p>
            <a:r>
              <a:rPr lang="en-US" dirty="0" smtClean="0"/>
              <a:t>GCS is defined as an integration of parts of LCSs</a:t>
            </a:r>
          </a:p>
          <a:p>
            <a:pPr lvl="1"/>
            <a:r>
              <a:rPr lang="en-US" dirty="0" smtClean="0"/>
              <a:t>Generate GCS and map LCSs to this GCS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888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GCS/LCS Relationship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Local-as-view</a:t>
            </a:r>
          </a:p>
          <a:p>
            <a:pPr lvl="1"/>
            <a:r>
              <a:rPr lang="en-US" dirty="0"/>
              <a:t>The GCS definition is assumed to exist, and each LCS is treated as a view definition over it</a:t>
            </a:r>
          </a:p>
          <a:p>
            <a:r>
              <a:rPr lang="en-US" dirty="0"/>
              <a:t>Global-as-view</a:t>
            </a:r>
          </a:p>
          <a:p>
            <a:pPr lvl="1"/>
            <a:r>
              <a:rPr lang="en-US" dirty="0"/>
              <a:t>The GCS is defined as a set of views over the LCSs</a:t>
            </a:r>
          </a:p>
        </p:txBody>
      </p:sp>
      <p:pic>
        <p:nvPicPr>
          <p:cNvPr id="5" name="Picture 4" descr="Fig-4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84" y="5236840"/>
            <a:ext cx="7020496" cy="39731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Integration Process</a:t>
            </a:r>
            <a:endParaRPr lang="en-US" dirty="0"/>
          </a:p>
        </p:txBody>
      </p:sp>
      <p:pic>
        <p:nvPicPr>
          <p:cNvPr id="4" name="Content Placeholder 3" descr="Fig-4-dbin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7825" r="-57825"/>
          <a:stretch>
            <a:fillRect/>
          </a:stretch>
        </p:blipFill>
        <p:spPr>
          <a:xfrm>
            <a:off x="597744" y="2456572"/>
            <a:ext cx="11984521" cy="6884724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Access Architecture</a:t>
            </a:r>
            <a:endParaRPr lang="en-US" dirty="0"/>
          </a:p>
        </p:txBody>
      </p:sp>
      <p:pic>
        <p:nvPicPr>
          <p:cNvPr id="4" name="Content Placeholder 3" descr="Fig-1-16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221" r="-1221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Integration Issues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 translation</a:t>
            </a:r>
          </a:p>
          <a:p>
            <a:pPr lvl="1"/>
            <a:r>
              <a:rPr lang="en-US" dirty="0"/>
              <a:t>Component database schemas translated to a common intermediate canonical representation</a:t>
            </a:r>
          </a:p>
          <a:p>
            <a:r>
              <a:rPr lang="en-US" dirty="0"/>
              <a:t>Schema</a:t>
            </a:r>
            <a:r>
              <a:rPr lang="en-US" dirty="0" smtClean="0"/>
              <a:t> generation</a:t>
            </a:r>
          </a:p>
          <a:p>
            <a:pPr lvl="1"/>
            <a:r>
              <a:rPr lang="en-US" dirty="0"/>
              <a:t>Intermediate schemas are used to create a global conceptual schema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Pages>0</Pages>
  <Words>1384</Words>
  <Characters>0</Characters>
  <Application>Microsoft Macintosh PowerPoint</Application>
  <PresentationFormat>Custom</PresentationFormat>
  <Lines>0</Lines>
  <Paragraphs>203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Book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Problem Definition</vt:lpstr>
      <vt:lpstr>Integration Alternatives</vt:lpstr>
      <vt:lpstr>Data Warehouse Approach</vt:lpstr>
      <vt:lpstr>Bottom-up Design</vt:lpstr>
      <vt:lpstr>GCS/LCS Relationship</vt:lpstr>
      <vt:lpstr>Database Integration Process</vt:lpstr>
      <vt:lpstr>Recall Access Architecture</vt:lpstr>
      <vt:lpstr>Database Integration Issues</vt:lpstr>
      <vt:lpstr>Schema Translation</vt:lpstr>
      <vt:lpstr>Schema Generation</vt:lpstr>
      <vt:lpstr>Running Example</vt:lpstr>
      <vt:lpstr>Schema Matching</vt:lpstr>
      <vt:lpstr>Schema Matching (cont’d)</vt:lpstr>
      <vt:lpstr>Schema Matching Approaches</vt:lpstr>
      <vt:lpstr>Linguistic Schema Matching</vt:lpstr>
      <vt:lpstr>Linguistic Matchers</vt:lpstr>
      <vt:lpstr>Automatic Discovery of Name Similarities</vt:lpstr>
      <vt:lpstr>N-gram Example</vt:lpstr>
      <vt:lpstr>Edit Distance Example</vt:lpstr>
      <vt:lpstr>Constraint-based Matchers</vt:lpstr>
      <vt:lpstr>Constraint-based Structural Matching</vt:lpstr>
      <vt:lpstr>Learning-based Schema Matching</vt:lpstr>
      <vt:lpstr>Learning-based Schema Matching</vt:lpstr>
      <vt:lpstr>Combined Schema Matching Approaches</vt:lpstr>
      <vt:lpstr>Schema Integration</vt:lpstr>
      <vt:lpstr>Binary Integration Methods</vt:lpstr>
      <vt:lpstr>N-ary Integration Methods</vt:lpstr>
      <vt:lpstr>Schema Mapping</vt:lpstr>
      <vt:lpstr>Mapping Creation</vt:lpstr>
      <vt:lpstr>Mapping Creation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15</cp:revision>
  <cp:lastPrinted>2011-04-04T00:06:00Z</cp:lastPrinted>
  <dcterms:modified xsi:type="dcterms:W3CDTF">2011-04-04T12:28:28Z</dcterms:modified>
</cp:coreProperties>
</file>