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notesMasterIdLst>
    <p:notesMasterId r:id="rId53"/>
  </p:notesMasterIdLst>
  <p:sldIdLst>
    <p:sldId id="257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4A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9857" autoAdjust="0"/>
  </p:normalViewPr>
  <p:slideViewPr>
    <p:cSldViewPr>
      <p:cViewPr>
        <p:scale>
          <a:sx n="60" d="100"/>
          <a:sy n="60" d="100"/>
        </p:scale>
        <p:origin x="-1224" y="-8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24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22" Type="http://schemas.openxmlformats.org/officeDocument/2006/relationships/slide" Target="slides/slide22.xml"/><Relationship Id="rId23" Type="http://schemas.openxmlformats.org/officeDocument/2006/relationships/slide" Target="slides/slide24.xml"/><Relationship Id="rId24" Type="http://schemas.openxmlformats.org/officeDocument/2006/relationships/slide" Target="slides/slide25.xml"/><Relationship Id="rId25" Type="http://schemas.openxmlformats.org/officeDocument/2006/relationships/slide" Target="slides/slide26.xml"/><Relationship Id="rId26" Type="http://schemas.openxmlformats.org/officeDocument/2006/relationships/slide" Target="slides/slide27.xml"/><Relationship Id="rId27" Type="http://schemas.openxmlformats.org/officeDocument/2006/relationships/slide" Target="slides/slide28.xml"/><Relationship Id="rId28" Type="http://schemas.openxmlformats.org/officeDocument/2006/relationships/slide" Target="slides/slide29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30" Type="http://schemas.openxmlformats.org/officeDocument/2006/relationships/slide" Target="slides/slide31.xml"/><Relationship Id="rId31" Type="http://schemas.openxmlformats.org/officeDocument/2006/relationships/slide" Target="slides/slide32.xml"/><Relationship Id="rId32" Type="http://schemas.openxmlformats.org/officeDocument/2006/relationships/slide" Target="slides/slide33.xml"/><Relationship Id="rId9" Type="http://schemas.openxmlformats.org/officeDocument/2006/relationships/slide" Target="slides/slide9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33" Type="http://schemas.openxmlformats.org/officeDocument/2006/relationships/slide" Target="slides/slide34.xml"/><Relationship Id="rId34" Type="http://schemas.openxmlformats.org/officeDocument/2006/relationships/slide" Target="slides/slide35.xml"/><Relationship Id="rId35" Type="http://schemas.openxmlformats.org/officeDocument/2006/relationships/slide" Target="slides/slide36.xml"/><Relationship Id="rId36" Type="http://schemas.openxmlformats.org/officeDocument/2006/relationships/slide" Target="slides/slide37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37" Type="http://schemas.openxmlformats.org/officeDocument/2006/relationships/slide" Target="slides/slide38.xml"/><Relationship Id="rId38" Type="http://schemas.openxmlformats.org/officeDocument/2006/relationships/slide" Target="slides/slide39.xml"/><Relationship Id="rId39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05AFFF79-1A24-41D9-8092-3A68E07DC279}" type="datetimeFigureOut">
              <a:rPr lang="fr-FR" smtClean="0"/>
              <a:pPr/>
              <a:t>11-04-04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12A7CF19-0743-4A13-8FDB-1651668ABCF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56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59EAE-0552-744D-84DF-B1E6AA944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423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1511E0-7C7E-3A4C-9C68-ABD85E59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431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6749A7-914D-EE43-9996-8B390CD15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7021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55F67D-0EBC-B348-9D45-3360E21F8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7083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8505A-7AD0-7C47-AFED-600B3A2FC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6189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AA5113-2A5C-1741-BC7F-816F09ACA1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260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2A37D-49A8-E14C-9068-614A972C9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309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6E23-29CC-8241-A8B4-8DBCD9F51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1369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125C4B-1E83-C348-A109-BD89A031D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0664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176AD-C6DF-094F-95A9-6F44824A2C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7328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05DAAF-590F-4742-A78D-BC8BC9C35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8136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444500"/>
            <a:ext cx="145415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421005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B79B18-8FEA-5F40-88AF-55046A2C8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2663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9CCDB8-1B01-814D-8D00-9B583EBA5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927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F3484-453F-C54E-9B6C-E895D13F00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0962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654C-38F8-804A-AC9E-A187F26DC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6504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B848C-6132-A84E-A22C-C3435B696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6406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CD11B-6D31-7940-AE2A-29A7CFB05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3413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C7562-2916-0142-94B6-FB5CA3476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648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C04A3-1CAB-A741-BBA7-70F612175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4271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1805F-9654-BD46-B2A7-117803BA2B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94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273386" y="2384213"/>
            <a:ext cx="11065370" cy="6384996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FFD4B-88A6-8B45-90F2-56A94F3CB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0079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E31D22-7C1E-C147-9FAA-5E45DEF42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1397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38B7F-8344-0D40-8EF1-3862A8DF4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20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75CAA-4AFC-DC44-8D5C-DCF80609D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360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2973E5-7442-F145-AB15-60E558D7A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8859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43DCD-C84D-0445-B3D7-8A972AED4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6204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95CD1-F463-1542-BCB5-23E0572F6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4423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C9AB5-8FF0-EF41-9F61-5F12FB0F7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7326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02762-10AC-5D4B-B6F4-43056D5EED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6679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03A96-4872-6543-8AFD-1096345C9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3080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4BEE10-C28D-F444-9256-6B2F5EE4C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177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9424A-0FF6-5240-8C28-D18651801F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488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3DA9B7-2107-7E4F-8645-73E42F5B8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5003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5DD54-8E1D-9E4E-B4A2-EAA4F6A4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0907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2677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2677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D8D565-96DE-954E-B657-F0BFB8DF8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146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CA74D-6C18-D145-B192-057659BCC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640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8F4648-5D0A-9041-9D7A-AC273F141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41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9CA013-7E71-494B-863E-11AC7C918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56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E54A1-05A9-5445-A118-6D991B214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210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818369-3219-6A44-BC88-523AA9DF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3559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E4E61A-E2CD-354B-BD6F-3FB452046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144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DF5EFC-2493-FB43-816A-B6F3C19C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63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17239-FC49-5942-8B7E-EBA1EF784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854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39504E-9DE5-354B-8400-AEDA8DB9C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994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938872-F20F-2446-B1FA-D99240F9C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1754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F9654-861B-BE4F-8A8C-C0CAEB665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59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CB8A46-561E-9C46-9DFF-DE881E54E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6965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F809DB-D184-F249-A2FB-931AFD41E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7939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458AFC-ABC7-BC4B-BF57-02A2BAB5F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483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2C9AE8-3CAC-0F4E-ADE6-36E7B1650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795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6EC680-B2A4-FB4D-81DC-B9B95D630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1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944D4-2D04-6C43-AF08-EB82B6891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808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F4FFE-1C95-5049-BC81-073636EF1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194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2E6A67-5E79-2245-9872-F72824568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320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1F77FD-0C6C-1D48-9295-DFB741FB6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2504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908800"/>
            <a:ext cx="3073400" cy="160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908800"/>
            <a:ext cx="9067800" cy="160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32CE0-D81F-5E4B-829E-026AD25E2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4922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87482B-BE6D-ED43-9325-C585F5384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2901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A2D78D-0443-7547-91E9-D146A4038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6006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63134-53D5-2343-8564-4A4EB506A2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5624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FF316E-4796-394B-ACA9-6C6629697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697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5BFDDC-83C4-C343-AE44-519A16582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589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CDC652-6158-C84B-9E42-8566CBB8C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19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98B99B-877B-BC42-A56F-7AD90AEE2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288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6D625-5F87-DD4D-B272-F630100E9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5087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EA784-DE0C-B246-9D34-46E6ABFF4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181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40AD-21B4-B84D-80AB-6565C483F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8692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1930400"/>
            <a:ext cx="1454150" cy="51435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4210050" cy="51435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C724A2-7856-5D4F-9EB6-8437CFC50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300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60549-5405-4743-A0FF-629ECC22F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3512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0D1B1B-264F-924C-91BA-EBEA0D44F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17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04281-95B3-194C-8E62-8211045C5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4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163CA6-D1C7-9642-8E50-6860EE17D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866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2ECE17-90A4-0D4A-9E39-E7BF6A94D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8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A29D1-5A94-D442-9D9A-20D4DDA80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761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8FC87-B6F8-904A-9C09-02EDB66BE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8523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2A07B0-FE6D-D74A-91D5-2CD762FB1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7201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7DE1F-97BA-CA46-9084-4EECB3DF0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0163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8B5090-08BA-C846-8817-FB5E0C2B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6643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90525"/>
            <a:ext cx="3073400" cy="89185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90525"/>
            <a:ext cx="9067800" cy="89185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9BDF4C-D254-2D4C-B4A7-4F32A4D93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884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4B8FF-471E-F241-8AF3-AA6655DF1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86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C8DEF-60FB-5341-8F58-B6DC1D003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4780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2D54BE-95A5-8445-AB37-AE4B6BDFD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515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90434B-828B-024C-93ED-0FD4C4035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8508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3B2DE-296A-A948-ABE7-595443CA27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094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1E7D0-2783-0E4B-9EA1-3F1FDFA95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1531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26C373-72A2-E644-97F9-66A461C72D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6628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741E7-582E-4A43-B8F1-9FAC3F979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0000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3FF87-A8AB-F94A-9745-EEBDC6E4C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746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47B6D4-513A-2547-ADCE-301145491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5333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8D2845-8EC9-5D47-B948-BE3217F2E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3036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79E84F-F43C-ED42-9341-A6CE5032A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143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D7FEA8-0F51-3E42-A795-68ACEDB40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608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283FB0-1B9E-0B46-9C24-7B01D463F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6062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965C4F-42A7-7849-9A95-DFF463CC3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108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075A29-F351-094E-A93C-658E19AFD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438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D57EE-652A-7C4D-8502-AB6A367B3B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8518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423FF2-2C77-1743-88E0-99B723794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0422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BEF0F4-D48A-9C4E-AE64-E14A4A6F9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3753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FB7412-2CDC-C646-AE18-277E614BF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238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C8DEE-2D0E-AA42-AD3F-B929A45E2F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4378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97EAA-ABEC-BF4E-A199-2E62640F9D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925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A6BD2-6FBC-BE4B-BD11-2615E176E9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238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27ACAD-666F-3E4C-8612-C1285E9E4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7065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547B9A-23A3-9B4E-BFF5-61DC261E4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6970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26A74-DCBA-1846-B311-21482EECF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3233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9870F9-1B6F-9246-B69F-F72717E6C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7506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D3A116-C1A3-2F4E-9764-798D0778C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7089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BACC65-79E8-274B-AC28-0626682BA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1383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EBD0D-C01D-DA4E-BCBF-C669F7C7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7277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F0AA41-46B6-0E4C-BA22-C4EA47640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1642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F70A7-257A-E34E-8FD3-E0A1EB61E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321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E0CE9A-3047-124D-A834-D8386FCF25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4467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CE946-9AF6-4946-8605-8DC5DDF4C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9046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EF24F-F2B8-1840-818F-E436CDBAB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9977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2CF0ED-C798-684B-AE75-90B10F561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1898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76A60D-1CA9-F944-BF2A-FDD0D2228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6121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362B5F-6A83-9748-8CEB-2DC1F5386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6436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6B732D-809A-DE40-B580-15508D8BE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376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2E4879-1431-8545-95E1-4D27BD83C9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741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92D3F-84E7-1D47-BFCB-DF4DB5FC9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68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833D5F-D110-5B42-846D-EDE2D5739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8824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85AC4-BE4D-D046-A5F8-890C677F5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522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9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9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>
                <a:sym typeface="Palatino" charset="0"/>
              </a:rPr>
              <a:t>Cliquez pour modifier les styles du texte du masque</a:t>
            </a:r>
          </a:p>
          <a:p>
            <a:pPr lvl="1"/>
            <a:r>
              <a:rPr lang="fr-FR" dirty="0" smtClean="0">
                <a:sym typeface="Palatino" charset="0"/>
              </a:rPr>
              <a:t>Deuxième niveau</a:t>
            </a:r>
          </a:p>
          <a:p>
            <a:pPr lvl="2"/>
            <a:r>
              <a:rPr lang="fr-FR" dirty="0" smtClean="0">
                <a:sym typeface="Palatino" charset="0"/>
              </a:rPr>
              <a:t>Troisième niveau</a:t>
            </a:r>
          </a:p>
          <a:p>
            <a:pPr lvl="3"/>
            <a:r>
              <a:rPr lang="fr-FR" dirty="0" smtClean="0">
                <a:sym typeface="Palatino" charset="0"/>
              </a:rPr>
              <a:t>Quatrième niveau</a:t>
            </a:r>
          </a:p>
          <a:p>
            <a:pPr lvl="4"/>
            <a:r>
              <a:rPr lang="fr-FR" dirty="0" smtClean="0">
                <a:sym typeface="Palatino" charset="0"/>
              </a:rPr>
              <a:t>Cinquième niveau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Didot" charset="0"/>
              </a:rPr>
              <a:t>Cliquez pour modifier le style du titre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</a:t>
            </a:r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DBMS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Ch.5/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4" r:id="rId12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16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5816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06400" y="2565400"/>
            <a:ext cx="5689600" cy="50800"/>
            <a:chOff x="0" y="0"/>
            <a:chExt cx="3584" cy="32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1270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09F51DE-F6F2-4B4B-BEC9-8FB11D13C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5F37172-CEB0-4745-BCB3-D0358C7CA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17" name="Rectangle 5"/>
          <p:cNvSpPr>
            <a:spLocks/>
          </p:cNvSpPr>
          <p:nvPr/>
        </p:nvSpPr>
        <p:spPr bwMode="auto">
          <a:xfrm>
            <a:off x="425590" y="95342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571370" y="95342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04813" y="9321800"/>
            <a:ext cx="12193587" cy="50800"/>
            <a:chOff x="0" y="0"/>
            <a:chExt cx="7680" cy="32"/>
          </a:xfrm>
        </p:grpSpPr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22" name="Text Box 10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82500" y="947420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B295316-976D-E649-99B3-47A3EDC3A1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3E233E8-6698-A346-B25E-A5013C545E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01000"/>
            <a:ext cx="1229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908800"/>
            <a:ext cx="12293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04813" y="8623300"/>
            <a:ext cx="12193587" cy="50800"/>
            <a:chOff x="0" y="0"/>
            <a:chExt cx="7680" cy="32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10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08DE3A9-FD7A-B642-887D-773ACB2373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410200"/>
            <a:ext cx="581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5816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406400" y="5270500"/>
            <a:ext cx="5689600" cy="50800"/>
            <a:chOff x="0" y="0"/>
            <a:chExt cx="3584" cy="32"/>
          </a:xfrm>
        </p:grpSpPr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12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AE07ACE-F893-3F4E-998C-C44EF6B539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44500"/>
            <a:ext cx="12293600" cy="88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04813" y="9347200"/>
            <a:ext cx="12193587" cy="50800"/>
            <a:chOff x="0" y="0"/>
            <a:chExt cx="7680" cy="32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4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15D30D1-B43D-B346-92FF-BF7C4B87D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28900"/>
            <a:ext cx="122936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404813" y="4864100"/>
            <a:ext cx="12193587" cy="50800"/>
            <a:chOff x="0" y="0"/>
            <a:chExt cx="7680" cy="32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1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72F327D-6A86-2641-98C1-53DB6CEAB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98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3A05355-D0BA-124D-B21B-12D8991DF1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12293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04813" y="9385300"/>
            <a:ext cx="12193587" cy="50800"/>
            <a:chOff x="0" y="0"/>
            <a:chExt cx="7680" cy="32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25" name="Text Box 9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25AAAB6-C066-5142-89C6-952D56FC4E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24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CFF26FA-D9D8-BB43-9CDA-4D79E1FA32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95500"/>
            <a:ext cx="12293600" cy="7045796"/>
          </a:xfrm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>
                <a:solidFill>
                  <a:srgbClr val="1771A9"/>
                </a:solidFill>
              </a:rPr>
              <a:t>Semantic Data Control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View Management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Data Security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Semantic Integrity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Materialized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Maintenance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of updating (refreshing) the view to reflect changes to base data</a:t>
            </a:r>
          </a:p>
          <a:p>
            <a:pPr lvl="1"/>
            <a:r>
              <a:rPr lang="en-US" dirty="0"/>
              <a:t>Resembles data replication but there are differences</a:t>
            </a:r>
          </a:p>
          <a:p>
            <a:pPr lvl="2"/>
            <a:r>
              <a:rPr lang="en-US" dirty="0"/>
              <a:t>View expressions typically more complex</a:t>
            </a:r>
          </a:p>
          <a:p>
            <a:pPr lvl="2"/>
            <a:r>
              <a:rPr lang="en-US" dirty="0"/>
              <a:t>Replication configurations more general</a:t>
            </a:r>
          </a:p>
          <a:p>
            <a:r>
              <a:rPr lang="en-US" dirty="0"/>
              <a:t>View maintenance policy to specify:</a:t>
            </a:r>
          </a:p>
          <a:p>
            <a:pPr lvl="1"/>
            <a:r>
              <a:rPr lang="en-US" dirty="0"/>
              <a:t>When to refresh</a:t>
            </a:r>
          </a:p>
          <a:p>
            <a:pPr lvl="1"/>
            <a:r>
              <a:rPr lang="en-US" dirty="0"/>
              <a:t>How to refresh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to </a:t>
            </a:r>
            <a:r>
              <a:rPr lang="fr-FR" dirty="0" err="1"/>
              <a:t>Refresh</a:t>
            </a:r>
            <a:r>
              <a:rPr lang="fr-FR" dirty="0"/>
              <a:t> a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 mode</a:t>
            </a:r>
          </a:p>
          <a:p>
            <a:pPr lvl="1"/>
            <a:r>
              <a:rPr lang="en-US" dirty="0"/>
              <a:t>As part of the updating transaction, e.g. through 2PC</a:t>
            </a:r>
          </a:p>
          <a:p>
            <a:pPr lvl="1"/>
            <a:r>
              <a:rPr lang="en-US" dirty="0"/>
              <a:t>View always consistent with base data and fast queries</a:t>
            </a:r>
          </a:p>
          <a:p>
            <a:pPr lvl="1"/>
            <a:r>
              <a:rPr lang="en-US" dirty="0"/>
              <a:t>But increased transaction time to update base data</a:t>
            </a:r>
          </a:p>
          <a:p>
            <a:r>
              <a:rPr lang="en-US" dirty="0"/>
              <a:t>Deferred mode (preferred in practice)</a:t>
            </a:r>
          </a:p>
          <a:p>
            <a:pPr lvl="1"/>
            <a:r>
              <a:rPr lang="en-US" dirty="0"/>
              <a:t>Through separate refresh transactions</a:t>
            </a:r>
          </a:p>
          <a:p>
            <a:pPr lvl="2"/>
            <a:r>
              <a:rPr lang="en-US" dirty="0"/>
              <a:t>No penalty on the updating transactions</a:t>
            </a:r>
          </a:p>
          <a:p>
            <a:pPr lvl="1"/>
            <a:r>
              <a:rPr lang="en-US" dirty="0"/>
              <a:t>Triggered at different times with different trade-offs</a:t>
            </a:r>
          </a:p>
          <a:p>
            <a:pPr lvl="2"/>
            <a:r>
              <a:rPr lang="en-US" dirty="0"/>
              <a:t>Lazily: just before evaluating a query on the view</a:t>
            </a:r>
          </a:p>
          <a:p>
            <a:pPr lvl="2"/>
            <a:r>
              <a:rPr lang="en-US" dirty="0"/>
              <a:t>Periodically: every hour, every day, etc.</a:t>
            </a:r>
          </a:p>
          <a:p>
            <a:pPr lvl="2"/>
            <a:r>
              <a:rPr lang="en-US" dirty="0"/>
              <a:t>Forcedly: after a number of predefined updates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Refresh a View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computing from base data</a:t>
            </a:r>
          </a:p>
          <a:p>
            <a:pPr lvl="1"/>
            <a:r>
              <a:rPr lang="en-US" dirty="0"/>
              <a:t>Efficient if there has been many changes</a:t>
            </a:r>
          </a:p>
          <a:p>
            <a:r>
              <a:rPr lang="en-US" dirty="0"/>
              <a:t>Incremental computing by applying only the changes to the view</a:t>
            </a:r>
          </a:p>
          <a:p>
            <a:pPr lvl="1"/>
            <a:r>
              <a:rPr lang="en-US" dirty="0"/>
              <a:t>Better if a small subset has been changed</a:t>
            </a:r>
          </a:p>
          <a:p>
            <a:pPr lvl="1"/>
            <a:r>
              <a:rPr lang="en-US" dirty="0"/>
              <a:t>Uses differential relations which reflect updated data only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and update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contains </a:t>
            </a:r>
            <a:r>
              <a:rPr lang="en-US" dirty="0" err="1"/>
              <a:t>tuples</a:t>
            </a:r>
            <a:r>
              <a:rPr lang="en-US" dirty="0"/>
              <a:t> inserted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 contains </a:t>
            </a:r>
            <a:r>
              <a:rPr lang="en-US" dirty="0" err="1"/>
              <a:t>tuples</a:t>
            </a:r>
            <a:r>
              <a:rPr lang="en-US" dirty="0"/>
              <a:t> deleted by </a:t>
            </a:r>
            <a:r>
              <a:rPr lang="en-US" i="1" dirty="0"/>
              <a:t>u</a:t>
            </a:r>
            <a:endParaRPr lang="en-US" dirty="0"/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Type of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i="1" baseline="30000" dirty="0"/>
              <a:t>-</a:t>
            </a:r>
            <a:r>
              <a:rPr lang="en-US" dirty="0"/>
              <a:t>   empty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empty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 smtClean="0">
                <a:solidFill>
                  <a:srgbClr val="FF0000"/>
                </a:solidFill>
              </a:rPr>
              <a:t>modify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</a:t>
            </a:r>
            <a:r>
              <a:rPr lang="en-US" dirty="0" smtClean="0">
                <a:latin typeface="Symbol" pitchFamily="18" charset="2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R – R</a:t>
            </a:r>
            <a:r>
              <a:rPr lang="en-US" baseline="30000" dirty="0"/>
              <a:t>-</a:t>
            </a:r>
            <a:r>
              <a:rPr lang="en-US" dirty="0"/>
              <a:t> )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Refreshing a view </a:t>
            </a:r>
            <a:r>
              <a:rPr lang="en-US" i="1" dirty="0"/>
              <a:t>V</a:t>
            </a:r>
            <a:r>
              <a:rPr lang="en-US" dirty="0"/>
              <a:t> is then done by computing </a:t>
            </a:r>
            <a:endParaRPr lang="en-US" i="1" dirty="0"/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i="1" dirty="0"/>
              <a:t>	V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V – V</a:t>
            </a:r>
            <a:r>
              <a:rPr lang="en-US" i="1" baseline="30000" dirty="0"/>
              <a:t>-</a:t>
            </a:r>
            <a:r>
              <a:rPr lang="en-US" dirty="0"/>
              <a:t> )</a:t>
            </a:r>
          </a:p>
          <a:p>
            <a:pPr marL="3175" indent="-3175"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computing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30000" dirty="0"/>
              <a:t>-</a:t>
            </a:r>
            <a:r>
              <a:rPr lang="en-US" dirty="0"/>
              <a:t> may require accessing base data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1800" y="2284512"/>
            <a:ext cx="11065368" cy="7128792"/>
          </a:xfrm>
          <a:noFill/>
          <a:ln/>
        </p:spPr>
        <p:txBody>
          <a:bodyPr/>
          <a:lstStyle/>
          <a:p>
            <a:pPr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EG = 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lvl="1">
              <a:buNone/>
              <a:tabLst>
                <a:tab pos="2600919" algn="l"/>
                <a:tab pos="414521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EMP, ASG</a:t>
            </a:r>
          </a:p>
          <a:p>
            <a:pPr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</a:t>
            </a:r>
            <a:r>
              <a:rPr lang="en-US" dirty="0" smtClean="0">
                <a:latin typeface="Courier New"/>
              </a:rPr>
              <a:t>EMP.ENO=ASG.ENO</a:t>
            </a:r>
            <a:endParaRPr lang="en-US" dirty="0">
              <a:latin typeface="Courier New"/>
            </a:endParaRPr>
          </a:p>
          <a:p>
            <a:pPr lvl="1">
              <a:buNone/>
              <a:tabLst>
                <a:tab pos="2600919" algn="l"/>
                <a:tab pos="4145215" algn="l"/>
              </a:tabLst>
            </a:pPr>
            <a:endParaRPr lang="en-US" dirty="0" smtClean="0">
              <a:latin typeface="Courier New"/>
            </a:endParaRPr>
          </a:p>
          <a:p>
            <a:pPr marL="814388" lvl="1">
              <a:buNone/>
              <a:tabLst>
                <a:tab pos="2600919" algn="l"/>
                <a:tab pos="4145215" algn="l"/>
              </a:tabLst>
            </a:pPr>
            <a:r>
              <a:rPr lang="en-US" dirty="0" smtClean="0">
                <a:latin typeface="Courier New"/>
              </a:rPr>
              <a:t>EG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=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EMP, ASG</a:t>
            </a:r>
            <a:r>
              <a:rPr lang="en-US" baseline="30000" dirty="0">
                <a:latin typeface="Courier New"/>
              </a:rPr>
              <a:t>+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EMP.ENO=ASG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.ENO) UNION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, ASG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.ENO=ASG.ENO) UNION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, ASG</a:t>
            </a:r>
            <a:r>
              <a:rPr lang="en-US" baseline="30000" dirty="0">
                <a:latin typeface="Courier New"/>
              </a:rPr>
              <a:t>+</a:t>
            </a:r>
          </a:p>
          <a:p>
            <a:pPr marL="540000" lvl="1">
              <a:buNone/>
              <a:tabLst>
                <a:tab pos="2600919" algn="l"/>
                <a:tab pos="4145215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.ENO=ASG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.ENO)</a:t>
            </a:r>
          </a:p>
          <a:p>
            <a:pPr lvl="1">
              <a:buNone/>
              <a:tabLst>
                <a:tab pos="2600919" algn="l"/>
                <a:tab pos="4145215" algn="l"/>
              </a:tabLst>
            </a:pPr>
            <a:endParaRPr lang="en-US" dirty="0">
              <a:latin typeface="Courier New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Incremental View Maintenance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Different techniques depending on: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View expressiveness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Non recursive views: SPJ wit duplicate elimination, union and aggregation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Views with </a:t>
            </a:r>
            <a:r>
              <a:rPr lang="en-US" dirty="0" err="1"/>
              <a:t>outerjoin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Recursive views</a:t>
            </a:r>
          </a:p>
          <a:p>
            <a:pPr>
              <a:lnSpc>
                <a:spcPct val="80000"/>
              </a:lnSpc>
            </a:pPr>
            <a:r>
              <a:rPr lang="en-US" dirty="0"/>
              <a:t>Most frequent case is non recursive views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Problem: an individual </a:t>
            </a:r>
            <a:r>
              <a:rPr lang="en-US" dirty="0" err="1"/>
              <a:t>tuple</a:t>
            </a:r>
            <a:r>
              <a:rPr lang="en-US" dirty="0"/>
              <a:t> in the view may be derived from several base </a:t>
            </a:r>
            <a:r>
              <a:rPr lang="en-US" dirty="0" err="1"/>
              <a:t>tuples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Example: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dirty="0" smtClean="0">
                <a:sym typeface="Symbol"/>
              </a:rPr>
              <a:t></a:t>
            </a:r>
            <a:r>
              <a:rPr lang="en-US" dirty="0" smtClean="0"/>
              <a:t>M</a:t>
            </a:r>
            <a:r>
              <a:rPr lang="en-US" dirty="0"/>
              <a:t>. Smith, </a:t>
            </a:r>
            <a:r>
              <a:rPr lang="en-US" dirty="0" smtClean="0"/>
              <a:t>Analyst</a:t>
            </a:r>
            <a:r>
              <a:rPr lang="en-US" dirty="0" smtClean="0">
                <a:sym typeface="Symbol"/>
              </a:rPr>
              <a:t></a:t>
            </a:r>
            <a:r>
              <a:rPr lang="en-US" dirty="0" smtClean="0"/>
              <a:t> </a:t>
            </a:r>
            <a:r>
              <a:rPr lang="en-US" dirty="0"/>
              <a:t>in EG corresponding </a:t>
            </a:r>
            <a:r>
              <a:rPr lang="en-US" dirty="0" smtClean="0"/>
              <a:t>to</a:t>
            </a:r>
          </a:p>
          <a:p>
            <a:pPr lvl="3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</a:t>
            </a:r>
            <a:r>
              <a:rPr lang="en-US" dirty="0" smtClean="0"/>
              <a:t>E2</a:t>
            </a:r>
            <a:r>
              <a:rPr lang="en-US" dirty="0"/>
              <a:t>, M. Smith, </a:t>
            </a:r>
            <a:r>
              <a:rPr lang="en-US" dirty="0" smtClean="0"/>
              <a:t>…</a:t>
            </a:r>
            <a:r>
              <a:rPr lang="en-US" dirty="0" smtClean="0">
                <a:sym typeface="Symbol"/>
              </a:rPr>
              <a:t> 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EMP</a:t>
            </a:r>
          </a:p>
          <a:p>
            <a:pPr lvl="3">
              <a:lnSpc>
                <a:spcPct val="80000"/>
              </a:lnSpc>
            </a:pPr>
            <a:r>
              <a:rPr lang="en-US" dirty="0" smtClean="0">
                <a:sym typeface="Symbol"/>
              </a:rPr>
              <a:t></a:t>
            </a:r>
            <a:r>
              <a:rPr lang="en-US" dirty="0" smtClean="0"/>
              <a:t>E2,P1,Analyst,24</a:t>
            </a:r>
            <a:r>
              <a:rPr lang="en-US" dirty="0" smtClean="0">
                <a:sym typeface="Symbol"/>
              </a:rPr>
              <a:t> 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ym typeface="Symbol"/>
              </a:rPr>
              <a:t></a:t>
            </a:r>
            <a:r>
              <a:rPr lang="en-US" dirty="0" smtClean="0"/>
              <a:t>E2,P2,Analyst,6</a:t>
            </a:r>
            <a:r>
              <a:rPr lang="en-US" dirty="0" smtClean="0">
                <a:sym typeface="Symbol"/>
              </a:rPr>
              <a:t></a:t>
            </a:r>
            <a:r>
              <a:rPr lang="en-US" dirty="0" smtClean="0"/>
              <a:t> </a:t>
            </a:r>
            <a:r>
              <a:rPr lang="en-US" dirty="0"/>
              <a:t>in ASG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Makes deletion difficult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Solution: Counting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50230" indent="-650230"/>
            <a:r>
              <a:rPr lang="en-US" dirty="0"/>
              <a:t>Basic idea</a:t>
            </a:r>
          </a:p>
          <a:p>
            <a:pPr marL="1192088" lvl="1" indent="-541858"/>
            <a:r>
              <a:rPr lang="en-US" dirty="0"/>
              <a:t>Maintain a count of the number of derivations for each </a:t>
            </a:r>
            <a:r>
              <a:rPr lang="en-US" dirty="0" err="1"/>
              <a:t>tuple</a:t>
            </a:r>
            <a:r>
              <a:rPr lang="en-US" dirty="0"/>
              <a:t> in the view</a:t>
            </a:r>
          </a:p>
          <a:p>
            <a:pPr marL="1192088" lvl="1" indent="-541858"/>
            <a:r>
              <a:rPr lang="en-US" dirty="0"/>
              <a:t>Increment (resp. decrement) tuple counts based on insertions (resp. deletions)</a:t>
            </a:r>
          </a:p>
          <a:p>
            <a:pPr marL="1192088" lvl="1" indent="-541858"/>
            <a:r>
              <a:rPr lang="en-US" dirty="0"/>
              <a:t>A tuple in the view whose count is zero can be deleted</a:t>
            </a:r>
          </a:p>
          <a:p>
            <a:pPr marL="650230" indent="-650230"/>
            <a:r>
              <a:rPr lang="en-US" dirty="0"/>
              <a:t>Algorithm</a:t>
            </a:r>
          </a:p>
          <a:p>
            <a:pPr marL="1192088" lvl="1" indent="-541858">
              <a:buFont typeface="Century Schoolbook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30000" dirty="0"/>
              <a:t>-</a:t>
            </a:r>
            <a:r>
              <a:rPr lang="en-US" dirty="0"/>
              <a:t> using </a:t>
            </a:r>
            <a:r>
              <a:rPr lang="en-US" i="1" dirty="0"/>
              <a:t>V</a:t>
            </a:r>
            <a:r>
              <a:rPr lang="en-US" dirty="0"/>
              <a:t>, base relations and diff. relations</a:t>
            </a:r>
          </a:p>
          <a:p>
            <a:pPr marL="1192088" lvl="1" indent="-541858">
              <a:buFont typeface="Century Schoolbook" charset="0"/>
              <a:buAutoNum type="arabicPeriod"/>
            </a:pPr>
            <a:r>
              <a:rPr lang="en-US" dirty="0"/>
              <a:t>Compute positive in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 smtClean="0"/>
              <a:t> </a:t>
            </a:r>
            <a:r>
              <a:rPr lang="en-US" dirty="0"/>
              <a:t>and negative counts in V</a:t>
            </a:r>
            <a:r>
              <a:rPr lang="en-US" baseline="30000" dirty="0"/>
              <a:t>-</a:t>
            </a:r>
            <a:endParaRPr lang="en-US" dirty="0"/>
          </a:p>
          <a:p>
            <a:pPr marL="1192088" lvl="1" indent="-541858">
              <a:buFont typeface="Century Schoolbook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</a:t>
            </a:r>
            <a:r>
              <a:rPr lang="en-US" dirty="0" smtClean="0"/>
              <a:t>  </a:t>
            </a:r>
            <a:r>
              <a:rPr lang="en-US" dirty="0"/>
              <a:t>(</a:t>
            </a:r>
            <a:r>
              <a:rPr lang="en-US" i="1" dirty="0"/>
              <a:t>V – V</a:t>
            </a:r>
            <a:r>
              <a:rPr lang="en-US" baseline="30000" dirty="0"/>
              <a:t>-</a:t>
            </a:r>
            <a:r>
              <a:rPr lang="en-US" dirty="0"/>
              <a:t> ), deleting each tuple in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with count=0</a:t>
            </a:r>
          </a:p>
          <a:p>
            <a:pPr marL="650230" indent="-650230"/>
            <a:r>
              <a:rPr lang="en-US" dirty="0"/>
              <a:t>Optimal: computes exactly the view tuples that are inserted or deleted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Self-maintainability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self-maintainable if the base relations need not be accessed</a:t>
            </a:r>
          </a:p>
          <a:p>
            <a:pPr lvl="1"/>
            <a:r>
              <a:rPr lang="en-US" dirty="0"/>
              <a:t>Not the case for the Counting algorithm</a:t>
            </a:r>
          </a:p>
          <a:p>
            <a:r>
              <a:rPr lang="en-US" dirty="0"/>
              <a:t>Self-maintainability depends on views’ expressiveness</a:t>
            </a:r>
          </a:p>
          <a:p>
            <a:pPr lvl="1"/>
            <a:r>
              <a:rPr lang="en-US" dirty="0"/>
              <a:t>Most SPJ views are often self-maintainable </a:t>
            </a:r>
            <a:r>
              <a:rPr lang="en-US" dirty="0" err="1"/>
              <a:t>wrt</a:t>
            </a:r>
            <a:r>
              <a:rPr lang="en-US" dirty="0"/>
              <a:t>. deletion and modification, but not </a:t>
            </a:r>
            <a:r>
              <a:rPr lang="en-US" dirty="0" err="1"/>
              <a:t>wrt</a:t>
            </a:r>
            <a:r>
              <a:rPr lang="en-US" dirty="0"/>
              <a:t>. Insertion</a:t>
            </a:r>
          </a:p>
          <a:p>
            <a:pPr lvl="1"/>
            <a:r>
              <a:rPr lang="en-US" dirty="0"/>
              <a:t>Example: a view </a:t>
            </a:r>
            <a:r>
              <a:rPr lang="en-US" i="1" dirty="0"/>
              <a:t>V</a:t>
            </a:r>
            <a:r>
              <a:rPr lang="en-US" dirty="0"/>
              <a:t> is self-maintainable </a:t>
            </a:r>
            <a:r>
              <a:rPr lang="en-US" dirty="0" err="1"/>
              <a:t>wrt</a:t>
            </a:r>
            <a:r>
              <a:rPr lang="en-US" dirty="0"/>
              <a:t> to deletion in </a:t>
            </a:r>
            <a:r>
              <a:rPr lang="en-US" i="1" dirty="0"/>
              <a:t>R</a:t>
            </a:r>
            <a:r>
              <a:rPr lang="en-US" dirty="0"/>
              <a:t> if the key of </a:t>
            </a:r>
            <a:r>
              <a:rPr lang="en-US" i="1" dirty="0"/>
              <a:t>R</a:t>
            </a:r>
            <a:r>
              <a:rPr lang="en-US" dirty="0"/>
              <a:t> is included in </a:t>
            </a:r>
            <a:r>
              <a:rPr lang="en-US" i="1" dirty="0"/>
              <a:t>V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Data protection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Prevents the physical content of data to be understood by unauthorized users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Uses encryption/decryption techniques (Public key)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Access control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Only authorized users perform operations they are allowed to on database objects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Discretionary access control (DAC)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Long been provided by DBMS with authorization rules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Multilevel access control (MAC)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Increases security with security levels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572196"/>
            <a:ext cx="12293600" cy="6769100"/>
          </a:xfrm>
        </p:spPr>
        <p:txBody>
          <a:bodyPr/>
          <a:lstStyle/>
          <a:p>
            <a:r>
              <a:rPr lang="en-US" dirty="0"/>
              <a:t>Main actors</a:t>
            </a:r>
          </a:p>
          <a:p>
            <a:pPr lvl="1"/>
            <a:r>
              <a:rPr lang="en-US" dirty="0"/>
              <a:t>Subjects (users, groups of users) who execute operations</a:t>
            </a:r>
          </a:p>
          <a:p>
            <a:pPr lvl="1"/>
            <a:r>
              <a:rPr lang="en-US" dirty="0"/>
              <a:t>Operations (in queries or application programs)</a:t>
            </a:r>
          </a:p>
          <a:p>
            <a:pPr lvl="1"/>
            <a:r>
              <a:rPr lang="en-US" dirty="0"/>
              <a:t>Objects, on which operations are performed</a:t>
            </a:r>
          </a:p>
          <a:p>
            <a:r>
              <a:rPr lang="en-US" dirty="0"/>
              <a:t>Checking whether a subject may perform an op. on an object</a:t>
            </a:r>
          </a:p>
          <a:p>
            <a:pPr lvl="1"/>
            <a:r>
              <a:rPr lang="en-US" dirty="0"/>
              <a:t>Authorization= (subject, op. type, object def.)</a:t>
            </a:r>
          </a:p>
          <a:p>
            <a:pPr lvl="1"/>
            <a:r>
              <a:rPr lang="en-US" dirty="0"/>
              <a:t>Defined using GRANT OR REVOKE</a:t>
            </a:r>
          </a:p>
          <a:p>
            <a:pPr lvl="1"/>
            <a:r>
              <a:rPr lang="en-US" dirty="0"/>
              <a:t>Centralized: one single user class (admin.) may grant or revoke</a:t>
            </a:r>
          </a:p>
          <a:p>
            <a:pPr lvl="1"/>
            <a:r>
              <a:rPr lang="en-US" dirty="0"/>
              <a:t>Decentralized, with op. type GRANT</a:t>
            </a:r>
          </a:p>
          <a:p>
            <a:pPr lvl="2"/>
            <a:r>
              <a:rPr lang="en-US" dirty="0"/>
              <a:t>More flexible but recursive revoking process which needs the hierarchy of grants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Involves: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View management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Security control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Integrity </a:t>
            </a:r>
            <a:r>
              <a:rPr lang="en-US" dirty="0">
                <a:solidFill>
                  <a:schemeClr val="tx2"/>
                </a:solidFill>
              </a:rPr>
              <a:t>control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Objective 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Insure that </a:t>
            </a:r>
            <a:r>
              <a:rPr lang="en-US" dirty="0">
                <a:solidFill>
                  <a:srgbClr val="FF0000"/>
                </a:solidFill>
              </a:rPr>
              <a:t>authorized</a:t>
            </a:r>
            <a:r>
              <a:rPr lang="en-US" dirty="0"/>
              <a:t> users perform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  <a:r>
              <a:rPr lang="en-US" dirty="0"/>
              <a:t> operations on the database, contributing to the maintenance of the database integrity.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Data Control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DAC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malicious user can access unauthorized data through an authorized user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User A has authorized access to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User B has authorized access to </a:t>
            </a:r>
            <a:r>
              <a:rPr lang="en-US" i="1" dirty="0"/>
              <a:t>S</a:t>
            </a:r>
            <a:r>
              <a:rPr lang="en-US" dirty="0"/>
              <a:t> only</a:t>
            </a:r>
          </a:p>
          <a:p>
            <a:pPr lvl="1"/>
            <a:r>
              <a:rPr lang="en-US" dirty="0"/>
              <a:t>B somehow manages to modify an application program used by A so it writes </a:t>
            </a:r>
            <a:r>
              <a:rPr lang="en-US" i="1" dirty="0"/>
              <a:t>R</a:t>
            </a:r>
            <a:r>
              <a:rPr lang="en-US" dirty="0"/>
              <a:t> data in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Then B can read unauthorized data  (in </a:t>
            </a:r>
            <a:r>
              <a:rPr lang="en-US" i="1" dirty="0"/>
              <a:t>S</a:t>
            </a:r>
            <a:r>
              <a:rPr lang="en-US" dirty="0"/>
              <a:t>) without violating authorization rules</a:t>
            </a:r>
          </a:p>
          <a:p>
            <a:r>
              <a:rPr lang="en-US" dirty="0"/>
              <a:t>Solution: multilevel security based on the famous Bell and </a:t>
            </a:r>
            <a:r>
              <a:rPr lang="en-US" dirty="0" err="1"/>
              <a:t>Lapuda</a:t>
            </a:r>
            <a:r>
              <a:rPr lang="en-US" dirty="0"/>
              <a:t> model for OS security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Access Control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644204"/>
            <a:ext cx="12293600" cy="6769100"/>
          </a:xfrm>
        </p:spPr>
        <p:txBody>
          <a:bodyPr/>
          <a:lstStyle/>
          <a:p>
            <a:r>
              <a:rPr lang="en-US" dirty="0"/>
              <a:t>Different security levels (</a:t>
            </a:r>
            <a:r>
              <a:rPr lang="en-US" i="1" dirty="0"/>
              <a:t>clearances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Top Secret &gt; Secret &gt; Confidential &gt; Unclassified</a:t>
            </a:r>
          </a:p>
          <a:p>
            <a:r>
              <a:rPr lang="en-US" dirty="0"/>
              <a:t>Access controlled by 2 rules:</a:t>
            </a:r>
          </a:p>
          <a:p>
            <a:pPr lvl="1"/>
            <a:r>
              <a:rPr lang="en-US" dirty="0"/>
              <a:t>No read up</a:t>
            </a:r>
          </a:p>
          <a:p>
            <a:pPr lvl="2"/>
            <a:r>
              <a:rPr lang="en-US" dirty="0"/>
              <a:t>subject </a:t>
            </a:r>
            <a:r>
              <a:rPr lang="en-US" i="1" dirty="0"/>
              <a:t>S</a:t>
            </a:r>
            <a:r>
              <a:rPr lang="en-US" dirty="0"/>
              <a:t> is allowed to read an object of level </a:t>
            </a:r>
            <a:r>
              <a:rPr lang="en-US" i="1" dirty="0"/>
              <a:t>L</a:t>
            </a:r>
            <a:r>
              <a:rPr lang="en-US" dirty="0"/>
              <a:t> only if </a:t>
            </a:r>
            <a:r>
              <a:rPr lang="en-US" i="1" dirty="0"/>
              <a:t>level(S) ≥ L </a:t>
            </a:r>
          </a:p>
          <a:p>
            <a:pPr lvl="2"/>
            <a:r>
              <a:rPr lang="en-US" dirty="0"/>
              <a:t>Protect data from unauthorized disclosure, e.g. a subject with secret clearance cannot read top secret data</a:t>
            </a:r>
          </a:p>
          <a:p>
            <a:pPr lvl="1"/>
            <a:r>
              <a:rPr lang="en-US" dirty="0"/>
              <a:t>No write down:</a:t>
            </a:r>
          </a:p>
          <a:p>
            <a:pPr lvl="2"/>
            <a:r>
              <a:rPr lang="en-US" dirty="0"/>
              <a:t>subject </a:t>
            </a:r>
            <a:r>
              <a:rPr lang="en-US" i="1" dirty="0"/>
              <a:t>S</a:t>
            </a:r>
            <a:r>
              <a:rPr lang="en-US" dirty="0"/>
              <a:t> is allowed to write an object of level </a:t>
            </a:r>
            <a:r>
              <a:rPr lang="en-US" i="1" dirty="0"/>
              <a:t>L</a:t>
            </a:r>
            <a:r>
              <a:rPr lang="en-US" dirty="0"/>
              <a:t> only if </a:t>
            </a:r>
            <a:r>
              <a:rPr lang="en-US" i="1" dirty="0"/>
              <a:t>level(S) </a:t>
            </a:r>
            <a:r>
              <a:rPr lang="en-US" dirty="0"/>
              <a:t>≤</a:t>
            </a:r>
            <a:r>
              <a:rPr lang="en-US" i="1" dirty="0"/>
              <a:t> L </a:t>
            </a:r>
          </a:p>
          <a:p>
            <a:pPr lvl="2"/>
            <a:r>
              <a:rPr lang="en-US" dirty="0"/>
              <a:t>Protect data from unauthorized change, e.g. a subject with top secret clearance can only write top secret data but not secret data (which could then contain top secret data)</a:t>
            </a:r>
            <a:endParaRPr lang="en-US" i="1" dirty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in Relational DB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relation can be classified at different levels:</a:t>
            </a:r>
          </a:p>
          <a:p>
            <a:pPr lvl="1"/>
            <a:r>
              <a:rPr lang="en-US" dirty="0"/>
              <a:t>Relation: all </a:t>
            </a:r>
            <a:r>
              <a:rPr lang="en-US" dirty="0" err="1"/>
              <a:t>tuples</a:t>
            </a:r>
            <a:r>
              <a:rPr lang="en-US" dirty="0"/>
              <a:t> have the same clearance</a:t>
            </a:r>
          </a:p>
          <a:p>
            <a:pPr lvl="1"/>
            <a:r>
              <a:rPr lang="en-US" dirty="0" err="1"/>
              <a:t>Tuple</a:t>
            </a:r>
            <a:r>
              <a:rPr lang="en-US" dirty="0"/>
              <a:t>: every </a:t>
            </a:r>
            <a:r>
              <a:rPr lang="en-US" dirty="0" err="1"/>
              <a:t>tuple</a:t>
            </a:r>
            <a:r>
              <a:rPr lang="en-US" dirty="0"/>
              <a:t> has a clearance</a:t>
            </a:r>
          </a:p>
          <a:p>
            <a:pPr lvl="1"/>
            <a:r>
              <a:rPr lang="en-US" dirty="0"/>
              <a:t>Attribute: every attribute has a clearance</a:t>
            </a:r>
          </a:p>
          <a:p>
            <a:r>
              <a:rPr lang="en-US" dirty="0"/>
              <a:t>A classified relation is thus multilevel</a:t>
            </a:r>
          </a:p>
          <a:p>
            <a:pPr lvl="1"/>
            <a:r>
              <a:rPr lang="en-US" dirty="0"/>
              <a:t>Appears differently (with different data) to subjects with different clearances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36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4849" name="Group 9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9832686"/>
              </p:ext>
            </p:extLst>
          </p:nvPr>
        </p:nvGraphicFramePr>
        <p:xfrm>
          <a:off x="885776" y="3148608"/>
          <a:ext cx="11469511" cy="2151663"/>
        </p:xfrm>
        <a:graphic>
          <a:graphicData uri="http://schemas.openxmlformats.org/drawingml/2006/table">
            <a:tbl>
              <a:tblPr/>
              <a:tblGrid>
                <a:gridCol w="1097280"/>
                <a:gridCol w="896337"/>
                <a:gridCol w="2792872"/>
                <a:gridCol w="948267"/>
                <a:gridCol w="1946204"/>
                <a:gridCol w="921173"/>
                <a:gridCol w="1871697"/>
                <a:gridCol w="995681"/>
              </a:tblGrid>
              <a:tr h="587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PNO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/>
                        </a:rPr>
                        <a:t>SL1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PNAME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SL2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BUDGET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SL3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LOC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SL4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46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Instrumentation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DB Develop.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CAD/CAM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150000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135000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250000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Montreal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New York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New York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50" name="Text Box 98"/>
          <p:cNvSpPr txBox="1">
            <a:spLocks noChangeArrowheads="1"/>
          </p:cNvSpPr>
          <p:nvPr/>
        </p:nvSpPr>
        <p:spPr bwMode="auto">
          <a:xfrm>
            <a:off x="422089" y="2316481"/>
            <a:ext cx="6051076" cy="59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PROJ*: classified at attribute level</a:t>
            </a:r>
          </a:p>
        </p:txBody>
      </p:sp>
      <p:graphicFrame>
        <p:nvGraphicFramePr>
          <p:cNvPr id="74881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75912"/>
              </p:ext>
            </p:extLst>
          </p:nvPr>
        </p:nvGraphicFramePr>
        <p:xfrm>
          <a:off x="869245" y="6515947"/>
          <a:ext cx="11469511" cy="1639146"/>
        </p:xfrm>
        <a:graphic>
          <a:graphicData uri="http://schemas.openxmlformats.org/drawingml/2006/table">
            <a:tbl>
              <a:tblPr/>
              <a:tblGrid>
                <a:gridCol w="1097280"/>
                <a:gridCol w="896337"/>
                <a:gridCol w="2792872"/>
                <a:gridCol w="948267"/>
                <a:gridCol w="1946204"/>
                <a:gridCol w="921173"/>
                <a:gridCol w="1871697"/>
                <a:gridCol w="995681"/>
              </a:tblGrid>
              <a:tr h="587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PNO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PNAME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SL2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BUDGET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SL3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LOC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SL4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2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P2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Instrumentation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DB Develop.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150000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Null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Montreal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Null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80" name="Text Box 128"/>
          <p:cNvSpPr txBox="1">
            <a:spLocks noChangeArrowheads="1"/>
          </p:cNvSpPr>
          <p:nvPr/>
        </p:nvSpPr>
        <p:spPr bwMode="auto">
          <a:xfrm>
            <a:off x="144969" y="5696374"/>
            <a:ext cx="9657833" cy="59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PROJ* as seen by a subject with confidential clearance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Access Control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problems in a distributed environment</a:t>
            </a:r>
          </a:p>
          <a:p>
            <a:pPr lvl="1"/>
            <a:r>
              <a:rPr lang="en-US" dirty="0"/>
              <a:t>Remote user authentication</a:t>
            </a:r>
          </a:p>
          <a:p>
            <a:pPr lvl="2"/>
            <a:r>
              <a:rPr lang="en-US" dirty="0"/>
              <a:t>Typically using a directory service</a:t>
            </a:r>
          </a:p>
          <a:p>
            <a:pPr lvl="3"/>
            <a:r>
              <a:rPr lang="en-US" dirty="0"/>
              <a:t>Should be replicated at some sites for availability</a:t>
            </a:r>
          </a:p>
          <a:p>
            <a:pPr lvl="1"/>
            <a:r>
              <a:rPr lang="en-US" dirty="0"/>
              <a:t>Management of DAC rules</a:t>
            </a:r>
          </a:p>
          <a:p>
            <a:pPr lvl="2"/>
            <a:r>
              <a:rPr lang="en-US" dirty="0"/>
              <a:t>Problem if users’ group can span multiple sites</a:t>
            </a:r>
          </a:p>
          <a:p>
            <a:pPr lvl="3"/>
            <a:r>
              <a:rPr lang="en-US" dirty="0"/>
              <a:t>Rules stored at some directory based on user groups location</a:t>
            </a:r>
          </a:p>
          <a:p>
            <a:pPr lvl="3"/>
            <a:r>
              <a:rPr lang="en-US" dirty="0"/>
              <a:t>Accessing rules may incur remote queries</a:t>
            </a:r>
          </a:p>
          <a:p>
            <a:pPr lvl="1"/>
            <a:r>
              <a:rPr lang="en-US" dirty="0"/>
              <a:t>Covert channels in MAC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means to access unauthorized data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Consider a simple DDB with 2 sites: C (confidential) and S (secret)</a:t>
            </a:r>
          </a:p>
          <a:p>
            <a:pPr lvl="1"/>
            <a:r>
              <a:rPr lang="en-US" dirty="0"/>
              <a:t>Following the “no write down” rule, an update from a subject with secret clearance can only be sent to S</a:t>
            </a:r>
          </a:p>
          <a:p>
            <a:pPr lvl="1"/>
            <a:r>
              <a:rPr lang="en-US" dirty="0"/>
              <a:t>Following the “no read up” rule, a read query from the same subject can be sent to both C and S</a:t>
            </a:r>
          </a:p>
          <a:p>
            <a:pPr lvl="1"/>
            <a:r>
              <a:rPr lang="en-US" dirty="0"/>
              <a:t>But the query may contain secret information (e.g. in a select predicate), so is a potential covert channel</a:t>
            </a:r>
          </a:p>
          <a:p>
            <a:r>
              <a:rPr lang="en-US" dirty="0"/>
              <a:t>Solution: replicate part of the DB</a:t>
            </a:r>
          </a:p>
          <a:p>
            <a:pPr lvl="1"/>
            <a:r>
              <a:rPr lang="en-US" dirty="0"/>
              <a:t>So that a site at security level </a:t>
            </a:r>
            <a:r>
              <a:rPr lang="en-US" i="1" dirty="0"/>
              <a:t>L </a:t>
            </a:r>
            <a:r>
              <a:rPr lang="en-US" dirty="0"/>
              <a:t>contains all data that a subject at level </a:t>
            </a:r>
            <a:r>
              <a:rPr lang="en-US" i="1" dirty="0"/>
              <a:t>L</a:t>
            </a:r>
            <a:r>
              <a:rPr lang="en-US" dirty="0"/>
              <a:t> can access (e.g. S above would replicate the confidential data so it can entirely process secret queries)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Integrity Control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/>
              <a:t>Maintain database </a:t>
            </a:r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 by enforcing a set of constraints defined on the database.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Structural constraints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basic semantic properties inherent to a data model e.g., unique key constraint in relational model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Behavioral constraints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regulate application </a:t>
            </a:r>
            <a:r>
              <a:rPr lang="en-US" dirty="0" smtClean="0"/>
              <a:t>behavior, e.g</a:t>
            </a:r>
            <a:r>
              <a:rPr lang="en-US" dirty="0"/>
              <a:t>., dependencies in the relational model</a:t>
            </a:r>
          </a:p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Integrity constraint specification</a:t>
            </a:r>
          </a:p>
          <a:p>
            <a:pPr lvl="1"/>
            <a:r>
              <a:rPr lang="en-US" dirty="0"/>
              <a:t>Integrity constraint enforcement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Integrity Control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Procedural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Century Schoolbook" charset="0"/>
              <a:buNone/>
            </a:pPr>
            <a:r>
              <a:rPr lang="en-US" dirty="0"/>
              <a:t>control embedded in each application program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Declarative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Century Schoolbook" charset="0"/>
              <a:buNone/>
            </a:pPr>
            <a:r>
              <a:rPr lang="en-US" dirty="0"/>
              <a:t>assertions in predicate calculus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easy to define 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definition of database consistency clear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inefficient to check assertions for each update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limit the search space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decrease the number of data accesses/assertion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preventive strategies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checking at compile time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Predefined 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Century Schoolbook" charset="0"/>
              <a:buNone/>
            </a:pPr>
            <a:r>
              <a:rPr lang="en-US" dirty="0"/>
              <a:t>specify the more common constraints of the relational model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Not-null attribute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ENO </a:t>
            </a:r>
            <a:r>
              <a:rPr lang="en-US" b="1" dirty="0"/>
              <a:t>NOT NULL IN</a:t>
            </a:r>
            <a:r>
              <a:rPr lang="en-US" dirty="0"/>
              <a:t> EMP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Unique key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(ENO, PNO) </a:t>
            </a:r>
            <a:r>
              <a:rPr lang="en-US" b="1" dirty="0"/>
              <a:t>UNIQUE IN</a:t>
            </a:r>
            <a:r>
              <a:rPr lang="en-US" dirty="0"/>
              <a:t> ASG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Foreign key 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A key in a relation </a:t>
            </a:r>
            <a:r>
              <a:rPr lang="en-US" i="1" dirty="0"/>
              <a:t>R</a:t>
            </a:r>
            <a:r>
              <a:rPr lang="en-US" dirty="0"/>
              <a:t> is a foreign key if it is a primary key of another relation </a:t>
            </a:r>
            <a:r>
              <a:rPr lang="en-US" i="1" dirty="0"/>
              <a:t>S</a:t>
            </a:r>
            <a:r>
              <a:rPr lang="en-US" dirty="0"/>
              <a:t> and the existence of any of its values in </a:t>
            </a:r>
            <a:r>
              <a:rPr lang="en-US" i="1" dirty="0"/>
              <a:t>R</a:t>
            </a:r>
            <a:r>
              <a:rPr lang="en-US" dirty="0"/>
              <a:t> is dependent upon the existence of the same value in </a:t>
            </a:r>
            <a:r>
              <a:rPr lang="en-US" i="1" dirty="0"/>
              <a:t>S</a:t>
            </a:r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PNO </a:t>
            </a:r>
            <a:r>
              <a:rPr lang="en-US" b="1" dirty="0"/>
              <a:t>IN</a:t>
            </a:r>
            <a:r>
              <a:rPr lang="en-US" dirty="0"/>
              <a:t> ASG </a:t>
            </a:r>
            <a:r>
              <a:rPr lang="en-US" b="1" dirty="0"/>
              <a:t>REFERENCES </a:t>
            </a:r>
            <a:r>
              <a:rPr lang="en-US" dirty="0"/>
              <a:t>PNO </a:t>
            </a:r>
            <a:r>
              <a:rPr lang="en-US" b="1" dirty="0"/>
              <a:t>IN</a:t>
            </a:r>
            <a:r>
              <a:rPr lang="en-US" dirty="0"/>
              <a:t> PROJ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Functional dependency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ENO </a:t>
            </a:r>
            <a:r>
              <a:rPr lang="en-US" b="1" dirty="0"/>
              <a:t>IN</a:t>
            </a:r>
            <a:r>
              <a:rPr lang="en-US" dirty="0"/>
              <a:t> EMP </a:t>
            </a:r>
            <a:r>
              <a:rPr lang="en-US" b="1" dirty="0"/>
              <a:t>DETERMINES</a:t>
            </a:r>
            <a:r>
              <a:rPr lang="en-US" dirty="0"/>
              <a:t> ENAME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Precompiled constraints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Express preconditions that must be satisfied by all </a:t>
            </a:r>
            <a:r>
              <a:rPr lang="en-US" dirty="0" err="1"/>
              <a:t>tuples</a:t>
            </a:r>
            <a:r>
              <a:rPr lang="en-US" dirty="0"/>
              <a:t> in a relation for a given update type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			(INSERT, DELETE, MODIFY)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	NEW - ranges over new </a:t>
            </a:r>
            <a:r>
              <a:rPr lang="en-US" dirty="0" err="1"/>
              <a:t>tuples</a:t>
            </a:r>
            <a:r>
              <a:rPr lang="en-US" dirty="0"/>
              <a:t> to be inserted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	OLD  - ranges over old </a:t>
            </a:r>
            <a:r>
              <a:rPr lang="en-US" dirty="0" err="1"/>
              <a:t>tuples</a:t>
            </a:r>
            <a:r>
              <a:rPr lang="en-US" dirty="0"/>
              <a:t> to be deleted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General Form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CHECK ON &lt;relation&gt; [WHEN &lt;update type&gt;] &lt;qualification&gt;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240" y="2384213"/>
            <a:ext cx="7802880" cy="5852160"/>
          </a:xfrm>
          <a:noFill/>
          <a:ln/>
        </p:spPr>
        <p:txBody>
          <a:bodyPr/>
          <a:lstStyle/>
          <a:p>
            <a:pPr>
              <a:buNone/>
              <a:tabLst>
                <a:tab pos="2031968" algn="l"/>
                <a:tab pos="3413707" algn="l"/>
              </a:tabLst>
            </a:pPr>
            <a:r>
              <a:rPr lang="en-US" dirty="0"/>
              <a:t>View – virtual relation</a:t>
            </a:r>
          </a:p>
          <a:p>
            <a:pPr lvl="1" indent="-568951">
              <a:tabLst>
                <a:tab pos="2031968" algn="l"/>
                <a:tab pos="3413707" algn="l"/>
              </a:tabLst>
            </a:pPr>
            <a:r>
              <a:rPr lang="en-US" dirty="0"/>
              <a:t>generated from base relation(s) by a query</a:t>
            </a:r>
          </a:p>
          <a:p>
            <a:pPr lvl="1" indent="-568951">
              <a:tabLst>
                <a:tab pos="2031968" algn="l"/>
                <a:tab pos="3413707" algn="l"/>
              </a:tabLst>
            </a:pPr>
            <a:r>
              <a:rPr lang="en-US" dirty="0"/>
              <a:t>not stored as base relations</a:t>
            </a:r>
          </a:p>
          <a:p>
            <a:pPr>
              <a:buNone/>
              <a:tabLst>
                <a:tab pos="2031968" algn="l"/>
                <a:tab pos="3413707" algn="l"/>
              </a:tabLst>
            </a:pPr>
            <a:r>
              <a:rPr lang="en-US" dirty="0"/>
              <a:t>Example :</a:t>
            </a:r>
          </a:p>
          <a:p>
            <a:pPr lvl="1" indent="-568951">
              <a:buNone/>
              <a:tabLst>
                <a:tab pos="1600200" algn="l"/>
                <a:tab pos="3413125" algn="l"/>
              </a:tabLst>
            </a:pPr>
            <a:r>
              <a:rPr lang="en-US" b="1" dirty="0">
                <a:latin typeface="Courier New"/>
              </a:rPr>
              <a:t>CREATE VIEW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 indent="-568951">
              <a:buNone/>
              <a:tabLst>
                <a:tab pos="1600200" algn="l"/>
                <a:tab pos="3413125" algn="l"/>
              </a:tabLst>
            </a:pPr>
            <a:r>
              <a:rPr lang="en-US" b="1" dirty="0">
                <a:latin typeface="Courier New"/>
              </a:rPr>
              <a:t>AS		SELECT	</a:t>
            </a:r>
            <a:r>
              <a:rPr lang="en-US" dirty="0">
                <a:latin typeface="Courier New"/>
              </a:rPr>
              <a:t>ENO,ENAME</a:t>
            </a:r>
          </a:p>
          <a:p>
            <a:pPr lvl="1" indent="-568951">
              <a:buNone/>
              <a:tabLst>
                <a:tab pos="1600200" algn="l"/>
                <a:tab pos="3413125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 indent="-568951">
              <a:buNone/>
              <a:tabLst>
                <a:tab pos="1600200" algn="l"/>
                <a:tab pos="3413125" algn="l"/>
              </a:tabLst>
            </a:pPr>
            <a:r>
              <a:rPr lang="en-US" b="1" dirty="0">
                <a:latin typeface="Courier New"/>
              </a:rPr>
              <a:t>		WHERE	</a:t>
            </a:r>
            <a:r>
              <a:rPr lang="en-US" dirty="0">
                <a:latin typeface="Courier New"/>
              </a:rPr>
              <a:t>TITLE= "Syst. Anal."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843717" y="6319521"/>
            <a:ext cx="2707075" cy="2022969"/>
            <a:chOff x="3917" y="2799"/>
            <a:chExt cx="1199" cy="896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3972" y="2980"/>
              <a:ext cx="1144" cy="7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>
                <a:latin typeface="Book Antiqua"/>
              </a:endParaRPr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3972" y="3196"/>
              <a:ext cx="1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>
                <a:latin typeface="Book Antiqua"/>
              </a:endParaRPr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4404" y="2980"/>
              <a:ext cx="0" cy="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>
                <a:latin typeface="Book Antiqua"/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4074" y="3015"/>
              <a:ext cx="3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ENO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4497" y="3015"/>
              <a:ext cx="51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ENAME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4084" y="3231"/>
              <a:ext cx="207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E2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501" y="3231"/>
              <a:ext cx="513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Book Antiqua"/>
                </a:rPr>
                <a:t>M.Smith</a:t>
              </a:r>
              <a:endParaRPr lang="en-US" sz="20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084" y="3375"/>
              <a:ext cx="207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E5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4521" y="3375"/>
              <a:ext cx="4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Book Antiqua"/>
                </a:rPr>
                <a:t>B.Casey</a:t>
              </a:r>
              <a:endParaRPr lang="en-US" sz="20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4084" y="3519"/>
              <a:ext cx="207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E8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4533" y="3519"/>
              <a:ext cx="421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Book Antiqua"/>
                </a:rPr>
                <a:t>J.Jones</a:t>
              </a:r>
              <a:endParaRPr lang="en-US" sz="20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3917" y="2799"/>
              <a:ext cx="467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SYSAN</a:t>
              </a:r>
            </a:p>
          </p:txBody>
        </p:sp>
      </p:grp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8642773" y="2664178"/>
            <a:ext cx="3621476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8673016" y="2761264"/>
            <a:ext cx="83134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463363" y="2761264"/>
            <a:ext cx="122846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10865117" y="2761264"/>
            <a:ext cx="973983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9455573" y="2664178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10728960" y="2664178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8859181" y="341150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E1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9517930" y="3411504"/>
            <a:ext cx="94773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J. Doe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10707856" y="3411504"/>
            <a:ext cx="142848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Elect. Eng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8859181" y="373662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E2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9475334" y="3736624"/>
            <a:ext cx="1299343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M. Smith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10715112" y="3736623"/>
            <a:ext cx="1470420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Syst. Anal.</a:t>
            </a:r>
          </a:p>
          <a:p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8859181" y="406174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E3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9491555" y="4061744"/>
            <a:ext cx="100048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A. Lee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10706626" y="4061744"/>
            <a:ext cx="1555122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Mech. Eng.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8859181" y="438686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E4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9470175" y="4386864"/>
            <a:ext cx="1183225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J. Miller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10695917" y="4386864"/>
            <a:ext cx="170072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Programmer</a:t>
            </a: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8859181" y="471198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E5</a:t>
            </a: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9522421" y="4711984"/>
            <a:ext cx="123452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B. Casey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10715112" y="4711984"/>
            <a:ext cx="147042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Syst. Anal.</a:t>
            </a: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8859181" y="503710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E6</a:t>
            </a: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9483276" y="5037104"/>
            <a:ext cx="1030589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L. Chu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10707586" y="5037104"/>
            <a:ext cx="1499017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8859181" y="536222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E7</a:t>
            </a:r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9489830" y="5362224"/>
            <a:ext cx="1229713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R. Davis</a:t>
            </a:r>
          </a:p>
        </p:txBody>
      </p:sp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10706626" y="5362224"/>
            <a:ext cx="1555122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Mech. Eng.</a:t>
            </a:r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8859181" y="5687344"/>
            <a:ext cx="544804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E8</a:t>
            </a:r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9550469" y="5687344"/>
            <a:ext cx="109263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J. Jones</a:t>
            </a:r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10715112" y="5687344"/>
            <a:ext cx="1470420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Syst. Anal.</a:t>
            </a:r>
          </a:p>
        </p:txBody>
      </p:sp>
      <p:sp>
        <p:nvSpPr>
          <p:cNvPr id="7215" name="Freeform 47"/>
          <p:cNvSpPr>
            <a:spLocks/>
          </p:cNvSpPr>
          <p:nvPr/>
        </p:nvSpPr>
        <p:spPr bwMode="auto">
          <a:xfrm>
            <a:off x="8633742" y="3305387"/>
            <a:ext cx="3641796" cy="27657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24"/>
              </a:cxn>
              <a:cxn ang="0">
                <a:pos x="1612" y="1224"/>
              </a:cxn>
            </a:cxnLst>
            <a:rect l="0" t="0" r="r" b="b"/>
            <a:pathLst>
              <a:path w="1613" h="1225">
                <a:moveTo>
                  <a:pt x="0" y="0"/>
                </a:moveTo>
                <a:lnTo>
                  <a:pt x="0" y="1224"/>
                </a:lnTo>
                <a:lnTo>
                  <a:pt x="1612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endParaRPr lang="fr-FR" dirty="0">
              <a:latin typeface="Book Antiqua"/>
            </a:endParaRPr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>
            <a:off x="12273280" y="3314418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>
            <a:off x="10728960" y="3314418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9455573" y="3314418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8518057" y="2273584"/>
            <a:ext cx="816138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Precompiled constraints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Domain constraint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b="1" dirty="0"/>
              <a:t>	CHECK ON</a:t>
            </a:r>
            <a:r>
              <a:rPr lang="en-US" dirty="0"/>
              <a:t> PROJ (BUDGET≥500000 </a:t>
            </a:r>
            <a:r>
              <a:rPr lang="en-US" b="1" dirty="0"/>
              <a:t>AND</a:t>
            </a:r>
            <a:r>
              <a:rPr lang="en-US" dirty="0"/>
              <a:t> BUDGET≤1000000)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Domain constraint on deletion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b="1" dirty="0"/>
              <a:t>	CHECK ON</a:t>
            </a:r>
            <a:r>
              <a:rPr lang="en-US" dirty="0"/>
              <a:t> PROJ </a:t>
            </a:r>
            <a:r>
              <a:rPr lang="en-US" b="1" dirty="0"/>
              <a:t>WHEN DELETE</a:t>
            </a:r>
            <a:r>
              <a:rPr lang="en-US" dirty="0"/>
              <a:t> (BUDGET = 0)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Transition constraint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b="1" dirty="0"/>
              <a:t>	CHECK ON</a:t>
            </a:r>
            <a:r>
              <a:rPr lang="en-US" dirty="0"/>
              <a:t> PROJ (</a:t>
            </a:r>
            <a:r>
              <a:rPr lang="en-US" b="1" dirty="0"/>
              <a:t>NEW</a:t>
            </a:r>
            <a:r>
              <a:rPr lang="en-US" dirty="0"/>
              <a:t>.BUDGET &gt; </a:t>
            </a:r>
            <a:r>
              <a:rPr lang="en-US" b="1" dirty="0"/>
              <a:t>OLD</a:t>
            </a:r>
            <a:r>
              <a:rPr lang="en-US" dirty="0"/>
              <a:t>.BUDGET </a:t>
            </a:r>
            <a:r>
              <a:rPr lang="en-US" b="1" dirty="0"/>
              <a:t>AND</a:t>
            </a:r>
            <a:r>
              <a:rPr lang="en-US" dirty="0"/>
              <a:t> 				</a:t>
            </a:r>
            <a:r>
              <a:rPr lang="en-US" b="1" dirty="0"/>
              <a:t>NEW</a:t>
            </a:r>
            <a:r>
              <a:rPr lang="en-US" dirty="0"/>
              <a:t>.PNO = </a:t>
            </a:r>
            <a:r>
              <a:rPr lang="en-US" b="1" dirty="0"/>
              <a:t>OLD</a:t>
            </a:r>
            <a:r>
              <a:rPr lang="en-US" dirty="0"/>
              <a:t>.PNO)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2194526" algn="l"/>
                <a:tab pos="3007313" algn="l"/>
              </a:tabLst>
            </a:pPr>
            <a:r>
              <a:rPr lang="en-US" dirty="0">
                <a:solidFill>
                  <a:srgbClr val="FF0000"/>
                </a:solidFill>
              </a:rPr>
              <a:t>General constraints</a:t>
            </a:r>
          </a:p>
          <a:p>
            <a:pPr lvl="1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	Constraints that must always be true. Formulae of </a:t>
            </a:r>
            <a:r>
              <a:rPr lang="en-US" dirty="0" err="1"/>
              <a:t>tuple</a:t>
            </a:r>
            <a:r>
              <a:rPr lang="en-US" dirty="0"/>
              <a:t> relational calculus where all variables are quantified. </a:t>
            </a:r>
          </a:p>
          <a:p>
            <a:pPr lvl="1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General Form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CHECK ON &lt;variable&gt;:&lt;relation&gt;,(&lt;qualification&gt;)</a:t>
            </a:r>
          </a:p>
          <a:p>
            <a:pPr lvl="1">
              <a:tabLst>
                <a:tab pos="2194526" algn="l"/>
                <a:tab pos="3007313" algn="l"/>
              </a:tabLst>
            </a:pPr>
            <a:r>
              <a:rPr lang="en-US" dirty="0">
                <a:solidFill>
                  <a:schemeClr val="tx2"/>
                </a:solidFill>
              </a:rPr>
              <a:t>Functional dependency</a:t>
            </a:r>
            <a:endParaRPr lang="en-US" dirty="0"/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b="1" dirty="0"/>
              <a:t>	CHECK ON</a:t>
            </a:r>
            <a:r>
              <a:rPr lang="en-US" dirty="0"/>
              <a:t> e1:EMP, e2:EMP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		(e1.ENAME = e2.ENAME </a:t>
            </a:r>
            <a:r>
              <a:rPr lang="en-US" b="1" dirty="0"/>
              <a:t>IF</a:t>
            </a:r>
            <a:r>
              <a:rPr lang="en-US" dirty="0"/>
              <a:t> e1.ENO = e2.ENO)</a:t>
            </a:r>
          </a:p>
          <a:p>
            <a:pPr lvl="1">
              <a:tabLst>
                <a:tab pos="2194526" algn="l"/>
                <a:tab pos="3007313" algn="l"/>
              </a:tabLst>
            </a:pPr>
            <a:r>
              <a:rPr lang="en-US" dirty="0">
                <a:solidFill>
                  <a:schemeClr val="tx2"/>
                </a:solidFill>
              </a:rPr>
              <a:t>Constraint with aggregate function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b="1" dirty="0"/>
              <a:t>	CHECK ON </a:t>
            </a:r>
            <a:r>
              <a:rPr lang="en-US" dirty="0"/>
              <a:t>g:ASG, j:PROJ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		(</a:t>
            </a:r>
            <a:r>
              <a:rPr lang="en-US" b="1" dirty="0"/>
              <a:t>SUM</a:t>
            </a:r>
            <a:r>
              <a:rPr lang="en-US" dirty="0"/>
              <a:t>(g.DUR </a:t>
            </a:r>
            <a:r>
              <a:rPr lang="en-US" b="1" dirty="0"/>
              <a:t>WHERE</a:t>
            </a:r>
            <a:r>
              <a:rPr lang="en-US" dirty="0"/>
              <a:t> g.PNO = j.PNO) &lt; 100 </a:t>
            </a:r>
            <a:r>
              <a:rPr lang="en-US" b="1" dirty="0"/>
              <a:t>IF</a:t>
            </a:r>
            <a:r>
              <a:rPr lang="en-US" dirty="0"/>
              <a:t> </a:t>
            </a:r>
          </a:p>
          <a:p>
            <a:pPr lvl="2">
              <a:buNone/>
              <a:tabLst>
                <a:tab pos="2194526" algn="l"/>
                <a:tab pos="3007313" algn="l"/>
              </a:tabLst>
            </a:pPr>
            <a:r>
              <a:rPr lang="en-US" dirty="0"/>
              <a:t>			</a:t>
            </a:r>
            <a:r>
              <a:rPr lang="en-US" dirty="0" err="1"/>
              <a:t>j.PNAME</a:t>
            </a:r>
            <a:r>
              <a:rPr lang="en-US" dirty="0"/>
              <a:t> = “CAD/CAM”)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buFont typeface="Monotype Sorts" charset="2"/>
              <a:buNone/>
            </a:pPr>
            <a:r>
              <a:rPr lang="en-US" dirty="0"/>
              <a:t>Two methods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Detection</a:t>
            </a:r>
            <a:endParaRPr lang="en-US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Execute update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endParaRPr lang="en-US" i="1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If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is inconsistent then</a:t>
            </a:r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	if possible: compensate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i="1" baseline="30000" dirty="0"/>
              <a:t>’</a:t>
            </a:r>
            <a:endParaRPr lang="en-US" i="1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	else</a:t>
            </a:r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		undo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Preventive</a:t>
            </a:r>
            <a:endParaRPr lang="en-US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Execute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only if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will be consistent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 valid programs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 valid states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Integrity Enforcement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Modification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Preventive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the assertion qualification to the update query</a:t>
            </a:r>
          </a:p>
          <a:p>
            <a:r>
              <a:rPr lang="en-US" dirty="0" smtClean="0"/>
              <a:t>Only </a:t>
            </a:r>
            <a:r>
              <a:rPr lang="en-US" dirty="0"/>
              <a:t>applicable to tuple calculus formulae with universally quantified variables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UPDATE	</a:t>
            </a:r>
            <a:r>
              <a:rPr lang="en-US" dirty="0" smtClean="0">
                <a:latin typeface="Courier New"/>
              </a:rPr>
              <a:t>PROJ</a:t>
            </a:r>
            <a:endParaRPr lang="en-US" dirty="0">
              <a:latin typeface="Courier New"/>
            </a:endParaRP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SET	</a:t>
            </a:r>
            <a:r>
              <a:rPr lang="en-US" dirty="0">
                <a:latin typeface="Courier New"/>
              </a:rPr>
              <a:t>BUDGET = BUDGET*1.1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PNAME = "CAD/CAM"</a:t>
            </a:r>
            <a:endParaRPr lang="en-US" dirty="0"/>
          </a:p>
          <a:p>
            <a:pPr lvl="4">
              <a:buFontTx/>
              <a:buNone/>
            </a:pPr>
            <a:r>
              <a:rPr lang="en-US" sz="2800" dirty="0">
                <a:latin typeface="Symbol" pitchFamily="18" charset="2"/>
              </a:rPr>
              <a:t>	</a:t>
            </a:r>
            <a:endParaRPr lang="en-US" dirty="0">
              <a:latin typeface="Symbol" pitchFamily="18" charset="2"/>
            </a:endParaRP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UPDATE</a:t>
            </a:r>
            <a:r>
              <a:rPr lang="en-US" dirty="0">
                <a:latin typeface="Courier New"/>
              </a:rPr>
              <a:t>	PROJ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SET</a:t>
            </a:r>
            <a:r>
              <a:rPr lang="en-US" dirty="0">
                <a:latin typeface="Courier New"/>
              </a:rPr>
              <a:t>	BUDGET = BUDGET*1.1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PNAME = "CAD/CAM"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AND	NEW</a:t>
            </a:r>
            <a:r>
              <a:rPr lang="en-US" dirty="0">
                <a:latin typeface="Courier New"/>
              </a:rPr>
              <a:t>.BUDGET ≥ 500000</a:t>
            </a:r>
          </a:p>
          <a:p>
            <a:pPr lvl="2">
              <a:buFont typeface="Monotype Sorts" charset="2"/>
              <a:buNone/>
              <a:tabLst>
                <a:tab pos="2743200" algn="l"/>
              </a:tabLst>
            </a:pPr>
            <a:r>
              <a:rPr lang="en-US" b="1" dirty="0">
                <a:latin typeface="Courier New"/>
              </a:rPr>
              <a:t>AND	NEW</a:t>
            </a:r>
            <a:r>
              <a:rPr lang="en-US" dirty="0">
                <a:latin typeface="Courier New"/>
              </a:rPr>
              <a:t>.BUDGET ≤ 1000000</a:t>
            </a:r>
          </a:p>
        </p:txBody>
      </p:sp>
      <p:sp>
        <p:nvSpPr>
          <p:cNvPr id="4" name="Flèche vers le bas 3"/>
          <p:cNvSpPr/>
          <p:nvPr/>
        </p:nvSpPr>
        <p:spPr bwMode="auto">
          <a:xfrm>
            <a:off x="3190032" y="6172944"/>
            <a:ext cx="504056" cy="720080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760" y="2428528"/>
            <a:ext cx="11921067" cy="6990080"/>
          </a:xfrm>
          <a:noFill/>
          <a:ln/>
        </p:spPr>
        <p:txBody>
          <a:bodyPr/>
          <a:lstStyle/>
          <a:p>
            <a:pPr>
              <a:buNone/>
              <a:tabLst>
                <a:tab pos="1219181" algn="l"/>
                <a:tab pos="2194526" algn="l"/>
              </a:tabLst>
            </a:pPr>
            <a:r>
              <a:rPr lang="en-US" dirty="0"/>
              <a:t>Triple (</a:t>
            </a:r>
            <a:r>
              <a:rPr lang="en-US" i="1" dirty="0"/>
              <a:t>R,T,C</a:t>
            </a:r>
            <a:r>
              <a:rPr lang="en-US" dirty="0"/>
              <a:t>) where</a:t>
            </a:r>
          </a:p>
          <a:p>
            <a:pPr>
              <a:spcBef>
                <a:spcPct val="15000"/>
              </a:spcBef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dirty="0"/>
              <a:t>		relation</a:t>
            </a:r>
          </a:p>
          <a:p>
            <a:pPr>
              <a:spcBef>
                <a:spcPct val="15000"/>
              </a:spcBef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	</a:t>
            </a:r>
            <a:r>
              <a:rPr lang="en-US" i="1" dirty="0"/>
              <a:t>T</a:t>
            </a:r>
            <a:r>
              <a:rPr lang="en-US" dirty="0"/>
              <a:t>		update type (insert, delete, modify)</a:t>
            </a:r>
          </a:p>
          <a:p>
            <a:pPr>
              <a:spcBef>
                <a:spcPct val="15000"/>
              </a:spcBef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	</a:t>
            </a:r>
            <a:r>
              <a:rPr lang="en-US" i="1" dirty="0"/>
              <a:t>C</a:t>
            </a:r>
            <a:r>
              <a:rPr lang="en-US" dirty="0"/>
              <a:t>		assertion on differential relations</a:t>
            </a:r>
          </a:p>
          <a:p>
            <a:pPr>
              <a:buNone/>
              <a:tabLst>
                <a:tab pos="1219181" algn="l"/>
                <a:tab pos="2194526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chemeClr val="tx2"/>
                </a:solidFill>
              </a:rPr>
              <a:t>Foreign key assertion</a:t>
            </a:r>
            <a:endParaRPr lang="en-US" dirty="0"/>
          </a:p>
          <a:p>
            <a:pPr marL="900840" lvl="1" indent="-331889">
              <a:buNone/>
              <a:tabLst>
                <a:tab pos="1219181" algn="l"/>
                <a:tab pos="2194526" algn="l"/>
              </a:tabLst>
            </a:pPr>
            <a:r>
              <a:rPr lang="en-US" dirty="0">
                <a:latin typeface="Symbol" pitchFamily="18" charset="2"/>
              </a:rPr>
              <a:t>	</a:t>
            </a:r>
            <a:r>
              <a:rPr lang="en-US" dirty="0" smtClean="0">
                <a:latin typeface="Symbol" pitchFamily="18" charset="2"/>
                <a:sym typeface="Symbol"/>
              </a:rPr>
              <a:t></a:t>
            </a:r>
            <a:r>
              <a:rPr lang="en-US" dirty="0" smtClean="0"/>
              <a:t>g </a:t>
            </a:r>
            <a:r>
              <a:rPr lang="en-US" dirty="0" smtClean="0">
                <a:latin typeface="Symbol" pitchFamily="18" charset="2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ASG, </a:t>
            </a:r>
            <a:r>
              <a:rPr lang="en-US" dirty="0" smtClean="0">
                <a:latin typeface="Symbol" pitchFamily="18" charset="2"/>
                <a:sym typeface="Symbol"/>
              </a:rPr>
              <a:t>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PROJ :  g.PNO = j.PNO</a:t>
            </a:r>
          </a:p>
          <a:p>
            <a:pPr marL="344488" lvl="1" indent="-331788">
              <a:buNone/>
              <a:tabLst>
                <a:tab pos="1219181" algn="l"/>
                <a:tab pos="2194526" algn="l"/>
              </a:tabLst>
            </a:pPr>
            <a:r>
              <a:rPr lang="en-US" dirty="0">
                <a:solidFill>
                  <a:srgbClr val="FF0000"/>
                </a:solidFill>
              </a:rPr>
              <a:t>Compiled assertions: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(ASG, </a:t>
            </a:r>
            <a:r>
              <a:rPr lang="en-US" b="1" dirty="0"/>
              <a:t>INSERT</a:t>
            </a:r>
            <a:r>
              <a:rPr lang="en-US" dirty="0"/>
              <a:t>, C1), (PROJ, </a:t>
            </a:r>
            <a:r>
              <a:rPr lang="en-US" b="1" dirty="0"/>
              <a:t>DELETE</a:t>
            </a:r>
            <a:r>
              <a:rPr lang="en-US" dirty="0"/>
              <a:t>, C2), (PROJ, </a:t>
            </a:r>
            <a:r>
              <a:rPr lang="en-US" b="1" dirty="0"/>
              <a:t>MODIFY</a:t>
            </a:r>
            <a:r>
              <a:rPr lang="en-US" dirty="0"/>
              <a:t>, C3)</a:t>
            </a:r>
          </a:p>
          <a:p>
            <a:pPr marL="566738" lvl="1" indent="-331788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where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C1</a:t>
            </a:r>
            <a:r>
              <a:rPr lang="en-US" dirty="0" smtClean="0"/>
              <a:t>:</a:t>
            </a:r>
            <a:r>
              <a:rPr lang="en-US" dirty="0" smtClean="0">
                <a:latin typeface="Symbol" pitchFamily="18" charset="2"/>
                <a:sym typeface="Symbol"/>
              </a:rPr>
              <a:t>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ASG</a:t>
            </a:r>
            <a:r>
              <a:rPr lang="en-US" dirty="0" smtClean="0"/>
              <a:t>+   </a:t>
            </a:r>
            <a:r>
              <a:rPr lang="en-US" dirty="0" smtClean="0">
                <a:latin typeface="Symbol" pitchFamily="18" charset="2"/>
                <a:sym typeface="Symbol"/>
              </a:rPr>
              <a:t>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  <a:sym typeface="Symbol"/>
              </a:rPr>
              <a:t> </a:t>
            </a:r>
            <a:r>
              <a:rPr lang="en-US" dirty="0" smtClean="0"/>
              <a:t>PROJ</a:t>
            </a:r>
            <a:r>
              <a:rPr lang="en-US" dirty="0"/>
              <a:t>: NEW.PNO = j.PNO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C2</a:t>
            </a:r>
            <a:r>
              <a:rPr lang="en-US" dirty="0" smtClean="0"/>
              <a:t>:</a:t>
            </a:r>
            <a:r>
              <a:rPr lang="en-US" dirty="0" smtClean="0">
                <a:latin typeface="Symbol" pitchFamily="18" charset="2"/>
                <a:sym typeface="Symbol"/>
              </a:rPr>
              <a:t></a:t>
            </a:r>
            <a:r>
              <a:rPr lang="en-US" dirty="0" smtClean="0"/>
              <a:t>g </a:t>
            </a:r>
            <a:r>
              <a:rPr lang="en-US" dirty="0" smtClean="0">
                <a:latin typeface="Symbol" pitchFamily="18" charset="2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ASG, </a:t>
            </a:r>
            <a:r>
              <a:rPr lang="en-US" dirty="0" smtClean="0">
                <a:latin typeface="Symbol" pitchFamily="18" charset="2"/>
                <a:sym typeface="Symbol"/>
              </a:rPr>
              <a:t></a:t>
            </a:r>
            <a:r>
              <a:rPr lang="en-US" b="1" dirty="0" smtClean="0"/>
              <a:t>OLD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PROJ</a:t>
            </a:r>
            <a:r>
              <a:rPr lang="en-US" baseline="30000" dirty="0"/>
              <a:t>-</a:t>
            </a:r>
            <a:r>
              <a:rPr lang="en-US" dirty="0"/>
              <a:t> : g.PNO ≠ </a:t>
            </a:r>
            <a:r>
              <a:rPr lang="en-US" b="1" dirty="0"/>
              <a:t>OLD</a:t>
            </a:r>
            <a:r>
              <a:rPr lang="en-US" dirty="0"/>
              <a:t>.PNO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/>
              <a:t>	</a:t>
            </a:r>
            <a:r>
              <a:rPr lang="en-US"/>
              <a:t>C3</a:t>
            </a:r>
            <a:r>
              <a:rPr lang="en-US" smtClean="0"/>
              <a:t>:</a:t>
            </a:r>
            <a:r>
              <a:rPr lang="en-US" smtClean="0">
                <a:latin typeface="Symbol" pitchFamily="18" charset="2"/>
                <a:sym typeface="Symbol"/>
              </a:rPr>
              <a:t></a:t>
            </a:r>
            <a:r>
              <a:rPr lang="en-US" smtClean="0"/>
              <a:t>g </a:t>
            </a:r>
            <a:r>
              <a:rPr lang="en-US" dirty="0" smtClean="0">
                <a:latin typeface="Symbol" pitchFamily="18" charset="2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ASG, </a:t>
            </a:r>
            <a:r>
              <a:rPr lang="en-US" dirty="0" smtClean="0">
                <a:latin typeface="Symbol" pitchFamily="18" charset="2"/>
                <a:sym typeface="Symbol"/>
              </a:rPr>
              <a:t></a:t>
            </a:r>
            <a:r>
              <a:rPr lang="en-US" b="1" dirty="0" smtClean="0"/>
              <a:t>OLD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  </a:t>
            </a:r>
            <a:r>
              <a:rPr lang="en-US" dirty="0" smtClean="0"/>
              <a:t>PROJ</a:t>
            </a:r>
            <a:r>
              <a:rPr lang="en-US" baseline="30000" dirty="0" smtClean="0"/>
              <a:t>-</a:t>
            </a:r>
            <a:r>
              <a:rPr lang="en-US" dirty="0" smtClean="0"/>
              <a:t>  </a:t>
            </a:r>
            <a:r>
              <a:rPr lang="en-US" dirty="0" smtClean="0">
                <a:latin typeface="Symbol" pitchFamily="18" charset="2"/>
                <a:sym typeface="Symbol"/>
              </a:rPr>
              <a:t>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/>
              </a:rPr>
              <a:t> </a:t>
            </a:r>
            <a:r>
              <a:rPr lang="en-US" dirty="0" smtClean="0"/>
              <a:t>PROJ</a:t>
            </a:r>
            <a:r>
              <a:rPr lang="en-US" baseline="30000" dirty="0" smtClean="0"/>
              <a:t>+</a:t>
            </a:r>
            <a:r>
              <a:rPr lang="en-US" dirty="0" smtClean="0"/>
              <a:t>:  </a:t>
            </a:r>
          </a:p>
          <a:p>
            <a:pPr marL="1388512" lvl="2">
              <a:buNone/>
              <a:tabLst>
                <a:tab pos="1219181" algn="l"/>
                <a:tab pos="2194526" algn="l"/>
              </a:tabLst>
            </a:pPr>
            <a:r>
              <a:rPr lang="en-US" dirty="0" smtClean="0"/>
              <a:t>			g.PNO </a:t>
            </a:r>
            <a:r>
              <a:rPr lang="en-US" dirty="0"/>
              <a:t>≠</a:t>
            </a:r>
            <a:r>
              <a:rPr lang="en-US" b="1" dirty="0" smtClean="0"/>
              <a:t>OLD</a:t>
            </a:r>
            <a:r>
              <a:rPr lang="en-US" dirty="0" smtClean="0"/>
              <a:t>.PNO OR </a:t>
            </a:r>
            <a:r>
              <a:rPr lang="en-US" b="1" dirty="0"/>
              <a:t>OLD</a:t>
            </a:r>
            <a:r>
              <a:rPr lang="en-US" dirty="0"/>
              <a:t>.PNO = </a:t>
            </a:r>
            <a:r>
              <a:rPr lang="en-US" b="1" dirty="0"/>
              <a:t>NEW</a:t>
            </a:r>
            <a:r>
              <a:rPr lang="en-US" dirty="0"/>
              <a:t>.PNO</a:t>
            </a:r>
          </a:p>
          <a:p>
            <a:pPr>
              <a:tabLst>
                <a:tab pos="1219181" algn="l"/>
                <a:tab pos="2194526" algn="l"/>
              </a:tabLst>
            </a:pPr>
            <a:endParaRPr lang="en-US" sz="2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Compiled Assertions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and update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contains </a:t>
            </a:r>
            <a:r>
              <a:rPr lang="en-US" dirty="0" err="1"/>
              <a:t>tuples</a:t>
            </a:r>
            <a:r>
              <a:rPr lang="en-US" dirty="0"/>
              <a:t> inserted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 contains </a:t>
            </a:r>
            <a:r>
              <a:rPr lang="en-US" dirty="0" err="1"/>
              <a:t>tuples</a:t>
            </a:r>
            <a:r>
              <a:rPr lang="en-US" dirty="0"/>
              <a:t> deleted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endParaRPr lang="en-US" dirty="0"/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Type of </a:t>
            </a:r>
            <a:r>
              <a:rPr lang="en-US" i="1" dirty="0"/>
              <a:t>u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empty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empty</a:t>
            </a:r>
          </a:p>
          <a:p>
            <a:pPr>
              <a:buNone/>
              <a:tabLst>
                <a:tab pos="1300460" algn="l"/>
                <a:tab pos="3007313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	modify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 smtClean="0"/>
              <a:t>+ </a:t>
            </a:r>
            <a:r>
              <a:rPr lang="en-US" dirty="0" smtClean="0">
                <a:sym typeface="Symbol"/>
              </a:rPr>
              <a:t> </a:t>
            </a:r>
            <a:r>
              <a:rPr lang="en-US" dirty="0" smtClean="0"/>
              <a:t>(</a:t>
            </a:r>
            <a:r>
              <a:rPr lang="en-US" i="1" dirty="0"/>
              <a:t>R – R</a:t>
            </a:r>
            <a:r>
              <a:rPr lang="en-US" baseline="30000" dirty="0" smtClean="0"/>
              <a:t>-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 smtClean="0"/>
              <a:t>Algorithm:</a:t>
            </a:r>
            <a:endParaRPr lang="en-US" dirty="0"/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>
                <a:solidFill>
                  <a:srgbClr val="FF0000"/>
                </a:solidFill>
              </a:rPr>
              <a:t>Input:</a:t>
            </a:r>
            <a:r>
              <a:rPr lang="en-US" dirty="0"/>
              <a:t>	Relation </a:t>
            </a:r>
            <a:r>
              <a:rPr lang="en-US" i="1" dirty="0"/>
              <a:t>R</a:t>
            </a:r>
            <a:r>
              <a:rPr lang="en-US" dirty="0"/>
              <a:t>, update </a:t>
            </a:r>
            <a:r>
              <a:rPr lang="en-US" i="1" dirty="0"/>
              <a:t>u</a:t>
            </a:r>
            <a:r>
              <a:rPr lang="en-US" dirty="0"/>
              <a:t>, compiled assertion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	Generate differential relations 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30000" dirty="0"/>
              <a:t>–</a:t>
            </a:r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	Retrieve the </a:t>
            </a:r>
            <a:r>
              <a:rPr lang="en-US" dirty="0" err="1"/>
              <a:t>tuples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30000" dirty="0"/>
              <a:t>–</a:t>
            </a:r>
            <a:r>
              <a:rPr lang="en-US" dirty="0"/>
              <a:t> which </a:t>
            </a:r>
            <a:r>
              <a:rPr lang="en-US" b="1" dirty="0"/>
              <a:t>do </a:t>
            </a:r>
            <a:r>
              <a:rPr lang="en-US" b="1" dirty="0" smtClean="0"/>
              <a:t>not </a:t>
            </a:r>
            <a:r>
              <a:rPr lang="en-US" dirty="0"/>
              <a:t>satisfy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	If retrieval is not successful, then the </a:t>
            </a:r>
            <a:r>
              <a:rPr lang="en-US" dirty="0" smtClean="0"/>
              <a:t>assertion </a:t>
            </a:r>
            <a:r>
              <a:rPr lang="en-US" dirty="0"/>
              <a:t>is valid.</a:t>
            </a:r>
          </a:p>
          <a:p>
            <a:pPr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/>
              <a:t>Example :</a:t>
            </a:r>
          </a:p>
          <a:p>
            <a:pPr lvl="1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i="1" dirty="0"/>
              <a:t>u</a:t>
            </a:r>
            <a:r>
              <a:rPr lang="en-US" dirty="0"/>
              <a:t> is delete on J. Enforcing </a:t>
            </a:r>
            <a:r>
              <a:rPr lang="en-US" dirty="0" smtClean="0"/>
              <a:t>(EMP, </a:t>
            </a:r>
            <a:r>
              <a:rPr lang="en-US" dirty="0"/>
              <a:t>DELETE, C2) :</a:t>
            </a:r>
          </a:p>
          <a:p>
            <a:pPr lvl="2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i="1" dirty="0"/>
              <a:t>retrieve all</a:t>
            </a:r>
            <a:r>
              <a:rPr lang="en-US" dirty="0"/>
              <a:t> </a:t>
            </a:r>
            <a:r>
              <a:rPr lang="en-US" dirty="0" err="1"/>
              <a:t>tuples</a:t>
            </a:r>
            <a:r>
              <a:rPr lang="en-US" dirty="0"/>
              <a:t> </a:t>
            </a:r>
            <a:r>
              <a:rPr lang="en-US"/>
              <a:t>of </a:t>
            </a:r>
            <a:r>
              <a:rPr lang="en-US" smtClean="0"/>
              <a:t>EMP</a:t>
            </a:r>
            <a:r>
              <a:rPr lang="en-US" baseline="30000" smtClean="0"/>
              <a:t>-</a:t>
            </a:r>
            <a:endParaRPr lang="en-US" baseline="30000" dirty="0"/>
          </a:p>
          <a:p>
            <a:pPr lvl="2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i="1" dirty="0"/>
              <a:t>into</a:t>
            </a:r>
            <a:r>
              <a:rPr lang="en-US" dirty="0"/>
              <a:t> RESULT</a:t>
            </a:r>
          </a:p>
          <a:p>
            <a:pPr lvl="2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i="1" dirty="0"/>
              <a:t>where</a:t>
            </a:r>
            <a:r>
              <a:rPr lang="en-US" dirty="0"/>
              <a:t> not(C2)</a:t>
            </a:r>
          </a:p>
          <a:p>
            <a:pPr lvl="1">
              <a:spcBef>
                <a:spcPct val="15000"/>
              </a:spcBef>
              <a:buNone/>
              <a:tabLst>
                <a:tab pos="1625575" algn="l"/>
              </a:tabLst>
            </a:pPr>
            <a:r>
              <a:rPr lang="en-US" dirty="0"/>
              <a:t>If RESULT = </a:t>
            </a:r>
            <a:r>
              <a:rPr lang="en-US" dirty="0" smtClean="0">
                <a:latin typeface="Symbol" pitchFamily="18" charset="2"/>
              </a:rPr>
              <a:t>{}</a:t>
            </a:r>
            <a:r>
              <a:rPr lang="en-US" dirty="0" smtClean="0"/>
              <a:t>, </a:t>
            </a:r>
            <a:r>
              <a:rPr lang="en-US" dirty="0"/>
              <a:t>the assertion is </a:t>
            </a:r>
            <a:r>
              <a:rPr lang="en-US" dirty="0" smtClean="0"/>
              <a:t>verified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Problems: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Definition of constraints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consideration for fragments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Where to store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replication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non-replicated : fragments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Enforcement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minimize costs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Integrity Control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Types of Distributed Assertions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Individual assertions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single relation, single variable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domain constraint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Set oriented assertions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single relation, multi-variable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functional dependency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multi-relation, multi-variable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foreign key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Assertions involving aggregates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Integrity Control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28528"/>
            <a:ext cx="12293600" cy="6769100"/>
          </a:xfrm>
          <a:noFill/>
          <a:ln/>
        </p:spPr>
        <p:txBody>
          <a:bodyPr/>
          <a:lstStyle/>
          <a:p>
            <a:r>
              <a:rPr lang="en-US" dirty="0"/>
              <a:t>Assertion Definition</a:t>
            </a:r>
          </a:p>
          <a:p>
            <a:pPr lvl="1"/>
            <a:r>
              <a:rPr lang="en-US" dirty="0"/>
              <a:t>similar to the centralized techniques</a:t>
            </a:r>
          </a:p>
          <a:p>
            <a:pPr lvl="1"/>
            <a:r>
              <a:rPr lang="en-US" dirty="0"/>
              <a:t>transform the assertions to compiled assertions</a:t>
            </a:r>
          </a:p>
          <a:p>
            <a:r>
              <a:rPr lang="en-US" dirty="0"/>
              <a:t>Assertion Storage</a:t>
            </a:r>
          </a:p>
          <a:p>
            <a:pPr lvl="1"/>
            <a:r>
              <a:rPr lang="en-US" dirty="0"/>
              <a:t>Individual assertions</a:t>
            </a:r>
          </a:p>
          <a:p>
            <a:pPr lvl="2"/>
            <a:r>
              <a:rPr lang="en-US" dirty="0"/>
              <a:t>one relation, only fragments</a:t>
            </a:r>
          </a:p>
          <a:p>
            <a:pPr lvl="2"/>
            <a:r>
              <a:rPr lang="en-US" dirty="0"/>
              <a:t>at each fragment site, check for compatibility</a:t>
            </a:r>
          </a:p>
          <a:p>
            <a:pPr lvl="2"/>
            <a:r>
              <a:rPr lang="en-US" dirty="0"/>
              <a:t>if compatible, store; otherwise reject</a:t>
            </a:r>
          </a:p>
          <a:p>
            <a:pPr lvl="2"/>
            <a:r>
              <a:rPr lang="en-US" dirty="0"/>
              <a:t>if all the sites reject, globally reject</a:t>
            </a:r>
          </a:p>
          <a:p>
            <a:pPr lvl="1"/>
            <a:r>
              <a:rPr lang="en-US" dirty="0"/>
              <a:t>Set-oriented assertions</a:t>
            </a:r>
          </a:p>
          <a:p>
            <a:pPr lvl="2"/>
            <a:r>
              <a:rPr lang="en-US" dirty="0"/>
              <a:t>involves joins (between fragments or relations)</a:t>
            </a:r>
          </a:p>
          <a:p>
            <a:pPr lvl="2"/>
            <a:r>
              <a:rPr lang="en-US" dirty="0"/>
              <a:t>maybe necessary to perform joins to check for compatibility</a:t>
            </a:r>
          </a:p>
          <a:p>
            <a:pPr lvl="2"/>
            <a:r>
              <a:rPr lang="en-US" dirty="0"/>
              <a:t>store if compatible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Views can be manipulated as base relations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r>
              <a:rPr lang="en-US" dirty="0"/>
              <a:t>Example :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  <a:tabLst>
                <a:tab pos="216058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 PNO, RESP</a:t>
            </a:r>
          </a:p>
          <a:p>
            <a:pPr>
              <a:buFont typeface="Monotype Sorts" charset="2"/>
              <a:buNone/>
              <a:tabLst>
                <a:tab pos="216058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SYSAN, ASG</a:t>
            </a:r>
          </a:p>
          <a:p>
            <a:pPr>
              <a:buFont typeface="Monotype Sorts" charset="2"/>
              <a:buNone/>
              <a:tabLst>
                <a:tab pos="216058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SYSAN.ENO = ASG.ENO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Integrity Control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Assertion Enforcement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Where to enforce each assertion depends on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type of assertion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type of update and where update is issued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Individual Assertions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update = insert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enforce at the site where the update is issued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update = qualified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send the assertions to all the sites involved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execute the qualification to obtain 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30000" dirty="0"/>
              <a:t>-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each site enforce its own assertion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Set-oriented Assertions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single relation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similar to individual assertions with qualified updates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multi-relation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move data between sites to perform joins; then send the result to the query master site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0586" y="2465492"/>
            <a:ext cx="7369387" cy="6587771"/>
          </a:xfrm>
          <a:noFill/>
          <a:ln/>
        </p:spPr>
        <p:txBody>
          <a:bodyPr/>
          <a:lstStyle/>
          <a:p>
            <a:pPr marL="368300" lvl="1">
              <a:buFont typeface="Century Schoolbook" charset="0"/>
              <a:buNone/>
            </a:pPr>
            <a:r>
              <a:rPr lang="en-US" dirty="0" smtClean="0"/>
              <a:t>Queries </a:t>
            </a:r>
            <a:r>
              <a:rPr lang="en-US" dirty="0"/>
              <a:t>expressed on views </a:t>
            </a:r>
          </a:p>
          <a:p>
            <a:pPr lvl="1">
              <a:buNone/>
            </a:pPr>
            <a:r>
              <a:rPr lang="en-US" dirty="0"/>
              <a:t> </a:t>
            </a:r>
            <a:endParaRPr lang="en-US" dirty="0" smtClean="0">
              <a:latin typeface="Symbol" pitchFamily="18" charset="2"/>
            </a:endParaRPr>
          </a:p>
          <a:p>
            <a:pPr marL="368300" lvl="1">
              <a:buFont typeface="Century Schoolbook" charset="0"/>
              <a:buNone/>
            </a:pPr>
            <a:r>
              <a:rPr lang="en-US" dirty="0" smtClean="0"/>
              <a:t>Queries expressed on base relations</a:t>
            </a:r>
          </a:p>
          <a:p>
            <a:pPr>
              <a:buFont typeface="Monotype Sorts" charset="2"/>
              <a:buNone/>
            </a:pPr>
            <a:r>
              <a:rPr lang="en-US" dirty="0" smtClean="0"/>
              <a:t>Example </a:t>
            </a:r>
            <a:r>
              <a:rPr lang="en-US" dirty="0"/>
              <a:t>: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 smtClean="0">
                <a:latin typeface="Courier New"/>
              </a:rPr>
              <a:t>SELECT</a:t>
            </a:r>
            <a:r>
              <a:rPr lang="en-US" dirty="0" smtClean="0">
                <a:latin typeface="Courier New"/>
              </a:rPr>
              <a:t> ENAME</a:t>
            </a:r>
            <a:r>
              <a:rPr lang="en-US" dirty="0">
                <a:latin typeface="Courier New"/>
              </a:rPr>
              <a:t>, PNO, RESP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SYSAN, ASG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</a:t>
            </a:r>
            <a:r>
              <a:rPr lang="en-US" dirty="0" smtClean="0">
                <a:latin typeface="Courier New"/>
              </a:rPr>
              <a:t>SYSAN.ENO </a:t>
            </a:r>
            <a:r>
              <a:rPr lang="en-US" dirty="0">
                <a:latin typeface="Courier New"/>
              </a:rPr>
              <a:t>= ASG.ENO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endParaRPr lang="en-US" b="1" dirty="0" smtClean="0">
              <a:latin typeface="Courier New"/>
            </a:endParaRP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 smtClean="0">
                <a:latin typeface="Courier New"/>
              </a:rPr>
              <a:t>SELECT</a:t>
            </a:r>
            <a:r>
              <a:rPr lang="en-US" dirty="0" smtClean="0">
                <a:latin typeface="Courier New"/>
              </a:rPr>
              <a:t> ENAME,PNO,RESP</a:t>
            </a:r>
            <a:endParaRPr lang="en-US" dirty="0">
              <a:latin typeface="Courier New"/>
            </a:endParaRP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</a:t>
            </a:r>
          </a:p>
          <a:p>
            <a:pPr lvl="2">
              <a:buFont typeface="Monotype Sorts" charset="2"/>
              <a:buNone/>
              <a:tabLst>
                <a:tab pos="2111375" algn="l"/>
              </a:tabLst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TITLE = "Syst. Anal."</a:t>
            </a:r>
          </a:p>
          <a:p>
            <a:pPr lvl="2">
              <a:buFont typeface="Monotype Sorts" charset="2"/>
              <a:buNone/>
            </a:pPr>
            <a:endParaRPr lang="en-US" dirty="0">
              <a:latin typeface="Courier New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Modification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489244" y="5915378"/>
            <a:ext cx="3720818" cy="256483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507306" y="6520462"/>
            <a:ext cx="37027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9943253" y="5915378"/>
            <a:ext cx="0" cy="25648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0783147" y="5915378"/>
            <a:ext cx="0" cy="25648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8504542" y="6023752"/>
            <a:ext cx="1373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9970026" y="6023752"/>
            <a:ext cx="91504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0837005" y="6023752"/>
            <a:ext cx="964728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RESP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8491622" y="6619805"/>
            <a:ext cx="13815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M.Smith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9998191" y="6619805"/>
            <a:ext cx="58552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760872" y="6619805"/>
            <a:ext cx="12795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Analyst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8491622" y="7107485"/>
            <a:ext cx="13815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M.Smith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9998191" y="7107485"/>
            <a:ext cx="58552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0760872" y="7107485"/>
            <a:ext cx="12795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Analyst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546695" y="7568072"/>
            <a:ext cx="1300727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B.Casey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998191" y="7568072"/>
            <a:ext cx="58552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P3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0787499" y="7568072"/>
            <a:ext cx="142047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8585118" y="8055752"/>
            <a:ext cx="112905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J.Jones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994293" y="8055752"/>
            <a:ext cx="59332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0787499" y="8055752"/>
            <a:ext cx="142047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23" name="Flèche vers le bas 22"/>
          <p:cNvSpPr/>
          <p:nvPr/>
        </p:nvSpPr>
        <p:spPr bwMode="auto">
          <a:xfrm>
            <a:off x="2829992" y="2932584"/>
            <a:ext cx="504056" cy="720080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24" name="Flèche vers le bas 23"/>
          <p:cNvSpPr/>
          <p:nvPr/>
        </p:nvSpPr>
        <p:spPr bwMode="auto">
          <a:xfrm>
            <a:off x="2829992" y="6143274"/>
            <a:ext cx="504056" cy="720080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720" y="2428528"/>
            <a:ext cx="10187093" cy="4903893"/>
          </a:xfrm>
          <a:noFill/>
          <a:ln/>
        </p:spPr>
        <p:txBody>
          <a:bodyPr/>
          <a:lstStyle/>
          <a:p>
            <a:pPr>
              <a:tabLst>
                <a:tab pos="3007313" algn="l"/>
                <a:tab pos="4958003" algn="l"/>
              </a:tabLst>
            </a:pPr>
            <a:r>
              <a:rPr lang="en-US" dirty="0"/>
              <a:t>To restrict access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CREATE	VIEW</a:t>
            </a:r>
            <a:r>
              <a:rPr lang="en-US" dirty="0">
                <a:latin typeface="Courier New"/>
              </a:rPr>
              <a:t>	ESAME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AS	SELECT</a:t>
            </a:r>
            <a:r>
              <a:rPr lang="en-US" dirty="0">
                <a:latin typeface="Courier New"/>
              </a:rPr>
              <a:t>	*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 E1, EMP E2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E1.TITLE = E2.TITLE</a:t>
            </a:r>
          </a:p>
          <a:p>
            <a:pPr lvl="1">
              <a:buNone/>
              <a:tabLst>
                <a:tab pos="2286000" algn="l"/>
                <a:tab pos="4064000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E1.ENO = </a:t>
            </a:r>
            <a:r>
              <a:rPr lang="en-US" b="1" dirty="0">
                <a:latin typeface="Courier New"/>
              </a:rPr>
              <a:t>USER</a:t>
            </a:r>
          </a:p>
          <a:p>
            <a:pPr>
              <a:tabLst>
                <a:tab pos="2286000" algn="l"/>
                <a:tab pos="4957763" algn="l"/>
              </a:tabLst>
            </a:pPr>
            <a:r>
              <a:rPr lang="en-US" dirty="0"/>
              <a:t>Query</a:t>
            </a:r>
          </a:p>
          <a:p>
            <a:pPr lvl="1">
              <a:buNone/>
              <a:tabLst>
                <a:tab pos="2286000" algn="l"/>
                <a:tab pos="49577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	*</a:t>
            </a:r>
          </a:p>
          <a:p>
            <a:pPr lvl="1">
              <a:buNone/>
              <a:tabLst>
                <a:tab pos="2286000" algn="l"/>
                <a:tab pos="49577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ESAME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315200" y="6592711"/>
            <a:ext cx="4244622" cy="1571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7315200" y="7152640"/>
            <a:ext cx="424462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8371840" y="6592711"/>
            <a:ext cx="0" cy="157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9825849" y="6592711"/>
            <a:ext cx="11290" cy="157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fr-FR" dirty="0">
              <a:latin typeface="Book Antiqua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413214" y="6655930"/>
            <a:ext cx="917058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495511" y="6655930"/>
            <a:ext cx="13737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066494" y="6655930"/>
            <a:ext cx="108109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549750" y="7224890"/>
            <a:ext cx="58754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15289" y="7224890"/>
            <a:ext cx="103616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J. Doe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9899133" y="7224890"/>
            <a:ext cx="160321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Elect. Eng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549750" y="7739663"/>
            <a:ext cx="58754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E2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8468175" y="7739663"/>
            <a:ext cx="1146193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L. Chu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9899133" y="7739663"/>
            <a:ext cx="160321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Elect. Eng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Updates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2600919" algn="l"/>
                <a:tab pos="4145215" algn="l"/>
              </a:tabLst>
            </a:pPr>
            <a:r>
              <a:rPr lang="en-US" dirty="0"/>
              <a:t>Updatable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</a:t>
            </a:r>
            <a:r>
              <a:rPr lang="en-US" b="1" dirty="0" smtClean="0">
                <a:latin typeface="Courier New"/>
              </a:rPr>
              <a:t>CREATE	VIEW</a:t>
            </a:r>
            <a:r>
              <a:rPr lang="en-US" b="1" dirty="0">
                <a:latin typeface="Courier New"/>
              </a:rPr>
              <a:t>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ENO,ENAME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TITLE="Syst. Anal</a:t>
            </a:r>
            <a:r>
              <a:rPr lang="en-US" dirty="0" smtClean="0">
                <a:latin typeface="Courier New"/>
              </a:rPr>
              <a:t>."</a:t>
            </a:r>
            <a:endParaRPr lang="en-US" dirty="0">
              <a:latin typeface="Courier New"/>
            </a:endParaRPr>
          </a:p>
          <a:p>
            <a:pPr lvl="1">
              <a:buNone/>
              <a:tabLst>
                <a:tab pos="2600919" algn="l"/>
                <a:tab pos="4145215" algn="l"/>
              </a:tabLst>
            </a:pPr>
            <a:endParaRPr lang="en-US" dirty="0">
              <a:latin typeface="Courier New"/>
            </a:endParaRPr>
          </a:p>
          <a:p>
            <a:pPr>
              <a:tabLst>
                <a:tab pos="2600919" algn="l"/>
                <a:tab pos="4145215" algn="l"/>
              </a:tabLst>
            </a:pPr>
            <a:r>
              <a:rPr lang="en-US" dirty="0"/>
              <a:t>Non-updatable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</a:t>
            </a:r>
            <a:r>
              <a:rPr lang="en-US" b="1" dirty="0" smtClean="0">
                <a:latin typeface="Courier New"/>
              </a:rPr>
              <a:t>CREATE	VIEW</a:t>
            </a:r>
            <a:r>
              <a:rPr lang="en-US" dirty="0">
                <a:latin typeface="Courier New"/>
              </a:rPr>
              <a:t>	EG(ENAME,RESP)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ENAME,RESP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1">
              <a:buNone/>
              <a:tabLst>
                <a:tab pos="2174875" algn="l"/>
                <a:tab pos="4144963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 	EMP.ENO=ASG.ENO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 in DDBMS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Views might be derived from fragments.</a:t>
            </a:r>
          </a:p>
          <a:p>
            <a:pPr>
              <a:lnSpc>
                <a:spcPct val="100000"/>
              </a:lnSpc>
            </a:pPr>
            <a:r>
              <a:rPr lang="en-US" dirty="0"/>
              <a:t>View definition storage should be treated as database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Query modification results in a distributed query</a:t>
            </a:r>
          </a:p>
          <a:p>
            <a:pPr>
              <a:lnSpc>
                <a:spcPct val="100000"/>
              </a:lnSpc>
            </a:pPr>
            <a:r>
              <a:rPr lang="en-US" dirty="0"/>
              <a:t>View evaluations might be costly if base relations are distributed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>
                <a:solidFill>
                  <a:srgbClr val="FF0000"/>
                </a:solidFill>
              </a:rPr>
              <a:t>materialized views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Materialized</a:t>
            </a:r>
            <a:r>
              <a:rPr lang="fr-FR" dirty="0"/>
              <a:t>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Origin: snapshot in the 1980’s</a:t>
            </a:r>
          </a:p>
          <a:p>
            <a:pPr lvl="1"/>
            <a:r>
              <a:rPr lang="en-US" dirty="0"/>
              <a:t>Static copy of the view, avoid view derivation for each query</a:t>
            </a:r>
          </a:p>
          <a:p>
            <a:pPr lvl="1"/>
            <a:r>
              <a:rPr lang="en-US" dirty="0"/>
              <a:t>But periodic </a:t>
            </a:r>
            <a:r>
              <a:rPr lang="en-US" dirty="0" err="1" smtClean="0"/>
              <a:t>recomputing</a:t>
            </a:r>
            <a:r>
              <a:rPr lang="en-US" dirty="0" smtClean="0"/>
              <a:t> of the view </a:t>
            </a:r>
            <a:r>
              <a:rPr lang="en-US" dirty="0"/>
              <a:t>may be expensive</a:t>
            </a:r>
          </a:p>
          <a:p>
            <a:r>
              <a:rPr lang="en-US" dirty="0"/>
              <a:t>Actual version of a view</a:t>
            </a:r>
          </a:p>
          <a:p>
            <a:pPr lvl="1"/>
            <a:r>
              <a:rPr lang="en-US" dirty="0"/>
              <a:t>Stored as a database relation, possibly with indices</a:t>
            </a:r>
          </a:p>
          <a:p>
            <a:r>
              <a:rPr lang="en-US" dirty="0"/>
              <a:t>Used much in practice</a:t>
            </a:r>
          </a:p>
          <a:p>
            <a:pPr lvl="1"/>
            <a:r>
              <a:rPr lang="en-US" dirty="0"/>
              <a:t>DDBMS: No need to access remote, base relations</a:t>
            </a:r>
          </a:p>
          <a:p>
            <a:pPr lvl="1"/>
            <a:r>
              <a:rPr lang="en-US" dirty="0"/>
              <a:t>Data warehouse: to speed up OLAP</a:t>
            </a:r>
          </a:p>
          <a:p>
            <a:pPr lvl="2"/>
            <a:r>
              <a:rPr lang="en-US" dirty="0"/>
              <a:t>Use aggregate (SUM, COUNT, etc.) and GROUP BY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(5)Semantic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(5)Semantic</Template>
  <TotalTime>118</TotalTime>
  <Pages>0</Pages>
  <Words>1980</Words>
  <Characters>0</Characters>
  <Application>Microsoft Macintosh PowerPoint</Application>
  <PresentationFormat>Custom</PresentationFormat>
  <Lines>0</Lines>
  <Paragraphs>529</Paragraphs>
  <Slides>40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(5)Semantic</vt:lpstr>
      <vt:lpstr>Blank</vt:lpstr>
      <vt:lpstr>Photo - Horizontal</vt:lpstr>
      <vt:lpstr>Photo - Vertical</vt:lpstr>
      <vt:lpstr>Bullets</vt:lpstr>
      <vt:lpstr>Title - Center</vt:lpstr>
      <vt:lpstr>Title &amp; Bullets - Right</vt:lpstr>
      <vt:lpstr>Title &amp; Bullets - 2 Column</vt:lpstr>
      <vt:lpstr>Title &amp; Bullets - Left</vt:lpstr>
      <vt:lpstr>Title, Bullets &amp; Photo</vt:lpstr>
      <vt:lpstr>Photo - 2 Up</vt:lpstr>
      <vt:lpstr>Title - Top</vt:lpstr>
      <vt:lpstr>Outline</vt:lpstr>
      <vt:lpstr>Semantic Data Control</vt:lpstr>
      <vt:lpstr>View Management</vt:lpstr>
      <vt:lpstr>View Management</vt:lpstr>
      <vt:lpstr>Query Modification</vt:lpstr>
      <vt:lpstr>View Management</vt:lpstr>
      <vt:lpstr>View Updates</vt:lpstr>
      <vt:lpstr>View Management in DDBMS</vt:lpstr>
      <vt:lpstr>Materialized View</vt:lpstr>
      <vt:lpstr>Materialized View Maintenance</vt:lpstr>
      <vt:lpstr>When to Refresh a View</vt:lpstr>
      <vt:lpstr>How to Refresh a View</vt:lpstr>
      <vt:lpstr>Differential Relations</vt:lpstr>
      <vt:lpstr>Example</vt:lpstr>
      <vt:lpstr>Techniques for Incremental View Maintenance </vt:lpstr>
      <vt:lpstr>Counting Algorithm</vt:lpstr>
      <vt:lpstr>View Self-maintainability</vt:lpstr>
      <vt:lpstr>Data Security</vt:lpstr>
      <vt:lpstr>Discretionary Access Control</vt:lpstr>
      <vt:lpstr>Problem with DAC</vt:lpstr>
      <vt:lpstr>Multilevel Access Control</vt:lpstr>
      <vt:lpstr>MAC in Relational DB</vt:lpstr>
      <vt:lpstr>Example</vt:lpstr>
      <vt:lpstr>Distributed Access Control</vt:lpstr>
      <vt:lpstr>Covert Channels</vt:lpstr>
      <vt:lpstr>Semantic Integrity Control</vt:lpstr>
      <vt:lpstr>Semantic Integrity Control</vt:lpstr>
      <vt:lpstr>Constraint Specification Language</vt:lpstr>
      <vt:lpstr>Constraint Specification Language</vt:lpstr>
      <vt:lpstr>Constraint Specification Language</vt:lpstr>
      <vt:lpstr>Constraint Specification Language</vt:lpstr>
      <vt:lpstr>Integrity Enforcement</vt:lpstr>
      <vt:lpstr>Query Modification</vt:lpstr>
      <vt:lpstr>Compiled Assertions</vt:lpstr>
      <vt:lpstr>Differential Relations</vt:lpstr>
      <vt:lpstr>Differential Relations</vt:lpstr>
      <vt:lpstr>Distributed Integrity Control</vt:lpstr>
      <vt:lpstr>Types of Distributed Assertions</vt:lpstr>
      <vt:lpstr>Distributed Integrity Control</vt:lpstr>
      <vt:lpstr>Distributed Integrity Control</vt:lpstr>
    </vt:vector>
  </TitlesOfParts>
  <Company>SEMIR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>Patrick</dc:creator>
  <cp:keywords/>
  <dc:description/>
  <cp:lastModifiedBy>M. Tamer Özsu</cp:lastModifiedBy>
  <cp:revision>30</cp:revision>
  <dcterms:created xsi:type="dcterms:W3CDTF">2011-02-22T16:31:27Z</dcterms:created>
  <dcterms:modified xsi:type="dcterms:W3CDTF">2011-04-04T12:34:57Z</dcterms:modified>
</cp:coreProperties>
</file>