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</p:sldMasterIdLst>
  <p:notesMasterIdLst>
    <p:notesMasterId r:id="rId54"/>
  </p:notesMasterIdLst>
  <p:sldIdLst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99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 autoAdjust="0"/>
    <p:restoredTop sz="86431" autoAdjust="0"/>
  </p:normalViewPr>
  <p:slideViewPr>
    <p:cSldViewPr>
      <p:cViewPr>
        <p:scale>
          <a:sx n="50" d="100"/>
          <a:sy n="50" d="100"/>
        </p:scale>
        <p:origin x="-1744" y="-24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50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24" Type="http://schemas.openxmlformats.org/officeDocument/2006/relationships/slide" Target="slides/slide24.xml"/><Relationship Id="rId25" Type="http://schemas.openxmlformats.org/officeDocument/2006/relationships/slide" Target="slides/slide25.xml"/><Relationship Id="rId26" Type="http://schemas.openxmlformats.org/officeDocument/2006/relationships/slide" Target="slides/slide26.xml"/><Relationship Id="rId27" Type="http://schemas.openxmlformats.org/officeDocument/2006/relationships/slide" Target="slides/slide27.xml"/><Relationship Id="rId28" Type="http://schemas.openxmlformats.org/officeDocument/2006/relationships/slide" Target="slides/slide28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30" Type="http://schemas.openxmlformats.org/officeDocument/2006/relationships/slide" Target="slides/slide31.xml"/><Relationship Id="rId31" Type="http://schemas.openxmlformats.org/officeDocument/2006/relationships/slide" Target="slides/slide32.xml"/><Relationship Id="rId32" Type="http://schemas.openxmlformats.org/officeDocument/2006/relationships/slide" Target="slides/slide33.xml"/><Relationship Id="rId9" Type="http://schemas.openxmlformats.org/officeDocument/2006/relationships/slide" Target="slides/slide9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33" Type="http://schemas.openxmlformats.org/officeDocument/2006/relationships/slide" Target="slides/slide34.xml"/><Relationship Id="rId34" Type="http://schemas.openxmlformats.org/officeDocument/2006/relationships/slide" Target="slides/slide35.xml"/><Relationship Id="rId35" Type="http://schemas.openxmlformats.org/officeDocument/2006/relationships/slide" Target="slides/slide36.xml"/><Relationship Id="rId36" Type="http://schemas.openxmlformats.org/officeDocument/2006/relationships/slide" Target="slides/slide37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37" Type="http://schemas.openxmlformats.org/officeDocument/2006/relationships/slide" Target="slides/slide38.xml"/><Relationship Id="rId38" Type="http://schemas.openxmlformats.org/officeDocument/2006/relationships/slide" Target="slides/slide39.xml"/><Relationship Id="rId39" Type="http://schemas.openxmlformats.org/officeDocument/2006/relationships/slide" Target="slides/slide40.xml"/><Relationship Id="rId40" Type="http://schemas.openxmlformats.org/officeDocument/2006/relationships/slide" Target="slides/slide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05AFFF79-1A24-41D9-8092-3A68E07DC279}" type="datetimeFigureOut">
              <a:rPr lang="fr-FR" smtClean="0"/>
              <a:pPr/>
              <a:t>11-04-04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2A7CF19-0743-4A13-8FDB-1651668ABCF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6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7CF19-0743-4A13-8FDB-1651668ABCF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1511E0-7C7E-3A4C-9C68-ABD85E59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31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6749A7-914D-EE43-9996-8B390CD15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021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F67D-0EBC-B348-9D45-3360E21F8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7083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2984500"/>
            <a:ext cx="28321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78505A-7AD0-7C47-AFED-600B3A2FC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89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AA5113-2A5C-1741-BC7F-816F09ACA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260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52A37D-49A8-E14C-9068-614A972C9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309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916E23-29CC-8241-A8B4-8DBCD9F51C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1369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125C4B-1E83-C348-A109-BD89A031D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0664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176AD-C6DF-094F-95A9-6F44824A2C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7328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05DAAF-590F-4742-A78D-BC8BC9C35D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813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444500"/>
            <a:ext cx="145415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421005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B79B18-8FEA-5F40-88AF-55046A2C88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2663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CCDB8-1B01-814D-8D00-9B583EBA5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27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5F3484-453F-C54E-9B6C-E895D13F00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0962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0654C-38F8-804A-AC9E-A187F26DC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04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FB848C-6132-A84E-A22C-C3435B696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6406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CD11B-6D31-7940-AE2A-29A7CFB050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3413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BC7562-2916-0142-94B6-FB5CA3476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648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C04A3-1CAB-A741-BBA7-70F612175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4271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A1805F-9654-BD46-B2A7-117803BA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9496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FFD4B-88A6-8B45-90F2-56A94F3CB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0007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BEE10-C28D-F444-9256-6B2F5EE4C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177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E31D22-7C1E-C147-9FAA-5E45DEF42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1397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38B7F-8344-0D40-8EF1-3862A8DF4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20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775CAA-4AFC-DC44-8D5C-DCF80609D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360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2973E5-7442-F145-AB15-60E558D7A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58859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43DCD-C84D-0445-B3D7-8A972AED47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86204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95CD1-F463-1542-BCB5-23E0572F6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4423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C9AB5-8FF0-EF41-9F61-5F12FB0F7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7326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402762-10AC-5D4B-B6F4-43056D5EED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6679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03A96-4872-6543-8AFD-1096345C9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3080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424A-0FF6-5240-8C28-D18651801F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488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A74D-6C18-D145-B192-057659BCC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640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3DA9B7-2107-7E4F-8645-73E42F5B8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003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5DD54-8E1D-9E4E-B4A2-EAA4F6A4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0907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2677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2677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D8D565-96DE-954E-B657-F0BFB8DF8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469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F4648-5D0A-9041-9D7A-AC273F1415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44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9CA013-7E71-494B-863E-11AC7C918B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5569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E54A1-05A9-5445-A118-6D991B214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210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818369-3219-6A44-BC88-523AA9DF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3559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E4E61A-E2CD-354B-BD6F-3FB452046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144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DF5EFC-2493-FB43-816A-B6F3C19CF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63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17239-FC49-5942-8B7E-EBA1EF7844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8546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39504E-9DE5-354B-8400-AEDA8DB9C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994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938872-F20F-2446-B1FA-D99240F9C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71754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7F9654-861B-BE4F-8A8C-C0CAEB6651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359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CB8A46-561E-9C46-9DFF-DE881E54E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6965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F809DB-D184-F249-A2FB-931AFD41E2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793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001000"/>
            <a:ext cx="60706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58AFC-ABC7-BC4B-BF57-02A2BAB5F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4834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2C9AE8-3CAC-0F4E-ADE6-36E7B1650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795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6EC680-B2A4-FB4D-81DC-B9B95D630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1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944D4-2D04-6C43-AF08-EB82B6891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8808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F4FFE-1C95-5049-BC81-073636EF17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1947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2E6A67-5E79-2245-9872-F72824568E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320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1F77FD-0C6C-1D48-9295-DFB741FB6C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2504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908800"/>
            <a:ext cx="3073400" cy="160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6908800"/>
            <a:ext cx="9067800" cy="160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632CE0-D81F-5E4B-829E-026AD25E29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4922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7482B-BE6D-ED43-9325-C585F5384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290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A2D78D-0443-7547-91E9-D146A4038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6006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A63134-53D5-2343-8564-4A4EB506A2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562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100" y="5410200"/>
            <a:ext cx="2832100" cy="166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FF316E-4796-394B-ACA9-6C6629697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697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5BFDDC-83C4-C343-AE44-519A16582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589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CDC652-6158-C84B-9E42-8566CBB8C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21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98B99B-877B-BC42-A56F-7AD90AEE28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2888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6D625-5F87-DD4D-B272-F630100E91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08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2EA784-DE0C-B246-9D34-46E6ABFF4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1811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40AD-21B4-B84D-80AB-6565C483F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8692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8050" y="1930400"/>
            <a:ext cx="1454150" cy="51435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4210050" cy="51435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C724A2-7856-5D4F-9EB6-8437CFC501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3002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60549-5405-4743-A0FF-629ECC22F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3512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D1B1B-264F-924C-91BA-EBEA0D44F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7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04281-95B3-194C-8E62-8211045C5F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45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444500"/>
            <a:ext cx="6070600" cy="886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163CA6-D1C7-9642-8E50-6860EE17D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8664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2ECE17-90A4-0D4A-9E39-E7BF6A94D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0A29D1-5A94-D442-9D9A-20D4DDA80E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1761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8FC87-B6F8-904A-9C09-02EDB66BE2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8523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2A07B0-FE6D-D74A-91D5-2CD762FB1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7201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7DE1F-97BA-CA46-9084-4EECB3DF0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163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8B5090-08BA-C846-8817-FB5E0C2BA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6643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390525"/>
            <a:ext cx="3073400" cy="89185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390525"/>
            <a:ext cx="9067800" cy="89185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9BDF4C-D254-2D4C-B4A7-4F32A4D930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884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Book Antiqu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4B8FF-471E-F241-8AF3-AA6655DF1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868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C8DEF-60FB-5341-8F58-B6DC1D003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4780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Book Antiqu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2D54BE-95A5-8445-AB37-AE4B6BDF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515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Book Antiqua"/>
              </a:defRPr>
            </a:lvl1pPr>
            <a:lvl2pPr>
              <a:defRPr sz="2400">
                <a:latin typeface="Book Antiqua"/>
              </a:defRPr>
            </a:lvl2pPr>
            <a:lvl3pPr>
              <a:defRPr sz="2000">
                <a:latin typeface="Book Antiqua"/>
              </a:defRPr>
            </a:lvl3pPr>
            <a:lvl4pPr>
              <a:defRPr sz="1800">
                <a:latin typeface="Book Antiqua"/>
              </a:defRPr>
            </a:lvl4pPr>
            <a:lvl5pPr>
              <a:defRPr sz="1800">
                <a:latin typeface="Book Antiqu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90434B-828B-024C-93ED-0FD4C4035E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85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Book Antiqu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Book Antiqua"/>
              </a:defRPr>
            </a:lvl1pPr>
            <a:lvl2pPr>
              <a:defRPr sz="2000">
                <a:latin typeface="Book Antiqua"/>
              </a:defRPr>
            </a:lvl2pPr>
            <a:lvl3pPr>
              <a:defRPr sz="1800">
                <a:latin typeface="Book Antiqua"/>
              </a:defRPr>
            </a:lvl3pPr>
            <a:lvl4pPr>
              <a:defRPr sz="1600">
                <a:latin typeface="Book Antiqua"/>
              </a:defRPr>
            </a:lvl4pPr>
            <a:lvl5pPr>
              <a:defRPr sz="1600">
                <a:latin typeface="Book Antiqu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3B2DE-296A-A948-ABE7-595443CA27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5094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1E7D0-2783-0E4B-9EA1-3F1FDFA957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531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6C373-72A2-E644-97F9-66A461C72D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662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Book Antiqua"/>
              </a:defRPr>
            </a:lvl1pPr>
            <a:lvl2pPr>
              <a:defRPr sz="2800">
                <a:latin typeface="Book Antiqua"/>
              </a:defRPr>
            </a:lvl2pPr>
            <a:lvl3pPr>
              <a:defRPr sz="2400">
                <a:latin typeface="Book Antiqua"/>
              </a:defRPr>
            </a:lvl3pPr>
            <a:lvl4pPr>
              <a:defRPr sz="2000">
                <a:latin typeface="Book Antiqua"/>
              </a:defRPr>
            </a:lvl4pPr>
            <a:lvl5pPr>
              <a:defRPr sz="2000">
                <a:latin typeface="Book Antiqu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741E7-582E-4A43-B8F1-9FAC3F979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00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Book Antiqu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Book Antiqu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13FF87-A8AB-F94A-9745-EEBDC6E4C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74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47B6D4-513A-2547-ADCE-301145491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5333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276475"/>
            <a:ext cx="3073400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76475"/>
            <a:ext cx="9067800" cy="64357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ook Antiqua"/>
              </a:defRPr>
            </a:lvl1pPr>
            <a:lvl2pPr>
              <a:defRPr>
                <a:latin typeface="Book Antiqua"/>
              </a:defRPr>
            </a:lvl2pPr>
            <a:lvl3pPr>
              <a:defRPr>
                <a:latin typeface="Book Antiqua"/>
              </a:defRPr>
            </a:lvl3pPr>
            <a:lvl4pPr>
              <a:defRPr>
                <a:latin typeface="Book Antiqua"/>
              </a:defRPr>
            </a:lvl4pPr>
            <a:lvl5pPr>
              <a:defRPr>
                <a:latin typeface="Book Antiqua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8D2845-8EC9-5D47-B948-BE3217F2E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3036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79E84F-F43C-ED42-9341-A6CE5032AB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143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D7FEA8-0F51-3E42-A795-68ACEDB40C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66082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283FB0-1B9E-0B46-9C24-7B01D463F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606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64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965C4F-42A7-7849-9A95-DFF463CC3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108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075A29-F351-094E-A93C-658E19AFD9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438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D57EE-652A-7C4D-8502-AB6A367B3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851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423FF2-2C77-1743-88E0-99B723794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0422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BEF0F4-D48A-9C4E-AE64-E14A4A6F99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3753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FB7412-2CDC-C646-AE18-277E614BFF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238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2C8DEE-2D0E-AA42-AD3F-B929A45E2F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437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297EAA-ABEC-BF4E-A199-2E62640F9D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925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9A6BD2-6FBC-BE4B-BD11-2615E176E9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238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27ACAD-666F-3E4C-8612-C1285E9E4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706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547B9A-23A3-9B4E-BFF5-61DC261E4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970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984500"/>
            <a:ext cx="60706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26A74-DCBA-1846-B311-21482EECF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3233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9870F9-1B6F-9246-B69F-F72717E6C6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750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3A116-C1A3-2F4E-9764-798D0778C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708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BACC65-79E8-274B-AC28-0626682BAF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1383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EBD0D-C01D-DA4E-BCBF-C669F7C7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7277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F0AA41-46B6-0E4C-BA22-C4EA4764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61642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F70A7-257A-E34E-8FD3-E0A1EB61E2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5321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E0CE9A-3047-124D-A834-D8386FCF25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467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CE946-9AF6-4946-8605-8DC5DDF4C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904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EF24F-F2B8-1840-818F-E436CDBAB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9977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CF0ED-C798-684B-AE75-90B10F5617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1898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8200" y="2984500"/>
            <a:ext cx="2870200" cy="6324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76A60D-1CA9-F944-BF2A-FDD0D2228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6121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362B5F-6A83-9748-8CEB-2DC1F53864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6436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B732D-809A-DE40-B580-15508D8BEA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3761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2E4879-1431-8545-95E1-4D27BD83C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374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192D3F-84E7-1D47-BFCB-DF4DB5FC92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368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33D5F-D110-5B42-846D-EDE2D5739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8824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85AC4-BE4D-D046-A5F8-890C677F5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5229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444500"/>
            <a:ext cx="3073400" cy="8864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44500"/>
            <a:ext cx="9067800" cy="8864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59EAE-0552-744D-84DF-B1E6AA944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423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>
                <a:sym typeface="Palatino" charset="0"/>
              </a:rPr>
              <a:t>Cliquez pour modifier les styles du texte du masque</a:t>
            </a:r>
          </a:p>
          <a:p>
            <a:pPr lvl="1"/>
            <a:r>
              <a:rPr lang="fr-FR" dirty="0" smtClean="0">
                <a:sym typeface="Palatino" charset="0"/>
              </a:rPr>
              <a:t>Deuxième niveau</a:t>
            </a:r>
          </a:p>
          <a:p>
            <a:pPr lvl="2"/>
            <a:r>
              <a:rPr lang="fr-FR" dirty="0" smtClean="0">
                <a:sym typeface="Palatino" charset="0"/>
              </a:rPr>
              <a:t>Troisième niveau</a:t>
            </a:r>
          </a:p>
          <a:p>
            <a:pPr lvl="3"/>
            <a:r>
              <a:rPr lang="fr-FR" dirty="0" smtClean="0">
                <a:sym typeface="Palatino" charset="0"/>
              </a:rPr>
              <a:t>Quatrième niveau</a:t>
            </a:r>
          </a:p>
          <a:p>
            <a:pPr lvl="4"/>
            <a:r>
              <a:rPr lang="fr-FR" dirty="0" smtClean="0">
                <a:sym typeface="Palatino" charset="0"/>
              </a:rPr>
              <a:t>Cinquième niveau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>
                <a:sym typeface="Didot" charset="0"/>
              </a:rPr>
              <a:t>Cliquez pour modifier le style du titre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</a:t>
            </a:r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DBMS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70" y="95215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Ch.9/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16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5816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06400" y="2565400"/>
            <a:ext cx="5689600" cy="50800"/>
            <a:chOff x="0" y="0"/>
            <a:chExt cx="3584" cy="32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1270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B09F51DE-F6F2-4B4B-BEC9-8FB11D13C6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75F37172-CEB0-4745-BCB3-D0358C7CA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17" name="Rectangle 5"/>
          <p:cNvSpPr>
            <a:spLocks/>
          </p:cNvSpPr>
          <p:nvPr/>
        </p:nvSpPr>
        <p:spPr bwMode="auto">
          <a:xfrm>
            <a:off x="425590" y="95342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5571370" y="9534267"/>
            <a:ext cx="19001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@ 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04813" y="9321800"/>
            <a:ext cx="12193587" cy="50800"/>
            <a:chOff x="0" y="0"/>
            <a:chExt cx="7680" cy="32"/>
          </a:xfrm>
        </p:grpSpPr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3322" name="Text Box 10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82500" y="9474200"/>
            <a:ext cx="26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B295316-976D-E649-99B3-47A3EDC3A1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A3E233E8-6698-A346-B25E-A5013C545E1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1pPr>
      <a:lvl2pPr marL="812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2pPr>
      <a:lvl3pPr marL="1257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3pPr>
      <a:lvl4pPr marL="17018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4pPr>
      <a:lvl5pPr marL="2146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5pPr>
      <a:lvl6pPr marL="2603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60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517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75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8001000"/>
            <a:ext cx="1229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6908800"/>
            <a:ext cx="12293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404813" y="8623300"/>
            <a:ext cx="12193587" cy="50800"/>
            <a:chOff x="0" y="0"/>
            <a:chExt cx="7680" cy="32"/>
          </a:xfrm>
        </p:grpSpPr>
        <p:sp>
          <p:nvSpPr>
            <p:cNvPr id="410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410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08DE3A9-FD7A-B642-887D-773ACB2373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410200"/>
            <a:ext cx="581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5816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06400" y="5270500"/>
            <a:ext cx="5689600" cy="50800"/>
            <a:chOff x="0" y="0"/>
            <a:chExt cx="3584" cy="32"/>
          </a:xfrm>
        </p:grpSpPr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0" y="0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0" y="32"/>
              <a:ext cx="3584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12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>
            <a:outerShdw blurRad="38100" dist="12699" dir="54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FEFFFE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2AE07ACE-F893-3F4E-998C-C44EF6B539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1pPr>
      <a:lvl2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2pPr>
      <a:lvl3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3pPr>
      <a:lvl4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4pPr>
      <a:lvl5pPr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Book Antiqua"/>
          <a:ea typeface="+mn-ea"/>
          <a:cs typeface="+mn-cs"/>
          <a:sym typeface="Palatino" charset="0"/>
        </a:defRPr>
      </a:lvl5pPr>
      <a:lvl6pPr marL="4572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l" rtl="0" fontAlgn="base">
        <a:spcBef>
          <a:spcPts val="100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44500"/>
            <a:ext cx="12293600" cy="88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04813" y="9347200"/>
            <a:ext cx="12193587" cy="50800"/>
            <a:chOff x="0" y="0"/>
            <a:chExt cx="7680" cy="3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149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D15D30D1-B43D-B346-92FF-BF7C4B87D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8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628900"/>
            <a:ext cx="1229360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404813" y="4864100"/>
            <a:ext cx="12193587" cy="50800"/>
            <a:chOff x="0" y="0"/>
            <a:chExt cx="7680" cy="3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7173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472F327D-6A86-2641-98C1-53DB6CEAB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1pPr>
      <a:lvl2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2pPr>
      <a:lvl3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3pPr>
      <a:lvl4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4pPr>
      <a:lvl5pPr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5pPr>
      <a:lvl6pPr marL="4572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6pPr>
      <a:lvl7pPr marL="9144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7pPr>
      <a:lvl8pPr marL="13716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8pPr>
      <a:lvl9pPr marL="1828800" algn="just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4A71A9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198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13A05355-D0BA-124D-B21B-12D8991DF1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12293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04813" y="9385300"/>
            <a:ext cx="12193587" cy="50800"/>
            <a:chOff x="0" y="0"/>
            <a:chExt cx="7680" cy="32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25" name="Text Box 9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025AAAB6-C066-5142-89C6-952D56FC4EF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Didot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2984500"/>
            <a:ext cx="5892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dirty="0">
                <a:sym typeface="Palatino" charset="0"/>
              </a:rPr>
              <a:t>Second level</a:t>
            </a:r>
          </a:p>
          <a:p>
            <a:pPr lvl="2"/>
            <a:r>
              <a:rPr lang="en-US" dirty="0">
                <a:sym typeface="Palatino" charset="0"/>
              </a:rPr>
              <a:t>Third level</a:t>
            </a:r>
          </a:p>
          <a:p>
            <a:pPr lvl="3"/>
            <a:r>
              <a:rPr lang="en-US" dirty="0">
                <a:sym typeface="Palatino" charset="0"/>
              </a:rPr>
              <a:t>Fourth level</a:t>
            </a:r>
          </a:p>
          <a:p>
            <a:pPr lvl="4"/>
            <a:r>
              <a:rPr lang="en-US" dirty="0">
                <a:sym typeface="Palatino" charset="0"/>
              </a:rPr>
              <a:t>Fifth level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404813" y="2565400"/>
            <a:ext cx="12193587" cy="50800"/>
            <a:chOff x="0" y="0"/>
            <a:chExt cx="7680" cy="3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024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31700" y="9220200"/>
            <a:ext cx="317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253750"/>
                </a:solidFill>
                <a:latin typeface="Book Antiqua"/>
                <a:ea typeface="ＭＳ Ｐゴシック" charset="0"/>
                <a:cs typeface="Book Antiqua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CFF26FA-D9D8-BB43-9CDA-4D79E1FA32C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fontAlgn="base">
        <a:lnSpc>
          <a:spcPct val="90000"/>
        </a:lnSpc>
        <a:spcBef>
          <a:spcPts val="38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 sz="3000"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42900" y="2295500"/>
            <a:ext cx="12293600" cy="704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Book Antiqua"/>
              </a:rPr>
              <a:t>Introduction</a:t>
            </a:r>
          </a:p>
          <a:p>
            <a:r>
              <a:rPr lang="en-US" dirty="0" smtClean="0">
                <a:latin typeface="Book Antiqua"/>
              </a:rPr>
              <a:t>Background</a:t>
            </a:r>
          </a:p>
          <a:p>
            <a:r>
              <a:rPr lang="en-US" dirty="0" smtClean="0">
                <a:latin typeface="Book Antiqua"/>
              </a:rPr>
              <a:t>Distributed Database Design</a:t>
            </a:r>
          </a:p>
          <a:p>
            <a:r>
              <a:rPr lang="en-US" dirty="0" smtClean="0">
                <a:latin typeface="Book Antiqua"/>
              </a:rPr>
              <a:t>Database Integration</a:t>
            </a:r>
          </a:p>
          <a:p>
            <a:r>
              <a:rPr lang="en-US" dirty="0" smtClean="0">
                <a:latin typeface="Book Antiqua"/>
              </a:rPr>
              <a:t>Semantic Data Control</a:t>
            </a:r>
          </a:p>
          <a:p>
            <a:r>
              <a:rPr lang="en-US" dirty="0" smtClean="0">
                <a:latin typeface="Book Antiqua"/>
              </a:rPr>
              <a:t>Distributed Query Processing</a:t>
            </a:r>
          </a:p>
          <a:p>
            <a:r>
              <a:rPr lang="en-US" dirty="0" smtClean="0">
                <a:solidFill>
                  <a:srgbClr val="1771A9"/>
                </a:solidFill>
                <a:latin typeface="Book Antiqua"/>
              </a:rPr>
              <a:t>Multidatabase Query Processing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latin typeface="Book Antiqua"/>
              </a:rPr>
              <a:t>Query Rewriting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latin typeface="Book Antiqua"/>
              </a:rPr>
              <a:t>Optimization Issues</a:t>
            </a:r>
          </a:p>
          <a:p>
            <a:r>
              <a:rPr lang="en-US" dirty="0" smtClean="0">
                <a:latin typeface="Book Antiqua"/>
              </a:rPr>
              <a:t>Distributed Transaction Management</a:t>
            </a:r>
          </a:p>
          <a:p>
            <a:r>
              <a:rPr lang="en-US" dirty="0" smtClean="0">
                <a:latin typeface="Book Antiqua"/>
              </a:rPr>
              <a:t>Data Replication</a:t>
            </a:r>
          </a:p>
          <a:p>
            <a:r>
              <a:rPr lang="en-US" dirty="0" smtClean="0">
                <a:latin typeface="Book Antiqua"/>
              </a:rPr>
              <a:t>Parallel Database Systems</a:t>
            </a:r>
          </a:p>
          <a:p>
            <a:r>
              <a:rPr lang="en-US" dirty="0" smtClean="0">
                <a:latin typeface="Book Antiqua"/>
              </a:rPr>
              <a:t>Distributed Object DBMS</a:t>
            </a:r>
          </a:p>
          <a:p>
            <a:r>
              <a:rPr lang="en-US" dirty="0" smtClean="0">
                <a:latin typeface="Book Antiqua"/>
              </a:rPr>
              <a:t>Peer-to-Peer Data Management</a:t>
            </a:r>
          </a:p>
          <a:p>
            <a:r>
              <a:rPr lang="en-US" dirty="0" smtClean="0">
                <a:latin typeface="Book Antiqua"/>
              </a:rPr>
              <a:t>Web Data Management </a:t>
            </a:r>
          </a:p>
          <a:p>
            <a:r>
              <a:rPr lang="en-US" dirty="0" smtClean="0">
                <a:latin typeface="Book Antiqua"/>
              </a:rPr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Conjunctive (SPJ) query: a rule of the form</a:t>
            </a:r>
          </a:p>
          <a:p>
            <a:pPr lvl="1"/>
            <a:r>
              <a:rPr lang="en-US" i="1" dirty="0" smtClean="0"/>
              <a:t>Q(T) :- R</a:t>
            </a:r>
            <a:r>
              <a:rPr lang="en-US" i="1" baseline="-25000" dirty="0" smtClean="0"/>
              <a:t>1</a:t>
            </a:r>
            <a:r>
              <a:rPr lang="en-US" i="1" dirty="0" smtClean="0"/>
              <a:t>(T</a:t>
            </a:r>
            <a:r>
              <a:rPr lang="en-US" i="1" baseline="-25000" dirty="0" smtClean="0"/>
              <a:t>1</a:t>
            </a:r>
            <a:r>
              <a:rPr lang="en-US" i="1" dirty="0" smtClean="0"/>
              <a:t>), …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Q(T</a:t>
            </a:r>
            <a:r>
              <a:rPr lang="en-US" dirty="0" smtClean="0"/>
              <a:t>) : head of the query denoting the result relation</a:t>
            </a:r>
          </a:p>
          <a:p>
            <a:pPr lvl="1"/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(T</a:t>
            </a:r>
            <a:r>
              <a:rPr lang="en-US" i="1" baseline="-25000" dirty="0" smtClean="0"/>
              <a:t>1</a:t>
            </a:r>
            <a:r>
              <a:rPr lang="en-US" i="1" dirty="0" smtClean="0"/>
              <a:t>), …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subgoals</a:t>
            </a:r>
            <a:r>
              <a:rPr lang="en-US" dirty="0" smtClean="0"/>
              <a:t> in the body of the query</a:t>
            </a:r>
          </a:p>
          <a:p>
            <a:pPr lvl="1"/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: predicate names corresponding to relation names</a:t>
            </a:r>
          </a:p>
          <a:p>
            <a:pPr lvl="1"/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: refer to </a:t>
            </a:r>
            <a:r>
              <a:rPr lang="en-US" dirty="0" err="1" smtClean="0"/>
              <a:t>tuples</a:t>
            </a:r>
            <a:r>
              <a:rPr lang="en-US" dirty="0" smtClean="0"/>
              <a:t> with variables and constants</a:t>
            </a:r>
          </a:p>
          <a:p>
            <a:pPr lvl="1"/>
            <a:r>
              <a:rPr lang="en-US" dirty="0" smtClean="0"/>
              <a:t>Variables correspond to attributes (as in domain calculus)</a:t>
            </a:r>
          </a:p>
          <a:p>
            <a:pPr lvl="1"/>
            <a:r>
              <a:rPr lang="en-US" dirty="0" smtClean="0"/>
              <a:t>“-” means unnamed variable</a:t>
            </a:r>
          </a:p>
          <a:p>
            <a:r>
              <a:rPr lang="en-US" dirty="0" smtClean="0"/>
              <a:t>Disjunctive query =</a:t>
            </a:r>
            <a:r>
              <a:rPr lang="en-US" i="1" dirty="0" smtClean="0"/>
              <a:t> n </a:t>
            </a:r>
            <a:r>
              <a:rPr lang="en-US" dirty="0" smtClean="0"/>
              <a:t>conjunctive queries with same head predicate</a:t>
            </a:r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6564064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  <a:buNone/>
            </a:pPr>
            <a:r>
              <a:rPr lang="en-US" dirty="0">
                <a:solidFill>
                  <a:schemeClr val="tx2"/>
                </a:solidFill>
              </a:rPr>
              <a:t>With EMP(ENAME,TITLE,CITY) and ASG(ENAME,PNAME,DUR)</a:t>
            </a:r>
          </a:p>
          <a:p>
            <a:pPr marL="406394" indent="-406394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marL="1219181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16987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SELECT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ENAME,TITLE, PNAME</a:t>
            </a:r>
          </a:p>
          <a:p>
            <a:pPr marL="1219181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16987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FROM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EMP, ASG</a:t>
            </a:r>
          </a:p>
          <a:p>
            <a:pPr marL="1219181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16987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WHERE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EMP.ENAME = ASG.ENAME </a:t>
            </a:r>
          </a:p>
          <a:p>
            <a:pPr marL="1219181" lvl="2" inden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buNone/>
              <a:tabLst>
                <a:tab pos="316987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AND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TITLE = "Programmer" OR DUR=24</a:t>
            </a:r>
          </a:p>
          <a:p>
            <a:pPr marL="1544296" lvl="2" indent="-325115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3169870" algn="l"/>
              </a:tabLst>
            </a:pPr>
            <a:endParaRPr lang="en-US" sz="2800" dirty="0">
              <a:solidFill>
                <a:schemeClr val="tx2"/>
              </a:solidFill>
              <a:latin typeface="Courier"/>
              <a:cs typeface="Courier"/>
            </a:endParaRPr>
          </a:p>
          <a:p>
            <a:pPr>
              <a:buFont typeface="Monotype Sorts" pitchFamily="2" charset="2"/>
              <a:buNone/>
            </a:pPr>
            <a:r>
              <a:rPr lang="en-US" i="1" dirty="0"/>
              <a:t>Q(</a:t>
            </a:r>
            <a:r>
              <a:rPr lang="en-US" i="1" dirty="0" err="1"/>
              <a:t>ename,title,pname</a:t>
            </a:r>
            <a:r>
              <a:rPr lang="en-US" i="1" dirty="0"/>
              <a:t>) :- 	</a:t>
            </a:r>
            <a:r>
              <a:rPr lang="en-US" i="1" dirty="0" err="1"/>
              <a:t>Emp</a:t>
            </a:r>
            <a:r>
              <a:rPr lang="en-US" i="1" dirty="0"/>
              <a:t>(</a:t>
            </a:r>
            <a:r>
              <a:rPr lang="en-US" i="1" dirty="0" err="1"/>
              <a:t>ename,title</a:t>
            </a:r>
            <a:r>
              <a:rPr lang="en-US" i="1" dirty="0"/>
              <a:t>,-)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				</a:t>
            </a:r>
            <a:r>
              <a:rPr lang="en-US" i="1" dirty="0" err="1"/>
              <a:t>Asg</a:t>
            </a:r>
            <a:r>
              <a:rPr lang="en-US" i="1" dirty="0"/>
              <a:t>(</a:t>
            </a:r>
            <a:r>
              <a:rPr lang="en-US" i="1" dirty="0" err="1"/>
              <a:t>ename,pname</a:t>
            </a:r>
            <a:r>
              <a:rPr lang="en-US" i="1" dirty="0"/>
              <a:t>,-),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				title = “Programmer”.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Q(</a:t>
            </a:r>
            <a:r>
              <a:rPr lang="en-US" i="1" dirty="0" err="1"/>
              <a:t>ename,title,pname</a:t>
            </a:r>
            <a:r>
              <a:rPr lang="en-US" i="1" dirty="0"/>
              <a:t>) :- 	</a:t>
            </a:r>
            <a:r>
              <a:rPr lang="en-US" i="1" dirty="0" err="1"/>
              <a:t>Emp</a:t>
            </a:r>
            <a:r>
              <a:rPr lang="en-US" i="1" dirty="0"/>
              <a:t>(</a:t>
            </a:r>
            <a:r>
              <a:rPr lang="en-US" i="1" dirty="0" err="1"/>
              <a:t>ename,title</a:t>
            </a:r>
            <a:r>
              <a:rPr lang="en-US" i="1" dirty="0"/>
              <a:t>,-)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				</a:t>
            </a:r>
            <a:r>
              <a:rPr lang="en-US" i="1" dirty="0" err="1"/>
              <a:t>Asg</a:t>
            </a:r>
            <a:r>
              <a:rPr lang="en-US" i="1" dirty="0"/>
              <a:t>(ename,pname,24).</a:t>
            </a:r>
          </a:p>
          <a:p>
            <a:pPr marL="679450" lvl="2" indent="-32385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3169870" algn="l"/>
              </a:tabLst>
            </a:pPr>
            <a:endParaRPr lang="en-US" sz="2800" dirty="0">
              <a:solidFill>
                <a:schemeClr val="tx2"/>
              </a:solidFill>
              <a:latin typeface="Courier"/>
              <a:cs typeface="Courier"/>
            </a:endParaRPr>
          </a:p>
          <a:p>
            <a:pPr marL="406394" indent="-406394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in GAV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schema similar to that of homogeneous DDBMS</a:t>
            </a:r>
          </a:p>
          <a:p>
            <a:pPr lvl="1"/>
            <a:r>
              <a:rPr lang="en-US" dirty="0" smtClean="0"/>
              <a:t>Local relations can be fragments</a:t>
            </a:r>
          </a:p>
          <a:p>
            <a:pPr lvl="1"/>
            <a:r>
              <a:rPr lang="en-US" dirty="0" smtClean="0"/>
              <a:t>But no completeness: a </a:t>
            </a:r>
            <a:r>
              <a:rPr lang="en-US" dirty="0" err="1" smtClean="0"/>
              <a:t>tuple</a:t>
            </a:r>
            <a:r>
              <a:rPr lang="en-US" dirty="0" smtClean="0"/>
              <a:t> in the global relation may not exist in local relations</a:t>
            </a:r>
          </a:p>
          <a:p>
            <a:pPr lvl="2"/>
            <a:r>
              <a:rPr lang="en-US" dirty="0" smtClean="0"/>
              <a:t>Yields incomplete answers</a:t>
            </a:r>
          </a:p>
          <a:p>
            <a:pPr lvl="1"/>
            <a:r>
              <a:rPr lang="en-US" dirty="0" smtClean="0"/>
              <a:t>And no </a:t>
            </a:r>
            <a:r>
              <a:rPr lang="en-US" dirty="0" err="1" smtClean="0"/>
              <a:t>disjointness</a:t>
            </a:r>
            <a:r>
              <a:rPr lang="en-US" dirty="0" smtClean="0"/>
              <a:t>: the same </a:t>
            </a:r>
            <a:r>
              <a:rPr lang="en-US" dirty="0" err="1" smtClean="0"/>
              <a:t>tuple</a:t>
            </a:r>
            <a:r>
              <a:rPr lang="en-US" dirty="0" smtClean="0"/>
              <a:t> may exist in different local databases</a:t>
            </a:r>
          </a:p>
          <a:p>
            <a:pPr lvl="2"/>
            <a:r>
              <a:rPr lang="en-US" dirty="0" smtClean="0"/>
              <a:t>Yields duplicate answers</a:t>
            </a:r>
          </a:p>
          <a:p>
            <a:r>
              <a:rPr lang="en-US" dirty="0" smtClean="0"/>
              <a:t>Rewriting (</a:t>
            </a:r>
            <a:r>
              <a:rPr lang="en-US" i="1" dirty="0" smtClean="0"/>
              <a:t>unfolding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Similar to query modification</a:t>
            </a:r>
          </a:p>
          <a:p>
            <a:pPr lvl="2"/>
            <a:r>
              <a:rPr lang="en-US" dirty="0" smtClean="0"/>
              <a:t>Apply view definition rules to the query and produce a union of conjunctive queries, one per rule application</a:t>
            </a:r>
          </a:p>
          <a:p>
            <a:pPr lvl="2"/>
            <a:r>
              <a:rPr lang="en-US" dirty="0" smtClean="0"/>
              <a:t>Eliminate redundant queries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GAV Example Schema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971844" y="2644552"/>
            <a:ext cx="6032956" cy="2253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8691" tIns="63217" rIns="128691" bIns="63217"/>
          <a:lstStyle/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Local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relations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EMP1(ENAME,TITLE,CITY)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EMP2(ENAME,TITLE,CITY)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ASG1(ENAME,PNAME,DUR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)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37704" y="2716560"/>
            <a:ext cx="7168444" cy="215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8691" tIns="63217" rIns="128691" bIns="63217"/>
          <a:lstStyle/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Global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relations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EMP(ENAME,CITY)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ASG(ENAME,PNAME,TITLE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, DUR)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69752" y="5524872"/>
            <a:ext cx="12025336" cy="3379893"/>
          </a:xfrm>
          <a:noFill/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tabLst>
                <a:tab pos="4572000" algn="l"/>
                <a:tab pos="5435600" algn="l"/>
                <a:tab pos="11201400" algn="l"/>
              </a:tabLst>
            </a:pPr>
            <a:r>
              <a:rPr lang="en-US" i="1" dirty="0" err="1" smtClean="0"/>
              <a:t>Emp</a:t>
            </a:r>
            <a:r>
              <a:rPr lang="en-US" i="1" dirty="0" smtClean="0"/>
              <a:t>(</a:t>
            </a:r>
            <a:r>
              <a:rPr lang="en-US" i="1" dirty="0" err="1" smtClean="0"/>
              <a:t>ename,city</a:t>
            </a:r>
            <a:r>
              <a:rPr lang="en-US" i="1" dirty="0" smtClean="0"/>
              <a:t>) :- 	</a:t>
            </a:r>
            <a:r>
              <a:rPr lang="en-US" i="1" dirty="0" smtClean="0"/>
              <a:t>Emp1</a:t>
            </a:r>
            <a:r>
              <a:rPr lang="en-US" i="1" dirty="0" smtClean="0"/>
              <a:t>(</a:t>
            </a:r>
            <a:r>
              <a:rPr lang="en-US" i="1" dirty="0" err="1" smtClean="0"/>
              <a:t>ename,title,city</a:t>
            </a:r>
            <a:r>
              <a:rPr lang="en-US" i="1" dirty="0" smtClean="0"/>
              <a:t>).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4572000" algn="l"/>
                <a:tab pos="5435600" algn="l"/>
                <a:tab pos="11201400" algn="l"/>
              </a:tabLst>
            </a:pPr>
            <a:r>
              <a:rPr lang="en-US" i="1" dirty="0" err="1" smtClean="0"/>
              <a:t>Emp</a:t>
            </a:r>
            <a:r>
              <a:rPr lang="en-US" i="1" dirty="0" smtClean="0"/>
              <a:t>(</a:t>
            </a:r>
            <a:r>
              <a:rPr lang="en-US" i="1" dirty="0" err="1" smtClean="0"/>
              <a:t>ename,city</a:t>
            </a:r>
            <a:r>
              <a:rPr lang="en-US" i="1" dirty="0" smtClean="0"/>
              <a:t>) :- 	</a:t>
            </a:r>
            <a:r>
              <a:rPr lang="en-US" i="1" dirty="0" smtClean="0"/>
              <a:t>Emp2</a:t>
            </a:r>
            <a:r>
              <a:rPr lang="en-US" i="1" dirty="0" smtClean="0"/>
              <a:t>(</a:t>
            </a:r>
            <a:r>
              <a:rPr lang="en-US" i="1" dirty="0" err="1" smtClean="0"/>
              <a:t>ename,title,city</a:t>
            </a:r>
            <a:r>
              <a:rPr lang="en-US" i="1" dirty="0" smtClean="0"/>
              <a:t>).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4572000" algn="l"/>
                <a:tab pos="5435600" algn="l"/>
                <a:tab pos="11201400" algn="l"/>
              </a:tabLst>
            </a:pPr>
            <a:r>
              <a:rPr lang="en-US" i="1" dirty="0" err="1" smtClean="0"/>
              <a:t>Asg</a:t>
            </a:r>
            <a:r>
              <a:rPr lang="en-US" i="1" dirty="0" smtClean="0"/>
              <a:t>(</a:t>
            </a:r>
            <a:r>
              <a:rPr lang="en-US" i="1" dirty="0" err="1" smtClean="0"/>
              <a:t>ename,pname,title,dur</a:t>
            </a:r>
            <a:r>
              <a:rPr lang="en-US" i="1" dirty="0" smtClean="0"/>
              <a:t>) :- 	Emp1(</a:t>
            </a:r>
            <a:r>
              <a:rPr lang="en-US" i="1" dirty="0" err="1" smtClean="0"/>
              <a:t>ename,title,city</a:t>
            </a:r>
            <a:r>
              <a:rPr lang="en-US" i="1" dirty="0" smtClean="0"/>
              <a:t>),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4572000" algn="l"/>
                <a:tab pos="5435600" algn="l"/>
                <a:tab pos="11201400" algn="l"/>
              </a:tabLst>
            </a:pPr>
            <a:r>
              <a:rPr lang="en-US" i="1" dirty="0" smtClean="0"/>
              <a:t>			</a:t>
            </a:r>
            <a:r>
              <a:rPr lang="en-US" i="1" dirty="0" smtClean="0"/>
              <a:t>Asg1</a:t>
            </a:r>
            <a:r>
              <a:rPr lang="en-US" i="1" dirty="0" smtClean="0"/>
              <a:t>(</a:t>
            </a:r>
            <a:r>
              <a:rPr lang="en-US" i="1" dirty="0" err="1" smtClean="0"/>
              <a:t>ename,pname,dur</a:t>
            </a:r>
            <a:r>
              <a:rPr lang="en-US" i="1" dirty="0" smtClean="0"/>
              <a:t>).</a:t>
            </a:r>
          </a:p>
          <a:p>
            <a:pPr>
              <a:buFont typeface="Monotype Sorts" pitchFamily="2" charset="2"/>
              <a:buNone/>
              <a:tabLst>
                <a:tab pos="4572000" algn="l"/>
                <a:tab pos="5435600" algn="l"/>
                <a:tab pos="11201400" algn="l"/>
              </a:tabLst>
            </a:pPr>
            <a:r>
              <a:rPr lang="en-US" i="1" dirty="0" err="1" smtClean="0"/>
              <a:t>Asg</a:t>
            </a:r>
            <a:r>
              <a:rPr lang="en-US" i="1" dirty="0" smtClean="0"/>
              <a:t>(</a:t>
            </a:r>
            <a:r>
              <a:rPr lang="en-US" i="1" dirty="0" err="1" smtClean="0"/>
              <a:t>ename,pname,title,dur</a:t>
            </a:r>
            <a:r>
              <a:rPr lang="en-US" i="1" dirty="0" smtClean="0"/>
              <a:t>) :- 	Emp2(</a:t>
            </a:r>
            <a:r>
              <a:rPr lang="en-US" i="1" dirty="0" err="1" smtClean="0"/>
              <a:t>ename,title,city</a:t>
            </a:r>
            <a:r>
              <a:rPr lang="en-US" i="1" dirty="0" smtClean="0"/>
              <a:t>),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4572000" algn="l"/>
                <a:tab pos="5435600" algn="l"/>
                <a:tab pos="11201400" algn="l"/>
              </a:tabLst>
            </a:pPr>
            <a:r>
              <a:rPr lang="en-US" i="1" dirty="0" smtClean="0"/>
              <a:t>			</a:t>
            </a:r>
            <a:r>
              <a:rPr lang="en-US" i="1" dirty="0" smtClean="0"/>
              <a:t>Asg1</a:t>
            </a:r>
            <a:r>
              <a:rPr lang="en-US" i="1" dirty="0" smtClean="0"/>
              <a:t>(</a:t>
            </a:r>
            <a:r>
              <a:rPr lang="en-US" i="1" dirty="0" err="1" smtClean="0"/>
              <a:t>ename,pname,dur</a:t>
            </a:r>
            <a:r>
              <a:rPr lang="en-US" i="1" dirty="0" smtClean="0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GAV Example Query 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689520" y="2489200"/>
            <a:ext cx="11573520" cy="67691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Let Q: name and project for employees in Paris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Q(</a:t>
            </a:r>
            <a:r>
              <a:rPr lang="en-US" i="1" dirty="0" err="1" smtClean="0"/>
              <a:t>e,p</a:t>
            </a:r>
            <a:r>
              <a:rPr lang="en-US" i="1" dirty="0" smtClean="0"/>
              <a:t>) :- </a:t>
            </a:r>
            <a:r>
              <a:rPr lang="en-US" i="1" dirty="0" err="1" smtClean="0"/>
              <a:t>Emp</a:t>
            </a:r>
            <a:r>
              <a:rPr lang="en-US" i="1" dirty="0" smtClean="0"/>
              <a:t>(</a:t>
            </a:r>
            <a:r>
              <a:rPr lang="en-US" i="1" dirty="0" err="1" smtClean="0"/>
              <a:t>e,“Paris</a:t>
            </a:r>
            <a:r>
              <a:rPr lang="en-US" i="1" dirty="0" smtClean="0"/>
              <a:t>”), </a:t>
            </a:r>
            <a:r>
              <a:rPr lang="en-US" i="1" dirty="0" err="1" smtClean="0"/>
              <a:t>Asg</a:t>
            </a:r>
            <a:r>
              <a:rPr lang="en-US" i="1" dirty="0" smtClean="0"/>
              <a:t>(</a:t>
            </a:r>
            <a:r>
              <a:rPr lang="en-US" i="1" dirty="0" err="1" smtClean="0"/>
              <a:t>e,p</a:t>
            </a:r>
            <a:r>
              <a:rPr lang="en-US" i="1" dirty="0" smtClean="0"/>
              <a:t>,-,-).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Unfolding produces Q’</a:t>
            </a:r>
          </a:p>
          <a:p>
            <a:pPr>
              <a:buFont typeface="Monotype Sorts" pitchFamily="2" charset="2"/>
              <a:buNone/>
              <a:tabLst>
                <a:tab pos="9042400" algn="l"/>
              </a:tabLst>
            </a:pPr>
            <a:r>
              <a:rPr lang="en-US" i="1" dirty="0" smtClean="0"/>
              <a:t>	Q’(</a:t>
            </a:r>
            <a:r>
              <a:rPr lang="en-US" i="1" dirty="0" err="1" smtClean="0"/>
              <a:t>e,p</a:t>
            </a:r>
            <a:r>
              <a:rPr lang="en-US" i="1" dirty="0" smtClean="0"/>
              <a:t>) :- Emp1(e,-,“Paris”), Asg1(</a:t>
            </a:r>
            <a:r>
              <a:rPr lang="en-US" i="1" dirty="0" err="1" smtClean="0"/>
              <a:t>e,p</a:t>
            </a:r>
            <a:r>
              <a:rPr lang="en-US" i="1" dirty="0" smtClean="0"/>
              <a:t>,-,).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9042400" algn="l"/>
              </a:tabLst>
            </a:pPr>
            <a:r>
              <a:rPr lang="en-US" i="1" dirty="0" smtClean="0"/>
              <a:t>	Q’(</a:t>
            </a:r>
            <a:r>
              <a:rPr lang="en-US" i="1" dirty="0" err="1" smtClean="0"/>
              <a:t>e,p</a:t>
            </a:r>
            <a:r>
              <a:rPr lang="en-US" i="1" dirty="0" smtClean="0"/>
              <a:t>) :- Emp2(e,-,“Paris”), Asg1(</a:t>
            </a:r>
            <a:r>
              <a:rPr lang="en-US" i="1" dirty="0" err="1" smtClean="0"/>
              <a:t>e,p</a:t>
            </a:r>
            <a:r>
              <a:rPr lang="en-US" i="1" dirty="0" smtClean="0"/>
              <a:t>,-,).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where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 obtained by applying </a:t>
            </a:r>
            <a:r>
              <a:rPr lang="en-US" i="1" dirty="0" smtClean="0"/>
              <a:t>r</a:t>
            </a:r>
            <a:r>
              <a:rPr lang="en-US" baseline="-25000" dirty="0" smtClean="0"/>
              <a:t>3</a:t>
            </a:r>
            <a:r>
              <a:rPr lang="en-US" i="1" baseline="-25000" dirty="0" smtClean="0"/>
              <a:t> </a:t>
            </a:r>
            <a:r>
              <a:rPr lang="en-US" dirty="0" smtClean="0"/>
              <a:t>only or both</a:t>
            </a:r>
            <a:r>
              <a:rPr lang="en-US" i="1" dirty="0" smtClean="0"/>
              <a:t> r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baseline="-25000" dirty="0" smtClean="0"/>
              <a:t>3</a:t>
            </a:r>
          </a:p>
          <a:p>
            <a:pPr lvl="2">
              <a:buFont typeface="Monotype Sorts" pitchFamily="2" charset="2"/>
              <a:buNone/>
            </a:pPr>
            <a:r>
              <a:rPr lang="en-US" dirty="0" smtClean="0"/>
              <a:t>In the latter case, there are redundant queries</a:t>
            </a:r>
            <a:endParaRPr lang="en-US" i="1" baseline="-25000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same for 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with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dirty="0" smtClean="0"/>
              <a:t>only or both</a:t>
            </a:r>
            <a:r>
              <a:rPr lang="en-US" i="1" dirty="0" smtClean="0"/>
              <a:t> r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r</a:t>
            </a:r>
            <a:r>
              <a:rPr lang="en-US" baseline="-25000" dirty="0" smtClean="0"/>
              <a:t>4</a:t>
            </a:r>
            <a:r>
              <a:rPr lang="en-US" i="1" baseline="-25000" dirty="0" smtClean="0"/>
              <a:t>	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in LAV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difficult than in GAV</a:t>
            </a:r>
          </a:p>
          <a:p>
            <a:pPr lvl="1"/>
            <a:r>
              <a:rPr lang="en-US" dirty="0" smtClean="0"/>
              <a:t>No direct correspondence between the terms in GS (</a:t>
            </a:r>
            <a:r>
              <a:rPr lang="en-US" dirty="0" err="1" smtClean="0"/>
              <a:t>emp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) and those in the views (emp1, emp2, </a:t>
            </a:r>
            <a:r>
              <a:rPr lang="en-US" dirty="0" err="1" smtClean="0"/>
              <a:t>ename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may be many more views than global relations</a:t>
            </a:r>
          </a:p>
          <a:p>
            <a:pPr lvl="1"/>
            <a:r>
              <a:rPr lang="en-US" dirty="0" smtClean="0"/>
              <a:t>Views may contain complex predicates to reflect the content of the local relations</a:t>
            </a:r>
          </a:p>
          <a:p>
            <a:pPr lvl="2"/>
            <a:r>
              <a:rPr lang="en-US" dirty="0" smtClean="0"/>
              <a:t>e.g. a view Emp3 for only programmers</a:t>
            </a:r>
          </a:p>
          <a:p>
            <a:r>
              <a:rPr lang="en-US" dirty="0" smtClean="0"/>
              <a:t>Often not possible to find an equivalent rewriting</a:t>
            </a:r>
          </a:p>
          <a:p>
            <a:pPr lvl="1"/>
            <a:r>
              <a:rPr lang="en-US" dirty="0" smtClean="0"/>
              <a:t>Best is to find a </a:t>
            </a:r>
            <a:r>
              <a:rPr lang="en-US" i="1" dirty="0" smtClean="0"/>
              <a:t>maximally-contained query</a:t>
            </a:r>
            <a:r>
              <a:rPr lang="en-US" dirty="0" smtClean="0"/>
              <a:t> which produces a maximum subset of the answer</a:t>
            </a:r>
          </a:p>
          <a:p>
            <a:pPr lvl="2"/>
            <a:r>
              <a:rPr lang="en-US" dirty="0" smtClean="0"/>
              <a:t>e.g. Emp3 can only return a subset of the employees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to find an equivalent query is NP-complete in the number of views and number of </a:t>
            </a:r>
            <a:r>
              <a:rPr lang="en-US" dirty="0" err="1" smtClean="0"/>
              <a:t>subgoals</a:t>
            </a:r>
            <a:r>
              <a:rPr lang="en-US" dirty="0" smtClean="0"/>
              <a:t> of the query</a:t>
            </a:r>
          </a:p>
          <a:p>
            <a:r>
              <a:rPr lang="en-US" dirty="0" smtClean="0"/>
              <a:t>Thus, algorithms try to reduce the numbers of rewritings to be considered</a:t>
            </a:r>
          </a:p>
          <a:p>
            <a:r>
              <a:rPr lang="en-US" dirty="0" smtClean="0"/>
              <a:t>Three main algorithms</a:t>
            </a:r>
          </a:p>
          <a:p>
            <a:pPr lvl="1"/>
            <a:r>
              <a:rPr lang="en-US" b="1" dirty="0" smtClean="0"/>
              <a:t>Bucket </a:t>
            </a:r>
          </a:p>
          <a:p>
            <a:pPr lvl="1"/>
            <a:r>
              <a:rPr lang="en-US" dirty="0" smtClean="0"/>
              <a:t>Inverse rule </a:t>
            </a:r>
          </a:p>
          <a:p>
            <a:pPr lvl="1"/>
            <a:r>
              <a:rPr lang="en-US" dirty="0" err="1" smtClean="0"/>
              <a:t>MiniCon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 Example Schema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25736" y="2716560"/>
            <a:ext cx="6120680" cy="2253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8691" tIns="63217" rIns="128691" bIns="63217"/>
          <a:lstStyle/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Local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relations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EMP1(ENAME,TITLE,CITY)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EMP2(ENAME,TITLE,CITY)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ASG1(ENAME,PNAME,DUR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286376" y="2716560"/>
            <a:ext cx="7168444" cy="2151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8691" tIns="63217" rIns="128691" bIns="63217"/>
          <a:lstStyle/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Global </a:t>
            </a:r>
            <a:r>
              <a:rPr lang="en-US" sz="2800" dirty="0" smtClean="0">
                <a:solidFill>
                  <a:schemeClr val="tx2"/>
                </a:solidFill>
                <a:latin typeface="Book Antiqua"/>
              </a:rPr>
              <a:t>relations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EMP(ENAME,CITY)</a:t>
            </a:r>
          </a:p>
          <a:p>
            <a:pPr marL="406394" indent="-406394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75000"/>
            </a:pPr>
            <a:r>
              <a:rPr lang="en-US" dirty="0" smtClean="0">
                <a:solidFill>
                  <a:schemeClr val="tx2"/>
                </a:solidFill>
                <a:latin typeface="Book Antiqua"/>
              </a:rPr>
              <a:t>ASG(ENAME,PNAME,TITLE</a:t>
            </a:r>
            <a:r>
              <a:rPr lang="en-US" dirty="0">
                <a:solidFill>
                  <a:schemeClr val="tx2"/>
                </a:solidFill>
                <a:latin typeface="Book Antiqua"/>
              </a:rPr>
              <a:t>, DUR)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57784" y="5524872"/>
            <a:ext cx="10956995" cy="3174436"/>
          </a:xfrm>
          <a:noFill/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  <a:tabLst>
                <a:tab pos="4165600" algn="l"/>
                <a:tab pos="4749800" algn="l"/>
                <a:tab pos="9880600" algn="l"/>
              </a:tabLst>
            </a:pPr>
            <a:r>
              <a:rPr lang="en-US" i="1" dirty="0" smtClean="0">
                <a:solidFill>
                  <a:schemeClr val="tx2"/>
                </a:solidFill>
              </a:rPr>
              <a:t>Emp1(</a:t>
            </a:r>
            <a:r>
              <a:rPr lang="en-US" i="1" dirty="0" err="1" smtClean="0">
                <a:solidFill>
                  <a:schemeClr val="tx2"/>
                </a:solidFill>
              </a:rPr>
              <a:t>ename,title,city</a:t>
            </a:r>
            <a:r>
              <a:rPr lang="en-US" i="1" dirty="0" smtClean="0">
                <a:solidFill>
                  <a:schemeClr val="tx2"/>
                </a:solidFill>
              </a:rPr>
              <a:t>) :-	</a:t>
            </a:r>
            <a:r>
              <a:rPr lang="en-US" i="1" dirty="0" err="1" smtClean="0">
                <a:solidFill>
                  <a:schemeClr val="tx2"/>
                </a:solidFill>
              </a:rPr>
              <a:t>Emp</a:t>
            </a:r>
            <a:r>
              <a:rPr lang="en-US" i="1" dirty="0" smtClean="0">
                <a:solidFill>
                  <a:schemeClr val="tx2"/>
                </a:solidFill>
              </a:rPr>
              <a:t>(</a:t>
            </a:r>
            <a:r>
              <a:rPr lang="en-US" i="1" dirty="0" err="1" smtClean="0">
                <a:solidFill>
                  <a:schemeClr val="tx2"/>
                </a:solidFill>
              </a:rPr>
              <a:t>ename,city</a:t>
            </a:r>
            <a:r>
              <a:rPr lang="en-US" i="1" dirty="0" smtClean="0">
                <a:solidFill>
                  <a:schemeClr val="tx2"/>
                </a:solidFill>
              </a:rPr>
              <a:t>), </a:t>
            </a:r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4165600" algn="l"/>
                <a:tab pos="4749800" algn="l"/>
                <a:tab pos="9880600" algn="l"/>
              </a:tabLst>
            </a:pPr>
            <a:r>
              <a:rPr lang="en-US" i="1" dirty="0" smtClean="0">
                <a:solidFill>
                  <a:schemeClr val="tx2"/>
                </a:solidFill>
              </a:rPr>
              <a:t>			</a:t>
            </a:r>
            <a:r>
              <a:rPr lang="en-US" i="1" dirty="0" err="1" smtClean="0">
                <a:solidFill>
                  <a:schemeClr val="tx2"/>
                </a:solidFill>
              </a:rPr>
              <a:t>Asg</a:t>
            </a:r>
            <a:r>
              <a:rPr lang="en-US" i="1" dirty="0" smtClean="0">
                <a:solidFill>
                  <a:schemeClr val="tx2"/>
                </a:solidFill>
              </a:rPr>
              <a:t>(</a:t>
            </a:r>
            <a:r>
              <a:rPr lang="en-US" i="1" dirty="0" err="1" smtClean="0">
                <a:solidFill>
                  <a:schemeClr val="tx2"/>
                </a:solidFill>
              </a:rPr>
              <a:t>ename</a:t>
            </a:r>
            <a:r>
              <a:rPr lang="en-US" i="1" dirty="0" smtClean="0">
                <a:solidFill>
                  <a:schemeClr val="tx2"/>
                </a:solidFill>
              </a:rPr>
              <a:t>,-,title,-).</a:t>
            </a:r>
          </a:p>
          <a:p>
            <a:pPr>
              <a:buFont typeface="Monotype Sorts" pitchFamily="2" charset="2"/>
              <a:buNone/>
              <a:tabLst>
                <a:tab pos="4165600" algn="l"/>
                <a:tab pos="4749800" algn="l"/>
                <a:tab pos="9880600" algn="l"/>
              </a:tabLst>
            </a:pPr>
            <a:r>
              <a:rPr lang="en-US" i="1" dirty="0" smtClean="0">
                <a:solidFill>
                  <a:schemeClr val="tx2"/>
                </a:solidFill>
              </a:rPr>
              <a:t>Emp2(</a:t>
            </a:r>
            <a:r>
              <a:rPr lang="en-US" i="1" dirty="0" err="1" smtClean="0">
                <a:solidFill>
                  <a:schemeClr val="tx2"/>
                </a:solidFill>
              </a:rPr>
              <a:t>ename,title,city</a:t>
            </a:r>
            <a:r>
              <a:rPr lang="en-US" i="1" dirty="0" smtClean="0">
                <a:solidFill>
                  <a:schemeClr val="tx2"/>
                </a:solidFill>
              </a:rPr>
              <a:t>) :-	</a:t>
            </a:r>
            <a:r>
              <a:rPr lang="en-US" i="1" dirty="0" err="1" smtClean="0">
                <a:solidFill>
                  <a:schemeClr val="tx2"/>
                </a:solidFill>
              </a:rPr>
              <a:t>Emp</a:t>
            </a:r>
            <a:r>
              <a:rPr lang="en-US" i="1" dirty="0" smtClean="0">
                <a:solidFill>
                  <a:schemeClr val="tx2"/>
                </a:solidFill>
              </a:rPr>
              <a:t>(</a:t>
            </a:r>
            <a:r>
              <a:rPr lang="en-US" i="1" dirty="0" err="1" smtClean="0">
                <a:solidFill>
                  <a:schemeClr val="tx2"/>
                </a:solidFill>
              </a:rPr>
              <a:t>ename,city</a:t>
            </a:r>
            <a:r>
              <a:rPr lang="en-US" i="1" dirty="0" smtClean="0">
                <a:solidFill>
                  <a:schemeClr val="tx2"/>
                </a:solidFill>
              </a:rPr>
              <a:t>), </a:t>
            </a:r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i="1" dirty="0" smtClean="0">
                <a:solidFill>
                  <a:schemeClr val="tx2"/>
                </a:solidFill>
              </a:rPr>
              <a:t> 		</a:t>
            </a:r>
            <a:r>
              <a:rPr lang="en-US" i="1" dirty="0" err="1" smtClean="0">
                <a:solidFill>
                  <a:schemeClr val="tx2"/>
                </a:solidFill>
              </a:rPr>
              <a:t>Asg</a:t>
            </a:r>
            <a:r>
              <a:rPr lang="en-US" i="1" dirty="0" smtClean="0">
                <a:solidFill>
                  <a:schemeClr val="tx2"/>
                </a:solidFill>
              </a:rPr>
              <a:t>(</a:t>
            </a:r>
            <a:r>
              <a:rPr lang="en-US" i="1" dirty="0" err="1" smtClean="0">
                <a:solidFill>
                  <a:schemeClr val="tx2"/>
                </a:solidFill>
              </a:rPr>
              <a:t>ename</a:t>
            </a:r>
            <a:r>
              <a:rPr lang="en-US" i="1" dirty="0" smtClean="0">
                <a:solidFill>
                  <a:schemeClr val="tx2"/>
                </a:solidFill>
              </a:rPr>
              <a:t>,-,title,-). </a:t>
            </a:r>
          </a:p>
          <a:p>
            <a:pPr>
              <a:buFont typeface="Monotype Sorts" pitchFamily="2" charset="2"/>
              <a:buNone/>
              <a:tabLst>
                <a:tab pos="4165600" algn="l"/>
                <a:tab pos="4749800" algn="l"/>
                <a:tab pos="9880600" algn="l"/>
              </a:tabLst>
            </a:pPr>
            <a:r>
              <a:rPr lang="en-US" i="1" dirty="0" smtClean="0">
                <a:solidFill>
                  <a:schemeClr val="tx2"/>
                </a:solidFill>
              </a:rPr>
              <a:t>Asg1(</a:t>
            </a:r>
            <a:r>
              <a:rPr lang="en-US" i="1" dirty="0" err="1" smtClean="0">
                <a:solidFill>
                  <a:schemeClr val="tx2"/>
                </a:solidFill>
              </a:rPr>
              <a:t>ename,pname,dur</a:t>
            </a:r>
            <a:r>
              <a:rPr lang="en-US" i="1" dirty="0" smtClean="0">
                <a:solidFill>
                  <a:schemeClr val="tx2"/>
                </a:solidFill>
              </a:rPr>
              <a:t>) :- 	</a:t>
            </a:r>
            <a:r>
              <a:rPr lang="en-US" i="1" dirty="0" err="1" smtClean="0">
                <a:solidFill>
                  <a:schemeClr val="tx2"/>
                </a:solidFill>
              </a:rPr>
              <a:t>Asg</a:t>
            </a:r>
            <a:r>
              <a:rPr lang="en-US" i="1" dirty="0" smtClean="0">
                <a:solidFill>
                  <a:schemeClr val="tx2"/>
                </a:solidFill>
              </a:rPr>
              <a:t>(ename,</a:t>
            </a:r>
            <a:r>
              <a:rPr lang="en-US" i="1" dirty="0" err="1" smtClean="0">
                <a:solidFill>
                  <a:schemeClr val="tx2"/>
                </a:solidFill>
              </a:rPr>
              <a:t>pname</a:t>
            </a:r>
            <a:r>
              <a:rPr lang="en-US" i="1" dirty="0" smtClean="0">
                <a:solidFill>
                  <a:schemeClr val="tx2"/>
                </a:solidFill>
              </a:rPr>
              <a:t>,-,</a:t>
            </a:r>
            <a:r>
              <a:rPr lang="en-US" i="1" dirty="0" err="1" smtClean="0">
                <a:solidFill>
                  <a:schemeClr val="tx2"/>
                </a:solidFill>
              </a:rPr>
              <a:t>dur</a:t>
            </a:r>
            <a:r>
              <a:rPr lang="en-US" i="1" dirty="0" smtClean="0">
                <a:solidFill>
                  <a:schemeClr val="tx2"/>
                </a:solidFill>
              </a:rPr>
              <a:t>) </a:t>
            </a:r>
            <a:r>
              <a:rPr lang="en-US" i="1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baseline="-25000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i="1" dirty="0" smtClean="0">
                <a:solidFill>
                  <a:schemeClr val="tx2"/>
                </a:solidFill>
              </a:rPr>
              <a:t>			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Considers each predicate of the query </a:t>
            </a:r>
            <a:r>
              <a:rPr lang="en-US" i="1" dirty="0" smtClean="0"/>
              <a:t>Q </a:t>
            </a:r>
            <a:r>
              <a:rPr lang="en-US" dirty="0" smtClean="0"/>
              <a:t>independently to select only the relevant views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Step 1 </a:t>
            </a:r>
          </a:p>
          <a:p>
            <a:pPr lvl="1"/>
            <a:r>
              <a:rPr lang="en-US" dirty="0" smtClean="0"/>
              <a:t>Build a bucket </a:t>
            </a:r>
            <a:r>
              <a:rPr lang="en-US" i="1" dirty="0" smtClean="0"/>
              <a:t>b</a:t>
            </a:r>
            <a:r>
              <a:rPr lang="en-US" dirty="0" smtClean="0"/>
              <a:t> for each </a:t>
            </a:r>
            <a:r>
              <a:rPr lang="en-US" dirty="0" err="1" smtClean="0"/>
              <a:t>subgoal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of </a:t>
            </a:r>
            <a:r>
              <a:rPr lang="en-US" i="1" dirty="0" smtClean="0"/>
              <a:t>Q</a:t>
            </a:r>
            <a:r>
              <a:rPr lang="en-US" dirty="0" smtClean="0"/>
              <a:t> that is not a comparison predicate</a:t>
            </a:r>
          </a:p>
          <a:p>
            <a:pPr lvl="1"/>
            <a:r>
              <a:rPr lang="en-US" dirty="0" smtClean="0"/>
              <a:t>Insert in </a:t>
            </a:r>
            <a:r>
              <a:rPr lang="en-US" i="1" dirty="0" smtClean="0"/>
              <a:t>b</a:t>
            </a:r>
            <a:r>
              <a:rPr lang="en-US" dirty="0" smtClean="0"/>
              <a:t> the heads of the views which are relevant to answer </a:t>
            </a:r>
            <a:r>
              <a:rPr lang="en-US" i="1" dirty="0" smtClean="0"/>
              <a:t>q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For each view </a:t>
            </a:r>
            <a:r>
              <a:rPr lang="en-US" i="1" dirty="0" smtClean="0"/>
              <a:t>V</a:t>
            </a:r>
            <a:r>
              <a:rPr lang="en-US" dirty="0" smtClean="0"/>
              <a:t> of the Cartesian product of the buckets, produce a conjunctive query</a:t>
            </a:r>
          </a:p>
          <a:p>
            <a:pPr lvl="2"/>
            <a:r>
              <a:rPr lang="en-US" dirty="0" smtClean="0"/>
              <a:t>If it is contained in </a:t>
            </a:r>
            <a:r>
              <a:rPr lang="en-US" i="1" dirty="0" smtClean="0"/>
              <a:t>Q</a:t>
            </a:r>
            <a:r>
              <a:rPr lang="en-US" dirty="0" smtClean="0"/>
              <a:t>, keep it</a:t>
            </a:r>
          </a:p>
          <a:p>
            <a:r>
              <a:rPr lang="en-US" dirty="0" smtClean="0"/>
              <a:t>The rewritten query is a union of conjunctive queries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LAV Example Query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702940" y="2489200"/>
            <a:ext cx="11128052" cy="67691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 smtClean="0"/>
              <a:t>Let Q be </a:t>
            </a:r>
            <a:r>
              <a:rPr lang="en-US" i="1" dirty="0" smtClean="0"/>
              <a:t>Q(</a:t>
            </a:r>
            <a:r>
              <a:rPr lang="en-US" i="1" dirty="0" err="1" smtClean="0"/>
              <a:t>e,p</a:t>
            </a:r>
            <a:r>
              <a:rPr lang="en-US" i="1" dirty="0" smtClean="0"/>
              <a:t>) :- </a:t>
            </a:r>
            <a:r>
              <a:rPr lang="en-US" i="1" dirty="0" err="1" smtClean="0"/>
              <a:t>Emp</a:t>
            </a:r>
            <a:r>
              <a:rPr lang="en-US" i="1" dirty="0" smtClean="0"/>
              <a:t>(e, “Paris”), </a:t>
            </a:r>
            <a:r>
              <a:rPr lang="en-US" i="1" dirty="0" err="1" smtClean="0"/>
              <a:t>Asg</a:t>
            </a:r>
            <a:r>
              <a:rPr lang="en-US" i="1" dirty="0" smtClean="0"/>
              <a:t>(</a:t>
            </a:r>
            <a:r>
              <a:rPr lang="en-US" i="1" dirty="0" err="1" smtClean="0"/>
              <a:t>e,p</a:t>
            </a:r>
            <a:r>
              <a:rPr lang="en-US" i="1" dirty="0" smtClean="0"/>
              <a:t>,-,-).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Step1: we obtain 2 buckets (one for each </a:t>
            </a:r>
            <a:r>
              <a:rPr lang="en-US" dirty="0" err="1" smtClean="0"/>
              <a:t>subgoal</a:t>
            </a:r>
            <a:r>
              <a:rPr lang="en-US" dirty="0" smtClean="0"/>
              <a:t> of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Emp1(</a:t>
            </a:r>
            <a:r>
              <a:rPr lang="en-US" i="1" dirty="0" err="1" smtClean="0"/>
              <a:t>ename,title’,city</a:t>
            </a:r>
            <a:r>
              <a:rPr lang="en-US" i="1" dirty="0" smtClean="0"/>
              <a:t>), Emp2(</a:t>
            </a:r>
            <a:r>
              <a:rPr lang="en-US" i="1" dirty="0" err="1" smtClean="0"/>
              <a:t>ename,title’,city</a:t>
            </a:r>
            <a:r>
              <a:rPr lang="en-US" i="1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	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Asg1(</a:t>
            </a:r>
            <a:r>
              <a:rPr lang="en-US" i="1" dirty="0" err="1" smtClean="0"/>
              <a:t>ename,pname,dur</a:t>
            </a:r>
            <a:r>
              <a:rPr lang="en-US" i="1" dirty="0" smtClean="0"/>
              <a:t>’) </a:t>
            </a:r>
            <a:endParaRPr lang="en-US" dirty="0" smtClean="0"/>
          </a:p>
          <a:p>
            <a:pPr lvl="1">
              <a:buFont typeface="Century Schoolbook" pitchFamily="18" charset="0"/>
              <a:buNone/>
            </a:pPr>
            <a:r>
              <a:rPr lang="en-US" dirty="0" smtClean="0"/>
              <a:t>(the prime variables (title’ and </a:t>
            </a:r>
            <a:r>
              <a:rPr lang="en-US" dirty="0" err="1" smtClean="0"/>
              <a:t>dur</a:t>
            </a:r>
            <a:r>
              <a:rPr lang="en-US" dirty="0" smtClean="0"/>
              <a:t>’) are not useful)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Step2: produces</a:t>
            </a:r>
          </a:p>
          <a:p>
            <a:pPr>
              <a:buFont typeface="Monotype Sorts" pitchFamily="2" charset="2"/>
              <a:buNone/>
              <a:tabLst>
                <a:tab pos="9601200" algn="l"/>
              </a:tabLst>
            </a:pPr>
            <a:r>
              <a:rPr lang="en-US" i="1" dirty="0" smtClean="0"/>
              <a:t>	Q’(</a:t>
            </a:r>
            <a:r>
              <a:rPr lang="en-US" i="1" dirty="0" err="1" smtClean="0"/>
              <a:t>e,p</a:t>
            </a:r>
            <a:r>
              <a:rPr lang="en-US" i="1" dirty="0" smtClean="0"/>
              <a:t>) :- Emp1(e,-, “Paris”), Asg1(</a:t>
            </a:r>
            <a:r>
              <a:rPr lang="en-US" i="1" dirty="0" err="1" smtClean="0"/>
              <a:t>e,p</a:t>
            </a:r>
            <a:r>
              <a:rPr lang="en-US" i="1" dirty="0" smtClean="0"/>
              <a:t>,-,).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9601200" algn="l"/>
              </a:tabLst>
            </a:pPr>
            <a:r>
              <a:rPr lang="en-US" i="1" dirty="0" smtClean="0"/>
              <a:t>	Q’(</a:t>
            </a:r>
            <a:r>
              <a:rPr lang="en-US" i="1" dirty="0" err="1" smtClean="0"/>
              <a:t>e,p</a:t>
            </a:r>
            <a:r>
              <a:rPr lang="en-US" i="1" dirty="0" smtClean="0"/>
              <a:t>) :- Emp2(e,-, “Paris”), Asg1(</a:t>
            </a:r>
            <a:r>
              <a:rPr lang="en-US" i="1" dirty="0" err="1" smtClean="0"/>
              <a:t>e,p</a:t>
            </a:r>
            <a:r>
              <a:rPr lang="en-US" i="1" dirty="0" smtClean="0"/>
              <a:t>,-,). </a:t>
            </a:r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</a:pPr>
            <a:endParaRPr lang="en-US" i="1" dirty="0" smtClean="0"/>
          </a:p>
          <a:p>
            <a:pPr>
              <a:buFont typeface="Monotype Sorts" pitchFamily="2" charset="2"/>
              <a:buNone/>
            </a:pPr>
            <a:r>
              <a:rPr lang="en-US" i="1" dirty="0" smtClean="0"/>
              <a:t>			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Multidatabase</a:t>
            </a:r>
            <a:r>
              <a:rPr lang="en-US" dirty="0" smtClean="0"/>
              <a:t> Query Processing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 smtClean="0"/>
              <a:t>Mediator/wrapper architecture</a:t>
            </a:r>
          </a:p>
          <a:p>
            <a:r>
              <a:rPr lang="en-US" sz="3200" dirty="0" smtClean="0"/>
              <a:t>MDB query processing architecture</a:t>
            </a:r>
          </a:p>
          <a:p>
            <a:r>
              <a:rPr lang="en-US" sz="3200" dirty="0" smtClean="0"/>
              <a:t>Query rewriting using views</a:t>
            </a:r>
          </a:p>
          <a:p>
            <a:r>
              <a:rPr lang="en-US" sz="3200" dirty="0" smtClean="0"/>
              <a:t>Query optimization and execution</a:t>
            </a:r>
          </a:p>
          <a:p>
            <a:r>
              <a:rPr lang="en-US" sz="3200" dirty="0" smtClean="0"/>
              <a:t>Query translation and execution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Optimization and Execution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query expressed on local relations and produces a distributed QEP to be executed by the wrappers and mediator</a:t>
            </a:r>
          </a:p>
          <a:p>
            <a:r>
              <a:rPr lang="en-US" dirty="0" smtClean="0"/>
              <a:t>Three main problems</a:t>
            </a:r>
          </a:p>
          <a:p>
            <a:pPr lvl="1"/>
            <a:r>
              <a:rPr lang="en-US" dirty="0" smtClean="0"/>
              <a:t>Heterogeneous cost modeling</a:t>
            </a:r>
          </a:p>
          <a:p>
            <a:pPr lvl="2"/>
            <a:r>
              <a:rPr lang="en-US" dirty="0" smtClean="0"/>
              <a:t>To produce a global cost model from component DBMS</a:t>
            </a:r>
          </a:p>
          <a:p>
            <a:pPr lvl="1"/>
            <a:r>
              <a:rPr lang="en-US" dirty="0" smtClean="0"/>
              <a:t>Heterogeneous query optimization</a:t>
            </a:r>
          </a:p>
          <a:p>
            <a:pPr lvl="2"/>
            <a:r>
              <a:rPr lang="en-US" dirty="0" smtClean="0"/>
              <a:t>To deal with different query computing capabilities</a:t>
            </a:r>
          </a:p>
          <a:p>
            <a:pPr lvl="1"/>
            <a:r>
              <a:rPr lang="en-US" dirty="0" smtClean="0"/>
              <a:t>Adaptive query processing</a:t>
            </a:r>
          </a:p>
          <a:p>
            <a:pPr lvl="2"/>
            <a:r>
              <a:rPr lang="en-US" dirty="0" smtClean="0"/>
              <a:t>To deal with strong variations in the execution environment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Cost Modeling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determine the cost of executing the </a:t>
            </a:r>
            <a:r>
              <a:rPr lang="en-US" dirty="0" err="1" smtClean="0"/>
              <a:t>subqueries</a:t>
            </a:r>
            <a:r>
              <a:rPr lang="en-US" dirty="0" smtClean="0"/>
              <a:t> at component DBMS</a:t>
            </a:r>
          </a:p>
          <a:p>
            <a:r>
              <a:rPr lang="en-US" dirty="0" smtClean="0"/>
              <a:t>Three approaches</a:t>
            </a:r>
          </a:p>
          <a:p>
            <a:pPr lvl="1"/>
            <a:r>
              <a:rPr lang="en-US" dirty="0" smtClean="0"/>
              <a:t>Black-box: treats each component DBMS as a black-box and determines costs by running test queries</a:t>
            </a:r>
          </a:p>
          <a:p>
            <a:pPr lvl="1"/>
            <a:r>
              <a:rPr lang="en-US" dirty="0" smtClean="0"/>
              <a:t>Customized: customizes an initial cost model</a:t>
            </a:r>
          </a:p>
          <a:p>
            <a:pPr lvl="1"/>
            <a:r>
              <a:rPr lang="en-US" dirty="0" smtClean="0"/>
              <a:t>Dynamic: monitors the run-time behavior of the component DBMS and dynamically collect cost information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Approach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a logical cost expression</a:t>
            </a:r>
          </a:p>
          <a:p>
            <a:pPr lvl="1"/>
            <a:r>
              <a:rPr lang="en-US" i="1" dirty="0" smtClean="0"/>
              <a:t>Cost = 	init cost + cost to find qualifying </a:t>
            </a:r>
            <a:r>
              <a:rPr lang="en-US" i="1" dirty="0" err="1" smtClean="0"/>
              <a:t>tuples</a:t>
            </a:r>
            <a:r>
              <a:rPr lang="en-US" i="1" dirty="0" smtClean="0"/>
              <a:t> </a:t>
            </a:r>
          </a:p>
          <a:p>
            <a:pPr lvl="1">
              <a:buFont typeface="Century Schoolbook" pitchFamily="18" charset="0"/>
              <a:buNone/>
            </a:pPr>
            <a:r>
              <a:rPr lang="en-US" i="1" dirty="0" smtClean="0"/>
              <a:t>			+ cost to process selected </a:t>
            </a:r>
            <a:r>
              <a:rPr lang="en-US" i="1" dirty="0" err="1" smtClean="0"/>
              <a:t>tuples</a:t>
            </a:r>
            <a:endParaRPr lang="en-US" i="1" dirty="0" smtClean="0"/>
          </a:p>
          <a:p>
            <a:pPr lvl="2"/>
            <a:r>
              <a:rPr lang="en-US" sz="2300" dirty="0" smtClean="0"/>
              <a:t>The terms will differ much with different DBMS</a:t>
            </a:r>
          </a:p>
          <a:p>
            <a:r>
              <a:rPr lang="en-US" dirty="0" smtClean="0"/>
              <a:t>Run probing queries on component DBMS to compute cost coefficients</a:t>
            </a:r>
          </a:p>
          <a:p>
            <a:pPr lvl="1"/>
            <a:r>
              <a:rPr lang="en-US" dirty="0" smtClean="0"/>
              <a:t>Count the numbers of </a:t>
            </a:r>
            <a:r>
              <a:rPr lang="en-US" dirty="0" err="1" smtClean="0"/>
              <a:t>tuples</a:t>
            </a:r>
            <a:r>
              <a:rPr lang="en-US" dirty="0" smtClean="0"/>
              <a:t>, measure cost, etc.</a:t>
            </a:r>
          </a:p>
          <a:p>
            <a:pPr lvl="1"/>
            <a:r>
              <a:rPr lang="en-US" dirty="0" smtClean="0"/>
              <a:t>Special case: sample queries for each class of important queries</a:t>
            </a:r>
          </a:p>
          <a:p>
            <a:pPr lvl="2"/>
            <a:r>
              <a:rPr lang="en-US" sz="2300" dirty="0" smtClean="0"/>
              <a:t>Use of classification to identify the classes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The instantiated cost model (by probing or sampling) may change over time</a:t>
            </a:r>
          </a:p>
          <a:p>
            <a:pPr lvl="1"/>
            <a:r>
              <a:rPr lang="en-US" dirty="0" smtClean="0"/>
              <a:t>The logical cost function may not capture important details of component DBMS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Approach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Relies on the wrapper (i.e. developer) to provide cost information to the mediator</a:t>
            </a:r>
          </a:p>
          <a:p>
            <a:r>
              <a:rPr lang="en-US" dirty="0" smtClean="0"/>
              <a:t>Two solutions</a:t>
            </a:r>
          </a:p>
          <a:p>
            <a:pPr lvl="1"/>
            <a:r>
              <a:rPr lang="en-US" dirty="0" smtClean="0"/>
              <a:t>Wrapper provides the logic to compute cost estimates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Access_cost</a:t>
            </a:r>
            <a:r>
              <a:rPr lang="en-US" dirty="0" smtClean="0"/>
              <a:t> = reset + (card-1)*advance</a:t>
            </a:r>
          </a:p>
          <a:p>
            <a:pPr lvl="3"/>
            <a:r>
              <a:rPr lang="en-US" dirty="0" smtClean="0"/>
              <a:t> reset = time to initiate the query and receive a first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 advance = time to get the next </a:t>
            </a:r>
            <a:r>
              <a:rPr lang="en-US" dirty="0" err="1" smtClean="0"/>
              <a:t>tuple</a:t>
            </a:r>
            <a:r>
              <a:rPr lang="en-US" dirty="0" smtClean="0"/>
              <a:t> (advance)</a:t>
            </a:r>
          </a:p>
          <a:p>
            <a:pPr lvl="3"/>
            <a:r>
              <a:rPr lang="en-US" dirty="0" smtClean="0"/>
              <a:t> card = result cardinality</a:t>
            </a:r>
          </a:p>
          <a:p>
            <a:pPr lvl="1"/>
            <a:r>
              <a:rPr lang="en-US" dirty="0" smtClean="0"/>
              <a:t>Hierarchical cost model</a:t>
            </a:r>
          </a:p>
          <a:p>
            <a:pPr lvl="2"/>
            <a:r>
              <a:rPr lang="en-US" dirty="0" smtClean="0"/>
              <a:t>Each node associates a query pattern with a cost function</a:t>
            </a:r>
          </a:p>
          <a:p>
            <a:pPr lvl="2"/>
            <a:r>
              <a:rPr lang="en-US" dirty="0" smtClean="0"/>
              <a:t>The wrapper developer can give cost information at various levels of details, depending on knowledge of the component DBMS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Cost Model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06792" y="2249134"/>
            <a:ext cx="8584071" cy="7236178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Approach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Deals with execution environment factors which may change</a:t>
            </a:r>
          </a:p>
          <a:p>
            <a:pPr lvl="1"/>
            <a:r>
              <a:rPr lang="en-US" dirty="0" smtClean="0"/>
              <a:t>Frequently: load, throughput, network contention, etc.</a:t>
            </a:r>
          </a:p>
          <a:p>
            <a:pPr lvl="1"/>
            <a:r>
              <a:rPr lang="en-US" dirty="0" smtClean="0"/>
              <a:t>Slowly: physical data organization, DB schemas, etc.</a:t>
            </a:r>
          </a:p>
          <a:p>
            <a:r>
              <a:rPr lang="en-US" dirty="0" smtClean="0"/>
              <a:t>Two main solutions</a:t>
            </a:r>
          </a:p>
          <a:p>
            <a:pPr lvl="1"/>
            <a:r>
              <a:rPr lang="en-US" dirty="0" smtClean="0"/>
              <a:t>Extend the sampling method to consider some new queries as samples and correct the cost model on a regular basis</a:t>
            </a:r>
          </a:p>
          <a:p>
            <a:pPr lvl="1"/>
            <a:r>
              <a:rPr lang="en-US" dirty="0" smtClean="0"/>
              <a:t>Use adaptive query processing which computes cost during query execution to make optimization decisions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Query Optimization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Deals with heterogeneous capabilities of component DBMS</a:t>
            </a:r>
          </a:p>
          <a:p>
            <a:pPr lvl="1"/>
            <a:r>
              <a:rPr lang="en-US" dirty="0" smtClean="0"/>
              <a:t>One DBMS may support complex SQL queries while another only simple select on one fixed attribute</a:t>
            </a:r>
          </a:p>
          <a:p>
            <a:r>
              <a:rPr lang="en-US" dirty="0" smtClean="0"/>
              <a:t>Two approaches, depending on the M/W interface level</a:t>
            </a:r>
          </a:p>
          <a:p>
            <a:pPr lvl="1"/>
            <a:r>
              <a:rPr lang="en-US" dirty="0" smtClean="0"/>
              <a:t>Query-based</a:t>
            </a:r>
          </a:p>
          <a:p>
            <a:pPr lvl="2"/>
            <a:r>
              <a:rPr lang="en-US" dirty="0" smtClean="0"/>
              <a:t>All wrappers support the same query-based interface (e.g. ODBC or SQL/MED) so they appear homogeneous to the mediator</a:t>
            </a:r>
          </a:p>
          <a:p>
            <a:pPr lvl="2"/>
            <a:r>
              <a:rPr lang="en-US" dirty="0" smtClean="0"/>
              <a:t>Capabilities not provided by the DBMS must be supported by the wrappers</a:t>
            </a:r>
          </a:p>
          <a:p>
            <a:pPr lvl="1"/>
            <a:r>
              <a:rPr lang="en-US" dirty="0" smtClean="0"/>
              <a:t>Operator-based</a:t>
            </a:r>
          </a:p>
          <a:p>
            <a:pPr lvl="2"/>
            <a:r>
              <a:rPr lang="en-US" dirty="0" smtClean="0"/>
              <a:t>Wrappers export capabilities as compositions of operators</a:t>
            </a:r>
          </a:p>
          <a:p>
            <a:pPr lvl="2"/>
            <a:r>
              <a:rPr lang="en-US" dirty="0" smtClean="0"/>
              <a:t>Specific capabilities are available to mediator</a:t>
            </a:r>
          </a:p>
          <a:p>
            <a:pPr lvl="2"/>
            <a:r>
              <a:rPr lang="en-US" dirty="0" smtClean="0"/>
              <a:t>More flexibility in defining the level of M/W interface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Approach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2-step query optimization with a heterogeneous cost model</a:t>
            </a:r>
          </a:p>
          <a:p>
            <a:pPr lvl="1"/>
            <a:r>
              <a:rPr lang="en-US" dirty="0" smtClean="0"/>
              <a:t>But centralized query optimizers produce left-linear join trees whereas in MDB, we want to push as much processing in the wrappers, i.e. exploit bushy trees</a:t>
            </a:r>
          </a:p>
          <a:p>
            <a:r>
              <a:rPr lang="en-US" dirty="0" smtClean="0"/>
              <a:t>Solution: convert a left-linear join tree into a bushy tree such that</a:t>
            </a:r>
          </a:p>
          <a:p>
            <a:pPr lvl="1"/>
            <a:r>
              <a:rPr lang="en-US" dirty="0" smtClean="0"/>
              <a:t>The initial total cost of the QEP is maintained</a:t>
            </a:r>
          </a:p>
          <a:p>
            <a:pPr lvl="1"/>
            <a:r>
              <a:rPr lang="en-US" dirty="0" smtClean="0"/>
              <a:t>The response time is improved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Iterative improvement of the initial left-linear tree by moving down </a:t>
            </a:r>
            <a:r>
              <a:rPr lang="en-US" dirty="0" err="1" smtClean="0"/>
              <a:t>subtrees</a:t>
            </a:r>
            <a:r>
              <a:rPr lang="en-US" dirty="0" smtClean="0"/>
              <a:t> while response time is improved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Linear </a:t>
            </a:r>
            <a:r>
              <a:rPr lang="en-US" dirty="0" err="1" smtClean="0"/>
              <a:t>vs</a:t>
            </a:r>
            <a:r>
              <a:rPr lang="en-US" dirty="0" smtClean="0"/>
              <a:t> Bushy Join Tree</a:t>
            </a:r>
          </a:p>
        </p:txBody>
      </p:sp>
      <p:pic>
        <p:nvPicPr>
          <p:cNvPr id="3" name="Picture 2" descr="Fig-9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8" y="2934320"/>
            <a:ext cx="11635325" cy="5398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Operator-based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M/W communication in terms of </a:t>
            </a:r>
            <a:r>
              <a:rPr lang="en-US" dirty="0" err="1" smtClean="0"/>
              <a:t>subplans</a:t>
            </a:r>
            <a:endParaRPr lang="en-US" dirty="0" smtClean="0"/>
          </a:p>
          <a:p>
            <a:r>
              <a:rPr lang="en-US" dirty="0" smtClean="0"/>
              <a:t>Use of planning functions (Garlic)</a:t>
            </a:r>
          </a:p>
          <a:p>
            <a:pPr lvl="1"/>
            <a:r>
              <a:rPr lang="en-US" dirty="0" smtClean="0"/>
              <a:t>Extension of cost-based centralized optimizer with new operators</a:t>
            </a:r>
          </a:p>
          <a:p>
            <a:pPr lvl="2"/>
            <a:r>
              <a:rPr lang="en-US" dirty="0" smtClean="0"/>
              <a:t>Create temporary relations</a:t>
            </a:r>
          </a:p>
          <a:p>
            <a:pPr lvl="2"/>
            <a:r>
              <a:rPr lang="en-US" dirty="0" smtClean="0"/>
              <a:t>Retrieve locally stored data</a:t>
            </a:r>
          </a:p>
          <a:p>
            <a:pPr lvl="2"/>
            <a:r>
              <a:rPr lang="en-US" dirty="0" smtClean="0"/>
              <a:t>Push down operators in wrappers</a:t>
            </a:r>
          </a:p>
          <a:p>
            <a:pPr lvl="2"/>
            <a:r>
              <a:rPr lang="en-US" dirty="0" err="1" smtClean="0"/>
              <a:t>accessPlan</a:t>
            </a:r>
            <a:r>
              <a:rPr lang="en-US" dirty="0" smtClean="0"/>
              <a:t> and </a:t>
            </a:r>
            <a:r>
              <a:rPr lang="en-US" dirty="0" err="1" smtClean="0"/>
              <a:t>joinPlan</a:t>
            </a:r>
            <a:r>
              <a:rPr lang="en-US" dirty="0" smtClean="0"/>
              <a:t> rules</a:t>
            </a:r>
          </a:p>
          <a:p>
            <a:pPr lvl="1"/>
            <a:r>
              <a:rPr lang="en-US" dirty="0" smtClean="0"/>
              <a:t>Operator nodes annotated with</a:t>
            </a:r>
          </a:p>
          <a:p>
            <a:pPr lvl="2"/>
            <a:r>
              <a:rPr lang="en-US" dirty="0" smtClean="0"/>
              <a:t>Location of operands, materialization, etc.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</a:p>
        </p:txBody>
      </p:sp>
      <p:sp>
        <p:nvSpPr>
          <p:cNvPr id="3075" name="AutoShape 4"/>
          <p:cNvSpPr>
            <a:spLocks noChangeArrowheads="1"/>
          </p:cNvSpPr>
          <p:nvPr/>
        </p:nvSpPr>
        <p:spPr bwMode="auto">
          <a:xfrm>
            <a:off x="571218" y="6177281"/>
            <a:ext cx="1770098" cy="729263"/>
          </a:xfrm>
          <a:prstGeom prst="leftArrow">
            <a:avLst>
              <a:gd name="adj1" fmla="val 50000"/>
              <a:gd name="adj2" fmla="val 12135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76" name="AutoShape 5"/>
          <p:cNvSpPr>
            <a:spLocks noChangeArrowheads="1"/>
          </p:cNvSpPr>
          <p:nvPr/>
        </p:nvSpPr>
        <p:spPr bwMode="auto">
          <a:xfrm>
            <a:off x="2609991" y="3034454"/>
            <a:ext cx="4870027" cy="5323840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 algn="ctr"/>
            <a:endParaRPr lang="fr-FR" sz="2800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5788" y="3519877"/>
            <a:ext cx="4535876" cy="4768426"/>
            <a:chOff x="1189" y="1400"/>
            <a:chExt cx="2009" cy="2112"/>
          </a:xfrm>
        </p:grpSpPr>
        <p:sp>
          <p:nvSpPr>
            <p:cNvPr id="3105" name="Oval 7"/>
            <p:cNvSpPr>
              <a:spLocks noChangeArrowheads="1"/>
            </p:cNvSpPr>
            <p:nvPr/>
          </p:nvSpPr>
          <p:spPr bwMode="auto">
            <a:xfrm>
              <a:off x="2596" y="2735"/>
              <a:ext cx="520" cy="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106" name="Oval 8"/>
            <p:cNvSpPr>
              <a:spLocks noChangeArrowheads="1"/>
            </p:cNvSpPr>
            <p:nvPr/>
          </p:nvSpPr>
          <p:spPr bwMode="auto">
            <a:xfrm>
              <a:off x="2596" y="2116"/>
              <a:ext cx="520" cy="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107" name="Oval 9"/>
            <p:cNvSpPr>
              <a:spLocks noChangeArrowheads="1"/>
            </p:cNvSpPr>
            <p:nvPr/>
          </p:nvSpPr>
          <p:spPr bwMode="auto">
            <a:xfrm>
              <a:off x="2596" y="1492"/>
              <a:ext cx="520" cy="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108" name="Oval 10"/>
            <p:cNvSpPr>
              <a:spLocks noChangeArrowheads="1"/>
            </p:cNvSpPr>
            <p:nvPr/>
          </p:nvSpPr>
          <p:spPr bwMode="auto">
            <a:xfrm>
              <a:off x="1252" y="1876"/>
              <a:ext cx="952" cy="1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dirty="0">
                <a:solidFill>
                  <a:schemeClr val="tx2"/>
                </a:solidFill>
                <a:latin typeface="Book Antiqua"/>
              </a:endParaRPr>
            </a:p>
          </p:txBody>
        </p:sp>
        <p:sp>
          <p:nvSpPr>
            <p:cNvPr id="3109" name="Rectangle 11"/>
            <p:cNvSpPr>
              <a:spLocks noChangeArrowheads="1"/>
            </p:cNvSpPr>
            <p:nvPr/>
          </p:nvSpPr>
          <p:spPr bwMode="auto">
            <a:xfrm>
              <a:off x="1248" y="2160"/>
              <a:ext cx="7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2800" b="1" dirty="0">
                  <a:solidFill>
                    <a:schemeClr val="tx2"/>
                  </a:solidFill>
                  <a:latin typeface="Arial" charset="0"/>
                </a:rPr>
                <a:t>Global </a:t>
              </a:r>
            </a:p>
          </p:txBody>
        </p:sp>
        <p:sp>
          <p:nvSpPr>
            <p:cNvPr id="3110" name="Rectangle 12"/>
            <p:cNvSpPr>
              <a:spLocks noChangeArrowheads="1"/>
            </p:cNvSpPr>
            <p:nvPr/>
          </p:nvSpPr>
          <p:spPr bwMode="auto">
            <a:xfrm>
              <a:off x="1189" y="1400"/>
              <a:ext cx="1000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>
                  <a:solidFill>
                    <a:schemeClr val="tx2"/>
                  </a:solidFill>
                  <a:latin typeface="Arial" charset="0"/>
                </a:rPr>
                <a:t>Query</a:t>
              </a:r>
            </a:p>
            <a:p>
              <a:pPr>
                <a:lnSpc>
                  <a:spcPct val="90000"/>
                </a:lnSpc>
              </a:pPr>
              <a:r>
                <a:rPr lang="fr-FR" b="1">
                  <a:solidFill>
                    <a:schemeClr val="tx2"/>
                  </a:solidFill>
                  <a:latin typeface="Arial" charset="0"/>
                </a:rPr>
                <a:t>Processing</a:t>
              </a:r>
            </a:p>
          </p:txBody>
        </p:sp>
        <p:sp>
          <p:nvSpPr>
            <p:cNvPr id="3111" name="Rectangle 13"/>
            <p:cNvSpPr>
              <a:spLocks noChangeArrowheads="1"/>
            </p:cNvSpPr>
            <p:nvPr/>
          </p:nvSpPr>
          <p:spPr bwMode="auto">
            <a:xfrm>
              <a:off x="2534" y="2219"/>
              <a:ext cx="664" cy="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2000" b="1" dirty="0">
                  <a:solidFill>
                    <a:schemeClr val="tx2"/>
                  </a:solidFill>
                  <a:latin typeface="Arial" charset="0"/>
                </a:rPr>
                <a:t>local</a:t>
              </a:r>
            </a:p>
            <a:p>
              <a:pPr algn="ctr">
                <a:lnSpc>
                  <a:spcPct val="90000"/>
                </a:lnSpc>
              </a:pPr>
              <a:endParaRPr lang="fr-FR" sz="2300" b="1" dirty="0">
                <a:solidFill>
                  <a:schemeClr val="tx2"/>
                </a:solidFill>
                <a:latin typeface="Arial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fr-FR" sz="2000" b="1" dirty="0" err="1">
                  <a:solidFill>
                    <a:schemeClr val="tx2"/>
                  </a:solidFill>
                  <a:latin typeface="Arial" charset="0"/>
                </a:rPr>
                <a:t>schema</a:t>
              </a:r>
              <a:endParaRPr lang="fr-FR" sz="2000" b="1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3112" name="Rectangle 14"/>
            <p:cNvSpPr>
              <a:spLocks noChangeArrowheads="1"/>
            </p:cNvSpPr>
            <p:nvPr/>
          </p:nvSpPr>
          <p:spPr bwMode="auto">
            <a:xfrm>
              <a:off x="2534" y="2823"/>
              <a:ext cx="664" cy="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2000" b="1" dirty="0">
                  <a:solidFill>
                    <a:schemeClr val="tx2"/>
                  </a:solidFill>
                  <a:latin typeface="Arial" charset="0"/>
                </a:rPr>
                <a:t>local</a:t>
              </a:r>
            </a:p>
            <a:p>
              <a:pPr algn="ctr">
                <a:lnSpc>
                  <a:spcPct val="90000"/>
                </a:lnSpc>
              </a:pPr>
              <a:endParaRPr lang="fr-FR" sz="2300" b="1" dirty="0">
                <a:solidFill>
                  <a:schemeClr val="tx2"/>
                </a:solidFill>
                <a:latin typeface="Arial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fr-FR" sz="2000" b="1" dirty="0" err="1">
                  <a:solidFill>
                    <a:schemeClr val="tx2"/>
                  </a:solidFill>
                  <a:latin typeface="Arial" charset="0"/>
                </a:rPr>
                <a:t>schema</a:t>
              </a:r>
              <a:endParaRPr lang="fr-FR" sz="2000" b="1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3113" name="Rectangle 15"/>
            <p:cNvSpPr>
              <a:spLocks noChangeArrowheads="1"/>
            </p:cNvSpPr>
            <p:nvPr/>
          </p:nvSpPr>
          <p:spPr bwMode="auto">
            <a:xfrm>
              <a:off x="1357" y="2496"/>
              <a:ext cx="435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sz="2800" b="1" dirty="0" err="1">
                  <a:solidFill>
                    <a:schemeClr val="tx2"/>
                  </a:solidFill>
                  <a:latin typeface="Arial" charset="0"/>
                </a:rPr>
                <a:t>view</a:t>
              </a:r>
              <a:endParaRPr lang="fr-FR" sz="2800" b="1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3114" name="Rectangle 16"/>
            <p:cNvSpPr>
              <a:spLocks noChangeArrowheads="1"/>
            </p:cNvSpPr>
            <p:nvPr/>
          </p:nvSpPr>
          <p:spPr bwMode="auto">
            <a:xfrm>
              <a:off x="1210" y="3103"/>
              <a:ext cx="963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1">
                  <a:solidFill>
                    <a:schemeClr val="tx2"/>
                  </a:solidFill>
                  <a:latin typeface="Arial" charset="0"/>
                </a:rPr>
                <a:t>Result</a:t>
              </a:r>
            </a:p>
            <a:p>
              <a:pPr>
                <a:lnSpc>
                  <a:spcPct val="90000"/>
                </a:lnSpc>
              </a:pPr>
              <a:r>
                <a:rPr lang="fr-FR" b="1">
                  <a:solidFill>
                    <a:schemeClr val="tx2"/>
                  </a:solidFill>
                  <a:latin typeface="Arial" charset="0"/>
                </a:rPr>
                <a:t>Integration</a:t>
              </a:r>
            </a:p>
          </p:txBody>
        </p:sp>
        <p:sp>
          <p:nvSpPr>
            <p:cNvPr id="3115" name="Rectangle 17"/>
            <p:cNvSpPr>
              <a:spLocks noChangeArrowheads="1"/>
            </p:cNvSpPr>
            <p:nvPr/>
          </p:nvSpPr>
          <p:spPr bwMode="auto">
            <a:xfrm>
              <a:off x="2534" y="1595"/>
              <a:ext cx="664" cy="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fr-FR" sz="2000" b="1" dirty="0">
                  <a:solidFill>
                    <a:schemeClr val="tx2"/>
                  </a:solidFill>
                  <a:latin typeface="Arial" charset="0"/>
                </a:rPr>
                <a:t>Local</a:t>
              </a:r>
            </a:p>
            <a:p>
              <a:pPr algn="ctr">
                <a:lnSpc>
                  <a:spcPct val="90000"/>
                </a:lnSpc>
              </a:pPr>
              <a:endParaRPr lang="fr-FR" sz="2300" b="1" dirty="0">
                <a:solidFill>
                  <a:schemeClr val="tx2"/>
                </a:solidFill>
                <a:latin typeface="Arial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fr-FR" sz="2000" b="1" dirty="0" err="1">
                  <a:solidFill>
                    <a:schemeClr val="tx2"/>
                  </a:solidFill>
                  <a:latin typeface="Arial" charset="0"/>
                </a:rPr>
                <a:t>Schema</a:t>
              </a:r>
              <a:endParaRPr lang="fr-FR" sz="2000" b="1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3078" name="Line 18"/>
          <p:cNvSpPr>
            <a:spLocks noChangeShapeType="1"/>
          </p:cNvSpPr>
          <p:nvPr/>
        </p:nvSpPr>
        <p:spPr bwMode="auto">
          <a:xfrm flipH="1">
            <a:off x="553156" y="5886027"/>
            <a:ext cx="780288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79" name="Freeform 19"/>
          <p:cNvSpPr>
            <a:spLocks/>
          </p:cNvSpPr>
          <p:nvPr/>
        </p:nvSpPr>
        <p:spPr bwMode="auto">
          <a:xfrm>
            <a:off x="4346224" y="4368801"/>
            <a:ext cx="4012070" cy="1519484"/>
          </a:xfrm>
          <a:custGeom>
            <a:avLst/>
            <a:gdLst>
              <a:gd name="T0" fmla="*/ 0 w 1777"/>
              <a:gd name="T1" fmla="*/ 672 h 673"/>
              <a:gd name="T2" fmla="*/ 559 w 1777"/>
              <a:gd name="T3" fmla="*/ 0 h 673"/>
              <a:gd name="T4" fmla="*/ 1776 w 1777"/>
              <a:gd name="T5" fmla="*/ 0 h 673"/>
              <a:gd name="T6" fmla="*/ 0 60000 65536"/>
              <a:gd name="T7" fmla="*/ 0 60000 65536"/>
              <a:gd name="T8" fmla="*/ 0 60000 65536"/>
              <a:gd name="T9" fmla="*/ 0 w 1777"/>
              <a:gd name="T10" fmla="*/ 0 h 673"/>
              <a:gd name="T11" fmla="*/ 1777 w 1777"/>
              <a:gd name="T12" fmla="*/ 673 h 6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7" h="673">
                <a:moveTo>
                  <a:pt x="0" y="672"/>
                </a:moveTo>
                <a:lnTo>
                  <a:pt x="559" y="0"/>
                </a:lnTo>
                <a:lnTo>
                  <a:pt x="1776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130046" tIns="65023" rIns="130046" bIns="65023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80" name="Freeform 20"/>
          <p:cNvSpPr>
            <a:spLocks/>
          </p:cNvSpPr>
          <p:nvPr/>
        </p:nvSpPr>
        <p:spPr bwMode="auto">
          <a:xfrm>
            <a:off x="4346224" y="5886028"/>
            <a:ext cx="4012070" cy="1302737"/>
          </a:xfrm>
          <a:custGeom>
            <a:avLst/>
            <a:gdLst>
              <a:gd name="T0" fmla="*/ 1776 w 1777"/>
              <a:gd name="T1" fmla="*/ 576 h 577"/>
              <a:gd name="T2" fmla="*/ 592 w 1777"/>
              <a:gd name="T3" fmla="*/ 576 h 577"/>
              <a:gd name="T4" fmla="*/ 0 w 1777"/>
              <a:gd name="T5" fmla="*/ 0 h 577"/>
              <a:gd name="T6" fmla="*/ 0 60000 65536"/>
              <a:gd name="T7" fmla="*/ 0 60000 65536"/>
              <a:gd name="T8" fmla="*/ 0 60000 65536"/>
              <a:gd name="T9" fmla="*/ 0 w 1777"/>
              <a:gd name="T10" fmla="*/ 0 h 577"/>
              <a:gd name="T11" fmla="*/ 1777 w 1777"/>
              <a:gd name="T12" fmla="*/ 577 h 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7" h="577">
                <a:moveTo>
                  <a:pt x="1776" y="576"/>
                </a:moveTo>
                <a:lnTo>
                  <a:pt x="592" y="576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130046" tIns="65023" rIns="130046" bIns="65023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81" name="Rectangle 21"/>
          <p:cNvSpPr>
            <a:spLocks noChangeArrowheads="1"/>
          </p:cNvSpPr>
          <p:nvPr/>
        </p:nvSpPr>
        <p:spPr bwMode="auto">
          <a:xfrm>
            <a:off x="816148" y="6324037"/>
            <a:ext cx="1329914" cy="4566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30949" tIns="65475" rIns="130949" bIns="65475">
            <a:spAutoFit/>
          </a:bodyPr>
          <a:lstStyle/>
          <a:p>
            <a:pPr>
              <a:lnSpc>
                <a:spcPct val="90000"/>
              </a:lnSpc>
            </a:pPr>
            <a:r>
              <a:rPr lang="fr-FR" sz="2300" b="1" dirty="0" err="1">
                <a:solidFill>
                  <a:schemeClr val="tx2"/>
                </a:solidFill>
                <a:latin typeface="Arial" charset="0"/>
              </a:rPr>
              <a:t>Results</a:t>
            </a:r>
            <a:endParaRPr lang="fr-FR" sz="23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82" name="AutoShape 22"/>
          <p:cNvSpPr>
            <a:spLocks noChangeArrowheads="1"/>
          </p:cNvSpPr>
          <p:nvPr/>
        </p:nvSpPr>
        <p:spPr bwMode="auto">
          <a:xfrm>
            <a:off x="638952" y="4994204"/>
            <a:ext cx="1715911" cy="697654"/>
          </a:xfrm>
          <a:prstGeom prst="rightArrow">
            <a:avLst>
              <a:gd name="adj1" fmla="val 50000"/>
              <a:gd name="adj2" fmla="val 12298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83" name="Rectangle 23"/>
          <p:cNvSpPr>
            <a:spLocks noChangeArrowheads="1"/>
          </p:cNvSpPr>
          <p:nvPr/>
        </p:nvSpPr>
        <p:spPr bwMode="auto">
          <a:xfrm>
            <a:off x="608818" y="5154508"/>
            <a:ext cx="1116909" cy="4566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30949" tIns="65475" rIns="130949" bIns="65475">
            <a:spAutoFit/>
          </a:bodyPr>
          <a:lstStyle/>
          <a:p>
            <a:pPr>
              <a:lnSpc>
                <a:spcPct val="90000"/>
              </a:lnSpc>
            </a:pPr>
            <a:r>
              <a:rPr lang="fr-FR" sz="2300" b="1" dirty="0" err="1">
                <a:solidFill>
                  <a:schemeClr val="tx2"/>
                </a:solidFill>
                <a:latin typeface="Arial" charset="0"/>
              </a:rPr>
              <a:t>Query</a:t>
            </a:r>
            <a:endParaRPr lang="fr-FR" sz="23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84" name="Rectangle 24"/>
          <p:cNvSpPr>
            <a:spLocks noChangeArrowheads="1"/>
          </p:cNvSpPr>
          <p:nvPr/>
        </p:nvSpPr>
        <p:spPr bwMode="auto">
          <a:xfrm>
            <a:off x="9765628" y="2930596"/>
            <a:ext cx="1657991" cy="81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949" tIns="65475" rIns="130949" bIns="65475">
            <a:spAutoFit/>
          </a:bodyPr>
          <a:lstStyle/>
          <a:p>
            <a:pPr marL="812787" indent="-812787" defTabSz="1067913">
              <a:lnSpc>
                <a:spcPct val="80000"/>
              </a:lnSpc>
              <a:spcBef>
                <a:spcPct val="30000"/>
              </a:spcBef>
            </a:pPr>
            <a:r>
              <a:rPr lang="fr-FR" sz="2300" b="1" dirty="0" err="1">
                <a:solidFill>
                  <a:schemeClr val="tx2"/>
                </a:solidFill>
                <a:latin typeface="Arial" charset="0"/>
              </a:rPr>
              <a:t>Different</a:t>
            </a:r>
            <a:r>
              <a:rPr lang="fr-FR" sz="2300" b="1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 marL="812787" indent="-812787" defTabSz="1067913">
              <a:lnSpc>
                <a:spcPct val="80000"/>
              </a:lnSpc>
              <a:spcBef>
                <a:spcPct val="30000"/>
              </a:spcBef>
            </a:pPr>
            <a:r>
              <a:rPr lang="fr-FR" sz="2300" b="1" dirty="0">
                <a:solidFill>
                  <a:schemeClr val="tx2"/>
                </a:solidFill>
                <a:latin typeface="Arial" charset="0"/>
              </a:rPr>
              <a:t>Interfaces</a:t>
            </a:r>
          </a:p>
        </p:txBody>
      </p:sp>
      <p:sp>
        <p:nvSpPr>
          <p:cNvPr id="3085" name="Rectangle 25"/>
          <p:cNvSpPr>
            <a:spLocks noChangeArrowheads="1"/>
          </p:cNvSpPr>
          <p:nvPr/>
        </p:nvSpPr>
        <p:spPr bwMode="auto">
          <a:xfrm>
            <a:off x="7514233" y="2930596"/>
            <a:ext cx="1493953" cy="81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949" tIns="65475" rIns="130949" bIns="65475">
            <a:spAutoFit/>
          </a:bodyPr>
          <a:lstStyle/>
          <a:p>
            <a:pPr marL="812787" indent="-812787" defTabSz="1067913">
              <a:lnSpc>
                <a:spcPct val="80000"/>
              </a:lnSpc>
              <a:spcBef>
                <a:spcPct val="30000"/>
              </a:spcBef>
            </a:pPr>
            <a:r>
              <a:rPr lang="fr-FR" sz="2300" b="1" dirty="0" err="1">
                <a:solidFill>
                  <a:schemeClr val="tx2"/>
                </a:solidFill>
                <a:latin typeface="Arial" charset="0"/>
              </a:rPr>
              <a:t>Same</a:t>
            </a:r>
            <a:endParaRPr lang="fr-FR" sz="2300" b="1" dirty="0">
              <a:solidFill>
                <a:schemeClr val="tx2"/>
              </a:solidFill>
              <a:latin typeface="Arial" charset="0"/>
            </a:endParaRPr>
          </a:p>
          <a:p>
            <a:pPr marL="812787" indent="-812787" defTabSz="1067913">
              <a:lnSpc>
                <a:spcPct val="80000"/>
              </a:lnSpc>
              <a:spcBef>
                <a:spcPct val="30000"/>
              </a:spcBef>
            </a:pPr>
            <a:r>
              <a:rPr lang="fr-FR" sz="2300" b="1" dirty="0">
                <a:solidFill>
                  <a:schemeClr val="tx2"/>
                </a:solidFill>
                <a:latin typeface="Arial" charset="0"/>
              </a:rPr>
              <a:t>Interface</a:t>
            </a:r>
          </a:p>
        </p:txBody>
      </p:sp>
      <p:sp>
        <p:nvSpPr>
          <p:cNvPr id="3086" name="Rectangle 26"/>
          <p:cNvSpPr>
            <a:spLocks noChangeArrowheads="1"/>
          </p:cNvSpPr>
          <p:nvPr/>
        </p:nvSpPr>
        <p:spPr bwMode="auto">
          <a:xfrm>
            <a:off x="3703116" y="2431628"/>
            <a:ext cx="2085467" cy="56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949" tIns="65475" rIns="130949" bIns="65475">
            <a:spAutoFit/>
          </a:bodyPr>
          <a:lstStyle/>
          <a:p>
            <a:pPr marL="812787" indent="-812787" defTabSz="1067913">
              <a:lnSpc>
                <a:spcPct val="80000"/>
              </a:lnSpc>
              <a:spcBef>
                <a:spcPct val="30000"/>
              </a:spcBef>
            </a:pPr>
            <a:r>
              <a:rPr lang="fr-FR" sz="3400" b="1" dirty="0" err="1">
                <a:solidFill>
                  <a:schemeClr val="tx2"/>
                </a:solidFill>
                <a:latin typeface="Arial" charset="0"/>
              </a:rPr>
              <a:t>Mediator</a:t>
            </a:r>
            <a:endParaRPr lang="fr-FR" sz="3400" b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87" name="AutoShape 27"/>
          <p:cNvSpPr>
            <a:spLocks noChangeArrowheads="1"/>
          </p:cNvSpPr>
          <p:nvPr/>
        </p:nvSpPr>
        <p:spPr bwMode="auto">
          <a:xfrm>
            <a:off x="10956996" y="3826934"/>
            <a:ext cx="1408853" cy="1083733"/>
          </a:xfrm>
          <a:prstGeom prst="flowChartMagneticDisk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88" name="Text Box 28"/>
          <p:cNvSpPr txBox="1">
            <a:spLocks noChangeArrowheads="1"/>
          </p:cNvSpPr>
          <p:nvPr/>
        </p:nvSpPr>
        <p:spPr bwMode="auto">
          <a:xfrm>
            <a:off x="10956996" y="4152055"/>
            <a:ext cx="1406595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DBMS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1</a:t>
            </a:r>
            <a:endParaRPr lang="fr-FR" sz="2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89" name="Text Box 29"/>
          <p:cNvSpPr txBox="1">
            <a:spLocks noChangeArrowheads="1"/>
          </p:cNvSpPr>
          <p:nvPr/>
        </p:nvSpPr>
        <p:spPr bwMode="auto">
          <a:xfrm>
            <a:off x="8356037" y="4043682"/>
            <a:ext cx="1745262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Wrapper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3090" name="Rectangle 30"/>
          <p:cNvSpPr>
            <a:spLocks noChangeArrowheads="1"/>
          </p:cNvSpPr>
          <p:nvPr/>
        </p:nvSpPr>
        <p:spPr bwMode="auto">
          <a:xfrm>
            <a:off x="8378615" y="4027876"/>
            <a:ext cx="2036516" cy="6660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91" name="Line 31"/>
          <p:cNvSpPr>
            <a:spLocks noChangeShapeType="1"/>
          </p:cNvSpPr>
          <p:nvPr/>
        </p:nvSpPr>
        <p:spPr bwMode="auto">
          <a:xfrm>
            <a:off x="10415129" y="4368801"/>
            <a:ext cx="5418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92" name="AutoShape 32"/>
          <p:cNvSpPr>
            <a:spLocks noChangeArrowheads="1"/>
          </p:cNvSpPr>
          <p:nvPr/>
        </p:nvSpPr>
        <p:spPr bwMode="auto">
          <a:xfrm>
            <a:off x="10956996" y="5344161"/>
            <a:ext cx="1408853" cy="1083733"/>
          </a:xfrm>
          <a:prstGeom prst="flowChartMagneticDisk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93" name="Text Box 33"/>
          <p:cNvSpPr txBox="1">
            <a:spLocks noChangeArrowheads="1"/>
          </p:cNvSpPr>
          <p:nvPr/>
        </p:nvSpPr>
        <p:spPr bwMode="auto">
          <a:xfrm>
            <a:off x="10956996" y="5669282"/>
            <a:ext cx="1406595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DBMS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2</a:t>
            </a:r>
            <a:endParaRPr lang="fr-FR" sz="2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94" name="Text Box 34"/>
          <p:cNvSpPr txBox="1">
            <a:spLocks noChangeArrowheads="1"/>
          </p:cNvSpPr>
          <p:nvPr/>
        </p:nvSpPr>
        <p:spPr bwMode="auto">
          <a:xfrm>
            <a:off x="8356037" y="5560908"/>
            <a:ext cx="1745262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Wrapper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3095" name="Rectangle 35"/>
          <p:cNvSpPr>
            <a:spLocks noChangeArrowheads="1"/>
          </p:cNvSpPr>
          <p:nvPr/>
        </p:nvSpPr>
        <p:spPr bwMode="auto">
          <a:xfrm>
            <a:off x="8378615" y="5545103"/>
            <a:ext cx="2036516" cy="6660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96" name="Line 36"/>
          <p:cNvSpPr>
            <a:spLocks noChangeShapeType="1"/>
          </p:cNvSpPr>
          <p:nvPr/>
        </p:nvSpPr>
        <p:spPr bwMode="auto">
          <a:xfrm>
            <a:off x="10415129" y="5886027"/>
            <a:ext cx="5418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97" name="AutoShape 37"/>
          <p:cNvSpPr>
            <a:spLocks noChangeArrowheads="1"/>
          </p:cNvSpPr>
          <p:nvPr/>
        </p:nvSpPr>
        <p:spPr bwMode="auto">
          <a:xfrm>
            <a:off x="10956996" y="6644641"/>
            <a:ext cx="1408853" cy="1083733"/>
          </a:xfrm>
          <a:prstGeom prst="flowChartMagneticDisk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098" name="Text Box 38"/>
          <p:cNvSpPr txBox="1">
            <a:spLocks noChangeArrowheads="1"/>
          </p:cNvSpPr>
          <p:nvPr/>
        </p:nvSpPr>
        <p:spPr bwMode="auto">
          <a:xfrm>
            <a:off x="10956996" y="6969762"/>
            <a:ext cx="1406595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DBMS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3</a:t>
            </a:r>
            <a:endParaRPr lang="fr-FR" sz="2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99" name="Text Box 39"/>
          <p:cNvSpPr txBox="1">
            <a:spLocks noChangeArrowheads="1"/>
          </p:cNvSpPr>
          <p:nvPr/>
        </p:nvSpPr>
        <p:spPr bwMode="auto">
          <a:xfrm>
            <a:off x="8356037" y="6861388"/>
            <a:ext cx="1745262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Wrapper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3100" name="Rectangle 40"/>
          <p:cNvSpPr>
            <a:spLocks noChangeArrowheads="1"/>
          </p:cNvSpPr>
          <p:nvPr/>
        </p:nvSpPr>
        <p:spPr bwMode="auto">
          <a:xfrm>
            <a:off x="8378615" y="6845583"/>
            <a:ext cx="2036516" cy="66604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101" name="Line 41"/>
          <p:cNvSpPr>
            <a:spLocks noChangeShapeType="1"/>
          </p:cNvSpPr>
          <p:nvPr/>
        </p:nvSpPr>
        <p:spPr bwMode="auto">
          <a:xfrm>
            <a:off x="10415129" y="7186507"/>
            <a:ext cx="5418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102" name="AutoShape 43"/>
          <p:cNvSpPr>
            <a:spLocks noChangeArrowheads="1"/>
          </p:cNvSpPr>
          <p:nvPr/>
        </p:nvSpPr>
        <p:spPr bwMode="auto">
          <a:xfrm>
            <a:off x="11008925" y="7829973"/>
            <a:ext cx="1408853" cy="1083733"/>
          </a:xfrm>
          <a:prstGeom prst="flowChartMagneticDisk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103" name="Text Box 44"/>
          <p:cNvSpPr txBox="1">
            <a:spLocks noChangeArrowheads="1"/>
          </p:cNvSpPr>
          <p:nvPr/>
        </p:nvSpPr>
        <p:spPr bwMode="auto">
          <a:xfrm>
            <a:off x="11008925" y="8155094"/>
            <a:ext cx="1406596" cy="564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Arial" charset="0"/>
              </a:rPr>
              <a:t>DBMS</a:t>
            </a:r>
            <a:r>
              <a:rPr lang="fr-FR" sz="1400" dirty="0">
                <a:solidFill>
                  <a:schemeClr val="tx2"/>
                </a:solidFill>
                <a:latin typeface="Arial" charset="0"/>
              </a:rPr>
              <a:t>4</a:t>
            </a:r>
            <a:endParaRPr lang="fr-FR" sz="2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104" name="Line 45"/>
          <p:cNvSpPr>
            <a:spLocks noChangeShapeType="1"/>
          </p:cNvSpPr>
          <p:nvPr/>
        </p:nvSpPr>
        <p:spPr bwMode="auto">
          <a:xfrm>
            <a:off x="10394809" y="7538722"/>
            <a:ext cx="614116" cy="8331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30046" tIns="65023" rIns="130046" bIns="65023" anchor="ctr"/>
          <a:lstStyle/>
          <a:p>
            <a:endParaRPr lang="fr-FR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Functions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Consider 3 component databases with 2 wrappers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i="1" dirty="0">
                <a:solidFill>
                  <a:schemeClr val="tx2"/>
                </a:solidFill>
              </a:rPr>
              <a:t> .db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: EMP(ENO,ENAME,CITY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w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.db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: ASG(ENO,PNAME,DUR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w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. db</a:t>
            </a:r>
            <a:r>
              <a:rPr lang="en-US" baseline="-25000" dirty="0">
                <a:solidFill>
                  <a:schemeClr val="tx2"/>
                </a:solidFill>
              </a:rPr>
              <a:t>3</a:t>
            </a:r>
            <a:r>
              <a:rPr lang="en-US" dirty="0">
                <a:solidFill>
                  <a:schemeClr val="tx2"/>
                </a:solidFill>
              </a:rPr>
              <a:t>: EMPASG(ENAME,CITY,PNAME,DUR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Planning functions of </a:t>
            </a:r>
            <a:r>
              <a:rPr lang="en-US" i="1" dirty="0" smtClean="0">
                <a:solidFill>
                  <a:schemeClr val="tx2"/>
                </a:solidFill>
              </a:rPr>
              <a:t>w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AccessPlan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attlist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pred</a:t>
            </a:r>
            <a:r>
              <a:rPr lang="en-US" dirty="0">
                <a:solidFill>
                  <a:schemeClr val="tx2"/>
                </a:solidFill>
              </a:rPr>
              <a:t>) = </a:t>
            </a:r>
            <a:r>
              <a:rPr lang="en-US" dirty="0" smtClean="0">
                <a:solidFill>
                  <a:schemeClr val="tx2"/>
                </a:solidFill>
              </a:rPr>
              <a:t>scan(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db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i="1" dirty="0" smtClean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))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JoinPlan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attlist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joinpred</a:t>
            </a:r>
            <a:r>
              <a:rPr lang="en-US" dirty="0">
                <a:solidFill>
                  <a:schemeClr val="tx2"/>
                </a:solidFill>
              </a:rPr>
              <a:t>) = </a:t>
            </a:r>
            <a:r>
              <a:rPr lang="en-US" dirty="0" smtClean="0">
                <a:solidFill>
                  <a:schemeClr val="tx2"/>
                </a:solidFill>
              </a:rPr>
              <a:t>join(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condition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db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  ≠ </a:t>
            </a:r>
            <a:r>
              <a:rPr lang="en-US" dirty="0" err="1">
                <a:solidFill>
                  <a:schemeClr val="tx2"/>
                </a:solidFill>
              </a:rPr>
              <a:t>db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implemented </a:t>
            </a:r>
            <a:r>
              <a:rPr lang="en-US" dirty="0">
                <a:solidFill>
                  <a:schemeClr val="tx2"/>
                </a:solidFill>
              </a:rPr>
              <a:t>by </a:t>
            </a:r>
            <a:r>
              <a:rPr lang="en-US" i="1" dirty="0" smtClean="0">
                <a:solidFill>
                  <a:schemeClr val="tx2"/>
                </a:solidFill>
              </a:rPr>
              <a:t>w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</a:p>
          <a:p>
            <a:r>
              <a:rPr lang="en-US" dirty="0">
                <a:solidFill>
                  <a:schemeClr val="tx2"/>
                </a:solidFill>
              </a:rPr>
              <a:t>Planning functions of 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AccessPlan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attlist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pred</a:t>
            </a:r>
            <a:r>
              <a:rPr lang="en-US" dirty="0">
                <a:solidFill>
                  <a:schemeClr val="tx2"/>
                </a:solidFill>
              </a:rPr>
              <a:t>) = </a:t>
            </a:r>
            <a:r>
              <a:rPr lang="en-US" dirty="0" smtClean="0">
                <a:solidFill>
                  <a:schemeClr val="tx2"/>
                </a:solidFill>
              </a:rPr>
              <a:t>fetch(</a:t>
            </a:r>
            <a:r>
              <a:rPr lang="en-US" dirty="0">
                <a:solidFill>
                  <a:schemeClr val="tx2"/>
                </a:solidFill>
              </a:rPr>
              <a:t>city=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condition</a:t>
            </a:r>
            <a:r>
              <a:rPr lang="en-US" dirty="0">
                <a:solidFill>
                  <a:schemeClr val="tx2"/>
                </a:solidFill>
              </a:rPr>
              <a:t>: (city=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>
                <a:solidFill>
                  <a:schemeClr val="tx2"/>
                </a:solidFill>
              </a:rPr>
              <a:t>) included in 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AccessPlan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rel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attlist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pred</a:t>
            </a:r>
            <a:r>
              <a:rPr lang="en-US" dirty="0">
                <a:solidFill>
                  <a:schemeClr val="tx2"/>
                </a:solidFill>
              </a:rPr>
              <a:t>) = </a:t>
            </a:r>
            <a:r>
              <a:rPr lang="en-US" dirty="0" smtClean="0">
                <a:solidFill>
                  <a:schemeClr val="tx2"/>
                </a:solidFill>
              </a:rPr>
              <a:t>scan(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db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i="1" dirty="0">
                <a:solidFill>
                  <a:schemeClr val="tx2"/>
                </a:solidFill>
              </a:rPr>
              <a:t>R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implemented </a:t>
            </a:r>
            <a:r>
              <a:rPr lang="en-US" dirty="0">
                <a:solidFill>
                  <a:schemeClr val="tx2"/>
                </a:solidFill>
              </a:rPr>
              <a:t>by </a:t>
            </a:r>
            <a:r>
              <a:rPr lang="en-US" i="1" dirty="0">
                <a:solidFill>
                  <a:schemeClr val="tx2"/>
                </a:solidFill>
              </a:rPr>
              <a:t>w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14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Heterogenous</a:t>
            </a:r>
            <a:r>
              <a:rPr lang="en-US" dirty="0" smtClean="0"/>
              <a:t> QEP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597743" y="2333399"/>
            <a:ext cx="8928993" cy="15352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8691" tIns="63217" rIns="128691" bIns="63217"/>
          <a:lstStyle/>
          <a:p>
            <a:pPr marL="565150" lvl="2" indent="-323850" algn="l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228600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SELECT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ENAME,PNAME,DUR</a:t>
            </a:r>
          </a:p>
          <a:p>
            <a:pPr marL="565150" lvl="2" indent="-323850" algn="l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228600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FROM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EMPASG</a:t>
            </a:r>
          </a:p>
          <a:p>
            <a:pPr marL="565150" lvl="2" indent="-323850" algn="l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75000"/>
              <a:tabLst>
                <a:tab pos="2286000" algn="l"/>
              </a:tabLst>
            </a:pPr>
            <a:r>
              <a:rPr lang="en-US" sz="2800" b="1" dirty="0">
                <a:solidFill>
                  <a:schemeClr val="tx2"/>
                </a:solidFill>
                <a:latin typeface="Courier"/>
                <a:cs typeface="Courier"/>
              </a:rPr>
              <a:t>WHERE</a:t>
            </a:r>
            <a:r>
              <a:rPr lang="en-US" sz="2800" dirty="0">
                <a:solidFill>
                  <a:schemeClr val="tx2"/>
                </a:solidFill>
                <a:latin typeface="Courier"/>
                <a:cs typeface="Courier"/>
              </a:rPr>
              <a:t>	CITY = "Paris" AND DUR&gt;24</a:t>
            </a:r>
          </a:p>
        </p:txBody>
      </p:sp>
      <p:pic>
        <p:nvPicPr>
          <p:cNvPr id="3" name="Picture 2" descr="Fig-9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4084712"/>
            <a:ext cx="10174808" cy="5036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Query Processing - Motivations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 underlying heterogeneous query optimization </a:t>
            </a:r>
          </a:p>
          <a:p>
            <a:pPr lvl="1"/>
            <a:r>
              <a:rPr lang="en-US" dirty="0" smtClean="0"/>
              <a:t>The optimizer has sufficient knowledge about runtime</a:t>
            </a:r>
          </a:p>
          <a:p>
            <a:pPr lvl="2"/>
            <a:r>
              <a:rPr lang="en-US" dirty="0" smtClean="0"/>
              <a:t>Cost information</a:t>
            </a:r>
          </a:p>
          <a:p>
            <a:pPr lvl="1"/>
            <a:r>
              <a:rPr lang="en-US" dirty="0" smtClean="0"/>
              <a:t>Runtime conditions remain stable during query execution</a:t>
            </a:r>
          </a:p>
          <a:p>
            <a:r>
              <a:rPr lang="en-US" dirty="0" smtClean="0"/>
              <a:t>Appropriate for MDB systems with few data sources in a controlled environment</a:t>
            </a:r>
          </a:p>
          <a:p>
            <a:r>
              <a:rPr lang="en-US" dirty="0" smtClean="0"/>
              <a:t>Inappropriate for changing environments with large numbers of data sources and unpredictable runtime conditions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QEP with Blocked Operator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3104" y="2959948"/>
            <a:ext cx="5630898" cy="4989689"/>
          </a:xfrm>
        </p:spPr>
        <p:txBody>
          <a:bodyPr/>
          <a:lstStyle/>
          <a:p>
            <a:r>
              <a:rPr lang="en-US" dirty="0" smtClean="0"/>
              <a:t>Assume ASG, EMP, PROJ and PAY each at a different site</a:t>
            </a:r>
          </a:p>
          <a:p>
            <a:r>
              <a:rPr lang="en-US" dirty="0" smtClean="0"/>
              <a:t>If ASG site is down, the entire pipeline is blocked</a:t>
            </a:r>
          </a:p>
          <a:p>
            <a:r>
              <a:rPr lang="en-US" dirty="0" smtClean="0"/>
              <a:t>However, with some reorganization, the join of EMP and PAY could be done while waiting for ASG</a:t>
            </a:r>
          </a:p>
        </p:txBody>
      </p:sp>
      <p:pic>
        <p:nvPicPr>
          <p:cNvPr id="2" name="Picture 1" descr="Fig-9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96" y="2860576"/>
            <a:ext cx="4876800" cy="417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Query Processing – Definition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query processing is adaptive if it receives information from the execution environment and determines its behavior accordingly</a:t>
            </a:r>
          </a:p>
          <a:p>
            <a:pPr lvl="1"/>
            <a:r>
              <a:rPr lang="en-US" dirty="0" smtClean="0"/>
              <a:t>Feed-back loop between optimizer and runtime environment</a:t>
            </a:r>
          </a:p>
          <a:p>
            <a:pPr lvl="1"/>
            <a:r>
              <a:rPr lang="en-US" dirty="0" smtClean="0"/>
              <a:t>Communication of runtime information between mediator, wrappers and component DBMS</a:t>
            </a:r>
          </a:p>
          <a:p>
            <a:pPr lvl="2"/>
            <a:r>
              <a:rPr lang="en-US" dirty="0" smtClean="0"/>
              <a:t>Hard to obtain with legacy databases</a:t>
            </a:r>
          </a:p>
          <a:p>
            <a:r>
              <a:rPr lang="en-US" dirty="0" smtClean="0"/>
              <a:t>Additional components</a:t>
            </a:r>
          </a:p>
          <a:p>
            <a:pPr lvl="1"/>
            <a:r>
              <a:rPr lang="en-US" dirty="0" smtClean="0"/>
              <a:t>Monitoring, assessment, reaction</a:t>
            </a:r>
          </a:p>
          <a:p>
            <a:pPr lvl="1"/>
            <a:r>
              <a:rPr lang="en-US" dirty="0" smtClean="0"/>
              <a:t>Embedded in control operators of QEP</a:t>
            </a:r>
          </a:p>
          <a:p>
            <a:r>
              <a:rPr lang="en-US" dirty="0" smtClean="0"/>
              <a:t>Tradeoff between </a:t>
            </a:r>
            <a:r>
              <a:rPr lang="en-US" dirty="0" err="1" smtClean="0"/>
              <a:t>reactiveness</a:t>
            </a:r>
            <a:r>
              <a:rPr lang="en-US" dirty="0" smtClean="0"/>
              <a:t> and overhead of adaptation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Components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Monitoring parameters (collected by sensors in QEP)</a:t>
            </a:r>
          </a:p>
          <a:p>
            <a:pPr lvl="1"/>
            <a:r>
              <a:rPr lang="en-US" dirty="0" smtClean="0"/>
              <a:t>Memory size</a:t>
            </a:r>
          </a:p>
          <a:p>
            <a:pPr lvl="1"/>
            <a:r>
              <a:rPr lang="en-US" dirty="0" smtClean="0"/>
              <a:t>Data arrival rates</a:t>
            </a:r>
          </a:p>
          <a:p>
            <a:pPr lvl="1"/>
            <a:r>
              <a:rPr lang="en-US" dirty="0" smtClean="0"/>
              <a:t>Actual statistics</a:t>
            </a:r>
          </a:p>
          <a:p>
            <a:pPr lvl="1"/>
            <a:r>
              <a:rPr lang="en-US" dirty="0" smtClean="0"/>
              <a:t>Operator execution cost</a:t>
            </a:r>
          </a:p>
          <a:p>
            <a:pPr lvl="1"/>
            <a:r>
              <a:rPr lang="en-US" dirty="0" smtClean="0"/>
              <a:t>Network throughput</a:t>
            </a:r>
          </a:p>
          <a:p>
            <a:r>
              <a:rPr lang="en-US" dirty="0" smtClean="0"/>
              <a:t>Adaptive reactions</a:t>
            </a:r>
          </a:p>
          <a:p>
            <a:pPr lvl="1"/>
            <a:r>
              <a:rPr lang="en-US" dirty="0" smtClean="0"/>
              <a:t>Change schedule</a:t>
            </a:r>
          </a:p>
          <a:p>
            <a:pPr lvl="1"/>
            <a:r>
              <a:rPr lang="en-US" dirty="0" smtClean="0"/>
              <a:t>Replace an operator by an equivalent one</a:t>
            </a:r>
          </a:p>
          <a:p>
            <a:pPr lvl="1"/>
            <a:r>
              <a:rPr lang="en-US" dirty="0" smtClean="0"/>
              <a:t>Modify the behavior of an operator</a:t>
            </a:r>
          </a:p>
          <a:p>
            <a:pPr lvl="1"/>
            <a:r>
              <a:rPr lang="en-US" dirty="0" smtClean="0"/>
              <a:t>Data repartitioning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Eddy Approach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compilation: produces a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D, P, C</a:t>
            </a:r>
            <a:r>
              <a:rPr lang="en-US" dirty="0" smtClean="0"/>
              <a:t>, Eddy</a:t>
            </a:r>
            <a:r>
              <a:rPr lang="en-US" dirty="0" smtClean="0">
                <a:sym typeface="Symbol"/>
              </a:rPr>
              <a:t></a:t>
            </a:r>
            <a:endParaRPr lang="en-US" dirty="0" smtClean="0"/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: set of data sources (e.g. relations)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: set of predicates</a:t>
            </a:r>
          </a:p>
          <a:p>
            <a:pPr lvl="1"/>
            <a:r>
              <a:rPr lang="en-US" i="1" dirty="0" smtClean="0"/>
              <a:t>C</a:t>
            </a:r>
            <a:r>
              <a:rPr lang="en-US" dirty="0" smtClean="0"/>
              <a:t>: ordering constraints to be followed at runtime</a:t>
            </a:r>
          </a:p>
          <a:p>
            <a:pPr lvl="1"/>
            <a:r>
              <a:rPr lang="en-US" dirty="0" smtClean="0"/>
              <a:t> Eddy: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operator between D and P</a:t>
            </a:r>
          </a:p>
          <a:p>
            <a:r>
              <a:rPr lang="en-US" dirty="0" smtClean="0"/>
              <a:t>Query execution: operator ordering on a </a:t>
            </a:r>
            <a:r>
              <a:rPr lang="en-US" dirty="0" err="1" smtClean="0"/>
              <a:t>tuple</a:t>
            </a:r>
            <a:r>
              <a:rPr lang="en-US" dirty="0" smtClean="0"/>
              <a:t> basis using Eddy</a:t>
            </a:r>
          </a:p>
          <a:p>
            <a:pPr lvl="1"/>
            <a:r>
              <a:rPr lang="en-US" dirty="0" smtClean="0"/>
              <a:t>On-the-fly </a:t>
            </a:r>
            <a:r>
              <a:rPr lang="en-US" dirty="0" err="1" smtClean="0"/>
              <a:t>tuple</a:t>
            </a:r>
            <a:r>
              <a:rPr lang="en-US" dirty="0" smtClean="0"/>
              <a:t> routing to operators based on cost and selectivity</a:t>
            </a:r>
          </a:p>
          <a:p>
            <a:pPr lvl="1"/>
            <a:r>
              <a:rPr lang="en-US" dirty="0" smtClean="0"/>
              <a:t>Change of join ordering during execution</a:t>
            </a:r>
          </a:p>
          <a:p>
            <a:pPr lvl="2"/>
            <a:r>
              <a:rPr lang="en-US" dirty="0" smtClean="0"/>
              <a:t>Requires symmetric join algorithms such Ripple joins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QEP with Eddy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5736" y="2500536"/>
            <a:ext cx="12097344" cy="218552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i="1" dirty="0" smtClean="0"/>
              <a:t>D</a:t>
            </a:r>
            <a:r>
              <a:rPr lang="en-US" sz="2600" dirty="0" smtClean="0"/>
              <a:t>= {</a:t>
            </a:r>
            <a:r>
              <a:rPr lang="en-US" sz="2600" i="1" dirty="0" smtClean="0"/>
              <a:t>R, S, T</a:t>
            </a:r>
            <a:r>
              <a:rPr lang="en-US" sz="2600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sz="2600" i="1" dirty="0" smtClean="0"/>
              <a:t>P</a:t>
            </a:r>
            <a:r>
              <a:rPr lang="en-US" sz="2600" dirty="0" smtClean="0"/>
              <a:t> = {</a:t>
            </a:r>
            <a:r>
              <a:rPr lang="en-US" dirty="0" smtClean="0">
                <a:latin typeface="Symbol" pitchFamily="18" charset="2"/>
                <a:sym typeface="Symbol"/>
              </a:rPr>
              <a:t></a:t>
            </a:r>
            <a:r>
              <a:rPr lang="en-US" sz="2300" i="1" baseline="-25000" dirty="0" smtClean="0">
                <a:latin typeface="Helvetica" pitchFamily="34" charset="0"/>
              </a:rPr>
              <a:t>P</a:t>
            </a:r>
            <a:r>
              <a:rPr lang="en-US" sz="2300" baseline="-25000" dirty="0" smtClean="0">
                <a:latin typeface="Helvetica" pitchFamily="34" charset="0"/>
              </a:rPr>
              <a:t> </a:t>
            </a:r>
            <a:r>
              <a:rPr lang="en-US" sz="2600" dirty="0" smtClean="0"/>
              <a:t>(</a:t>
            </a:r>
            <a:r>
              <a:rPr lang="en-US" sz="2600" i="1" dirty="0" smtClean="0"/>
              <a:t>R</a:t>
            </a:r>
            <a:r>
              <a:rPr lang="en-US" sz="2600" dirty="0" smtClean="0"/>
              <a:t>), </a:t>
            </a:r>
            <a:r>
              <a:rPr lang="en-US" sz="2600" i="1" dirty="0" smtClean="0"/>
              <a:t>R</a:t>
            </a:r>
            <a:r>
              <a:rPr lang="en-US" sz="2600" dirty="0" smtClean="0"/>
              <a:t> JN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</a:t>
            </a:r>
            <a:r>
              <a:rPr lang="en-US" sz="2600" i="1" dirty="0" smtClean="0"/>
              <a:t>S</a:t>
            </a:r>
            <a:r>
              <a:rPr lang="en-US" sz="2600" dirty="0" smtClean="0"/>
              <a:t>, </a:t>
            </a:r>
            <a:r>
              <a:rPr lang="en-US" sz="2600" i="1" dirty="0" smtClean="0"/>
              <a:t>S</a:t>
            </a:r>
            <a:r>
              <a:rPr lang="en-US" sz="2600" dirty="0" smtClean="0"/>
              <a:t> JN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</a:t>
            </a:r>
            <a:r>
              <a:rPr lang="en-US" sz="2600" i="1" dirty="0" smtClean="0"/>
              <a:t>T</a:t>
            </a:r>
            <a:r>
              <a:rPr lang="en-US" sz="2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C = {</a:t>
            </a:r>
            <a:r>
              <a:rPr lang="en-US" sz="2600" i="1" dirty="0" smtClean="0"/>
              <a:t>S</a:t>
            </a:r>
            <a:r>
              <a:rPr lang="en-US" sz="2600" dirty="0" smtClean="0"/>
              <a:t> &lt; </a:t>
            </a:r>
            <a:r>
              <a:rPr lang="en-US" sz="2600" i="1" dirty="0" smtClean="0"/>
              <a:t>T</a:t>
            </a:r>
            <a:r>
              <a:rPr lang="en-US" sz="2600" dirty="0" smtClean="0"/>
              <a:t>} where &lt; imposes </a:t>
            </a:r>
            <a:r>
              <a:rPr lang="en-US" sz="2600" i="1" dirty="0" smtClean="0"/>
              <a:t>S</a:t>
            </a:r>
            <a:r>
              <a:rPr lang="en-US" sz="2600" dirty="0" smtClean="0"/>
              <a:t>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to probe </a:t>
            </a:r>
            <a:r>
              <a:rPr lang="en-US" sz="2600" i="1" dirty="0" smtClean="0"/>
              <a:t>T</a:t>
            </a:r>
            <a:r>
              <a:rPr lang="en-US" sz="2600" dirty="0" smtClean="0"/>
              <a:t>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using an index on join attribute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/>
              <a:t>Access to </a:t>
            </a:r>
            <a:r>
              <a:rPr lang="en-US" sz="2300" i="1" dirty="0" smtClean="0"/>
              <a:t>T</a:t>
            </a:r>
            <a:r>
              <a:rPr lang="en-US" sz="2300" dirty="0" smtClean="0"/>
              <a:t> is wrapped by JN</a:t>
            </a:r>
            <a:endParaRPr lang="en-US" sz="2300" i="1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10822880" y="6749008"/>
            <a:ext cx="1965022" cy="485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sz="2300" dirty="0">
                <a:latin typeface="Book Antiqua"/>
              </a:rPr>
              <a:t>Result </a:t>
            </a:r>
            <a:r>
              <a:rPr lang="en-US" sz="2300" dirty="0" err="1">
                <a:latin typeface="Book Antiqua"/>
              </a:rPr>
              <a:t>tuples</a:t>
            </a:r>
            <a:endParaRPr lang="en-US" sz="2300" dirty="0">
              <a:latin typeface="Book Antiqua"/>
            </a:endParaRPr>
          </a:p>
        </p:txBody>
      </p:sp>
      <p:pic>
        <p:nvPicPr>
          <p:cNvPr id="2" name="Picture 1" descr="Fig-9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32" y="4566485"/>
            <a:ext cx="5895500" cy="4538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Translation and Execution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Performed by wrappers using the component DBMS</a:t>
            </a:r>
          </a:p>
          <a:p>
            <a:pPr lvl="1"/>
            <a:r>
              <a:rPr lang="en-US" dirty="0" smtClean="0"/>
              <a:t>Conversion between common interface of mediator and DBMS-dependent interface</a:t>
            </a:r>
          </a:p>
          <a:p>
            <a:pPr lvl="2"/>
            <a:r>
              <a:rPr lang="en-US" dirty="0" smtClean="0"/>
              <a:t>Query translation from wrapper to DBMS</a:t>
            </a:r>
          </a:p>
          <a:p>
            <a:pPr lvl="2"/>
            <a:r>
              <a:rPr lang="en-US" dirty="0" smtClean="0"/>
              <a:t>Result format translation from DBMS to wrapper</a:t>
            </a:r>
          </a:p>
          <a:p>
            <a:pPr lvl="1"/>
            <a:r>
              <a:rPr lang="en-US" dirty="0" smtClean="0"/>
              <a:t>Wrapper has the local schema exported to the mediator (in common interface) and the mapping to the DBMS schema</a:t>
            </a:r>
          </a:p>
          <a:p>
            <a:pPr lvl="1"/>
            <a:r>
              <a:rPr lang="en-US" dirty="0" smtClean="0"/>
              <a:t>Common interface can be query-based (e.g. ODBC or SQL/MED) or operator-based</a:t>
            </a:r>
          </a:p>
          <a:p>
            <a:r>
              <a:rPr lang="en-US" dirty="0" smtClean="0"/>
              <a:t>In addition, wrappers can implement operators not supported by the component DBMS, e.g. join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Placement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Depends on the level of autonomy of component DB</a:t>
            </a:r>
          </a:p>
          <a:p>
            <a:r>
              <a:rPr lang="en-US" dirty="0" smtClean="0"/>
              <a:t>Cooperative DB</a:t>
            </a:r>
          </a:p>
          <a:p>
            <a:pPr lvl="1"/>
            <a:r>
              <a:rPr lang="en-US" sz="2600" dirty="0" smtClean="0"/>
              <a:t>May place wrapper at component DBMS site</a:t>
            </a:r>
          </a:p>
          <a:p>
            <a:pPr lvl="1"/>
            <a:r>
              <a:rPr lang="en-US" sz="2600" dirty="0" smtClean="0"/>
              <a:t>Efficient wrapper-DBMS com.</a:t>
            </a:r>
          </a:p>
          <a:p>
            <a:r>
              <a:rPr lang="en-US" dirty="0" smtClean="0"/>
              <a:t>Uncooperative DB</a:t>
            </a:r>
          </a:p>
          <a:p>
            <a:pPr lvl="1"/>
            <a:r>
              <a:rPr lang="en-US" sz="2600" dirty="0" smtClean="0"/>
              <a:t>May place wrapper at mediator</a:t>
            </a:r>
          </a:p>
          <a:p>
            <a:pPr lvl="1"/>
            <a:r>
              <a:rPr lang="en-US" sz="2600" dirty="0" smtClean="0"/>
              <a:t>Efficient mediator-wrapper com.</a:t>
            </a:r>
          </a:p>
          <a:p>
            <a:r>
              <a:rPr lang="en-US" dirty="0" smtClean="0"/>
              <a:t>Impact on cost functions</a:t>
            </a:r>
          </a:p>
          <a:p>
            <a:endParaRPr lang="en-US" dirty="0" smtClean="0"/>
          </a:p>
        </p:txBody>
      </p:sp>
      <p:pic>
        <p:nvPicPr>
          <p:cNvPr id="2" name="Picture 1" descr="Fig-9-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48" y="2782292"/>
            <a:ext cx="5700745" cy="5046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M/W Architecture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Wrappers encapsulate the details of component DBMS </a:t>
            </a:r>
          </a:p>
          <a:p>
            <a:pPr lvl="1"/>
            <a:r>
              <a:rPr lang="en-US" dirty="0" smtClean="0"/>
              <a:t>Export schema and cost information</a:t>
            </a:r>
          </a:p>
          <a:p>
            <a:pPr lvl="1"/>
            <a:r>
              <a:rPr lang="en-US" dirty="0" smtClean="0"/>
              <a:t>Manage communication with Mediator</a:t>
            </a:r>
          </a:p>
          <a:p>
            <a:r>
              <a:rPr lang="en-US" dirty="0" smtClean="0"/>
              <a:t>Mediator provides a global view to applications and users</a:t>
            </a:r>
          </a:p>
          <a:p>
            <a:pPr lvl="1"/>
            <a:r>
              <a:rPr lang="en-US" dirty="0" smtClean="0"/>
              <a:t>Single point of access</a:t>
            </a:r>
          </a:p>
          <a:p>
            <a:pPr lvl="2"/>
            <a:r>
              <a:rPr lang="en-US" dirty="0" smtClean="0"/>
              <a:t>May be itself distributed</a:t>
            </a:r>
          </a:p>
          <a:p>
            <a:pPr lvl="1"/>
            <a:r>
              <a:rPr lang="en-US" dirty="0" smtClean="0"/>
              <a:t>Can specialize in some application domain</a:t>
            </a:r>
          </a:p>
          <a:p>
            <a:pPr lvl="1"/>
            <a:r>
              <a:rPr lang="en-US" dirty="0" smtClean="0"/>
              <a:t>Perform query optimization using global knowledge</a:t>
            </a:r>
          </a:p>
          <a:p>
            <a:pPr lvl="1"/>
            <a:r>
              <a:rPr lang="en-US" dirty="0" smtClean="0"/>
              <a:t>Perform result integration in a single format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Wrapper for Text Files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728" y="2428528"/>
            <a:ext cx="12241360" cy="6840760"/>
          </a:xfrm>
        </p:spPr>
        <p:txBody>
          <a:bodyPr>
            <a:normAutofit/>
          </a:bodyPr>
          <a:lstStyle/>
          <a:p>
            <a:r>
              <a:rPr lang="en-US" dirty="0" smtClean="0"/>
              <a:t>Consider EMP (ENO, ENAME, CITY) stored in a Unix text file in </a:t>
            </a:r>
            <a:r>
              <a:rPr lang="en-US" dirty="0" err="1" smtClean="0"/>
              <a:t>componentDB</a:t>
            </a:r>
            <a:endParaRPr lang="en-US" dirty="0" smtClean="0"/>
          </a:p>
          <a:p>
            <a:pPr lvl="1"/>
            <a:r>
              <a:rPr lang="en-US" dirty="0" smtClean="0"/>
              <a:t>Each EMP </a:t>
            </a:r>
            <a:r>
              <a:rPr lang="en-US" dirty="0" err="1" smtClean="0"/>
              <a:t>tuple</a:t>
            </a:r>
            <a:r>
              <a:rPr lang="en-US" dirty="0" smtClean="0"/>
              <a:t> is a line in the file, with attributes separated by “:”</a:t>
            </a:r>
          </a:p>
          <a:p>
            <a:r>
              <a:rPr lang="en-US" dirty="0" smtClean="0"/>
              <a:t>SQL/MED definition of EMP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FOREIGN TABLE EMP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ENO INTEGER, ENAME VARCHAR(30), CITY CHAR(30)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Century Schoolbook" pitchFamily="18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OPTIONS	(Filename ‘/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/emp.txt’, Delimiter ‘:’)</a:t>
            </a:r>
          </a:p>
          <a:p>
            <a:r>
              <a:rPr lang="en-US" dirty="0" smtClean="0"/>
              <a:t>The query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ENAME FROM EMP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Can be translated by the wrapper using a Unix shell command</a:t>
            </a:r>
          </a:p>
          <a:p>
            <a:pPr lvl="1">
              <a:buFont typeface="Century Schoolbook" pitchFamily="18" charset="0"/>
              <a:buNone/>
            </a:pPr>
            <a:r>
              <a:rPr lang="en-US" dirty="0" smtClean="0">
                <a:latin typeface="Lucida Console" pitchFamily="49" charset="0"/>
              </a:rPr>
              <a:t>Cut –d: -f2/ </a:t>
            </a:r>
            <a:r>
              <a:rPr lang="en-US" dirty="0" err="1" smtClean="0">
                <a:latin typeface="Lucida Console" pitchFamily="49" charset="0"/>
              </a:rPr>
              <a:t>usr</a:t>
            </a:r>
            <a:r>
              <a:rPr lang="en-US" dirty="0" smtClean="0">
                <a:latin typeface="Lucida Console" pitchFamily="49" charset="0"/>
              </a:rPr>
              <a:t>/</a:t>
            </a:r>
            <a:r>
              <a:rPr lang="en-US" dirty="0" err="1" smtClean="0">
                <a:latin typeface="Lucida Console" pitchFamily="49" charset="0"/>
              </a:rPr>
              <a:t>EngDB</a:t>
            </a:r>
            <a:r>
              <a:rPr lang="en-US" dirty="0" smtClean="0">
                <a:latin typeface="Lucida Console" pitchFamily="49" charset="0"/>
              </a:rPr>
              <a:t>/</a:t>
            </a:r>
            <a:r>
              <a:rPr lang="en-US" dirty="0" err="1" smtClean="0">
                <a:latin typeface="Lucida Console" pitchFamily="49" charset="0"/>
              </a:rPr>
              <a:t>emp</a:t>
            </a:r>
            <a:endParaRPr lang="en-US" dirty="0" smtClean="0">
              <a:latin typeface="Lucida Console" pitchFamily="49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Management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187" y="2428528"/>
            <a:ext cx="11844869" cy="6793653"/>
          </a:xfrm>
        </p:spPr>
        <p:txBody>
          <a:bodyPr/>
          <a:lstStyle/>
          <a:p>
            <a:r>
              <a:rPr lang="en-US" dirty="0" smtClean="0"/>
              <a:t>Wrappers mostly used for read-only queries</a:t>
            </a:r>
          </a:p>
          <a:p>
            <a:pPr lvl="1"/>
            <a:r>
              <a:rPr lang="en-US" dirty="0" smtClean="0"/>
              <a:t>Makes query translation and wrapper construction easy</a:t>
            </a:r>
          </a:p>
          <a:p>
            <a:pPr lvl="1"/>
            <a:r>
              <a:rPr lang="en-US" dirty="0" smtClean="0"/>
              <a:t>DBMS vendors provide standard wrappers</a:t>
            </a:r>
          </a:p>
          <a:p>
            <a:pPr lvl="2"/>
            <a:r>
              <a:rPr lang="en-US" dirty="0" smtClean="0"/>
              <a:t>ODBC, JDBC, ADO, etc.</a:t>
            </a:r>
          </a:p>
          <a:p>
            <a:r>
              <a:rPr lang="en-US" dirty="0" smtClean="0"/>
              <a:t>Updating makes wrapper construction harder</a:t>
            </a:r>
          </a:p>
          <a:p>
            <a:pPr lvl="1"/>
            <a:r>
              <a:rPr lang="en-US" dirty="0" smtClean="0"/>
              <a:t>Problem: heterogeneity of integrity constraints</a:t>
            </a:r>
          </a:p>
          <a:p>
            <a:pPr lvl="2"/>
            <a:r>
              <a:rPr lang="en-US" dirty="0" smtClean="0"/>
              <a:t>Implicit in some legacy DB</a:t>
            </a:r>
          </a:p>
          <a:p>
            <a:pPr lvl="1"/>
            <a:r>
              <a:rPr lang="en-US" dirty="0" smtClean="0"/>
              <a:t>Solution: reverse engineering of legacy DB to identify implicit constraints and translate in validation code in the wrapper</a:t>
            </a:r>
          </a:p>
          <a:p>
            <a:r>
              <a:rPr lang="en-US" dirty="0" smtClean="0"/>
              <a:t>Wrapper maintenance</a:t>
            </a:r>
          </a:p>
          <a:p>
            <a:pPr lvl="1"/>
            <a:r>
              <a:rPr lang="en-US" dirty="0" smtClean="0"/>
              <a:t>schema mappings can become invalid as a result of changes in component DB schemas</a:t>
            </a:r>
          </a:p>
          <a:p>
            <a:pPr lvl="2"/>
            <a:r>
              <a:rPr lang="en-US" dirty="0" smtClean="0"/>
              <a:t>Use detection and correction, using mapping maintenance techniques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MDB Query Processing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 DBMSs are autonomous and may range from full-fledge relational DBMS to flat file systems</a:t>
            </a:r>
          </a:p>
          <a:p>
            <a:pPr lvl="1"/>
            <a:r>
              <a:rPr lang="en-US" dirty="0" smtClean="0"/>
              <a:t>Different computing capabilities</a:t>
            </a:r>
          </a:p>
          <a:p>
            <a:pPr lvl="2"/>
            <a:r>
              <a:rPr lang="en-US" dirty="0" smtClean="0"/>
              <a:t>Prevents uniform treatment of queries across DBMSs</a:t>
            </a:r>
          </a:p>
          <a:p>
            <a:pPr lvl="1"/>
            <a:r>
              <a:rPr lang="en-US" dirty="0" smtClean="0"/>
              <a:t>Different processing cost and optimization capabilities</a:t>
            </a:r>
          </a:p>
          <a:p>
            <a:pPr lvl="2"/>
            <a:r>
              <a:rPr lang="en-US" dirty="0" smtClean="0"/>
              <a:t>Makes cost modeling difficult</a:t>
            </a:r>
          </a:p>
          <a:p>
            <a:pPr lvl="1"/>
            <a:r>
              <a:rPr lang="en-US" dirty="0" smtClean="0"/>
              <a:t>Different data models and query languages</a:t>
            </a:r>
          </a:p>
          <a:p>
            <a:pPr lvl="2"/>
            <a:r>
              <a:rPr lang="en-US" dirty="0" smtClean="0"/>
              <a:t>Makes query translation and result integration difficult</a:t>
            </a:r>
          </a:p>
          <a:p>
            <a:pPr lvl="1"/>
            <a:r>
              <a:rPr lang="en-US" dirty="0" smtClean="0"/>
              <a:t>Different runtime performance and unpredictable behavior</a:t>
            </a:r>
          </a:p>
          <a:p>
            <a:pPr lvl="2"/>
            <a:r>
              <a:rPr lang="en-US" dirty="0" smtClean="0"/>
              <a:t>Makes query execution difficult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DBMS Autonomy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autonomy</a:t>
            </a:r>
          </a:p>
          <a:p>
            <a:pPr lvl="1"/>
            <a:r>
              <a:rPr lang="en-US" dirty="0" smtClean="0"/>
              <a:t>The ability to terminate services at any time</a:t>
            </a:r>
          </a:p>
          <a:p>
            <a:pPr lvl="1"/>
            <a:r>
              <a:rPr lang="en-US" dirty="0" smtClean="0"/>
              <a:t>How to answer queries completely?</a:t>
            </a:r>
          </a:p>
          <a:p>
            <a:r>
              <a:rPr lang="en-US" dirty="0" smtClean="0"/>
              <a:t>Design autonomy</a:t>
            </a:r>
          </a:p>
          <a:p>
            <a:pPr lvl="1"/>
            <a:r>
              <a:rPr lang="en-US" dirty="0" smtClean="0"/>
              <a:t>The ability to restrict the availability and accuracy of information needed for query optimization</a:t>
            </a:r>
          </a:p>
          <a:p>
            <a:pPr lvl="1"/>
            <a:r>
              <a:rPr lang="en-US" dirty="0" smtClean="0"/>
              <a:t>How to obtain cost information?</a:t>
            </a:r>
          </a:p>
          <a:p>
            <a:r>
              <a:rPr lang="en-US" dirty="0" smtClean="0"/>
              <a:t>Execution autonomy</a:t>
            </a:r>
          </a:p>
          <a:p>
            <a:pPr lvl="1"/>
            <a:r>
              <a:rPr lang="en-US" dirty="0" smtClean="0"/>
              <a:t>The ability to execute queries in unpredictable ways</a:t>
            </a:r>
          </a:p>
          <a:p>
            <a:pPr lvl="1"/>
            <a:r>
              <a:rPr lang="en-US" dirty="0" smtClean="0"/>
              <a:t>How to adapt to this?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 Data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</a:p>
          <a:p>
            <a:pPr lvl="1"/>
            <a:r>
              <a:rPr lang="en-US" dirty="0" smtClean="0"/>
              <a:t>Simple and regular data structures</a:t>
            </a:r>
          </a:p>
          <a:p>
            <a:pPr lvl="1"/>
            <a:r>
              <a:rPr lang="en-US" dirty="0" smtClean="0"/>
              <a:t>Mandatory schema</a:t>
            </a:r>
          </a:p>
          <a:p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Complex (graphs) and regular data structures</a:t>
            </a:r>
          </a:p>
          <a:p>
            <a:pPr lvl="1"/>
            <a:r>
              <a:rPr lang="en-US" dirty="0" smtClean="0"/>
              <a:t>Mandatory schema</a:t>
            </a:r>
          </a:p>
          <a:p>
            <a:r>
              <a:rPr lang="en-US" dirty="0" smtClean="0"/>
              <a:t>Semi-structured (XML) model</a:t>
            </a:r>
          </a:p>
          <a:p>
            <a:pPr lvl="1"/>
            <a:r>
              <a:rPr lang="en-US" dirty="0" smtClean="0"/>
              <a:t>Complex (trees) and irregular data structures</a:t>
            </a:r>
          </a:p>
          <a:p>
            <a:pPr lvl="1"/>
            <a:r>
              <a:rPr lang="en-US" dirty="0" smtClean="0"/>
              <a:t>Optional schema (DTD or </a:t>
            </a:r>
            <a:r>
              <a:rPr lang="en-US" dirty="0" err="1" smtClean="0"/>
              <a:t>XSchema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688818" y="7642579"/>
            <a:ext cx="9654258" cy="997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sz="2800" i="1" dirty="0">
                <a:latin typeface="Book Antiqua"/>
              </a:rPr>
              <a:t>In this chapter, we use the relational model which is sufficient to explain MDB query processing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MDB Query Processing Architecture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9268178" y="3034453"/>
            <a:ext cx="3426909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30046" tIns="65023" rIns="130046" bIns="65023">
            <a:spAutoFit/>
          </a:bodyPr>
          <a:lstStyle/>
          <a:p>
            <a:r>
              <a:rPr lang="en-US" dirty="0">
                <a:latin typeface="Book Antiqua"/>
              </a:rPr>
              <a:t>Global/local correspondences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9471379" y="5285459"/>
            <a:ext cx="3099928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dirty="0">
                <a:latin typeface="Book Antiqua"/>
              </a:rPr>
              <a:t>Allocation and capabilities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9471379" y="7744178"/>
            <a:ext cx="3099928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dirty="0">
                <a:latin typeface="Book Antiqua"/>
              </a:rPr>
              <a:t>Local/DBMS mappings</a:t>
            </a:r>
          </a:p>
        </p:txBody>
      </p:sp>
      <p:pic>
        <p:nvPicPr>
          <p:cNvPr id="3" name="Picture 2" descr="Fig-9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4" y="2500536"/>
            <a:ext cx="7745072" cy="6665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Rewriting Using Views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used to describe the correspondences between global and local relations</a:t>
            </a:r>
          </a:p>
          <a:p>
            <a:pPr lvl="1"/>
            <a:r>
              <a:rPr lang="en-US" b="1" dirty="0" smtClean="0"/>
              <a:t>Global As View</a:t>
            </a:r>
            <a:r>
              <a:rPr lang="en-US" dirty="0" smtClean="0"/>
              <a:t>: the global schema is integrated from the local databases and each global relation is a view over the local relations</a:t>
            </a:r>
          </a:p>
          <a:p>
            <a:pPr lvl="1"/>
            <a:r>
              <a:rPr lang="en-US" b="1" dirty="0" smtClean="0"/>
              <a:t>Local As View</a:t>
            </a:r>
            <a:r>
              <a:rPr lang="en-US" dirty="0" smtClean="0"/>
              <a:t>: the global schema is defined independently of the local databases and each local relation is a view over the global relations</a:t>
            </a:r>
          </a:p>
          <a:p>
            <a:r>
              <a:rPr lang="en-US" dirty="0" smtClean="0"/>
              <a:t>Query rewriting best done with </a:t>
            </a:r>
            <a:r>
              <a:rPr lang="en-US" dirty="0" err="1" smtClean="0"/>
              <a:t>Datalog</a:t>
            </a:r>
            <a:r>
              <a:rPr lang="en-US" dirty="0" smtClean="0"/>
              <a:t>, a logic-based language</a:t>
            </a:r>
          </a:p>
          <a:p>
            <a:pPr lvl="1"/>
            <a:r>
              <a:rPr lang="en-US" dirty="0" smtClean="0"/>
              <a:t>More expressive power than relational calculus</a:t>
            </a:r>
          </a:p>
          <a:p>
            <a:pPr lvl="1"/>
            <a:r>
              <a:rPr lang="en-US" dirty="0" smtClean="0"/>
              <a:t>Inline version of relational domain calculus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(5)Semantic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, Bullets &amp; Photo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2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263750"/>
      </a:dk1>
      <a:lt1>
        <a:srgbClr val="D9C8AF"/>
      </a:lt1>
      <a:dk2>
        <a:srgbClr val="000000"/>
      </a:dk2>
      <a:lt2>
        <a:srgbClr val="00000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Righ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2 Column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(5)Semantic</Template>
  <TotalTime>133</TotalTime>
  <Pages>0</Pages>
  <Words>2456</Words>
  <Characters>0</Characters>
  <Application>Microsoft Macintosh PowerPoint</Application>
  <PresentationFormat>Custom</PresentationFormat>
  <Lines>0</Lines>
  <Paragraphs>399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(5)Semantic</vt:lpstr>
      <vt:lpstr>Blank</vt:lpstr>
      <vt:lpstr>Photo - Horizontal</vt:lpstr>
      <vt:lpstr>Photo - Vertical</vt:lpstr>
      <vt:lpstr>Bullets</vt:lpstr>
      <vt:lpstr>Title - Center</vt:lpstr>
      <vt:lpstr>Title &amp; Bullets - Right</vt:lpstr>
      <vt:lpstr>Title &amp; Bullets - 2 Column</vt:lpstr>
      <vt:lpstr>Title &amp; Bullets - Left</vt:lpstr>
      <vt:lpstr>Title, Bullets &amp; Photo</vt:lpstr>
      <vt:lpstr>Photo - 2 Up</vt:lpstr>
      <vt:lpstr>Title - Top</vt:lpstr>
      <vt:lpstr>Outline</vt:lpstr>
      <vt:lpstr>Multidatabase Query Processing</vt:lpstr>
      <vt:lpstr>Mediator/Wrapper Architecture</vt:lpstr>
      <vt:lpstr>Advantages of M/W Architecture</vt:lpstr>
      <vt:lpstr>Issues in MDB Query Processing </vt:lpstr>
      <vt:lpstr>Component DBMS Autonomy</vt:lpstr>
      <vt:lpstr>Mediator Data Model</vt:lpstr>
      <vt:lpstr>MDB Query Processing Architecture</vt:lpstr>
      <vt:lpstr>Query Rewriting Using Views</vt:lpstr>
      <vt:lpstr>Datalog Terminology</vt:lpstr>
      <vt:lpstr>Datalog Example</vt:lpstr>
      <vt:lpstr>Rewriting in GAV</vt:lpstr>
      <vt:lpstr>GAV Example Schema</vt:lpstr>
      <vt:lpstr>GAV Example Query </vt:lpstr>
      <vt:lpstr>Rewriting in LAV</vt:lpstr>
      <vt:lpstr>Rewriting Algorithms</vt:lpstr>
      <vt:lpstr>LAV Example Schema</vt:lpstr>
      <vt:lpstr>Bucket Algorithm</vt:lpstr>
      <vt:lpstr>LAV Example Query</vt:lpstr>
      <vt:lpstr>Query Optimization and Execution</vt:lpstr>
      <vt:lpstr>Heterogeneous Cost Modeling</vt:lpstr>
      <vt:lpstr>Black-box Approach</vt:lpstr>
      <vt:lpstr>Customized Approach</vt:lpstr>
      <vt:lpstr>Hierarchical Cost Model</vt:lpstr>
      <vt:lpstr>Dynamic Approach</vt:lpstr>
      <vt:lpstr>Heterogeneous Query Optimization</vt:lpstr>
      <vt:lpstr>Query-based Approach</vt:lpstr>
      <vt:lpstr>Left Linear vs Bushy Join Tree</vt:lpstr>
      <vt:lpstr>Operator-based Approach</vt:lpstr>
      <vt:lpstr>Planning Functions Example</vt:lpstr>
      <vt:lpstr>Heterogenous QEP</vt:lpstr>
      <vt:lpstr>Adaptive Query Processing - Motivations</vt:lpstr>
      <vt:lpstr>Example: QEP with Blocked Operator</vt:lpstr>
      <vt:lpstr>Adaptive Query Processing – Definition</vt:lpstr>
      <vt:lpstr>Adaptive Components</vt:lpstr>
      <vt:lpstr>Eddy Approach</vt:lpstr>
      <vt:lpstr>QEP with Eddy</vt:lpstr>
      <vt:lpstr>Query Translation and Execution</vt:lpstr>
      <vt:lpstr>Wrapper Placement</vt:lpstr>
      <vt:lpstr>SQL Wrapper for Text Files</vt:lpstr>
      <vt:lpstr>Wrapper Management Issues</vt:lpstr>
    </vt:vector>
  </TitlesOfParts>
  <Company>SEMIR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>Patrick</dc:creator>
  <cp:keywords/>
  <dc:description/>
  <cp:lastModifiedBy>M. Tamer Özsu</cp:lastModifiedBy>
  <cp:revision>35</cp:revision>
  <dcterms:created xsi:type="dcterms:W3CDTF">2011-02-22T16:31:27Z</dcterms:created>
  <dcterms:modified xsi:type="dcterms:W3CDTF">2011-04-04T13:18:18Z</dcterms:modified>
</cp:coreProperties>
</file>