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61" r:id="rId6"/>
    <p:sldId id="258" r:id="rId7"/>
    <p:sldId id="262" r:id="rId8"/>
    <p:sldId id="263" r:id="rId9"/>
    <p:sldId id="265" r:id="rId10"/>
    <p:sldId id="266" r:id="rId11"/>
    <p:sldId id="259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A7C45-0C6C-41BD-AAF8-7E95352B8F4C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FEFD8-2093-4F45-95BC-E73352384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altLang="zh-CN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FEFD8-2093-4F45-95BC-E73352384EB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2592288"/>
          </a:xfrm>
        </p:spPr>
        <p:txBody>
          <a:bodyPr>
            <a:normAutofit fontScale="90000"/>
          </a:bodyPr>
          <a:lstStyle/>
          <a:p>
            <a:r>
              <a:rPr lang="en-US" altLang="zh-CN" sz="6700" dirty="0" smtClean="0">
                <a:solidFill>
                  <a:schemeClr val="bg1"/>
                </a:solidFill>
              </a:rPr>
              <a:t>Rapport</a:t>
            </a:r>
            <a:br>
              <a:rPr lang="en-US" altLang="zh-CN" sz="6700" dirty="0" smtClean="0">
                <a:solidFill>
                  <a:schemeClr val="bg1"/>
                </a:solidFill>
              </a:rPr>
            </a:br>
            <a:r>
              <a:rPr lang="en-US" altLang="zh-CN" sz="6700" dirty="0" smtClean="0">
                <a:solidFill>
                  <a:schemeClr val="bg1"/>
                </a:solidFill>
              </a:rPr>
              <a:t>   </a:t>
            </a:r>
            <a:r>
              <a:rPr lang="en-US" altLang="zh-CN" sz="6000" dirty="0" smtClean="0">
                <a:solidFill>
                  <a:schemeClr val="bg1"/>
                </a:solidFill>
              </a:rPr>
              <a:t/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r>
              <a:rPr lang="en-US" altLang="zh-CN" sz="6000" dirty="0" smtClean="0">
                <a:solidFill>
                  <a:schemeClr val="bg1"/>
                </a:solidFill>
              </a:rPr>
              <a:t>                         </a:t>
            </a:r>
            <a:r>
              <a:rPr lang="en-US" altLang="zh-CN" sz="4400" dirty="0" smtClean="0">
                <a:solidFill>
                  <a:schemeClr val="bg1"/>
                </a:solidFill>
              </a:rPr>
              <a:t>UV: IN42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725144"/>
            <a:ext cx="8712968" cy="194421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Sujet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 err="1" smtClean="0">
                <a:solidFill>
                  <a:schemeClr val="bg1"/>
                </a:solidFill>
              </a:rPr>
              <a:t>Compr</a:t>
            </a:r>
            <a:r>
              <a:rPr lang="fr-FR" altLang="zh-CN" dirty="0" smtClean="0">
                <a:solidFill>
                  <a:schemeClr val="bg1"/>
                </a:solidFill>
              </a:rPr>
              <a:t>é</a:t>
            </a:r>
            <a:r>
              <a:rPr lang="en-US" altLang="zh-CN" dirty="0" err="1" smtClean="0">
                <a:solidFill>
                  <a:schemeClr val="bg1"/>
                </a:solidFill>
              </a:rPr>
              <a:t>hension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Orale</a:t>
            </a:r>
            <a:r>
              <a:rPr lang="en-US" altLang="zh-CN" dirty="0" smtClean="0">
                <a:solidFill>
                  <a:schemeClr val="bg1"/>
                </a:solidFill>
              </a:rPr>
              <a:t> de </a:t>
            </a:r>
            <a:r>
              <a:rPr lang="en-US" altLang="zh-CN" dirty="0" err="1" smtClean="0">
                <a:solidFill>
                  <a:schemeClr val="bg1"/>
                </a:solidFill>
              </a:rPr>
              <a:t>l’Anglais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SUN </a:t>
            </a:r>
            <a:r>
              <a:rPr lang="en-US" altLang="zh-CN" dirty="0" err="1" smtClean="0">
                <a:solidFill>
                  <a:schemeClr val="bg1"/>
                </a:solidFill>
              </a:rPr>
              <a:t>Xin</a:t>
            </a:r>
            <a:r>
              <a:rPr lang="en-US" altLang="zh-CN" dirty="0" smtClean="0">
                <a:solidFill>
                  <a:schemeClr val="bg1"/>
                </a:solidFill>
              </a:rPr>
              <a:t> : </a:t>
            </a:r>
            <a:r>
              <a:rPr lang="fr-FR" altLang="zh-CN" dirty="0" smtClean="0">
                <a:solidFill>
                  <a:schemeClr val="bg1"/>
                </a:solidFill>
              </a:rPr>
              <a:t>Département GI 02</a:t>
            </a:r>
          </a:p>
          <a:p>
            <a:pPr algn="l"/>
            <a:r>
              <a:rPr lang="fr-FR" altLang="zh-CN" dirty="0" smtClean="0">
                <a:solidFill>
                  <a:schemeClr val="bg1"/>
                </a:solidFill>
              </a:rPr>
              <a:t>Semestre Printemps 2011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Logo_utb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92634" cy="1905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Exercice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écoute(Listen)</a:t>
            </a:r>
            <a:r>
              <a:rPr lang="en-US" altLang="zh-CN" sz="2000" dirty="0" smtClean="0">
                <a:solidFill>
                  <a:schemeClr val="bg1"/>
                </a:solidFill>
              </a:rPr>
              <a:t> :</a:t>
            </a:r>
            <a:r>
              <a:rPr lang="fr-FR" altLang="zh-CN" sz="2000" dirty="0" smtClean="0">
                <a:solidFill>
                  <a:schemeClr val="bg1"/>
                </a:solidFill>
              </a:rPr>
              <a:t> Le mode exploratoire </a:t>
            </a:r>
            <a:endParaRPr lang="fr-FR" altLang="zh-CN" sz="2000" dirty="0" smtClean="0">
              <a:solidFill>
                <a:schemeClr val="bg1"/>
              </a:solidFill>
            </a:endParaRPr>
          </a:p>
          <a:p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Vous pouvez se tester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Compr</a:t>
            </a:r>
            <a:r>
              <a:rPr lang="fr-FR" altLang="zh-CN" sz="2000" dirty="0" smtClean="0">
                <a:solidFill>
                  <a:schemeClr val="bg1"/>
                </a:solidFill>
              </a:rPr>
              <a:t>é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hension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Orale</a:t>
            </a:r>
            <a:r>
              <a:rPr lang="en-US" altLang="zh-CN" sz="2000" dirty="0" smtClean="0">
                <a:solidFill>
                  <a:schemeClr val="bg1"/>
                </a:solidFill>
              </a:rPr>
              <a:t> 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l’Anglais</a:t>
            </a:r>
            <a:r>
              <a:rPr lang="en-US" altLang="zh-CN" sz="2000" dirty="0" smtClean="0">
                <a:solidFill>
                  <a:schemeClr val="bg1"/>
                </a:solidFill>
              </a:rPr>
              <a:t> en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deux</a:t>
            </a:r>
            <a:r>
              <a:rPr lang="en-US" altLang="zh-CN" sz="2000" dirty="0" smtClean="0">
                <a:solidFill>
                  <a:schemeClr val="bg1"/>
                </a:solidFill>
              </a:rPr>
              <a:t> modes: </a:t>
            </a:r>
            <a:r>
              <a:rPr lang="fr-FR" altLang="zh-CN" sz="2000" dirty="0" smtClean="0">
                <a:solidFill>
                  <a:schemeClr val="bg1"/>
                </a:solidFill>
              </a:rPr>
              <a:t>écoute de expression anglaise(par exemple:numéro, expression d’année, expression de jour) et écoute dialogue. </a:t>
            </a:r>
            <a:endParaRPr lang="fr-FR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On fait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même</a:t>
            </a:r>
            <a:r>
              <a:rPr lang="en-US" altLang="zh-CN" sz="2000" dirty="0" smtClean="0">
                <a:solidFill>
                  <a:schemeClr val="bg1"/>
                </a:solidFill>
              </a:rPr>
              <a:t> chose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comme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partie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C.Q, mais il faut ajouter la fonction 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plau</a:t>
            </a:r>
            <a:r>
              <a:rPr lang="en-US" altLang="zh-CN" sz="2000" dirty="0" smtClean="0">
                <a:solidFill>
                  <a:schemeClr val="bg1"/>
                </a:solidFill>
              </a:rPr>
              <a:t>”, ”stop”, ”pause” etc.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Donc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j’ajoute</a:t>
            </a:r>
            <a:r>
              <a:rPr lang="en-US" altLang="zh-CN" sz="2000" dirty="0" smtClean="0">
                <a:solidFill>
                  <a:schemeClr val="bg1"/>
                </a:solidFill>
              </a:rPr>
              <a:t> “listen= **/**.mp3”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contient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l’adresse</a:t>
            </a:r>
            <a:r>
              <a:rPr lang="en-US" altLang="zh-CN" sz="2000" dirty="0" smtClean="0">
                <a:solidFill>
                  <a:schemeClr val="bg1"/>
                </a:solidFill>
              </a:rPr>
              <a:t> de son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“.xml”.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crée</a:t>
            </a:r>
            <a:r>
              <a:rPr lang="en-US" altLang="zh-CN" sz="2000" dirty="0" smtClean="0">
                <a:solidFill>
                  <a:schemeClr val="bg1"/>
                </a:solidFill>
              </a:rPr>
              <a:t> les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boutons</a:t>
            </a:r>
            <a:r>
              <a:rPr lang="en-US" altLang="zh-CN" sz="2000" dirty="0" smtClean="0">
                <a:solidFill>
                  <a:schemeClr val="bg1"/>
                </a:solidFill>
              </a:rPr>
              <a:t>,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externe</a:t>
            </a:r>
            <a:r>
              <a:rPr lang="en-US" altLang="zh-CN" sz="2000" dirty="0" smtClean="0">
                <a:solidFill>
                  <a:schemeClr val="bg1"/>
                </a:solidFill>
              </a:rPr>
              <a:t> par le dossier </a:t>
            </a:r>
            <a:r>
              <a:rPr lang="fr-FR" altLang="zh-CN" sz="2000" dirty="0" smtClean="0">
                <a:solidFill>
                  <a:schemeClr val="bg1"/>
                </a:solidFill>
              </a:rPr>
              <a:t>ActionScript . Les boutons </a:t>
            </a:r>
            <a:r>
              <a:rPr lang="en-US" altLang="zh-CN" sz="2000" dirty="0" smtClean="0">
                <a:solidFill>
                  <a:schemeClr val="bg1"/>
                </a:solidFill>
              </a:rPr>
              <a:t>“play” et ”pause”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sont</a:t>
            </a:r>
            <a:r>
              <a:rPr lang="en-US" altLang="zh-CN" sz="2000" dirty="0" smtClean="0">
                <a:solidFill>
                  <a:schemeClr val="bg1"/>
                </a:solidFill>
              </a:rPr>
              <a:t> en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même</a:t>
            </a:r>
            <a:r>
              <a:rPr lang="en-US" altLang="zh-CN" sz="2000" dirty="0" smtClean="0">
                <a:solidFill>
                  <a:schemeClr val="bg1"/>
                </a:solidFill>
              </a:rPr>
              <a:t> position,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ils</a:t>
            </a:r>
            <a:r>
              <a:rPr lang="en-US" altLang="zh-CN" sz="2000" dirty="0" smtClean="0">
                <a:solidFill>
                  <a:schemeClr val="bg1"/>
                </a:solidFill>
              </a:rPr>
              <a:t> se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changent</a:t>
            </a:r>
            <a:r>
              <a:rPr lang="en-US" altLang="zh-CN" sz="2000" dirty="0" smtClean="0">
                <a:solidFill>
                  <a:schemeClr val="bg1"/>
                </a:solidFill>
              </a:rPr>
              <a:t> les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etats</a:t>
            </a:r>
            <a:r>
              <a:rPr lang="en-US" altLang="zh-CN" sz="2000" dirty="0" smtClean="0">
                <a:solidFill>
                  <a:schemeClr val="bg1"/>
                </a:solidFill>
              </a:rPr>
              <a:t> “visible=true/false”.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 “info”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permet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d’afficher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texte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qu’on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écoute</a:t>
            </a:r>
            <a:r>
              <a:rPr lang="en-US" altLang="zh-CN" sz="2000" dirty="0" smtClean="0">
                <a:solidFill>
                  <a:schemeClr val="bg1"/>
                </a:solidFill>
              </a:rPr>
              <a:t>, qui 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aussi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besoin</a:t>
            </a:r>
            <a:r>
              <a:rPr lang="en-US" altLang="zh-CN" sz="2000" dirty="0" smtClean="0">
                <a:solidFill>
                  <a:schemeClr val="bg1"/>
                </a:solidFill>
              </a:rPr>
              <a:t> d’être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ajoute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“.xml”.</a:t>
            </a:r>
            <a:r>
              <a:rPr lang="zh-CN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904656"/>
          </a:xfrm>
        </p:spPr>
        <p:txBody>
          <a:bodyPr>
            <a:normAutofit/>
          </a:bodyPr>
          <a:lstStyle/>
          <a:p>
            <a:pPr marL="548640" lvl="7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fr-FR" altLang="zh-CN" sz="2000" dirty="0" smtClean="0">
                <a:solidFill>
                  <a:schemeClr val="bg1"/>
                </a:solidFill>
              </a:rPr>
              <a:t>Evaluation(Challenge): Le mode </a:t>
            </a:r>
            <a:r>
              <a:rPr lang="fr-FR" altLang="zh-CN" sz="2000" dirty="0" smtClean="0">
                <a:solidFill>
                  <a:schemeClr val="bg1"/>
                </a:solidFill>
              </a:rPr>
              <a:t>évaluation</a:t>
            </a:r>
          </a:p>
          <a:p>
            <a:pPr marL="548640" lvl="7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fr-FR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r>
              <a:rPr lang="fr-FR" altLang="zh-CN" sz="2000" dirty="0" smtClean="0">
                <a:solidFill>
                  <a:schemeClr val="bg1"/>
                </a:solidFill>
              </a:rPr>
              <a:t>Cette partie est la mode évaluation pour C.Q et Puzzle. Il faut le terminer dans le temps limite. 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On ajoute la code </a:t>
            </a:r>
            <a:r>
              <a:rPr lang="en-US" altLang="zh-CN" sz="2000" dirty="0" smtClean="0">
                <a:solidFill>
                  <a:schemeClr val="bg1"/>
                </a:solidFill>
              </a:rPr>
              <a:t>“timer”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Calque</a:t>
            </a:r>
            <a:r>
              <a:rPr lang="en-US" altLang="zh-CN" sz="2000" dirty="0" smtClean="0">
                <a:solidFill>
                  <a:schemeClr val="bg1"/>
                </a:solidFill>
              </a:rPr>
              <a:t>, pour C.Q et Puzzle.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 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redéfinis</a:t>
            </a:r>
            <a:r>
              <a:rPr lang="en-US" altLang="zh-CN" sz="2000" dirty="0" smtClean="0">
                <a:solidFill>
                  <a:schemeClr val="bg1"/>
                </a:solidFill>
              </a:rPr>
              <a:t> des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TextFormat</a:t>
            </a:r>
            <a:r>
              <a:rPr lang="en-US" altLang="zh-CN" sz="2000" dirty="0" smtClean="0">
                <a:solidFill>
                  <a:schemeClr val="bg1"/>
                </a:solidFill>
              </a:rPr>
              <a:t> et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TextField</a:t>
            </a:r>
            <a:r>
              <a:rPr lang="en-US" altLang="zh-CN" sz="2000" dirty="0" smtClean="0">
                <a:solidFill>
                  <a:schemeClr val="bg1"/>
                </a:solidFill>
              </a:rPr>
              <a:t> pour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compteur</a:t>
            </a:r>
            <a:r>
              <a:rPr lang="en-US" altLang="zh-CN" sz="2000" dirty="0" smtClean="0">
                <a:solidFill>
                  <a:schemeClr val="bg1"/>
                </a:solidFill>
              </a:rPr>
              <a:t>. 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affiche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l’état</a:t>
            </a:r>
            <a:r>
              <a:rPr lang="en-US" altLang="zh-CN" sz="2000" dirty="0" smtClean="0">
                <a:solidFill>
                  <a:schemeClr val="bg1"/>
                </a:solidFill>
              </a:rPr>
              <a:t> initial “01:00” pour Puzzle et ”02:00” pour C.Q.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puis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compte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faut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tester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s’il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fini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chaque</a:t>
            </a:r>
            <a:r>
              <a:rPr lang="en-US" altLang="zh-CN" sz="2000" dirty="0" smtClean="0">
                <a:solidFill>
                  <a:schemeClr val="bg1"/>
                </a:solidFill>
              </a:rPr>
              <a:t> second.</a:t>
            </a:r>
            <a:r>
              <a:rPr lang="fr-FR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S’il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l’heure</a:t>
            </a:r>
            <a:r>
              <a:rPr lang="en-US" altLang="zh-CN" sz="2000" dirty="0" smtClean="0">
                <a:solidFill>
                  <a:schemeClr val="bg1"/>
                </a:solidFill>
              </a:rPr>
              <a:t>, 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s’arrête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à compter et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saute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directement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page_rate</a:t>
            </a:r>
            <a:r>
              <a:rPr lang="en-US" altLang="zh-CN" sz="2000" dirty="0" smtClean="0">
                <a:solidFill>
                  <a:schemeClr val="bg1"/>
                </a:solidFill>
              </a:rPr>
              <a:t>. 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548640" lvl="7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CN" sz="2400" dirty="0" smtClean="0">
                <a:solidFill>
                  <a:schemeClr val="bg1"/>
                </a:solidFill>
              </a:rPr>
              <a:t>		J’ai </a:t>
            </a:r>
            <a:r>
              <a:rPr lang="fr-FR" altLang="zh-CN" sz="2400" dirty="0" smtClean="0">
                <a:solidFill>
                  <a:schemeClr val="bg1"/>
                </a:solidFill>
              </a:rPr>
              <a:t>plus connaissance dans la domaine de Flash. Pendant je passe ce projet, je peux réaliser un résultat par des méthode différentes’est à dire que j’ai capacité à chercher la meilleur solution. Puis ce projet permet que j’applique des connaissance en cours dans réel action, par exemple: construire un jeu, créer certains questions ou flash outil etc. D’ailleurs, travailler tout seul me permet à développer et progresser plus vite. </a:t>
            </a:r>
            <a:endParaRPr lang="fr-FR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48680"/>
            <a:ext cx="360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Conclusion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Sommaire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Sch</a:t>
            </a:r>
            <a:r>
              <a:rPr lang="fr-FR" altLang="zh-CN" dirty="0" smtClean="0">
                <a:solidFill>
                  <a:schemeClr val="bg1"/>
                </a:solidFill>
              </a:rPr>
              <a:t>é</a:t>
            </a:r>
            <a:r>
              <a:rPr lang="en-US" altLang="zh-CN" dirty="0" smtClean="0">
                <a:solidFill>
                  <a:schemeClr val="bg1"/>
                </a:solidFill>
              </a:rPr>
              <a:t>ma du </a:t>
            </a:r>
            <a:r>
              <a:rPr lang="en-US" altLang="zh-CN" dirty="0" err="1" smtClean="0">
                <a:solidFill>
                  <a:schemeClr val="bg1"/>
                </a:solidFill>
              </a:rPr>
              <a:t>projet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Pr</a:t>
            </a:r>
            <a:r>
              <a:rPr lang="fr-FR" altLang="zh-CN" dirty="0" smtClean="0">
                <a:solidFill>
                  <a:schemeClr val="bg1"/>
                </a:solidFill>
              </a:rPr>
              <a:t>é</a:t>
            </a:r>
            <a:r>
              <a:rPr lang="en-US" altLang="zh-CN" dirty="0" err="1" smtClean="0">
                <a:solidFill>
                  <a:schemeClr val="bg1"/>
                </a:solidFill>
              </a:rPr>
              <a:t>sentation</a:t>
            </a:r>
            <a:r>
              <a:rPr lang="en-US" altLang="zh-CN" dirty="0" smtClean="0">
                <a:solidFill>
                  <a:schemeClr val="bg1"/>
                </a:solidFill>
              </a:rPr>
              <a:t> du </a:t>
            </a:r>
            <a:r>
              <a:rPr lang="en-US" altLang="zh-CN" dirty="0" err="1" smtClean="0">
                <a:solidFill>
                  <a:schemeClr val="bg1"/>
                </a:solidFill>
              </a:rPr>
              <a:t>sujet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Xin\AppData\Roaming\Tencent\Users\71910390\QQ\WinTemp\RichOle\G}{2]TLI8CLJ3%XNC0_J0Z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3480"/>
            <a:ext cx="6840760" cy="3834583"/>
          </a:xfrm>
          <a:prstGeom prst="rect">
            <a:avLst/>
          </a:prstGeom>
          <a:noFill/>
        </p:spPr>
      </p:pic>
      <p:cxnSp>
        <p:nvCxnSpPr>
          <p:cNvPr id="6" name="直接箭头连接符 5"/>
          <p:cNvCxnSpPr/>
          <p:nvPr/>
        </p:nvCxnSpPr>
        <p:spPr>
          <a:xfrm flipV="1">
            <a:off x="4932040" y="14834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1799692" y="2167516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863588" y="5551892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4212754" y="591181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7452320" y="5587896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59126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dirty="0" smtClean="0">
                <a:solidFill>
                  <a:schemeClr val="bg1"/>
                </a:solidFill>
              </a:rPr>
              <a:t> de quitter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64166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Bonton</a:t>
            </a:r>
            <a:r>
              <a:rPr lang="en-US" altLang="zh-CN" dirty="0" smtClean="0">
                <a:solidFill>
                  <a:schemeClr val="bg1"/>
                </a:solidFill>
              </a:rPr>
              <a:t> de </a:t>
            </a:r>
            <a:r>
              <a:rPr lang="en-US" altLang="zh-CN" dirty="0" err="1" smtClean="0">
                <a:solidFill>
                  <a:schemeClr val="bg1"/>
                </a:solidFill>
              </a:rPr>
              <a:t>Aller</a:t>
            </a:r>
            <a:r>
              <a:rPr lang="en-US" altLang="zh-CN" dirty="0" smtClean="0">
                <a:solidFill>
                  <a:schemeClr val="bg1"/>
                </a:solidFill>
              </a:rPr>
              <a:t>_</a:t>
            </a:r>
            <a:r>
              <a:rPr lang="fr-FR" altLang="zh-CN" dirty="0" smtClean="0">
                <a:solidFill>
                  <a:schemeClr val="bg1"/>
                </a:solidFill>
              </a:rPr>
              <a:t>Accueil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240" y="6488668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Bonton</a:t>
            </a:r>
            <a:r>
              <a:rPr lang="en-US" altLang="zh-CN" dirty="0" smtClean="0">
                <a:solidFill>
                  <a:schemeClr val="bg1"/>
                </a:solidFill>
              </a:rPr>
              <a:t> de </a:t>
            </a:r>
            <a:r>
              <a:rPr lang="en-US" altLang="zh-CN" dirty="0" err="1" smtClean="0">
                <a:solidFill>
                  <a:schemeClr val="bg1"/>
                </a:solidFill>
              </a:rPr>
              <a:t>FullScreen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Image de </a:t>
            </a:r>
            <a:r>
              <a:rPr lang="en-US" altLang="zh-CN" dirty="0" err="1" smtClean="0">
                <a:solidFill>
                  <a:schemeClr val="bg1"/>
                </a:solidFill>
              </a:rPr>
              <a:t>Bienvenu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112474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Menu </a:t>
            </a:r>
            <a:r>
              <a:rPr lang="en-US" altLang="zh-CN" dirty="0" err="1" smtClean="0">
                <a:solidFill>
                  <a:schemeClr val="bg1"/>
                </a:solidFill>
              </a:rPr>
              <a:t>principale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3808" y="188640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Page 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Accueil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C’est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la page: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Accueil</a:t>
            </a:r>
            <a:r>
              <a:rPr lang="en-US" altLang="zh-CN" sz="2000" dirty="0" smtClean="0">
                <a:solidFill>
                  <a:schemeClr val="bg1"/>
                </a:solidFill>
              </a:rPr>
              <a:t>,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contient</a:t>
            </a:r>
            <a:r>
              <a:rPr lang="en-US" altLang="zh-CN" sz="2000" dirty="0" smtClean="0">
                <a:solidFill>
                  <a:schemeClr val="bg1"/>
                </a:solidFill>
              </a:rPr>
              <a:t> le menu principal(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permet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d’étendre</a:t>
            </a:r>
            <a:r>
              <a:rPr lang="en-US" altLang="zh-CN" sz="2000" dirty="0" smtClean="0">
                <a:solidFill>
                  <a:schemeClr val="bg1"/>
                </a:solidFill>
              </a:rPr>
              <a:t> des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sous</a:t>
            </a:r>
            <a:r>
              <a:rPr lang="en-US" altLang="zh-CN" sz="2000" dirty="0" smtClean="0">
                <a:solidFill>
                  <a:schemeClr val="bg1"/>
                </a:solidFill>
              </a:rPr>
              <a:t>-menu) </a:t>
            </a:r>
            <a:r>
              <a:rPr lang="fr-FR" altLang="zh-CN" sz="2000" dirty="0" smtClean="0">
                <a:solidFill>
                  <a:schemeClr val="bg1"/>
                </a:solidFill>
              </a:rPr>
              <a:t>sur la tête, l’image de Bienvenu au milieu et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certains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outils</a:t>
            </a:r>
            <a:r>
              <a:rPr lang="en-US" altLang="zh-CN" sz="2000" dirty="0" smtClean="0">
                <a:solidFill>
                  <a:schemeClr val="bg1"/>
                </a:solidFill>
              </a:rPr>
              <a:t> au fond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Menu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construis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</a:t>
            </a:r>
            <a:r>
              <a:rPr lang="en-US" altLang="zh-CN" sz="2000" dirty="0" smtClean="0">
                <a:solidFill>
                  <a:schemeClr val="bg1"/>
                </a:solidFill>
              </a:rPr>
              <a:t> menu par load “.xml”, 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ListenerMouse</a:t>
            </a:r>
            <a:r>
              <a:rPr lang="en-US" altLang="zh-CN" sz="2000" dirty="0" smtClean="0">
                <a:solidFill>
                  <a:schemeClr val="bg1"/>
                </a:solidFill>
              </a:rPr>
              <a:t> lie les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méthodes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écoute des action correspondantes: </a:t>
            </a:r>
            <a:r>
              <a:rPr lang="en-US" altLang="zh-CN" sz="2000" dirty="0" smtClean="0">
                <a:solidFill>
                  <a:schemeClr val="bg1"/>
                </a:solidFill>
              </a:rPr>
              <a:t>“up”, ”out”, ”down”,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sur</a:t>
            </a:r>
            <a:r>
              <a:rPr lang="en-US" altLang="zh-CN" sz="2000" dirty="0" smtClean="0">
                <a:solidFill>
                  <a:schemeClr val="bg1"/>
                </a:solidFill>
              </a:rPr>
              <a:t> 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main_menu</a:t>
            </a:r>
            <a:r>
              <a:rPr lang="en-US" altLang="zh-CN" sz="2000" dirty="0" smtClean="0">
                <a:solidFill>
                  <a:schemeClr val="bg1"/>
                </a:solidFill>
              </a:rPr>
              <a:t> et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sub_menu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différemment.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Dans </a:t>
            </a:r>
            <a:r>
              <a:rPr lang="fr-FR" altLang="zh-CN" sz="2000" dirty="0" smtClean="0">
                <a:solidFill>
                  <a:schemeClr val="bg1"/>
                </a:solidFill>
              </a:rPr>
              <a:t>chaque méthode, je définis: 1. la forme de texte affiche.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r>
              <a:rPr lang="fr-FR" altLang="zh-CN" sz="2000" dirty="0" smtClean="0">
                <a:solidFill>
                  <a:schemeClr val="bg1"/>
                </a:solidFill>
              </a:rPr>
              <a:t>    </a:t>
            </a:r>
            <a:r>
              <a:rPr lang="fr-FR" altLang="zh-CN" sz="2000" dirty="0" smtClean="0">
                <a:solidFill>
                  <a:schemeClr val="bg1"/>
                </a:solidFill>
              </a:rPr>
              <a:t>			</a:t>
            </a:r>
            <a:r>
              <a:rPr lang="fr-FR" altLang="zh-CN" sz="2000" dirty="0" smtClean="0">
                <a:solidFill>
                  <a:schemeClr val="bg1"/>
                </a:solidFill>
              </a:rPr>
              <a:t>        </a:t>
            </a:r>
            <a:r>
              <a:rPr lang="fr-FR" altLang="zh-CN" sz="2000" dirty="0" smtClean="0">
                <a:solidFill>
                  <a:schemeClr val="bg1"/>
                </a:solidFill>
              </a:rPr>
              <a:t>2. le son correspondant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Par </a:t>
            </a:r>
            <a:r>
              <a:rPr lang="fr-FR" altLang="zh-CN" sz="2000" dirty="0" smtClean="0">
                <a:solidFill>
                  <a:schemeClr val="bg1"/>
                </a:solidFill>
              </a:rPr>
              <a:t>exemple: quand on click main_menu, il faut afficher le sub_menu correspondant; mais quand on click sub_menu, il faut charger </a:t>
            </a:r>
            <a:r>
              <a:rPr lang="en-US" altLang="zh-CN" sz="2000" dirty="0" smtClean="0">
                <a:solidFill>
                  <a:schemeClr val="bg1"/>
                </a:solidFill>
              </a:rPr>
              <a:t>“.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swf</a:t>
            </a:r>
            <a:r>
              <a:rPr lang="en-US" altLang="zh-CN" sz="2000" dirty="0" smtClean="0">
                <a:solidFill>
                  <a:schemeClr val="bg1"/>
                </a:solidFill>
              </a:rPr>
              <a:t>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correspondant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construis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boutons</a:t>
            </a:r>
            <a:r>
              <a:rPr lang="en-US" altLang="zh-CN" sz="2000" dirty="0" smtClean="0">
                <a:solidFill>
                  <a:schemeClr val="bg1"/>
                </a:solidFill>
              </a:rPr>
              <a:t> par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méthode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différentes</a:t>
            </a:r>
            <a:r>
              <a:rPr lang="en-US" altLang="zh-CN" sz="2000" dirty="0" smtClean="0">
                <a:solidFill>
                  <a:schemeClr val="bg1"/>
                </a:solidFill>
              </a:rPr>
              <a:t>. 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Button_quit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et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Button_Fullscreen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sont</a:t>
            </a:r>
            <a:r>
              <a:rPr lang="en-US" altLang="zh-CN" sz="2000" dirty="0" smtClean="0">
                <a:solidFill>
                  <a:schemeClr val="bg1"/>
                </a:solidFill>
              </a:rPr>
              <a:t> charge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externe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c’est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à</a:t>
            </a:r>
            <a:r>
              <a:rPr lang="en-US" altLang="zh-CN" sz="2000" dirty="0" smtClean="0">
                <a:solidFill>
                  <a:schemeClr val="bg1"/>
                </a:solidFill>
              </a:rPr>
              <a:t> dire on load “.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swf</a:t>
            </a:r>
            <a:r>
              <a:rPr lang="en-US" altLang="zh-CN" sz="2000" dirty="0" smtClean="0">
                <a:solidFill>
                  <a:schemeClr val="bg1"/>
                </a:solidFill>
              </a:rPr>
              <a:t>”.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Mais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Button_GoHome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construit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sur</a:t>
            </a:r>
            <a:r>
              <a:rPr lang="en-US" altLang="zh-CN" sz="2000" dirty="0" smtClean="0">
                <a:solidFill>
                  <a:schemeClr val="bg1"/>
                </a:solidFill>
              </a:rPr>
              <a:t> la Stage,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puis</a:t>
            </a:r>
            <a:r>
              <a:rPr lang="en-US" altLang="zh-CN" sz="2000" dirty="0" smtClean="0">
                <a:solidFill>
                  <a:schemeClr val="bg1"/>
                </a:solidFill>
              </a:rPr>
              <a:t> 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définis</a:t>
            </a:r>
            <a:r>
              <a:rPr lang="en-US" altLang="zh-CN" sz="2000" dirty="0" smtClean="0">
                <a:solidFill>
                  <a:schemeClr val="bg1"/>
                </a:solidFill>
              </a:rPr>
              <a:t> 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ListenerMouse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quand</a:t>
            </a:r>
            <a:r>
              <a:rPr lang="en-US" altLang="zh-CN" sz="2000" dirty="0" smtClean="0">
                <a:solidFill>
                  <a:schemeClr val="bg1"/>
                </a:solidFill>
              </a:rPr>
              <a:t> on click,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saute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à la page Accueil</a:t>
            </a:r>
            <a:r>
              <a:rPr lang="fr-FR" altLang="zh-CN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Tous </a:t>
            </a:r>
            <a:r>
              <a:rPr lang="fr-FR" altLang="zh-CN" sz="2000" dirty="0" smtClean="0">
                <a:solidFill>
                  <a:schemeClr val="bg1"/>
                </a:solidFill>
              </a:rPr>
              <a:t>les conteneurs sont disponible tous les temps.</a:t>
            </a:r>
            <a:r>
              <a:rPr lang="zh-CN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1412776"/>
            <a:ext cx="212109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Loading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2492896"/>
            <a:ext cx="331853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Page_Accueil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512" y="3789040"/>
            <a:ext cx="118173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Cours</a:t>
            </a:r>
            <a:endParaRPr lang="en-US" altLang="zh-CN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zh-CN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(Course)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3789040"/>
            <a:ext cx="15121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Exercice</a:t>
            </a:r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Ecrite</a:t>
            </a:r>
            <a:endParaRPr lang="en-US" altLang="zh-CN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zh-CN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(Exercise)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3789040"/>
            <a:ext cx="122413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Exercice</a:t>
            </a:r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Ecoute</a:t>
            </a:r>
            <a:endParaRPr lang="en-US" altLang="zh-CN" sz="20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zh-CN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(Listen)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8531" y="3933056"/>
            <a:ext cx="155202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Evaluation</a:t>
            </a:r>
          </a:p>
          <a:p>
            <a:pPr algn="ctr"/>
            <a:r>
              <a:rPr lang="en-US" altLang="zh-CN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(Challenge)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7294" y="3933056"/>
            <a:ext cx="7681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Help</a:t>
            </a:r>
            <a:endParaRPr lang="zh-CN" alt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949280"/>
            <a:ext cx="140364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5949280"/>
            <a:ext cx="93610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English Spoken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5949280"/>
            <a:ext cx="81144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Puzzle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1880" y="5949280"/>
            <a:ext cx="55496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C.Q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9428" y="5949280"/>
            <a:ext cx="11095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Numero</a:t>
            </a:r>
            <a:endParaRPr lang="en-US" altLang="zh-CN" sz="1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(Number)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36096" y="5949280"/>
            <a:ext cx="10518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Dialogue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8224" y="5949280"/>
            <a:ext cx="81144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Puzzle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68344" y="5949280"/>
            <a:ext cx="55496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C.Q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287524" y="4905164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1295636" y="4905164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6588224" y="5085184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4463988" y="512118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2375756" y="512118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7236296" y="5085184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5328084" y="512118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203848" y="5157192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6" idx="0"/>
          </p:cNvCxnSpPr>
          <p:nvPr/>
        </p:nvCxnSpPr>
        <p:spPr>
          <a:xfrm rot="10800000" flipV="1">
            <a:off x="1341380" y="3212976"/>
            <a:ext cx="171845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7" idx="0"/>
          </p:cNvCxnSpPr>
          <p:nvPr/>
        </p:nvCxnSpPr>
        <p:spPr>
          <a:xfrm rot="10800000" flipV="1">
            <a:off x="3383868" y="3212976"/>
            <a:ext cx="75608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0" idx="0"/>
          </p:cNvCxnSpPr>
          <p:nvPr/>
        </p:nvCxnSpPr>
        <p:spPr>
          <a:xfrm>
            <a:off x="6372200" y="3212976"/>
            <a:ext cx="230917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9" idx="0"/>
          </p:cNvCxnSpPr>
          <p:nvPr/>
        </p:nvCxnSpPr>
        <p:spPr>
          <a:xfrm>
            <a:off x="5580112" y="3212976"/>
            <a:ext cx="1734433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2"/>
            <a:endCxn id="8" idx="0"/>
          </p:cNvCxnSpPr>
          <p:nvPr/>
        </p:nvCxnSpPr>
        <p:spPr>
          <a:xfrm rot="16200000" flipH="1">
            <a:off x="4765467" y="3154415"/>
            <a:ext cx="588258" cy="68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2"/>
            <a:endCxn id="5" idx="0"/>
          </p:cNvCxnSpPr>
          <p:nvPr/>
        </p:nvCxnSpPr>
        <p:spPr>
          <a:xfrm rot="16200000" flipH="1">
            <a:off x="4521654" y="2295450"/>
            <a:ext cx="372234" cy="2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55776" y="476672"/>
            <a:ext cx="45365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bg1"/>
                </a:solidFill>
              </a:rPr>
              <a:t>Sch</a:t>
            </a:r>
            <a:r>
              <a:rPr lang="fr-FR" altLang="zh-CN" sz="4000" b="1" dirty="0" smtClean="0">
                <a:solidFill>
                  <a:schemeClr val="bg1"/>
                </a:solidFill>
              </a:rPr>
              <a:t>é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ma du 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projet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366223" y="5949280"/>
            <a:ext cx="77777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</a:t>
            </a:r>
            <a:endParaRPr lang="zh-CN" alt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8118140" y="5174940"/>
            <a:ext cx="1224136" cy="36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</a:t>
            </a:r>
            <a:r>
              <a:rPr lang="fr-FR" altLang="zh-CN" dirty="0" smtClean="0">
                <a:solidFill>
                  <a:schemeClr val="bg1"/>
                </a:solidFill>
              </a:rPr>
              <a:t>é</a:t>
            </a:r>
            <a:r>
              <a:rPr lang="en-US" altLang="zh-CN" dirty="0" err="1" smtClean="0">
                <a:solidFill>
                  <a:schemeClr val="bg1"/>
                </a:solidFill>
              </a:rPr>
              <a:t>sentation</a:t>
            </a:r>
            <a:r>
              <a:rPr lang="en-US" altLang="zh-CN" dirty="0" smtClean="0">
                <a:solidFill>
                  <a:schemeClr val="bg1"/>
                </a:solidFill>
              </a:rPr>
              <a:t> du </a:t>
            </a:r>
            <a:r>
              <a:rPr lang="en-US" altLang="zh-CN" dirty="0" err="1" smtClean="0">
                <a:solidFill>
                  <a:schemeClr val="bg1"/>
                </a:solidFill>
              </a:rPr>
              <a:t>sujet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Sujet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 err="1" smtClean="0">
                <a:solidFill>
                  <a:schemeClr val="bg1"/>
                </a:solidFill>
              </a:rPr>
              <a:t>Compr</a:t>
            </a:r>
            <a:r>
              <a:rPr lang="fr-FR" altLang="zh-CN" dirty="0" smtClean="0">
                <a:solidFill>
                  <a:schemeClr val="bg1"/>
                </a:solidFill>
              </a:rPr>
              <a:t>é</a:t>
            </a:r>
            <a:r>
              <a:rPr lang="en-US" altLang="zh-CN" dirty="0" err="1" smtClean="0">
                <a:solidFill>
                  <a:schemeClr val="bg1"/>
                </a:solidFill>
              </a:rPr>
              <a:t>hension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Orale</a:t>
            </a:r>
            <a:r>
              <a:rPr lang="en-US" altLang="zh-CN" dirty="0" smtClean="0">
                <a:solidFill>
                  <a:schemeClr val="bg1"/>
                </a:solidFill>
              </a:rPr>
              <a:t> de </a:t>
            </a:r>
            <a:r>
              <a:rPr lang="en-US" altLang="zh-CN" dirty="0" err="1" smtClean="0">
                <a:solidFill>
                  <a:schemeClr val="bg1"/>
                </a:solidFill>
              </a:rPr>
              <a:t>l’Anglais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		      Il y a </a:t>
            </a:r>
            <a:r>
              <a:rPr lang="en-US" altLang="zh-CN" dirty="0" err="1" smtClean="0">
                <a:solidFill>
                  <a:schemeClr val="bg1"/>
                </a:solidFill>
              </a:rPr>
              <a:t>cinq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paritie</a:t>
            </a:r>
            <a:r>
              <a:rPr lang="en-US" altLang="zh-CN" dirty="0" smtClean="0">
                <a:solidFill>
                  <a:schemeClr val="bg1"/>
                </a:solidFill>
              </a:rPr>
              <a:t> au total: </a:t>
            </a:r>
          </a:p>
          <a:p>
            <a:pPr lvl="7"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Cours</a:t>
            </a:r>
            <a:r>
              <a:rPr lang="en-US" altLang="zh-CN" sz="2400" dirty="0" smtClean="0">
                <a:solidFill>
                  <a:schemeClr val="bg1"/>
                </a:solidFill>
              </a:rPr>
              <a:t> (Course)</a:t>
            </a:r>
          </a:p>
          <a:p>
            <a:pPr lvl="7"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Exercice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fr-FR" altLang="zh-CN" sz="2400" dirty="0" smtClean="0">
                <a:solidFill>
                  <a:schemeClr val="bg1"/>
                </a:solidFill>
              </a:rPr>
              <a:t>écrite </a:t>
            </a:r>
            <a:r>
              <a:rPr lang="en-US" altLang="zh-CN" sz="2400" dirty="0" smtClean="0">
                <a:solidFill>
                  <a:schemeClr val="bg1"/>
                </a:solidFill>
              </a:rPr>
              <a:t>(Exercise)</a:t>
            </a:r>
          </a:p>
          <a:p>
            <a:pPr lvl="7">
              <a:buFont typeface="Wingdings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Exercice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fr-FR" altLang="zh-CN" sz="2400" dirty="0" smtClean="0">
                <a:solidFill>
                  <a:schemeClr val="bg1"/>
                </a:solidFill>
              </a:rPr>
              <a:t>écoute(Listen)</a:t>
            </a:r>
          </a:p>
          <a:p>
            <a:pPr lvl="7">
              <a:buFont typeface="Wingdings" pitchFamily="2" charset="2"/>
              <a:buChar char="p"/>
            </a:pPr>
            <a:r>
              <a:rPr lang="fr-FR" altLang="zh-CN" sz="2400" dirty="0" smtClean="0">
                <a:solidFill>
                  <a:schemeClr val="bg1"/>
                </a:solidFill>
              </a:rPr>
              <a:t>Evaluation(Challenge)</a:t>
            </a:r>
          </a:p>
          <a:p>
            <a:pPr lvl="7">
              <a:buFont typeface="Wingdings" pitchFamily="2" charset="2"/>
              <a:buChar char="p"/>
            </a:pPr>
            <a:r>
              <a:rPr lang="fr-FR" altLang="zh-CN" sz="2400" dirty="0" smtClean="0">
                <a:solidFill>
                  <a:schemeClr val="bg1"/>
                </a:solidFill>
              </a:rPr>
              <a:t>About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Cours</a:t>
            </a:r>
            <a:r>
              <a:rPr lang="en-US" altLang="zh-CN" sz="2000" dirty="0" smtClean="0">
                <a:solidFill>
                  <a:schemeClr val="bg1"/>
                </a:solidFill>
              </a:rPr>
              <a:t> (Course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Introduction: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permet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à lire la présentation de la langue anglais </a:t>
            </a:r>
            <a:r>
              <a:rPr lang="fr-FR" altLang="zh-CN" sz="2000" dirty="0" smtClean="0">
                <a:solidFill>
                  <a:schemeClr val="bg1"/>
                </a:solidFill>
              </a:rPr>
              <a:t>		    en Français</a:t>
            </a:r>
            <a:r>
              <a:rPr lang="fr-FR" altLang="zh-CN" sz="2000" dirty="0" smtClean="0">
                <a:solidFill>
                  <a:schemeClr val="bg1"/>
                </a:solidFill>
              </a:rPr>
              <a:t>, en Anglais et en Chinois.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Je construit un texte dynamique qui Load </a:t>
            </a:r>
            <a:r>
              <a:rPr lang="en-US" altLang="zh-CN" sz="2000" dirty="0" smtClean="0">
                <a:solidFill>
                  <a:schemeClr val="bg1"/>
                </a:solidFill>
              </a:rPr>
              <a:t>“.xml”,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puis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j’ajoute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fonction</a:t>
            </a:r>
            <a:r>
              <a:rPr lang="en-US" altLang="zh-CN" sz="2000" dirty="0" smtClean="0">
                <a:solidFill>
                  <a:schemeClr val="bg1"/>
                </a:solidFill>
              </a:rPr>
              <a:t> 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sélection</a:t>
            </a:r>
            <a:r>
              <a:rPr lang="en-US" altLang="zh-CN" sz="2000" dirty="0" smtClean="0">
                <a:solidFill>
                  <a:schemeClr val="bg1"/>
                </a:solidFill>
              </a:rPr>
              <a:t> langue par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ComboBox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Après le Load XML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depuis</a:t>
            </a:r>
            <a:r>
              <a:rPr lang="en-US" altLang="zh-CN" sz="2000" dirty="0" smtClean="0">
                <a:solidFill>
                  <a:schemeClr val="bg1"/>
                </a:solidFill>
              </a:rPr>
              <a:t> un dossier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externe</a:t>
            </a:r>
            <a:r>
              <a:rPr lang="en-US" altLang="zh-CN" sz="2000" dirty="0" smtClean="0">
                <a:solidFill>
                  <a:schemeClr val="bg1"/>
                </a:solidFill>
              </a:rPr>
              <a:t>, 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stocke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tous</a:t>
            </a:r>
            <a:r>
              <a:rPr lang="en-US" altLang="zh-CN" sz="2000" dirty="0" smtClean="0">
                <a:solidFill>
                  <a:schemeClr val="bg1"/>
                </a:solidFill>
              </a:rPr>
              <a:t> les Strings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sur</a:t>
            </a:r>
            <a:r>
              <a:rPr lang="en-US" altLang="zh-CN" sz="2000" dirty="0" smtClean="0">
                <a:solidFill>
                  <a:schemeClr val="bg1"/>
                </a:solidFill>
              </a:rPr>
              <a:t> un Array. Et un tableau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contient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Français</a:t>
            </a:r>
            <a:r>
              <a:rPr lang="en-US" altLang="zh-CN" sz="2000" dirty="0" smtClean="0">
                <a:solidFill>
                  <a:schemeClr val="bg1"/>
                </a:solidFill>
              </a:rPr>
              <a:t> String, English String et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Chinois</a:t>
            </a:r>
            <a:r>
              <a:rPr lang="en-US" altLang="zh-CN" sz="2000" dirty="0" smtClean="0">
                <a:solidFill>
                  <a:schemeClr val="bg1"/>
                </a:solidFill>
              </a:rPr>
              <a:t> String. 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construit</a:t>
            </a:r>
            <a:r>
              <a:rPr lang="en-US" altLang="zh-CN" sz="2000" dirty="0" smtClean="0">
                <a:solidFill>
                  <a:schemeClr val="bg1"/>
                </a:solidFill>
              </a:rPr>
              <a:t> 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ComboBox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composants</a:t>
            </a:r>
            <a:r>
              <a:rPr lang="en-US" altLang="zh-CN" sz="2000" dirty="0" smtClean="0">
                <a:solidFill>
                  <a:schemeClr val="bg1"/>
                </a:solidFill>
              </a:rPr>
              <a:t> par les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noms</a:t>
            </a:r>
            <a:r>
              <a:rPr lang="en-US" altLang="zh-CN" sz="2000" dirty="0" smtClean="0">
                <a:solidFill>
                  <a:schemeClr val="bg1"/>
                </a:solidFill>
              </a:rPr>
              <a:t> de langue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depuis</a:t>
            </a:r>
            <a:r>
              <a:rPr lang="en-US" altLang="zh-CN" sz="2000" dirty="0" smtClean="0">
                <a:solidFill>
                  <a:schemeClr val="bg1"/>
                </a:solidFill>
              </a:rPr>
              <a:t> “.xml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English-Spoken: il montre que les pays principales qui parlent 		 </a:t>
            </a:r>
            <a:r>
              <a:rPr lang="fr-FR" altLang="zh-CN" sz="2000" dirty="0" smtClean="0">
                <a:solidFill>
                  <a:schemeClr val="bg1"/>
                </a:solidFill>
              </a:rPr>
              <a:t>        </a:t>
            </a:r>
            <a:r>
              <a:rPr lang="fr-FR" altLang="zh-CN" sz="2000" dirty="0" smtClean="0">
                <a:solidFill>
                  <a:schemeClr val="bg1"/>
                </a:solidFill>
              </a:rPr>
              <a:t>Anglais en mode dynamique.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réalise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au résultat dynamique par la méthode 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fr-FR" altLang="zh-CN" sz="2000" dirty="0" smtClean="0">
                <a:solidFill>
                  <a:schemeClr val="bg1"/>
                </a:solidFill>
              </a:rPr>
              <a:t>boutons </a:t>
            </a:r>
            <a:r>
              <a:rPr lang="en-US" altLang="zh-CN" sz="2000" dirty="0" smtClean="0">
                <a:solidFill>
                  <a:schemeClr val="bg1"/>
                </a:solidFill>
              </a:rPr>
              <a:t>”.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Chaque</a:t>
            </a:r>
            <a:r>
              <a:rPr lang="en-US" altLang="zh-CN" sz="2000" dirty="0" smtClean="0">
                <a:solidFill>
                  <a:schemeClr val="bg1"/>
                </a:solidFill>
              </a:rPr>
              <a:t> pays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un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puis</a:t>
            </a:r>
            <a:r>
              <a:rPr lang="en-US" altLang="zh-CN" sz="2000" dirty="0" smtClean="0">
                <a:solidFill>
                  <a:schemeClr val="bg1"/>
                </a:solidFill>
              </a:rPr>
              <a:t> 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définis</a:t>
            </a:r>
            <a:r>
              <a:rPr lang="en-US" altLang="zh-CN" sz="2000" dirty="0" smtClean="0">
                <a:solidFill>
                  <a:schemeClr val="bg1"/>
                </a:solidFill>
              </a:rPr>
              <a:t> 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 en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états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diffèrents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affichage</a:t>
            </a:r>
            <a:r>
              <a:rPr lang="en-US" altLang="zh-CN" sz="2000" dirty="0" smtClean="0">
                <a:solidFill>
                  <a:schemeClr val="bg1"/>
                </a:solidFill>
              </a:rPr>
              <a:t> le nom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quand</a:t>
            </a:r>
            <a:r>
              <a:rPr lang="en-US" altLang="zh-CN" sz="2000" dirty="0" smtClean="0">
                <a:solidFill>
                  <a:schemeClr val="bg1"/>
                </a:solidFill>
              </a:rPr>
              <a:t> “up”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;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revient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l’origine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quand</a:t>
            </a:r>
            <a:r>
              <a:rPr lang="en-US" altLang="zh-CN" sz="2000" dirty="0" smtClean="0">
                <a:solidFill>
                  <a:schemeClr val="bg1"/>
                </a:solidFill>
              </a:rPr>
              <a:t> on “out”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bouton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zh-CN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Exercice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écrite </a:t>
            </a:r>
            <a:r>
              <a:rPr lang="en-US" altLang="zh-CN" sz="2000" dirty="0" smtClean="0">
                <a:solidFill>
                  <a:schemeClr val="bg1"/>
                </a:solidFill>
              </a:rPr>
              <a:t>(Exercise) :</a:t>
            </a:r>
            <a:r>
              <a:rPr lang="fr-FR" altLang="zh-CN" sz="2000" dirty="0" smtClean="0">
                <a:solidFill>
                  <a:schemeClr val="bg1"/>
                </a:solidFill>
              </a:rPr>
              <a:t> Le mode exploratoire </a:t>
            </a:r>
            <a:endParaRPr lang="fr-FR" altLang="zh-CN" sz="2000" dirty="0" smtClean="0">
              <a:solidFill>
                <a:schemeClr val="bg1"/>
              </a:solidFill>
            </a:endParaRPr>
          </a:p>
          <a:p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Puzzle: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c’est</a:t>
            </a:r>
            <a:r>
              <a:rPr lang="en-US" altLang="zh-CN" sz="2000" dirty="0" smtClean="0">
                <a:solidFill>
                  <a:schemeClr val="bg1"/>
                </a:solidFill>
              </a:rPr>
              <a:t> un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jeu</a:t>
            </a:r>
            <a:r>
              <a:rPr lang="en-US" altLang="zh-CN" sz="2000" dirty="0" smtClean="0">
                <a:solidFill>
                  <a:schemeClr val="bg1"/>
                </a:solidFill>
              </a:rPr>
              <a:t>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vous</a:t>
            </a:r>
            <a:r>
              <a:rPr lang="en-US" altLang="zh-CN" sz="2000" dirty="0" smtClean="0">
                <a:solidFill>
                  <a:schemeClr val="bg1"/>
                </a:solidFill>
              </a:rPr>
              <a:t> aide </a:t>
            </a:r>
            <a:r>
              <a:rPr lang="fr-FR" altLang="zh-CN" sz="2000" dirty="0" smtClean="0">
                <a:solidFill>
                  <a:schemeClr val="bg1"/>
                </a:solidFill>
              </a:rPr>
              <a:t>à connaître mieux certains </a:t>
            </a:r>
            <a:r>
              <a:rPr lang="fr-FR" altLang="zh-CN" sz="2000" dirty="0" smtClean="0">
                <a:solidFill>
                  <a:schemeClr val="bg1"/>
                </a:solidFill>
              </a:rPr>
              <a:t>	        pays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qui </a:t>
            </a:r>
            <a:r>
              <a:rPr lang="fr-FR" altLang="zh-CN" sz="2000" dirty="0" smtClean="0">
                <a:solidFill>
                  <a:schemeClr val="bg1"/>
                </a:solidFill>
              </a:rPr>
              <a:t>parlent Anglais en mode Puzzle</a:t>
            </a:r>
            <a:r>
              <a:rPr lang="fr-FR" altLang="zh-CN" sz="2000" dirty="0" smtClean="0">
                <a:solidFill>
                  <a:schemeClr val="bg1"/>
                </a:solidFill>
              </a:rPr>
              <a:t>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Il y a trois Calques au total. Une est l’image origine. Une est pièces à compléter. Et une pour coder(AS). Je transforme l’image de chaque pays(pièce) en Clip, puis je les remets sur deuxième Calque(piece), qui est nomme r*(r1,r2...). Et les pièces correspondante sur la première Calque(origin) sont nommes r*Piece(r1Piece,r2Piece...).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Pour réaliser l’affichage de nom de chaque pièce, je load </a:t>
            </a:r>
            <a:r>
              <a:rPr lang="en-US" altLang="zh-CN" sz="2000" dirty="0" smtClean="0">
                <a:solidFill>
                  <a:schemeClr val="bg1"/>
                </a:solidFill>
              </a:rPr>
              <a:t>“.xml”,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lu</a:t>
            </a:r>
            <a:r>
              <a:rPr lang="en-US" altLang="zh-CN" sz="2000" dirty="0" smtClean="0">
                <a:solidFill>
                  <a:schemeClr val="bg1"/>
                </a:solidFill>
              </a:rPr>
              <a:t> par les “ID=r*”.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	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glisse</a:t>
            </a:r>
            <a:r>
              <a:rPr lang="en-US" altLang="zh-CN" sz="2000" dirty="0" smtClean="0">
                <a:solidFill>
                  <a:schemeClr val="bg1"/>
                </a:solidFill>
              </a:rPr>
              <a:t> la mouse,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faut</a:t>
            </a:r>
            <a:r>
              <a:rPr lang="en-US" altLang="zh-CN" sz="2000" dirty="0" smtClean="0">
                <a:solidFill>
                  <a:schemeClr val="bg1"/>
                </a:solidFill>
              </a:rPr>
              <a:t> tester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si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cette</a:t>
            </a:r>
            <a:r>
              <a:rPr lang="en-US" altLang="zh-CN" sz="2000" dirty="0" smtClean="0">
                <a:solidFill>
                  <a:schemeClr val="bg1"/>
                </a:solidFill>
              </a:rPr>
              <a:t> pièce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correcte</a:t>
            </a:r>
            <a:r>
              <a:rPr lang="en-US" altLang="zh-CN" sz="2000" dirty="0" smtClean="0">
                <a:solidFill>
                  <a:schemeClr val="bg1"/>
                </a:solidFill>
              </a:rPr>
              <a:t> position(ex: r1 = r1Piece)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quand</a:t>
            </a:r>
            <a:r>
              <a:rPr lang="en-US" altLang="zh-CN" sz="2000" dirty="0" smtClean="0">
                <a:solidFill>
                  <a:schemeClr val="bg1"/>
                </a:solidFill>
              </a:rPr>
              <a:t> on descend. Si 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oui</a:t>
            </a:r>
            <a:r>
              <a:rPr lang="en-US" altLang="zh-CN" sz="2000" dirty="0" smtClean="0">
                <a:solidFill>
                  <a:schemeClr val="bg1"/>
                </a:solidFill>
              </a:rPr>
              <a:t>”, on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affichage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cette</a:t>
            </a:r>
            <a:r>
              <a:rPr lang="en-US" altLang="zh-CN" sz="2000" dirty="0" smtClean="0">
                <a:solidFill>
                  <a:schemeClr val="bg1"/>
                </a:solidFill>
              </a:rPr>
              <a:t> pièce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l’image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origine;sinon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cette</a:t>
            </a:r>
            <a:r>
              <a:rPr lang="en-US" altLang="zh-CN" sz="2000" dirty="0" smtClean="0">
                <a:solidFill>
                  <a:schemeClr val="bg1"/>
                </a:solidFill>
              </a:rPr>
              <a:t> pièce rend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sa</a:t>
            </a:r>
            <a:r>
              <a:rPr lang="en-US" altLang="zh-CN" sz="2000" dirty="0" smtClean="0">
                <a:solidFill>
                  <a:schemeClr val="bg1"/>
                </a:solidFill>
              </a:rPr>
              <a:t> position, qui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est</a:t>
            </a:r>
            <a:r>
              <a:rPr lang="en-US" altLang="zh-CN" sz="2000" dirty="0" smtClean="0">
                <a:solidFill>
                  <a:schemeClr val="bg1"/>
                </a:solidFill>
              </a:rPr>
              <a:t> note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dans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deuxième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Calque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fr-FR" altLang="zh-CN" sz="2000" dirty="0" smtClean="0">
                <a:solidFill>
                  <a:schemeClr val="bg1"/>
                </a:solidFill>
              </a:rPr>
              <a:t> </a:t>
            </a:r>
            <a:endParaRPr lang="fr-FR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zh-C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C.Q(choice question): il y a environ 20 questions(QCM) sur </a:t>
            </a: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204864"/>
            <a:ext cx="4973833" cy="28083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	</a:t>
            </a:r>
            <a:r>
              <a:rPr lang="fr-FR" altLang="zh-CN" sz="2000" dirty="0" smtClean="0">
                <a:solidFill>
                  <a:schemeClr val="bg1"/>
                </a:solidFill>
              </a:rPr>
              <a:t>			     de </a:t>
            </a:r>
            <a:r>
              <a:rPr lang="fr-FR" altLang="zh-CN" sz="2000" dirty="0" smtClean="0">
                <a:solidFill>
                  <a:schemeClr val="bg1"/>
                </a:solidFill>
              </a:rPr>
              <a:t>vocabulaire et grammaire au total, </a:t>
            </a:r>
            <a:r>
              <a:rPr lang="fr-FR" altLang="zh-CN" sz="2000" dirty="0" smtClean="0">
                <a:solidFill>
                  <a:schemeClr val="bg1"/>
                </a:solidFill>
              </a:rPr>
              <a:t> et </a:t>
            </a:r>
            <a:r>
              <a:rPr lang="fr-FR" altLang="zh-CN" sz="2000" dirty="0" smtClean="0">
                <a:solidFill>
                  <a:schemeClr val="bg1"/>
                </a:solidFill>
              </a:rPr>
              <a:t>il </a:t>
            </a:r>
            <a:r>
              <a:rPr lang="fr-FR" altLang="zh-CN" sz="2000" dirty="0" smtClean="0">
                <a:solidFill>
                  <a:schemeClr val="bg1"/>
                </a:solidFill>
              </a:rPr>
              <a:t>			     permet </a:t>
            </a:r>
            <a:r>
              <a:rPr lang="fr-FR" altLang="zh-CN" sz="2000" dirty="0" smtClean="0">
                <a:solidFill>
                  <a:schemeClr val="bg1"/>
                </a:solidFill>
              </a:rPr>
              <a:t>à passer 10 prélèvement</a:t>
            </a:r>
            <a:r>
              <a:rPr lang="fr-FR" altLang="zh-CN" sz="2000" i="1" dirty="0" smtClean="0">
                <a:solidFill>
                  <a:schemeClr val="bg1"/>
                </a:solidFill>
              </a:rPr>
              <a:t> </a:t>
            </a:r>
            <a:r>
              <a:rPr lang="fr-FR" altLang="zh-CN" sz="2000" i="1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aléatoire.</a:t>
            </a: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Il y a environ 20 questions dans </a:t>
            </a:r>
            <a:r>
              <a:rPr lang="en-US" altLang="zh-CN" sz="2000" dirty="0" smtClean="0">
                <a:solidFill>
                  <a:schemeClr val="bg1"/>
                </a:solidFill>
              </a:rPr>
              <a:t>“.xml”.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J’en</a:t>
            </a:r>
            <a:r>
              <a:rPr lang="en-US" altLang="zh-CN" sz="2000" dirty="0" smtClean="0">
                <a:solidFill>
                  <a:schemeClr val="bg1"/>
                </a:solidFill>
              </a:rPr>
              <a:t> load </a:t>
            </a:r>
            <a:r>
              <a:rPr lang="fr-FR" altLang="zh-CN" sz="2000" dirty="0" smtClean="0">
                <a:solidFill>
                  <a:schemeClr val="bg1"/>
                </a:solidFill>
              </a:rPr>
              <a:t>10 prélèvement</a:t>
            </a:r>
            <a:r>
              <a:rPr lang="fr-FR" altLang="zh-CN" sz="2000" i="1" dirty="0" smtClean="0">
                <a:solidFill>
                  <a:schemeClr val="bg1"/>
                </a:solidFill>
              </a:rPr>
              <a:t>  </a:t>
            </a:r>
            <a:r>
              <a:rPr lang="fr-FR" altLang="zh-CN" sz="2000" dirty="0" smtClean="0">
                <a:solidFill>
                  <a:schemeClr val="bg1"/>
                </a:solidFill>
              </a:rPr>
              <a:t>aléatoire</a:t>
            </a:r>
            <a:r>
              <a:rPr lang="fr-FR" altLang="zh-CN" sz="2000" dirty="0" smtClean="0">
                <a:solidFill>
                  <a:schemeClr val="bg1"/>
                </a:solidFill>
              </a:rPr>
              <a:t>. Je construis cette partie par ActionScript 3.</a:t>
            </a:r>
          </a:p>
          <a:p>
            <a:pPr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Dans </a:t>
            </a:r>
            <a:r>
              <a:rPr lang="en-US" altLang="zh-CN" sz="2000" dirty="0" smtClean="0">
                <a:solidFill>
                  <a:schemeClr val="bg1"/>
                </a:solidFill>
              </a:rPr>
              <a:t>“.as”, 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cr</a:t>
            </a:r>
            <a:r>
              <a:rPr lang="fr-FR" altLang="zh-CN" sz="2000" dirty="0" smtClean="0">
                <a:solidFill>
                  <a:schemeClr val="bg1"/>
                </a:solidFill>
              </a:rPr>
              <a:t>é</a:t>
            </a:r>
            <a:r>
              <a:rPr lang="en-US" altLang="zh-CN" sz="2000" dirty="0" smtClean="0">
                <a:solidFill>
                  <a:schemeClr val="bg1"/>
                </a:solidFill>
              </a:rPr>
              <a:t>e la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classe</a:t>
            </a:r>
            <a:r>
              <a:rPr lang="en-US" altLang="zh-CN" sz="2000" dirty="0" smtClean="0">
                <a:solidFill>
                  <a:schemeClr val="bg1"/>
                </a:solidFill>
              </a:rPr>
              <a:t> QCM. </a:t>
            </a:r>
          </a:p>
          <a:p>
            <a:pPr>
              <a:buNone/>
            </a:pPr>
            <a:endParaRPr lang="zh-CN" altLang="en-US" sz="2000" dirty="0" smtClean="0"/>
          </a:p>
        </p:txBody>
      </p:sp>
      <p:cxnSp>
        <p:nvCxnSpPr>
          <p:cNvPr id="6" name="直接箭头连接符 5"/>
          <p:cNvCxnSpPr>
            <a:endCxn id="18" idx="1"/>
          </p:cNvCxnSpPr>
          <p:nvPr/>
        </p:nvCxnSpPr>
        <p:spPr>
          <a:xfrm rot="5400000" flipH="1" flipV="1">
            <a:off x="6896581" y="1937157"/>
            <a:ext cx="67943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020272" y="256490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4" idx="1"/>
          </p:cNvCxnSpPr>
          <p:nvPr/>
        </p:nvCxnSpPr>
        <p:spPr>
          <a:xfrm flipV="1">
            <a:off x="5076056" y="3181618"/>
            <a:ext cx="3059832" cy="319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0" idx="1"/>
          </p:cNvCxnSpPr>
          <p:nvPr/>
        </p:nvCxnSpPr>
        <p:spPr>
          <a:xfrm flipV="1">
            <a:off x="7020272" y="4405754"/>
            <a:ext cx="539552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21" idx="1"/>
          </p:cNvCxnSpPr>
          <p:nvPr/>
        </p:nvCxnSpPr>
        <p:spPr>
          <a:xfrm flipV="1">
            <a:off x="6084168" y="3901698"/>
            <a:ext cx="1187624" cy="175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328" y="17008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Score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1872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Question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9824" y="42210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Button_next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1792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Button_correct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35888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1547665" y="2924944"/>
            <a:ext cx="2064581" cy="38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 flipV="1">
            <a:off x="1619672" y="3884574"/>
            <a:ext cx="1560526" cy="48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27089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Image_vrai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7890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Image_faux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522920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définis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trois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résultats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Résultat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bien</a:t>
            </a:r>
            <a:r>
              <a:rPr lang="en-US" altLang="zh-CN" sz="2000" dirty="0" smtClean="0">
                <a:solidFill>
                  <a:schemeClr val="bg1"/>
                </a:solidFill>
              </a:rPr>
              <a:t> 7-10 points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		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Résultat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moyen</a:t>
            </a:r>
            <a:r>
              <a:rPr lang="en-US" altLang="zh-CN" sz="2000" dirty="0" smtClean="0">
                <a:solidFill>
                  <a:schemeClr val="bg1"/>
                </a:solidFill>
              </a:rPr>
              <a:t> 4-6 points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		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Résultat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mauvait</a:t>
            </a:r>
            <a:r>
              <a:rPr lang="en-US" altLang="zh-CN" sz="2000" dirty="0" smtClean="0">
                <a:solidFill>
                  <a:schemeClr val="bg1"/>
                </a:solidFill>
              </a:rPr>
              <a:t> &lt;4 points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Puis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il</a:t>
            </a:r>
            <a:r>
              <a:rPr lang="en-US" altLang="zh-CN" sz="2000" dirty="0" smtClean="0">
                <a:solidFill>
                  <a:schemeClr val="bg1"/>
                </a:solidFill>
              </a:rPr>
              <a:t> y a image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correspondantes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fr-FR" altLang="zh-CN" sz="2000" dirty="0" smtClean="0">
                <a:solidFill>
                  <a:schemeClr val="bg1"/>
                </a:solidFill>
              </a:rPr>
              <a:t>à afficher.</a:t>
            </a:r>
            <a:r>
              <a:rPr lang="zh-CN" altLang="zh-CN" sz="2000" dirty="0" smtClean="0">
                <a:solidFill>
                  <a:schemeClr val="bg1"/>
                </a:solidFill>
              </a:rPr>
              <a:t> 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385</TotalTime>
  <Words>144</Words>
  <Application>Microsoft Office PowerPoint</Application>
  <PresentationFormat>全屏显示(4:3)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顶峰</vt:lpstr>
      <vt:lpstr>Rapport                              UV: IN42</vt:lpstr>
      <vt:lpstr>Sommaire</vt:lpstr>
      <vt:lpstr>幻灯片 3</vt:lpstr>
      <vt:lpstr>幻灯片 4</vt:lpstr>
      <vt:lpstr>幻灯片 5</vt:lpstr>
      <vt:lpstr>Présentation du sujet 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                          UV: IN42</dc:title>
  <dc:creator>Xin</dc:creator>
  <cp:lastModifiedBy>Xin</cp:lastModifiedBy>
  <cp:revision>44</cp:revision>
  <dcterms:created xsi:type="dcterms:W3CDTF">2011-06-07T13:09:19Z</dcterms:created>
  <dcterms:modified xsi:type="dcterms:W3CDTF">2011-06-07T23:16:48Z</dcterms:modified>
</cp:coreProperties>
</file>