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7" r:id="rId7"/>
    <p:sldId id="268" r:id="rId8"/>
    <p:sldId id="261" r:id="rId9"/>
    <p:sldId id="269" r:id="rId10"/>
    <p:sldId id="270" r:id="rId11"/>
    <p:sldId id="273" r:id="rId12"/>
    <p:sldId id="262" r:id="rId13"/>
    <p:sldId id="263" r:id="rId14"/>
    <p:sldId id="264" r:id="rId15"/>
    <p:sldId id="265" r:id="rId16"/>
    <p:sldId id="266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ompression.c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30" y="308201"/>
            <a:ext cx="871296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err="1" smtClean="0"/>
              <a:t>Semestre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1/Master 1 2012-2013</a:t>
            </a:r>
          </a:p>
          <a:p>
            <a:r>
              <a:rPr lang="en-US" altLang="zh-CN" sz="2800" noProof="1" smtClean="0">
                <a:latin typeface="+mj-lt"/>
              </a:rPr>
              <a:t>Projet</a:t>
            </a:r>
            <a:r>
              <a:rPr lang="en-US" altLang="zh-CN" sz="2800" dirty="0" smtClean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de MI015 ALGAV(</a:t>
            </a:r>
            <a:r>
              <a:rPr lang="en-US" altLang="zh-CN" sz="2800" dirty="0" err="1">
                <a:latin typeface="+mj-lt"/>
              </a:rPr>
              <a:t>Algorithmique</a:t>
            </a:r>
            <a:r>
              <a:rPr lang="en-US" altLang="zh-CN" sz="2800" dirty="0">
                <a:latin typeface="+mj-lt"/>
              </a:rPr>
              <a:t> </a:t>
            </a:r>
            <a:r>
              <a:rPr lang="en-US" altLang="zh-CN" sz="2800" dirty="0" err="1">
                <a:latin typeface="+mj-lt"/>
              </a:rPr>
              <a:t>Avancée</a:t>
            </a:r>
            <a:r>
              <a:rPr lang="en-US" altLang="zh-CN" sz="2800" dirty="0" smtClean="0">
                <a:latin typeface="+mj-lt"/>
              </a:rPr>
              <a:t>)</a:t>
            </a:r>
          </a:p>
          <a:p>
            <a:endParaRPr lang="en-US" altLang="zh-CN" sz="3200" dirty="0">
              <a:latin typeface="+mj-lt"/>
            </a:endParaRPr>
          </a:p>
          <a:p>
            <a:r>
              <a:rPr lang="en-US" altLang="zh-CN" dirty="0"/>
              <a:t>		</a:t>
            </a:r>
            <a:r>
              <a:rPr lang="en-US" altLang="zh-CN" sz="8800" dirty="0" smtClean="0">
                <a:latin typeface="+mj-lt"/>
              </a:rPr>
              <a:t>HUFFMAN   		  DINAMIQUE</a:t>
            </a:r>
            <a:endParaRPr lang="en-US" altLang="zh-CN" sz="2000" dirty="0">
              <a:latin typeface="+mj-lt"/>
            </a:endParaRPr>
          </a:p>
          <a:p>
            <a:endParaRPr lang="en-US" altLang="zh-CN" sz="2000" dirty="0" smtClean="0">
              <a:latin typeface="+mj-lt"/>
            </a:endParaRPr>
          </a:p>
          <a:p>
            <a:r>
              <a:rPr lang="en-US" altLang="zh-CN" dirty="0" err="1"/>
              <a:t>Cours</a:t>
            </a:r>
            <a:r>
              <a:rPr lang="en-US" altLang="zh-CN" dirty="0"/>
              <a:t> : </a:t>
            </a:r>
            <a:r>
              <a:rPr lang="en-US" altLang="zh-CN" dirty="0" err="1"/>
              <a:t>Michèle</a:t>
            </a:r>
            <a:r>
              <a:rPr lang="en-US" altLang="zh-CN" dirty="0"/>
              <a:t> </a:t>
            </a:r>
            <a:r>
              <a:rPr lang="en-US" altLang="zh-CN" dirty="0" err="1"/>
              <a:t>Soria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TD-TME </a:t>
            </a:r>
            <a:r>
              <a:rPr lang="en-US" altLang="zh-CN" dirty="0"/>
              <a:t>: Antoine </a:t>
            </a:r>
            <a:r>
              <a:rPr lang="en-US" altLang="zh-CN" dirty="0" err="1"/>
              <a:t>Genitrini</a:t>
            </a:r>
            <a:r>
              <a:rPr lang="en-US" altLang="zh-CN" dirty="0"/>
              <a:t>, </a:t>
            </a:r>
            <a:r>
              <a:rPr lang="en-US" altLang="zh-CN" dirty="0" err="1"/>
              <a:t>Maryse</a:t>
            </a:r>
            <a:r>
              <a:rPr lang="en-US" altLang="zh-CN" dirty="0"/>
              <a:t> Pelletier, Philippe </a:t>
            </a:r>
            <a:r>
              <a:rPr lang="en-US" altLang="zh-CN" dirty="0" err="1"/>
              <a:t>Trébuchet</a:t>
            </a:r>
            <a:r>
              <a:rPr lang="en-US" altLang="zh-CN" dirty="0"/>
              <a:t>, </a:t>
            </a:r>
            <a:r>
              <a:rPr lang="en-US" altLang="zh-CN" dirty="0" err="1"/>
              <a:t>Binh</a:t>
            </a:r>
            <a:r>
              <a:rPr lang="en-US" altLang="zh-CN" dirty="0"/>
              <a:t>-Minh Bui </a:t>
            </a:r>
            <a:r>
              <a:rPr lang="en-US" altLang="zh-CN" dirty="0" err="1" smtClean="0"/>
              <a:t>Xuan</a:t>
            </a:r>
            <a:endParaRPr lang="en-US" altLang="zh-CN" dirty="0" smtClean="0"/>
          </a:p>
          <a:p>
            <a:endParaRPr lang="en-US" altLang="zh-CN" dirty="0" smtClean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					                  </a:t>
            </a:r>
            <a:r>
              <a:rPr lang="en-US" altLang="zh-CN" sz="2400" i="1" dirty="0" smtClean="0">
                <a:latin typeface="+mj-lt"/>
              </a:rPr>
              <a:t>Par : SUN </a:t>
            </a:r>
            <a:r>
              <a:rPr lang="en-US" altLang="zh-CN" sz="2400" i="1" dirty="0" err="1" smtClean="0">
                <a:latin typeface="+mj-lt"/>
              </a:rPr>
              <a:t>Xin</a:t>
            </a:r>
            <a:r>
              <a:rPr lang="en-US" altLang="zh-CN" sz="2400" i="1" dirty="0" smtClean="0">
                <a:latin typeface="+mj-lt"/>
              </a:rPr>
              <a:t>    3103249</a:t>
            </a:r>
          </a:p>
          <a:p>
            <a:r>
              <a:rPr lang="en-US" altLang="zh-CN" sz="2400" i="1" dirty="0">
                <a:latin typeface="+mj-lt"/>
              </a:rPr>
              <a:t>	</a:t>
            </a:r>
            <a:r>
              <a:rPr lang="en-US" altLang="zh-CN" sz="2400" i="1" dirty="0" smtClean="0">
                <a:latin typeface="+mj-lt"/>
              </a:rPr>
              <a:t>	            	        </a:t>
            </a:r>
            <a:r>
              <a:rPr lang="en-US" altLang="zh-CN" sz="2400" i="1" dirty="0" err="1" smtClean="0">
                <a:latin typeface="+mj-lt"/>
              </a:rPr>
              <a:t>D</a:t>
            </a:r>
            <a:r>
              <a:rPr lang="en-US" altLang="zh-CN" sz="2400" i="1" dirty="0" err="1" smtClean="0"/>
              <a:t>épartement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informatique</a:t>
            </a:r>
            <a:r>
              <a:rPr lang="en-US" altLang="zh-CN" sz="2400" i="1" dirty="0" smtClean="0">
                <a:latin typeface="+mj-lt"/>
              </a:rPr>
              <a:t> </a:t>
            </a:r>
            <a:r>
              <a:rPr lang="en-US" altLang="zh-CN" sz="2400" i="1" dirty="0" err="1" smtClean="0"/>
              <a:t>spécialité</a:t>
            </a:r>
            <a:r>
              <a:rPr lang="en-US" altLang="zh-CN" sz="2400" i="1" dirty="0"/>
              <a:t> 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>
                <a:latin typeface="+mj-lt"/>
              </a:rPr>
              <a:t>SAR</a:t>
            </a:r>
            <a:endParaRPr lang="en-US" altLang="zh-CN" sz="2400" i="1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6" y="116632"/>
            <a:ext cx="2927581" cy="9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66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void </a:t>
            </a:r>
            <a:r>
              <a:rPr lang="en-US" altLang="zh-CN" sz="3600" b="1" dirty="0" err="1"/>
              <a:t>renouvellementBloc</a:t>
            </a:r>
            <a:r>
              <a:rPr lang="en-US" altLang="zh-CN" sz="3600" b="1" dirty="0"/>
              <a:t>(PNOEUD </a:t>
            </a:r>
            <a:r>
              <a:rPr lang="en-US" altLang="zh-CN" sz="3600" b="1" dirty="0" err="1" smtClean="0"/>
              <a:t>pNoeud</a:t>
            </a:r>
            <a:r>
              <a:rPr lang="en-US" altLang="zh-CN" sz="36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en-US" altLang="zh-CN" sz="2000" dirty="0"/>
              <a:t>	</a:t>
            </a:r>
            <a:r>
              <a:rPr lang="fr-FR" altLang="zh-CN" sz="2000" dirty="0"/>
              <a:t>Applée par la fonction renouvellementNoeud</a:t>
            </a:r>
            <a:r>
              <a:rPr lang="fr-FR" altLang="zh-CN" sz="2000" dirty="0" smtClean="0"/>
              <a:t>(). 	Ajouter</a:t>
            </a:r>
            <a:r>
              <a:rPr lang="fr-FR" altLang="zh-CN" sz="2000" dirty="0"/>
              <a:t> les nouveaux noeuds dans le bloc </a:t>
            </a:r>
            <a:r>
              <a:rPr lang="fr-FR" altLang="zh-CN" sz="2000" dirty="0" smtClean="0"/>
              <a:t>correspondant.</a:t>
            </a:r>
            <a:endParaRPr lang="fr-FR" altLang="zh-CN" sz="2000" dirty="0"/>
          </a:p>
          <a:p>
            <a:r>
              <a:rPr lang="fr-FR" altLang="zh-CN" sz="2000" dirty="0" smtClean="0"/>
              <a:t>	La </a:t>
            </a:r>
            <a:r>
              <a:rPr lang="fr-FR" altLang="zh-CN" sz="2000" dirty="0"/>
              <a:t>paramètre entrée : pNoeud =&gt; le noeud qu’on doit </a:t>
            </a:r>
            <a:r>
              <a:rPr lang="fr-FR" altLang="zh-CN" sz="2000" dirty="0" smtClean="0"/>
              <a:t>le mettre</a:t>
            </a:r>
            <a:r>
              <a:rPr lang="fr-FR" altLang="zh-CN" sz="2000" dirty="0"/>
              <a:t> dans le </a:t>
            </a:r>
            <a:r>
              <a:rPr lang="fr-FR" altLang="zh-CN" sz="2000" dirty="0" smtClean="0"/>
              <a:t>bloc</a:t>
            </a:r>
          </a:p>
          <a:p>
            <a:endParaRPr lang="fr-FR" altLang="zh-CN" sz="2000" dirty="0"/>
          </a:p>
          <a:p>
            <a:r>
              <a:rPr lang="fr-FR" altLang="zh-CN" sz="2000" dirty="0"/>
              <a:t>  </a:t>
            </a:r>
            <a:r>
              <a:rPr lang="fr-FR" altLang="zh-CN" sz="2000" dirty="0" smtClean="0"/>
              <a:t>	cas</a:t>
            </a:r>
            <a:r>
              <a:rPr lang="fr-FR" altLang="zh-CN" sz="2000" dirty="0"/>
              <a:t> 1 : on trouve le bloc (poids de bloc = poids de pNoeud)</a:t>
            </a:r>
          </a:p>
          <a:p>
            <a:r>
              <a:rPr lang="fr-FR" altLang="zh-CN" sz="2000" dirty="0"/>
              <a:t>             </a:t>
            </a:r>
            <a:r>
              <a:rPr lang="fr-FR" altLang="zh-CN" sz="2000" dirty="0" smtClean="0"/>
              <a:t>	           </a:t>
            </a:r>
            <a:r>
              <a:rPr lang="fr-FR" altLang="zh-CN" sz="2000" dirty="0"/>
              <a:t> mettre ce noeud dans la bonne position du bloc (numNo</a:t>
            </a:r>
            <a:r>
              <a:rPr lang="fr-FR" altLang="zh-CN" sz="2000" dirty="0" smtClean="0"/>
              <a:t>)</a:t>
            </a:r>
          </a:p>
          <a:p>
            <a:endParaRPr lang="fr-FR" altLang="zh-CN" sz="2000" dirty="0"/>
          </a:p>
          <a:p>
            <a:r>
              <a:rPr lang="fr-FR" altLang="zh-CN" sz="2000" dirty="0"/>
              <a:t>  </a:t>
            </a:r>
            <a:r>
              <a:rPr lang="fr-FR" altLang="zh-CN" sz="2000" dirty="0" smtClean="0"/>
              <a:t>	cas</a:t>
            </a:r>
            <a:r>
              <a:rPr lang="fr-FR" altLang="zh-CN" sz="2000" dirty="0"/>
              <a:t> 2 : on ne trouve pas le bon bloc </a:t>
            </a:r>
          </a:p>
          <a:p>
            <a:r>
              <a:rPr lang="fr-FR" altLang="zh-CN" sz="2000" dirty="0" smtClean="0"/>
              <a:t>		=&gt;</a:t>
            </a:r>
            <a:r>
              <a:rPr lang="fr-FR" altLang="zh-CN" sz="2000" dirty="0"/>
              <a:t> soit n’exit pas, soitbloc vide(cas particulier</a:t>
            </a:r>
            <a:r>
              <a:rPr lang="fr-FR" altLang="zh-CN" sz="2000" dirty="0" smtClean="0"/>
              <a:t>)</a:t>
            </a:r>
          </a:p>
          <a:p>
            <a:endParaRPr lang="fr-FR" altLang="zh-CN" sz="2000" dirty="0"/>
          </a:p>
          <a:p>
            <a:r>
              <a:rPr lang="fr-FR" altLang="zh-CN" sz="2000" dirty="0"/>
              <a:t>     </a:t>
            </a:r>
            <a:r>
              <a:rPr lang="fr-FR" altLang="zh-CN" sz="2000" dirty="0" smtClean="0"/>
              <a:t>	           cas</a:t>
            </a:r>
            <a:r>
              <a:rPr lang="fr-FR" altLang="zh-CN" sz="2000" dirty="0"/>
              <a:t> 2.1 : il n’existe aucun bloc =&gt; init </a:t>
            </a:r>
            <a:r>
              <a:rPr lang="fr-FR" altLang="zh-CN" sz="2000" dirty="0" smtClean="0"/>
              <a:t>bloc</a:t>
            </a:r>
          </a:p>
          <a:p>
            <a:endParaRPr lang="fr-FR" altLang="zh-CN" sz="2000" dirty="0"/>
          </a:p>
          <a:p>
            <a:r>
              <a:rPr lang="fr-FR" altLang="zh-CN" sz="2000" dirty="0"/>
              <a:t>     </a:t>
            </a:r>
            <a:r>
              <a:rPr lang="fr-FR" altLang="zh-CN" sz="2000" dirty="0" smtClean="0"/>
              <a:t>                      cas</a:t>
            </a:r>
            <a:r>
              <a:rPr lang="fr-FR" altLang="zh-CN" sz="2000" dirty="0"/>
              <a:t> 2.2 : créer un nouveau </a:t>
            </a:r>
            <a:r>
              <a:rPr lang="fr-FR" altLang="zh-CN" sz="2000" dirty="0" smtClean="0"/>
              <a:t>bloc qui</a:t>
            </a:r>
            <a:r>
              <a:rPr lang="fr-FR" altLang="zh-CN" sz="2000" dirty="0"/>
              <a:t> stocke tous les </a:t>
            </a:r>
            <a:r>
              <a:rPr lang="fr-FR" altLang="zh-CN" sz="2000" dirty="0" smtClean="0"/>
              <a:t>noeud 			          dont</a:t>
            </a:r>
            <a:r>
              <a:rPr lang="fr-FR" altLang="zh-CN" sz="2000" dirty="0"/>
              <a:t> poids= poids de </a:t>
            </a:r>
            <a:r>
              <a:rPr lang="fr-FR" altLang="zh-CN" sz="2000" dirty="0" smtClean="0"/>
              <a:t>pNoeud</a:t>
            </a:r>
            <a:endParaRPr lang="fr-FR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062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void </a:t>
            </a:r>
            <a:r>
              <a:rPr lang="en-US" altLang="zh-CN" sz="3600" b="1" dirty="0" err="1"/>
              <a:t>incrementer</a:t>
            </a:r>
            <a:r>
              <a:rPr lang="en-US" altLang="zh-CN" sz="3600" b="1" dirty="0"/>
              <a:t>(PNOEUD </a:t>
            </a:r>
            <a:r>
              <a:rPr lang="en-US" altLang="zh-CN" sz="3600" b="1" dirty="0" err="1"/>
              <a:t>pNoeud</a:t>
            </a:r>
            <a:r>
              <a:rPr lang="en-US" altLang="zh-CN" sz="3600" b="1" dirty="0" smtClean="0"/>
              <a:t>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	</a:t>
            </a:r>
            <a:r>
              <a:rPr lang="fr-FR" altLang="zh-CN" sz="2000" dirty="0"/>
              <a:t> Applée par la fonction renouvellementBloc</a:t>
            </a:r>
            <a:r>
              <a:rPr lang="fr-FR" altLang="zh-CN" sz="2000" b="1" dirty="0"/>
              <a:t> </a:t>
            </a:r>
            <a:r>
              <a:rPr lang="fr-FR" altLang="zh-CN" sz="2000" dirty="0"/>
              <a:t>(). La paramètre pNoeud est le noeud doit etre incrementer son poids</a:t>
            </a:r>
            <a:r>
              <a:rPr lang="fr-FR" altLang="zh-CN" sz="2000" dirty="0" smtClean="0"/>
              <a:t>.</a:t>
            </a:r>
          </a:p>
          <a:p>
            <a:endParaRPr lang="fr-FR" altLang="zh-CN" sz="2000" dirty="0"/>
          </a:p>
          <a:p>
            <a:r>
              <a:rPr lang="fr-FR" altLang="zh-CN" sz="2000" b="1" dirty="0"/>
              <a:t> 	 </a:t>
            </a:r>
            <a:r>
              <a:rPr lang="fr-FR" altLang="zh-CN" sz="2000" dirty="0" smtClean="0"/>
              <a:t>1. On</a:t>
            </a:r>
            <a:r>
              <a:rPr lang="fr-FR" altLang="zh-CN" sz="2000" dirty="0"/>
              <a:t> vérifier si le numéro de ce noeud est le plus grand dans son bloc</a:t>
            </a:r>
          </a:p>
          <a:p>
            <a:r>
              <a:rPr lang="fr-FR" altLang="zh-CN" sz="2000" b="1" dirty="0"/>
              <a:t> 	  </a:t>
            </a:r>
            <a:r>
              <a:rPr lang="fr-FR" altLang="zh-CN" sz="2000" b="1" dirty="0" smtClean="0"/>
              <a:t>   </a:t>
            </a:r>
            <a:r>
              <a:rPr lang="fr-FR" altLang="zh-CN" sz="2000" dirty="0" smtClean="0"/>
              <a:t>1.1. si</a:t>
            </a:r>
            <a:r>
              <a:rPr lang="fr-FR" altLang="zh-CN" sz="2000" dirty="0"/>
              <a:t> oui =&gt; échange avec  le noeud a plus grand de numéro dans son bloc (pNoeud-&gt;pBloc-&gt;</a:t>
            </a:r>
            <a:r>
              <a:rPr lang="fr-FR" altLang="zh-CN" sz="2000" dirty="0" smtClean="0"/>
              <a:t>pPrem</a:t>
            </a:r>
          </a:p>
          <a:p>
            <a:endParaRPr lang="fr-FR" altLang="zh-CN" sz="2000" dirty="0"/>
          </a:p>
          <a:p>
            <a:r>
              <a:rPr lang="fr-FR" altLang="zh-CN" sz="2000" dirty="0"/>
              <a:t>  	</a:t>
            </a:r>
            <a:r>
              <a:rPr lang="fr-FR" altLang="zh-CN" sz="2000" dirty="0" smtClean="0"/>
              <a:t>2. Puis</a:t>
            </a:r>
            <a:r>
              <a:rPr lang="fr-FR" altLang="zh-CN" sz="2000" dirty="0"/>
              <a:t> </a:t>
            </a:r>
            <a:r>
              <a:rPr lang="fr-FR" altLang="zh-CN" sz="2000" dirty="0" smtClean="0"/>
              <a:t>poids+1</a:t>
            </a:r>
          </a:p>
          <a:p>
            <a:endParaRPr lang="fr-FR" altLang="zh-CN" sz="2000" dirty="0"/>
          </a:p>
          <a:p>
            <a:r>
              <a:rPr lang="fr-FR" altLang="zh-CN" sz="2000" dirty="0"/>
              <a:t> 	</a:t>
            </a:r>
            <a:r>
              <a:rPr lang="fr-FR" altLang="zh-CN" sz="2000" dirty="0" smtClean="0"/>
              <a:t>3. Ensuite</a:t>
            </a:r>
            <a:r>
              <a:rPr lang="fr-FR" altLang="zh-CN" sz="2000" dirty="0"/>
              <a:t> faire la même chose pour son père.</a:t>
            </a:r>
          </a:p>
        </p:txBody>
      </p:sp>
    </p:spTree>
    <p:extLst>
      <p:ext uri="{BB962C8B-B14F-4D97-AF65-F5344CB8AC3E}">
        <p14:creationId xmlns:p14="http://schemas.microsoft.com/office/powerpoint/2010/main" val="37619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400" b="1" dirty="0" smtClean="0"/>
              <a:t>V. </a:t>
            </a:r>
            <a:r>
              <a:rPr lang="en-US" altLang="zh-CN" sz="5400" b="1" dirty="0"/>
              <a:t>Codes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hlinkClick r:id="rId2" action="ppaction://hlinkfile"/>
              </a:rPr>
              <a:t>compression.c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400" b="1" dirty="0" smtClean="0"/>
              <a:t>Compilation</a:t>
            </a:r>
            <a:r>
              <a:rPr lang="en-US" altLang="zh-CN" sz="2000" dirty="0" smtClean="0"/>
              <a:t>  : 	</a:t>
            </a:r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–o compression </a:t>
            </a:r>
            <a:r>
              <a:rPr lang="en-US" altLang="zh-CN" sz="2000" dirty="0" err="1" smtClean="0"/>
              <a:t>compression.c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b="1" dirty="0" smtClean="0"/>
              <a:t>Executer</a:t>
            </a:r>
            <a:r>
              <a:rPr lang="en-US" altLang="zh-CN" sz="2000" dirty="0" smtClean="0"/>
              <a:t> :	./compression &lt;</a:t>
            </a:r>
            <a:r>
              <a:rPr lang="en-US" altLang="zh-CN" sz="2000" dirty="0" err="1" smtClean="0"/>
              <a:t>nom_de</a:t>
            </a:r>
            <a:r>
              <a:rPr lang="en-US" altLang="zh-CN" sz="2000" dirty="0" smtClean="0"/>
              <a:t> _</a:t>
            </a:r>
            <a:r>
              <a:rPr lang="en-US" altLang="zh-CN" sz="2000" dirty="0" err="1" smtClean="0"/>
              <a:t>fichier_entree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04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400" b="1" dirty="0" smtClean="0"/>
              <a:t>VI. Conclusion</a:t>
            </a:r>
            <a:endParaRPr lang="en-US" altLang="zh-CN" sz="5400" b="1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36" y="1280954"/>
            <a:ext cx="89030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b="1" dirty="0" smtClean="0"/>
              <a:t>Propriete</a:t>
            </a:r>
            <a:r>
              <a:rPr lang="fr-FR" altLang="zh-CN" sz="2000" dirty="0" smtClean="0"/>
              <a:t> de l’arbre Huffman adaptatif (sibling property) :</a:t>
            </a:r>
          </a:p>
          <a:p>
            <a:endParaRPr lang="fr-FR" altLang="zh-CN" sz="2000" dirty="0" smtClean="0"/>
          </a:p>
          <a:p>
            <a:pPr marL="457200" indent="-457200">
              <a:buAutoNum type="arabicPeriod"/>
            </a:pPr>
            <a:r>
              <a:rPr lang="fr-FR" altLang="zh-CN" sz="2000" dirty="0" smtClean="0"/>
              <a:t>Le noeud a plus de poids =&gt; son numero de noeud est plus grand </a:t>
            </a:r>
          </a:p>
          <a:p>
            <a:pPr marL="457200" indent="-457200">
              <a:buAutoNum type="arabicPeriod"/>
            </a:pPr>
            <a:r>
              <a:rPr lang="fr-FR" altLang="zh-CN" sz="2000" dirty="0" smtClean="0"/>
              <a:t>Le numero de noeud de pere est toujours plus grand de ses fils</a:t>
            </a:r>
          </a:p>
          <a:p>
            <a:endParaRPr lang="fr-FR" altLang="zh-CN" sz="2000" dirty="0" smtClean="0"/>
          </a:p>
          <a:p>
            <a:endParaRPr lang="fr-FR" altLang="zh-CN" sz="2000" dirty="0" smtClean="0"/>
          </a:p>
          <a:p>
            <a:r>
              <a:rPr lang="fr-FR" altLang="zh-CN" sz="2000" b="1" dirty="0" smtClean="0"/>
              <a:t>Caractere :</a:t>
            </a:r>
          </a:p>
          <a:p>
            <a:endParaRPr lang="fr-FR" altLang="zh-CN" sz="2000" dirty="0" smtClean="0"/>
          </a:p>
          <a:p>
            <a:r>
              <a:rPr lang="fr-FR" altLang="zh-CN" sz="2000" dirty="0" smtClean="0"/>
              <a:t>Chaque fois avant le lecture d’une nouvelle caractere, l’arbre est bon etat(complet).</a:t>
            </a:r>
          </a:p>
          <a:p>
            <a:endParaRPr lang="fr-FR" altLang="zh-CN" sz="2000" dirty="0" smtClean="0"/>
          </a:p>
          <a:p>
            <a:r>
              <a:rPr lang="fr-FR" altLang="zh-CN" sz="2000" dirty="0" smtClean="0"/>
              <a:t>Chaque nouvelle caractere pout provoquer la modification de l’arbre.</a:t>
            </a:r>
          </a:p>
          <a:p>
            <a:endParaRPr lang="fr-FR" altLang="zh-CN" sz="2000" dirty="0" smtClean="0"/>
          </a:p>
          <a:p>
            <a:r>
              <a:rPr lang="fr-FR" altLang="zh-CN" sz="2000" dirty="0" smtClean="0"/>
              <a:t>Pour </a:t>
            </a:r>
            <a:r>
              <a:rPr lang="fr-FR" altLang="zh-CN" sz="2000" dirty="0"/>
              <a:t>la </a:t>
            </a:r>
            <a:r>
              <a:rPr lang="fr-FR" altLang="zh-CN" sz="2000" dirty="0" smtClean="0"/>
              <a:t>même caractère</a:t>
            </a:r>
            <a:r>
              <a:rPr lang="fr-FR" altLang="zh-CN" sz="2000" dirty="0"/>
              <a:t>, c’est possible de  sortir avec les codes </a:t>
            </a:r>
            <a:r>
              <a:rPr lang="fr-FR" altLang="zh-CN" sz="2000" dirty="0" smtClean="0"/>
              <a:t>différentes.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ex : </a:t>
            </a:r>
            <a:r>
              <a:rPr lang="en-US" altLang="zh-CN" sz="2000" dirty="0" err="1" smtClean="0">
                <a:solidFill>
                  <a:srgbClr val="00B0F0"/>
                </a:solidFill>
                <a:hlinkClick r:id="" action="ppaction://hlinkshowjump?jump=nextslide"/>
              </a:rPr>
              <a:t>caractere</a:t>
            </a:r>
            <a:r>
              <a:rPr lang="en-US" altLang="zh-CN" sz="2000" dirty="0" smtClean="0">
                <a:solidFill>
                  <a:srgbClr val="00B0F0"/>
                </a:solidFill>
                <a:hlinkClick r:id="" action="ppaction://hlinkshowjump?jump=nextslide"/>
              </a:rPr>
              <a:t> ‘a’ de test1</a:t>
            </a:r>
            <a:r>
              <a:rPr lang="en-US" altLang="zh-CN" sz="2000" dirty="0" smtClean="0">
                <a:solidFill>
                  <a:srgbClr val="00B0F0"/>
                </a:solidFill>
              </a:rPr>
              <a:t>  (en bleu)</a:t>
            </a:r>
          </a:p>
          <a:p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fr-FR" altLang="zh-CN" sz="2000" dirty="0"/>
              <a:t>Pour 2 différentes caractères quelconque, c’est possible de sortir avec </a:t>
            </a:r>
            <a:r>
              <a:rPr lang="fr-FR" altLang="zh-CN" sz="2000" dirty="0" smtClean="0"/>
              <a:t>le</a:t>
            </a:r>
            <a:r>
              <a:rPr lang="fr-FR" altLang="zh-CN" sz="2000" dirty="0"/>
              <a:t> même code</a:t>
            </a:r>
            <a:r>
              <a:rPr lang="en-US" altLang="zh-CN" sz="2000" dirty="0" smtClean="0"/>
              <a:t>	ex : </a:t>
            </a:r>
            <a:r>
              <a:rPr lang="en-US" altLang="zh-CN" sz="2000" dirty="0" err="1" smtClean="0">
                <a:solidFill>
                  <a:srgbClr val="FF0000"/>
                </a:solidFill>
                <a:hlinkClick r:id="" action="ppaction://hlinkshowjump?jump=nextslide"/>
              </a:rPr>
              <a:t>caractere</a:t>
            </a:r>
            <a:r>
              <a:rPr lang="en-US" altLang="zh-CN" sz="2000" dirty="0" smtClean="0">
                <a:solidFill>
                  <a:srgbClr val="FF0000"/>
                </a:solidFill>
                <a:hlinkClick r:id="" action="ppaction://hlinkshowjump?jump=nextslide"/>
              </a:rPr>
              <a:t> ‘a’ et  ‘b’ de test1</a:t>
            </a:r>
            <a:r>
              <a:rPr lang="en-US" altLang="zh-CN" sz="2000" dirty="0" smtClean="0">
                <a:solidFill>
                  <a:srgbClr val="FF0000"/>
                </a:solidFill>
              </a:rPr>
              <a:t>  (</a:t>
            </a:r>
            <a:r>
              <a:rPr lang="en-US" altLang="zh-CN" sz="2000" dirty="0">
                <a:solidFill>
                  <a:srgbClr val="FF0000"/>
                </a:solidFill>
              </a:rPr>
              <a:t>en </a:t>
            </a:r>
            <a:r>
              <a:rPr lang="en-US" altLang="zh-CN" sz="2000" dirty="0" smtClean="0">
                <a:solidFill>
                  <a:srgbClr val="FF0000"/>
                </a:solidFill>
              </a:rPr>
              <a:t>rouge)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71910390\QQ\WinTemp\RichOle\H9QIMO_6F`U{_RJ{%%8`5$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4" y="1340768"/>
            <a:ext cx="8858606" cy="38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289" y="5380672"/>
            <a:ext cx="87145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Contenu</a:t>
            </a:r>
            <a:r>
              <a:rPr lang="en-US" altLang="zh-CN" sz="2000" dirty="0" smtClean="0"/>
              <a:t> de </a:t>
            </a:r>
            <a:r>
              <a:rPr lang="en-US" altLang="zh-CN" sz="2000" dirty="0" err="1" smtClean="0"/>
              <a:t>fichier</a:t>
            </a:r>
            <a:r>
              <a:rPr lang="en-US" altLang="zh-CN" sz="2000" dirty="0" smtClean="0"/>
              <a:t> entrée “test1</a:t>
            </a:r>
            <a:r>
              <a:rPr lang="en-US" altLang="zh-CN" sz="2000" dirty="0"/>
              <a:t>” : </a:t>
            </a:r>
            <a:r>
              <a:rPr lang="en-US" altLang="zh-CN" sz="2000" dirty="0" smtClean="0"/>
              <a:t>abracadabra</a:t>
            </a:r>
          </a:p>
          <a:p>
            <a:r>
              <a:rPr lang="en-US" altLang="zh-CN" sz="2000" dirty="0" err="1" smtClean="0"/>
              <a:t>Contenu</a:t>
            </a:r>
            <a:r>
              <a:rPr lang="en-US" altLang="zh-CN" sz="2000" dirty="0" smtClean="0"/>
              <a:t> de </a:t>
            </a:r>
            <a:r>
              <a:rPr lang="en-US" altLang="zh-CN" sz="2000" dirty="0" err="1" smtClean="0"/>
              <a:t>fichier</a:t>
            </a:r>
            <a:r>
              <a:rPr lang="en-US" altLang="zh-CN" sz="2000" dirty="0" smtClean="0"/>
              <a:t> sortie </a:t>
            </a:r>
            <a:r>
              <a:rPr lang="en-US" altLang="zh-CN" sz="2000" dirty="0"/>
              <a:t>“CODE_SORTIE_test1” : 101010101101011011001001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814" y="260039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5400" b="1" dirty="0" smtClean="0"/>
              <a:t>VII. </a:t>
            </a:r>
            <a:r>
              <a:rPr lang="en-US" altLang="zh-CN" sz="5400" b="1" dirty="0" err="1" smtClean="0"/>
              <a:t>Certains</a:t>
            </a:r>
            <a:r>
              <a:rPr lang="en-US" altLang="zh-CN" sz="5400" b="1" dirty="0" smtClean="0"/>
              <a:t> Tests</a:t>
            </a:r>
            <a:endParaRPr lang="en-US" altLang="zh-CN" sz="5400" b="1" dirty="0"/>
          </a:p>
        </p:txBody>
      </p:sp>
      <p:sp>
        <p:nvSpPr>
          <p:cNvPr id="3" name="矩形 2"/>
          <p:cNvSpPr/>
          <p:nvPr/>
        </p:nvSpPr>
        <p:spPr>
          <a:xfrm>
            <a:off x="96654" y="2060848"/>
            <a:ext cx="3024336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160" y="2691475"/>
            <a:ext cx="3024336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522" y="3645024"/>
            <a:ext cx="3024336" cy="216024"/>
          </a:xfrm>
          <a:prstGeom prst="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8522" y="3429000"/>
            <a:ext cx="3024336" cy="216024"/>
          </a:xfrm>
          <a:prstGeom prst="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strator\AppData\Roaming\Tencent\Users\71910390\QQ\WinTemp\RichOle\8S@`B~8B8U%K8VXSZ37K}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060"/>
            <a:ext cx="8820472" cy="28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3047979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Contenu</a:t>
            </a:r>
            <a:r>
              <a:rPr lang="en-US" altLang="zh-CN" sz="2000" dirty="0"/>
              <a:t> de </a:t>
            </a:r>
            <a:r>
              <a:rPr lang="en-US" altLang="zh-CN" sz="2000" dirty="0" err="1"/>
              <a:t>fichier</a:t>
            </a:r>
            <a:r>
              <a:rPr lang="en-US" altLang="zh-CN" sz="2000" dirty="0"/>
              <a:t> entrée </a:t>
            </a:r>
            <a:r>
              <a:rPr lang="en-US" altLang="zh-CN" sz="2000" dirty="0" smtClean="0"/>
              <a:t>“test2” 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abcddbb</a:t>
            </a:r>
            <a:endParaRPr lang="en-US" altLang="zh-CN" sz="2000" dirty="0"/>
          </a:p>
          <a:p>
            <a:r>
              <a:rPr lang="en-US" altLang="zh-CN" sz="2000" dirty="0" err="1"/>
              <a:t>Contenu</a:t>
            </a:r>
            <a:r>
              <a:rPr lang="en-US" altLang="zh-CN" sz="2000" dirty="0"/>
              <a:t> de </a:t>
            </a:r>
            <a:r>
              <a:rPr lang="en-US" altLang="zh-CN" sz="2000" dirty="0" err="1"/>
              <a:t>fichier</a:t>
            </a:r>
            <a:r>
              <a:rPr lang="en-US" altLang="zh-CN" sz="2000" dirty="0"/>
              <a:t> sortie “</a:t>
            </a:r>
            <a:r>
              <a:rPr lang="en-US" altLang="zh-CN" sz="2000" dirty="0" smtClean="0"/>
              <a:t>CODE_SORTIE_test2” </a:t>
            </a:r>
            <a:r>
              <a:rPr lang="en-US" altLang="zh-CN" sz="2000" dirty="0"/>
              <a:t>: 101101001001101001</a:t>
            </a:r>
          </a:p>
        </p:txBody>
      </p:sp>
    </p:spTree>
    <p:extLst>
      <p:ext uri="{BB962C8B-B14F-4D97-AF65-F5344CB8AC3E}">
        <p14:creationId xmlns:p14="http://schemas.microsoft.com/office/powerpoint/2010/main" val="11459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strator\AppData\Roaming\Tencent\Users\71910390\QQ\WinTemp\RichOle\~@_XU)2CRMFG$5S2$8@B4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585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80729" y="5858728"/>
            <a:ext cx="9505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Contenu</a:t>
            </a:r>
            <a:r>
              <a:rPr lang="en-US" altLang="zh-CN" sz="2000" dirty="0"/>
              <a:t> de </a:t>
            </a:r>
            <a:r>
              <a:rPr lang="en-US" altLang="zh-CN" sz="2000" dirty="0" err="1"/>
              <a:t>fichier</a:t>
            </a:r>
            <a:r>
              <a:rPr lang="en-US" altLang="zh-CN" sz="2000" dirty="0"/>
              <a:t> entrée “</a:t>
            </a:r>
            <a:r>
              <a:rPr lang="en-US" altLang="zh-CN" sz="2000" dirty="0" smtClean="0"/>
              <a:t>test3” 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gggggggggggghhhhhhhhhh</a:t>
            </a:r>
            <a:endParaRPr lang="en-US" altLang="zh-CN" sz="2000" dirty="0"/>
          </a:p>
          <a:p>
            <a:r>
              <a:rPr lang="en-US" altLang="zh-CN" sz="2000" dirty="0" err="1"/>
              <a:t>Contenu</a:t>
            </a:r>
            <a:r>
              <a:rPr lang="en-US" altLang="zh-CN" sz="2000" dirty="0"/>
              <a:t> de </a:t>
            </a:r>
            <a:r>
              <a:rPr lang="en-US" altLang="zh-CN" sz="2000" dirty="0" err="1"/>
              <a:t>fichier</a:t>
            </a:r>
            <a:r>
              <a:rPr lang="en-US" altLang="zh-CN" sz="2000" dirty="0"/>
              <a:t> sortie “</a:t>
            </a:r>
            <a:r>
              <a:rPr lang="en-US" altLang="zh-CN" sz="2000" dirty="0" smtClean="0"/>
              <a:t>CODE_SORTIE_test3”:11111111111101010101010101010101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67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5655" y="2420888"/>
            <a:ext cx="470096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35766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164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Question de </a:t>
            </a:r>
            <a:r>
              <a:rPr lang="en-US" altLang="zh-CN" sz="2800" b="1" dirty="0" err="1" smtClean="0"/>
              <a:t>sujet</a:t>
            </a:r>
            <a:r>
              <a:rPr lang="en-US" altLang="zh-CN" sz="2800" b="1" dirty="0" smtClean="0"/>
              <a:t> </a:t>
            </a:r>
            <a:r>
              <a:rPr lang="en-US" altLang="zh-CN" dirty="0" smtClean="0"/>
              <a:t>: </a:t>
            </a:r>
          </a:p>
          <a:p>
            <a:r>
              <a:rPr lang="en-US" altLang="zh-CN" sz="2000" dirty="0" smtClean="0"/>
              <a:t>    1</a:t>
            </a:r>
            <a:r>
              <a:rPr lang="en-US" altLang="zh-CN" sz="2000" dirty="0"/>
              <a:t>. </a:t>
            </a:r>
            <a:r>
              <a:rPr lang="fr-FR" altLang="zh-CN" sz="2000" dirty="0"/>
              <a:t>l'algorithme n'échange jamais un noeud avec un de ses ancêtres</a:t>
            </a:r>
          </a:p>
          <a:p>
            <a:r>
              <a:rPr lang="fr-FR" altLang="zh-CN" sz="2000" dirty="0"/>
              <a:t>       Parce que on échange un noeud avec le noeud a plus grand de numéro de noeud dans le même bloc. Mais le poids de père est toujours supérieur a ses fils, c’est a dire ils ne sont pas dans le même bloc. Doncn'échange jamais un noeud avec un de ses ancêtres</a:t>
            </a:r>
            <a:r>
              <a:rPr lang="fr-FR" altLang="zh-CN" sz="2000" dirty="0" smtClean="0"/>
              <a:t>.</a:t>
            </a:r>
          </a:p>
          <a:p>
            <a:endParaRPr lang="fr-FR" altLang="zh-CN" sz="2000" dirty="0"/>
          </a:p>
          <a:p>
            <a:r>
              <a:rPr lang="en-US" altLang="zh-CN" sz="2000" dirty="0" smtClean="0"/>
              <a:t>    </a:t>
            </a:r>
            <a:r>
              <a:rPr lang="fr-FR" altLang="zh-CN" sz="2000" dirty="0" smtClean="0"/>
              <a:t>2</a:t>
            </a:r>
            <a:r>
              <a:rPr lang="fr-FR" altLang="zh-CN" sz="2000" dirty="0"/>
              <a:t>. Quel est (en fonction de la taille de l'alphabet des symboles) le </a:t>
            </a:r>
            <a:r>
              <a:rPr lang="fr-FR" altLang="zh-CN" sz="2000" dirty="0" smtClean="0"/>
              <a:t>nombre maximal</a:t>
            </a:r>
            <a:r>
              <a:rPr lang="fr-FR" altLang="zh-CN" sz="2000" dirty="0"/>
              <a:t> d'échanges réalises lors d'une modification de l'arbre ?</a:t>
            </a:r>
          </a:p>
          <a:p>
            <a:r>
              <a:rPr lang="fr-FR" altLang="zh-CN" sz="2000" dirty="0"/>
              <a:t>      Pour un arbre Huffman dont hauteur H. La nouvelle caractère entrée est c. Si c  est déjà dans l’arbre, et le noeud contenant c est au font de l’arbre. On suppose si chaque noeud de ses ancêtres a besoin d’échanger lors  incrémenter son poids.</a:t>
            </a:r>
          </a:p>
          <a:p>
            <a:r>
              <a:rPr lang="fr-FR" altLang="zh-CN" sz="2000" dirty="0"/>
              <a:t>      le nombre maximal d'échanges est alors </a:t>
            </a:r>
            <a:r>
              <a:rPr lang="fr-FR" altLang="zh-CN" sz="2000" dirty="0" smtClean="0"/>
              <a:t>H+1.</a:t>
            </a:r>
          </a:p>
          <a:p>
            <a:endParaRPr lang="fr-FR" altLang="zh-CN" sz="2000" dirty="0"/>
          </a:p>
          <a:p>
            <a:r>
              <a:rPr lang="fr-FR" altLang="zh-CN" sz="2000" dirty="0" smtClean="0"/>
              <a:t>    3.</a:t>
            </a:r>
            <a:r>
              <a:rPr lang="en-US" altLang="zh-CN" sz="2000" dirty="0"/>
              <a:t> </a:t>
            </a:r>
            <a:r>
              <a:rPr lang="fr-FR" altLang="zh-CN" sz="2000" dirty="0"/>
              <a:t>Pour T = abracadabra, avec le code initial sur 5 bits :</a:t>
            </a:r>
          </a:p>
          <a:p>
            <a:r>
              <a:rPr lang="fr-FR" altLang="zh-CN" sz="2000" dirty="0"/>
              <a:t>a = 00000; b = 00001; c = 00010; d = 00011; : : : ; r = 10001; : : :</a:t>
            </a:r>
          </a:p>
          <a:p>
            <a:r>
              <a:rPr lang="fr-FR" altLang="zh-CN" sz="2000" dirty="0"/>
              <a:t>le texte compresse est 00000 000001 0010001 0 10000010 0 110000011 0 110 110 0 (les espaces servent </a:t>
            </a:r>
            <a:r>
              <a:rPr lang="fr-FR" altLang="zh-CN" sz="2000" dirty="0" smtClean="0"/>
              <a:t>a separer </a:t>
            </a:r>
            <a:r>
              <a:rPr lang="fr-FR" altLang="zh-CN" sz="2000" dirty="0"/>
              <a:t>les </a:t>
            </a:r>
            <a:r>
              <a:rPr lang="fr-FR" altLang="zh-CN" sz="2000" dirty="0" smtClean="0"/>
              <a:t>dierentes </a:t>
            </a:r>
            <a:r>
              <a:rPr lang="fr-FR" altLang="zh-CN" sz="2000" dirty="0"/>
              <a:t>transmissions).</a:t>
            </a:r>
          </a:p>
          <a:p>
            <a:r>
              <a:rPr lang="fr-FR" altLang="zh-CN" sz="2000" dirty="0"/>
              <a:t>Expliciter les </a:t>
            </a:r>
            <a:r>
              <a:rPr lang="fr-FR" altLang="zh-CN" sz="2000" dirty="0" smtClean="0"/>
              <a:t>dierentes etapes </a:t>
            </a:r>
            <a:r>
              <a:rPr lang="fr-FR" altLang="zh-CN" sz="2000" dirty="0"/>
              <a:t>de la production du texte </a:t>
            </a:r>
            <a:r>
              <a:rPr lang="fr-FR" altLang="zh-CN" sz="2000" dirty="0" smtClean="0"/>
              <a:t>compresse</a:t>
            </a:r>
            <a:r>
              <a:rPr lang="fr-FR" altLang="zh-CN" sz="2000" dirty="0"/>
              <a:t>, en construisant au fur et </a:t>
            </a:r>
            <a:r>
              <a:rPr lang="fr-FR" altLang="zh-CN" sz="2000" dirty="0" smtClean="0"/>
              <a:t>a mesure l'arbre </a:t>
            </a:r>
            <a:r>
              <a:rPr lang="fr-FR" altLang="zh-CN" sz="2000" dirty="0"/>
              <a:t>de </a:t>
            </a:r>
            <a:r>
              <a:rPr lang="fr-FR" altLang="zh-CN" sz="2000" dirty="0" smtClean="0"/>
              <a:t>Huffman</a:t>
            </a:r>
            <a:r>
              <a:rPr lang="fr-FR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87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56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            #			entrée : a		sortie : 00000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          (51,1)			entrée </a:t>
            </a:r>
            <a:r>
              <a:rPr lang="en-US" altLang="zh-CN" dirty="0"/>
              <a:t>:  b	sortie : (code de #)+code de  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					              </a:t>
            </a:r>
            <a:r>
              <a:rPr lang="en-US" altLang="zh-CN" dirty="0"/>
              <a:t>=&gt;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00001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(49,0,#)       </a:t>
            </a:r>
            <a:r>
              <a:rPr lang="en-US" altLang="zh-CN" dirty="0" smtClean="0"/>
              <a:t>(50,1,a )</a:t>
            </a:r>
          </a:p>
          <a:p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                 (51,2)			entrée </a:t>
            </a:r>
            <a:r>
              <a:rPr lang="en-US" altLang="zh-CN" dirty="0"/>
              <a:t>: r		sortie : </a:t>
            </a:r>
            <a:r>
              <a:rPr lang="en-US" altLang="zh-CN" dirty="0" smtClean="0">
                <a:solidFill>
                  <a:srgbClr val="FF0000"/>
                </a:solidFill>
              </a:rPr>
              <a:t>00</a:t>
            </a:r>
            <a:r>
              <a:rPr lang="en-US" altLang="zh-CN" dirty="0" smtClean="0"/>
              <a:t>10001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(49,1)               (50,1,a)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(47,0,#)    </a:t>
            </a:r>
            <a:r>
              <a:rPr lang="en-US" altLang="zh-CN" dirty="0" smtClean="0"/>
              <a:t>(48,1,b)</a:t>
            </a:r>
          </a:p>
          <a:p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en-US" altLang="zh-CN" dirty="0" smtClean="0"/>
              <a:t>                (51,3)</a:t>
            </a:r>
            <a:r>
              <a:rPr lang="en-US" altLang="zh-CN" dirty="0"/>
              <a:t>	</a:t>
            </a:r>
            <a:r>
              <a:rPr lang="en-US" altLang="zh-CN" dirty="0" smtClean="0"/>
              <a:t>		entrée </a:t>
            </a:r>
            <a:r>
              <a:rPr lang="en-US" altLang="zh-CN" dirty="0"/>
              <a:t>: a		sortie :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(49,1,a)            </a:t>
            </a:r>
            <a:r>
              <a:rPr lang="en-US" altLang="zh-CN" dirty="0"/>
              <a:t>(</a:t>
            </a:r>
            <a:r>
              <a:rPr lang="en-US" altLang="zh-CN" dirty="0" smtClean="0"/>
              <a:t>50,2)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          (47,1)        (48,1,b)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(45,0,#)   (46,1,r)</a:t>
            </a:r>
          </a:p>
          <a:p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899592" y="2134409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75656" y="2134409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124000" y="320793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56723" y="320793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47936" y="3790593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4000" y="3790593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79239" y="4798705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55303" y="4798705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810542" y="5446777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86606" y="5446777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282349" y="5950833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58413" y="5950833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38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 smtClean="0"/>
              <a:t>T </a:t>
            </a:r>
            <a:r>
              <a:rPr lang="fr-FR" altLang="zh-CN" sz="2000" dirty="0"/>
              <a:t>= abracadabra</a:t>
            </a:r>
            <a:r>
              <a:rPr lang="fr-FR" altLang="zh-CN" sz="2000" dirty="0" smtClean="0"/>
              <a:t>,</a:t>
            </a:r>
            <a:endParaRPr lang="fr-FR" altLang="zh-CN" sz="2000" dirty="0"/>
          </a:p>
          <a:p>
            <a:r>
              <a:rPr lang="fr-FR" altLang="zh-CN" sz="2000" dirty="0"/>
              <a:t>a = 00000; b = 00001; c = 00010; d = 00011; </a:t>
            </a:r>
            <a:r>
              <a:rPr lang="fr-FR" altLang="zh-CN" sz="2000" dirty="0" smtClean="0"/>
              <a:t>r </a:t>
            </a:r>
            <a:r>
              <a:rPr lang="fr-FR" altLang="zh-CN" sz="2000" dirty="0"/>
              <a:t>= </a:t>
            </a:r>
            <a:r>
              <a:rPr lang="fr-FR" altLang="zh-CN" sz="2000" dirty="0" smtClean="0"/>
              <a:t>10001</a:t>
            </a:r>
            <a:r>
              <a:rPr lang="fr-FR" altLang="zh-CN" dirty="0" smtClean="0"/>
              <a:t>;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7800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Sommaire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800100" lvl="1" indent="-342900">
              <a:buAutoNum type="arabicPeriod"/>
            </a:pPr>
            <a:r>
              <a:rPr lang="en-US" altLang="zh-CN" sz="3600" dirty="0" smtClean="0">
                <a:hlinkClick r:id="rId2" action="ppaction://hlinksldjump"/>
              </a:rPr>
              <a:t>Introduction</a:t>
            </a:r>
            <a:endParaRPr lang="en-US" altLang="zh-CN" sz="3600" dirty="0" smtClean="0"/>
          </a:p>
          <a:p>
            <a:pPr marL="800100" lvl="1" indent="-342900">
              <a:buFontTx/>
              <a:buAutoNum type="arabicPeriod"/>
            </a:pPr>
            <a:r>
              <a:rPr lang="en-US" altLang="zh-CN" sz="3600" dirty="0">
                <a:hlinkClick r:id="rId3" action="ppaction://hlinksldjump"/>
              </a:rPr>
              <a:t>Principal</a:t>
            </a:r>
            <a:endParaRPr lang="en-US" altLang="zh-CN" sz="3600" dirty="0"/>
          </a:p>
          <a:p>
            <a:pPr marL="800100" lvl="1" indent="-342900">
              <a:buAutoNum type="arabicPeriod"/>
            </a:pPr>
            <a:r>
              <a:rPr lang="en-US" altLang="zh-CN" sz="3600" dirty="0" smtClean="0">
                <a:hlinkClick r:id="rId4" action="ppaction://hlinksldjump"/>
              </a:rPr>
              <a:t>Structure </a:t>
            </a:r>
            <a:r>
              <a:rPr lang="en-US" altLang="zh-CN" sz="3600" dirty="0">
                <a:hlinkClick r:id="rId4" action="ppaction://hlinksldjump"/>
              </a:rPr>
              <a:t>de </a:t>
            </a:r>
            <a:r>
              <a:rPr lang="en-US" altLang="zh-CN" sz="3600" dirty="0" err="1">
                <a:hlinkClick r:id="rId4" action="ppaction://hlinksldjump"/>
              </a:rPr>
              <a:t>donnée</a:t>
            </a:r>
            <a:r>
              <a:rPr lang="en-US" altLang="zh-CN" sz="3600" dirty="0">
                <a:hlinkClick r:id="rId4" action="ppaction://hlinksldjump"/>
              </a:rPr>
              <a:t> </a:t>
            </a:r>
            <a:endParaRPr lang="en-US" altLang="zh-CN" sz="3600" dirty="0" smtClean="0"/>
          </a:p>
          <a:p>
            <a:pPr marL="800100" lvl="1" indent="-342900">
              <a:buAutoNum type="arabicPeriod"/>
            </a:pPr>
            <a:r>
              <a:rPr lang="en-US" altLang="zh-CN" sz="3600" dirty="0" err="1" smtClean="0">
                <a:hlinkClick r:id="rId5" action="ppaction://hlinksldjump"/>
              </a:rPr>
              <a:t>Fonctions</a:t>
            </a:r>
            <a:r>
              <a:rPr lang="en-US" altLang="zh-CN" sz="3600" dirty="0" smtClean="0">
                <a:hlinkClick r:id="rId5" action="ppaction://hlinksldjump"/>
              </a:rPr>
              <a:t> </a:t>
            </a:r>
            <a:r>
              <a:rPr lang="en-US" altLang="zh-CN" sz="3600" dirty="0" err="1" smtClean="0">
                <a:hlinkClick r:id="rId5" action="ppaction://hlinksldjump"/>
              </a:rPr>
              <a:t>utilisées</a:t>
            </a:r>
            <a:endParaRPr lang="en-US" altLang="zh-CN" sz="3600" dirty="0" smtClean="0"/>
          </a:p>
          <a:p>
            <a:pPr marL="800100" lvl="1" indent="-342900">
              <a:buAutoNum type="arabicPeriod"/>
            </a:pPr>
            <a:r>
              <a:rPr lang="en-US" altLang="zh-CN" sz="3600" dirty="0" smtClean="0">
                <a:hlinkClick r:id="rId6" action="ppaction://hlinksldjump"/>
              </a:rPr>
              <a:t>Codes</a:t>
            </a:r>
            <a:endParaRPr lang="en-US" altLang="zh-CN" sz="3600" dirty="0" smtClean="0"/>
          </a:p>
          <a:p>
            <a:pPr marL="800100" lvl="1" indent="-342900">
              <a:buAutoNum type="arabicPeriod"/>
            </a:pPr>
            <a:r>
              <a:rPr lang="en-US" altLang="zh-CN" sz="3600" dirty="0" smtClean="0">
                <a:hlinkClick r:id="rId7" action="ppaction://hlinksldjump"/>
              </a:rPr>
              <a:t>Conclusion</a:t>
            </a:r>
            <a:endParaRPr lang="en-US" altLang="zh-CN" sz="3600" dirty="0" smtClean="0"/>
          </a:p>
          <a:p>
            <a:pPr marL="800100" lvl="1" indent="-342900">
              <a:buAutoNum type="arabicPeriod"/>
            </a:pPr>
            <a:r>
              <a:rPr lang="en-US" altLang="zh-CN" sz="3600" dirty="0" smtClean="0">
                <a:hlinkClick r:id="rId8" action="ppaction://hlinksldjump"/>
              </a:rPr>
              <a:t>Tests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7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3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US" altLang="zh-CN" dirty="0" smtClean="0"/>
              <a:t>                  (51,4)			entrée : c		sortie : 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en-US" altLang="zh-CN" dirty="0" smtClean="0"/>
              <a:t>00010</a:t>
            </a:r>
          </a:p>
          <a:p>
            <a:endParaRPr lang="en-US" altLang="zh-CN" dirty="0"/>
          </a:p>
          <a:p>
            <a:r>
              <a:rPr lang="en-US" altLang="zh-CN" dirty="0"/>
              <a:t>        (49,2,a)               (50,2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(47,1)        (48,1,b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rgbClr val="FF0000"/>
                </a:solidFill>
              </a:rPr>
              <a:t>(45,0,#)   </a:t>
            </a:r>
            <a:r>
              <a:rPr lang="en-US" altLang="zh-CN" dirty="0"/>
              <a:t>(46,1,r)</a:t>
            </a:r>
          </a:p>
          <a:p>
            <a:endParaRPr lang="en-US" altLang="zh-CN" dirty="0"/>
          </a:p>
          <a:p>
            <a:pPr marL="342900" indent="-342900">
              <a:buFontTx/>
              <a:buAutoNum type="arabicPeriod" startAt="6"/>
            </a:pPr>
            <a:r>
              <a:rPr lang="en-US" altLang="zh-CN" dirty="0"/>
              <a:t>                  (51,5)		</a:t>
            </a:r>
            <a:r>
              <a:rPr lang="en-US" altLang="zh-CN" dirty="0" smtClean="0"/>
              <a:t>	entrée </a:t>
            </a:r>
            <a:r>
              <a:rPr lang="en-US" altLang="zh-CN" dirty="0"/>
              <a:t>: a		sortie :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(49,2,a)      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(50,3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(47,1,b)        (48,2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                                 </a:t>
            </a:r>
            <a:r>
              <a:rPr lang="en-US" altLang="zh-CN" dirty="0" smtClean="0"/>
              <a:t>     </a:t>
            </a:r>
            <a:r>
              <a:rPr lang="en-US" altLang="zh-CN" dirty="0"/>
              <a:t>(45,1)    </a:t>
            </a:r>
            <a:r>
              <a:rPr lang="en-US" altLang="zh-CN" dirty="0" smtClean="0"/>
              <a:t>   </a:t>
            </a:r>
            <a:r>
              <a:rPr lang="en-US" altLang="zh-CN" dirty="0"/>
              <a:t>(46,1,r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en-US" altLang="zh-CN" dirty="0" smtClean="0"/>
              <a:t>      </a:t>
            </a:r>
            <a:r>
              <a:rPr lang="en-US" altLang="zh-CN" dirty="0"/>
              <a:t>(43,0,#)  </a:t>
            </a:r>
            <a:r>
              <a:rPr lang="en-US" altLang="zh-CN" dirty="0" smtClean="0"/>
              <a:t>   </a:t>
            </a:r>
            <a:r>
              <a:rPr lang="en-US" altLang="zh-CN" dirty="0"/>
              <a:t>(44,1,c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7. 					</a:t>
            </a:r>
            <a:r>
              <a:rPr lang="en-US" altLang="zh-CN" dirty="0"/>
              <a:t>entrée : d</a:t>
            </a:r>
            <a:r>
              <a:rPr lang="en-US" altLang="zh-CN" dirty="0" smtClean="0"/>
              <a:t>	</a:t>
            </a:r>
            <a:r>
              <a:rPr lang="en-US" altLang="zh-CN" dirty="0"/>
              <a:t>	sortie : </a:t>
            </a:r>
            <a:r>
              <a:rPr lang="en-US" altLang="zh-CN" dirty="0" smtClean="0">
                <a:solidFill>
                  <a:srgbClr val="FF0000"/>
                </a:solidFill>
              </a:rPr>
              <a:t>1100</a:t>
            </a:r>
            <a:r>
              <a:rPr lang="en-US" altLang="zh-CN" dirty="0" smtClean="0"/>
              <a:t>00011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sz="3600" dirty="0" smtClean="0"/>
              <a:t>….</a:t>
            </a:r>
            <a:endParaRPr lang="zh-CN" altLang="en-US" sz="3600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259632" y="33265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835696" y="33265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909123" y="908720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85187" y="908720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477075" y="141277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53139" y="1412776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99590" y="2564904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75654" y="2564904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907704" y="3068960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83768" y="3068960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483768" y="3645024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059832" y="3645024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981131" y="4149080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57195" y="4149080"/>
            <a:ext cx="14401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6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400" b="1" dirty="0" smtClean="0"/>
              <a:t>I. Introduction</a:t>
            </a:r>
            <a:endParaRPr lang="en-US" altLang="zh-CN" sz="5400" b="1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100" y="1228690"/>
            <a:ext cx="8398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Huffman </a:t>
            </a:r>
            <a:r>
              <a:rPr lang="en-US" altLang="zh-CN" sz="2000" b="1" dirty="0" err="1" smtClean="0"/>
              <a:t>statique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2 </a:t>
            </a:r>
            <a:r>
              <a:rPr lang="en-US" altLang="zh-CN" sz="2000" dirty="0" err="1" smtClean="0"/>
              <a:t>fois</a:t>
            </a:r>
            <a:r>
              <a:rPr lang="en-US" altLang="zh-CN" sz="2000" dirty="0" smtClean="0"/>
              <a:t> de lecture de </a:t>
            </a:r>
            <a:r>
              <a:rPr lang="en-US" altLang="zh-CN" sz="2000" dirty="0" err="1" smtClean="0"/>
              <a:t>fichier</a:t>
            </a:r>
            <a:r>
              <a:rPr lang="en-US" altLang="zh-CN" sz="2000" dirty="0" smtClean="0"/>
              <a:t> :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1er </a:t>
            </a:r>
            <a:r>
              <a:rPr lang="en-US" altLang="zh-CN" sz="2000" dirty="0" err="1" smtClean="0"/>
              <a:t>fois</a:t>
            </a:r>
            <a:r>
              <a:rPr lang="en-US" altLang="zh-CN" sz="2000" dirty="0" smtClean="0"/>
              <a:t> =&gt; </a:t>
            </a:r>
            <a:r>
              <a:rPr lang="en-US" altLang="zh-CN" sz="2000" dirty="0" err="1" smtClean="0"/>
              <a:t>compter</a:t>
            </a:r>
            <a:r>
              <a:rPr lang="en-US" altLang="zh-CN" sz="2000" dirty="0" smtClean="0"/>
              <a:t> la </a:t>
            </a:r>
            <a:r>
              <a:rPr lang="en-US" altLang="zh-CN" sz="2000" dirty="0" err="1" smtClean="0"/>
              <a:t>frequence</a:t>
            </a:r>
            <a:r>
              <a:rPr lang="en-US" altLang="zh-CN" sz="2000" dirty="0" smtClean="0"/>
              <a:t> de </a:t>
            </a:r>
            <a:r>
              <a:rPr lang="en-US" altLang="zh-CN" sz="2000" dirty="0" err="1" smtClean="0"/>
              <a:t>chaque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caractere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    </a:t>
            </a:r>
            <a:r>
              <a:rPr lang="en-US" altLang="zh-CN" sz="2000" dirty="0" err="1" smtClean="0"/>
              <a:t>construire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l’arbre</a:t>
            </a:r>
            <a:r>
              <a:rPr lang="en-US" altLang="zh-CN" sz="2000" dirty="0"/>
              <a:t> Huffman.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2em </a:t>
            </a:r>
            <a:r>
              <a:rPr lang="en-US" altLang="zh-CN" sz="2000" dirty="0" err="1" smtClean="0"/>
              <a:t>fois</a:t>
            </a:r>
            <a:r>
              <a:rPr lang="en-US" altLang="zh-CN" sz="2000" dirty="0" smtClean="0"/>
              <a:t> =&gt; compression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      </a:t>
            </a:r>
            <a:r>
              <a:rPr lang="en-US" altLang="zh-CN" sz="2000" dirty="0" err="1" smtClean="0"/>
              <a:t>chaque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fois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prendre</a:t>
            </a:r>
            <a:r>
              <a:rPr lang="en-US" altLang="zh-CN" sz="2000" dirty="0" smtClean="0"/>
              <a:t> les 2 </a:t>
            </a:r>
            <a:r>
              <a:rPr lang="en-US" altLang="zh-CN" sz="2000" dirty="0" err="1" smtClean="0"/>
              <a:t>éléments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ont</a:t>
            </a:r>
            <a:r>
              <a:rPr lang="en-US" altLang="zh-CN" sz="2000" dirty="0" smtClean="0"/>
              <a:t> le plus </a:t>
            </a:r>
            <a:r>
              <a:rPr lang="en-US" altLang="zh-CN" sz="2000" dirty="0" err="1" smtClean="0"/>
              <a:t>petits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poids</a:t>
            </a:r>
            <a:r>
              <a:rPr lang="en-US" altLang="zh-CN" sz="2000" dirty="0" smtClean="0"/>
              <a:t>     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      La </a:t>
            </a:r>
            <a:r>
              <a:rPr lang="en-US" altLang="zh-CN" sz="2000" dirty="0" err="1" smtClean="0"/>
              <a:t>caractere</a:t>
            </a:r>
            <a:r>
              <a:rPr lang="en-US" altLang="zh-CN" sz="2000" dirty="0" smtClean="0"/>
              <a:t> a plus de </a:t>
            </a:r>
            <a:r>
              <a:rPr lang="en-US" altLang="zh-CN" sz="2000" dirty="0" err="1" smtClean="0"/>
              <a:t>frequence</a:t>
            </a:r>
            <a:r>
              <a:rPr lang="en-US" altLang="zh-CN" sz="2000" dirty="0" smtClean="0"/>
              <a:t> -&gt; code plus court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4070" y="4282643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Huffman </a:t>
            </a:r>
            <a:r>
              <a:rPr lang="en-US" altLang="zh-CN" sz="2000" b="1" dirty="0" err="1" smtClean="0"/>
              <a:t>dynamique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dirty="0" smtClean="0"/>
              <a:t>1 </a:t>
            </a:r>
            <a:r>
              <a:rPr lang="en-US" altLang="zh-CN" sz="2000" dirty="0" err="1" smtClean="0"/>
              <a:t>seule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fois</a:t>
            </a:r>
            <a:r>
              <a:rPr lang="en-US" altLang="zh-CN" sz="2000" dirty="0" smtClean="0"/>
              <a:t> de lecture du </a:t>
            </a:r>
            <a:r>
              <a:rPr lang="en-US" altLang="zh-CN" sz="2000" dirty="0" err="1" smtClean="0"/>
              <a:t>fichier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Constuire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l’arbre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Huffman </a:t>
            </a:r>
            <a:r>
              <a:rPr lang="en-US" altLang="zh-CN" sz="2000" dirty="0" err="1" smtClean="0"/>
              <a:t>adaptatif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dynamiquement</a:t>
            </a:r>
            <a:endParaRPr lang="en-US" altLang="zh-CN" sz="2000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dirty="0" err="1" smtClean="0"/>
              <a:t>Utilis</a:t>
            </a:r>
            <a:r>
              <a:rPr lang="fr-FR" altLang="zh-CN" sz="2000" dirty="0"/>
              <a:t>é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plusieurs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domaines</a:t>
            </a:r>
            <a:r>
              <a:rPr lang="en-US" altLang="zh-CN" sz="2000" dirty="0" smtClean="0"/>
              <a:t>, ex: image HD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3944973" y="3359313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VS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94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400" b="1" dirty="0" smtClean="0"/>
              <a:t>II. Principal</a:t>
            </a:r>
            <a:endParaRPr lang="en-US" altLang="zh-CN" sz="5400" b="1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772" y="1153030"/>
            <a:ext cx="237626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Lire </a:t>
            </a:r>
            <a:r>
              <a:rPr lang="en-US" altLang="zh-CN" dirty="0" err="1" smtClean="0"/>
              <a:t>une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caractere</a:t>
            </a:r>
            <a:r>
              <a:rPr lang="en-US" altLang="zh-CN" dirty="0" smtClean="0"/>
              <a:t> 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4135" y="1958452"/>
            <a:ext cx="237626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Si à</a:t>
            </a:r>
            <a:r>
              <a:rPr lang="en-US" altLang="zh-CN" dirty="0" smtClean="0"/>
              <a:t> </a:t>
            </a:r>
            <a:r>
              <a:rPr lang="en-US" altLang="zh-CN" dirty="0"/>
              <a:t>la fin </a:t>
            </a:r>
            <a:r>
              <a:rPr lang="en-US" altLang="zh-CN" dirty="0" smtClean="0"/>
              <a:t>de </a:t>
            </a:r>
            <a:r>
              <a:rPr lang="en-US" altLang="zh-CN" dirty="0" err="1" smtClean="0"/>
              <a:t>fichier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3486" y="2843644"/>
            <a:ext cx="280831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 c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deja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l’arbre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827" y="2396115"/>
            <a:ext cx="1872208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Trouver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noeud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correspondant</a:t>
            </a:r>
            <a:r>
              <a:rPr lang="en-US" altLang="zh-CN" dirty="0" smtClean="0"/>
              <a:t> :</a:t>
            </a:r>
          </a:p>
          <a:p>
            <a:r>
              <a:rPr lang="en-US" altLang="zh-CN" dirty="0" smtClean="0"/>
              <a:t>Poids+1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8206" y="2484368"/>
            <a:ext cx="223224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Remplace</a:t>
            </a:r>
            <a:r>
              <a:rPr lang="en-US" altLang="zh-CN" dirty="0" smtClean="0"/>
              <a:t> NYT par 1 sous-</a:t>
            </a:r>
            <a:r>
              <a:rPr lang="en-US" altLang="zh-CN" dirty="0" err="1" smtClean="0"/>
              <a:t>arbre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3946" y="3573016"/>
            <a:ext cx="223224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Ajouter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dans</a:t>
            </a:r>
            <a:r>
              <a:rPr lang="en-US" altLang="zh-CN" dirty="0" smtClean="0"/>
              <a:t> le bloc </a:t>
            </a:r>
            <a:r>
              <a:rPr lang="en-US" altLang="zh-CN" dirty="0" err="1" smtClean="0"/>
              <a:t>correspondant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5081" y="4700395"/>
            <a:ext cx="649846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Incrementer</a:t>
            </a:r>
            <a:r>
              <a:rPr lang="en-US" altLang="zh-CN" dirty="0"/>
              <a:t> les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des </a:t>
            </a:r>
            <a:r>
              <a:rPr lang="fr-FR" altLang="zh-CN" dirty="0" smtClean="0"/>
              <a:t>noeuds</a:t>
            </a:r>
            <a:r>
              <a:rPr lang="fr-FR" altLang="zh-CN" dirty="0"/>
              <a:t> ancêtres progressivement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6162" y="5733256"/>
            <a:ext cx="244563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 de </a:t>
            </a:r>
            <a:r>
              <a:rPr lang="en-US" altLang="zh-CN" dirty="0" err="1" smtClean="0"/>
              <a:t>programme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 flipH="1">
            <a:off x="4232267" y="1522362"/>
            <a:ext cx="2637" cy="43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4232267" y="2327784"/>
            <a:ext cx="0" cy="479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2144035" y="3101400"/>
            <a:ext cx="78945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41797" y="3029046"/>
            <a:ext cx="8864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256603" y="3101400"/>
            <a:ext cx="2637" cy="43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032468" y="4191714"/>
            <a:ext cx="683568" cy="508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713306" y="3319445"/>
            <a:ext cx="0" cy="1380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0379" y="2622867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37642" y="2405935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NON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13306" y="1707028"/>
            <a:ext cx="100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OUI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56712" y="2651387"/>
            <a:ext cx="100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OUI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12" idx="1"/>
          </p:cNvCxnSpPr>
          <p:nvPr/>
        </p:nvCxnSpPr>
        <p:spPr>
          <a:xfrm>
            <a:off x="55803" y="5917922"/>
            <a:ext cx="3240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80598" y="2145620"/>
            <a:ext cx="2988332" cy="3774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7913549" y="1337696"/>
            <a:ext cx="1050939" cy="34240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423036" y="1337696"/>
            <a:ext cx="3541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400" b="1" dirty="0" smtClean="0"/>
              <a:t>III. </a:t>
            </a:r>
            <a:r>
              <a:rPr lang="en-US" altLang="zh-CN" sz="5400" b="1" dirty="0"/>
              <a:t>Structure de </a:t>
            </a:r>
            <a:r>
              <a:rPr lang="en-US" altLang="zh-CN" sz="5400" b="1" dirty="0" err="1"/>
              <a:t>donnée</a:t>
            </a:r>
            <a:endParaRPr lang="en-US" altLang="zh-CN" sz="5400" b="1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447386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NOEUD { 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;  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Char;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;   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NOEUD *</a:t>
            </a:r>
            <a:r>
              <a:rPr lang="en-US" altLang="zh-CN" dirty="0" err="1"/>
              <a:t>pPere</a:t>
            </a:r>
            <a:r>
              <a:rPr lang="en-US" altLang="zh-CN" dirty="0"/>
              <a:t>;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NOEUD *</a:t>
            </a:r>
            <a:r>
              <a:rPr lang="en-US" altLang="zh-CN" dirty="0" err="1"/>
              <a:t>pFils</a:t>
            </a:r>
            <a:r>
              <a:rPr lang="en-US" altLang="zh-CN" dirty="0"/>
              <a:t>[2]; </a:t>
            </a:r>
            <a:r>
              <a:rPr lang="en-US" altLang="zh-CN" dirty="0" smtClean="0"/>
              <a:t>/*	 </a:t>
            </a:r>
            <a:r>
              <a:rPr lang="en-US" altLang="zh-CN" dirty="0" err="1"/>
              <a:t>pointeur</a:t>
            </a:r>
            <a:r>
              <a:rPr lang="en-US" altLang="zh-CN" dirty="0"/>
              <a:t> </a:t>
            </a:r>
            <a:r>
              <a:rPr lang="en-US" altLang="zh-CN" dirty="0" err="1"/>
              <a:t>vers</a:t>
            </a:r>
            <a:r>
              <a:rPr lang="en-US" altLang="zh-CN" dirty="0"/>
              <a:t> 2 </a:t>
            </a:r>
            <a:r>
              <a:rPr lang="en-US" altLang="zh-CN" dirty="0" err="1"/>
              <a:t>fils</a:t>
            </a:r>
            <a:r>
              <a:rPr lang="en-US" altLang="zh-CN" dirty="0"/>
              <a:t> </a:t>
            </a:r>
            <a:r>
              <a:rPr lang="en-US" altLang="zh-CN" dirty="0" err="1"/>
              <a:t>noeuds</a:t>
            </a:r>
            <a:r>
              <a:rPr lang="en-US" altLang="zh-CN" dirty="0"/>
              <a:t> : 					</a:t>
            </a:r>
            <a:r>
              <a:rPr lang="en-US" altLang="zh-CN" dirty="0" smtClean="0"/>
              <a:t>   		</a:t>
            </a:r>
            <a:r>
              <a:rPr lang="en-US" altLang="zh-CN" dirty="0" err="1" smtClean="0"/>
              <a:t>pFils</a:t>
            </a:r>
            <a:r>
              <a:rPr lang="en-US" altLang="zh-CN" dirty="0" smtClean="0"/>
              <a:t>[0</a:t>
            </a:r>
            <a:r>
              <a:rPr lang="en-US" altLang="zh-CN" dirty="0"/>
              <a:t>] =&gt; </a:t>
            </a:r>
            <a:r>
              <a:rPr lang="en-US" altLang="zh-CN" dirty="0" err="1"/>
              <a:t>fils</a:t>
            </a:r>
            <a:r>
              <a:rPr lang="en-US" altLang="zh-CN" dirty="0"/>
              <a:t> gauche						</a:t>
            </a:r>
            <a:r>
              <a:rPr lang="en-US" altLang="zh-CN" dirty="0" err="1" smtClean="0"/>
              <a:t>pFils</a:t>
            </a:r>
            <a:r>
              <a:rPr lang="en-US" altLang="zh-CN" dirty="0" smtClean="0"/>
              <a:t>[1</a:t>
            </a:r>
            <a:r>
              <a:rPr lang="en-US" altLang="zh-CN" dirty="0"/>
              <a:t>] =&gt; </a:t>
            </a:r>
            <a:r>
              <a:rPr lang="en-US" altLang="zh-CN" dirty="0" err="1"/>
              <a:t>fils</a:t>
            </a:r>
            <a:r>
              <a:rPr lang="en-US" altLang="zh-CN" dirty="0"/>
              <a:t> </a:t>
            </a:r>
            <a:r>
              <a:rPr lang="en-US" altLang="zh-CN" dirty="0" err="1"/>
              <a:t>droit</a:t>
            </a:r>
            <a:r>
              <a:rPr lang="en-US" altLang="zh-CN" dirty="0"/>
              <a:t> */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BLOC *</a:t>
            </a:r>
            <a:r>
              <a:rPr lang="en-US" altLang="zh-CN" dirty="0" err="1"/>
              <a:t>pbloc</a:t>
            </a:r>
            <a:r>
              <a:rPr lang="en-US" altLang="zh-CN" dirty="0"/>
              <a:t>;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NOEUD *</a:t>
            </a:r>
            <a:r>
              <a:rPr lang="en-US" altLang="zh-CN" dirty="0" err="1"/>
              <a:t>pPrev</a:t>
            </a:r>
            <a:r>
              <a:rPr lang="en-US" altLang="zh-CN" dirty="0"/>
              <a:t>;   }NOEUD,*PNOEUD;   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BLOC { 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PNOEUD </a:t>
            </a:r>
            <a:r>
              <a:rPr lang="en-US" altLang="zh-CN" dirty="0" err="1"/>
              <a:t>pPrem</a:t>
            </a:r>
            <a:r>
              <a:rPr lang="en-US" altLang="zh-CN" dirty="0"/>
              <a:t>;   /* le </a:t>
            </a:r>
            <a:r>
              <a:rPr lang="en-US" altLang="zh-CN" dirty="0" err="1"/>
              <a:t>noeud</a:t>
            </a:r>
            <a:r>
              <a:rPr lang="en-US" altLang="zh-CN" dirty="0"/>
              <a:t> qui a le plus grand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dans</a:t>
            </a:r>
            <a:r>
              <a:rPr lang="en-US" altLang="zh-CN" dirty="0" smtClean="0"/>
              <a:t> </a:t>
            </a:r>
            <a:r>
              <a:rPr lang="en-US" altLang="zh-CN" dirty="0" err="1"/>
              <a:t>ce</a:t>
            </a:r>
            <a:r>
              <a:rPr lang="en-US" altLang="zh-CN" dirty="0"/>
              <a:t> bloc */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BLOC *</a:t>
            </a:r>
            <a:r>
              <a:rPr lang="en-US" altLang="zh-CN" dirty="0" err="1"/>
              <a:t>pPrev</a:t>
            </a:r>
            <a:r>
              <a:rPr lang="en-US" altLang="zh-CN" dirty="0"/>
              <a:t>; 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BLOC *</a:t>
            </a:r>
            <a:r>
              <a:rPr lang="en-US" altLang="zh-CN" dirty="0" err="1"/>
              <a:t>pNext</a:t>
            </a:r>
            <a:r>
              <a:rPr lang="en-US" altLang="zh-CN" dirty="0"/>
              <a:t>;   }BLOC,*PBLOC;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36012" y="3288277"/>
            <a:ext cx="2448272" cy="2304256"/>
          </a:xfrm>
          <a:prstGeom prst="ellipse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19672" y="3371971"/>
            <a:ext cx="2448272" cy="2304256"/>
          </a:xfrm>
          <a:prstGeom prst="ellipse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75856" y="836712"/>
            <a:ext cx="2448272" cy="2304256"/>
          </a:xfrm>
          <a:prstGeom prst="ellipse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3908" y="1124744"/>
            <a:ext cx="198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Poids</a:t>
            </a:r>
            <a:r>
              <a:rPr lang="en-US" altLang="zh-CN" dirty="0" smtClean="0"/>
              <a:t> : 1</a:t>
            </a:r>
          </a:p>
          <a:p>
            <a:r>
              <a:rPr lang="en-US" altLang="zh-CN" dirty="0" smtClean="0"/>
              <a:t>Char : NULL</a:t>
            </a:r>
          </a:p>
          <a:p>
            <a:r>
              <a:rPr lang="en-US" altLang="zh-CN" dirty="0" err="1" smtClean="0"/>
              <a:t>numNo</a:t>
            </a:r>
            <a:r>
              <a:rPr lang="en-US" altLang="zh-CN" dirty="0" smtClean="0"/>
              <a:t> : 128</a:t>
            </a:r>
          </a:p>
          <a:p>
            <a:r>
              <a:rPr lang="en-US" altLang="zh-CN" dirty="0" err="1" smtClean="0"/>
              <a:t>pPere</a:t>
            </a:r>
            <a:r>
              <a:rPr lang="en-US" altLang="zh-CN" dirty="0" smtClean="0"/>
              <a:t> : NULL</a:t>
            </a:r>
          </a:p>
          <a:p>
            <a:r>
              <a:rPr lang="en-US" altLang="zh-CN" dirty="0" err="1" smtClean="0"/>
              <a:t>pFils</a:t>
            </a:r>
            <a:r>
              <a:rPr lang="en-US" altLang="zh-CN" dirty="0" smtClean="0"/>
              <a:t>[0]</a:t>
            </a:r>
            <a:r>
              <a:rPr lang="en-US" altLang="zh-CN" dirty="0"/>
              <a:t>-</a:t>
            </a:r>
            <a:r>
              <a:rPr lang="en-US" altLang="zh-CN" dirty="0" err="1" smtClean="0"/>
              <a:t>pFils</a:t>
            </a:r>
            <a:r>
              <a:rPr lang="en-US" altLang="zh-CN" dirty="0" smtClean="0"/>
              <a:t>[1]</a:t>
            </a:r>
            <a:endParaRPr lang="zh-CN" altLang="en-US" dirty="0"/>
          </a:p>
          <a:p>
            <a:endParaRPr lang="en-US" altLang="zh-CN" dirty="0" smtClean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923928" y="2636912"/>
            <a:ext cx="144016" cy="242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43754" y="2614381"/>
            <a:ext cx="139824" cy="242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2511" y="3656057"/>
            <a:ext cx="1980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Poids</a:t>
            </a:r>
            <a:r>
              <a:rPr lang="en-US" altLang="zh-CN" dirty="0" smtClean="0"/>
              <a:t> : 0</a:t>
            </a:r>
          </a:p>
          <a:p>
            <a:r>
              <a:rPr lang="en-US" altLang="zh-CN" dirty="0" smtClean="0"/>
              <a:t>Char : NYT</a:t>
            </a:r>
          </a:p>
          <a:p>
            <a:r>
              <a:rPr lang="en-US" altLang="zh-CN" dirty="0" err="1" smtClean="0"/>
              <a:t>numNo</a:t>
            </a:r>
            <a:r>
              <a:rPr lang="en-US" altLang="zh-CN" dirty="0" smtClean="0"/>
              <a:t> : 126</a:t>
            </a:r>
          </a:p>
          <a:p>
            <a:r>
              <a:rPr lang="en-US" altLang="zh-CN" dirty="0" err="1" smtClean="0"/>
              <a:t>pPere</a:t>
            </a:r>
            <a:r>
              <a:rPr lang="en-US" altLang="zh-CN" dirty="0" smtClean="0"/>
              <a:t> :</a:t>
            </a:r>
          </a:p>
          <a:p>
            <a:r>
              <a:rPr lang="en-US" altLang="zh-CN" dirty="0" err="1" smtClean="0"/>
              <a:t>pFils</a:t>
            </a:r>
            <a:r>
              <a:rPr lang="en-US" altLang="zh-CN" dirty="0" smtClean="0"/>
              <a:t>[0] : NULL</a:t>
            </a:r>
          </a:p>
          <a:p>
            <a:r>
              <a:rPr lang="en-US" altLang="zh-CN" dirty="0" err="1" smtClean="0"/>
              <a:t>pFils</a:t>
            </a:r>
            <a:r>
              <a:rPr lang="en-US" altLang="zh-CN" dirty="0" smtClean="0"/>
              <a:t>[1] : NULL</a:t>
            </a:r>
            <a:endParaRPr lang="zh-CN" altLang="en-US" dirty="0"/>
          </a:p>
          <a:p>
            <a:endParaRPr lang="en-US" altLang="zh-CN" dirty="0" smtClean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62621" y="4558741"/>
            <a:ext cx="204580" cy="163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9741" y="3624723"/>
            <a:ext cx="1980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Poids</a:t>
            </a:r>
            <a:r>
              <a:rPr lang="en-US" altLang="zh-CN" dirty="0" smtClean="0"/>
              <a:t> : 1</a:t>
            </a:r>
          </a:p>
          <a:p>
            <a:r>
              <a:rPr lang="en-US" altLang="zh-CN" dirty="0" smtClean="0"/>
              <a:t>Char : a</a:t>
            </a:r>
          </a:p>
          <a:p>
            <a:r>
              <a:rPr lang="en-US" altLang="zh-CN" dirty="0" err="1" smtClean="0"/>
              <a:t>numNo</a:t>
            </a:r>
            <a:r>
              <a:rPr lang="en-US" altLang="zh-CN" dirty="0" smtClean="0"/>
              <a:t> : 127</a:t>
            </a:r>
          </a:p>
          <a:p>
            <a:r>
              <a:rPr lang="en-US" altLang="zh-CN" dirty="0" err="1" smtClean="0"/>
              <a:t>pPere</a:t>
            </a:r>
            <a:r>
              <a:rPr lang="en-US" altLang="zh-CN" dirty="0" smtClean="0"/>
              <a:t> : </a:t>
            </a:r>
          </a:p>
          <a:p>
            <a:r>
              <a:rPr lang="en-US" altLang="zh-CN" dirty="0" err="1" smtClean="0"/>
              <a:t>pFils</a:t>
            </a:r>
            <a:r>
              <a:rPr lang="en-US" altLang="zh-CN" dirty="0" smtClean="0"/>
              <a:t>[0] : NULL</a:t>
            </a:r>
          </a:p>
          <a:p>
            <a:r>
              <a:rPr lang="en-US" altLang="zh-CN" dirty="0" err="1" smtClean="0"/>
              <a:t>pFils</a:t>
            </a:r>
            <a:r>
              <a:rPr lang="en-US" altLang="zh-CN" dirty="0" smtClean="0"/>
              <a:t>[1] : NULL</a:t>
            </a:r>
            <a:endParaRPr lang="zh-CN" altLang="en-US" dirty="0"/>
          </a:p>
          <a:p>
            <a:endParaRPr lang="en-US" altLang="zh-CN" dirty="0" smtClean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384790" y="4558741"/>
            <a:ext cx="170122" cy="203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563888" y="2879070"/>
            <a:ext cx="360040" cy="74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3" idx="1"/>
          </p:cNvCxnSpPr>
          <p:nvPr/>
        </p:nvCxnSpPr>
        <p:spPr>
          <a:xfrm>
            <a:off x="5136012" y="2879070"/>
            <a:ext cx="358541" cy="74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0283" y="8456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Racine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972511" y="285653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pFils</a:t>
            </a:r>
            <a:r>
              <a:rPr lang="en-US" altLang="zh-CN" b="1" dirty="0"/>
              <a:t>[0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3067" y="2746517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pFils</a:t>
            </a:r>
            <a:r>
              <a:rPr lang="en-US" altLang="zh-CN" b="1" dirty="0" smtClean="0"/>
              <a:t>[1]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1" y="707175"/>
            <a:ext cx="187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NOEUD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55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55171" y="872716"/>
            <a:ext cx="8856984" cy="2232248"/>
          </a:xfrm>
          <a:prstGeom prst="rect">
            <a:avLst/>
          </a:prstGeom>
          <a:solidFill>
            <a:srgbClr val="92D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672" y="5673403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6672" y="5790400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Noeud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  2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  19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98844" y="3572104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58327" y="5673402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12333" y="5790399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Noeud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  2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  49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08249" y="5688093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62255" y="5790400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Noeud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  2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  99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6296" y="3814550"/>
            <a:ext cx="154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Bloc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88640" y="1571255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8640" y="1688252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Noeud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   2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  19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56721" y="1555880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10727" y="1672877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Noeud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   2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  49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87362" y="1586629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41368" y="1688936"/>
            <a:ext cx="20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Noeud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poids</a:t>
            </a:r>
            <a:r>
              <a:rPr lang="en-US" altLang="zh-CN" dirty="0" smtClean="0"/>
              <a:t>   2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numNo</a:t>
            </a:r>
            <a:r>
              <a:rPr lang="en-US" altLang="zh-CN" dirty="0" smtClean="0"/>
              <a:t>  99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516961" y="1843912"/>
            <a:ext cx="1170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348880" y="1843912"/>
            <a:ext cx="1007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741806" y="1318920"/>
            <a:ext cx="72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70251" y="1282165"/>
            <a:ext cx="72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366475" y="1094212"/>
            <a:ext cx="80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pPrem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4288398" y="4580216"/>
            <a:ext cx="1" cy="109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" idx="0"/>
          </p:cNvCxnSpPr>
          <p:nvPr/>
        </p:nvCxnSpPr>
        <p:spPr>
          <a:xfrm flipV="1">
            <a:off x="4278964" y="3104964"/>
            <a:ext cx="0" cy="46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rot="5400000" flipH="1" flipV="1">
            <a:off x="2388040" y="4695055"/>
            <a:ext cx="1133898" cy="8521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55948" y="3616241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96609" y="3814550"/>
            <a:ext cx="154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Bloc</a:t>
            </a:r>
            <a:endParaRPr lang="zh-CN" altLang="en-US" sz="2800" dirty="0"/>
          </a:p>
        </p:txBody>
      </p:sp>
      <p:sp>
        <p:nvSpPr>
          <p:cNvPr id="71" name="矩形 70"/>
          <p:cNvSpPr/>
          <p:nvPr/>
        </p:nvSpPr>
        <p:spPr>
          <a:xfrm>
            <a:off x="6380113" y="3623543"/>
            <a:ext cx="2160240" cy="100811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687362" y="3814550"/>
            <a:ext cx="154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Bloc</a:t>
            </a:r>
            <a:endParaRPr lang="zh-CN" altLang="en-US" sz="2800" dirty="0"/>
          </a:p>
        </p:txBody>
      </p:sp>
      <p:cxnSp>
        <p:nvCxnSpPr>
          <p:cNvPr id="82" name="肘形连接符 81"/>
          <p:cNvCxnSpPr/>
          <p:nvPr/>
        </p:nvCxnSpPr>
        <p:spPr>
          <a:xfrm rot="16200000" flipV="1">
            <a:off x="5087796" y="4595892"/>
            <a:ext cx="1093186" cy="10618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2393269" y="3814550"/>
            <a:ext cx="805575" cy="1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393268" y="4305221"/>
            <a:ext cx="797693" cy="1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514639" y="3269849"/>
            <a:ext cx="72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514639" y="4457945"/>
            <a:ext cx="74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cxnSp>
        <p:nvCxnSpPr>
          <p:cNvPr id="88" name="直接箭头连接符 87"/>
          <p:cNvCxnSpPr/>
          <p:nvPr/>
        </p:nvCxnSpPr>
        <p:spPr>
          <a:xfrm flipH="1" flipV="1">
            <a:off x="5368525" y="3814550"/>
            <a:ext cx="963452" cy="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368524" y="4305221"/>
            <a:ext cx="963453" cy="1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489895" y="3252803"/>
            <a:ext cx="72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489895" y="4462147"/>
            <a:ext cx="74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948" y="223666"/>
            <a:ext cx="1885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BLOC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94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5400" b="1" dirty="0"/>
              <a:t>I</a:t>
            </a:r>
            <a:r>
              <a:rPr lang="en-US" altLang="zh-CN" sz="5400" b="1" dirty="0" smtClean="0"/>
              <a:t>V. </a:t>
            </a:r>
            <a:r>
              <a:rPr lang="en-US" altLang="zh-CN" sz="5400" b="1" dirty="0" err="1"/>
              <a:t>Fonctions</a:t>
            </a:r>
            <a:r>
              <a:rPr lang="en-US" altLang="zh-CN" sz="5400" b="1" dirty="0"/>
              <a:t> </a:t>
            </a:r>
            <a:r>
              <a:rPr lang="en-US" altLang="zh-CN" sz="5400" b="1" dirty="0" err="1"/>
              <a:t>utilisées</a:t>
            </a:r>
            <a:endParaRPr lang="en-US" altLang="zh-CN" sz="5400" b="1" dirty="0"/>
          </a:p>
          <a:p>
            <a:pPr marL="0" lvl="1"/>
            <a:endParaRPr lang="en-US" altLang="zh-CN" sz="5400" b="1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</a:t>
            </a:r>
            <a:r>
              <a:rPr lang="en-US" altLang="zh-CN" sz="2000" dirty="0" smtClean="0"/>
              <a:t>ain()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afficher</a:t>
            </a:r>
            <a:r>
              <a:rPr lang="en-US" altLang="zh-CN" sz="2000" dirty="0"/>
              <a:t>(PNOEUD </a:t>
            </a:r>
            <a:r>
              <a:rPr lang="en-US" altLang="zh-CN" sz="2000" dirty="0" err="1"/>
              <a:t>pNoeud</a:t>
            </a:r>
            <a:r>
              <a:rPr lang="en-US" altLang="zh-CN" sz="2000" dirty="0"/>
              <a:t>);  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compression(); 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void </a:t>
            </a:r>
            <a:r>
              <a:rPr lang="en-US" altLang="zh-CN" sz="2000" dirty="0" err="1"/>
              <a:t>renouvellementBloc</a:t>
            </a:r>
            <a:r>
              <a:rPr lang="en-US" altLang="zh-CN" sz="2000" dirty="0"/>
              <a:t>(PNOEUD </a:t>
            </a:r>
            <a:r>
              <a:rPr lang="en-US" altLang="zh-CN" sz="2000" dirty="0" err="1"/>
              <a:t>pNoeud</a:t>
            </a:r>
            <a:r>
              <a:rPr lang="en-US" altLang="zh-CN" sz="2000" dirty="0"/>
              <a:t>);  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void </a:t>
            </a:r>
            <a:r>
              <a:rPr lang="en-US" altLang="zh-CN" sz="2000" dirty="0" err="1"/>
              <a:t>incrementer</a:t>
            </a:r>
            <a:r>
              <a:rPr lang="en-US" altLang="zh-CN" sz="2000" dirty="0"/>
              <a:t>(PNOEUD </a:t>
            </a:r>
            <a:r>
              <a:rPr lang="en-US" altLang="zh-CN" sz="2000" dirty="0" err="1"/>
              <a:t>pNoeud</a:t>
            </a:r>
            <a:r>
              <a:rPr lang="en-US" altLang="zh-CN" sz="2000" dirty="0"/>
              <a:t>);  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void </a:t>
            </a:r>
            <a:r>
              <a:rPr lang="en-US" altLang="zh-CN" sz="2000" dirty="0" err="1"/>
              <a:t>renouvellementNoeud</a:t>
            </a:r>
            <a:r>
              <a:rPr lang="en-US" altLang="zh-CN" sz="2000" dirty="0"/>
              <a:t>(char c);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5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78" y="-3295"/>
            <a:ext cx="913588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int</a:t>
            </a:r>
            <a:r>
              <a:rPr lang="en-US" altLang="zh-CN" sz="3600" b="1" dirty="0"/>
              <a:t> compression()</a:t>
            </a:r>
          </a:p>
          <a:p>
            <a:r>
              <a:rPr lang="en-US" altLang="zh-CN" sz="3600" b="1" dirty="0"/>
              <a:t>	</a:t>
            </a:r>
            <a:r>
              <a:rPr lang="en-US" altLang="zh-CN" sz="2000" dirty="0" smtClean="0"/>
              <a:t>On </a:t>
            </a:r>
            <a:r>
              <a:rPr lang="fr-FR" altLang="zh-CN" sz="2000" dirty="0"/>
              <a:t>utilise la boucle </a:t>
            </a:r>
            <a:r>
              <a:rPr lang="en-US" altLang="zh-CN" sz="2000" dirty="0" smtClean="0"/>
              <a:t>’</a:t>
            </a:r>
            <a:r>
              <a:rPr lang="fr-FR" altLang="zh-CN" sz="2000" dirty="0" smtClean="0"/>
              <a:t>while’,</a:t>
            </a:r>
            <a:r>
              <a:rPr lang="fr-FR" altLang="zh-CN" sz="2000" dirty="0"/>
              <a:t> chaque fois lire 128 caractères,jusqu’a la fin de fichier entrée. Puis on </a:t>
            </a:r>
            <a:r>
              <a:rPr lang="fr-FR" altLang="zh-CN" sz="2000" dirty="0" smtClean="0"/>
              <a:t>fait le</a:t>
            </a:r>
            <a:r>
              <a:rPr lang="fr-FR" altLang="zh-CN" sz="2000" dirty="0"/>
              <a:t> </a:t>
            </a:r>
            <a:r>
              <a:rPr lang="fr-FR" altLang="zh-CN" sz="2000" dirty="0" smtClean="0"/>
              <a:t>traitement pour</a:t>
            </a:r>
            <a:r>
              <a:rPr lang="fr-FR" altLang="zh-CN" sz="2000" dirty="0"/>
              <a:t> chaque caractère lue avec appel </a:t>
            </a:r>
            <a:r>
              <a:rPr lang="fr-FR" altLang="zh-CN" sz="2000" dirty="0" smtClean="0"/>
              <a:t>la</a:t>
            </a:r>
          </a:p>
          <a:p>
            <a:r>
              <a:rPr lang="fr-FR" altLang="zh-CN" sz="2000" dirty="0"/>
              <a:t> </a:t>
            </a:r>
            <a:r>
              <a:rPr lang="fr-FR" altLang="zh-CN" sz="2000" dirty="0" smtClean="0"/>
              <a:t>fonction renouvellementNoeud()</a:t>
            </a:r>
          </a:p>
          <a:p>
            <a:endParaRPr lang="en-US" altLang="zh-CN" dirty="0" smtClean="0"/>
          </a:p>
          <a:p>
            <a:r>
              <a:rPr lang="en-US" altLang="zh-CN" sz="3600" b="1" dirty="0"/>
              <a:t>void </a:t>
            </a:r>
            <a:r>
              <a:rPr lang="en-US" altLang="zh-CN" sz="3600" b="1" dirty="0" err="1"/>
              <a:t>renouvellementNoeud</a:t>
            </a:r>
            <a:r>
              <a:rPr lang="en-US" altLang="zh-CN" sz="3600" b="1" dirty="0"/>
              <a:t>(char c</a:t>
            </a:r>
            <a:r>
              <a:rPr lang="en-US" altLang="zh-CN" sz="3600" b="1" dirty="0" smtClean="0"/>
              <a:t>)</a:t>
            </a:r>
          </a:p>
          <a:p>
            <a:r>
              <a:rPr lang="en-US" altLang="zh-CN" sz="3600" b="1" dirty="0"/>
              <a:t>	</a:t>
            </a:r>
            <a:r>
              <a:rPr lang="fr-FR" altLang="zh-CN" sz="2000" dirty="0"/>
              <a:t>Applée par la fonction compression(). Faire le traitement </a:t>
            </a:r>
            <a:r>
              <a:rPr lang="fr-FR" altLang="zh-CN" sz="2000" dirty="0" smtClean="0"/>
              <a:t>de noeud</a:t>
            </a:r>
            <a:r>
              <a:rPr lang="fr-FR" altLang="zh-CN" sz="2000" dirty="0"/>
              <a:t>.</a:t>
            </a:r>
          </a:p>
          <a:p>
            <a:r>
              <a:rPr lang="fr-FR" altLang="zh-CN" sz="2000" dirty="0"/>
              <a:t>Pour chaque caractère lue, il y a 2 cas :</a:t>
            </a:r>
          </a:p>
          <a:p>
            <a:r>
              <a:rPr lang="fr-FR" altLang="zh-CN" sz="2000" dirty="0"/>
              <a:t>a. caractère nouvelle =&gt;</a:t>
            </a:r>
          </a:p>
          <a:p>
            <a:r>
              <a:rPr lang="fr-FR" altLang="zh-CN" sz="2000" dirty="0"/>
              <a:t>  </a:t>
            </a:r>
            <a:r>
              <a:rPr lang="fr-FR" altLang="zh-CN" sz="2000" dirty="0" smtClean="0"/>
              <a:t>  </a:t>
            </a:r>
            <a:r>
              <a:rPr lang="fr-FR" altLang="zh-CN" sz="2000" dirty="0"/>
              <a:t>  1. remplace NYT par sous-arbre</a:t>
            </a:r>
          </a:p>
          <a:p>
            <a:r>
              <a:rPr lang="fr-FR" altLang="zh-CN" sz="2000" dirty="0"/>
              <a:t>   </a:t>
            </a:r>
            <a:r>
              <a:rPr lang="fr-FR" altLang="zh-CN" sz="2000" dirty="0" smtClean="0"/>
              <a:t>   </a:t>
            </a:r>
            <a:r>
              <a:rPr lang="fr-FR" altLang="zh-CN" sz="2000" dirty="0"/>
              <a:t>2. appelle la fonction renouvellementBloc() avec </a:t>
            </a:r>
            <a:r>
              <a:rPr lang="fr-FR" altLang="zh-CN" sz="2000" dirty="0" smtClean="0"/>
              <a:t>le noeud(père</a:t>
            </a:r>
            <a:r>
              <a:rPr lang="fr-FR" altLang="zh-CN" sz="2000" dirty="0"/>
              <a:t> </a:t>
            </a:r>
            <a:r>
              <a:rPr lang="fr-FR" altLang="zh-CN" sz="2000" dirty="0" smtClean="0"/>
              <a:t>de nouveau</a:t>
            </a:r>
            <a:r>
              <a:rPr lang="fr-FR" altLang="zh-CN" sz="2000" dirty="0"/>
              <a:t> NYT) comme paramètre </a:t>
            </a:r>
            <a:r>
              <a:rPr lang="fr-FR" altLang="zh-CN" sz="2000" dirty="0" smtClean="0"/>
              <a:t>pour ajouter</a:t>
            </a:r>
            <a:r>
              <a:rPr lang="fr-FR" altLang="zh-CN" sz="2000" dirty="0"/>
              <a:t> les nouveaux noeuds dans le bloc correspondant</a:t>
            </a:r>
          </a:p>
          <a:p>
            <a:r>
              <a:rPr lang="fr-FR" altLang="zh-CN" sz="2000" dirty="0"/>
              <a:t>   </a:t>
            </a:r>
            <a:r>
              <a:rPr lang="fr-FR" altLang="zh-CN" sz="2000" dirty="0" smtClean="0"/>
              <a:t>   </a:t>
            </a:r>
            <a:r>
              <a:rPr lang="fr-FR" altLang="zh-CN" sz="2000" dirty="0"/>
              <a:t>3. appelle la fonction incrementer() pour modifier </a:t>
            </a:r>
            <a:r>
              <a:rPr lang="fr-FR" altLang="zh-CN" sz="2000" dirty="0" smtClean="0"/>
              <a:t>les poids</a:t>
            </a:r>
            <a:r>
              <a:rPr lang="fr-FR" altLang="zh-CN" sz="2000" dirty="0"/>
              <a:t> des noeuds ancêtres progressivement  =&gt; à partir </a:t>
            </a:r>
            <a:r>
              <a:rPr lang="fr-FR" altLang="zh-CN" sz="2000" dirty="0" smtClean="0"/>
              <a:t>du noeud</a:t>
            </a:r>
            <a:r>
              <a:rPr lang="fr-FR" altLang="zh-CN" sz="2000" dirty="0"/>
              <a:t> du grand père du nouvelle NYT</a:t>
            </a:r>
          </a:p>
          <a:p>
            <a:r>
              <a:rPr lang="fr-FR" altLang="zh-CN" sz="2000" dirty="0"/>
              <a:t>b. caractère déjà  existé sans </a:t>
            </a:r>
            <a:r>
              <a:rPr lang="fr-FR" altLang="zh-CN" sz="2000" dirty="0" smtClean="0"/>
              <a:t>l’arbre =&gt;</a:t>
            </a:r>
            <a:endParaRPr lang="fr-FR" altLang="zh-CN" sz="2000" dirty="0"/>
          </a:p>
          <a:p>
            <a:r>
              <a:rPr lang="fr-FR" altLang="zh-CN" sz="2000" dirty="0"/>
              <a:t>  </a:t>
            </a:r>
            <a:r>
              <a:rPr lang="fr-FR" altLang="zh-CN" sz="2000" dirty="0" smtClean="0"/>
              <a:t>  </a:t>
            </a:r>
            <a:r>
              <a:rPr lang="fr-FR" altLang="zh-CN" sz="2000" dirty="0"/>
              <a:t>   étape 3 de cas </a:t>
            </a:r>
            <a:r>
              <a:rPr lang="fr-FR" altLang="zh-CN" sz="2000" dirty="0" smtClean="0"/>
              <a:t>a) </a:t>
            </a:r>
            <a:r>
              <a:rPr lang="fr-FR" altLang="zh-CN" sz="2000" dirty="0"/>
              <a:t>=&gt; à partir de le noeud existé </a:t>
            </a:r>
            <a:r>
              <a:rPr lang="fr-FR" altLang="zh-CN" sz="2000" dirty="0" smtClean="0"/>
              <a:t>contenant cette</a:t>
            </a:r>
            <a:r>
              <a:rPr lang="fr-FR" altLang="zh-CN" sz="2000" dirty="0"/>
              <a:t> caractère</a:t>
            </a:r>
          </a:p>
        </p:txBody>
      </p:sp>
    </p:spTree>
    <p:extLst>
      <p:ext uri="{BB962C8B-B14F-4D97-AF65-F5344CB8AC3E}">
        <p14:creationId xmlns:p14="http://schemas.microsoft.com/office/powerpoint/2010/main" val="30113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433</Words>
  <Application>Microsoft Office PowerPoint</Application>
  <PresentationFormat>全屏显示(4:3)</PresentationFormat>
  <Paragraphs>240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</dc:creator>
  <cp:lastModifiedBy>Xin</cp:lastModifiedBy>
  <cp:revision>102</cp:revision>
  <dcterms:created xsi:type="dcterms:W3CDTF">2012-12-05T09:43:09Z</dcterms:created>
  <dcterms:modified xsi:type="dcterms:W3CDTF">2012-12-09T17:36:34Z</dcterms:modified>
</cp:coreProperties>
</file>