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7"/>
  </p:notesMasterIdLst>
  <p:sldIdLst>
    <p:sldId id="256" r:id="rId2"/>
    <p:sldId id="257" r:id="rId3"/>
    <p:sldId id="258" r:id="rId4"/>
    <p:sldId id="260" r:id="rId5"/>
    <p:sldId id="285" r:id="rId6"/>
    <p:sldId id="259" r:id="rId7"/>
    <p:sldId id="265" r:id="rId8"/>
    <p:sldId id="261" r:id="rId9"/>
    <p:sldId id="262" r:id="rId10"/>
    <p:sldId id="272" r:id="rId11"/>
    <p:sldId id="273" r:id="rId12"/>
    <p:sldId id="270" r:id="rId13"/>
    <p:sldId id="263" r:id="rId14"/>
    <p:sldId id="287" r:id="rId15"/>
    <p:sldId id="288" r:id="rId16"/>
    <p:sldId id="289" r:id="rId17"/>
    <p:sldId id="279" r:id="rId18"/>
    <p:sldId id="264" r:id="rId19"/>
    <p:sldId id="290" r:id="rId20"/>
    <p:sldId id="291" r:id="rId21"/>
    <p:sldId id="292" r:id="rId22"/>
    <p:sldId id="293" r:id="rId23"/>
    <p:sldId id="294" r:id="rId24"/>
    <p:sldId id="269" r:id="rId25"/>
    <p:sldId id="280" r:id="rId26"/>
  </p:sldIdLst>
  <p:sldSz cx="9144000" cy="5143500" type="screen16x9"/>
  <p:notesSz cx="6858000" cy="9144000"/>
  <p:embeddedFontLst>
    <p:embeddedFont>
      <p:font typeface="Nixie One" charset="0"/>
      <p:regular r:id="rId28"/>
    </p:embeddedFont>
    <p:embeddedFont>
      <p:font typeface="Muli" charset="0"/>
      <p:regular r:id="rId29"/>
      <p:bold r:id="rId30"/>
      <p:italic r:id="rId31"/>
      <p:boldItalic r:id="rId32"/>
    </p:embeddedFont>
    <p:embeddedFont>
      <p:font typeface="Bodoni MT" pitchFamily="18" charset="0"/>
      <p:regular r:id="rId33"/>
      <p:bold r:id="rId34"/>
      <p:italic r:id="rId35"/>
      <p:boldItalic r:id="rId36"/>
    </p:embeddedFont>
    <p:embeddedFont>
      <p:font typeface="Helvetica Neue" charset="0"/>
      <p:regular r:id="rId37"/>
      <p:bold r:id="rId38"/>
      <p:italic r:id="rId39"/>
      <p:boldItalic r:id="rId40"/>
    </p:embeddedFont>
    <p:embeddedFont>
      <p:font typeface="Calibri"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5DB515C-D749-4A29-A807-50D773A5CC1B}">
  <a:tblStyle styleId="{35DB515C-D749-4A29-A807-50D773A5CC1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94660"/>
  </p:normalViewPr>
  <p:slideViewPr>
    <p:cSldViewPr>
      <p:cViewPr>
        <p:scale>
          <a:sx n="98" d="100"/>
          <a:sy n="98" d="100"/>
        </p:scale>
        <p:origin x="-588" y="2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SECRET KNOCK DETECTION</a:t>
            </a:r>
            <a:br>
              <a:rPr lang="en" sz="3200" dirty="0" smtClean="0"/>
            </a:br>
            <a:r>
              <a:rPr lang="en" sz="3200" dirty="0" smtClean="0"/>
              <a:t>AND UNLOCKING</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27"/>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process is easy</a:t>
            </a:r>
            <a:endParaRPr/>
          </a:p>
        </p:txBody>
      </p:sp>
      <p:sp>
        <p:nvSpPr>
          <p:cNvPr id="478" name="Google Shape;478;p27"/>
          <p:cNvSpPr/>
          <p:nvPr/>
        </p:nvSpPr>
        <p:spPr>
          <a:xfrm>
            <a:off x="1785918" y="2328350"/>
            <a:ext cx="2074707" cy="1325100"/>
          </a:xfrm>
          <a:prstGeom prst="homePlate">
            <a:avLst>
              <a:gd name="adj" fmla="val 30129"/>
            </a:avLst>
          </a:prstGeom>
          <a:noFill/>
          <a:ln w="114300" cap="flat" cmpd="sng">
            <a:solidFill>
              <a:srgbClr val="00E1C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00E1C6"/>
                </a:solidFill>
                <a:latin typeface="Muli"/>
                <a:ea typeface="Muli"/>
                <a:cs typeface="Muli"/>
                <a:sym typeface="Muli"/>
              </a:rPr>
              <a:t>KNOCK INPUT</a:t>
            </a:r>
            <a:endParaRPr>
              <a:solidFill>
                <a:srgbClr val="00E1C6"/>
              </a:solidFill>
              <a:latin typeface="Muli"/>
              <a:ea typeface="Muli"/>
              <a:cs typeface="Muli"/>
              <a:sym typeface="Muli"/>
            </a:endParaRPr>
          </a:p>
        </p:txBody>
      </p:sp>
      <p:sp>
        <p:nvSpPr>
          <p:cNvPr id="479" name="Google Shape;479;p27"/>
          <p:cNvSpPr/>
          <p:nvPr/>
        </p:nvSpPr>
        <p:spPr>
          <a:xfrm>
            <a:off x="3666197" y="2328350"/>
            <a:ext cx="2263125" cy="1325100"/>
          </a:xfrm>
          <a:prstGeom prst="chevron">
            <a:avLst>
              <a:gd name="adj" fmla="val 29853"/>
            </a:avLst>
          </a:prstGeom>
          <a:noFill/>
          <a:ln w="114300" cap="flat" cmpd="sng">
            <a:solidFill>
              <a:srgbClr val="19B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19BBD5"/>
                </a:solidFill>
                <a:latin typeface="Muli"/>
                <a:ea typeface="Muli"/>
                <a:cs typeface="Muli"/>
                <a:sym typeface="Muli"/>
              </a:rPr>
              <a:t>COMPARING </a:t>
            </a:r>
          </a:p>
          <a:p>
            <a:pPr marL="0" lvl="0" indent="0" algn="ctr" rtl="0">
              <a:spcBef>
                <a:spcPts val="0"/>
              </a:spcBef>
              <a:spcAft>
                <a:spcPts val="0"/>
              </a:spcAft>
              <a:buNone/>
            </a:pPr>
            <a:r>
              <a:rPr lang="en" dirty="0" smtClean="0">
                <a:solidFill>
                  <a:srgbClr val="19BBD5"/>
                </a:solidFill>
                <a:latin typeface="Muli"/>
                <a:ea typeface="Muli"/>
                <a:cs typeface="Muli"/>
                <a:sym typeface="Muli"/>
              </a:rPr>
              <a:t>THE</a:t>
            </a:r>
          </a:p>
          <a:p>
            <a:pPr marL="0" lvl="0" indent="0" algn="ctr" rtl="0">
              <a:spcBef>
                <a:spcPts val="0"/>
              </a:spcBef>
              <a:spcAft>
                <a:spcPts val="0"/>
              </a:spcAft>
              <a:buNone/>
            </a:pPr>
            <a:r>
              <a:rPr lang="en" dirty="0" smtClean="0">
                <a:solidFill>
                  <a:srgbClr val="19BBD5"/>
                </a:solidFill>
                <a:latin typeface="Muli"/>
                <a:ea typeface="Muli"/>
                <a:cs typeface="Muli"/>
                <a:sym typeface="Muli"/>
              </a:rPr>
              <a:t>RYTHM OF KNOCK</a:t>
            </a:r>
            <a:endParaRPr>
              <a:solidFill>
                <a:srgbClr val="19BBD5"/>
              </a:solidFill>
              <a:latin typeface="Muli"/>
              <a:ea typeface="Muli"/>
              <a:cs typeface="Muli"/>
              <a:sym typeface="Muli"/>
            </a:endParaRPr>
          </a:p>
        </p:txBody>
      </p:sp>
      <p:sp>
        <p:nvSpPr>
          <p:cNvPr id="480" name="Google Shape;480;p27"/>
          <p:cNvSpPr/>
          <p:nvPr/>
        </p:nvSpPr>
        <p:spPr>
          <a:xfrm>
            <a:off x="5715008" y="2328350"/>
            <a:ext cx="2071702" cy="1325100"/>
          </a:xfrm>
          <a:prstGeom prst="chevron">
            <a:avLst>
              <a:gd name="adj" fmla="val 29853"/>
            </a:avLst>
          </a:prstGeom>
          <a:noFill/>
          <a:ln w="114300" cap="flat" cmpd="sng">
            <a:solidFill>
              <a:srgbClr val="3292E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3292E1"/>
                </a:solidFill>
                <a:latin typeface="Muli"/>
                <a:ea typeface="Muli"/>
                <a:cs typeface="Muli"/>
                <a:sym typeface="Muli"/>
              </a:rPr>
              <a:t>LOCKING /</a:t>
            </a:r>
          </a:p>
          <a:p>
            <a:pPr marL="0" lvl="0" indent="0" algn="ctr" rtl="0">
              <a:spcBef>
                <a:spcPts val="0"/>
              </a:spcBef>
              <a:spcAft>
                <a:spcPts val="0"/>
              </a:spcAft>
              <a:buNone/>
            </a:pPr>
            <a:r>
              <a:rPr lang="en" dirty="0" smtClean="0">
                <a:solidFill>
                  <a:srgbClr val="3292E1"/>
                </a:solidFill>
                <a:latin typeface="Muli"/>
                <a:ea typeface="Muli"/>
                <a:cs typeface="Muli"/>
                <a:sym typeface="Muli"/>
              </a:rPr>
              <a:t> UNLOCKING </a:t>
            </a:r>
            <a:endParaRPr>
              <a:solidFill>
                <a:srgbClr val="3292E1"/>
              </a:solidFill>
              <a:latin typeface="Muli"/>
              <a:ea typeface="Muli"/>
              <a:cs typeface="Muli"/>
              <a:sym typeface="Muli"/>
            </a:endParaRPr>
          </a:p>
        </p:txBody>
      </p:sp>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8"/>
          <p:cNvSpPr txBox="1">
            <a:spLocks noGrp="1"/>
          </p:cNvSpPr>
          <p:nvPr>
            <p:ph type="title" idx="4294967295"/>
          </p:nvPr>
        </p:nvSpPr>
        <p:spPr>
          <a:xfrm>
            <a:off x="3105600" y="-571521"/>
            <a:ext cx="4038168" cy="135732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smtClean="0"/>
              <a:t>WORKING ALGORITHM</a:t>
            </a:r>
            <a:endParaRPr sz="2400"/>
          </a:p>
        </p:txBody>
      </p:sp>
      <p:sp>
        <p:nvSpPr>
          <p:cNvPr id="487" name="Google Shape;487;p28"/>
          <p:cNvSpPr/>
          <p:nvPr/>
        </p:nvSpPr>
        <p:spPr>
          <a:xfrm>
            <a:off x="4156983" y="3996566"/>
            <a:ext cx="848400" cy="625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8" name="Google Shape;488;p28"/>
          <p:cNvSpPr/>
          <p:nvPr/>
        </p:nvSpPr>
        <p:spPr>
          <a:xfrm>
            <a:off x="3561295" y="2554335"/>
            <a:ext cx="2032200" cy="550500"/>
          </a:xfrm>
          <a:prstGeom prst="ellipse">
            <a:avLst/>
          </a:pr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89" name="Google Shape;489;p28"/>
          <p:cNvSpPr/>
          <p:nvPr/>
        </p:nvSpPr>
        <p:spPr>
          <a:xfrm>
            <a:off x="3180644" y="1938652"/>
            <a:ext cx="2776800" cy="5988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0" name="Google Shape;490;p28"/>
          <p:cNvSpPr/>
          <p:nvPr/>
        </p:nvSpPr>
        <p:spPr>
          <a:xfrm>
            <a:off x="4055273" y="3638071"/>
            <a:ext cx="1048500" cy="4035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1" name="Google Shape;491;p28"/>
          <p:cNvSpPr/>
          <p:nvPr/>
        </p:nvSpPr>
        <p:spPr>
          <a:xfrm rot="10800000">
            <a:off x="3904757" y="3561320"/>
            <a:ext cx="1334700" cy="4914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85119"/>
                  <a:pt x="59918" y="87052"/>
                </a:cubicBezTo>
                <a:cubicBezTo>
                  <a:pt x="36865" y="88984"/>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2" name="Google Shape;492;p28"/>
          <p:cNvSpPr/>
          <p:nvPr/>
        </p:nvSpPr>
        <p:spPr>
          <a:xfrm>
            <a:off x="3859233" y="3124713"/>
            <a:ext cx="1446000" cy="523200"/>
          </a:xfrm>
          <a:prstGeom prst="ellipse">
            <a:avLst/>
          </a:prstGeom>
          <a:solidFill>
            <a:srgbClr val="FFFFFF">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3" name="Google Shape;493;p28"/>
          <p:cNvSpPr/>
          <p:nvPr/>
        </p:nvSpPr>
        <p:spPr>
          <a:xfrm rot="10800000">
            <a:off x="3654625" y="3008669"/>
            <a:ext cx="1837800" cy="6393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64135" y="93695"/>
                  <a:pt x="60529" y="93738"/>
                </a:cubicBezTo>
                <a:cubicBezTo>
                  <a:pt x="45054" y="93837"/>
                  <a:pt x="41994" y="92997"/>
                  <a:pt x="31663" y="96697"/>
                </a:cubicBezTo>
                <a:cubicBezTo>
                  <a:pt x="21331" y="100396"/>
                  <a:pt x="13050" y="106171"/>
                  <a:pt x="0" y="12000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4" name="Google Shape;494;p28"/>
          <p:cNvSpPr/>
          <p:nvPr/>
        </p:nvSpPr>
        <p:spPr>
          <a:xfrm>
            <a:off x="3201585" y="1889037"/>
            <a:ext cx="2716800" cy="6675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5" name="Google Shape;495;p28"/>
          <p:cNvSpPr/>
          <p:nvPr/>
        </p:nvSpPr>
        <p:spPr>
          <a:xfrm rot="10800000">
            <a:off x="2782868" y="1806585"/>
            <a:ext cx="3534600" cy="7308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78054"/>
                  <a:pt x="59918" y="79987"/>
                </a:cubicBezTo>
                <a:cubicBezTo>
                  <a:pt x="36865" y="81920"/>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6" name="Google Shape;496;p28"/>
          <p:cNvSpPr/>
          <p:nvPr/>
        </p:nvSpPr>
        <p:spPr>
          <a:xfrm rot="10800000">
            <a:off x="3276488" y="2411864"/>
            <a:ext cx="2589000" cy="692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511" y="86907"/>
                  <a:pt x="59458" y="88840"/>
                </a:cubicBezTo>
                <a:cubicBezTo>
                  <a:pt x="36405" y="90772"/>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7" name="Google Shape;497;p28"/>
          <p:cNvSpPr/>
          <p:nvPr/>
        </p:nvSpPr>
        <p:spPr>
          <a:xfrm rot="10800000">
            <a:off x="4088990" y="3986748"/>
            <a:ext cx="989700" cy="677700"/>
          </a:xfrm>
          <a:custGeom>
            <a:avLst/>
            <a:gdLst/>
            <a:ahLst/>
            <a:cxnLst/>
            <a:rect l="l" t="t" r="r" b="b"/>
            <a:pathLst>
              <a:path w="120000" h="120000" extrusionOk="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8167" y="117026"/>
                </a:lnTo>
                <a:lnTo>
                  <a:pt x="115298" y="112860"/>
                </a:lnTo>
                <a:cubicBezTo>
                  <a:pt x="104108" y="98257"/>
                  <a:pt x="61154" y="97749"/>
                  <a:pt x="58935" y="97745"/>
                </a:cubicBezTo>
                <a:cubicBezTo>
                  <a:pt x="56715" y="97741"/>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8" name="Google Shape;498;p28"/>
          <p:cNvSpPr/>
          <p:nvPr/>
        </p:nvSpPr>
        <p:spPr>
          <a:xfrm>
            <a:off x="2695725" y="1301074"/>
            <a:ext cx="3709200" cy="674100"/>
          </a:xfrm>
          <a:custGeom>
            <a:avLst/>
            <a:gdLst/>
            <a:ahLst/>
            <a:cxnLst/>
            <a:rect l="l" t="t" r="r" b="b"/>
            <a:pathLst>
              <a:path w="120000" h="120000" extrusionOk="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rgbClr val="FFFFFF"/>
              </a:solidFill>
              <a:latin typeface="Calibri"/>
              <a:ea typeface="Calibri"/>
              <a:cs typeface="Calibri"/>
              <a:sym typeface="Calibri"/>
            </a:endParaRPr>
          </a:p>
        </p:txBody>
      </p:sp>
      <p:sp>
        <p:nvSpPr>
          <p:cNvPr id="499" name="Google Shape;499;p28"/>
          <p:cNvSpPr/>
          <p:nvPr/>
        </p:nvSpPr>
        <p:spPr>
          <a:xfrm>
            <a:off x="4350691" y="2135142"/>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0" name="Google Shape;500;p28"/>
          <p:cNvSpPr txBox="1"/>
          <p:nvPr/>
        </p:nvSpPr>
        <p:spPr>
          <a:xfrm>
            <a:off x="4337645" y="2226188"/>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dirty="0">
                <a:solidFill>
                  <a:srgbClr val="FFFFFF"/>
                </a:solidFill>
                <a:latin typeface="Nixie One"/>
                <a:ea typeface="Nixie One"/>
                <a:cs typeface="Nixie One"/>
                <a:sym typeface="Nixie One"/>
              </a:rPr>
              <a:t>20%</a:t>
            </a:r>
            <a:endParaRPr sz="1000">
              <a:solidFill>
                <a:srgbClr val="FFFFFF"/>
              </a:solidFill>
              <a:latin typeface="Nixie One"/>
              <a:ea typeface="Nixie One"/>
              <a:cs typeface="Nixie One"/>
              <a:sym typeface="Nixie One"/>
            </a:endParaRPr>
          </a:p>
        </p:txBody>
      </p:sp>
      <p:sp>
        <p:nvSpPr>
          <p:cNvPr id="501" name="Google Shape;501;p28"/>
          <p:cNvSpPr/>
          <p:nvPr/>
        </p:nvSpPr>
        <p:spPr>
          <a:xfrm>
            <a:off x="4350691" y="2704400"/>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2" name="Google Shape;502;p28"/>
          <p:cNvSpPr txBox="1"/>
          <p:nvPr/>
        </p:nvSpPr>
        <p:spPr>
          <a:xfrm>
            <a:off x="4284559" y="2795437"/>
            <a:ext cx="6090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40%</a:t>
            </a:r>
            <a:endParaRPr sz="1000">
              <a:latin typeface="Nixie One"/>
              <a:ea typeface="Nixie One"/>
              <a:cs typeface="Nixie One"/>
              <a:sym typeface="Nixie One"/>
            </a:endParaRPr>
          </a:p>
        </p:txBody>
      </p:sp>
      <p:sp>
        <p:nvSpPr>
          <p:cNvPr id="503" name="Google Shape;503;p28"/>
          <p:cNvSpPr/>
          <p:nvPr/>
        </p:nvSpPr>
        <p:spPr>
          <a:xfrm>
            <a:off x="4350691" y="3273659"/>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4" name="Google Shape;504;p28"/>
          <p:cNvSpPr txBox="1"/>
          <p:nvPr/>
        </p:nvSpPr>
        <p:spPr>
          <a:xfrm>
            <a:off x="4306473" y="3364715"/>
            <a:ext cx="5649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60%</a:t>
            </a:r>
            <a:endParaRPr sz="1000">
              <a:latin typeface="Nixie One"/>
              <a:ea typeface="Nixie One"/>
              <a:cs typeface="Nixie One"/>
              <a:sym typeface="Nixie One"/>
            </a:endParaRPr>
          </a:p>
        </p:txBody>
      </p:sp>
      <p:sp>
        <p:nvSpPr>
          <p:cNvPr id="505" name="Google Shape;505;p28"/>
          <p:cNvSpPr/>
          <p:nvPr/>
        </p:nvSpPr>
        <p:spPr>
          <a:xfrm>
            <a:off x="4350691" y="4412177"/>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6" name="Google Shape;506;p28"/>
          <p:cNvSpPr txBox="1"/>
          <p:nvPr/>
        </p:nvSpPr>
        <p:spPr>
          <a:xfrm>
            <a:off x="4337645" y="450751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100%</a:t>
            </a:r>
            <a:endParaRPr sz="1000">
              <a:latin typeface="Nixie One"/>
              <a:ea typeface="Nixie One"/>
              <a:cs typeface="Nixie One"/>
              <a:sym typeface="Nixie One"/>
            </a:endParaRPr>
          </a:p>
        </p:txBody>
      </p:sp>
      <p:sp>
        <p:nvSpPr>
          <p:cNvPr id="507" name="Google Shape;507;p28"/>
          <p:cNvSpPr/>
          <p:nvPr/>
        </p:nvSpPr>
        <p:spPr>
          <a:xfrm>
            <a:off x="4350691" y="3842918"/>
            <a:ext cx="434400" cy="434400"/>
          </a:xfrm>
          <a:prstGeom prst="ellipse">
            <a:avLst/>
          </a:prstGeom>
          <a:solidFill>
            <a:srgbClr val="18476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000" b="0" i="0" u="none" strike="noStrike" cap="none">
              <a:solidFill>
                <a:srgbClr val="FFFFFF"/>
              </a:solidFill>
              <a:latin typeface="Nixie One"/>
              <a:ea typeface="Nixie One"/>
              <a:cs typeface="Nixie One"/>
              <a:sym typeface="Nixie One"/>
            </a:endParaRPr>
          </a:p>
        </p:txBody>
      </p:sp>
      <p:sp>
        <p:nvSpPr>
          <p:cNvPr id="508" name="Google Shape;508;p28"/>
          <p:cNvSpPr txBox="1"/>
          <p:nvPr/>
        </p:nvSpPr>
        <p:spPr>
          <a:xfrm>
            <a:off x="4337596" y="3938244"/>
            <a:ext cx="502500" cy="24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Font typeface="Arial"/>
              <a:buNone/>
            </a:pPr>
            <a:r>
              <a:rPr lang="en" sz="1000" b="0" i="0" u="none" strike="noStrike" cap="none">
                <a:solidFill>
                  <a:srgbClr val="FFFFFF"/>
                </a:solidFill>
                <a:latin typeface="Nixie One"/>
                <a:ea typeface="Nixie One"/>
                <a:cs typeface="Nixie One"/>
                <a:sym typeface="Nixie One"/>
              </a:rPr>
              <a:t>80%</a:t>
            </a:r>
            <a:endParaRPr sz="1000">
              <a:latin typeface="Nixie One"/>
              <a:ea typeface="Nixie One"/>
              <a:cs typeface="Nixie One"/>
              <a:sym typeface="Nixie One"/>
            </a:endParaRPr>
          </a:p>
        </p:txBody>
      </p:sp>
      <p:sp>
        <p:nvSpPr>
          <p:cNvPr id="509" name="Google Shape;509;p28"/>
          <p:cNvSpPr txBox="1"/>
          <p:nvPr/>
        </p:nvSpPr>
        <p:spPr>
          <a:xfrm>
            <a:off x="304800" y="4315500"/>
            <a:ext cx="2412600" cy="459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200">
              <a:solidFill>
                <a:srgbClr val="00FFFF"/>
              </a:solidFill>
              <a:latin typeface="Nixie One"/>
              <a:ea typeface="Nixie One"/>
              <a:cs typeface="Nixie One"/>
              <a:sym typeface="Nixie One"/>
            </a:endParaRPr>
          </a:p>
        </p:txBody>
      </p:sp>
      <p:sp>
        <p:nvSpPr>
          <p:cNvPr id="510" name="Google Shape;510;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a:p>
        </p:txBody>
      </p:sp>
      <p:pic>
        <p:nvPicPr>
          <p:cNvPr id="2050" name="Picture 2"/>
          <p:cNvPicPr>
            <a:picLocks noChangeAspect="1" noChangeArrowheads="1"/>
          </p:cNvPicPr>
          <p:nvPr/>
        </p:nvPicPr>
        <p:blipFill>
          <a:blip r:embed="rId3"/>
          <a:srcRect/>
          <a:stretch>
            <a:fillRect/>
          </a:stretch>
        </p:blipFill>
        <p:spPr bwMode="auto">
          <a:xfrm>
            <a:off x="1142976" y="1071553"/>
            <a:ext cx="7000924" cy="392909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85800" y="-9"/>
            <a:ext cx="7772400" cy="20716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smtClean="0">
                <a:latin typeface="Nixie One" charset="0"/>
                <a:ea typeface="Muli"/>
                <a:cs typeface="Muli"/>
                <a:sym typeface="Muli"/>
              </a:rPr>
              <a:t>MODULE – 1                                 </a:t>
            </a:r>
            <a:r>
              <a:rPr lang="en-IN" sz="3200" dirty="0" smtClean="0">
                <a:latin typeface="Nixie One" charset="0"/>
                <a:ea typeface="Muli"/>
                <a:cs typeface="Muli"/>
                <a:sym typeface="Muli"/>
              </a:rPr>
              <a:t/>
            </a:r>
            <a:br>
              <a:rPr lang="en-IN" sz="3200" dirty="0" smtClean="0">
                <a:latin typeface="Nixie One" charset="0"/>
                <a:ea typeface="Muli"/>
                <a:cs typeface="Muli"/>
                <a:sym typeface="Muli"/>
              </a:rPr>
            </a:br>
            <a:r>
              <a:rPr lang="en-IN" sz="3200" dirty="0" smtClean="0">
                <a:latin typeface="Nixie One" charset="0"/>
                <a:ea typeface="Muli"/>
                <a:cs typeface="Muli"/>
                <a:sym typeface="Muli"/>
              </a:rPr>
              <a:t/>
            </a:r>
            <a:br>
              <a:rPr lang="en-IN" sz="3200" dirty="0" smtClean="0">
                <a:latin typeface="Nixie One" charset="0"/>
                <a:ea typeface="Muli"/>
                <a:cs typeface="Muli"/>
                <a:sym typeface="Muli"/>
              </a:rPr>
            </a:br>
            <a:r>
              <a:rPr lang="en-IN" sz="1600" dirty="0" smtClean="0">
                <a:solidFill>
                  <a:schemeClr val="accent1">
                    <a:lumMod val="40000"/>
                    <a:lumOff val="60000"/>
                  </a:schemeClr>
                </a:solidFill>
                <a:latin typeface="Nixie One" charset="0"/>
                <a:ea typeface="Muli"/>
                <a:cs typeface="Muli"/>
                <a:sym typeface="Muli"/>
              </a:rPr>
              <a:t>ARDUINO UNO</a:t>
            </a:r>
            <a:endParaRPr sz="1600">
              <a:solidFill>
                <a:schemeClr val="accent1">
                  <a:lumMod val="40000"/>
                  <a:lumOff val="60000"/>
                </a:schemeClr>
              </a:solidFill>
              <a:latin typeface="Nixie One" charset="0"/>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12</a:t>
            </a:fld>
            <a:endParaRPr/>
          </a:p>
        </p:txBody>
      </p:sp>
      <p:pic>
        <p:nvPicPr>
          <p:cNvPr id="3074" name="Picture 2"/>
          <p:cNvPicPr>
            <a:picLocks noChangeAspect="1" noChangeArrowheads="1"/>
          </p:cNvPicPr>
          <p:nvPr/>
        </p:nvPicPr>
        <p:blipFill>
          <a:blip r:embed="rId3"/>
          <a:srcRect/>
          <a:stretch>
            <a:fillRect/>
          </a:stretch>
        </p:blipFill>
        <p:spPr bwMode="auto">
          <a:xfrm>
            <a:off x="2357422" y="1785932"/>
            <a:ext cx="4429125" cy="28860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734000" y="1000114"/>
            <a:ext cx="5766958" cy="4078036"/>
          </a:xfrm>
          <a:prstGeom prst="rect">
            <a:avLst/>
          </a:prstGeom>
        </p:spPr>
        <p:txBody>
          <a:bodyPr spcFirstLastPara="1" wrap="square" lIns="91425" tIns="91425" rIns="91425" bIns="91425" anchor="t" anchorCtr="0">
            <a:noAutofit/>
          </a:bodyPr>
          <a:lstStyle/>
          <a:p>
            <a:pPr marL="0" lvl="0" indent="0">
              <a:buNone/>
            </a:pPr>
            <a:r>
              <a:rPr lang="en-US" dirty="0" smtClean="0"/>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 You can tell your board what to do by sending a set of instructions to the microcontroller on the board. To do so you use the Arduino programming language (based on Wiring), and the Arduino Software (IDE), based on Processing. There are many other microcontrollers and microcontroller platforms available for physical computing. Parallax Basic Stamp, </a:t>
            </a:r>
            <a:r>
              <a:rPr lang="en-US" dirty="0" err="1" smtClean="0"/>
              <a:t>Netmedia's</a:t>
            </a:r>
            <a:r>
              <a:rPr lang="en-US" dirty="0" smtClean="0"/>
              <a:t> BX-24, </a:t>
            </a:r>
            <a:r>
              <a:rPr lang="en-US" dirty="0" err="1" smtClean="0"/>
              <a:t>Phidgets</a:t>
            </a:r>
            <a:r>
              <a:rPr lang="en-US" dirty="0" smtClean="0"/>
              <a:t>, MIT's </a:t>
            </a:r>
            <a:r>
              <a:rPr lang="en-US" dirty="0" err="1" smtClean="0"/>
              <a:t>Handyboard</a:t>
            </a:r>
            <a:r>
              <a:rPr lang="en-US" dirty="0" smtClean="0"/>
              <a:t>, and many others offer similar functionality. All of these tools take the messy details of microcontroller programming and wrap it up in an easy-to-use package. Arduino also simplifies the process of working with microcontrollers, but it offers some advantage for teachers, students, and interested amateurs over other systems:</a:t>
            </a:r>
            <a:endParaRPr/>
          </a:p>
        </p:txBody>
      </p:sp>
      <p:sp>
        <p:nvSpPr>
          <p:cNvPr id="399" name="Google Shape;399;p18"/>
          <p:cNvSpPr txBox="1">
            <a:spLocks noGrp="1"/>
          </p:cNvSpPr>
          <p:nvPr>
            <p:ph type="title"/>
          </p:nvPr>
        </p:nvSpPr>
        <p:spPr>
          <a:xfrm>
            <a:off x="2928926" y="0"/>
            <a:ext cx="5000660" cy="7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MODULE - 1</a:t>
            </a:r>
            <a:endParaRPr sz="3200"/>
          </a:p>
        </p:txBody>
      </p:sp>
      <p:sp>
        <p:nvSpPr>
          <p:cNvPr id="400" name="Google Shape;400;p18"/>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smtClean="0"/>
              <a:t>                                                                              </a:t>
            </a:r>
            <a:endParaRPr b="1"/>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422" y="0"/>
            <a:ext cx="5500726" cy="1500180"/>
          </a:xfrm>
        </p:spPr>
        <p:txBody>
          <a:bodyPr/>
          <a:lstStyle/>
          <a:p>
            <a:r>
              <a:rPr lang="en-IN" sz="3200" dirty="0" smtClean="0"/>
              <a:t>MODULE – 2</a:t>
            </a:r>
            <a:br>
              <a:rPr lang="en-IN" sz="3200" dirty="0" smtClean="0"/>
            </a:br>
            <a:r>
              <a:rPr lang="en-IN" sz="3200" dirty="0" smtClean="0"/>
              <a:t/>
            </a:r>
            <a:br>
              <a:rPr lang="en-IN" sz="3200" dirty="0" smtClean="0"/>
            </a:br>
            <a:r>
              <a:rPr lang="en-IN" sz="1600" dirty="0" smtClean="0">
                <a:solidFill>
                  <a:schemeClr val="accent1">
                    <a:lumMod val="40000"/>
                    <a:lumOff val="60000"/>
                  </a:schemeClr>
                </a:solidFill>
              </a:rPr>
              <a:t>PEIZO TRANSDUCER</a:t>
            </a:r>
            <a:endParaRPr lang="en-US" sz="1600" dirty="0">
              <a:solidFill>
                <a:schemeClr val="accent1">
                  <a:lumMod val="40000"/>
                  <a:lumOff val="60000"/>
                </a:schemeClr>
              </a:solidFill>
            </a:endParaRPr>
          </a:p>
        </p:txBody>
      </p:sp>
      <p:sp>
        <p:nvSpPr>
          <p:cNvPr id="3" name="Text Placeholder 2"/>
          <p:cNvSpPr>
            <a:spLocks noGrp="1"/>
          </p:cNvSpPr>
          <p:nvPr>
            <p:ph type="body" idx="1"/>
          </p:nvPr>
        </p:nvSpPr>
        <p:spPr/>
        <p:txBody>
          <a:bodyPr/>
          <a:lstStyle/>
          <a:p>
            <a:r>
              <a:rPr lang="en-IN" dirty="0" smtClean="0"/>
              <a:t> </a:t>
            </a:r>
            <a:endParaRPr lang="en-US" dirty="0"/>
          </a:p>
        </p:txBody>
      </p:sp>
      <p:sp>
        <p:nvSpPr>
          <p:cNvPr id="4" name="Text Placeholder 3"/>
          <p:cNvSpPr>
            <a:spLocks noGrp="1"/>
          </p:cNvSpPr>
          <p:nvPr>
            <p:ph type="body" idx="2"/>
          </p:nvPr>
        </p:nvSpPr>
        <p:spPr/>
        <p:txBody>
          <a:bodyPr/>
          <a:lstStyle/>
          <a:p>
            <a:r>
              <a:rPr lang="en-IN" dirty="0" smtClean="0"/>
              <a:t> </a:t>
            </a: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14</a:t>
            </a:fld>
            <a:endParaRPr lang="en"/>
          </a:p>
        </p:txBody>
      </p:sp>
      <p:pic>
        <p:nvPicPr>
          <p:cNvPr id="4098" name="Picture 2"/>
          <p:cNvPicPr>
            <a:picLocks noChangeAspect="1" noChangeArrowheads="1"/>
          </p:cNvPicPr>
          <p:nvPr/>
        </p:nvPicPr>
        <p:blipFill>
          <a:blip r:embed="rId2"/>
          <a:srcRect/>
          <a:stretch>
            <a:fillRect/>
          </a:stretch>
        </p:blipFill>
        <p:spPr bwMode="auto">
          <a:xfrm>
            <a:off x="1714480" y="1643056"/>
            <a:ext cx="5500726" cy="314327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1"/>
            <a:ext cx="5500726" cy="1428743"/>
          </a:xfrm>
        </p:spPr>
        <p:txBody>
          <a:bodyPr/>
          <a:lstStyle/>
          <a:p>
            <a:r>
              <a:rPr lang="en-IN" sz="3200" dirty="0" smtClean="0"/>
              <a:t>MODULE</a:t>
            </a:r>
            <a:r>
              <a:rPr lang="en-IN" dirty="0" smtClean="0"/>
              <a:t> – 2</a:t>
            </a:r>
            <a:br>
              <a:rPr lang="en-IN" dirty="0" smtClean="0"/>
            </a:br>
            <a:endParaRPr lang="en-US" dirty="0"/>
          </a:p>
        </p:txBody>
      </p:sp>
      <p:sp>
        <p:nvSpPr>
          <p:cNvPr id="3" name="Text Placeholder 2"/>
          <p:cNvSpPr>
            <a:spLocks noGrp="1"/>
          </p:cNvSpPr>
          <p:nvPr>
            <p:ph type="body" idx="1"/>
          </p:nvPr>
        </p:nvSpPr>
        <p:spPr>
          <a:xfrm>
            <a:off x="1734000" y="1214428"/>
            <a:ext cx="5481206" cy="3863722"/>
          </a:xfrm>
        </p:spPr>
        <p:txBody>
          <a:bodyPr/>
          <a:lstStyle/>
          <a:p>
            <a:pPr>
              <a:buNone/>
            </a:pPr>
            <a:r>
              <a:rPr lang="en-US" sz="1600" dirty="0" smtClean="0">
                <a:latin typeface="Nixie One" charset="0"/>
              </a:rPr>
              <a:t>       TA </a:t>
            </a:r>
            <a:r>
              <a:rPr lang="en-US" sz="1600" dirty="0" smtClean="0">
                <a:latin typeface="Nixie One" charset="0"/>
              </a:rPr>
              <a:t>piezoelectric sensor is a device that uses the piezoelectric effect, to measure changes in pressure, acceleration, temperature, strain, or force by converting them to an electrical charge. The prefix Piezo- is Greek for 'press' or 'squeeze</a:t>
            </a:r>
            <a:r>
              <a:rPr lang="en-US" dirty="0" smtClean="0"/>
              <a:t>'.</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0"/>
            <a:ext cx="4105264" cy="928676"/>
          </a:xfrm>
        </p:spPr>
        <p:txBody>
          <a:bodyPr/>
          <a:lstStyle/>
          <a:p>
            <a:r>
              <a:rPr lang="en-IN" sz="3200" dirty="0" smtClean="0"/>
              <a:t>CIRCUIT</a:t>
            </a:r>
            <a:endParaRPr lang="en-US" sz="3200" dirty="0"/>
          </a:p>
        </p:txBody>
      </p:sp>
      <p:sp>
        <p:nvSpPr>
          <p:cNvPr id="3" name="Text Placeholder 2"/>
          <p:cNvSpPr>
            <a:spLocks noGrp="1"/>
          </p:cNvSpPr>
          <p:nvPr>
            <p:ph type="body" idx="1"/>
          </p:nvPr>
        </p:nvSpPr>
        <p:spPr/>
        <p:txBody>
          <a:bodyPr/>
          <a:lstStyle/>
          <a:p>
            <a:r>
              <a:rPr lang="en-IN" dirty="0" smtClean="0"/>
              <a:t> </a:t>
            </a:r>
            <a:endParaRPr lang="en-US" dirty="0"/>
          </a:p>
        </p:txBody>
      </p:sp>
      <p:sp>
        <p:nvSpPr>
          <p:cNvPr id="4" name="Text Placeholder 3"/>
          <p:cNvSpPr>
            <a:spLocks noGrp="1"/>
          </p:cNvSpPr>
          <p:nvPr>
            <p:ph type="body" idx="2"/>
          </p:nvPr>
        </p:nvSpPr>
        <p:spPr/>
        <p:txBody>
          <a:bodyPr/>
          <a:lstStyle/>
          <a:p>
            <a:r>
              <a:rPr lang="en-IN" dirty="0" smtClean="0"/>
              <a:t> </a:t>
            </a:r>
            <a:endParaRPr lang="en-US"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16</a:t>
            </a:fld>
            <a:endParaRPr lang="en"/>
          </a:p>
        </p:txBody>
      </p:sp>
      <p:pic>
        <p:nvPicPr>
          <p:cNvPr id="5122" name="Picture 2"/>
          <p:cNvPicPr>
            <a:picLocks noChangeAspect="1" noChangeArrowheads="1"/>
          </p:cNvPicPr>
          <p:nvPr/>
        </p:nvPicPr>
        <p:blipFill>
          <a:blip r:embed="rId3"/>
          <a:srcRect/>
          <a:stretch>
            <a:fillRect/>
          </a:stretch>
        </p:blipFill>
        <p:spPr bwMode="auto">
          <a:xfrm>
            <a:off x="1571604" y="1214428"/>
            <a:ext cx="5786478" cy="378621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4"/>
          <p:cNvSpPr/>
          <p:nvPr/>
        </p:nvSpPr>
        <p:spPr>
          <a:xfrm>
            <a:off x="3619500" y="358925"/>
            <a:ext cx="4927316" cy="383597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3825689" y="562629"/>
            <a:ext cx="4515000" cy="288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solidFill>
                  <a:srgbClr val="C6DAEC"/>
                </a:solidFill>
                <a:latin typeface="Muli"/>
                <a:ea typeface="Muli"/>
                <a:cs typeface="Muli"/>
                <a:sym typeface="Muli"/>
              </a:rPr>
              <a:t>PROGRAM</a:t>
            </a:r>
            <a:endParaRPr sz="3200">
              <a:solidFill>
                <a:srgbClr val="C6DAEC"/>
              </a:solidFill>
              <a:latin typeface="Muli"/>
              <a:ea typeface="Muli"/>
              <a:cs typeface="Muli"/>
              <a:sym typeface="Muli"/>
            </a:endParaRPr>
          </a:p>
        </p:txBody>
      </p:sp>
      <p:sp>
        <p:nvSpPr>
          <p:cNvPr id="563" name="Google Shape;563;p34"/>
          <p:cNvSpPr txBox="1">
            <a:spLocks noGrp="1"/>
          </p:cNvSpPr>
          <p:nvPr>
            <p:ph type="body" idx="4294967295"/>
          </p:nvPr>
        </p:nvSpPr>
        <p:spPr>
          <a:xfrm>
            <a:off x="457200" y="1476375"/>
            <a:ext cx="2838300" cy="27186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endParaRPr sz="1800"/>
          </a:p>
        </p:txBody>
      </p:sp>
      <p:grpSp>
        <p:nvGrpSpPr>
          <p:cNvPr id="564" name="Google Shape;564;p34"/>
          <p:cNvGrpSpPr/>
          <p:nvPr/>
        </p:nvGrpSpPr>
        <p:grpSpPr>
          <a:xfrm>
            <a:off x="707161" y="503826"/>
            <a:ext cx="318996" cy="307211"/>
            <a:chOff x="2583325" y="2972875"/>
            <a:chExt cx="462850" cy="445750"/>
          </a:xfrm>
        </p:grpSpPr>
        <p:sp>
          <p:nvSpPr>
            <p:cNvPr id="565" name="Google Shape;565;p34"/>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17</a:t>
            </a:fld>
            <a:endParaRPr/>
          </a:p>
        </p:txBody>
      </p:sp>
      <p:pic>
        <p:nvPicPr>
          <p:cNvPr id="6146" name="Picture 2"/>
          <p:cNvPicPr>
            <a:picLocks noChangeAspect="1" noChangeArrowheads="1"/>
          </p:cNvPicPr>
          <p:nvPr/>
        </p:nvPicPr>
        <p:blipFill>
          <a:blip r:embed="rId3"/>
          <a:srcRect/>
          <a:stretch>
            <a:fillRect/>
          </a:stretch>
        </p:blipFill>
        <p:spPr bwMode="auto">
          <a:xfrm>
            <a:off x="0" y="1428742"/>
            <a:ext cx="3428960" cy="371475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 </a:t>
            </a:r>
            <a:endParaRPr/>
          </a:p>
        </p:txBody>
      </p:sp>
      <p:sp>
        <p:nvSpPr>
          <p:cNvPr id="407" name="Google Shape;407;p19"/>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smtClean="0"/>
              <a:t> </a:t>
            </a:r>
            <a:endParaRPr/>
          </a:p>
        </p:txBody>
      </p:sp>
      <p:sp>
        <p:nvSpPr>
          <p:cNvPr id="408" name="Google Shape;408;p19"/>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smtClean="0"/>
              <a:t> </a:t>
            </a:r>
            <a:endParaRPr/>
          </a:p>
        </p:txBody>
      </p:sp>
      <p:sp>
        <p:nvSpPr>
          <p:cNvPr id="409" name="Google Shape;409;p19"/>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dirty="0" smtClean="0"/>
              <a:t> </a:t>
            </a:r>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18</a:t>
            </a:fld>
            <a:endParaRPr/>
          </a:p>
        </p:txBody>
      </p:sp>
      <p:pic>
        <p:nvPicPr>
          <p:cNvPr id="7170" name="Picture 2"/>
          <p:cNvPicPr>
            <a:picLocks noChangeAspect="1" noChangeArrowheads="1"/>
          </p:cNvPicPr>
          <p:nvPr/>
        </p:nvPicPr>
        <p:blipFill>
          <a:blip r:embed="rId3"/>
          <a:srcRect/>
          <a:stretch>
            <a:fillRect/>
          </a:stretch>
        </p:blipFill>
        <p:spPr bwMode="auto">
          <a:xfrm>
            <a:off x="3714744" y="285734"/>
            <a:ext cx="3143272" cy="461486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Text Placeholder 2"/>
          <p:cNvSpPr>
            <a:spLocks noGrp="1"/>
          </p:cNvSpPr>
          <p:nvPr>
            <p:ph type="body" idx="1"/>
          </p:nvPr>
        </p:nvSpPr>
        <p:spPr/>
        <p:txBody>
          <a:bodyPr/>
          <a:lstStyle/>
          <a:p>
            <a:pPr>
              <a:buNone/>
            </a:pPr>
            <a:r>
              <a:rPr lang="en-IN" dirty="0" smtClean="0"/>
              <a:t> </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Text Placeholder 4"/>
          <p:cNvSpPr>
            <a:spLocks noGrp="1"/>
          </p:cNvSpPr>
          <p:nvPr>
            <p:ph type="body" idx="3"/>
          </p:nvPr>
        </p:nvSpPr>
        <p:spPr/>
        <p:txBody>
          <a:bodyPr/>
          <a:lstStyle/>
          <a:p>
            <a:pPr>
              <a:buNone/>
            </a:pPr>
            <a:r>
              <a:rPr lang="en-IN" dirty="0" smtClean="0"/>
              <a:t> </a:t>
            </a:r>
            <a:endParaRPr lang="en-US" dirty="0"/>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19</a:t>
            </a:fld>
            <a:endParaRPr lang="en"/>
          </a:p>
        </p:txBody>
      </p:sp>
      <p:pic>
        <p:nvPicPr>
          <p:cNvPr id="8194" name="Picture 2"/>
          <p:cNvPicPr>
            <a:picLocks noChangeAspect="1" noChangeArrowheads="1"/>
          </p:cNvPicPr>
          <p:nvPr/>
        </p:nvPicPr>
        <p:blipFill>
          <a:blip r:embed="rId2"/>
          <a:srcRect/>
          <a:stretch>
            <a:fillRect/>
          </a:stretch>
        </p:blipFill>
        <p:spPr bwMode="auto">
          <a:xfrm>
            <a:off x="3571868" y="214296"/>
            <a:ext cx="3343275" cy="47053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175" y="1991824"/>
            <a:ext cx="6343500" cy="1580057"/>
          </a:xfrm>
        </p:spPr>
        <p:txBody>
          <a:bodyPr/>
          <a:lstStyle/>
          <a:p>
            <a:r>
              <a:rPr lang="en-IN" sz="2500" dirty="0" smtClean="0">
                <a:solidFill>
                  <a:schemeClr val="accent4">
                    <a:lumMod val="40000"/>
                    <a:lumOff val="60000"/>
                  </a:schemeClr>
                </a:solidFill>
                <a:latin typeface="Muli" charset="0"/>
              </a:rPr>
              <a:t>PROJECT MENTOR :</a:t>
            </a:r>
            <a:br>
              <a:rPr lang="en-IN" sz="2500" dirty="0" smtClean="0">
                <a:solidFill>
                  <a:schemeClr val="accent4">
                    <a:lumMod val="40000"/>
                    <a:lumOff val="60000"/>
                  </a:schemeClr>
                </a:solidFill>
                <a:latin typeface="Muli" charset="0"/>
              </a:rPr>
            </a:br>
            <a:r>
              <a:rPr lang="en-IN" sz="2500" dirty="0" smtClean="0"/>
              <a:t/>
            </a:r>
            <a:br>
              <a:rPr lang="en-IN" sz="2500" dirty="0" smtClean="0"/>
            </a:br>
            <a:r>
              <a:rPr lang="en-IN" sz="2500" dirty="0" smtClean="0">
                <a:solidFill>
                  <a:srgbClr val="0070C0"/>
                </a:solidFill>
                <a:latin typeface="Nixie One" charset="0"/>
              </a:rPr>
              <a:t>MR. ABHISHEK JAVALI                                  [ ASSISTANT PROFESSOR ]</a:t>
            </a:r>
            <a:endParaRPr lang="en-US" sz="2500" u="sng" dirty="0">
              <a:solidFill>
                <a:srgbClr val="0070C0"/>
              </a:solidFill>
              <a:latin typeface="Nixie One"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Text Placeholder 2"/>
          <p:cNvSpPr>
            <a:spLocks noGrp="1"/>
          </p:cNvSpPr>
          <p:nvPr>
            <p:ph type="body" idx="1"/>
          </p:nvPr>
        </p:nvSpPr>
        <p:spPr/>
        <p:txBody>
          <a:bodyPr/>
          <a:lstStyle/>
          <a:p>
            <a:pPr>
              <a:buNone/>
            </a:pPr>
            <a:r>
              <a:rPr lang="en-IN" dirty="0" smtClean="0"/>
              <a:t>  </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Text Placeholder 4"/>
          <p:cNvSpPr>
            <a:spLocks noGrp="1"/>
          </p:cNvSpPr>
          <p:nvPr>
            <p:ph type="body" idx="3"/>
          </p:nvPr>
        </p:nvSpPr>
        <p:spPr/>
        <p:txBody>
          <a:bodyPr/>
          <a:lstStyle/>
          <a:p>
            <a:pPr>
              <a:buNone/>
            </a:pPr>
            <a:r>
              <a:rPr lang="en-IN" dirty="0" smtClean="0"/>
              <a:t> </a:t>
            </a:r>
            <a:endParaRPr lang="en-US" dirty="0"/>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20</a:t>
            </a:fld>
            <a:endParaRPr lang="en"/>
          </a:p>
        </p:txBody>
      </p:sp>
      <p:pic>
        <p:nvPicPr>
          <p:cNvPr id="9218" name="Picture 2"/>
          <p:cNvPicPr>
            <a:picLocks noChangeAspect="1" noChangeArrowheads="1"/>
          </p:cNvPicPr>
          <p:nvPr/>
        </p:nvPicPr>
        <p:blipFill>
          <a:blip r:embed="rId2"/>
          <a:srcRect/>
          <a:stretch>
            <a:fillRect/>
          </a:stretch>
        </p:blipFill>
        <p:spPr bwMode="auto">
          <a:xfrm>
            <a:off x="3500430" y="357172"/>
            <a:ext cx="3409964" cy="461486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Text Placeholder 2"/>
          <p:cNvSpPr>
            <a:spLocks noGrp="1"/>
          </p:cNvSpPr>
          <p:nvPr>
            <p:ph type="body" idx="1"/>
          </p:nvPr>
        </p:nvSpPr>
        <p:spPr/>
        <p:txBody>
          <a:bodyPr/>
          <a:lstStyle/>
          <a:p>
            <a:pPr>
              <a:buNone/>
            </a:pPr>
            <a:r>
              <a:rPr lang="en-IN" dirty="0" smtClean="0"/>
              <a:t>  </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Text Placeholder 4"/>
          <p:cNvSpPr>
            <a:spLocks noGrp="1"/>
          </p:cNvSpPr>
          <p:nvPr>
            <p:ph type="body" idx="3"/>
          </p:nvPr>
        </p:nvSpPr>
        <p:spPr/>
        <p:txBody>
          <a:bodyPr/>
          <a:lstStyle/>
          <a:p>
            <a:pPr>
              <a:buNone/>
            </a:pPr>
            <a:r>
              <a:rPr lang="en-IN" dirty="0" smtClean="0"/>
              <a:t> </a:t>
            </a:r>
            <a:endParaRPr lang="en-US" dirty="0"/>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21</a:t>
            </a:fld>
            <a:endParaRPr lang="en"/>
          </a:p>
        </p:txBody>
      </p:sp>
      <p:pic>
        <p:nvPicPr>
          <p:cNvPr id="10242" name="Picture 2"/>
          <p:cNvPicPr>
            <a:picLocks noChangeAspect="1" noChangeArrowheads="1"/>
          </p:cNvPicPr>
          <p:nvPr/>
        </p:nvPicPr>
        <p:blipFill>
          <a:blip r:embed="rId2"/>
          <a:srcRect/>
          <a:stretch>
            <a:fillRect/>
          </a:stretch>
        </p:blipFill>
        <p:spPr bwMode="auto">
          <a:xfrm>
            <a:off x="3357554" y="142858"/>
            <a:ext cx="3571900" cy="4876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Text Placeholder 2"/>
          <p:cNvSpPr>
            <a:spLocks noGrp="1"/>
          </p:cNvSpPr>
          <p:nvPr>
            <p:ph type="body" idx="1"/>
          </p:nvPr>
        </p:nvSpPr>
        <p:spPr/>
        <p:txBody>
          <a:bodyPr/>
          <a:lstStyle/>
          <a:p>
            <a:pPr>
              <a:buNone/>
            </a:pPr>
            <a:r>
              <a:rPr lang="en-IN" dirty="0" smtClean="0"/>
              <a:t>  </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Text Placeholder 4"/>
          <p:cNvSpPr>
            <a:spLocks noGrp="1"/>
          </p:cNvSpPr>
          <p:nvPr>
            <p:ph type="body" idx="3"/>
          </p:nvPr>
        </p:nvSpPr>
        <p:spPr/>
        <p:txBody>
          <a:bodyPr/>
          <a:lstStyle/>
          <a:p>
            <a:pPr>
              <a:buNone/>
            </a:pPr>
            <a:r>
              <a:rPr lang="en-IN" dirty="0" smtClean="0"/>
              <a:t> </a:t>
            </a:r>
            <a:endParaRPr lang="en-US" dirty="0"/>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22</a:t>
            </a:fld>
            <a:endParaRPr lang="en"/>
          </a:p>
        </p:txBody>
      </p:sp>
      <p:pic>
        <p:nvPicPr>
          <p:cNvPr id="10242" name="Picture 2"/>
          <p:cNvPicPr>
            <a:picLocks noChangeAspect="1" noChangeArrowheads="1"/>
          </p:cNvPicPr>
          <p:nvPr/>
        </p:nvPicPr>
        <p:blipFill>
          <a:blip r:embed="rId2"/>
          <a:srcRect/>
          <a:stretch>
            <a:fillRect/>
          </a:stretch>
        </p:blipFill>
        <p:spPr bwMode="auto">
          <a:xfrm>
            <a:off x="3357554" y="142858"/>
            <a:ext cx="3571900" cy="487680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3352800" y="142858"/>
            <a:ext cx="3576654" cy="485778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Text Placeholder 2"/>
          <p:cNvSpPr>
            <a:spLocks noGrp="1"/>
          </p:cNvSpPr>
          <p:nvPr>
            <p:ph type="body" idx="1"/>
          </p:nvPr>
        </p:nvSpPr>
        <p:spPr/>
        <p:txBody>
          <a:bodyPr/>
          <a:lstStyle/>
          <a:p>
            <a:pPr>
              <a:buNone/>
            </a:pPr>
            <a:r>
              <a:rPr lang="en-IN" dirty="0" smtClean="0"/>
              <a:t> </a:t>
            </a:r>
            <a:endParaRPr lang="en-US" dirty="0"/>
          </a:p>
        </p:txBody>
      </p:sp>
      <p:sp>
        <p:nvSpPr>
          <p:cNvPr id="4" name="Text Placeholder 3"/>
          <p:cNvSpPr>
            <a:spLocks noGrp="1"/>
          </p:cNvSpPr>
          <p:nvPr>
            <p:ph type="body" idx="2"/>
          </p:nvPr>
        </p:nvSpPr>
        <p:spPr/>
        <p:txBody>
          <a:bodyPr/>
          <a:lstStyle/>
          <a:p>
            <a:pPr>
              <a:buNone/>
            </a:pPr>
            <a:r>
              <a:rPr lang="en-IN" dirty="0" smtClean="0"/>
              <a:t> </a:t>
            </a:r>
            <a:endParaRPr lang="en-US" dirty="0"/>
          </a:p>
        </p:txBody>
      </p:sp>
      <p:sp>
        <p:nvSpPr>
          <p:cNvPr id="5" name="Text Placeholder 4"/>
          <p:cNvSpPr>
            <a:spLocks noGrp="1"/>
          </p:cNvSpPr>
          <p:nvPr>
            <p:ph type="body" idx="3"/>
          </p:nvPr>
        </p:nvSpPr>
        <p:spPr/>
        <p:txBody>
          <a:bodyPr/>
          <a:lstStyle/>
          <a:p>
            <a:pPr>
              <a:buNone/>
            </a:pPr>
            <a:r>
              <a:rPr lang="en-IN" dirty="0" smtClean="0"/>
              <a:t> </a:t>
            </a:r>
            <a:endParaRPr lang="en-US" dirty="0"/>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23</a:t>
            </a:fld>
            <a:endParaRPr lang="en"/>
          </a:p>
        </p:txBody>
      </p:sp>
      <p:pic>
        <p:nvPicPr>
          <p:cNvPr id="12290" name="Picture 2"/>
          <p:cNvPicPr>
            <a:picLocks noChangeAspect="1" noChangeArrowheads="1"/>
          </p:cNvPicPr>
          <p:nvPr/>
        </p:nvPicPr>
        <p:blipFill>
          <a:blip r:embed="rId2"/>
          <a:srcRect/>
          <a:stretch>
            <a:fillRect/>
          </a:stretch>
        </p:blipFill>
        <p:spPr bwMode="auto">
          <a:xfrm>
            <a:off x="3428992" y="785800"/>
            <a:ext cx="3357586" cy="279083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24"/>
          <p:cNvSpPr/>
          <p:nvPr/>
        </p:nvSpPr>
        <p:spPr>
          <a:xfrm>
            <a:off x="875675" y="1285876"/>
            <a:ext cx="7451646" cy="354980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spcFirstLastPara="1" wrap="square" lIns="91425" tIns="91425" rIns="91425" bIns="91425" anchor="ctr" anchorCtr="0">
            <a:noAutofit/>
          </a:bodyPr>
          <a:lstStyle/>
          <a:p>
            <a:pPr lvl="0"/>
            <a:r>
              <a:rPr lang="en-US" sz="1600" dirty="0" smtClean="0">
                <a:solidFill>
                  <a:schemeClr val="bg1"/>
                </a:solidFill>
                <a:latin typeface="Muli" charset="0"/>
              </a:rPr>
              <a:t>In this generation of advanced technology, theft and crime has taken the aid of technology itself in achieving its results many times. To avoid such circumstances, sometimes even small things can lead to a great change. Thus, implementation of smart devices in Security Control like the Knock Based Security System can prove to be very valuable to the person using it and also to the valuables themselves. In this paper, the issue of safety is being addressed through easily and affordable technology like </a:t>
            </a:r>
            <a:r>
              <a:rPr lang="en-US" sz="1600" dirty="0" err="1" smtClean="0">
                <a:solidFill>
                  <a:schemeClr val="bg1"/>
                </a:solidFill>
                <a:latin typeface="Muli" charset="0"/>
              </a:rPr>
              <a:t>piezo</a:t>
            </a:r>
            <a:r>
              <a:rPr lang="en-US" sz="1600" dirty="0" smtClean="0">
                <a:solidFill>
                  <a:schemeClr val="bg1"/>
                </a:solidFill>
                <a:latin typeface="Muli" charset="0"/>
              </a:rPr>
              <a:t> sensor, GSM module, Push button, and Arduino microcontroller. This can also be improved by interfacing with various technologies like finger print reader, voice detection etc., thus making it much more secure while not being too costly and out of reach in terms of availability. </a:t>
            </a:r>
            <a:endParaRPr sz="1600">
              <a:solidFill>
                <a:schemeClr val="bg1"/>
              </a:solidFill>
              <a:latin typeface="Muli" charset="0"/>
            </a:endParaRPr>
          </a:p>
        </p:txBody>
      </p:sp>
      <p:sp>
        <p:nvSpPr>
          <p:cNvPr id="446" name="Google Shape;446;p24"/>
          <p:cNvSpPr txBox="1">
            <a:spLocks noGrp="1"/>
          </p:cNvSpPr>
          <p:nvPr>
            <p:ph type="title" idx="4294967295"/>
          </p:nvPr>
        </p:nvSpPr>
        <p:spPr>
          <a:xfrm>
            <a:off x="1504100" y="65927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smtClean="0"/>
              <a:t>CONCLUSIONS</a:t>
            </a:r>
            <a:endParaRPr sz="3000"/>
          </a:p>
        </p:txBody>
      </p:sp>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73" name="Google Shape;573;p35"/>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74" name="Google Shape;574;p35"/>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buNone/>
            </a:pPr>
            <a:r>
              <a:rPr lang="en-US" b="1" dirty="0" smtClean="0">
                <a:latin typeface="Nixie One" charset="0"/>
              </a:rPr>
              <a:t>Life is a process, not a problem. The question is only, have you prepared yourself for the process or not</a:t>
            </a:r>
            <a:r>
              <a:rPr lang="en-US" b="1" dirty="0" smtClean="0"/>
              <a:t>.</a:t>
            </a:r>
            <a:endParaRPr/>
          </a:p>
        </p:txBody>
      </p:sp>
      <p:sp>
        <p:nvSpPr>
          <p:cNvPr id="575" name="Google Shape;575;p35"/>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t>Hello!</a:t>
            </a:r>
            <a:endParaRPr sz="12000"/>
          </a:p>
        </p:txBody>
      </p:sp>
      <p:sp>
        <p:nvSpPr>
          <p:cNvPr id="352" name="Google Shape;352;p13"/>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smtClean="0"/>
              <a:t>THIS IS PRESENTED BY :</a:t>
            </a:r>
          </a:p>
          <a:p>
            <a:pPr marL="0" lvl="0" indent="0" algn="l" rtl="0">
              <a:spcBef>
                <a:spcPts val="600"/>
              </a:spcBef>
              <a:spcAft>
                <a:spcPts val="0"/>
              </a:spcAft>
              <a:buNone/>
            </a:pPr>
            <a:endParaRPr lang="en" sz="2400" b="1" dirty="0" smtClean="0"/>
          </a:p>
          <a:p>
            <a:pPr marL="0" indent="0"/>
            <a:r>
              <a:rPr lang="en" dirty="0" smtClean="0">
                <a:latin typeface="Nixie One" charset="0"/>
              </a:rPr>
              <a:t> </a:t>
            </a:r>
            <a:r>
              <a:rPr lang="en" sz="1600" dirty="0" smtClean="0">
                <a:solidFill>
                  <a:srgbClr val="0070C0"/>
                </a:solidFill>
                <a:latin typeface="Nixie One" charset="0"/>
              </a:rPr>
              <a:t>SHAMIRAN BEHERA – [1CR17EC180]</a:t>
            </a:r>
          </a:p>
          <a:p>
            <a:pPr marL="0" indent="0"/>
            <a:r>
              <a:rPr lang="en" sz="1600" dirty="0" smtClean="0">
                <a:solidFill>
                  <a:srgbClr val="0070C0"/>
                </a:solidFill>
                <a:latin typeface="Nixie One" charset="0"/>
              </a:rPr>
              <a:t> </a:t>
            </a:r>
            <a:r>
              <a:rPr lang="en" sz="1600" dirty="0" smtClean="0">
                <a:solidFill>
                  <a:srgbClr val="0070C0"/>
                </a:solidFill>
                <a:latin typeface="Nixie One" charset="0"/>
              </a:rPr>
              <a:t>SANGAM MISHRA – [1CR17EC173]</a:t>
            </a:r>
          </a:p>
          <a:p>
            <a:pPr marL="0" indent="0"/>
            <a:r>
              <a:rPr lang="en" sz="1600" dirty="0" smtClean="0">
                <a:solidFill>
                  <a:srgbClr val="0070C0"/>
                </a:solidFill>
                <a:latin typeface="Nixie One" charset="0"/>
              </a:rPr>
              <a:t> </a:t>
            </a:r>
            <a:r>
              <a:rPr lang="en" sz="1600" dirty="0" smtClean="0">
                <a:solidFill>
                  <a:srgbClr val="0070C0"/>
                </a:solidFill>
                <a:latin typeface="Nixie One" charset="0"/>
              </a:rPr>
              <a:t>UTKARSH PATEL – [1CR17EC207]</a:t>
            </a:r>
          </a:p>
          <a:p>
            <a:pPr marL="0" lvl="0" indent="0" algn="l" rtl="0">
              <a:spcBef>
                <a:spcPts val="600"/>
              </a:spcBef>
              <a:spcAft>
                <a:spcPts val="0"/>
              </a:spcAft>
              <a:buNone/>
            </a:pPr>
            <a:endParaRPr smtClean="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5"/>
          <p:cNvSpPr txBox="1">
            <a:spLocks noGrp="1"/>
          </p:cNvSpPr>
          <p:nvPr>
            <p:ph type="body" idx="1"/>
          </p:nvPr>
        </p:nvSpPr>
        <p:spPr>
          <a:xfrm>
            <a:off x="2051200" y="2357436"/>
            <a:ext cx="6282300" cy="1857388"/>
          </a:xfrm>
          <a:prstGeom prst="rect">
            <a:avLst/>
          </a:prstGeom>
        </p:spPr>
        <p:txBody>
          <a:bodyPr spcFirstLastPara="1" wrap="square" lIns="91425" tIns="91425" rIns="91425" bIns="91425" anchor="ctr" anchorCtr="0">
            <a:noAutofit/>
          </a:bodyPr>
          <a:lstStyle/>
          <a:p>
            <a:pPr fontAlgn="base"/>
            <a:r>
              <a:rPr lang="en-US" sz="1500" dirty="0" smtClean="0">
                <a:solidFill>
                  <a:schemeClr val="accent1">
                    <a:lumMod val="60000"/>
                    <a:lumOff val="40000"/>
                  </a:schemeClr>
                </a:solidFill>
              </a:rPr>
              <a:t>I have taken efforts in this project. However, it would not have been possible without the kind support and </a:t>
            </a:r>
            <a:r>
              <a:rPr lang="en-US" sz="1500" dirty="0" smtClean="0">
                <a:solidFill>
                  <a:schemeClr val="accent1">
                    <a:lumMod val="60000"/>
                    <a:lumOff val="40000"/>
                  </a:schemeClr>
                </a:solidFill>
              </a:rPr>
              <a:t>help of many individuals. </a:t>
            </a:r>
            <a:r>
              <a:rPr lang="en-US" sz="1500" dirty="0" smtClean="0">
                <a:solidFill>
                  <a:schemeClr val="accent1">
                    <a:lumMod val="60000"/>
                    <a:lumOff val="40000"/>
                  </a:schemeClr>
                </a:solidFill>
              </a:rPr>
              <a:t>I would like to extend my sincere thanks to all of them.</a:t>
            </a:r>
          </a:p>
          <a:p>
            <a:pPr fontAlgn="base"/>
            <a:r>
              <a:rPr lang="en-US" sz="1500" dirty="0" smtClean="0">
                <a:solidFill>
                  <a:schemeClr val="accent1">
                    <a:lumMod val="60000"/>
                    <a:lumOff val="40000"/>
                  </a:schemeClr>
                </a:solidFill>
              </a:rPr>
              <a:t>I am highly indebted to </a:t>
            </a:r>
            <a:r>
              <a:rPr lang="en-US" sz="1500" dirty="0" smtClean="0">
                <a:solidFill>
                  <a:schemeClr val="accent1">
                    <a:lumMod val="60000"/>
                    <a:lumOff val="40000"/>
                  </a:schemeClr>
                </a:solidFill>
              </a:rPr>
              <a:t>our project mentor </a:t>
            </a:r>
            <a:r>
              <a:rPr lang="en-US" sz="1500" dirty="0" smtClean="0">
                <a:solidFill>
                  <a:schemeClr val="accent1">
                    <a:lumMod val="60000"/>
                    <a:lumOff val="40000"/>
                  </a:schemeClr>
                </a:solidFill>
              </a:rPr>
              <a:t>for their guidance and constant supervision as well as for providing necessary information regarding the project &amp; also for their support in completing the project.</a:t>
            </a:r>
          </a:p>
          <a:p>
            <a:pPr fontAlgn="base"/>
            <a:r>
              <a:rPr lang="en-US" sz="1500" dirty="0" smtClean="0">
                <a:solidFill>
                  <a:schemeClr val="accent1">
                    <a:lumMod val="60000"/>
                    <a:lumOff val="40000"/>
                  </a:schemeClr>
                </a:solidFill>
              </a:rPr>
              <a:t>I would like </a:t>
            </a:r>
            <a:r>
              <a:rPr lang="en-US" sz="1500" dirty="0" smtClean="0">
                <a:solidFill>
                  <a:schemeClr val="accent1">
                    <a:lumMod val="60000"/>
                    <a:lumOff val="40000"/>
                  </a:schemeClr>
                </a:solidFill>
              </a:rPr>
              <a:t>to </a:t>
            </a:r>
            <a:r>
              <a:rPr lang="en-US" sz="1500" dirty="0" smtClean="0">
                <a:solidFill>
                  <a:schemeClr val="accent1">
                    <a:lumMod val="60000"/>
                    <a:lumOff val="40000"/>
                  </a:schemeClr>
                </a:solidFill>
              </a:rPr>
              <a:t>express my gratitude towards my parents </a:t>
            </a:r>
            <a:r>
              <a:rPr lang="en-US" sz="1500" dirty="0" smtClean="0">
                <a:solidFill>
                  <a:schemeClr val="accent1">
                    <a:lumMod val="60000"/>
                    <a:lumOff val="40000"/>
                  </a:schemeClr>
                </a:solidFill>
              </a:rPr>
              <a:t>for </a:t>
            </a:r>
            <a:r>
              <a:rPr lang="en-US" sz="1500" dirty="0" smtClean="0">
                <a:solidFill>
                  <a:schemeClr val="accent1">
                    <a:lumMod val="60000"/>
                    <a:lumOff val="40000"/>
                  </a:schemeClr>
                </a:solidFill>
              </a:rPr>
              <a:t>their kind co-operation and encouragement which help me in completion of this project.</a:t>
            </a:r>
          </a:p>
          <a:p>
            <a:pPr fontAlgn="base"/>
            <a:r>
              <a:rPr lang="en-US" sz="1500" dirty="0" smtClean="0">
                <a:solidFill>
                  <a:schemeClr val="accent1">
                    <a:lumMod val="60000"/>
                    <a:lumOff val="40000"/>
                  </a:schemeClr>
                </a:solidFill>
              </a:rPr>
              <a:t>My </a:t>
            </a:r>
            <a:r>
              <a:rPr lang="en-US" sz="1500" dirty="0" smtClean="0">
                <a:solidFill>
                  <a:schemeClr val="accent1">
                    <a:lumMod val="60000"/>
                    <a:lumOff val="40000"/>
                  </a:schemeClr>
                </a:solidFill>
              </a:rPr>
              <a:t>thanks and appreciations also go to my colleague in developing the project and people who have willingly helped me out with their abilities.</a:t>
            </a:r>
          </a:p>
          <a:p>
            <a:pPr marL="0" lvl="0" indent="0" algn="l" rtl="0">
              <a:spcBef>
                <a:spcPts val="600"/>
              </a:spcBef>
              <a:spcAft>
                <a:spcPts val="0"/>
              </a:spcAft>
              <a:buNone/>
            </a:pPr>
            <a:endParaRPr/>
          </a:p>
        </p:txBody>
      </p:sp>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a:p>
        </p:txBody>
      </p:sp>
      <p:sp>
        <p:nvSpPr>
          <p:cNvPr id="6" name="Rectangle 5"/>
          <p:cNvSpPr/>
          <p:nvPr/>
        </p:nvSpPr>
        <p:spPr>
          <a:xfrm>
            <a:off x="1857356" y="0"/>
            <a:ext cx="7072362" cy="1077218"/>
          </a:xfrm>
          <a:prstGeom prst="rect">
            <a:avLst/>
          </a:prstGeom>
        </p:spPr>
        <p:txBody>
          <a:bodyPr wrap="square">
            <a:spAutoFit/>
          </a:bodyPr>
          <a:lstStyle/>
          <a:p>
            <a:r>
              <a:rPr lang="en-IN" sz="3200" dirty="0" smtClean="0">
                <a:solidFill>
                  <a:srgbClr val="A53F52"/>
                </a:solidFill>
                <a:latin typeface="Bodoni MT" pitchFamily="18" charset="0"/>
              </a:rPr>
              <a:t>        </a:t>
            </a:r>
          </a:p>
          <a:p>
            <a:r>
              <a:rPr lang="en-IN" sz="3200" dirty="0" smtClean="0">
                <a:solidFill>
                  <a:schemeClr val="accent1">
                    <a:lumMod val="20000"/>
                    <a:lumOff val="80000"/>
                  </a:schemeClr>
                </a:solidFill>
                <a:latin typeface="Bodoni MT" pitchFamily="18" charset="0"/>
              </a:rPr>
              <a:t>        </a:t>
            </a:r>
            <a:r>
              <a:rPr lang="en-IN" sz="3200" dirty="0" smtClean="0">
                <a:solidFill>
                  <a:schemeClr val="accent1">
                    <a:lumMod val="20000"/>
                    <a:lumOff val="80000"/>
                  </a:schemeClr>
                </a:solidFill>
                <a:latin typeface="Nixie One" charset="0"/>
              </a:rPr>
              <a:t>Acknowledgment</a:t>
            </a:r>
            <a:endParaRPr lang="en-US" sz="3200" dirty="0">
              <a:solidFill>
                <a:schemeClr val="accent1">
                  <a:lumMod val="20000"/>
                  <a:lumOff val="80000"/>
                </a:schemeClr>
              </a:solidFill>
              <a:latin typeface="Nixie On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43108" y="1214428"/>
            <a:ext cx="6282300" cy="3643338"/>
          </a:xfrm>
        </p:spPr>
        <p:txBody>
          <a:bodyPr/>
          <a:lstStyle/>
          <a:p>
            <a:r>
              <a:rPr lang="en-US" sz="1600" dirty="0" smtClean="0">
                <a:solidFill>
                  <a:schemeClr val="accent1">
                    <a:lumMod val="60000"/>
                    <a:lumOff val="40000"/>
                  </a:schemeClr>
                </a:solidFill>
              </a:rPr>
              <a:t>Security is a major concern in our day to day life, and digital locks have become an important part of these security systems. There are many types of security systems available to secure our place. Some examples are PIR based Security System, RFID based Security System, Digital Lock </a:t>
            </a:r>
            <a:r>
              <a:rPr lang="en-US" sz="1600" dirty="0" smtClean="0">
                <a:solidFill>
                  <a:schemeClr val="accent1">
                    <a:lumMod val="60000"/>
                    <a:lumOff val="40000"/>
                  </a:schemeClr>
                </a:solidFill>
              </a:rPr>
              <a:t>System, </a:t>
            </a:r>
            <a:r>
              <a:rPr lang="en-US" sz="1600" dirty="0" smtClean="0">
                <a:solidFill>
                  <a:schemeClr val="accent1">
                    <a:lumMod val="60000"/>
                    <a:lumOff val="40000"/>
                  </a:schemeClr>
                </a:solidFill>
              </a:rPr>
              <a:t>bio-matrix systems, Electronics Code lock. In this post, let us build a </a:t>
            </a:r>
            <a:r>
              <a:rPr lang="en-US" sz="1600" b="1" dirty="0" smtClean="0">
                <a:solidFill>
                  <a:schemeClr val="accent1">
                    <a:lumMod val="60000"/>
                    <a:lumOff val="40000"/>
                  </a:schemeClr>
                </a:solidFill>
              </a:rPr>
              <a:t>Secret Knock Detecting Door Lock using  </a:t>
            </a:r>
            <a:r>
              <a:rPr lang="en-US" sz="1600" b="1" dirty="0" smtClean="0">
                <a:solidFill>
                  <a:schemeClr val="accent1">
                    <a:lumMod val="60000"/>
                    <a:lumOff val="40000"/>
                  </a:schemeClr>
                </a:solidFill>
              </a:rPr>
              <a:t>ATMEGA 328P Micro-controller </a:t>
            </a:r>
            <a:r>
              <a:rPr lang="en-US" sz="1600" dirty="0" smtClean="0">
                <a:solidFill>
                  <a:schemeClr val="accent1">
                    <a:lumMod val="60000"/>
                    <a:lumOff val="40000"/>
                  </a:schemeClr>
                </a:solidFill>
              </a:rPr>
              <a:t>which </a:t>
            </a:r>
            <a:r>
              <a:rPr lang="en-US" sz="1600" dirty="0" smtClean="0">
                <a:solidFill>
                  <a:schemeClr val="accent1">
                    <a:lumMod val="60000"/>
                    <a:lumOff val="40000"/>
                  </a:schemeClr>
                </a:solidFill>
              </a:rPr>
              <a:t>can detect the pattern of your knocks at the door and will only open the lock if the knocking pattern </a:t>
            </a:r>
            <a:r>
              <a:rPr lang="en-US" sz="1600" dirty="0" smtClean="0">
                <a:solidFill>
                  <a:schemeClr val="accent1">
                    <a:lumMod val="60000"/>
                    <a:lumOff val="40000"/>
                  </a:schemeClr>
                </a:solidFill>
              </a:rPr>
              <a:t>matches with </a:t>
            </a:r>
            <a:r>
              <a:rPr lang="en-US" sz="1600" dirty="0" smtClean="0">
                <a:solidFill>
                  <a:schemeClr val="accent1">
                    <a:lumMod val="60000"/>
                    <a:lumOff val="40000"/>
                  </a:schemeClr>
                </a:solidFill>
              </a:rPr>
              <a:t>the correct pattern</a:t>
            </a:r>
            <a:r>
              <a:rPr lang="en-US" dirty="0" smtClean="0">
                <a:solidFill>
                  <a:schemeClr val="accent1">
                    <a:lumMod val="60000"/>
                    <a:lumOff val="40000"/>
                  </a:schemeClr>
                </a:solidFill>
              </a:rPr>
              <a:t>.</a:t>
            </a:r>
            <a:endParaRPr lang="en-US" dirty="0">
              <a:solidFill>
                <a:schemeClr val="accent1">
                  <a:lumMod val="60000"/>
                  <a:lumOff val="40000"/>
                </a:schemeClr>
              </a:solidFill>
            </a:endParaRPr>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5</a:t>
            </a:fld>
            <a:endParaRPr lang="en"/>
          </a:p>
        </p:txBody>
      </p:sp>
      <p:sp>
        <p:nvSpPr>
          <p:cNvPr id="4" name="Rectangle 3"/>
          <p:cNvSpPr/>
          <p:nvPr/>
        </p:nvSpPr>
        <p:spPr>
          <a:xfrm>
            <a:off x="2786050" y="-428646"/>
            <a:ext cx="3643338" cy="1569660"/>
          </a:xfrm>
          <a:prstGeom prst="rect">
            <a:avLst/>
          </a:prstGeom>
        </p:spPr>
        <p:txBody>
          <a:bodyPr wrap="square">
            <a:spAutoFit/>
          </a:bodyPr>
          <a:lstStyle/>
          <a:p>
            <a:r>
              <a:rPr lang="en-IN" sz="3200" dirty="0" smtClean="0">
                <a:solidFill>
                  <a:srgbClr val="A53F52"/>
                </a:solidFill>
                <a:latin typeface="Bodoni MT" pitchFamily="18" charset="0"/>
              </a:rPr>
              <a:t>      </a:t>
            </a:r>
          </a:p>
          <a:p>
            <a:r>
              <a:rPr lang="en-IN" sz="3200" dirty="0" smtClean="0">
                <a:solidFill>
                  <a:schemeClr val="accent1">
                    <a:lumMod val="20000"/>
                    <a:lumOff val="80000"/>
                  </a:schemeClr>
                </a:solidFill>
                <a:latin typeface="Nixie One" charset="0"/>
              </a:rPr>
              <a:t> </a:t>
            </a:r>
            <a:r>
              <a:rPr lang="en-IN" sz="3200" dirty="0" smtClean="0">
                <a:solidFill>
                  <a:schemeClr val="accent1">
                    <a:lumMod val="20000"/>
                    <a:lumOff val="80000"/>
                  </a:schemeClr>
                </a:solidFill>
                <a:latin typeface="Nixie One" charset="0"/>
              </a:rPr>
              <a:t>         Description</a:t>
            </a:r>
            <a:endParaRPr lang="en-US" sz="3200" dirty="0">
              <a:solidFill>
                <a:schemeClr val="accent1">
                  <a:lumMod val="20000"/>
                  <a:lumOff val="80000"/>
                </a:schemeClr>
              </a:solidFill>
              <a:latin typeface="Nixie One"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the first set of slides</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pic>
        <p:nvPicPr>
          <p:cNvPr id="1026" name="Picture 2"/>
          <p:cNvPicPr>
            <a:picLocks noChangeAspect="1" noChangeArrowheads="1"/>
          </p:cNvPicPr>
          <p:nvPr/>
        </p:nvPicPr>
        <p:blipFill>
          <a:blip r:embed="rId3"/>
          <a:srcRect/>
          <a:stretch>
            <a:fillRect/>
          </a:stretch>
        </p:blipFill>
        <p:spPr bwMode="auto">
          <a:xfrm>
            <a:off x="0" y="857238"/>
            <a:ext cx="9144000" cy="4286262"/>
          </a:xfrm>
          <a:prstGeom prst="rect">
            <a:avLst/>
          </a:prstGeom>
          <a:noFill/>
          <a:ln w="9525">
            <a:noFill/>
            <a:miter lim="800000"/>
            <a:headEnd/>
            <a:tailEnd/>
          </a:ln>
          <a:effectLst/>
        </p:spPr>
      </p:pic>
      <p:sp>
        <p:nvSpPr>
          <p:cNvPr id="6" name="Rectangle 5"/>
          <p:cNvSpPr/>
          <p:nvPr/>
        </p:nvSpPr>
        <p:spPr>
          <a:xfrm>
            <a:off x="2285984" y="0"/>
            <a:ext cx="4786346" cy="584775"/>
          </a:xfrm>
          <a:prstGeom prst="rect">
            <a:avLst/>
          </a:prstGeom>
        </p:spPr>
        <p:txBody>
          <a:bodyPr wrap="square">
            <a:spAutoFit/>
          </a:bodyPr>
          <a:lstStyle/>
          <a:p>
            <a:r>
              <a:rPr lang="en-IN" sz="3200" dirty="0" smtClean="0">
                <a:solidFill>
                  <a:srgbClr val="A53F52"/>
                </a:solidFill>
                <a:latin typeface="Bodoni MT" pitchFamily="18" charset="0"/>
              </a:rPr>
              <a:t>              </a:t>
            </a:r>
            <a:r>
              <a:rPr lang="en-IN" sz="3200" dirty="0" smtClean="0">
                <a:solidFill>
                  <a:schemeClr val="accent1">
                    <a:lumMod val="20000"/>
                    <a:lumOff val="80000"/>
                  </a:schemeClr>
                </a:solidFill>
                <a:latin typeface="Nixie One" charset="0"/>
              </a:rPr>
              <a:t>Block</a:t>
            </a:r>
            <a:r>
              <a:rPr lang="en-IN" sz="3200" dirty="0" smtClean="0">
                <a:solidFill>
                  <a:schemeClr val="accent1">
                    <a:lumMod val="20000"/>
                    <a:lumOff val="80000"/>
                  </a:schemeClr>
                </a:solidFill>
                <a:latin typeface="Bodoni MT" pitchFamily="18" charset="0"/>
              </a:rPr>
              <a:t> </a:t>
            </a:r>
            <a:r>
              <a:rPr lang="en-IN" sz="3200" dirty="0" smtClean="0">
                <a:solidFill>
                  <a:schemeClr val="accent1">
                    <a:lumMod val="20000"/>
                    <a:lumOff val="80000"/>
                  </a:schemeClr>
                </a:solidFill>
                <a:latin typeface="Nixie One" charset="0"/>
              </a:rPr>
              <a:t>Diagram</a:t>
            </a:r>
            <a:endParaRPr lang="en-US" sz="3200" dirty="0">
              <a:solidFill>
                <a:schemeClr val="accent1">
                  <a:lumMod val="20000"/>
                  <a:lumOff val="80000"/>
                </a:schemeClr>
              </a:solidFill>
              <a:latin typeface="Nixie One"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500430" y="1"/>
            <a:ext cx="5643570" cy="8572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solidFill>
                  <a:schemeClr val="accent1">
                    <a:lumMod val="20000"/>
                    <a:lumOff val="80000"/>
                  </a:schemeClr>
                </a:solidFill>
              </a:rPr>
              <a:t>BILLS OF MATERIALS</a:t>
            </a:r>
            <a:endParaRPr sz="3000">
              <a:solidFill>
                <a:schemeClr val="accent1">
                  <a:lumMod val="20000"/>
                  <a:lumOff val="80000"/>
                </a:schemeClr>
              </a:solidFill>
            </a:endParaRPr>
          </a:p>
        </p:txBody>
      </p:sp>
      <p:sp>
        <p:nvSpPr>
          <p:cNvPr id="416" name="Google Shape;416;p20"/>
          <p:cNvSpPr txBox="1">
            <a:spLocks noGrp="1"/>
          </p:cNvSpPr>
          <p:nvPr>
            <p:ph type="body" idx="4294967295"/>
          </p:nvPr>
        </p:nvSpPr>
        <p:spPr>
          <a:xfrm>
            <a:off x="3714744" y="785800"/>
            <a:ext cx="4572032" cy="3681425"/>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dirty="0" smtClean="0">
                <a:solidFill>
                  <a:schemeClr val="accent1">
                    <a:lumMod val="60000"/>
                    <a:lumOff val="40000"/>
                  </a:schemeClr>
                </a:solidFill>
              </a:rPr>
              <a:t> </a:t>
            </a:r>
            <a:r>
              <a:rPr lang="en-US" dirty="0" smtClean="0">
                <a:solidFill>
                  <a:schemeClr val="accent1">
                    <a:lumMod val="40000"/>
                    <a:lumOff val="60000"/>
                  </a:schemeClr>
                </a:solidFill>
                <a:latin typeface="Nixie One" charset="0"/>
              </a:rPr>
              <a:t>Atmega 328P Micro-controller.</a:t>
            </a:r>
          </a:p>
          <a:p>
            <a:pPr marL="342900" indent="-342900">
              <a:buFont typeface="+mj-lt"/>
              <a:buAutoNum type="arabicPeriod"/>
            </a:pPr>
            <a:r>
              <a:rPr lang="en-US" dirty="0" smtClean="0">
                <a:solidFill>
                  <a:schemeClr val="accent1">
                    <a:lumMod val="40000"/>
                    <a:lumOff val="60000"/>
                  </a:schemeClr>
                </a:solidFill>
                <a:latin typeface="Nixie One" charset="0"/>
              </a:rPr>
              <a:t>  </a:t>
            </a:r>
            <a:r>
              <a:rPr lang="en-US" dirty="0" smtClean="0">
                <a:solidFill>
                  <a:schemeClr val="accent1">
                    <a:lumMod val="40000"/>
                    <a:lumOff val="60000"/>
                  </a:schemeClr>
                </a:solidFill>
                <a:latin typeface="Nixie One" charset="0"/>
              </a:rPr>
              <a:t>Piezo </a:t>
            </a:r>
            <a:r>
              <a:rPr lang="en-US" dirty="0" smtClean="0">
                <a:solidFill>
                  <a:schemeClr val="accent1">
                    <a:lumMod val="40000"/>
                    <a:lumOff val="60000"/>
                  </a:schemeClr>
                </a:solidFill>
                <a:latin typeface="Nixie One" charset="0"/>
              </a:rPr>
              <a:t>speaker.</a:t>
            </a:r>
          </a:p>
          <a:p>
            <a:pPr marL="342900" indent="-342900">
              <a:buFont typeface="+mj-lt"/>
              <a:buAutoNum type="arabicPeriod"/>
            </a:pPr>
            <a:r>
              <a:rPr lang="en-US" dirty="0" smtClean="0">
                <a:solidFill>
                  <a:schemeClr val="accent1">
                    <a:lumMod val="40000"/>
                    <a:lumOff val="60000"/>
                  </a:schemeClr>
                </a:solidFill>
                <a:latin typeface="Nixie One" charset="0"/>
              </a:rPr>
              <a:t> SPST momentary pushbutton</a:t>
            </a:r>
            <a:r>
              <a:rPr lang="en-US" dirty="0" smtClean="0">
                <a:solidFill>
                  <a:schemeClr val="accent1">
                    <a:lumMod val="40000"/>
                    <a:lumOff val="60000"/>
                  </a:schemeClr>
                </a:solidFill>
                <a:latin typeface="Nixie One" charset="0"/>
              </a:rPr>
              <a:t>.</a:t>
            </a:r>
          </a:p>
          <a:p>
            <a:pPr marL="342900" indent="-342900">
              <a:buFont typeface="+mj-lt"/>
              <a:buAutoNum type="arabicPeriod"/>
            </a:pPr>
            <a:r>
              <a:rPr lang="en-US" dirty="0" smtClean="0">
                <a:solidFill>
                  <a:schemeClr val="accent1">
                    <a:lumMod val="40000"/>
                    <a:lumOff val="60000"/>
                  </a:schemeClr>
                </a:solidFill>
                <a:latin typeface="Nixie One" charset="0"/>
              </a:rPr>
              <a:t> Red </a:t>
            </a:r>
            <a:r>
              <a:rPr lang="en-US" dirty="0" smtClean="0">
                <a:solidFill>
                  <a:schemeClr val="accent1">
                    <a:lumMod val="40000"/>
                    <a:lumOff val="60000"/>
                  </a:schemeClr>
                </a:solidFill>
                <a:latin typeface="Nixie One" charset="0"/>
              </a:rPr>
              <a:t>LED</a:t>
            </a:r>
          </a:p>
          <a:p>
            <a:pPr marL="342900" indent="-342900">
              <a:buFont typeface="+mj-lt"/>
              <a:buAutoNum type="arabicPeriod"/>
            </a:pPr>
            <a:r>
              <a:rPr lang="en-US" dirty="0" smtClean="0">
                <a:solidFill>
                  <a:schemeClr val="accent1">
                    <a:lumMod val="40000"/>
                    <a:lumOff val="60000"/>
                  </a:schemeClr>
                </a:solidFill>
                <a:latin typeface="Nixie One" charset="0"/>
              </a:rPr>
              <a:t> Green LED</a:t>
            </a:r>
          </a:p>
          <a:p>
            <a:pPr marL="342900" indent="-342900">
              <a:buFont typeface="+mj-lt"/>
              <a:buAutoNum type="arabicPeriod"/>
            </a:pPr>
            <a:r>
              <a:rPr lang="en-US" dirty="0" smtClean="0">
                <a:solidFill>
                  <a:schemeClr val="accent1">
                    <a:lumMod val="40000"/>
                    <a:lumOff val="60000"/>
                  </a:schemeClr>
                </a:solidFill>
                <a:latin typeface="Nixie One" charset="0"/>
              </a:rPr>
              <a:t> NPN </a:t>
            </a:r>
            <a:r>
              <a:rPr lang="en-US" dirty="0" smtClean="0">
                <a:solidFill>
                  <a:schemeClr val="accent1">
                    <a:lumMod val="40000"/>
                    <a:lumOff val="60000"/>
                  </a:schemeClr>
                </a:solidFill>
                <a:latin typeface="Nixie One" charset="0"/>
              </a:rPr>
              <a:t>Transistor </a:t>
            </a:r>
            <a:r>
              <a:rPr lang="en-US" dirty="0" smtClean="0">
                <a:solidFill>
                  <a:schemeClr val="accent1">
                    <a:lumMod val="40000"/>
                    <a:lumOff val="60000"/>
                  </a:schemeClr>
                </a:solidFill>
                <a:latin typeface="Nixie One" charset="0"/>
              </a:rPr>
              <a:t>P2N2222A.</a:t>
            </a:r>
          </a:p>
          <a:p>
            <a:pPr marL="342900" indent="-342900">
              <a:buFont typeface="+mj-lt"/>
              <a:buAutoNum type="arabicPeriod"/>
            </a:pPr>
            <a:r>
              <a:rPr lang="en-US" dirty="0" smtClean="0">
                <a:solidFill>
                  <a:schemeClr val="accent1">
                    <a:lumMod val="40000"/>
                    <a:lumOff val="60000"/>
                  </a:schemeClr>
                </a:solidFill>
                <a:latin typeface="Nixie One" charset="0"/>
              </a:rPr>
              <a:t> Rectifier </a:t>
            </a:r>
            <a:r>
              <a:rPr lang="en-US" dirty="0" smtClean="0">
                <a:solidFill>
                  <a:schemeClr val="accent1">
                    <a:lumMod val="40000"/>
                    <a:lumOff val="60000"/>
                  </a:schemeClr>
                </a:solidFill>
                <a:latin typeface="Nixie One" charset="0"/>
              </a:rPr>
              <a:t>Diode (</a:t>
            </a:r>
            <a:r>
              <a:rPr lang="en-US" dirty="0" smtClean="0">
                <a:solidFill>
                  <a:schemeClr val="accent1">
                    <a:lumMod val="40000"/>
                    <a:lumOff val="60000"/>
                  </a:schemeClr>
                </a:solidFill>
                <a:latin typeface="Nixie One" charset="0"/>
              </a:rPr>
              <a:t>1N4001).</a:t>
            </a:r>
          </a:p>
          <a:p>
            <a:pPr marL="342900" indent="-342900">
              <a:buFont typeface="+mj-lt"/>
              <a:buAutoNum type="arabicPeriod"/>
            </a:pPr>
            <a:r>
              <a:rPr lang="en-US" dirty="0" smtClean="0">
                <a:solidFill>
                  <a:schemeClr val="accent1">
                    <a:lumMod val="40000"/>
                    <a:lumOff val="60000"/>
                  </a:schemeClr>
                </a:solidFill>
                <a:latin typeface="Nixie One" charset="0"/>
              </a:rPr>
              <a:t> 9 </a:t>
            </a:r>
            <a:r>
              <a:rPr lang="en-US" dirty="0" smtClean="0">
                <a:solidFill>
                  <a:schemeClr val="accent1">
                    <a:lumMod val="40000"/>
                    <a:lumOff val="60000"/>
                  </a:schemeClr>
                </a:solidFill>
                <a:latin typeface="Nixie One" charset="0"/>
              </a:rPr>
              <a:t>volt battery clip and 9v battery</a:t>
            </a:r>
            <a:r>
              <a:rPr lang="en-US" dirty="0" smtClean="0">
                <a:solidFill>
                  <a:schemeClr val="accent1">
                    <a:lumMod val="40000"/>
                    <a:lumOff val="60000"/>
                  </a:schemeClr>
                </a:solidFill>
                <a:latin typeface="Nixie One" charset="0"/>
              </a:rPr>
              <a:t>.</a:t>
            </a:r>
          </a:p>
          <a:p>
            <a:pPr marL="342900" indent="-342900">
              <a:buFont typeface="+mj-lt"/>
              <a:buAutoNum type="arabicPeriod"/>
            </a:pPr>
            <a:r>
              <a:rPr lang="en-US" dirty="0" smtClean="0">
                <a:solidFill>
                  <a:schemeClr val="accent1">
                    <a:lumMod val="40000"/>
                    <a:lumOff val="60000"/>
                  </a:schemeClr>
                </a:solidFill>
                <a:latin typeface="Nixie One" charset="0"/>
              </a:rPr>
              <a:t> Small </a:t>
            </a:r>
            <a:r>
              <a:rPr lang="en-US" dirty="0" smtClean="0">
                <a:solidFill>
                  <a:schemeClr val="accent1">
                    <a:lumMod val="40000"/>
                    <a:lumOff val="60000"/>
                  </a:schemeClr>
                </a:solidFill>
                <a:latin typeface="Nixie One" charset="0"/>
              </a:rPr>
              <a:t>piece of </a:t>
            </a:r>
            <a:r>
              <a:rPr lang="en-US" dirty="0" smtClean="0">
                <a:solidFill>
                  <a:schemeClr val="accent1">
                    <a:lumMod val="40000"/>
                    <a:lumOff val="60000"/>
                  </a:schemeClr>
                </a:solidFill>
                <a:latin typeface="Nixie One" charset="0"/>
              </a:rPr>
              <a:t>bread </a:t>
            </a:r>
            <a:r>
              <a:rPr lang="en-US" dirty="0" smtClean="0">
                <a:solidFill>
                  <a:schemeClr val="accent1">
                    <a:lumMod val="40000"/>
                    <a:lumOff val="60000"/>
                  </a:schemeClr>
                </a:solidFill>
                <a:latin typeface="Nixie One" charset="0"/>
              </a:rPr>
              <a:t>board</a:t>
            </a:r>
            <a:r>
              <a:rPr lang="en-US" dirty="0" smtClean="0">
                <a:solidFill>
                  <a:schemeClr val="accent1">
                    <a:lumMod val="40000"/>
                    <a:lumOff val="60000"/>
                  </a:schemeClr>
                </a:solidFill>
                <a:latin typeface="Nixie One" charset="0"/>
              </a:rPr>
              <a:t>.</a:t>
            </a:r>
          </a:p>
          <a:p>
            <a:pPr marL="342900" indent="-342900">
              <a:buFont typeface="+mj-lt"/>
              <a:buAutoNum type="arabicPeriod"/>
            </a:pPr>
            <a:r>
              <a:rPr lang="en-IN" dirty="0" smtClean="0">
                <a:solidFill>
                  <a:schemeClr val="accent1">
                    <a:lumMod val="40000"/>
                    <a:lumOff val="60000"/>
                  </a:schemeClr>
                </a:solidFill>
                <a:latin typeface="Nixie One" charset="0"/>
              </a:rPr>
              <a:t>   Resistors.</a:t>
            </a:r>
            <a:endParaRPr lang="en-US" dirty="0" smtClean="0">
              <a:solidFill>
                <a:schemeClr val="accent1">
                  <a:lumMod val="40000"/>
                  <a:lumOff val="60000"/>
                </a:schemeClr>
              </a:solidFill>
              <a:latin typeface="Nixie One" charset="0"/>
            </a:endParaRPr>
          </a:p>
          <a:p>
            <a:r>
              <a:rPr lang="en-US" dirty="0" smtClean="0">
                <a:solidFill>
                  <a:schemeClr val="accent1">
                    <a:lumMod val="40000"/>
                    <a:lumOff val="60000"/>
                  </a:schemeClr>
                </a:solidFill>
                <a:latin typeface="Nixie One" charset="0"/>
              </a:rPr>
              <a:t> 2.2k </a:t>
            </a:r>
            <a:r>
              <a:rPr lang="en-US" dirty="0" smtClean="0">
                <a:solidFill>
                  <a:schemeClr val="accent1">
                    <a:lumMod val="40000"/>
                    <a:lumOff val="60000"/>
                  </a:schemeClr>
                </a:solidFill>
                <a:latin typeface="Nixie One" charset="0"/>
              </a:rPr>
              <a:t>ohm resistor (1/4 watt)</a:t>
            </a:r>
          </a:p>
          <a:p>
            <a:r>
              <a:rPr lang="en-US" dirty="0" smtClean="0">
                <a:solidFill>
                  <a:schemeClr val="accent1">
                    <a:lumMod val="40000"/>
                    <a:lumOff val="60000"/>
                  </a:schemeClr>
                </a:solidFill>
                <a:latin typeface="Nixie One" charset="0"/>
              </a:rPr>
              <a:t>1 </a:t>
            </a:r>
            <a:r>
              <a:rPr lang="en-US" dirty="0" smtClean="0">
                <a:solidFill>
                  <a:schemeClr val="accent1">
                    <a:lumMod val="40000"/>
                    <a:lumOff val="60000"/>
                  </a:schemeClr>
                </a:solidFill>
                <a:latin typeface="Nixie One" charset="0"/>
              </a:rPr>
              <a:t>10k ohm resistor (1/4 watt)</a:t>
            </a:r>
          </a:p>
          <a:p>
            <a:r>
              <a:rPr lang="en-US" dirty="0" smtClean="0">
                <a:solidFill>
                  <a:schemeClr val="accent1">
                    <a:lumMod val="40000"/>
                    <a:lumOff val="60000"/>
                  </a:schemeClr>
                </a:solidFill>
                <a:latin typeface="Nixie One" charset="0"/>
              </a:rPr>
              <a:t>1 1M ohm resistor (1/4 watt)</a:t>
            </a:r>
          </a:p>
          <a:p>
            <a:pPr marL="342900" indent="-342900">
              <a:buFont typeface="+mj-lt"/>
              <a:buAutoNum type="arabicPeriod"/>
            </a:pPr>
            <a:endParaRPr lang="en-US" dirty="0" smtClean="0"/>
          </a:p>
          <a:p>
            <a:pPr marL="342900" indent="-342900">
              <a:buFont typeface="+mj-lt"/>
              <a:buAutoNum type="arabicPeriod"/>
            </a:pPr>
            <a:endParaRPr/>
          </a:p>
        </p:txBody>
      </p:sp>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7</a:t>
            </a:fld>
            <a:endParaRPr/>
          </a:p>
        </p:txBody>
      </p:sp>
      <p:pic>
        <p:nvPicPr>
          <p:cNvPr id="6"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643174" y="0"/>
            <a:ext cx="6500826" cy="8572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solidFill>
                  <a:schemeClr val="bg1">
                    <a:lumMod val="85000"/>
                  </a:schemeClr>
                </a:solidFill>
              </a:rPr>
              <a:t>WORKING EXPLAINATION</a:t>
            </a:r>
            <a:endParaRPr sz="3200">
              <a:solidFill>
                <a:schemeClr val="bg1">
                  <a:lumMod val="85000"/>
                </a:schemeClr>
              </a:solidFill>
            </a:endParaRPr>
          </a:p>
        </p:txBody>
      </p:sp>
      <p:sp>
        <p:nvSpPr>
          <p:cNvPr id="373" name="Google Shape;373;p16"/>
          <p:cNvSpPr txBox="1">
            <a:spLocks noGrp="1"/>
          </p:cNvSpPr>
          <p:nvPr>
            <p:ph type="body" idx="1"/>
          </p:nvPr>
        </p:nvSpPr>
        <p:spPr>
          <a:xfrm>
            <a:off x="2071670" y="1000114"/>
            <a:ext cx="5357850" cy="2914911"/>
          </a:xfrm>
          <a:prstGeom prst="rect">
            <a:avLst/>
          </a:prstGeom>
        </p:spPr>
        <p:txBody>
          <a:bodyPr spcFirstLastPara="1" wrap="square" lIns="91425" tIns="91425" rIns="91425" bIns="91425" anchor="t" anchorCtr="0">
            <a:noAutofit/>
          </a:bodyPr>
          <a:lstStyle/>
          <a:p>
            <a:pPr>
              <a:buNone/>
            </a:pPr>
            <a:r>
              <a:rPr lang="en-US" b="1" dirty="0" smtClean="0"/>
              <a:t> </a:t>
            </a:r>
            <a:r>
              <a:rPr lang="en-US" b="1" dirty="0" smtClean="0"/>
              <a:t>      </a:t>
            </a:r>
            <a:r>
              <a:rPr lang="en-US" sz="1600" dirty="0" smtClean="0">
                <a:solidFill>
                  <a:schemeClr val="accent1">
                    <a:lumMod val="60000"/>
                    <a:lumOff val="40000"/>
                  </a:schemeClr>
                </a:solidFill>
                <a:latin typeface="Nixie One" charset="0"/>
              </a:rPr>
              <a:t>Working </a:t>
            </a:r>
            <a:r>
              <a:rPr lang="en-US" sz="1600" dirty="0" smtClean="0">
                <a:solidFill>
                  <a:schemeClr val="accent1">
                    <a:lumMod val="60000"/>
                    <a:lumOff val="40000"/>
                  </a:schemeClr>
                </a:solidFill>
                <a:latin typeface="Nixie One" charset="0"/>
              </a:rPr>
              <a:t>of </a:t>
            </a:r>
            <a:r>
              <a:rPr lang="en-US" sz="1600" b="1" dirty="0" smtClean="0">
                <a:solidFill>
                  <a:schemeClr val="accent1">
                    <a:lumMod val="60000"/>
                    <a:lumOff val="40000"/>
                  </a:schemeClr>
                </a:solidFill>
                <a:latin typeface="Nixie One" charset="0"/>
              </a:rPr>
              <a:t>Knock based Smart Lock </a:t>
            </a:r>
            <a:r>
              <a:rPr lang="en-US" sz="1600" dirty="0" smtClean="0">
                <a:solidFill>
                  <a:schemeClr val="accent1">
                    <a:lumMod val="60000"/>
                    <a:lumOff val="40000"/>
                  </a:schemeClr>
                </a:solidFill>
                <a:latin typeface="Nixie One" charset="0"/>
              </a:rPr>
              <a:t> is simple. First we have to save a pattern in the system. So we have to press and hold push button until we knock 6 times. Here in this project, I have used 6 knocks but the user may change it as they want. After six times knock, Arduino find the knock pattern and save that in EEPROM. Now after saving the input pattern, press and immediately released the push button for taking input from the sensor to Arduino to open the lock. Now we have to knock 6 times. After it, Arduino decodes it and compares with saved pattern. If a match occurs then Arduino open the gate by driving servo motor</a:t>
            </a:r>
            <a:r>
              <a:rPr lang="en-US" sz="1600" dirty="0" smtClean="0">
                <a:latin typeface="Nixie One" charset="0"/>
              </a:rPr>
              <a:t>.</a:t>
            </a:r>
          </a:p>
          <a:p>
            <a:pPr marL="457200" lvl="0" indent="-317500" algn="l" rtl="0">
              <a:spcBef>
                <a:spcPts val="600"/>
              </a:spcBef>
              <a:spcAft>
                <a:spcPts val="0"/>
              </a:spcAft>
              <a:buSzPts val="1400"/>
              <a:buNone/>
            </a:pPr>
            <a:r>
              <a:rPr lang="en" dirty="0" smtClean="0"/>
              <a:t> </a:t>
            </a:r>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a:path>
            <a:tileRect/>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829050" y="0"/>
            <a:ext cx="4991100" cy="17859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smtClean="0"/>
              <a:t>ADVANTAGES</a:t>
            </a:r>
            <a:endParaRPr sz="4800"/>
          </a:p>
        </p:txBody>
      </p:sp>
      <p:sp>
        <p:nvSpPr>
          <p:cNvPr id="381" name="Google Shape;381;p17"/>
          <p:cNvSpPr txBox="1">
            <a:spLocks noGrp="1"/>
          </p:cNvSpPr>
          <p:nvPr>
            <p:ph type="subTitle" idx="4294967295"/>
          </p:nvPr>
        </p:nvSpPr>
        <p:spPr>
          <a:xfrm>
            <a:off x="3829050" y="1428742"/>
            <a:ext cx="4333800" cy="1820863"/>
          </a:xfrm>
          <a:prstGeom prst="rect">
            <a:avLst/>
          </a:prstGeom>
        </p:spPr>
        <p:txBody>
          <a:bodyPr spcFirstLastPara="1" wrap="square" lIns="91425" tIns="91425" rIns="91425" bIns="91425" anchor="t" anchorCtr="0">
            <a:noAutofit/>
          </a:bodyPr>
          <a:lstStyle/>
          <a:p>
            <a:pPr marL="0" indent="0"/>
            <a:r>
              <a:rPr lang="en-IN" sz="1600" dirty="0" smtClean="0">
                <a:latin typeface="Nixie One" charset="0"/>
              </a:rPr>
              <a:t>T</a:t>
            </a:r>
            <a:r>
              <a:rPr lang="en-IN" sz="1600" dirty="0" smtClean="0">
                <a:latin typeface="Nixie One" charset="0"/>
              </a:rPr>
              <a:t>he users who know the knocking pattern can open the door anytime without a key</a:t>
            </a:r>
          </a:p>
          <a:p>
            <a:pPr marL="0" indent="0"/>
            <a:r>
              <a:rPr lang="en-US" sz="1600" dirty="0" smtClean="0">
                <a:latin typeface="Nixie One" charset="0"/>
              </a:rPr>
              <a:t> This system completely removes the fear of replication as there is no key involved to be </a:t>
            </a:r>
            <a:r>
              <a:rPr lang="en-US" sz="1600" dirty="0" smtClean="0">
                <a:latin typeface="Nixie One" charset="0"/>
              </a:rPr>
              <a:t>replicated</a:t>
            </a:r>
            <a:r>
              <a:rPr lang="en-US" sz="1600" dirty="0" smtClean="0">
                <a:latin typeface="Nixie One" charset="0"/>
              </a:rPr>
              <a:t>. </a:t>
            </a:r>
            <a:endParaRPr lang="en-US" sz="1600" dirty="0" smtClean="0">
              <a:latin typeface="Nixie One" charset="0"/>
            </a:endParaRPr>
          </a:p>
          <a:p>
            <a:pPr marL="0" indent="0"/>
            <a:r>
              <a:rPr lang="en-US" sz="1600" dirty="0" smtClean="0">
                <a:latin typeface="Nixie One" charset="0"/>
              </a:rPr>
              <a:t>The only way to change the secret pattern is by unlocking it first through the secret knock. </a:t>
            </a:r>
            <a:endParaRPr lang="en-US" sz="1600" dirty="0" smtClean="0">
              <a:latin typeface="Nixie One" charset="0"/>
            </a:endParaRPr>
          </a:p>
          <a:p>
            <a:pPr marL="0" indent="0"/>
            <a:r>
              <a:rPr lang="en-US" sz="1600" dirty="0" smtClean="0">
                <a:latin typeface="Nixie One" charset="0"/>
              </a:rPr>
              <a:t>the main </a:t>
            </a:r>
            <a:r>
              <a:rPr lang="en-US" sz="1600" dirty="0" smtClean="0">
                <a:latin typeface="Nixie One" charset="0"/>
              </a:rPr>
              <a:t>advantage of </a:t>
            </a:r>
            <a:r>
              <a:rPr lang="en-US" sz="1600" dirty="0" smtClean="0">
                <a:latin typeface="Nixie One" charset="0"/>
              </a:rPr>
              <a:t>a </a:t>
            </a:r>
            <a:r>
              <a:rPr lang="en-US" sz="1600" b="1" dirty="0" smtClean="0">
                <a:latin typeface="Nixie One" charset="0"/>
              </a:rPr>
              <a:t>keyless door lock</a:t>
            </a:r>
            <a:r>
              <a:rPr lang="en-US" sz="1600" dirty="0" smtClean="0">
                <a:latin typeface="Nixie One" charset="0"/>
              </a:rPr>
              <a:t> is not needing to carry a key. ... Just as you can forget your keys and be </a:t>
            </a:r>
            <a:r>
              <a:rPr lang="en-US" sz="1600" dirty="0" smtClean="0">
                <a:latin typeface="Nixie One" charset="0"/>
              </a:rPr>
              <a:t>locked out </a:t>
            </a:r>
            <a:r>
              <a:rPr lang="en-US" sz="1600" dirty="0" smtClean="0">
                <a:latin typeface="Nixie One" charset="0"/>
              </a:rPr>
              <a:t>of your home</a:t>
            </a:r>
            <a:endParaRPr sz="1600">
              <a:latin typeface="Nixie One" charset="0"/>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741</Words>
  <PresentationFormat>On-screen Show (16:9)</PresentationFormat>
  <Paragraphs>120</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Nixie One</vt:lpstr>
      <vt:lpstr>Muli</vt:lpstr>
      <vt:lpstr>Bodoni MT</vt:lpstr>
      <vt:lpstr>Helvetica Neue</vt:lpstr>
      <vt:lpstr>Calibri</vt:lpstr>
      <vt:lpstr>Imogen template</vt:lpstr>
      <vt:lpstr>SECRET KNOCK DETECTION AND UNLOCKING</vt:lpstr>
      <vt:lpstr>PROJECT MENTOR :  MR. ABHISHEK JAVALI                                  [ ASSISTANT PROFESSOR ]</vt:lpstr>
      <vt:lpstr>Hello!</vt:lpstr>
      <vt:lpstr>Slide 4</vt:lpstr>
      <vt:lpstr>Slide 5</vt:lpstr>
      <vt:lpstr>Transition headline</vt:lpstr>
      <vt:lpstr>BILLS OF MATERIALS</vt:lpstr>
      <vt:lpstr>WORKING EXPLAINATION</vt:lpstr>
      <vt:lpstr>ADVANTAGES</vt:lpstr>
      <vt:lpstr>Our process is easy</vt:lpstr>
      <vt:lpstr>WORKING ALGORITHM</vt:lpstr>
      <vt:lpstr>MODULE – 1                                   ARDUINO UNO</vt:lpstr>
      <vt:lpstr>MODULE - 1</vt:lpstr>
      <vt:lpstr>MODULE – 2  PEIZO TRANSDUCER</vt:lpstr>
      <vt:lpstr>MODULE – 2 </vt:lpstr>
      <vt:lpstr>CIRCUIT</vt:lpstr>
      <vt:lpstr>Slide 17</vt:lpstr>
      <vt:lpstr> </vt:lpstr>
      <vt:lpstr> </vt:lpstr>
      <vt:lpstr> </vt:lpstr>
      <vt:lpstr> </vt:lpstr>
      <vt:lpstr> </vt:lpstr>
      <vt:lpstr> </vt:lpstr>
      <vt:lpstr>CONCLUSIONS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KNOCK DETECTION AND UNLOCKING</dc:title>
  <dc:creator>SHAMIRAN BEHERA</dc:creator>
  <cp:lastModifiedBy>SHAMIRAN BEHERA</cp:lastModifiedBy>
  <cp:revision>18</cp:revision>
  <dcterms:modified xsi:type="dcterms:W3CDTF">2019-09-19T17:20:52Z</dcterms:modified>
</cp:coreProperties>
</file>