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p:cViewPr varScale="1">
        <p:scale>
          <a:sx n="88" d="100"/>
          <a:sy n="88" d="100"/>
        </p:scale>
        <p:origin x="4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4248" y="2213132"/>
            <a:ext cx="10767466" cy="1001556"/>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SUNDARA MAHALINGAM P</a:t>
            </a:r>
            <a:r>
              <a:rPr lang="en-US" spc="15" dirty="0"/>
              <a:t/>
            </a:r>
            <a:br>
              <a:rPr lang="en-US" spc="15" dirty="0"/>
            </a:br>
            <a:r>
              <a:rPr lang="en-US" spc="15" dirty="0"/>
              <a:t>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3A3A09FB-E71A-78FC-8333-C99ABAFD87CA}"/>
              </a:ext>
            </a:extLst>
          </p:cNvPr>
          <p:cNvSpPr txBox="1"/>
          <p:nvPr/>
        </p:nvSpPr>
        <p:spPr>
          <a:xfrm>
            <a:off x="752475" y="1371600"/>
            <a:ext cx="7858125" cy="3970318"/>
          </a:xfrm>
          <a:prstGeom prst="rect">
            <a:avLst/>
          </a:prstGeom>
          <a:noFill/>
        </p:spPr>
        <p:txBody>
          <a:bodyPr wrap="square" rtlCol="0">
            <a:spAutoFit/>
          </a:bodyPr>
          <a:lstStyle/>
          <a:p>
            <a:r>
              <a:rPr lang="en-US" dirty="0" smtClean="0"/>
              <a:t>My </a:t>
            </a:r>
            <a:r>
              <a:rPr lang="en-US" dirty="0"/>
              <a:t>Medicine Recommendation System offers a cutting-edge solution to the challenge of medication recommendation in healthcare. By leveraging natural language processing and machine learning techniques, we've developed a personalized recommendation system that enhances prescription accuracy and patient safety</a:t>
            </a:r>
            <a:r>
              <a:rPr lang="en-US" dirty="0" smtClean="0"/>
              <a:t>.</a:t>
            </a:r>
          </a:p>
          <a:p>
            <a:endParaRPr lang="en-US" dirty="0"/>
          </a:p>
          <a:p>
            <a:r>
              <a:rPr lang="en-US" dirty="0"/>
              <a:t>Through streamlined workflow and personalized recommendations, our system improves patient outcomes and healthcare delivery efficiency. Moving forward, ongoing refinement and collaboration will ensure the system's effectiveness and scalability in diverse healthcare settings</a:t>
            </a:r>
            <a:r>
              <a:rPr lang="en-US" dirty="0" smtClean="0"/>
              <a:t>.</a:t>
            </a:r>
          </a:p>
          <a:p>
            <a:endParaRPr lang="en-US" dirty="0"/>
          </a:p>
          <a:p>
            <a:r>
              <a:rPr lang="en-US" dirty="0"/>
              <a:t>In conclusion, </a:t>
            </a:r>
            <a:r>
              <a:rPr lang="en-US" dirty="0" smtClean="0"/>
              <a:t>my </a:t>
            </a:r>
            <a:r>
              <a:rPr lang="en-US" dirty="0"/>
              <a:t>project demonstrates the transformative potential of technology in healthcare, paving the way for enhanced patient care and improved treatment outcomes.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p:cNvSpPr txBox="1">
            <a:spLocks/>
          </p:cNvSpPr>
          <p:nvPr/>
        </p:nvSpPr>
        <p:spPr>
          <a:xfrm>
            <a:off x="440358" y="3138259"/>
            <a:ext cx="10744200" cy="67069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dirty="0" smtClean="0"/>
              <a:t>MEDICINE RECOMMENDATION SYSTEM</a:t>
            </a:r>
            <a:endParaRPr lang="en-IN" sz="425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5DE4AE3-5B2A-0B73-0B35-9E23C675967B}"/>
              </a:ext>
            </a:extLst>
          </p:cNvPr>
          <p:cNvSpPr txBox="1"/>
          <p:nvPr/>
        </p:nvSpPr>
        <p:spPr>
          <a:xfrm>
            <a:off x="1981199" y="1524000"/>
            <a:ext cx="7530619"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1.PROBLEM STATEMENT</a:t>
            </a:r>
          </a:p>
          <a:p>
            <a:r>
              <a:rPr lang="en-US" sz="2400" dirty="0">
                <a:latin typeface="Times New Roman" panose="02020603050405020304" pitchFamily="18" charset="0"/>
                <a:cs typeface="Times New Roman" panose="02020603050405020304" pitchFamily="18" charset="0"/>
              </a:rPr>
              <a:t>2.PROJECT OVERVIEW</a:t>
            </a:r>
          </a:p>
          <a:p>
            <a:r>
              <a:rPr lang="en-US" sz="2400" dirty="0">
                <a:latin typeface="Times New Roman" panose="02020603050405020304" pitchFamily="18" charset="0"/>
                <a:cs typeface="Times New Roman" panose="02020603050405020304" pitchFamily="18" charset="0"/>
              </a:rPr>
              <a:t>3.WHO ARE THE END USERS</a:t>
            </a:r>
          </a:p>
          <a:p>
            <a:r>
              <a:rPr lang="en-US" sz="2400" spc="-40" dirty="0">
                <a:latin typeface="Times New Roman" panose="02020603050405020304" pitchFamily="18" charset="0"/>
                <a:cs typeface="Times New Roman" panose="02020603050405020304" pitchFamily="18" charset="0"/>
              </a:rPr>
              <a:t>4.Y</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R</a:t>
            </a:r>
            <a:r>
              <a:rPr lang="en-US" sz="2400" spc="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S</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LU</a:t>
            </a:r>
            <a:r>
              <a:rPr lang="en-US" sz="2400" spc="-35" dirty="0">
                <a:latin typeface="Times New Roman" panose="02020603050405020304" pitchFamily="18" charset="0"/>
                <a:cs typeface="Times New Roman" panose="02020603050405020304" pitchFamily="18" charset="0"/>
              </a:rPr>
              <a:t>T</a:t>
            </a:r>
            <a:r>
              <a:rPr lang="en-US" sz="2400" spc="-30"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a:t>
            </a:r>
            <a:r>
              <a:rPr lang="en-US" sz="2400" spc="-34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A</a:t>
            </a:r>
            <a:r>
              <a:rPr lang="en-US" sz="2400" spc="-5"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spc="3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I</a:t>
            </a:r>
            <a:r>
              <a:rPr lang="en-US" sz="2400" spc="-35"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S</a:t>
            </a:r>
            <a:r>
              <a:rPr lang="en-US" sz="2400" spc="60" dirty="0">
                <a:latin typeface="Times New Roman" panose="02020603050405020304" pitchFamily="18" charset="0"/>
                <a:cs typeface="Times New Roman" panose="02020603050405020304" pitchFamily="18" charset="0"/>
              </a:rPr>
              <a:t> </a:t>
            </a:r>
            <a:r>
              <a:rPr lang="en-US" sz="2400" spc="-295" dirty="0">
                <a:latin typeface="Times New Roman" panose="02020603050405020304" pitchFamily="18" charset="0"/>
                <a:cs typeface="Times New Roman" panose="02020603050405020304" pitchFamily="18" charset="0"/>
              </a:rPr>
              <a:t>V</a:t>
            </a:r>
            <a:r>
              <a:rPr lang="en-US" sz="2400" spc="-35" dirty="0">
                <a:latin typeface="Times New Roman" panose="02020603050405020304" pitchFamily="18" charset="0"/>
                <a:cs typeface="Times New Roman" panose="02020603050405020304" pitchFamily="18" charset="0"/>
              </a:rPr>
              <a:t>A</a:t>
            </a:r>
            <a:r>
              <a:rPr lang="en-US" sz="2400" spc="25" dirty="0">
                <a:latin typeface="Times New Roman" panose="02020603050405020304" pitchFamily="18" charset="0"/>
                <a:cs typeface="Times New Roman" panose="02020603050405020304" pitchFamily="18" charset="0"/>
              </a:rPr>
              <a:t>LU</a:t>
            </a:r>
            <a:r>
              <a:rPr lang="en-US" sz="2400" dirty="0">
                <a:latin typeface="Times New Roman" panose="02020603050405020304" pitchFamily="18" charset="0"/>
                <a:cs typeface="Times New Roman" panose="02020603050405020304" pitchFamily="18" charset="0"/>
              </a:rPr>
              <a:t>E</a:t>
            </a:r>
            <a:r>
              <a:rPr lang="en-US" sz="2400" spc="-6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P</a:t>
            </a:r>
            <a:r>
              <a:rPr lang="en-US" sz="2400" spc="-30" dirty="0">
                <a:latin typeface="Times New Roman" panose="02020603050405020304" pitchFamily="18" charset="0"/>
                <a:cs typeface="Times New Roman" panose="02020603050405020304" pitchFamily="18" charset="0"/>
              </a:rPr>
              <a:t>R</a:t>
            </a:r>
            <a:r>
              <a:rPr lang="en-US" sz="2400" spc="10" dirty="0">
                <a:latin typeface="Times New Roman" panose="02020603050405020304" pitchFamily="18" charset="0"/>
                <a:cs typeface="Times New Roman" panose="02020603050405020304" pitchFamily="18" charset="0"/>
              </a:rPr>
              <a:t>O</a:t>
            </a:r>
            <a:r>
              <a:rPr lang="en-US" sz="2400" spc="-15" dirty="0">
                <a:latin typeface="Times New Roman" panose="02020603050405020304" pitchFamily="18" charset="0"/>
                <a:cs typeface="Times New Roman" panose="02020603050405020304" pitchFamily="18" charset="0"/>
              </a:rPr>
              <a:t>P</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S</a:t>
            </a:r>
            <a:r>
              <a:rPr lang="en-US" sz="2400" spc="-30" dirty="0">
                <a:latin typeface="Times New Roman" panose="02020603050405020304" pitchFamily="18" charset="0"/>
                <a:cs typeface="Times New Roman" panose="02020603050405020304" pitchFamily="18" charset="0"/>
              </a:rPr>
              <a:t>I</a:t>
            </a:r>
            <a:r>
              <a:rPr lang="en-US" sz="2400" spc="-35" dirty="0">
                <a:latin typeface="Times New Roman" panose="02020603050405020304" pitchFamily="18" charset="0"/>
                <a:cs typeface="Times New Roman" panose="02020603050405020304" pitchFamily="18" charset="0"/>
              </a:rPr>
              <a:t>T</a:t>
            </a:r>
            <a:r>
              <a:rPr lang="en-US" sz="2400" spc="-30"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a:t>
            </a:r>
          </a:p>
          <a:p>
            <a:r>
              <a:rPr lang="en-US" sz="2400" dirty="0">
                <a:latin typeface="Times New Roman" panose="02020603050405020304" pitchFamily="18" charset="0"/>
                <a:cs typeface="Times New Roman" panose="02020603050405020304" pitchFamily="18" charset="0"/>
              </a:rPr>
              <a:t>5.</a:t>
            </a:r>
            <a:r>
              <a:rPr lang="en-US" sz="2400" spc="15" dirty="0">
                <a:latin typeface="Times New Roman" panose="02020603050405020304" pitchFamily="18" charset="0"/>
                <a:cs typeface="Times New Roman" panose="02020603050405020304" pitchFamily="18" charset="0"/>
              </a:rPr>
              <a:t> THE</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WOW</a:t>
            </a:r>
            <a:r>
              <a:rPr lang="en-US" sz="2400" spc="8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YOUR</a:t>
            </a:r>
            <a:r>
              <a:rPr lang="en-US" sz="2400" spc="-1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SOLUTION</a:t>
            </a:r>
          </a:p>
          <a:p>
            <a:r>
              <a:rPr lang="en-US" sz="2400" spc="20" dirty="0">
                <a:latin typeface="Times New Roman" panose="02020603050405020304" pitchFamily="18" charset="0"/>
                <a:cs typeface="Times New Roman" panose="02020603050405020304" pitchFamily="18" charset="0"/>
              </a:rPr>
              <a:t>6.</a:t>
            </a:r>
            <a:r>
              <a:rPr lang="en-IN" sz="2400" b="1" spc="15" dirty="0">
                <a:latin typeface="Times New Roman" panose="02020603050405020304" pitchFamily="18" charset="0"/>
                <a:cs typeface="Times New Roman" panose="02020603050405020304" pitchFamily="18" charset="0"/>
              </a:rPr>
              <a:t> </a:t>
            </a:r>
            <a:r>
              <a:rPr lang="en-IN" sz="2400" spc="15" dirty="0">
                <a:latin typeface="Times New Roman" panose="02020603050405020304" pitchFamily="18" charset="0"/>
                <a:cs typeface="Times New Roman" panose="02020603050405020304" pitchFamily="18" charset="0"/>
              </a:rPr>
              <a:t>M</a:t>
            </a:r>
            <a:r>
              <a:rPr lang="en-IN" sz="2400" dirty="0">
                <a:latin typeface="Times New Roman" panose="02020603050405020304" pitchFamily="18" charset="0"/>
                <a:cs typeface="Times New Roman" panose="02020603050405020304" pitchFamily="18" charset="0"/>
              </a:rPr>
              <a:t>O</a:t>
            </a:r>
            <a:r>
              <a:rPr lang="en-IN" sz="2400" spc="-15" dirty="0">
                <a:latin typeface="Times New Roman" panose="02020603050405020304" pitchFamily="18" charset="0"/>
                <a:cs typeface="Times New Roman" panose="02020603050405020304" pitchFamily="18" charset="0"/>
              </a:rPr>
              <a:t>D</a:t>
            </a:r>
            <a:r>
              <a:rPr lang="en-IN" sz="2400" spc="-35" dirty="0">
                <a:latin typeface="Times New Roman" panose="02020603050405020304" pitchFamily="18" charset="0"/>
                <a:cs typeface="Times New Roman" panose="02020603050405020304" pitchFamily="18" charset="0"/>
              </a:rPr>
              <a:t>E</a:t>
            </a:r>
            <a:r>
              <a:rPr lang="en-IN" sz="2400" spc="-30" dirty="0">
                <a:latin typeface="Times New Roman" panose="02020603050405020304" pitchFamily="18" charset="0"/>
                <a:cs typeface="Times New Roman" panose="02020603050405020304" pitchFamily="18" charset="0"/>
              </a:rPr>
              <a:t>LL</a:t>
            </a:r>
            <a:r>
              <a:rPr lang="en-IN" sz="2400" spc="-5" dirty="0">
                <a:latin typeface="Times New Roman" panose="02020603050405020304" pitchFamily="18" charset="0"/>
                <a:cs typeface="Times New Roman" panose="02020603050405020304" pitchFamily="18" charset="0"/>
              </a:rPr>
              <a:t>I</a:t>
            </a:r>
            <a:r>
              <a:rPr lang="en-IN" sz="2400" spc="30" dirty="0">
                <a:latin typeface="Times New Roman" panose="02020603050405020304" pitchFamily="18" charset="0"/>
                <a:cs typeface="Times New Roman" panose="02020603050405020304" pitchFamily="18" charset="0"/>
              </a:rPr>
              <a:t>N</a:t>
            </a:r>
            <a:r>
              <a:rPr lang="en-IN" sz="2400" spc="5" dirty="0">
                <a:latin typeface="Times New Roman" panose="02020603050405020304" pitchFamily="18" charset="0"/>
                <a:cs typeface="Times New Roman" panose="02020603050405020304" pitchFamily="18" charset="0"/>
              </a:rPr>
              <a:t>G</a:t>
            </a:r>
          </a:p>
          <a:p>
            <a:r>
              <a:rPr lang="en-IN" sz="2400" spc="5" dirty="0">
                <a:latin typeface="Times New Roman" panose="02020603050405020304" pitchFamily="18" charset="0"/>
                <a:cs typeface="Times New Roman" panose="02020603050405020304" pitchFamily="18" charset="0"/>
              </a:rPr>
              <a:t>7. RESULTS</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9631831-B456-55EB-57DB-96A739AD77CB}"/>
              </a:ext>
            </a:extLst>
          </p:cNvPr>
          <p:cNvSpPr txBox="1"/>
          <p:nvPr/>
        </p:nvSpPr>
        <p:spPr>
          <a:xfrm>
            <a:off x="990601" y="1695450"/>
            <a:ext cx="5562600" cy="3785652"/>
          </a:xfrm>
          <a:prstGeom prst="rect">
            <a:avLst/>
          </a:prstGeom>
          <a:noFill/>
        </p:spPr>
        <p:txBody>
          <a:bodyPr wrap="square" rtlCol="0">
            <a:spAutoFit/>
          </a:bodyPr>
          <a:lstStyle/>
          <a:p>
            <a:r>
              <a:rPr lang="en-US" sz="2400" dirty="0"/>
              <a:t>In healthcare, accurate medication recommendation is challenging due to the vast array of medicines and varying patient needs. Manual assessment is time-consuming and error-prone, leading to potential adverse effects and compromised patient safety. Automated solutions leveraging technology are needed to streamline the process and ensure personalized treatment.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1C0562-B28A-8E01-623D-787561C8C20E}"/>
              </a:ext>
            </a:extLst>
          </p:cNvPr>
          <p:cNvSpPr txBox="1"/>
          <p:nvPr/>
        </p:nvSpPr>
        <p:spPr>
          <a:xfrm>
            <a:off x="838200" y="1752600"/>
            <a:ext cx="5638800" cy="3785652"/>
          </a:xfrm>
          <a:prstGeom prst="rect">
            <a:avLst/>
          </a:prstGeom>
          <a:noFill/>
        </p:spPr>
        <p:txBody>
          <a:bodyPr wrap="square" rtlCol="0">
            <a:spAutoFit/>
          </a:bodyPr>
          <a:lstStyle/>
          <a:p>
            <a:r>
              <a:rPr lang="en-US" sz="2400" dirty="0" smtClean="0"/>
              <a:t>My </a:t>
            </a:r>
            <a:r>
              <a:rPr lang="en-US" sz="2400" dirty="0"/>
              <a:t>project develops a Medicine Recommendation System using NLP and machine learning. It analyzes medication descriptions and reasons for usage to generate personalized recommendations. Through text preprocessing and cosine similarity, the system matches patient needs with suitable medications, aiming to improve prescription accuracy, patient safety, and treatment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E33A05E-996A-620C-7EC6-A14DE6330638}"/>
              </a:ext>
            </a:extLst>
          </p:cNvPr>
          <p:cNvSpPr txBox="1"/>
          <p:nvPr/>
        </p:nvSpPr>
        <p:spPr>
          <a:xfrm>
            <a:off x="739775" y="1752600"/>
            <a:ext cx="5737225" cy="2677656"/>
          </a:xfrm>
          <a:prstGeom prst="rect">
            <a:avLst/>
          </a:prstGeom>
          <a:noFill/>
        </p:spPr>
        <p:txBody>
          <a:bodyPr wrap="square" rtlCol="0">
            <a:spAutoFit/>
          </a:bodyPr>
          <a:lstStyle/>
          <a:p>
            <a:r>
              <a:rPr lang="en-US" sz="2400" dirty="0"/>
              <a:t>Healthcare professionals and patients benefit from our system. Providers gain access to personalized recommendations, enhancing prescription accuracy and patient safety. Patients receive informed treatment plans, leading to better understanding, adherence, and health outcomes.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F4D87BB-7F15-0051-9223-70071DB4831F}"/>
              </a:ext>
            </a:extLst>
          </p:cNvPr>
          <p:cNvSpPr txBox="1"/>
          <p:nvPr/>
        </p:nvSpPr>
        <p:spPr>
          <a:xfrm>
            <a:off x="3124200" y="1752600"/>
            <a:ext cx="6229350" cy="2677656"/>
          </a:xfrm>
          <a:prstGeom prst="rect">
            <a:avLst/>
          </a:prstGeom>
          <a:noFill/>
        </p:spPr>
        <p:txBody>
          <a:bodyPr wrap="square" rtlCol="0">
            <a:spAutoFit/>
          </a:bodyPr>
          <a:lstStyle/>
          <a:p>
            <a:r>
              <a:rPr lang="en-US" sz="2400" dirty="0" smtClean="0"/>
              <a:t>This </a:t>
            </a:r>
            <a:r>
              <a:rPr lang="en-US" sz="2400" dirty="0"/>
              <a:t>system offers personalized medication recommendations based on patient profiles. It enhances prescription accuracy, improves patient safety, and streamlines workflow. With intuitive design and seamless integration, it empowers healthcare professionals to deliver high-quality care efficiently.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7572420B-0F49-3A1F-D673-A623B05DB2CF}"/>
              </a:ext>
            </a:extLst>
          </p:cNvPr>
          <p:cNvSpPr txBox="1"/>
          <p:nvPr/>
        </p:nvSpPr>
        <p:spPr>
          <a:xfrm>
            <a:off x="2667000" y="1447800"/>
            <a:ext cx="6553200" cy="4493538"/>
          </a:xfrm>
          <a:prstGeom prst="rect">
            <a:avLst/>
          </a:prstGeom>
          <a:noFill/>
        </p:spPr>
        <p:txBody>
          <a:bodyPr wrap="square" rtlCol="0">
            <a:spAutoFit/>
          </a:bodyPr>
          <a:lstStyle/>
          <a:p>
            <a:r>
              <a:rPr lang="en-US" sz="2200" dirty="0"/>
              <a:t>Real-time Classification: Our solution offers the capability to classify fruits in real-time, allowing for immediate decision-making and response.</a:t>
            </a:r>
          </a:p>
          <a:p>
            <a:r>
              <a:rPr lang="en-US" sz="2200" dirty="0"/>
              <a:t>Customization: The system can be tailored to accommodate specific requirements and preferences of different users and applications.</a:t>
            </a:r>
          </a:p>
          <a:p>
            <a:r>
              <a:rPr lang="en-US" sz="2200" dirty="0"/>
              <a:t>Integration: Our solution can seamlessly integrate with existing fruit processing and sorting machinery, enhancing overall efficiency and workflow automation.</a:t>
            </a:r>
          </a:p>
          <a:p>
            <a:r>
              <a:rPr lang="en-US" sz="2200" dirty="0"/>
              <a:t>Continuous Improvement: Through feedback mechanisms and iterative learning, our solution can continuously improve its classification accuracy and adapt to changing quality standards and requirements.</a:t>
            </a:r>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
            <a:extLst>
              <a:ext uri="{FF2B5EF4-FFF2-40B4-BE49-F238E27FC236}">
                <a16:creationId xmlns:a16="http://schemas.microsoft.com/office/drawing/2014/main" id="{94EB094F-FE28-9E3D-F777-19A0CDC8CB12}"/>
              </a:ext>
            </a:extLst>
          </p:cNvPr>
          <p:cNvSpPr>
            <a:spLocks noChangeArrowheads="1"/>
          </p:cNvSpPr>
          <p:nvPr/>
        </p:nvSpPr>
        <p:spPr bwMode="auto">
          <a:xfrm>
            <a:off x="0" y="-338811"/>
            <a:ext cx="65" cy="67762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A80CE2B-0B49-E67A-C1AC-3C0C8A464703}"/>
              </a:ext>
            </a:extLst>
          </p:cNvPr>
          <p:cNvSpPr txBox="1"/>
          <p:nvPr/>
        </p:nvSpPr>
        <p:spPr>
          <a:xfrm>
            <a:off x="838200" y="1695450"/>
            <a:ext cx="10753343" cy="5262979"/>
          </a:xfrm>
          <a:prstGeom prst="rect">
            <a:avLst/>
          </a:prstGeom>
          <a:noFill/>
        </p:spPr>
        <p:txBody>
          <a:bodyPr wrap="square" rtlCol="0">
            <a:spAutoFit/>
          </a:bodyPr>
          <a:lstStyle/>
          <a:p>
            <a:r>
              <a:rPr lang="en-US" sz="2400" b="1" dirty="0"/>
              <a:t>Preprocessing:</a:t>
            </a:r>
            <a:r>
              <a:rPr lang="en-US" sz="2400" dirty="0"/>
              <a:t> We clean and tokenize medication descriptions and reasons for usage, preparing the text data for analysis.</a:t>
            </a:r>
          </a:p>
          <a:p>
            <a:r>
              <a:rPr lang="en-US" sz="2400" b="1" dirty="0"/>
              <a:t>Feature Engineering:</a:t>
            </a:r>
            <a:r>
              <a:rPr lang="en-US" sz="2400" dirty="0"/>
              <a:t> We extract relevant features from the preprocessed text data to represent medications and their indications effectively.</a:t>
            </a:r>
          </a:p>
          <a:p>
            <a:r>
              <a:rPr lang="en-US" sz="2400" b="1" dirty="0"/>
              <a:t>Model Selection:</a:t>
            </a:r>
            <a:r>
              <a:rPr lang="en-US" sz="2400" dirty="0"/>
              <a:t> We choose appropriate machine learning algorithms for the task, considering factors such as model performance and scalability.</a:t>
            </a:r>
          </a:p>
          <a:p>
            <a:r>
              <a:rPr lang="en-US" sz="2400" b="1" dirty="0"/>
              <a:t>Training:</a:t>
            </a:r>
            <a:r>
              <a:rPr lang="en-US" sz="2400" dirty="0"/>
              <a:t> The selected model is trained using a dataset containing information about various medications and their corresponding indications. This involves optimizing model parameters to achieve the best performance.</a:t>
            </a:r>
          </a:p>
          <a:p>
            <a:pPr lvl="0" eaLnBrk="0" fontAlgn="base" hangingPunct="0">
              <a:spcBef>
                <a:spcPct val="0"/>
              </a:spcBef>
              <a:spcAft>
                <a:spcPct val="0"/>
              </a:spcAft>
            </a:pPr>
            <a:r>
              <a:rPr lang="en-US" sz="2400" b="1" dirty="0"/>
              <a:t>Cosine Similarity:</a:t>
            </a:r>
            <a:r>
              <a:rPr lang="en-US" sz="2400" dirty="0"/>
              <a:t> We utilize cosine similarity to measure the similarity between medication descriptions and reasons for usage. This allows us to recommend medications that closely match the patient's requirements based on their medical history and condition.</a:t>
            </a:r>
            <a:endParaRPr kumimoji="0" lang="en-US" altLang="en-US" sz="2400" b="0" i="0" u="none" strike="noStrike" cap="none" normalizeH="0" baseline="0" dirty="0" smtClean="0">
              <a:ln>
                <a:noFill/>
              </a:ln>
              <a:effectLst/>
              <a:latin typeface="Arial" panose="020B0604020202020204" pitchFamily="34" charset="0"/>
            </a:endParaRPr>
          </a:p>
          <a:p>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618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SUNDARA MAHALINGAM P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Name:JEYA ARAVINTH S</dc:title>
  <dc:creator>JEYA ARAVINTH S</dc:creator>
  <cp:lastModifiedBy>RIT</cp:lastModifiedBy>
  <cp:revision>6</cp:revision>
  <dcterms:created xsi:type="dcterms:W3CDTF">2024-04-03T15:42:27Z</dcterms:created>
  <dcterms:modified xsi:type="dcterms:W3CDTF">2024-04-05T08:25:36Z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