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handoutMasterIdLst>
    <p:handoutMasterId r:id="rId23"/>
  </p:handoutMasterIdLst>
  <p:sldIdLst>
    <p:sldId id="257" r:id="rId2"/>
    <p:sldId id="842" r:id="rId3"/>
    <p:sldId id="870" r:id="rId4"/>
    <p:sldId id="872" r:id="rId5"/>
    <p:sldId id="881" r:id="rId6"/>
    <p:sldId id="873" r:id="rId7"/>
    <p:sldId id="874" r:id="rId8"/>
    <p:sldId id="875" r:id="rId9"/>
    <p:sldId id="886" r:id="rId10"/>
    <p:sldId id="876" r:id="rId11"/>
    <p:sldId id="896" r:id="rId12"/>
    <p:sldId id="897" r:id="rId13"/>
    <p:sldId id="898" r:id="rId14"/>
    <p:sldId id="899" r:id="rId15"/>
    <p:sldId id="900" r:id="rId16"/>
    <p:sldId id="901" r:id="rId17"/>
    <p:sldId id="889" r:id="rId18"/>
    <p:sldId id="888" r:id="rId19"/>
    <p:sldId id="878" r:id="rId20"/>
    <p:sldId id="389" r:id="rId21"/>
  </p:sldIdLst>
  <p:sldSz cx="9144000" cy="6858000" type="screen4x3"/>
  <p:notesSz cx="6834188" cy="99790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AE6"/>
    <a:srgbClr val="CC6600"/>
    <a:srgbClr val="040404"/>
    <a:srgbClr val="FF6600"/>
    <a:srgbClr val="FF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p:restoredTop sz="95018"/>
  </p:normalViewPr>
  <p:slideViewPr>
    <p:cSldViewPr showGuides="1">
      <p:cViewPr varScale="1">
        <p:scale>
          <a:sx n="81" d="100"/>
          <a:sy n="81" d="100"/>
        </p:scale>
        <p:origin x="1714" y="67"/>
      </p:cViewPr>
      <p:guideLst>
        <p:guide orient="horz" pos="2160"/>
        <p:guide pos="2880"/>
      </p:guideLst>
    </p:cSldViewPr>
  </p:slideViewPr>
  <p:notesTextViewPr>
    <p:cViewPr>
      <p:scale>
        <a:sx n="100" d="100"/>
        <a:sy n="100" d="100"/>
      </p:scale>
      <p:origin x="0" y="0"/>
    </p:cViewPr>
  </p:notesTextViewPr>
  <p:sorterViewPr showFormatting="0">
    <p:cViewPr>
      <p:scale>
        <a:sx n="100" d="100"/>
        <a:sy n="100" d="100"/>
      </p:scale>
      <p:origin x="0" y="57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62275" cy="498475"/>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Footer Placeholder 6"/>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Date Placeholder 7"/>
          <p:cNvSpPr>
            <a:spLocks noGrp="1"/>
          </p:cNvSpPr>
          <p:nvPr>
            <p:ph type="dt" sz="quarter" idx="1"/>
          </p:nvPr>
        </p:nvSpPr>
        <p:spPr>
          <a:xfrm>
            <a:off x="3871913" y="0"/>
            <a:ext cx="2960688" cy="498475"/>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D2E653-36EB-47D6-A134-A188B6561214}" type="datetime1">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3/26/2024</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3"/>
          </p:nvPr>
        </p:nvSpPr>
        <p:spPr>
          <a:xfrm>
            <a:off x="3871913" y="9478963"/>
            <a:ext cx="2960688" cy="498475"/>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0688"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71913" y="0"/>
            <a:ext cx="2960688"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9E245EA-49D8-4CB9-B2F3-A441CE84607F}"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4213" y="4740275"/>
            <a:ext cx="5467350" cy="4491038"/>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9478963"/>
            <a:ext cx="2960688"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71913" y="9478963"/>
            <a:ext cx="2960688" cy="498475"/>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latin typeface="Calibri" panose="020F0502020204030204" pitchFamily="34" charset="0"/>
              </a:rPr>
              <a:t>‹#›</a:t>
            </a:fld>
            <a:endParaRPr lang="en-I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a:solidFill>
              <a:srgbClr val="000000">
                <a:alpha val="100000"/>
              </a:srgbClr>
            </a:solidFill>
            <a:miter lim="800000"/>
          </a:ln>
        </p:spPr>
      </p:sp>
      <p:sp>
        <p:nvSpPr>
          <p:cNvPr id="23555"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3556"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553756C0-0660-487D-A55C-D03ABF1D7A3C}"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32772"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19</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alpha val="100000"/>
              </a:srgbClr>
            </a:solidFill>
            <a:miter lim="800000"/>
          </a:ln>
        </p:spPr>
      </p:sp>
      <p:sp>
        <p:nvSpPr>
          <p:cNvPr id="24579"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4580"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2</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5604"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3</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a:solidFill>
              <a:srgbClr val="000000">
                <a:alpha val="100000"/>
              </a:srgbClr>
            </a:solidFill>
            <a:miter lim="800000"/>
          </a:ln>
        </p:spPr>
      </p:sp>
      <p:sp>
        <p:nvSpPr>
          <p:cNvPr id="2662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6628"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4</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7652"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6</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8676"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7</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a:solidFill>
              <a:srgbClr val="000000">
                <a:alpha val="100000"/>
              </a:srgbClr>
            </a:solidFill>
            <a:miter lim="800000"/>
          </a:ln>
        </p:spPr>
      </p:sp>
      <p:sp>
        <p:nvSpPr>
          <p:cNvPr id="29699"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9700"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8</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a:solidFill>
              <a:srgbClr val="000000">
                <a:alpha val="100000"/>
              </a:srgbClr>
            </a:solidFill>
            <a:miter lim="800000"/>
          </a:ln>
        </p:spPr>
      </p:sp>
      <p:sp>
        <p:nvSpPr>
          <p:cNvPr id="3072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30724"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9</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a:solidFill>
              <a:srgbClr val="000000">
                <a:alpha val="100000"/>
              </a:srgbClr>
            </a:solidFill>
            <a:miter lim="800000"/>
          </a:ln>
        </p:spPr>
      </p:sp>
      <p:sp>
        <p:nvSpPr>
          <p:cNvPr id="3174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31748" name="Slide Number Placeholder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10</a:t>
            </a:fld>
            <a:endParaRPr lang="en-US" altLang="en-US" sz="1200" dirty="0">
              <a:latin typeface="Calibri" panose="020F0502020204030204" pitchFamily="34" charset="0"/>
            </a:endParaRPr>
          </a:p>
        </p:txBody>
      </p:sp>
      <p:sp>
        <p:nvSpPr>
          <p:cNvPr id="2" name="Date Placeholder 1"/>
          <p:cNvSpPr txBox="1">
            <a:spLocks noGrp="1"/>
          </p:cNvSpPr>
          <p:nvPr>
            <p:ph type="dt" sz="half"/>
          </p:nvPr>
        </p:nvSpPr>
        <p:spPr>
          <a:noFill/>
        </p:spPr>
        <p:txBody>
          <a:bodyPr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defRPr/>
            </a:pPr>
            <a:fld id="{09A8172F-AA9F-4184-9367-700D7492E165}" type="datetime1">
              <a:rPr kumimoji="0" lang="en-US" sz="1200" b="0" i="0" u="none" strike="noStrike" kern="1200" cap="none" spc="0" normalizeH="0" baseline="0" noProof="0">
                <a:ln>
                  <a:noFill/>
                </a:ln>
                <a:solidFill>
                  <a:schemeClr val="tx1"/>
                </a:solidFill>
                <a:effectLst/>
                <a:uLnTx/>
                <a:uFillTx/>
                <a:latin typeface="+mn-lt"/>
                <a:ea typeface="+mn-ea"/>
                <a:cs typeface="+mn-cs"/>
              </a:rPr>
              <a:t>3/26/2024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Rounded Rectangle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6" name="Date Placeholder 27"/>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7A9EAD-50B0-4086-8CBF-C9B3B1B28B2C}"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7" name="Footer Placeholder 16"/>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18" name="Slide Number Placeholder 28"/>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eaLnBrk="1" hangingPunct="1">
              <a:buNone/>
            </a:pPr>
            <a:fld id="{9A0DB2DC-4C9A-4742-B13C-FB6460FD3503}" type="slidenum">
              <a:rPr lang="en-US" altLang="en-US" dirty="0">
                <a:latin typeface="Franklin Gothic Book" panose="020B0503020102020204" pitchFamily="34" charset="0"/>
              </a:rPr>
              <a:t>‹#›</a:t>
            </a:fld>
            <a:endParaRPr lang="en-US" alt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Rounded Rectangle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6" name="Date Placeholder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40C61D-BFD8-4BF0-B648-17F1EC141549}"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7" name="Footer Placeholder 4"/>
          <p:cNvSpPr>
            <a:spLocks noGrp="1"/>
          </p:cNvSpPr>
          <p:nvPr>
            <p:ph type="ftr" sz="quarter" idx="3"/>
          </p:nvPr>
        </p:nvSpPr>
        <p:spPr>
          <a:xfrm>
            <a:off x="800100" y="6172200"/>
            <a:ext cx="40005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18"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eaLnBrk="1" hangingPunct="1">
              <a:buNone/>
            </a:pPr>
            <a:fld id="{9A0DB2DC-4C9A-4742-B13C-FB6460FD3503}" type="slidenum">
              <a:rPr lang="en-US" altLang="en-US" dirty="0">
                <a:latin typeface="Franklin Gothic Book" panose="020B0503020102020204" pitchFamily="34" charset="0"/>
              </a:rPr>
              <a:t>‹#›</a:t>
            </a:fld>
            <a:endParaRPr lang="en-US" alt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4" name="Rounded Rectangle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C2E6DA-2A92-40ED-8F7D-45C2F4DE7A63}"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15"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eaLnBrk="1" hangingPunct="1">
              <a:buNone/>
            </a:pPr>
            <a:fld id="{9A0DB2DC-4C9A-4742-B13C-FB6460FD3503}" type="slidenum">
              <a:rPr lang="en-US" altLang="en-US" dirty="0">
                <a:latin typeface="Franklin Gothic Book" panose="020B0503020102020204" pitchFamily="34" charset="0"/>
              </a:rPr>
              <a:t>‹#›</a:t>
            </a:fld>
            <a:endParaRPr lang="en-US" altLang="en-US" dirty="0">
              <a:latin typeface="Franklin Gothic Book" panose="020B05030201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Date Placeholder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10C74CB-B97B-4412-9EE0-C9C06946A97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5" name="Footer Placeholder 5"/>
          <p:cNvSpPr>
            <a:spLocks noGrp="1"/>
          </p:cNvSpPr>
          <p:nvPr>
            <p:ph type="ftr" sz="quarter" idx="3"/>
          </p:nvPr>
        </p:nvSpPr>
        <p:spPr>
          <a:xfrm>
            <a:off x="914400" y="6172200"/>
            <a:ext cx="38862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16"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eaLnBrk="1" hangingPunct="1">
              <a:buNone/>
            </a:pPr>
            <a:fld id="{9A0DB2DC-4C9A-4742-B13C-FB6460FD3503}" type="slidenum">
              <a:rPr lang="en-US" altLang="en-US" dirty="0">
                <a:latin typeface="Franklin Gothic Book" panose="020B0503020102020204" pitchFamily="34" charset="0"/>
              </a:rPr>
              <a:t>‹#›</a:t>
            </a:fld>
            <a:endParaRPr lang="en-US" altLang="en-US" dirty="0">
              <a:latin typeface="Franklin Gothic Book" panose="020B05030201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Title Placeholder 21"/>
          <p:cNvSpPr>
            <a:spLocks noGrp="1"/>
          </p:cNvSpPr>
          <p:nvPr>
            <p:ph type="title"/>
          </p:nvPr>
        </p:nvSpPr>
        <p:spPr>
          <a:xfrm>
            <a:off x="914400" y="274638"/>
            <a:ext cx="7772400" cy="1143000"/>
          </a:xfrm>
          <a:prstGeom prst="rect">
            <a:avLst/>
          </a:prstGeom>
          <a:noFill/>
          <a:ln w="9525">
            <a:noFill/>
          </a:ln>
        </p:spPr>
        <p:txBody>
          <a:bodyPr bIns="91440" anchor="b" anchorCtr="0"/>
          <a:lstStyle/>
          <a:p>
            <a:pPr lvl="0"/>
            <a:r>
              <a:rPr dirty="0"/>
              <a:t>Click to edit Master title style</a:t>
            </a:r>
          </a:p>
        </p:txBody>
      </p:sp>
      <p:sp>
        <p:nvSpPr>
          <p:cNvPr id="1029" name="Text Placeholder 12"/>
          <p:cNvSpPr>
            <a:spLocks noGrp="1"/>
          </p:cNvSpPr>
          <p:nvPr>
            <p:ph type="body" idx="1"/>
          </p:nvPr>
        </p:nvSpPr>
        <p:spPr>
          <a:xfrm>
            <a:off x="914400" y="1447800"/>
            <a:ext cx="7772400" cy="45720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smtClean="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Ph. D. Confirmation Meeting</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a:defRPr sz="1400">
                <a:solidFill>
                  <a:srgbClr val="FFFFFF"/>
                </a:solidFill>
                <a:latin typeface="Franklin Gothic Book" panose="020B0503020102020204" pitchFamily="34" charset="0"/>
              </a:defRPr>
            </a:lvl1p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p:nvPr/>
        </p:nvSpPr>
        <p:spPr>
          <a:xfrm>
            <a:off x="2590800" y="3133725"/>
            <a:ext cx="4343400" cy="2030095"/>
          </a:xfrm>
          <a:prstGeom prst="rect">
            <a:avLst/>
          </a:prstGeom>
          <a:noFill/>
          <a:ln w="9525">
            <a:noFill/>
          </a:ln>
        </p:spPr>
        <p:txBody>
          <a:bodyPr>
            <a:spAutoFit/>
          </a:bodyPr>
          <a:lstStyle/>
          <a:p>
            <a:pPr algn="ctr" eaLnBrk="1" hangingPunct="1"/>
            <a:r>
              <a:rPr lang="en-US" altLang="en-US" b="1" dirty="0">
                <a:latin typeface="Arial" panose="020B0604020202020204" pitchFamily="34" charset="0"/>
              </a:rPr>
              <a:t>By</a:t>
            </a:r>
          </a:p>
          <a:p>
            <a:pPr algn="ctr" eaLnBrk="1" hangingPunct="1"/>
            <a:endParaRPr lang="en-IN" altLang="en-US" b="1" dirty="0">
              <a:solidFill>
                <a:srgbClr val="002060"/>
              </a:solidFill>
              <a:latin typeface="Arial" panose="020B0604020202020204" pitchFamily="34" charset="0"/>
            </a:endParaRPr>
          </a:p>
          <a:p>
            <a:pPr algn="ctr" eaLnBrk="1" hangingPunct="1"/>
            <a:r>
              <a:rPr lang="en-IN" altLang="en-US" b="1" dirty="0">
                <a:solidFill>
                  <a:srgbClr val="002060"/>
                </a:solidFill>
                <a:latin typeface="Arial" panose="020B0604020202020204" pitchFamily="34" charset="0"/>
              </a:rPr>
              <a:t>Sowmya.B - 111620106096</a:t>
            </a:r>
          </a:p>
          <a:p>
            <a:pPr algn="ctr" eaLnBrk="1" hangingPunct="1"/>
            <a:r>
              <a:rPr lang="en-IN" altLang="en-US" b="1" dirty="0">
                <a:solidFill>
                  <a:srgbClr val="002060"/>
                </a:solidFill>
                <a:latin typeface="Arial" panose="020B0604020202020204" pitchFamily="34" charset="0"/>
              </a:rPr>
              <a:t>Sundaravalli.S - 111620106102</a:t>
            </a:r>
          </a:p>
          <a:p>
            <a:pPr algn="ctr" eaLnBrk="1" hangingPunct="1"/>
            <a:r>
              <a:rPr lang="en-IN" altLang="en-US" b="1" dirty="0">
                <a:solidFill>
                  <a:srgbClr val="002060"/>
                </a:solidFill>
                <a:latin typeface="Arial" panose="020B0604020202020204" pitchFamily="34" charset="0"/>
              </a:rPr>
              <a:t>Yerriveera Mahitha - 111620106126</a:t>
            </a:r>
          </a:p>
          <a:p>
            <a:pPr algn="ctr" eaLnBrk="1" hangingPunct="1"/>
            <a:r>
              <a:rPr lang="en-IN" altLang="en-US" b="1" dirty="0">
                <a:solidFill>
                  <a:srgbClr val="002060"/>
                </a:solidFill>
                <a:latin typeface="Arial" panose="020B0604020202020204" pitchFamily="34" charset="0"/>
              </a:rPr>
              <a:t>Somu Akhileswari - 111620106095</a:t>
            </a:r>
            <a:endParaRPr lang="en-US" altLang="en-US" b="1" dirty="0">
              <a:latin typeface="Arial" panose="020B0604020202020204" pitchFamily="34" charset="0"/>
            </a:endParaRPr>
          </a:p>
          <a:p>
            <a:pPr algn="ctr" eaLnBrk="1" hangingPunct="1"/>
            <a:endParaRPr lang="en-US" altLang="en-US" b="1" dirty="0">
              <a:latin typeface="Arial" panose="020B0604020202020204" pitchFamily="34" charset="0"/>
            </a:endParaRPr>
          </a:p>
        </p:txBody>
      </p:sp>
      <p:sp>
        <p:nvSpPr>
          <p:cNvPr id="58371" name="Rectangle 7"/>
          <p:cNvSpPr>
            <a:spLocks noChangeArrowheads="1"/>
          </p:cNvSpPr>
          <p:nvPr/>
        </p:nvSpPr>
        <p:spPr bwMode="auto">
          <a:xfrm>
            <a:off x="1524000" y="5257800"/>
            <a:ext cx="6323013" cy="1322070"/>
          </a:xfrm>
          <a:prstGeom prst="rect">
            <a:avLst/>
          </a:prstGeom>
          <a:solidFill>
            <a:schemeClr val="bg1">
              <a:lumMod val="85000"/>
            </a:schemeClr>
          </a:solidFill>
          <a:ln w="9525">
            <a:noFill/>
            <a:miter lim="800000"/>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CC6600"/>
                </a:solidFill>
                <a:effectLst/>
                <a:uLnTx/>
                <a:uFillTx/>
                <a:latin typeface="Calibri" panose="020F0502020204030204" pitchFamily="34" charset="0"/>
                <a:ea typeface="+mn-ea"/>
                <a:cs typeface="+mn-cs"/>
              </a:rPr>
              <a:t>SUPERVISOR</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2000" b="1" i="0" u="none" strike="noStrike" kern="1200" cap="none" spc="0" normalizeH="0" baseline="0" noProof="0" dirty="0">
                <a:ln>
                  <a:noFill/>
                </a:ln>
                <a:solidFill>
                  <a:srgbClr val="C00000"/>
                </a:solidFill>
                <a:effectLst/>
                <a:uLnTx/>
                <a:uFillTx/>
                <a:latin typeface="+mn-lt"/>
                <a:ea typeface="+mn-ea"/>
                <a:cs typeface="+mn-cs"/>
              </a:rPr>
              <a:t>Dr.K.Dhivya</a:t>
            </a:r>
            <a:endParaRPr kumimoji="0" lang="en-US" sz="2000" b="1" i="0" u="none" strike="noStrike" kern="1200" cap="none" spc="0" normalizeH="0" baseline="0" noProof="0" dirty="0">
              <a:ln>
                <a:noFill/>
              </a:ln>
              <a:solidFill>
                <a:srgbClr val="C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a:ln>
                  <a:noFill/>
                </a:ln>
                <a:solidFill>
                  <a:srgbClr val="C00000"/>
                </a:solidFill>
                <a:effectLst/>
                <a:uLnTx/>
                <a:uFillTx/>
                <a:latin typeface="+mn-lt"/>
                <a:ea typeface="+mn-ea"/>
                <a:cs typeface="+mn-cs"/>
              </a:rPr>
              <a:t>Assistant professor, Dept of ECE</a:t>
            </a:r>
          </a:p>
        </p:txBody>
      </p:sp>
      <p:sp>
        <p:nvSpPr>
          <p:cNvPr id="6148" name="Rectangle 8"/>
          <p:cNvSpPr/>
          <p:nvPr/>
        </p:nvSpPr>
        <p:spPr>
          <a:xfrm>
            <a:off x="381000" y="1791970"/>
            <a:ext cx="8534400" cy="1200150"/>
          </a:xfrm>
          <a:prstGeom prst="rect">
            <a:avLst/>
          </a:prstGeom>
          <a:noFill/>
          <a:ln w="9525">
            <a:noFill/>
          </a:ln>
        </p:spPr>
        <p:txBody>
          <a:bodyPr>
            <a:spAutoFit/>
          </a:bodyPr>
          <a:lstStyle/>
          <a:p>
            <a:pPr algn="ctr" eaLnBrk="1" hangingPunct="1"/>
            <a:endParaRPr lang="en-US" altLang="en-US" sz="2400" b="1" dirty="0">
              <a:solidFill>
                <a:schemeClr val="bg1"/>
              </a:solidFill>
              <a:latin typeface="Century Gothic" panose="020B0502020202020204" pitchFamily="34" charset="0"/>
            </a:endParaRPr>
          </a:p>
          <a:p>
            <a:pPr algn="ctr" eaLnBrk="1" hangingPunct="1"/>
            <a:endParaRPr lang="en-US" altLang="en-US" sz="2400" b="1" dirty="0">
              <a:solidFill>
                <a:schemeClr val="bg1"/>
              </a:solidFill>
              <a:latin typeface="Century Gothic" panose="020B0502020202020204" pitchFamily="34" charset="0"/>
            </a:endParaRPr>
          </a:p>
          <a:p>
            <a:pPr algn="ctr" eaLnBrk="1" hangingPunct="1"/>
            <a:endParaRPr lang="fr-CA" altLang="en-US" sz="2400" dirty="0">
              <a:solidFill>
                <a:schemeClr val="bg1"/>
              </a:solidFill>
              <a:latin typeface="Century Gothic" panose="020B0502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1145026"/>
              </p:ext>
            </p:extLst>
          </p:nvPr>
        </p:nvGraphicFramePr>
        <p:xfrm>
          <a:off x="9525" y="25400"/>
          <a:ext cx="9134475" cy="1766917"/>
        </p:xfrm>
        <a:graphic>
          <a:graphicData uri="http://schemas.openxmlformats.org/drawingml/2006/table">
            <a:tbl>
              <a:tblPr firstRow="1" bandRow="1">
                <a:tableStyleId>{93296810-A885-4BE3-A3E7-6D5BEEA58F35}</a:tableStyleId>
              </a:tblPr>
              <a:tblGrid>
                <a:gridCol w="9134475">
                  <a:extLst>
                    <a:ext uri="{9D8B030D-6E8A-4147-A177-3AD203B41FA5}">
                      <a16:colId xmlns:a16="http://schemas.microsoft.com/office/drawing/2014/main" val="20000"/>
                    </a:ext>
                  </a:extLst>
                </a:gridCol>
              </a:tblGrid>
              <a:tr h="365781">
                <a:tc>
                  <a:txBody>
                    <a:bodyPr/>
                    <a:lstStyle/>
                    <a:p>
                      <a:pPr algn="ctr"/>
                      <a:r>
                        <a:rPr lang="en-US" sz="1800" b="1" kern="1200" dirty="0">
                          <a:solidFill>
                            <a:schemeClr val="bg1"/>
                          </a:solidFill>
                          <a:latin typeface="Arial" panose="020B0604020202020204" pitchFamily="34" charset="0"/>
                          <a:ea typeface="+mn-ea"/>
                          <a:cs typeface="Arial" panose="020B0604020202020204" pitchFamily="34" charset="0"/>
                        </a:rPr>
                        <a:t>ANNA UNIVERSITY,  CHENNAI – 600 025</a:t>
                      </a:r>
                      <a:endParaRPr lang="en-IN" sz="1800" b="1" kern="1200" dirty="0">
                        <a:solidFill>
                          <a:schemeClr val="bg1"/>
                        </a:solidFill>
                        <a:latin typeface="Arial" panose="020B0604020202020204" pitchFamily="34" charset="0"/>
                        <a:ea typeface="+mn-ea"/>
                        <a:cs typeface="Arial" panose="020B0604020202020204" pitchFamily="34" charset="0"/>
                      </a:endParaRPr>
                    </a:p>
                  </a:txBody>
                  <a:tcPr marL="91445" marR="91445" marT="45738" marB="45738"/>
                </a:tc>
                <a:extLst>
                  <a:ext uri="{0D108BD9-81ED-4DB2-BD59-A6C34878D82A}">
                    <a16:rowId xmlns:a16="http://schemas.microsoft.com/office/drawing/2014/main" val="10000"/>
                  </a:ext>
                </a:extLst>
              </a:tr>
              <a:tr h="1035325">
                <a:tc>
                  <a:txBody>
                    <a:bodyPr/>
                    <a:lstStyle/>
                    <a:p>
                      <a:pPr algn="ctr">
                        <a:lnSpc>
                          <a:spcPct val="100000"/>
                        </a:lnSpc>
                      </a:pPr>
                      <a:r>
                        <a:rPr lang="en-US" sz="1800" b="1" dirty="0">
                          <a:latin typeface="Arial" panose="020B0604020202020204" pitchFamily="34" charset="0"/>
                          <a:cs typeface="Arial" panose="020B0604020202020204" pitchFamily="34" charset="0"/>
                        </a:rPr>
                        <a:t>R.M.K. COLLEGE OF</a:t>
                      </a:r>
                      <a:r>
                        <a:rPr lang="en-US" sz="1800" b="1" baseline="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ENGINEERING AND TECHNOLOGY</a:t>
                      </a:r>
                    </a:p>
                    <a:p>
                      <a:pPr algn="ctr">
                        <a:lnSpc>
                          <a:spcPct val="100000"/>
                        </a:lnSpc>
                      </a:pPr>
                      <a:r>
                        <a:rPr lang="en-US" sz="1800" b="1" dirty="0">
                          <a:latin typeface="Arial" panose="020B0604020202020204" pitchFamily="34" charset="0"/>
                          <a:cs typeface="Arial" panose="020B0604020202020204" pitchFamily="34" charset="0"/>
                        </a:rPr>
                        <a:t> DEPARTMENT OF ELECTRONICS AND COMMUNICATION</a:t>
                      </a:r>
                    </a:p>
                    <a:p>
                      <a:pPr algn="ctr">
                        <a:lnSpc>
                          <a:spcPct val="100000"/>
                        </a:lnSpc>
                      </a:pPr>
                      <a:r>
                        <a:rPr lang="en-US" sz="1800" b="1" dirty="0">
                          <a:latin typeface="Arial" panose="020B0604020202020204" pitchFamily="34" charset="0"/>
                          <a:cs typeface="Arial" panose="020B0604020202020204" pitchFamily="34" charset="0"/>
                        </a:rPr>
                        <a:t> ENGINEERING</a:t>
                      </a:r>
                      <a:endParaRPr lang="en-IN" sz="1800" b="1" dirty="0">
                        <a:latin typeface="Arial" panose="020B0604020202020204" pitchFamily="34" charset="0"/>
                        <a:cs typeface="Arial" panose="020B0604020202020204" pitchFamily="34" charset="0"/>
                      </a:endParaRPr>
                    </a:p>
                  </a:txBody>
                  <a:tcPr marL="91445" marR="91445" marT="45738" marB="45738"/>
                </a:tc>
                <a:extLst>
                  <a:ext uri="{0D108BD9-81ED-4DB2-BD59-A6C34878D82A}">
                    <a16:rowId xmlns:a16="http://schemas.microsoft.com/office/drawing/2014/main" val="10001"/>
                  </a:ext>
                </a:extLst>
              </a:tr>
              <a:tr h="365781">
                <a:tc>
                  <a:txBody>
                    <a:bodyPr/>
                    <a:lstStyle/>
                    <a:p>
                      <a:pPr algn="ctr"/>
                      <a:r>
                        <a:rPr lang="en-US" sz="1800" b="1" dirty="0">
                          <a:solidFill>
                            <a:schemeClr val="accent1">
                              <a:lumMod val="75000"/>
                            </a:schemeClr>
                          </a:solidFill>
                        </a:rPr>
                        <a:t>B.E</a:t>
                      </a:r>
                      <a:r>
                        <a:rPr lang="en-US" sz="1800" b="1" baseline="0" dirty="0">
                          <a:solidFill>
                            <a:schemeClr val="accent1">
                              <a:lumMod val="75000"/>
                            </a:schemeClr>
                          </a:solidFill>
                        </a:rPr>
                        <a:t> – PROJECT REVIEW- DATE:  </a:t>
                      </a:r>
                      <a:r>
                        <a:rPr lang="en-IN" sz="1800" b="1" baseline="0">
                          <a:solidFill>
                            <a:schemeClr val="accent1">
                              <a:lumMod val="75000"/>
                            </a:schemeClr>
                          </a:solidFill>
                        </a:rPr>
                        <a:t>26</a:t>
                      </a:r>
                      <a:r>
                        <a:rPr lang="en-IN" altLang="en-US" sz="1800" b="1" baseline="0">
                          <a:solidFill>
                            <a:schemeClr val="accent1">
                              <a:lumMod val="75000"/>
                            </a:schemeClr>
                          </a:solidFill>
                        </a:rPr>
                        <a:t>.03.2024</a:t>
                      </a:r>
                      <a:endParaRPr lang="en-IN" altLang="en-US" sz="1800" b="1" baseline="0" dirty="0">
                        <a:solidFill>
                          <a:schemeClr val="accent1">
                            <a:lumMod val="75000"/>
                          </a:schemeClr>
                        </a:solidFill>
                      </a:endParaRPr>
                    </a:p>
                  </a:txBody>
                  <a:tcPr marL="91445" marR="91445" marT="45738" marB="45738"/>
                </a:tc>
                <a:extLst>
                  <a:ext uri="{0D108BD9-81ED-4DB2-BD59-A6C34878D82A}">
                    <a16:rowId xmlns:a16="http://schemas.microsoft.com/office/drawing/2014/main" val="10002"/>
                  </a:ext>
                </a:extLst>
              </a:tr>
            </a:tbl>
          </a:graphicData>
        </a:graphic>
      </p:graphicFrame>
      <p:pic>
        <p:nvPicPr>
          <p:cNvPr id="6159" name="Picture 2" descr="ANNA UNIVERSITY"/>
          <p:cNvPicPr>
            <a:picLocks noChangeAspect="1"/>
          </p:cNvPicPr>
          <p:nvPr/>
        </p:nvPicPr>
        <p:blipFill>
          <a:blip r:embed="rId3"/>
          <a:stretch>
            <a:fillRect/>
          </a:stretch>
        </p:blipFill>
        <p:spPr>
          <a:xfrm>
            <a:off x="152400" y="519113"/>
            <a:ext cx="839788" cy="758825"/>
          </a:xfrm>
          <a:prstGeom prst="rect">
            <a:avLst/>
          </a:prstGeom>
          <a:noFill/>
          <a:ln w="9525">
            <a:noFill/>
          </a:ln>
        </p:spPr>
      </p:pic>
      <p:sp>
        <p:nvSpPr>
          <p:cNvPr id="6160" name="Rectangle 3"/>
          <p:cNvSpPr/>
          <p:nvPr/>
        </p:nvSpPr>
        <p:spPr>
          <a:xfrm>
            <a:off x="381000" y="1981200"/>
            <a:ext cx="8153400" cy="706755"/>
          </a:xfrm>
          <a:prstGeom prst="rect">
            <a:avLst/>
          </a:prstGeom>
          <a:noFill/>
          <a:ln w="9525">
            <a:noFill/>
          </a:ln>
        </p:spPr>
        <p:txBody>
          <a:bodyPr>
            <a:spAutoFit/>
          </a:bodyPr>
          <a:lstStyle/>
          <a:p>
            <a:pPr algn="ctr" defTabSz="914400">
              <a:tabLst>
                <a:tab pos="457200" algn="l"/>
              </a:tabLst>
            </a:pPr>
            <a:r>
              <a:rPr lang="en-IN" altLang="en-US" sz="2000" dirty="0">
                <a:solidFill>
                  <a:schemeClr val="bg1"/>
                </a:solidFill>
                <a:latin typeface="Arial" panose="020B0604020202020204" pitchFamily="34" charset="0"/>
              </a:rPr>
              <a:t>A Smart Integrated System For Enhanced Safety In Underground Work Environments </a:t>
            </a:r>
          </a:p>
        </p:txBody>
      </p:sp>
      <p:pic>
        <p:nvPicPr>
          <p:cNvPr id="6161" name="Picture 21"/>
          <p:cNvPicPr>
            <a:picLocks noChangeAspect="1"/>
          </p:cNvPicPr>
          <p:nvPr/>
        </p:nvPicPr>
        <p:blipFill>
          <a:blip r:embed="rId4"/>
          <a:stretch>
            <a:fillRect/>
          </a:stretch>
        </p:blipFill>
        <p:spPr>
          <a:xfrm>
            <a:off x="8153400" y="457200"/>
            <a:ext cx="838200" cy="8382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374650" y="381000"/>
            <a:ext cx="8229600" cy="685800"/>
          </a:xfrm>
        </p:spPr>
        <p:txBody>
          <a:bodyPr vert="horz" wrap="square" lIns="91440" tIns="45720" rIns="91440" bIns="91440" numCol="1" anchor="b"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j-ea"/>
                <a:cs typeface="Arial" panose="020B0604020202020204" pitchFamily="34" charset="0"/>
              </a:rPr>
              <a:t>RESULTS</a:t>
            </a:r>
            <a:endParaRPr kumimoji="0" lang="fr-CA" alt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6388"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10</a:t>
            </a:fld>
            <a:endParaRPr lang="en-US" altLang="en-US" sz="1400" dirty="0">
              <a:solidFill>
                <a:srgbClr val="FFFFFF"/>
              </a:solidFill>
              <a:latin typeface="Franklin Gothic Book" panose="020B0503020102020204" pitchFamily="34" charset="0"/>
            </a:endParaRPr>
          </a:p>
        </p:txBody>
      </p:sp>
      <p:sp>
        <p:nvSpPr>
          <p:cNvPr id="2" name="Espace réservé du contenu 2"/>
          <p:cNvSpPr>
            <a:spLocks noGrp="1"/>
          </p:cNvSpPr>
          <p:nvPr>
            <p:ph sz="quarter" idx="1"/>
          </p:nvPr>
        </p:nvSpPr>
        <p:spPr>
          <a:xfrm>
            <a:off x="914400" y="1066800"/>
            <a:ext cx="7620000" cy="5029200"/>
          </a:xfrm>
        </p:spPr>
        <p:txBody>
          <a:bodyPr vert="horz" wrap="square" lIns="91440" tIns="45720" rIns="91440" bIns="45720" anchor="t" anchorCtr="0"/>
          <a:lstStyle/>
          <a:p>
            <a:pPr marL="0" indent="0" eaLnBrk="1" hangingPunct="1">
              <a:lnSpc>
                <a:spcPct val="120000"/>
              </a:lnSpc>
              <a:buClr>
                <a:schemeClr val="accent1"/>
              </a:buClr>
              <a:buSzPct val="85000"/>
              <a:buFont typeface="Wingdings 2" panose="05020102010507070707" pitchFamily="18" charset="2"/>
              <a:buNone/>
            </a:pPr>
            <a:endParaRPr sz="9600" b="1" dirty="0">
              <a:solidFill>
                <a:srgbClr val="C00000"/>
              </a:solidFill>
              <a:latin typeface="Calibri" panose="020F0502020204030204" pitchFamily="34" charset="0"/>
              <a:cs typeface="Arial" panose="020B0604020202020204" pitchFamily="34" charset="0"/>
            </a:endParaRPr>
          </a:p>
          <a:p>
            <a:pPr marL="0" indent="0" eaLnBrk="1" hangingPunct="1">
              <a:lnSpc>
                <a:spcPct val="170000"/>
              </a:lnSpc>
              <a:buClr>
                <a:schemeClr val="accent1"/>
              </a:buClr>
              <a:buSzPct val="85000"/>
              <a:buFont typeface="Wingdings 2" panose="05020102010507070707" pitchFamily="18" charset="2"/>
              <a:buNone/>
            </a:pPr>
            <a:endParaRPr sz="4000" b="1" dirty="0">
              <a:solidFill>
                <a:srgbClr val="C00000"/>
              </a:solidFill>
              <a:latin typeface="Arial" panose="020B0604020202020204" pitchFamily="34" charset="0"/>
              <a:ea typeface="Arial" panose="020B0604020202020204" pitchFamily="34" charset="0"/>
            </a:endParaRPr>
          </a:p>
        </p:txBody>
      </p:sp>
      <p:pic>
        <p:nvPicPr>
          <p:cNvPr id="3" name="Picture 2" descr="temperature"/>
          <p:cNvPicPr>
            <a:picLocks noChangeAspect="1"/>
          </p:cNvPicPr>
          <p:nvPr/>
        </p:nvPicPr>
        <p:blipFill>
          <a:blip r:embed="rId3"/>
          <a:stretch>
            <a:fillRect/>
          </a:stretch>
        </p:blipFill>
        <p:spPr>
          <a:xfrm>
            <a:off x="304800" y="1994535"/>
            <a:ext cx="4163695" cy="3505200"/>
          </a:xfrm>
          <a:prstGeom prst="rect">
            <a:avLst/>
          </a:prstGeom>
        </p:spPr>
      </p:pic>
      <p:pic>
        <p:nvPicPr>
          <p:cNvPr id="4" name="Picture 3" descr="humidfity"/>
          <p:cNvPicPr>
            <a:picLocks noChangeAspect="1"/>
          </p:cNvPicPr>
          <p:nvPr/>
        </p:nvPicPr>
        <p:blipFill>
          <a:blip r:embed="rId4"/>
          <a:stretch>
            <a:fillRect/>
          </a:stretch>
        </p:blipFill>
        <p:spPr>
          <a:xfrm>
            <a:off x="4660900" y="1929130"/>
            <a:ext cx="4036695" cy="3570605"/>
          </a:xfrm>
          <a:prstGeom prst="rect">
            <a:avLst/>
          </a:prstGeom>
        </p:spPr>
      </p:pic>
      <p:sp>
        <p:nvSpPr>
          <p:cNvPr id="5" name="Text Box 4"/>
          <p:cNvSpPr txBox="1"/>
          <p:nvPr/>
        </p:nvSpPr>
        <p:spPr>
          <a:xfrm>
            <a:off x="816610" y="972185"/>
            <a:ext cx="3048000" cy="368300"/>
          </a:xfrm>
          <a:prstGeom prst="rect">
            <a:avLst/>
          </a:prstGeom>
          <a:noFill/>
        </p:spPr>
        <p:txBody>
          <a:bodyPr wrap="square" rtlCol="0">
            <a:spAutoFit/>
          </a:bodyPr>
          <a:lstStyle/>
          <a:p>
            <a:r>
              <a:rPr lang="en-IN" altLang="en-US">
                <a:latin typeface="Times New Roman" panose="02020603050405020304" pitchFamily="18" charset="0"/>
                <a:cs typeface="Times New Roman" panose="02020603050405020304" pitchFamily="18" charset="0"/>
              </a:rPr>
              <a:t>Obtained from MATLAB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pic>
        <p:nvPicPr>
          <p:cNvPr id="5" name="Picture 4" descr="mq4"/>
          <p:cNvPicPr>
            <a:picLocks noChangeAspect="1"/>
          </p:cNvPicPr>
          <p:nvPr/>
        </p:nvPicPr>
        <p:blipFill>
          <a:blip r:embed="rId2"/>
          <a:stretch>
            <a:fillRect/>
          </a:stretch>
        </p:blipFill>
        <p:spPr>
          <a:xfrm>
            <a:off x="381000" y="1438275"/>
            <a:ext cx="4054475" cy="3805555"/>
          </a:xfrm>
          <a:prstGeom prst="rect">
            <a:avLst/>
          </a:prstGeom>
        </p:spPr>
      </p:pic>
      <p:pic>
        <p:nvPicPr>
          <p:cNvPr id="6" name="Picture 5" descr="mq7"/>
          <p:cNvPicPr>
            <a:picLocks noChangeAspect="1"/>
          </p:cNvPicPr>
          <p:nvPr/>
        </p:nvPicPr>
        <p:blipFill>
          <a:blip r:embed="rId3"/>
          <a:stretch>
            <a:fillRect/>
          </a:stretch>
        </p:blipFill>
        <p:spPr>
          <a:xfrm>
            <a:off x="4724400" y="1600200"/>
            <a:ext cx="4065905" cy="364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pic>
        <p:nvPicPr>
          <p:cNvPr id="5" name="Picture 4" descr="mq135"/>
          <p:cNvPicPr>
            <a:picLocks noChangeAspect="1"/>
          </p:cNvPicPr>
          <p:nvPr/>
        </p:nvPicPr>
        <p:blipFill>
          <a:blip r:embed="rId2"/>
          <a:stretch>
            <a:fillRect/>
          </a:stretch>
        </p:blipFill>
        <p:spPr>
          <a:xfrm>
            <a:off x="304800" y="228600"/>
            <a:ext cx="3900170" cy="3185795"/>
          </a:xfrm>
          <a:prstGeom prst="rect">
            <a:avLst/>
          </a:prstGeom>
        </p:spPr>
      </p:pic>
      <p:pic>
        <p:nvPicPr>
          <p:cNvPr id="6" name="Picture 5" descr="fire"/>
          <p:cNvPicPr>
            <a:picLocks noChangeAspect="1"/>
          </p:cNvPicPr>
          <p:nvPr/>
        </p:nvPicPr>
        <p:blipFill>
          <a:blip r:embed="rId3"/>
          <a:stretch>
            <a:fillRect/>
          </a:stretch>
        </p:blipFill>
        <p:spPr>
          <a:xfrm>
            <a:off x="4429760" y="152400"/>
            <a:ext cx="4098290" cy="3326130"/>
          </a:xfrm>
          <a:prstGeom prst="rect">
            <a:avLst/>
          </a:prstGeom>
        </p:spPr>
      </p:pic>
      <p:pic>
        <p:nvPicPr>
          <p:cNvPr id="7" name="Picture 6" descr="vibration1"/>
          <p:cNvPicPr>
            <a:picLocks noChangeAspect="1"/>
          </p:cNvPicPr>
          <p:nvPr/>
        </p:nvPicPr>
        <p:blipFill>
          <a:blip r:embed="rId4"/>
          <a:stretch>
            <a:fillRect/>
          </a:stretch>
        </p:blipFill>
        <p:spPr>
          <a:xfrm>
            <a:off x="2519045" y="3542665"/>
            <a:ext cx="3806825" cy="3027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pic>
        <p:nvPicPr>
          <p:cNvPr id="6" name="Picture 5" descr="all_sensor"/>
          <p:cNvPicPr>
            <a:picLocks noChangeAspect="1"/>
          </p:cNvPicPr>
          <p:nvPr/>
        </p:nvPicPr>
        <p:blipFill>
          <a:blip r:embed="rId2"/>
          <a:stretch>
            <a:fillRect/>
          </a:stretch>
        </p:blipFill>
        <p:spPr>
          <a:xfrm>
            <a:off x="381000" y="191770"/>
            <a:ext cx="8545195" cy="6475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762000" y="586105"/>
            <a:ext cx="7363460" cy="368300"/>
          </a:xfrm>
          <a:prstGeom prst="rect">
            <a:avLst/>
          </a:prstGeom>
          <a:noFill/>
        </p:spPr>
        <p:txBody>
          <a:bodyPr wrap="square" rtlCol="0">
            <a:spAutoFit/>
          </a:bodyPr>
          <a:lstStyle/>
          <a:p>
            <a:r>
              <a:rPr lang="en-IN" altLang="en-US">
                <a:latin typeface="Times New Roman" panose="02020603050405020304" pitchFamily="18" charset="0"/>
                <a:cs typeface="Times New Roman" panose="02020603050405020304" pitchFamily="18" charset="0"/>
              </a:rPr>
              <a:t>Results obtained by using Machine Learning</a:t>
            </a:r>
          </a:p>
        </p:txBody>
      </p:sp>
      <p:pic>
        <p:nvPicPr>
          <p:cNvPr id="2" name="Picture 1" descr="TEMP ML"/>
          <p:cNvPicPr>
            <a:picLocks noChangeAspect="1"/>
          </p:cNvPicPr>
          <p:nvPr/>
        </p:nvPicPr>
        <p:blipFill>
          <a:blip r:embed="rId2"/>
          <a:stretch>
            <a:fillRect/>
          </a:stretch>
        </p:blipFill>
        <p:spPr>
          <a:xfrm>
            <a:off x="152400" y="914400"/>
            <a:ext cx="4034155" cy="3016250"/>
          </a:xfrm>
          <a:prstGeom prst="rect">
            <a:avLst/>
          </a:prstGeom>
        </p:spPr>
      </p:pic>
      <p:pic>
        <p:nvPicPr>
          <p:cNvPr id="3" name="Picture 2" descr="HUM ML"/>
          <p:cNvPicPr>
            <a:picLocks noChangeAspect="1"/>
          </p:cNvPicPr>
          <p:nvPr/>
        </p:nvPicPr>
        <p:blipFill>
          <a:blip r:embed="rId3"/>
          <a:stretch>
            <a:fillRect/>
          </a:stretch>
        </p:blipFill>
        <p:spPr>
          <a:xfrm>
            <a:off x="4419600" y="914400"/>
            <a:ext cx="4138930" cy="2990215"/>
          </a:xfrm>
          <a:prstGeom prst="rect">
            <a:avLst/>
          </a:prstGeom>
        </p:spPr>
      </p:pic>
      <p:pic>
        <p:nvPicPr>
          <p:cNvPr id="8" name="Picture 7" descr="TEMP AV GV"/>
          <p:cNvPicPr>
            <a:picLocks noChangeAspect="1"/>
          </p:cNvPicPr>
          <p:nvPr/>
        </p:nvPicPr>
        <p:blipFill>
          <a:blip r:embed="rId4"/>
          <a:stretch>
            <a:fillRect/>
          </a:stretch>
        </p:blipFill>
        <p:spPr>
          <a:xfrm>
            <a:off x="228600" y="3962400"/>
            <a:ext cx="4375150" cy="2491105"/>
          </a:xfrm>
          <a:prstGeom prst="rect">
            <a:avLst/>
          </a:prstGeom>
        </p:spPr>
      </p:pic>
      <p:pic>
        <p:nvPicPr>
          <p:cNvPr id="9" name="Picture 8" descr="HUM AV GV"/>
          <p:cNvPicPr>
            <a:picLocks noChangeAspect="1"/>
          </p:cNvPicPr>
          <p:nvPr/>
        </p:nvPicPr>
        <p:blipFill>
          <a:blip r:embed="rId5"/>
          <a:stretch>
            <a:fillRect/>
          </a:stretch>
        </p:blipFill>
        <p:spPr>
          <a:xfrm>
            <a:off x="4724400" y="3886200"/>
            <a:ext cx="4037965" cy="2616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pic>
        <p:nvPicPr>
          <p:cNvPr id="2" name="Picture 1" descr="MQ4 ML"/>
          <p:cNvPicPr>
            <a:picLocks noChangeAspect="1"/>
          </p:cNvPicPr>
          <p:nvPr/>
        </p:nvPicPr>
        <p:blipFill>
          <a:blip r:embed="rId2"/>
          <a:stretch>
            <a:fillRect/>
          </a:stretch>
        </p:blipFill>
        <p:spPr>
          <a:xfrm>
            <a:off x="152400" y="381000"/>
            <a:ext cx="4216400" cy="2997200"/>
          </a:xfrm>
          <a:prstGeom prst="rect">
            <a:avLst/>
          </a:prstGeom>
        </p:spPr>
      </p:pic>
      <p:pic>
        <p:nvPicPr>
          <p:cNvPr id="3" name="Picture 2" descr="MQ7 ML"/>
          <p:cNvPicPr>
            <a:picLocks noChangeAspect="1"/>
          </p:cNvPicPr>
          <p:nvPr/>
        </p:nvPicPr>
        <p:blipFill>
          <a:blip r:embed="rId3"/>
          <a:stretch>
            <a:fillRect/>
          </a:stretch>
        </p:blipFill>
        <p:spPr>
          <a:xfrm>
            <a:off x="4495800" y="381000"/>
            <a:ext cx="4120515" cy="2996565"/>
          </a:xfrm>
          <a:prstGeom prst="rect">
            <a:avLst/>
          </a:prstGeom>
        </p:spPr>
      </p:pic>
      <p:pic>
        <p:nvPicPr>
          <p:cNvPr id="7" name="Picture 6" descr="MQ4 AV GV"/>
          <p:cNvPicPr>
            <a:picLocks noChangeAspect="1"/>
          </p:cNvPicPr>
          <p:nvPr/>
        </p:nvPicPr>
        <p:blipFill>
          <a:blip r:embed="rId4"/>
          <a:stretch>
            <a:fillRect/>
          </a:stretch>
        </p:blipFill>
        <p:spPr>
          <a:xfrm>
            <a:off x="228600" y="3276600"/>
            <a:ext cx="4213860" cy="2800350"/>
          </a:xfrm>
          <a:prstGeom prst="rect">
            <a:avLst/>
          </a:prstGeom>
        </p:spPr>
      </p:pic>
      <p:pic>
        <p:nvPicPr>
          <p:cNvPr id="8" name="Picture 7" descr="MQ 7 AV GV"/>
          <p:cNvPicPr>
            <a:picLocks noChangeAspect="1"/>
          </p:cNvPicPr>
          <p:nvPr/>
        </p:nvPicPr>
        <p:blipFill>
          <a:blip r:embed="rId5"/>
          <a:stretch>
            <a:fillRect/>
          </a:stretch>
        </p:blipFill>
        <p:spPr>
          <a:xfrm>
            <a:off x="4572000" y="3324225"/>
            <a:ext cx="4305935" cy="2752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BC6683B-FD5D-40D1-BEF9-F769280AB3D6}" type="datetime3">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26 March 2024</a:t>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pic>
        <p:nvPicPr>
          <p:cNvPr id="2" name="Picture 1" descr="ML  MQ135"/>
          <p:cNvPicPr>
            <a:picLocks noChangeAspect="1"/>
          </p:cNvPicPr>
          <p:nvPr/>
        </p:nvPicPr>
        <p:blipFill>
          <a:blip r:embed="rId2"/>
          <a:stretch>
            <a:fillRect/>
          </a:stretch>
        </p:blipFill>
        <p:spPr>
          <a:xfrm>
            <a:off x="76200" y="457200"/>
            <a:ext cx="4605655" cy="2821305"/>
          </a:xfrm>
          <a:prstGeom prst="rect">
            <a:avLst/>
          </a:prstGeom>
        </p:spPr>
      </p:pic>
      <p:pic>
        <p:nvPicPr>
          <p:cNvPr id="8" name="Picture 7" descr="FIRE ML"/>
          <p:cNvPicPr>
            <a:picLocks noChangeAspect="1"/>
          </p:cNvPicPr>
          <p:nvPr/>
        </p:nvPicPr>
        <p:blipFill>
          <a:blip r:embed="rId3"/>
          <a:stretch>
            <a:fillRect/>
          </a:stretch>
        </p:blipFill>
        <p:spPr>
          <a:xfrm>
            <a:off x="4419600" y="457200"/>
            <a:ext cx="4438650" cy="2698115"/>
          </a:xfrm>
          <a:prstGeom prst="rect">
            <a:avLst/>
          </a:prstGeom>
        </p:spPr>
      </p:pic>
      <p:pic>
        <p:nvPicPr>
          <p:cNvPr id="9" name="Picture 8" descr="MQ135 AV GV"/>
          <p:cNvPicPr>
            <a:picLocks noChangeAspect="1"/>
          </p:cNvPicPr>
          <p:nvPr/>
        </p:nvPicPr>
        <p:blipFill>
          <a:blip r:embed="rId4"/>
          <a:stretch>
            <a:fillRect/>
          </a:stretch>
        </p:blipFill>
        <p:spPr>
          <a:xfrm>
            <a:off x="415290" y="3276600"/>
            <a:ext cx="4004310" cy="2790825"/>
          </a:xfrm>
          <a:prstGeom prst="rect">
            <a:avLst/>
          </a:prstGeom>
        </p:spPr>
      </p:pic>
      <p:pic>
        <p:nvPicPr>
          <p:cNvPr id="10" name="Picture 9" descr="VIB AVGV"/>
          <p:cNvPicPr>
            <a:picLocks noChangeAspect="1"/>
          </p:cNvPicPr>
          <p:nvPr/>
        </p:nvPicPr>
        <p:blipFill>
          <a:blip r:embed="rId5"/>
          <a:stretch>
            <a:fillRect/>
          </a:stretch>
        </p:blipFill>
        <p:spPr>
          <a:xfrm>
            <a:off x="4648200" y="3276600"/>
            <a:ext cx="4363085" cy="2809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91440" anchor="b" anchorCtr="0"/>
          <a:lstStyle/>
          <a:p>
            <a:pPr eaLnBrk="1" hangingPunct="1"/>
            <a:r>
              <a:rPr lang="en-IN" altLang="x-none" dirty="0"/>
              <a:t>CONCLUSION</a:t>
            </a:r>
            <a:endParaRPr dirty="0"/>
          </a:p>
        </p:txBody>
      </p:sp>
      <p:sp>
        <p:nvSpPr>
          <p:cNvPr id="17412" name="Slide Number Placeholder 5"/>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17</a:t>
            </a:fld>
            <a:endParaRPr lang="en-US" altLang="en-US" sz="1400" dirty="0">
              <a:solidFill>
                <a:srgbClr val="FFFFFF"/>
              </a:solidFill>
              <a:latin typeface="Franklin Gothic Book" panose="020B0503020102020204" pitchFamily="34" charset="0"/>
            </a:endParaRPr>
          </a:p>
        </p:txBody>
      </p:sp>
      <p:sp>
        <p:nvSpPr>
          <p:cNvPr id="3" name="Text Box 2"/>
          <p:cNvSpPr txBox="1"/>
          <p:nvPr/>
        </p:nvSpPr>
        <p:spPr>
          <a:xfrm>
            <a:off x="508000" y="1412240"/>
            <a:ext cx="8265160" cy="2877820"/>
          </a:xfrm>
          <a:prstGeom prst="rect">
            <a:avLst/>
          </a:prstGeom>
          <a:noFill/>
        </p:spPr>
        <p:txBody>
          <a:bodyPr wrap="square" rtlCol="0">
            <a:noAutofit/>
          </a:bodyPr>
          <a:lstStyle/>
          <a:p>
            <a:pPr marL="685800">
              <a:buFont typeface="Wingdings" panose="05000000000000000000" charset="0"/>
              <a:buChar char="Ø"/>
            </a:pPr>
            <a:r>
              <a:rPr lang="en-IN" altLang="en-SG" dirty="0">
                <a:cs typeface="Arial" panose="020B0604020202020204" pitchFamily="34" charset="0"/>
                <a:sym typeface="+mn-ea"/>
              </a:rPr>
              <a:t> </a:t>
            </a:r>
            <a:r>
              <a:rPr lang="en-SG" altLang="en-US" dirty="0">
                <a:cs typeface="Arial" panose="020B0604020202020204" pitchFamily="34" charset="0"/>
                <a:sym typeface="+mn-ea"/>
              </a:rPr>
              <a:t>T</a:t>
            </a:r>
            <a:r>
              <a:rPr lang="en-US" dirty="0">
                <a:cs typeface="Arial" panose="020B0604020202020204" pitchFamily="34" charset="0"/>
                <a:sym typeface="+mn-ea"/>
              </a:rPr>
              <a:t>he developed loT-based underground workers monitoring system </a:t>
            </a:r>
            <a:r>
              <a:rPr lang="en-IN" altLang="en-US" dirty="0">
                <a:cs typeface="Arial" panose="020B0604020202020204" pitchFamily="34" charset="0"/>
                <a:sym typeface="+mn-ea"/>
              </a:rPr>
              <a:t> </a:t>
            </a:r>
            <a:r>
              <a:rPr lang="en-US" dirty="0">
                <a:cs typeface="Arial" panose="020B0604020202020204" pitchFamily="34" charset="0"/>
                <a:sym typeface="+mn-ea"/>
              </a:rPr>
              <a:t>effectively integrates multiple sensors for real-time tracking of environmental parameters. </a:t>
            </a:r>
            <a:endParaRPr lang="en-US" dirty="0">
              <a:latin typeface="Arial" panose="020B0604020202020204" pitchFamily="34" charset="0"/>
              <a:cs typeface="Arial" panose="020B0604020202020204" pitchFamily="34" charset="0"/>
            </a:endParaRPr>
          </a:p>
          <a:p>
            <a:pPr marL="685800">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Due to leakage of carbon monoxide around 31 people died in China. Due to Mine Explosion around 40 people have died in Bartin.</a:t>
            </a:r>
            <a:endParaRPr lang="en-US" dirty="0">
              <a:latin typeface="Arial" panose="020B0604020202020204" pitchFamily="34" charset="0"/>
              <a:cs typeface="Arial" panose="020B0604020202020204" pitchFamily="34" charset="0"/>
            </a:endParaRPr>
          </a:p>
          <a:p>
            <a:pPr marL="685800">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So to overcome these accidents </a:t>
            </a:r>
            <a:r>
              <a:rPr lang="en-SG" altLang="en-US" dirty="0">
                <a:cs typeface="Arial" panose="020B0604020202020204" pitchFamily="34" charset="0"/>
                <a:sym typeface="+mn-ea"/>
              </a:rPr>
              <a:t>we are implementing this project by using various sensors.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91440" anchor="b" anchorCtr="0"/>
          <a:lstStyle/>
          <a:p>
            <a:pPr eaLnBrk="1" hangingPunct="1"/>
            <a:r>
              <a:rPr lang="en-IN" altLang="x-none" dirty="0"/>
              <a:t>FUTURE SCOPE</a:t>
            </a:r>
            <a:endParaRPr dirty="0"/>
          </a:p>
        </p:txBody>
      </p:sp>
      <p:sp>
        <p:nvSpPr>
          <p:cNvPr id="18436" name="Slide Number Placeholder 5"/>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18</a:t>
            </a:fld>
            <a:endParaRPr lang="en-US" altLang="en-US" sz="1400" dirty="0">
              <a:solidFill>
                <a:srgbClr val="FFFFFF"/>
              </a:solidFill>
              <a:latin typeface="Franklin Gothic Book" panose="020B0503020102020204" pitchFamily="34" charset="0"/>
            </a:endParaRPr>
          </a:p>
        </p:txBody>
      </p:sp>
      <p:sp>
        <p:nvSpPr>
          <p:cNvPr id="2" name="Text Box 1"/>
          <p:cNvSpPr txBox="1"/>
          <p:nvPr/>
        </p:nvSpPr>
        <p:spPr>
          <a:xfrm>
            <a:off x="990600" y="1447800"/>
            <a:ext cx="7059930" cy="4425315"/>
          </a:xfrm>
          <a:prstGeom prst="rect">
            <a:avLst/>
          </a:prstGeom>
          <a:noFill/>
        </p:spPr>
        <p:txBody>
          <a:bodyPr wrap="square" rtlCol="0">
            <a:noAutofit/>
          </a:bodyPr>
          <a:lstStyle/>
          <a:p>
            <a:pPr marL="285750" indent="-285750">
              <a:buFont typeface="Arial" panose="020B0604020202020204" pitchFamily="34" charset="0"/>
              <a:buChar char="•"/>
            </a:pPr>
            <a:r>
              <a:rPr lang="en-US"/>
              <a:t>The future scope for a smart integrated system aimed at enhancing safety in underground work environments is vast and promising. By leveraging advanced sensing technologies, machine learning algorithms, and autonomous systems, the project can evolve to predict and prevent safety hazards in real-time. Integrating communication systems, virtual reality training, and wearable technology can further empower workers with essential tools and knowledge to navigate underground environments safely. Additionally, exploring robotics for hazardous tasks, data analytics for safety insights, and augmented reality for navigation can significantly improve overall safety standards. Continuous innovation in these areas promises not only to mitigate risks but also to revolutionize how underground work environments are managed, ensuring the well-being of workers and optimizing operational efficiency.</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374650" y="381000"/>
            <a:ext cx="8229600" cy="685800"/>
          </a:xfrm>
        </p:spPr>
        <p:txBody>
          <a:bodyPr vert="horz" wrap="square" lIns="91440" tIns="45720" rIns="91440" bIns="91440" anchor="b" anchorCtr="0"/>
          <a:lstStyle/>
          <a:p>
            <a:pPr algn="ctr" eaLnBrk="1" hangingPunct="1"/>
            <a:r>
              <a:rPr sz="3200" b="1" dirty="0">
                <a:solidFill>
                  <a:srgbClr val="FF6600"/>
                </a:solidFill>
                <a:latin typeface="Calibri" panose="020F0502020204030204" pitchFamily="34" charset="0"/>
                <a:cs typeface="Arial" panose="020B0604020202020204" pitchFamily="34" charset="0"/>
              </a:rPr>
              <a:t>REFERENCES</a:t>
            </a:r>
            <a:endParaRPr lang="fr-CA" altLang="en-US" sz="3200" b="1" dirty="0">
              <a:solidFill>
                <a:srgbClr val="002060"/>
              </a:solidFill>
              <a:latin typeface="Times New Roman" panose="02020603050405020304" pitchFamily="18" charset="0"/>
              <a:ea typeface="Times New Roman" panose="02020603050405020304" pitchFamily="18" charset="0"/>
            </a:endParaRPr>
          </a:p>
        </p:txBody>
      </p:sp>
      <p:sp>
        <p:nvSpPr>
          <p:cNvPr id="19460"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19</a:t>
            </a:fld>
            <a:endParaRPr lang="en-US" altLang="en-US" sz="1400" dirty="0">
              <a:solidFill>
                <a:srgbClr val="FFFFFF"/>
              </a:solidFill>
              <a:latin typeface="Franklin Gothic Book" panose="020B0503020102020204" pitchFamily="34" charset="0"/>
            </a:endParaRPr>
          </a:p>
        </p:txBody>
      </p:sp>
      <p:sp>
        <p:nvSpPr>
          <p:cNvPr id="2" name="Espace réservé du contenu 2"/>
          <p:cNvSpPr>
            <a:spLocks noGrp="1"/>
          </p:cNvSpPr>
          <p:nvPr>
            <p:ph sz="quarter" idx="1"/>
          </p:nvPr>
        </p:nvSpPr>
        <p:spPr>
          <a:xfrm>
            <a:off x="151130" y="954405"/>
            <a:ext cx="8869045" cy="5141595"/>
          </a:xfrm>
        </p:spPr>
        <p:txBody>
          <a:bodyPr vert="horz" wrap="square" lIns="91440" tIns="45720" rIns="91440" bIns="45720" anchor="t" anchorCtr="0"/>
          <a:lstStyle/>
          <a:p>
            <a:pPr marL="0" indent="0" eaLnBrk="1" hangingPunct="1">
              <a:lnSpc>
                <a:spcPct val="120000"/>
              </a:lnSpc>
              <a:buClr>
                <a:schemeClr val="accent1"/>
              </a:buClr>
              <a:buSzPct val="85000"/>
              <a:buFont typeface="Wingdings 2" panose="05020102010507070707" pitchFamily="18" charset="2"/>
              <a:buNone/>
            </a:pPr>
            <a:endParaRPr sz="9600" b="1" dirty="0">
              <a:solidFill>
                <a:srgbClr val="C00000"/>
              </a:solidFill>
              <a:latin typeface="Calibri" panose="020F0502020204030204" pitchFamily="34" charset="0"/>
              <a:cs typeface="Arial" panose="020B0604020202020204" pitchFamily="34" charset="0"/>
            </a:endParaRPr>
          </a:p>
          <a:p>
            <a:pPr marL="0" indent="0" eaLnBrk="1" hangingPunct="1">
              <a:lnSpc>
                <a:spcPct val="170000"/>
              </a:lnSpc>
              <a:buClr>
                <a:schemeClr val="accent1"/>
              </a:buClr>
              <a:buSzPct val="85000"/>
              <a:buFont typeface="Wingdings 2" panose="05020102010507070707" pitchFamily="18" charset="2"/>
              <a:buNone/>
            </a:pPr>
            <a:endParaRPr sz="4000" b="1" dirty="0">
              <a:solidFill>
                <a:srgbClr val="C00000"/>
              </a:solidFill>
              <a:latin typeface="Arial" panose="020B0604020202020204" pitchFamily="34" charset="0"/>
              <a:ea typeface="Arial" panose="020B0604020202020204" pitchFamily="34" charset="0"/>
            </a:endParaRPr>
          </a:p>
        </p:txBody>
      </p:sp>
      <p:sp>
        <p:nvSpPr>
          <p:cNvPr id="3" name="Text Box 2"/>
          <p:cNvSpPr txBox="1"/>
          <p:nvPr/>
        </p:nvSpPr>
        <p:spPr>
          <a:xfrm>
            <a:off x="233680" y="1239520"/>
            <a:ext cx="8509635" cy="3415030"/>
          </a:xfrm>
          <a:prstGeom prst="rect">
            <a:avLst/>
          </a:prstGeom>
          <a:noFill/>
        </p:spPr>
        <p:txBody>
          <a:bodyPr wrap="square" rtlCol="0">
            <a:spAutoFit/>
          </a:bodyPr>
          <a:lstStyle/>
          <a:p>
            <a:pPr algn="just">
              <a:buFont typeface="Wingdings" panose="05000000000000000000" charset="0"/>
              <a:buChar char="Ø"/>
            </a:pPr>
            <a:r>
              <a:rPr lang="en-US">
                <a:solidFill>
                  <a:srgbClr val="CC508E"/>
                </a:solidFill>
                <a:cs typeface="Arial" panose="020B0604020202020204" pitchFamily="34" charset="0"/>
                <a:sym typeface="+mn-ea"/>
              </a:rPr>
              <a:t>Li Z D , Feng G H , Feng X. Design of Gas</a:t>
            </a:r>
            <a:r>
              <a:rPr lang="en-SG" altLang="en-US">
                <a:solidFill>
                  <a:srgbClr val="CC508E"/>
                </a:solidFill>
                <a:cs typeface="Arial" panose="020B0604020202020204" pitchFamily="34" charset="0"/>
                <a:sym typeface="+mn-ea"/>
              </a:rPr>
              <a:t> </a:t>
            </a:r>
            <a:r>
              <a:rPr lang="en-US">
                <a:solidFill>
                  <a:srgbClr val="CC508E"/>
                </a:solidFill>
                <a:cs typeface="Arial" panose="020B0604020202020204" pitchFamily="34" charset="0"/>
                <a:sym typeface="+mn-ea"/>
              </a:rPr>
              <a:t>Density Monitor </a:t>
            </a:r>
            <a:r>
              <a:rPr lang="en-SG" altLang="en-US">
                <a:solidFill>
                  <a:srgbClr val="CC508E"/>
                </a:solidFill>
                <a:cs typeface="Arial" panose="020B0604020202020204" pitchFamily="34" charset="0"/>
                <a:sym typeface="+mn-ea"/>
              </a:rPr>
              <a:t>	</a:t>
            </a:r>
            <a:r>
              <a:rPr lang="en-US">
                <a:solidFill>
                  <a:srgbClr val="CC508E"/>
                </a:solidFill>
                <a:cs typeface="Arial" panose="020B0604020202020204" pitchFamily="34" charset="0"/>
                <a:sym typeface="+mn-ea"/>
              </a:rPr>
              <a:t>System </a:t>
            </a:r>
            <a:r>
              <a:rPr lang="en-SG" altLang="en-US">
                <a:solidFill>
                  <a:srgbClr val="CC508E"/>
                </a:solidFill>
                <a:cs typeface="Arial" panose="020B0604020202020204" pitchFamily="34" charset="0"/>
                <a:sym typeface="+mn-ea"/>
              </a:rPr>
              <a:t>b</a:t>
            </a:r>
            <a:r>
              <a:rPr lang="en-US">
                <a:solidFill>
                  <a:srgbClr val="CC508E"/>
                </a:solidFill>
                <a:cs typeface="Arial" panose="020B0604020202020204" pitchFamily="34" charset="0"/>
                <a:sym typeface="+mn-ea"/>
              </a:rPr>
              <a:t>ased on Wireless</a:t>
            </a:r>
            <a:r>
              <a:rPr lang="en-SG" altLang="en-US">
                <a:solidFill>
                  <a:srgbClr val="CC508E"/>
                </a:solidFill>
                <a:cs typeface="Arial" panose="020B0604020202020204" pitchFamily="34" charset="0"/>
                <a:sym typeface="+mn-ea"/>
              </a:rPr>
              <a:t> </a:t>
            </a:r>
            <a:r>
              <a:rPr lang="en-US">
                <a:solidFill>
                  <a:srgbClr val="CC508E"/>
                </a:solidFill>
                <a:cs typeface="Arial" panose="020B0604020202020204" pitchFamily="34" charset="0"/>
                <a:sym typeface="+mn-ea"/>
              </a:rPr>
              <a:t>Sensor Network[J].Applied Mechanics &amp;</a:t>
            </a:r>
            <a:r>
              <a:rPr lang="en-SG" altLang="en-US">
                <a:solidFill>
                  <a:srgbClr val="CC508E"/>
                </a:solidFill>
                <a:cs typeface="Arial" panose="020B0604020202020204" pitchFamily="34" charset="0"/>
                <a:sym typeface="+mn-ea"/>
              </a:rPr>
              <a:t> </a:t>
            </a:r>
            <a:r>
              <a:rPr lang="en-US">
                <a:solidFill>
                  <a:srgbClr val="CC508E"/>
                </a:solidFill>
                <a:cs typeface="Arial" panose="020B0604020202020204" pitchFamily="34" charset="0"/>
                <a:sym typeface="+mn-ea"/>
              </a:rPr>
              <a:t>Materials, vol.716,no.717,pp.888-891, May</a:t>
            </a:r>
            <a:r>
              <a:rPr lang="en-SG" altLang="en-US">
                <a:solidFill>
                  <a:srgbClr val="CC508E"/>
                </a:solidFill>
                <a:cs typeface="Arial" panose="020B0604020202020204" pitchFamily="34" charset="0"/>
                <a:sym typeface="+mn-ea"/>
              </a:rPr>
              <a:t> </a:t>
            </a:r>
            <a:r>
              <a:rPr lang="en-US">
                <a:solidFill>
                  <a:srgbClr val="CC508E"/>
                </a:solidFill>
                <a:cs typeface="Arial" panose="020B0604020202020204" pitchFamily="34" charset="0"/>
                <a:sym typeface="+mn-ea"/>
              </a:rPr>
              <a:t>2015.</a:t>
            </a:r>
            <a:endParaRPr lang="en-US">
              <a:solidFill>
                <a:srgbClr val="CC508E"/>
              </a:solidFill>
              <a:latin typeface="Arial" panose="020B0604020202020204" pitchFamily="34" charset="0"/>
              <a:cs typeface="Arial" panose="020B0604020202020204" pitchFamily="34" charset="0"/>
            </a:endParaRPr>
          </a:p>
          <a:p>
            <a:pPr algn="just">
              <a:buFont typeface="Wingdings" panose="05000000000000000000" charset="0"/>
              <a:buChar char="Ø"/>
            </a:pPr>
            <a:r>
              <a:rPr lang="en-SG" altLang="en-US">
                <a:solidFill>
                  <a:srgbClr val="CC508E"/>
                </a:solidFill>
                <a:cs typeface="Arial" panose="020B0604020202020204" pitchFamily="34" charset="0"/>
                <a:sym typeface="+mn-ea"/>
              </a:rPr>
              <a:t>Muduli L , Mislira D P , Jana P K . Application of wireless sensor network for environmental monitoring in underground coal mines: A systematic review[J]. Journal of Network and Computer Applications, vol.106,pp.48-67, Mar 2017.</a:t>
            </a:r>
            <a:endParaRPr lang="en-SG" altLang="en-US">
              <a:solidFill>
                <a:srgbClr val="CC508E"/>
              </a:solidFill>
              <a:latin typeface="Arial" panose="020B0604020202020204" pitchFamily="34" charset="0"/>
              <a:cs typeface="Arial" panose="020B0604020202020204" pitchFamily="34" charset="0"/>
            </a:endParaRPr>
          </a:p>
          <a:p>
            <a:pPr algn="just">
              <a:buFont typeface="Wingdings" panose="05000000000000000000" charset="0"/>
              <a:buChar char="Ø"/>
            </a:pPr>
            <a:r>
              <a:rPr lang="en-SG" altLang="en-US">
                <a:solidFill>
                  <a:srgbClr val="CC508E"/>
                </a:solidFill>
                <a:cs typeface="Arial" panose="020B0604020202020204" pitchFamily="34" charset="0"/>
                <a:sym typeface="+mn-ea"/>
              </a:rPr>
              <a:t>Singh, A., Singh, U. K., &amp; Kumar, D. (2018,March). IoT in mining for sensing, monitoring and prediction of underground mines roof support.4th International Conference on Recent Advances in Information Technology (RAIT).</a:t>
            </a:r>
            <a:endParaRPr lang="en-SG" altLang="en-US">
              <a:solidFill>
                <a:srgbClr val="CC508E"/>
              </a:solidFill>
              <a:latin typeface="Arial" panose="020B0604020202020204" pitchFamily="34" charset="0"/>
              <a:cs typeface="Arial" panose="020B0604020202020204" pitchFamily="34" charset="0"/>
            </a:endParaRPr>
          </a:p>
          <a:p>
            <a:pPr algn="just">
              <a:buFont typeface="Wingdings" panose="05000000000000000000" charset="0"/>
              <a:buChar char="Ø"/>
            </a:pPr>
            <a:r>
              <a:rPr lang="en-SG" altLang="en-US">
                <a:solidFill>
                  <a:srgbClr val="CC508E"/>
                </a:solidFill>
                <a:cs typeface="Arial" panose="020B0604020202020204" pitchFamily="34" charset="0"/>
                <a:sym typeface="+mn-ea"/>
              </a:rPr>
              <a:t>Gautam Gowri shankar anand Charles He ,“Productivity ,safety and regulation in underground coalmining :Evidence from disasters and fatalities,”Arizoneducation,March2017</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374650" y="381000"/>
            <a:ext cx="8229600" cy="685800"/>
          </a:xfrm>
        </p:spPr>
        <p:txBody>
          <a:bodyPr vert="horz" wrap="square" lIns="91440" tIns="45720" rIns="91440" bIns="91440" anchor="b" anchorCtr="0"/>
          <a:lstStyle/>
          <a:p>
            <a:pPr algn="ctr" eaLnBrk="1" hangingPunct="1"/>
            <a:r>
              <a:rPr lang="fr-CA" altLang="en-US" sz="3200" b="1" dirty="0">
                <a:solidFill>
                  <a:srgbClr val="002060"/>
                </a:solidFill>
                <a:latin typeface="Times New Roman" panose="02020603050405020304" pitchFamily="18" charset="0"/>
                <a:cs typeface="Times New Roman" panose="02020603050405020304" pitchFamily="18" charset="0"/>
              </a:rPr>
              <a:t>CONTENTS</a:t>
            </a:r>
            <a:endParaRPr lang="fr-CA" altLang="en-US" sz="3200" b="1" dirty="0">
              <a:solidFill>
                <a:srgbClr val="002060"/>
              </a:solidFill>
              <a:latin typeface="Times New Roman" panose="02020603050405020304" pitchFamily="18" charset="0"/>
              <a:ea typeface="Times New Roman" panose="02020603050405020304" pitchFamily="18" charset="0"/>
            </a:endParaRPr>
          </a:p>
        </p:txBody>
      </p:sp>
      <p:sp>
        <p:nvSpPr>
          <p:cNvPr id="7172"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2</a:t>
            </a:fld>
            <a:endParaRPr lang="en-US" altLang="en-US" sz="1400" dirty="0">
              <a:solidFill>
                <a:srgbClr val="FFFFFF"/>
              </a:solidFill>
              <a:latin typeface="Franklin Gothic Book" panose="020B0503020102020204" pitchFamily="34" charset="0"/>
            </a:endParaRPr>
          </a:p>
        </p:txBody>
      </p:sp>
      <p:sp>
        <p:nvSpPr>
          <p:cNvPr id="64515" name="Espace réservé du contenu 2"/>
          <p:cNvSpPr>
            <a:spLocks noGrp="1"/>
          </p:cNvSpPr>
          <p:nvPr>
            <p:ph sz="quarter" idx="1"/>
          </p:nvPr>
        </p:nvSpPr>
        <p:spPr>
          <a:xfrm>
            <a:off x="914400" y="1066800"/>
            <a:ext cx="7620000" cy="5029200"/>
          </a:xfrm>
        </p:spPr>
        <p:txBody>
          <a:bodyPr vert="horz" wrap="square" lIns="91440" tIns="45720" rIns="91440" bIns="45720" numCol="1" rtlCol="0" anchor="t" anchorCtr="0" compatLnSpc="1">
            <a:normAutofit fontScale="25000" lnSpcReduction="20000"/>
          </a:bodyPr>
          <a:lstStyle/>
          <a:p>
            <a:pPr marL="0" marR="0" lvl="0" indent="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fr-CA" sz="9600" b="1" i="0" u="none" strike="noStrike" kern="1200" cap="all" spc="0" normalizeH="0" baseline="0" noProof="0" dirty="0">
                <a:ln>
                  <a:noFill/>
                </a:ln>
                <a:solidFill>
                  <a:srgbClr val="00B050"/>
                </a:solidFill>
                <a:effectLst/>
                <a:uLnTx/>
                <a:uFillTx/>
                <a:latin typeface="Calibri" panose="020F0502020204030204" pitchFamily="34" charset="0"/>
                <a:ea typeface="+mn-ea"/>
                <a:cs typeface="Arial" panose="020B0604020202020204" pitchFamily="34" charset="0"/>
              </a:rPr>
              <a:t>1.  INTRODUCTION</a:t>
            </a:r>
          </a:p>
          <a:p>
            <a:pPr marL="0" marR="0" lvl="0" indent="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US" sz="9600" b="1" i="0" u="none" strike="noStrike" kern="1200" cap="none" spc="0" normalizeH="0" baseline="0" noProof="0" dirty="0">
                <a:ln>
                  <a:noFill/>
                </a:ln>
                <a:solidFill>
                  <a:schemeClr val="accent4">
                    <a:lumMod val="50000"/>
                  </a:schemeClr>
                </a:solidFill>
                <a:effectLst/>
                <a:uLnTx/>
                <a:uFillTx/>
                <a:latin typeface="Calibri" panose="020F0502020204030204" pitchFamily="34" charset="0"/>
                <a:ea typeface="+mn-ea"/>
                <a:cs typeface="Arial" panose="020B0604020202020204" pitchFamily="34" charset="0"/>
              </a:rPr>
              <a:t>2.  OBJECTIVES </a:t>
            </a:r>
          </a:p>
          <a:p>
            <a:pPr marL="0" marR="0" lvl="0" indent="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US" sz="9600" b="1" i="0" u="none" strike="noStrike" kern="1200" cap="none" spc="0" normalizeH="0" baseline="0" noProof="0" dirty="0">
                <a:ln>
                  <a:noFill/>
                </a:ln>
                <a:solidFill>
                  <a:srgbClr val="00B0F0"/>
                </a:solidFill>
                <a:effectLst/>
                <a:uLnTx/>
                <a:uFillTx/>
                <a:latin typeface="Calibri" panose="020F0502020204030204" pitchFamily="34" charset="0"/>
                <a:ea typeface="+mn-ea"/>
                <a:cs typeface="Arial" panose="020B0604020202020204" pitchFamily="34" charset="0"/>
              </a:rPr>
              <a:t>3.  LITERATURE REVIEW </a:t>
            </a:r>
          </a:p>
          <a:p>
            <a:pPr marL="0" marR="0" lvl="0" indent="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US" sz="9600" b="1" i="0" u="none" strike="noStrike" kern="1200" cap="none" spc="0" normalizeH="0" baseline="0" noProof="0" dirty="0">
                <a:ln>
                  <a:noFill/>
                </a:ln>
                <a:solidFill>
                  <a:srgbClr val="002060"/>
                </a:solidFill>
                <a:effectLst/>
                <a:uLnTx/>
                <a:uFillTx/>
                <a:latin typeface="Calibri" panose="020F0502020204030204" pitchFamily="34" charset="0"/>
                <a:ea typeface="+mn-ea"/>
                <a:cs typeface="Arial" panose="020B0604020202020204" pitchFamily="34" charset="0"/>
              </a:rPr>
              <a:t>4.  IDENTIFIED GAP/PROBLEM</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US" sz="9600" b="1" i="0" u="none" strike="noStrike" kern="1200" cap="none" spc="0" normalizeH="0" baseline="0" noProof="0" dirty="0">
                <a:ln>
                  <a:noFill/>
                </a:ln>
                <a:solidFill>
                  <a:srgbClr val="7030A0"/>
                </a:solidFill>
                <a:effectLst/>
                <a:uLnTx/>
                <a:uFillTx/>
                <a:latin typeface="Calibri" panose="020F0502020204030204" pitchFamily="34" charset="0"/>
                <a:ea typeface="+mn-ea"/>
                <a:cs typeface="Arial" panose="020B0604020202020204" pitchFamily="34" charset="0"/>
              </a:rPr>
              <a:t>5.  PROPOSED SYSTEM</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IN" sz="96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Arial" panose="020B0604020202020204" pitchFamily="34" charset="0"/>
              </a:rPr>
              <a:t>6. RESULTS &amp; DISCUSSION</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IN" sz="9600" b="1" i="0" u="none" strike="noStrike" kern="1200" cap="none" spc="0" normalizeH="0" baseline="0" noProof="0" dirty="0">
                <a:ln>
                  <a:noFill/>
                </a:ln>
                <a:solidFill>
                  <a:srgbClr val="00B050"/>
                </a:solidFill>
                <a:effectLst/>
                <a:uLnTx/>
                <a:uFillTx/>
                <a:latin typeface="Calibri" panose="020F0502020204030204" pitchFamily="34" charset="0"/>
                <a:ea typeface="+mn-ea"/>
                <a:cs typeface="Arial" panose="020B0604020202020204" pitchFamily="34" charset="0"/>
              </a:rPr>
              <a:t>7. CONCLUSION </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None/>
              <a:defRPr/>
            </a:pPr>
            <a:r>
              <a:rPr kumimoji="0" lang="en-IN" sz="9600" b="1" i="0" u="none" strike="noStrike" kern="1200" cap="none" spc="0" normalizeH="0" baseline="0" noProof="0" dirty="0">
                <a:ln>
                  <a:noFill/>
                </a:ln>
                <a:solidFill>
                  <a:schemeClr val="accent1"/>
                </a:solidFill>
                <a:effectLst/>
                <a:uLnTx/>
                <a:uFillTx/>
                <a:latin typeface="Calibri" panose="020F0502020204030204" pitchFamily="34" charset="0"/>
                <a:ea typeface="+mn-ea"/>
                <a:cs typeface="Arial" panose="020B0604020202020204" pitchFamily="34" charset="0"/>
              </a:rPr>
              <a:t>8. FUTURE SCOPE</a:t>
            </a:r>
            <a:endParaRPr kumimoji="0" lang="en-US" sz="9600" b="1" i="0" u="none" strike="noStrike" kern="1200" cap="none" spc="0" normalizeH="0" baseline="0" noProof="0" dirty="0">
              <a:ln>
                <a:noFill/>
              </a:ln>
              <a:solidFill>
                <a:schemeClr val="accent1"/>
              </a:solidFill>
              <a:effectLst/>
              <a:uLnTx/>
              <a:uFillTx/>
              <a:latin typeface="Calibri" panose="020F0502020204030204" pitchFamily="34" charset="0"/>
              <a:ea typeface="+mn-ea"/>
              <a:cs typeface="Arial" panose="020B0604020202020204" pitchFamily="34" charset="0"/>
            </a:endParaRP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a:buNone/>
              <a:defRPr/>
            </a:pPr>
            <a:r>
              <a:rPr kumimoji="0" lang="en-US" sz="9600" b="1" i="0" u="none" strike="noStrike" kern="1200" cap="none" spc="0" normalizeH="0" baseline="0" noProof="0" dirty="0">
                <a:ln>
                  <a:noFill/>
                </a:ln>
                <a:solidFill>
                  <a:srgbClr val="440AE6"/>
                </a:solidFill>
                <a:effectLst/>
                <a:uLnTx/>
                <a:uFillTx/>
                <a:latin typeface="Calibri" panose="020F0502020204030204" pitchFamily="34" charset="0"/>
                <a:ea typeface="+mn-ea"/>
                <a:cs typeface="Arial" panose="020B0604020202020204" pitchFamily="34" charset="0"/>
              </a:rPr>
              <a:t>9.REFERENCES</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a:buNone/>
              <a:defRPr/>
            </a:pPr>
            <a:r>
              <a:rPr kumimoji="0" lang="en-US" sz="9600" b="1" i="0" u="none" strike="noStrike" kern="1200" cap="none" spc="0" normalizeH="0" baseline="0" noProof="0" dirty="0">
                <a:ln>
                  <a:noFill/>
                </a:ln>
                <a:solidFill>
                  <a:srgbClr val="FF0000"/>
                </a:solidFill>
                <a:effectLst/>
                <a:uLnTx/>
                <a:uFillTx/>
                <a:latin typeface="Calibri" panose="020F0502020204030204" pitchFamily="34" charset="0"/>
                <a:ea typeface="+mn-ea"/>
                <a:cs typeface="Arial" panose="020B0604020202020204" pitchFamily="34" charset="0"/>
              </a:rPr>
              <a:t>10.PUBLICATIONS</a:t>
            </a: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a:buNone/>
              <a:defRPr/>
            </a:pPr>
            <a:endParaRPr kumimoji="0" lang="en-US" sz="9600" b="1" i="0" u="none" strike="noStrike" kern="1200" cap="none" spc="0" normalizeH="0" baseline="0" noProof="0" dirty="0">
              <a:ln>
                <a:noFill/>
              </a:ln>
              <a:solidFill>
                <a:srgbClr val="440AE6"/>
              </a:solidFill>
              <a:effectLst/>
              <a:uLnTx/>
              <a:uFillTx/>
              <a:latin typeface="Calibri" panose="020F0502020204030204" pitchFamily="34" charset="0"/>
              <a:ea typeface="+mn-ea"/>
              <a:cs typeface="Arial" panose="020B0604020202020204" pitchFamily="34" charset="0"/>
            </a:endParaRPr>
          </a:p>
          <a:p>
            <a:pPr marL="1371600" marR="0" lvl="0" indent="-1371600" algn="l" defTabSz="914400" rtl="0" eaLnBrk="1" fontAlgn="auto" latinLnBrk="0" hangingPunct="1">
              <a:lnSpc>
                <a:spcPct val="120000"/>
              </a:lnSpc>
              <a:spcBef>
                <a:spcPts val="580"/>
              </a:spcBef>
              <a:spcAft>
                <a:spcPts val="0"/>
              </a:spcAft>
              <a:buClr>
                <a:schemeClr val="accent1"/>
              </a:buClr>
              <a:buSzPct val="85000"/>
              <a:buFont typeface="Wingdings 2" panose="05020102010507070707" pitchFamily="18" charset="2"/>
              <a:buAutoNum type="arabicPeriod" startAt="9"/>
              <a:defRPr/>
            </a:pPr>
            <a:endParaRPr kumimoji="0" lang="en-US" sz="9600" b="1" i="0" u="none" strike="noStrike" kern="1200" cap="none" spc="0" normalizeH="0" baseline="0" noProof="0" dirty="0">
              <a:ln>
                <a:noFill/>
              </a:ln>
              <a:solidFill>
                <a:srgbClr val="440AE6"/>
              </a:solidFill>
              <a:effectLst/>
              <a:uLnTx/>
              <a:uFillTx/>
              <a:latin typeface="Calibri" panose="020F0502020204030204" pitchFamily="34" charset="0"/>
              <a:ea typeface="+mn-ea"/>
              <a:cs typeface="Arial" panose="020B0604020202020204" pitchFamily="34" charset="0"/>
            </a:endParaRPr>
          </a:p>
          <a:p>
            <a:pPr marL="742950" marR="0" lvl="0" indent="-742950" algn="l" defTabSz="914400" rtl="0" eaLnBrk="1" fontAlgn="auto" latinLnBrk="0" hangingPunct="1">
              <a:lnSpc>
                <a:spcPct val="170000"/>
              </a:lnSpc>
              <a:spcBef>
                <a:spcPts val="580"/>
              </a:spcBef>
              <a:spcAft>
                <a:spcPts val="0"/>
              </a:spcAft>
              <a:buClr>
                <a:schemeClr val="accent1"/>
              </a:buClr>
              <a:buSzPct val="85000"/>
              <a:buFont typeface="Wingdings 2" panose="05020102010507070707" pitchFamily="18" charset="2"/>
              <a:buAutoNum type="arabicPeriod" startAt="7"/>
              <a:defRPr/>
            </a:pPr>
            <a:endParaRPr kumimoji="0" lang="en-US" sz="4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ctrTitle"/>
          </p:nvPr>
        </p:nvSpPr>
        <p:spPr>
          <a:xfrm>
            <a:off x="457200" y="1506538"/>
            <a:ext cx="8229600" cy="1470025"/>
          </a:xfrm>
        </p:spPr>
        <p:txBody>
          <a:bodyPr vert="horz" wrap="square" lIns="91440" tIns="45720" rIns="91440" bIns="91440" anchor="ctr" anchorCtr="0"/>
          <a:lstStyle/>
          <a:p>
            <a:pPr eaLnBrk="1" hangingPunct="1">
              <a:buClrTx/>
              <a:buSzTx/>
              <a:buFontTx/>
            </a:pPr>
            <a:r>
              <a:rPr lang="en-US" altLang="en-US" b="1" kern="1200" dirty="0">
                <a:solidFill>
                  <a:schemeClr val="bg1"/>
                </a:solidFill>
                <a:latin typeface="Arial" panose="020B0604020202020204" pitchFamily="34" charset="0"/>
                <a:ea typeface="+mj-ea"/>
                <a:cs typeface="Arial" panose="020B0604020202020204" pitchFamily="34" charset="0"/>
              </a:rPr>
              <a:t>Thank you</a:t>
            </a:r>
            <a:endParaRPr lang="en-IN" altLang="en-US" b="1" kern="1200" dirty="0">
              <a:solidFill>
                <a:schemeClr val="bg1"/>
              </a:solidFill>
              <a:latin typeface="Arial" panose="020B0604020202020204" pitchFamily="34" charset="0"/>
              <a:ea typeface="Arial" panose="020B0604020202020204" pitchFamily="34" charset="0"/>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374650" y="381000"/>
            <a:ext cx="8229600" cy="685800"/>
          </a:xfrm>
        </p:spPr>
        <p:txBody>
          <a:bodyPr vert="horz" wrap="square" lIns="91440" tIns="45720" rIns="91440" bIns="91440" numCol="1" anchor="b"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fr-CA" sz="3200" b="1" i="0" u="none" strike="noStrike" kern="1200" cap="all" spc="0" normalizeH="0" baseline="0" noProof="0" dirty="0">
                <a:ln>
                  <a:noFill/>
                </a:ln>
                <a:solidFill>
                  <a:srgbClr val="440AE6"/>
                </a:solidFill>
                <a:effectLst/>
                <a:uLnTx/>
                <a:uFillTx/>
                <a:latin typeface="Calibri" panose="020F0502020204030204" pitchFamily="34" charset="0"/>
                <a:ea typeface="+mj-ea"/>
                <a:cs typeface="Arial" panose="020B0604020202020204" pitchFamily="34" charset="0"/>
              </a:rPr>
              <a:t>INTRODUCTION</a:t>
            </a:r>
            <a:endParaRPr kumimoji="0" lang="fr-CA" altLang="en-US" sz="3200" b="1" i="0" u="none" strike="noStrike" kern="1200" cap="all" spc="0" normalizeH="0" baseline="0" noProof="0" dirty="0">
              <a:ln>
                <a:noFill/>
              </a:ln>
              <a:solidFill>
                <a:srgbClr val="440AE6"/>
              </a:solidFill>
              <a:effectLst/>
              <a:uLnTx/>
              <a:uFillTx/>
              <a:latin typeface="Calibri" panose="020F0502020204030204" pitchFamily="34" charset="0"/>
              <a:ea typeface="+mj-ea"/>
              <a:cs typeface="Arial" panose="020B0604020202020204" pitchFamily="34" charset="0"/>
            </a:endParaRPr>
          </a:p>
        </p:txBody>
      </p:sp>
      <p:sp>
        <p:nvSpPr>
          <p:cNvPr id="8196"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3</a:t>
            </a:fld>
            <a:endParaRPr lang="en-US" altLang="en-US" sz="1400" dirty="0">
              <a:solidFill>
                <a:srgbClr val="FFFFFF"/>
              </a:solidFill>
              <a:latin typeface="Franklin Gothic Book" panose="020B0503020102020204" pitchFamily="34" charset="0"/>
            </a:endParaRPr>
          </a:p>
        </p:txBody>
      </p:sp>
      <p:sp>
        <p:nvSpPr>
          <p:cNvPr id="2" name="Espace réservé du contenu 2"/>
          <p:cNvSpPr>
            <a:spLocks noGrp="1"/>
          </p:cNvSpPr>
          <p:nvPr>
            <p:ph sz="quarter" idx="1"/>
          </p:nvPr>
        </p:nvSpPr>
        <p:spPr>
          <a:xfrm>
            <a:off x="914400" y="1066800"/>
            <a:ext cx="7620000" cy="5029200"/>
          </a:xfrm>
        </p:spPr>
        <p:txBody>
          <a:bodyPr vert="horz" wrap="square" lIns="91440" tIns="45720" rIns="91440" bIns="45720" anchor="t" anchorCtr="0"/>
          <a:lstStyle/>
          <a:p>
            <a:pPr marL="0" indent="0" eaLnBrk="1" hangingPunct="1">
              <a:lnSpc>
                <a:spcPct val="120000"/>
              </a:lnSpc>
              <a:buClr>
                <a:schemeClr val="accent1"/>
              </a:buClr>
              <a:buSzPct val="85000"/>
              <a:buFont typeface="Wingdings 2" panose="05020102010507070707" pitchFamily="18" charset="2"/>
              <a:buNone/>
            </a:pPr>
            <a:endParaRPr sz="9600" b="1" dirty="0">
              <a:solidFill>
                <a:srgbClr val="C00000"/>
              </a:solidFill>
              <a:latin typeface="Calibri" panose="020F0502020204030204" pitchFamily="34" charset="0"/>
              <a:cs typeface="Arial" panose="020B0604020202020204" pitchFamily="34" charset="0"/>
            </a:endParaRPr>
          </a:p>
          <a:p>
            <a:pPr marL="0" indent="0" eaLnBrk="1" hangingPunct="1">
              <a:lnSpc>
                <a:spcPct val="170000"/>
              </a:lnSpc>
              <a:buClr>
                <a:schemeClr val="accent1"/>
              </a:buClr>
              <a:buSzPct val="85000"/>
              <a:buFont typeface="Wingdings 2" panose="05020102010507070707" pitchFamily="18" charset="2"/>
              <a:buNone/>
            </a:pPr>
            <a:endParaRPr sz="4000" b="1" dirty="0">
              <a:solidFill>
                <a:srgbClr val="C00000"/>
              </a:solidFill>
              <a:latin typeface="Arial" panose="020B0604020202020204" pitchFamily="34" charset="0"/>
              <a:ea typeface="Arial" panose="020B0604020202020204" pitchFamily="34" charset="0"/>
            </a:endParaRPr>
          </a:p>
        </p:txBody>
      </p:sp>
      <p:sp>
        <p:nvSpPr>
          <p:cNvPr id="3" name="Text Box 2"/>
          <p:cNvSpPr txBox="1"/>
          <p:nvPr/>
        </p:nvSpPr>
        <p:spPr>
          <a:xfrm>
            <a:off x="285750" y="1423035"/>
            <a:ext cx="8600440" cy="1322705"/>
          </a:xfrm>
          <a:prstGeom prst="rect">
            <a:avLst/>
          </a:prstGeom>
          <a:noFill/>
        </p:spPr>
        <p:txBody>
          <a:bodyPr wrap="square" rtlCol="0">
            <a:noAutofit/>
          </a:bodyPr>
          <a:lstStyle/>
          <a:p>
            <a:pPr algn="just">
              <a:lnSpc>
                <a:spcPct val="150000"/>
              </a:lnSpc>
              <a:buFont typeface="Wingdings" panose="05000000000000000000" pitchFamily="2" charset="2"/>
              <a:buChar char="Ø"/>
            </a:pPr>
            <a:r>
              <a:rPr lang="en-IN" dirty="0">
                <a:cs typeface="Arial" panose="020B0604020202020204" pitchFamily="34" charset="0"/>
                <a:sym typeface="+mn-ea"/>
              </a:rPr>
              <a:t> </a:t>
            </a:r>
            <a:r>
              <a:rPr dirty="0">
                <a:cs typeface="Arial" panose="020B0604020202020204" pitchFamily="34" charset="0"/>
                <a:sym typeface="+mn-ea"/>
              </a:rPr>
              <a:t>The IoT-based Underground </a:t>
            </a:r>
            <a:r>
              <a:rPr lang="en-US" dirty="0">
                <a:cs typeface="Arial" panose="020B0604020202020204" pitchFamily="34" charset="0"/>
                <a:sym typeface="+mn-ea"/>
              </a:rPr>
              <a:t>Environment</a:t>
            </a:r>
            <a:r>
              <a:rPr dirty="0">
                <a:cs typeface="Arial" panose="020B0604020202020204" pitchFamily="34" charset="0"/>
                <a:sym typeface="+mn-ea"/>
              </a:rPr>
              <a:t> Monitoring System is an </a:t>
            </a:r>
            <a:r>
              <a:rPr lang="en-IN" dirty="0">
                <a:cs typeface="Arial" panose="020B0604020202020204" pitchFamily="34" charset="0"/>
                <a:sym typeface="+mn-ea"/>
              </a:rPr>
              <a:t>                i</a:t>
            </a:r>
            <a:r>
              <a:rPr dirty="0">
                <a:cs typeface="Arial" panose="020B0604020202020204" pitchFamily="34" charset="0"/>
                <a:sym typeface="+mn-ea"/>
              </a:rPr>
              <a:t>nnovative safety solution for subterranean environments.</a:t>
            </a:r>
            <a:endParaRPr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IN" dirty="0">
                <a:cs typeface="Arial" panose="020B0604020202020204" pitchFamily="34" charset="0"/>
                <a:sym typeface="+mn-ea"/>
              </a:rPr>
              <a:t> </a:t>
            </a:r>
            <a:r>
              <a:rPr dirty="0">
                <a:cs typeface="Arial" panose="020B0604020202020204" pitchFamily="34" charset="0"/>
                <a:sym typeface="+mn-ea"/>
              </a:rPr>
              <a:t>It incorporates gas, temperature, humidity, fire, vibration</a:t>
            </a:r>
            <a:r>
              <a:rPr lang="en-US" dirty="0">
                <a:cs typeface="Arial" panose="020B0604020202020204" pitchFamily="34" charset="0"/>
                <a:sym typeface="+mn-ea"/>
              </a:rPr>
              <a:t> </a:t>
            </a:r>
            <a:r>
              <a:rPr dirty="0">
                <a:cs typeface="Arial" panose="020B0604020202020204" pitchFamily="34" charset="0"/>
                <a:sym typeface="+mn-ea"/>
              </a:rPr>
              <a:t>sensors for real-time data monitoring. </a:t>
            </a:r>
            <a:endParaRPr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dirty="0">
                <a:cs typeface="Arial" panose="020B0604020202020204" pitchFamily="34" charset="0"/>
                <a:sym typeface="+mn-ea"/>
              </a:rPr>
              <a:t> Including an LED indicator and a buzzer enhances responsiveness by providing visual and auditory alerts in critical conditions. </a:t>
            </a:r>
            <a:endParaRPr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IN" dirty="0">
                <a:cs typeface="Arial" panose="020B0604020202020204" pitchFamily="34" charset="0"/>
                <a:sym typeface="+mn-ea"/>
              </a:rPr>
              <a:t> </a:t>
            </a:r>
            <a:r>
              <a:rPr dirty="0">
                <a:cs typeface="Arial" panose="020B0604020202020204" pitchFamily="34" charset="0"/>
                <a:sym typeface="+mn-ea"/>
              </a:rPr>
              <a:t>This solution aims to proactively address safety concerns, empowering workers and supervisors with immediate information for prompt decision-making in challenging underground workspaces.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374650" y="381000"/>
            <a:ext cx="8229600" cy="685800"/>
          </a:xfrm>
        </p:spPr>
        <p:txBody>
          <a:bodyPr vert="horz" wrap="square" lIns="91440" tIns="45720" rIns="91440" bIns="91440" numCol="1" anchor="b"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accent4">
                    <a:lumMod val="50000"/>
                  </a:schemeClr>
                </a:solidFill>
                <a:effectLst/>
                <a:uLnTx/>
                <a:uFillTx/>
                <a:latin typeface="Calibri" panose="020F0502020204030204" pitchFamily="34" charset="0"/>
                <a:ea typeface="+mj-ea"/>
                <a:cs typeface="Arial" panose="020B0604020202020204" pitchFamily="34" charset="0"/>
              </a:rPr>
              <a:t>OBJECTIVES</a:t>
            </a:r>
            <a:endParaRPr kumimoji="0" lang="fr-CA" alt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9220"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4</a:t>
            </a:fld>
            <a:endParaRPr lang="en-US" altLang="en-US" sz="1400" dirty="0">
              <a:solidFill>
                <a:srgbClr val="FFFFFF"/>
              </a:solidFill>
              <a:latin typeface="Franklin Gothic Book" panose="020B0503020102020204" pitchFamily="34" charset="0"/>
            </a:endParaRPr>
          </a:p>
        </p:txBody>
      </p:sp>
      <p:sp>
        <p:nvSpPr>
          <p:cNvPr id="3" name="Text Box 2"/>
          <p:cNvSpPr txBox="1"/>
          <p:nvPr/>
        </p:nvSpPr>
        <p:spPr>
          <a:xfrm>
            <a:off x="467360" y="1036320"/>
            <a:ext cx="8148320" cy="3415030"/>
          </a:xfrm>
          <a:prstGeom prst="rect">
            <a:avLst/>
          </a:prstGeom>
          <a:noFill/>
        </p:spPr>
        <p:txBody>
          <a:bodyPr wrap="square" rtlCol="0">
            <a:spAutoFit/>
          </a:bodyPr>
          <a:lstStyle/>
          <a:p>
            <a:pPr algn="just" eaLnBrk="1" hangingPunct="1">
              <a:lnSpc>
                <a:spcPct val="200000"/>
              </a:lnSpc>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To develop an loT-based safety monitoring system for underground worker</a:t>
            </a:r>
            <a:r>
              <a:rPr lang="en-SG" altLang="en-US" dirty="0">
                <a:cs typeface="Arial" panose="020B0604020202020204" pitchFamily="34" charset="0"/>
                <a:sym typeface="+mn-ea"/>
              </a:rPr>
              <a:t>s.</a:t>
            </a:r>
            <a:endParaRPr lang="en-SG" altLang="en-US" dirty="0">
              <a:latin typeface="Arial" panose="020B0604020202020204" pitchFamily="34" charset="0"/>
              <a:cs typeface="Arial" panose="020B0604020202020204" pitchFamily="34" charset="0"/>
            </a:endParaRPr>
          </a:p>
          <a:p>
            <a:pPr algn="just" eaLnBrk="1" hangingPunct="1">
              <a:lnSpc>
                <a:spcPct val="200000"/>
              </a:lnSpc>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To monitor gas levels, temperature, humidity, fire, and vibrations in the </a:t>
            </a:r>
            <a:r>
              <a:rPr lang="en-IN" altLang="en-US" dirty="0">
                <a:cs typeface="Arial" panose="020B0604020202020204" pitchFamily="34" charset="0"/>
                <a:sym typeface="+mn-ea"/>
              </a:rPr>
              <a:t> </a:t>
            </a:r>
            <a:r>
              <a:rPr lang="en-US" dirty="0">
                <a:cs typeface="Arial" panose="020B0604020202020204" pitchFamily="34" charset="0"/>
                <a:sym typeface="+mn-ea"/>
              </a:rPr>
              <a:t>underground environment.</a:t>
            </a:r>
            <a:endParaRPr lang="en-US" dirty="0">
              <a:latin typeface="Arial" panose="020B0604020202020204" pitchFamily="34" charset="0"/>
              <a:cs typeface="Arial" panose="020B0604020202020204" pitchFamily="34" charset="0"/>
            </a:endParaRPr>
          </a:p>
          <a:p>
            <a:pPr algn="just" eaLnBrk="1" hangingPunct="1">
              <a:lnSpc>
                <a:spcPct val="200000"/>
              </a:lnSpc>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Enhance worker safety by providing proactive monitoring and timely</a:t>
            </a:r>
            <a:r>
              <a:rPr lang="en-SG" altLang="en-US" dirty="0">
                <a:cs typeface="Arial" panose="020B0604020202020204" pitchFamily="34" charset="0"/>
                <a:sym typeface="+mn-ea"/>
              </a:rPr>
              <a:t> </a:t>
            </a:r>
            <a:r>
              <a:rPr lang="en-US" dirty="0">
                <a:cs typeface="Arial" panose="020B0604020202020204" pitchFamily="34" charset="0"/>
                <a:sym typeface="+mn-ea"/>
              </a:rPr>
              <a:t>notifications in challenging underground conditions.</a:t>
            </a:r>
            <a:endParaRPr lang="en-US" dirty="0">
              <a:latin typeface="Arial" panose="020B0604020202020204" pitchFamily="34" charset="0"/>
              <a:cs typeface="Arial" panose="020B0604020202020204" pitchFamily="34" charset="0"/>
            </a:endParaRPr>
          </a:p>
          <a:p>
            <a:pPr algn="just" eaLnBrk="1" hangingPunct="1">
              <a:lnSpc>
                <a:spcPct val="200000"/>
              </a:lnSpc>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54050"/>
          </a:xfrm>
        </p:spPr>
        <p:txBody>
          <a:bodyPr vert="horz" wrap="square" lIns="91440" tIns="45720" rIns="91440" bIns="91440" numCol="1" anchor="b"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a:ln>
                  <a:noFill/>
                </a:ln>
                <a:solidFill>
                  <a:schemeClr val="accent5">
                    <a:lumMod val="50000"/>
                  </a:schemeClr>
                </a:solidFill>
                <a:effectLst/>
                <a:uLnTx/>
                <a:uFillTx/>
                <a:latin typeface="Calibri" panose="020F0502020204030204" pitchFamily="34" charset="0"/>
                <a:ea typeface="+mj-ea"/>
                <a:cs typeface="Arial" panose="020B0604020202020204" pitchFamily="34" charset="0"/>
              </a:rPr>
              <a:t>LITERATURE REVIEW</a:t>
            </a:r>
            <a:endParaRPr kumimoji="0" lang="en-US" altLang="en-US" sz="36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10243" name="Slide Number Placeholder 5"/>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898989"/>
                </a:solidFill>
              </a:rPr>
              <a:t>5</a:t>
            </a:fld>
            <a:endParaRPr lang="en-US" altLang="en-US" sz="1400" dirty="0">
              <a:solidFill>
                <a:srgbClr val="898989"/>
              </a:solidFill>
            </a:endParaRPr>
          </a:p>
        </p:txBody>
      </p:sp>
      <p:graphicFrame>
        <p:nvGraphicFramePr>
          <p:cNvPr id="10" name="Content Placeholder 9"/>
          <p:cNvGraphicFramePr>
            <a:graphicFrameLocks noGrp="1"/>
          </p:cNvGraphicFramePr>
          <p:nvPr>
            <p:ph sz="quarter" idx="1"/>
          </p:nvPr>
        </p:nvGraphicFramePr>
        <p:xfrm>
          <a:off x="381000" y="929005"/>
          <a:ext cx="8466455" cy="5541645"/>
        </p:xfrm>
        <a:graphic>
          <a:graphicData uri="http://schemas.openxmlformats.org/drawingml/2006/table">
            <a:tbl>
              <a:tblPr firstRow="1" bandRow="1">
                <a:tableStyleId>{BDBED569-4797-4DF1-A0F4-6AAB3CD982D8}</a:tableStyleId>
              </a:tblPr>
              <a:tblGrid>
                <a:gridCol w="1807210">
                  <a:extLst>
                    <a:ext uri="{9D8B030D-6E8A-4147-A177-3AD203B41FA5}">
                      <a16:colId xmlns:a16="http://schemas.microsoft.com/office/drawing/2014/main" val="20000"/>
                    </a:ext>
                  </a:extLst>
                </a:gridCol>
                <a:gridCol w="1664970">
                  <a:extLst>
                    <a:ext uri="{9D8B030D-6E8A-4147-A177-3AD203B41FA5}">
                      <a16:colId xmlns:a16="http://schemas.microsoft.com/office/drawing/2014/main" val="20001"/>
                    </a:ext>
                  </a:extLst>
                </a:gridCol>
                <a:gridCol w="1664970">
                  <a:extLst>
                    <a:ext uri="{9D8B030D-6E8A-4147-A177-3AD203B41FA5}">
                      <a16:colId xmlns:a16="http://schemas.microsoft.com/office/drawing/2014/main" val="20002"/>
                    </a:ext>
                  </a:extLst>
                </a:gridCol>
                <a:gridCol w="1664970">
                  <a:extLst>
                    <a:ext uri="{9D8B030D-6E8A-4147-A177-3AD203B41FA5}">
                      <a16:colId xmlns:a16="http://schemas.microsoft.com/office/drawing/2014/main" val="20003"/>
                    </a:ext>
                  </a:extLst>
                </a:gridCol>
                <a:gridCol w="1664335">
                  <a:extLst>
                    <a:ext uri="{9D8B030D-6E8A-4147-A177-3AD203B41FA5}">
                      <a16:colId xmlns:a16="http://schemas.microsoft.com/office/drawing/2014/main" val="20004"/>
                    </a:ext>
                  </a:extLst>
                </a:gridCol>
              </a:tblGrid>
              <a:tr h="731520">
                <a:tc>
                  <a:txBody>
                    <a:bodyPr/>
                    <a:lstStyle/>
                    <a:p>
                      <a:pPr algn="ctr"/>
                      <a:r>
                        <a:rPr lang="en-US" sz="1400" dirty="0"/>
                        <a:t>YEAR</a:t>
                      </a:r>
                      <a:endParaRPr lang="en-IN" altLang="en-US" sz="1400" dirty="0">
                        <a:latin typeface="+mn-lt"/>
                      </a:endParaRPr>
                    </a:p>
                  </a:txBody>
                  <a:tcPr marL="91439" marR="91439" anchor="ctr"/>
                </a:tc>
                <a:tc>
                  <a:txBody>
                    <a:bodyPr/>
                    <a:lstStyle/>
                    <a:p>
                      <a:pPr algn="ctr"/>
                      <a:r>
                        <a:rPr lang="en-IN" altLang="en-US" sz="1400" dirty="0">
                          <a:latin typeface="+mn-lt"/>
                        </a:rPr>
                        <a:t>TITLE OF THE PAPER</a:t>
                      </a:r>
                    </a:p>
                  </a:txBody>
                  <a:tcPr marL="91439" marR="91439" anchor="ctr"/>
                </a:tc>
                <a:tc>
                  <a:txBody>
                    <a:bodyPr/>
                    <a:lstStyle/>
                    <a:p>
                      <a:pPr algn="ctr"/>
                      <a:r>
                        <a:rPr lang="en-US" sz="1400" dirty="0"/>
                        <a:t>METHOD</a:t>
                      </a:r>
                      <a:endParaRPr lang="en-US" sz="1400" dirty="0">
                        <a:latin typeface="+mn-lt"/>
                      </a:endParaRPr>
                    </a:p>
                  </a:txBody>
                  <a:tcPr marL="91439" marR="91439" anchor="ctr"/>
                </a:tc>
                <a:tc>
                  <a:txBody>
                    <a:bodyPr/>
                    <a:lstStyle/>
                    <a:p>
                      <a:pPr algn="ctr"/>
                      <a:r>
                        <a:rPr lang="en-US" sz="1400" dirty="0"/>
                        <a:t>RESULTS/ PARAMETERS WITH  VALUES</a:t>
                      </a:r>
                      <a:endParaRPr lang="en-US" sz="1400" dirty="0">
                        <a:latin typeface="+mn-lt"/>
                      </a:endParaRPr>
                    </a:p>
                  </a:txBody>
                  <a:tcPr marL="91439" marR="91439" anchor="ctr"/>
                </a:tc>
                <a:tc>
                  <a:txBody>
                    <a:bodyPr/>
                    <a:lstStyle/>
                    <a:p>
                      <a:pPr algn="ctr"/>
                      <a:r>
                        <a:rPr lang="en-US" sz="1400" dirty="0"/>
                        <a:t>FEATURES/ DRAWBACKS</a:t>
                      </a:r>
                      <a:endParaRPr lang="en-US" sz="1400" dirty="0">
                        <a:latin typeface="+mn-lt"/>
                      </a:endParaRPr>
                    </a:p>
                  </a:txBody>
                  <a:tcPr marL="91439" marR="91439" anchor="ctr"/>
                </a:tc>
                <a:extLst>
                  <a:ext uri="{0D108BD9-81ED-4DB2-BD59-A6C34878D82A}">
                    <a16:rowId xmlns:a16="http://schemas.microsoft.com/office/drawing/2014/main" val="10000"/>
                  </a:ext>
                </a:extLst>
              </a:tr>
              <a:tr h="1371600">
                <a:tc>
                  <a:txBody>
                    <a:bodyPr/>
                    <a:lstStyle/>
                    <a:p>
                      <a:r>
                        <a:rPr lang="en-SG" altLang="en-US">
                          <a:sym typeface="+mn-ea"/>
                        </a:rPr>
                        <a:t>2023</a:t>
                      </a:r>
                      <a:endParaRPr lang="en-US" dirty="0"/>
                    </a:p>
                  </a:txBody>
                  <a:tcPr/>
                </a:tc>
                <a:tc>
                  <a:txBody>
                    <a:bodyPr/>
                    <a:lstStyle/>
                    <a:p>
                      <a:pPr algn="just"/>
                      <a:r>
                        <a:rPr lang="en-SG" altLang="en-US" sz="1400">
                          <a:latin typeface="Times New Roman" panose="02020603050405020304" pitchFamily="18" charset="0"/>
                          <a:cs typeface="Times New Roman" panose="02020603050405020304" pitchFamily="18" charset="0"/>
                          <a:sym typeface="+mn-ea"/>
                        </a:rPr>
                        <a:t>Coal</a:t>
                      </a:r>
                      <a:r>
                        <a:rPr lang="en-US" sz="1400">
                          <a:latin typeface="Times New Roman" panose="02020603050405020304" pitchFamily="18" charset="0"/>
                          <a:cs typeface="Times New Roman" panose="02020603050405020304" pitchFamily="18" charset="0"/>
                          <a:sym typeface="+mn-ea"/>
                        </a:rPr>
                        <a:t> M</a:t>
                      </a:r>
                      <a:r>
                        <a:rPr lang="en-SG" altLang="en-US" sz="1400">
                          <a:latin typeface="Times New Roman" panose="02020603050405020304" pitchFamily="18" charset="0"/>
                          <a:cs typeface="Times New Roman" panose="02020603050405020304" pitchFamily="18" charset="0"/>
                          <a:sym typeface="+mn-ea"/>
                        </a:rPr>
                        <a:t>ine</a:t>
                      </a:r>
                      <a:r>
                        <a:rPr lang="en-US" sz="1400">
                          <a:latin typeface="Times New Roman" panose="02020603050405020304" pitchFamily="18" charset="0"/>
                          <a:cs typeface="Times New Roman" panose="02020603050405020304" pitchFamily="18" charset="0"/>
                          <a:sym typeface="+mn-ea"/>
                        </a:rPr>
                        <a:t> S</a:t>
                      </a:r>
                      <a:r>
                        <a:rPr lang="en-SG" altLang="en-US" sz="1400">
                          <a:latin typeface="Times New Roman" panose="02020603050405020304" pitchFamily="18" charset="0"/>
                          <a:cs typeface="Times New Roman" panose="02020603050405020304" pitchFamily="18" charset="0"/>
                          <a:sym typeface="+mn-ea"/>
                        </a:rPr>
                        <a:t>afety</a:t>
                      </a:r>
                      <a:r>
                        <a:rPr lang="en-US" sz="1400">
                          <a:latin typeface="Times New Roman" panose="02020603050405020304" pitchFamily="18" charset="0"/>
                          <a:cs typeface="Times New Roman" panose="02020603050405020304" pitchFamily="18" charset="0"/>
                          <a:sym typeface="+mn-ea"/>
                        </a:rPr>
                        <a:t> A</a:t>
                      </a:r>
                      <a:r>
                        <a:rPr lang="en-SG" altLang="en-US" sz="1400">
                          <a:latin typeface="Times New Roman" panose="02020603050405020304" pitchFamily="18" charset="0"/>
                          <a:cs typeface="Times New Roman" panose="02020603050405020304" pitchFamily="18" charset="0"/>
                          <a:sym typeface="+mn-ea"/>
                        </a:rPr>
                        <a:t>nd</a:t>
                      </a:r>
                      <a:r>
                        <a:rPr lang="en-US" sz="1400">
                          <a:latin typeface="Times New Roman" panose="02020603050405020304" pitchFamily="18" charset="0"/>
                          <a:cs typeface="Times New Roman" panose="02020603050405020304" pitchFamily="18" charset="0"/>
                          <a:sym typeface="+mn-ea"/>
                        </a:rPr>
                        <a:t> H</a:t>
                      </a:r>
                      <a:r>
                        <a:rPr lang="en-SG" altLang="en-US" sz="1400">
                          <a:latin typeface="Times New Roman" panose="02020603050405020304" pitchFamily="18" charset="0"/>
                          <a:cs typeface="Times New Roman" panose="02020603050405020304" pitchFamily="18" charset="0"/>
                          <a:sym typeface="+mn-ea"/>
                        </a:rPr>
                        <a:t>ealth</a:t>
                      </a:r>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sym typeface="+mn-ea"/>
                        </a:rPr>
                        <a:t>M</a:t>
                      </a:r>
                      <a:r>
                        <a:rPr lang="en-SG" altLang="en-US" sz="1400">
                          <a:latin typeface="Times New Roman" panose="02020603050405020304" pitchFamily="18" charset="0"/>
                          <a:cs typeface="Times New Roman" panose="02020603050405020304" pitchFamily="18" charset="0"/>
                          <a:sym typeface="+mn-ea"/>
                        </a:rPr>
                        <a:t>onitoring</a:t>
                      </a:r>
                      <a:r>
                        <a:rPr lang="en-US" sz="1400">
                          <a:latin typeface="Times New Roman" panose="02020603050405020304" pitchFamily="18" charset="0"/>
                          <a:cs typeface="Times New Roman" panose="02020603050405020304" pitchFamily="18" charset="0"/>
                          <a:sym typeface="+mn-ea"/>
                        </a:rPr>
                        <a:t> S</a:t>
                      </a:r>
                      <a:r>
                        <a:rPr lang="en-SG" altLang="en-US" sz="1400">
                          <a:latin typeface="Times New Roman" panose="02020603050405020304" pitchFamily="18" charset="0"/>
                          <a:cs typeface="Times New Roman" panose="02020603050405020304" pitchFamily="18" charset="0"/>
                          <a:sym typeface="+mn-ea"/>
                        </a:rPr>
                        <a:t>ystem</a:t>
                      </a:r>
                      <a:endParaRPr lang="en-SG" alt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sym typeface="+mn-ea"/>
                        </a:rPr>
                        <a:t>Conduct a comprehensive risk assessment to identify potential hazard in the coal mine</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Real time updates</a:t>
                      </a:r>
                      <a:endParaRPr lang="en-SG" alt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Quick alert</a:t>
                      </a:r>
                      <a:endParaRPr lang="en-SG" altLang="en-US" sz="140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Training needed</a:t>
                      </a:r>
                      <a:endParaRPr lang="en-SG" alt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False alarms</a:t>
                      </a:r>
                      <a:endParaRPr lang="en-SG" altLang="en-US" sz="1400">
                        <a:latin typeface="Times New Roman" panose="02020603050405020304" pitchFamily="18" charset="0"/>
                        <a:cs typeface="Times New Roman" panose="02020603050405020304" pitchFamily="18" charset="0"/>
                      </a:endParaRPr>
                    </a:p>
                    <a:p>
                      <a:endParaRPr lang="en-SG" alt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39825">
                <a:tc>
                  <a:txBody>
                    <a:bodyPr/>
                    <a:lstStyle/>
                    <a:p>
                      <a:r>
                        <a:rPr lang="en-SG" altLang="en-US">
                          <a:sym typeface="+mn-ea"/>
                        </a:rPr>
                        <a:t>2022</a:t>
                      </a:r>
                      <a:endParaRPr lang="en-SG" altLang="en-US"/>
                    </a:p>
                    <a:p>
                      <a:endParaRPr lang="en-US" dirty="0"/>
                    </a:p>
                  </a:txBody>
                  <a:tcPr/>
                </a:tc>
                <a:tc>
                  <a:txBody>
                    <a:bodyPr/>
                    <a:lstStyle/>
                    <a:p>
                      <a:r>
                        <a:rPr lang="en-US" sz="1400">
                          <a:latin typeface="Times New Roman" panose="02020603050405020304" pitchFamily="18" charset="0"/>
                          <a:cs typeface="Times New Roman" panose="02020603050405020304" pitchFamily="18" charset="0"/>
                          <a:sym typeface="+mn-ea"/>
                        </a:rPr>
                        <a:t>Coal Mine Safety Monitoring and Alerting System</a:t>
                      </a:r>
                      <a:endParaRPr lang="en-US" sz="1400">
                        <a:latin typeface="Times New Roman" panose="02020603050405020304" pitchFamily="18" charset="0"/>
                        <a:cs typeface="Times New Roman" panose="02020603050405020304" pitchFamily="18" charset="0"/>
                      </a:endParaRPr>
                    </a:p>
                  </a:txBody>
                  <a:tcPr/>
                </a:tc>
                <a:tc>
                  <a:txBody>
                    <a:bodyPr/>
                    <a:lstStyle/>
                    <a:p>
                      <a:r>
                        <a:rPr lang="en-SG" altLang="en-US" sz="1400">
                          <a:latin typeface="Times New Roman" panose="02020603050405020304" pitchFamily="18" charset="0"/>
                          <a:cs typeface="Times New Roman" panose="02020603050405020304" pitchFamily="18" charset="0"/>
                          <a:sym typeface="+mn-ea"/>
                        </a:rPr>
                        <a:t>This</a:t>
                      </a:r>
                      <a:r>
                        <a:rPr lang="en-US" sz="1400">
                          <a:latin typeface="Times New Roman" panose="02020603050405020304" pitchFamily="18" charset="0"/>
                          <a:cs typeface="Times New Roman" panose="02020603050405020304" pitchFamily="18" charset="0"/>
                          <a:sym typeface="+mn-ea"/>
                        </a:rPr>
                        <a:t> encompasses designing, testing, and deploying a </a:t>
                      </a:r>
                      <a:r>
                        <a:rPr lang="en-SG" altLang="en-US" sz="1400">
                          <a:latin typeface="Times New Roman" panose="02020603050405020304" pitchFamily="18" charset="0"/>
                          <a:cs typeface="Times New Roman" panose="02020603050405020304" pitchFamily="18" charset="0"/>
                          <a:sym typeface="+mn-ea"/>
                        </a:rPr>
                        <a:t>WSN</a:t>
                      </a:r>
                      <a:endParaRPr lang="en-US" sz="140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P</a:t>
                      </a:r>
                      <a:r>
                        <a:rPr lang="en-US" sz="1400">
                          <a:latin typeface="Times New Roman" panose="02020603050405020304" pitchFamily="18" charset="0"/>
                          <a:cs typeface="Times New Roman" panose="02020603050405020304" pitchFamily="18" charset="0"/>
                          <a:sym typeface="+mn-ea"/>
                        </a:rPr>
                        <a:t>rice is modest</a:t>
                      </a: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altLang="en-US" sz="1400">
                          <a:latin typeface="Times New Roman" panose="02020603050405020304" pitchFamily="18" charset="0"/>
                          <a:cs typeface="Times New Roman" panose="02020603050405020304" pitchFamily="18" charset="0"/>
                          <a:sym typeface="+mn-ea"/>
                        </a:rPr>
                        <a:t>C</a:t>
                      </a:r>
                      <a:r>
                        <a:rPr lang="en-US" sz="1400">
                          <a:latin typeface="Times New Roman" panose="02020603050405020304" pitchFamily="18" charset="0"/>
                          <a:cs typeface="Times New Roman" panose="02020603050405020304" pitchFamily="18" charset="0"/>
                          <a:sym typeface="+mn-ea"/>
                        </a:rPr>
                        <a:t>rucial for the health and safety</a:t>
                      </a:r>
                      <a:endParaRPr lang="en-US" sz="140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Requires stable internet connect</a:t>
                      </a:r>
                      <a:r>
                        <a:rPr lang="en-SG" altLang="en-US" sz="1400" dirty="0">
                          <a:latin typeface="Times New Roman" panose="02020603050405020304" pitchFamily="18" charset="0"/>
                          <a:cs typeface="Times New Roman" panose="02020603050405020304" pitchFamily="18" charset="0"/>
                          <a:sym typeface="+mn-ea"/>
                        </a:rPr>
                        <a:t>i</a:t>
                      </a:r>
                      <a:r>
                        <a:rPr lang="en-US" sz="1400" dirty="0">
                          <a:latin typeface="Times New Roman" panose="02020603050405020304" pitchFamily="18" charset="0"/>
                          <a:cs typeface="Times New Roman" panose="02020603050405020304" pitchFamily="18" charset="0"/>
                          <a:sym typeface="+mn-ea"/>
                        </a:rPr>
                        <a:t>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567180">
                <a:tc>
                  <a:txBody>
                    <a:bodyPr/>
                    <a:lstStyle/>
                    <a:p>
                      <a:r>
                        <a:rPr lang="en-SG" altLang="en-US">
                          <a:sym typeface="+mn-ea"/>
                        </a:rPr>
                        <a:t>2020</a:t>
                      </a:r>
                      <a:endParaRPr lang="en-SG" altLang="en-US"/>
                    </a:p>
                    <a:p>
                      <a:endParaRPr lang="en-US" dirty="0"/>
                    </a:p>
                  </a:txBody>
                  <a:tcPr/>
                </a:tc>
                <a:tc>
                  <a:txBody>
                    <a:bodyPr/>
                    <a:lstStyle/>
                    <a:p>
                      <a:r>
                        <a:rPr lang="en-SG" altLang="en-US" sz="1400">
                          <a:latin typeface="Times New Roman" panose="02020603050405020304" pitchFamily="18" charset="0"/>
                          <a:cs typeface="Times New Roman" panose="02020603050405020304" pitchFamily="18" charset="0"/>
                          <a:sym typeface="+mn-ea"/>
                        </a:rPr>
                        <a:t>Construction of harmful gas monitoring system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SG" altLang="en-US" sz="1400">
                          <a:latin typeface="Times New Roman" panose="02020603050405020304" pitchFamily="18" charset="0"/>
                          <a:cs typeface="Times New Roman" panose="02020603050405020304" pitchFamily="18" charset="0"/>
                          <a:sym typeface="+mn-ea"/>
                        </a:rPr>
                        <a:t>Design a comprehensive system architecture with integration of sensors</a:t>
                      </a:r>
                      <a:endParaRPr lang="en-SG" altLang="en-US" sz="1400">
                        <a:latin typeface="Times New Roman" panose="02020603050405020304" pitchFamily="18" charset="0"/>
                        <a:cs typeface="Times New Roman" panose="02020603050405020304" pitchFamily="18" charset="0"/>
                      </a:endParaRPr>
                    </a:p>
                    <a:p>
                      <a:endParaRPr lang="en-SG" altLang="en-US" sz="140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a:latin typeface="Times New Roman" panose="02020603050405020304" pitchFamily="18" charset="0"/>
                          <a:cs typeface="Times New Roman" panose="02020603050405020304" pitchFamily="18" charset="0"/>
                          <a:sym typeface="+mn-ea"/>
                        </a:rPr>
                        <a:t>Real-time Alerts</a:t>
                      </a:r>
                      <a:endParaRPr lang="en-US" sz="1400" b="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a:latin typeface="Times New Roman" panose="02020603050405020304" pitchFamily="18" charset="0"/>
                          <a:cs typeface="Times New Roman" panose="02020603050405020304" pitchFamily="18" charset="0"/>
                          <a:sym typeface="+mn-ea"/>
                        </a:rPr>
                        <a:t>Reduced Exposure to Harmful Gases</a:t>
                      </a:r>
                      <a:endParaRPr lang="en-US" sz="1400" b="0">
                        <a:latin typeface="Times New Roman" panose="02020603050405020304" pitchFamily="18" charset="0"/>
                        <a:cs typeface="Times New Roman" panose="02020603050405020304" pitchFamily="18" charset="0"/>
                      </a:endParaRPr>
                    </a:p>
                    <a:p>
                      <a:endParaRPr lang="en-US" sz="14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Maintenance Requirements</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Privacy Concern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6576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4"/>
                  </a:ext>
                </a:extLst>
              </a:tr>
              <a:tr h="36576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a:xfrm>
            <a:off x="374650" y="381000"/>
            <a:ext cx="8229600" cy="685800"/>
          </a:xfrm>
        </p:spPr>
        <p:txBody>
          <a:bodyPr vert="horz" wrap="square" lIns="91440" tIns="45720" rIns="91440" bIns="91440" anchor="b" anchorCtr="0"/>
          <a:lstStyle/>
          <a:p>
            <a:pPr algn="ctr" eaLnBrk="1" hangingPunct="1"/>
            <a:r>
              <a:rPr sz="3200" b="1" dirty="0">
                <a:solidFill>
                  <a:srgbClr val="002060"/>
                </a:solidFill>
                <a:latin typeface="Calibri" panose="020F0502020204030204" pitchFamily="34" charset="0"/>
                <a:cs typeface="Arial" panose="020B0604020202020204" pitchFamily="34" charset="0"/>
              </a:rPr>
              <a:t>IDENTIFIED GAP/PROBLEM</a:t>
            </a:r>
            <a:endParaRPr lang="fr-CA" altLang="en-US" sz="3200" b="1" dirty="0">
              <a:solidFill>
                <a:srgbClr val="002060"/>
              </a:solidFill>
              <a:latin typeface="Times New Roman" panose="02020603050405020304" pitchFamily="18" charset="0"/>
              <a:ea typeface="Times New Roman" panose="02020603050405020304" pitchFamily="18" charset="0"/>
            </a:endParaRPr>
          </a:p>
        </p:txBody>
      </p:sp>
      <p:sp>
        <p:nvSpPr>
          <p:cNvPr id="12292"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6</a:t>
            </a:fld>
            <a:endParaRPr lang="en-US" altLang="en-US" sz="1400" dirty="0">
              <a:solidFill>
                <a:srgbClr val="FFFFFF"/>
              </a:solidFill>
              <a:latin typeface="Franklin Gothic Book" panose="020B0503020102020204" pitchFamily="34" charset="0"/>
            </a:endParaRPr>
          </a:p>
        </p:txBody>
      </p:sp>
      <p:sp>
        <p:nvSpPr>
          <p:cNvPr id="3" name="Text Box 2"/>
          <p:cNvSpPr txBox="1"/>
          <p:nvPr/>
        </p:nvSpPr>
        <p:spPr>
          <a:xfrm>
            <a:off x="666115" y="1452880"/>
            <a:ext cx="8004810" cy="2306955"/>
          </a:xfrm>
          <a:prstGeom prst="rect">
            <a:avLst/>
          </a:prstGeom>
          <a:noFill/>
        </p:spPr>
        <p:txBody>
          <a:bodyPr wrap="square" rtlCol="0">
            <a:spAutoFit/>
          </a:bodyPr>
          <a:lstStyle/>
          <a:p>
            <a:pPr algn="just">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In underground work environments, ensuring the safety and well-being of workers is a paramount concern due to the presence of various potential hazards such as gases, temperature fluctuations, humidity variations, fire risks, soil conditions, and structural vibrations. </a:t>
            </a:r>
            <a:endParaRPr lang="en-US" dirty="0">
              <a:latin typeface="Arial" panose="020B0604020202020204" pitchFamily="34" charset="0"/>
              <a:cs typeface="Arial" panose="020B0604020202020204" pitchFamily="34" charset="0"/>
            </a:endParaRPr>
          </a:p>
          <a:p>
            <a:pPr algn="just">
              <a:buFont typeface="Wingdings" panose="05000000000000000000" charset="0"/>
              <a:buChar char="Ø"/>
            </a:pPr>
            <a:r>
              <a:rPr lang="en-IN" altLang="en-US" dirty="0">
                <a:cs typeface="Arial" panose="020B0604020202020204" pitchFamily="34" charset="0"/>
                <a:sym typeface="+mn-ea"/>
              </a:rPr>
              <a:t> </a:t>
            </a:r>
            <a:r>
              <a:rPr lang="en-US" dirty="0">
                <a:cs typeface="Arial" panose="020B0604020202020204" pitchFamily="34" charset="0"/>
                <a:sym typeface="+mn-ea"/>
              </a:rPr>
              <a:t>The lack of real-time monitoring and timely alerts in these environments increases the risk of accidents and compromises the safety of underground workers. </a:t>
            </a:r>
            <a:endParaRPr lang="en-US" dirty="0">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374650" y="381000"/>
            <a:ext cx="8229600" cy="685800"/>
          </a:xfrm>
        </p:spPr>
        <p:txBody>
          <a:bodyPr vert="horz" wrap="square" lIns="91440" tIns="45720" rIns="91440" bIns="91440" anchor="b" anchorCtr="0"/>
          <a:lstStyle/>
          <a:p>
            <a:pPr algn="ctr" eaLnBrk="1" hangingPunct="1"/>
            <a:r>
              <a:rPr sz="3200" b="1" dirty="0">
                <a:solidFill>
                  <a:srgbClr val="7030A0"/>
                </a:solidFill>
                <a:latin typeface="Calibri" panose="020F0502020204030204" pitchFamily="34" charset="0"/>
                <a:cs typeface="Arial" panose="020B0604020202020204" pitchFamily="34" charset="0"/>
              </a:rPr>
              <a:t>PROPOSED SYSTEM </a:t>
            </a:r>
            <a:endParaRPr lang="fr-CA" altLang="en-US" sz="3200" b="1" dirty="0">
              <a:solidFill>
                <a:srgbClr val="002060"/>
              </a:solidFill>
              <a:latin typeface="Times New Roman" panose="02020603050405020304" pitchFamily="18" charset="0"/>
              <a:ea typeface="Times New Roman" panose="02020603050405020304" pitchFamily="18" charset="0"/>
            </a:endParaRPr>
          </a:p>
        </p:txBody>
      </p:sp>
      <p:sp>
        <p:nvSpPr>
          <p:cNvPr id="13316"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7</a:t>
            </a:fld>
            <a:endParaRPr lang="en-US" altLang="en-US" sz="1400" dirty="0">
              <a:solidFill>
                <a:srgbClr val="FFFFFF"/>
              </a:solidFill>
              <a:latin typeface="Franklin Gothic Book" panose="020B0503020102020204" pitchFamily="34" charset="0"/>
            </a:endParaRPr>
          </a:p>
        </p:txBody>
      </p:sp>
      <p:sp>
        <p:nvSpPr>
          <p:cNvPr id="2" name="Text Box 1"/>
          <p:cNvSpPr txBox="1"/>
          <p:nvPr/>
        </p:nvSpPr>
        <p:spPr>
          <a:xfrm>
            <a:off x="76200" y="1061085"/>
            <a:ext cx="8882380" cy="4030345"/>
          </a:xfrm>
          <a:prstGeom prst="rect">
            <a:avLst/>
          </a:prstGeom>
          <a:noFill/>
        </p:spPr>
        <p:txBody>
          <a:bodyPr wrap="square" rtlCol="0">
            <a:noAutofit/>
          </a:bodyPr>
          <a:lstStyle/>
          <a:p>
            <a:pPr marL="285750" indent="-285750" algn="just">
              <a:lnSpc>
                <a:spcPct val="100000"/>
              </a:lnSpc>
              <a:buFont typeface="Arial" panose="020B0604020202020204" pitchFamily="34" charset="0"/>
              <a:buChar char="•"/>
            </a:pPr>
            <a:r>
              <a:rPr lang="en-SG" altLang="en-IN">
                <a:latin typeface="Times New Roman" panose="02020603050405020304" pitchFamily="18" charset="0"/>
                <a:cs typeface="Times New Roman" panose="02020603050405020304" pitchFamily="18" charset="0"/>
              </a:rPr>
              <a:t>All the values obtained from each sensor will be changing and that </a:t>
            </a:r>
            <a:r>
              <a:rPr lang="en-IN" altLang="en-US">
                <a:latin typeface="Times New Roman" panose="02020603050405020304" pitchFamily="18" charset="0"/>
                <a:cs typeface="Times New Roman" panose="02020603050405020304" pitchFamily="18" charset="0"/>
              </a:rPr>
              <a:t>sensor values </a:t>
            </a:r>
            <a:r>
              <a:rPr lang="en-SG" altLang="en-IN">
                <a:latin typeface="Times New Roman" panose="02020603050405020304" pitchFamily="18" charset="0"/>
                <a:cs typeface="Times New Roman" panose="02020603050405020304" pitchFamily="18" charset="0"/>
              </a:rPr>
              <a:t>is feed </a:t>
            </a:r>
            <a:r>
              <a:rPr lang="en-IN" altLang="en-US">
                <a:latin typeface="Times New Roman" panose="02020603050405020304" pitchFamily="18" charset="0"/>
                <a:cs typeface="Times New Roman" panose="02020603050405020304" pitchFamily="18" charset="0"/>
              </a:rPr>
              <a:t>as input to </a:t>
            </a:r>
            <a:r>
              <a:rPr lang="en-SG" altLang="en-IN">
                <a:latin typeface="Times New Roman" panose="02020603050405020304" pitchFamily="18" charset="0"/>
                <a:cs typeface="Times New Roman" panose="02020603050405020304" pitchFamily="18" charset="0"/>
              </a:rPr>
              <a:t>A</a:t>
            </a:r>
            <a:r>
              <a:rPr lang="en-IN" altLang="en-US">
                <a:latin typeface="Times New Roman" panose="02020603050405020304" pitchFamily="18" charset="0"/>
                <a:cs typeface="Times New Roman" panose="02020603050405020304" pitchFamily="18" charset="0"/>
              </a:rPr>
              <a:t>rduino </a:t>
            </a:r>
            <a:r>
              <a:rPr lang="en-SG" altLang="en-IN">
                <a:latin typeface="Times New Roman" panose="02020603050405020304" pitchFamily="18" charset="0"/>
                <a:cs typeface="Times New Roman" panose="02020603050405020304" pitchFamily="18" charset="0"/>
              </a:rPr>
              <a:t>U</a:t>
            </a:r>
            <a:r>
              <a:rPr lang="en-IN" altLang="en-US">
                <a:latin typeface="Times New Roman" panose="02020603050405020304" pitchFamily="18" charset="0"/>
                <a:cs typeface="Times New Roman" panose="02020603050405020304" pitchFamily="18" charset="0"/>
              </a:rPr>
              <a:t>no</a:t>
            </a:r>
            <a:r>
              <a:rPr lang="en-SG" altLang="en-IN">
                <a:latin typeface="Times New Roman" panose="02020603050405020304" pitchFamily="18" charset="0"/>
                <a:cs typeface="Times New Roman" panose="02020603050405020304" pitchFamily="18" charset="0"/>
              </a:rPr>
              <a:t> through Analog and Digital pins and here LED, buzzer, LCD I2C is also connected to Arduino Uno to digital pins. T</a:t>
            </a:r>
            <a:r>
              <a:rPr lang="en-IN" altLang="en-US">
                <a:latin typeface="Times New Roman" panose="02020603050405020304" pitchFamily="18" charset="0"/>
                <a:cs typeface="Times New Roman" panose="02020603050405020304" pitchFamily="18" charset="0"/>
              </a:rPr>
              <a:t>he values </a:t>
            </a:r>
            <a:r>
              <a:rPr lang="en-SG" altLang="en-IN">
                <a:latin typeface="Times New Roman" panose="02020603050405020304" pitchFamily="18" charset="0"/>
                <a:cs typeface="Times New Roman" panose="02020603050405020304" pitchFamily="18" charset="0"/>
              </a:rPr>
              <a:t>obtained from the sensor </a:t>
            </a:r>
            <a:r>
              <a:rPr lang="en-IN" altLang="en-US">
                <a:latin typeface="Times New Roman" panose="02020603050405020304" pitchFamily="18" charset="0"/>
                <a:cs typeface="Times New Roman" panose="02020603050405020304" pitchFamily="18" charset="0"/>
              </a:rPr>
              <a:t>will be analysed and the data will be sent to ESP8266 </a:t>
            </a:r>
            <a:r>
              <a:rPr lang="en-SG" altLang="en-IN">
                <a:latin typeface="Times New Roman" panose="02020603050405020304" pitchFamily="18" charset="0"/>
                <a:cs typeface="Times New Roman" panose="02020603050405020304" pitchFamily="18" charset="0"/>
              </a:rPr>
              <a:t>Node MCU </a:t>
            </a:r>
            <a:r>
              <a:rPr lang="en-IN" altLang="en-US">
                <a:latin typeface="Times New Roman" panose="02020603050405020304" pitchFamily="18" charset="0"/>
                <a:cs typeface="Times New Roman" panose="02020603050405020304" pitchFamily="18" charset="0"/>
              </a:rPr>
              <a:t>through </a:t>
            </a:r>
            <a:r>
              <a:rPr lang="en-SG" altLang="en-IN">
                <a:latin typeface="Times New Roman" panose="02020603050405020304" pitchFamily="18" charset="0"/>
                <a:cs typeface="Times New Roman" panose="02020603050405020304" pitchFamily="18" charset="0"/>
              </a:rPr>
              <a:t>T</a:t>
            </a:r>
            <a:r>
              <a:rPr lang="en-IN" altLang="en-US">
                <a:latin typeface="Times New Roman" panose="02020603050405020304" pitchFamily="18" charset="0"/>
                <a:cs typeface="Times New Roman" panose="02020603050405020304" pitchFamily="18" charset="0"/>
              </a:rPr>
              <a:t>ransmitter and </a:t>
            </a:r>
            <a:r>
              <a:rPr lang="en-SG" altLang="en-IN">
                <a:latin typeface="Times New Roman" panose="02020603050405020304" pitchFamily="18" charset="0"/>
                <a:cs typeface="Times New Roman" panose="02020603050405020304" pitchFamily="18" charset="0"/>
              </a:rPr>
              <a:t>R</a:t>
            </a:r>
            <a:r>
              <a:rPr lang="en-IN" altLang="en-US">
                <a:latin typeface="Times New Roman" panose="02020603050405020304" pitchFamily="18" charset="0"/>
                <a:cs typeface="Times New Roman" panose="02020603050405020304" pitchFamily="18" charset="0"/>
              </a:rPr>
              <a:t>eceiver</a:t>
            </a:r>
            <a:r>
              <a:rPr lang="en-SG" altLang="en-IN">
                <a:latin typeface="Times New Roman" panose="02020603050405020304" pitchFamily="18" charset="0"/>
                <a:cs typeface="Times New Roman" panose="02020603050405020304" pitchFamily="18" charset="0"/>
              </a:rPr>
              <a:t> pin</a:t>
            </a:r>
            <a:r>
              <a:rPr lang="en-IN" altLang="en-US">
                <a:latin typeface="Times New Roman" panose="02020603050405020304" pitchFamily="18" charset="0"/>
                <a:cs typeface="Times New Roman" panose="02020603050405020304" pitchFamily="18" charset="0"/>
              </a:rPr>
              <a:t>, as </a:t>
            </a:r>
            <a:r>
              <a:rPr lang="en-SG" altLang="en-IN">
                <a:latin typeface="Times New Roman" panose="02020603050405020304" pitchFamily="18" charset="0"/>
                <a:cs typeface="Times New Roman" panose="02020603050405020304" pitchFamily="18" charset="0"/>
              </a:rPr>
              <a:t>A</a:t>
            </a:r>
            <a:r>
              <a:rPr lang="en-IN" altLang="en-US">
                <a:latin typeface="Times New Roman" panose="02020603050405020304" pitchFamily="18" charset="0"/>
                <a:cs typeface="Times New Roman" panose="02020603050405020304" pitchFamily="18" charset="0"/>
              </a:rPr>
              <a:t>rduino is connected to the </a:t>
            </a:r>
            <a:r>
              <a:rPr lang="en-SG" altLang="en-IN">
                <a:latin typeface="Times New Roman" panose="02020603050405020304" pitchFamily="18" charset="0"/>
                <a:cs typeface="Times New Roman" panose="02020603050405020304" pitchFamily="18" charset="0"/>
              </a:rPr>
              <a:t>R</a:t>
            </a:r>
            <a:r>
              <a:rPr lang="en-IN" altLang="en-US">
                <a:latin typeface="Times New Roman" panose="02020603050405020304" pitchFamily="18" charset="0"/>
                <a:cs typeface="Times New Roman" panose="02020603050405020304" pitchFamily="18" charset="0"/>
              </a:rPr>
              <a:t>eceiver of ESP8266 and vi</a:t>
            </a:r>
            <a:r>
              <a:rPr lang="en-SG" altLang="en-IN">
                <a:latin typeface="Times New Roman" panose="02020603050405020304" pitchFamily="18" charset="0"/>
                <a:cs typeface="Times New Roman" panose="02020603050405020304" pitchFamily="18" charset="0"/>
              </a:rPr>
              <a:t>c</a:t>
            </a:r>
            <a:r>
              <a:rPr lang="en-IN" altLang="en-US">
                <a:latin typeface="Times New Roman" panose="02020603050405020304" pitchFamily="18" charset="0"/>
                <a:cs typeface="Times New Roman" panose="02020603050405020304" pitchFamily="18" charset="0"/>
              </a:rPr>
              <a:t>eversa. So this pins are used for </a:t>
            </a:r>
            <a:r>
              <a:rPr lang="en-SG" altLang="en-IN">
                <a:latin typeface="Times New Roman" panose="02020603050405020304" pitchFamily="18" charset="0"/>
                <a:cs typeface="Times New Roman" panose="02020603050405020304" pitchFamily="18" charset="0"/>
              </a:rPr>
              <a:t>T</a:t>
            </a:r>
            <a:r>
              <a:rPr lang="en-IN" altLang="en-US">
                <a:latin typeface="Times New Roman" panose="02020603050405020304" pitchFamily="18" charset="0"/>
                <a:cs typeface="Times New Roman" panose="02020603050405020304" pitchFamily="18" charset="0"/>
              </a:rPr>
              <a:t>ransmitting and </a:t>
            </a:r>
            <a:r>
              <a:rPr lang="en-SG" altLang="en-IN">
                <a:latin typeface="Times New Roman" panose="02020603050405020304" pitchFamily="18" charset="0"/>
                <a:cs typeface="Times New Roman" panose="02020603050405020304" pitchFamily="18" charset="0"/>
              </a:rPr>
              <a:t>R</a:t>
            </a:r>
            <a:r>
              <a:rPr lang="en-IN" altLang="en-US">
                <a:latin typeface="Times New Roman" panose="02020603050405020304" pitchFamily="18" charset="0"/>
                <a:cs typeface="Times New Roman" panose="02020603050405020304" pitchFamily="18" charset="0"/>
              </a:rPr>
              <a:t>eceiving the data information.</a:t>
            </a:r>
            <a:r>
              <a:rPr lang="en-SG" altLang="en-IN">
                <a:latin typeface="Times New Roman" panose="02020603050405020304" pitchFamily="18" charset="0"/>
                <a:cs typeface="Times New Roman" panose="02020603050405020304" pitchFamily="18" charset="0"/>
              </a:rPr>
              <a:t>Now the data will be received from Arduino. </a:t>
            </a:r>
          </a:p>
          <a:p>
            <a:pPr marL="285750" indent="-285750" algn="just">
              <a:lnSpc>
                <a:spcPct val="100000"/>
              </a:lnSpc>
              <a:buFont typeface="Arial" panose="020B0604020202020204" pitchFamily="34" charset="0"/>
              <a:buChar char="•"/>
            </a:pPr>
            <a:r>
              <a:rPr lang="en-SG" altLang="en-IN">
                <a:latin typeface="Times New Roman" panose="02020603050405020304" pitchFamily="18" charset="0"/>
                <a:cs typeface="Times New Roman" panose="02020603050405020304" pitchFamily="18" charset="0"/>
              </a:rPr>
              <a:t>The ESP8266 Node MCU will analyse the data for each sensor and it also checks for the threshold value of each sensor.The logic given in this circuit is it will check for the threshold value of each sensor and even if anyone of sensor exceeds the threshold value then it must automatically alert and immediately sent to the communication device. </a:t>
            </a:r>
          </a:p>
          <a:p>
            <a:pPr marL="285750" indent="-285750" algn="just">
              <a:lnSpc>
                <a:spcPct val="100000"/>
              </a:lnSpc>
              <a:buFont typeface="Arial" panose="020B0604020202020204" pitchFamily="34" charset="0"/>
              <a:buChar char="•"/>
            </a:pPr>
            <a:r>
              <a:rPr lang="en-SG" altLang="en-IN">
                <a:latin typeface="Times New Roman" panose="02020603050405020304" pitchFamily="18" charset="0"/>
                <a:cs typeface="Times New Roman" panose="02020603050405020304" pitchFamily="18" charset="0"/>
              </a:rPr>
              <a:t>For eg if the Carbon monoxide value alone exceeds the threshold then immediately sent to communication device like LED and Buzzer.After alerting through communication device it is sent for Data Visualization through Matlab and Machine learning.</a:t>
            </a:r>
          </a:p>
          <a:p>
            <a:pPr marL="285750" indent="-285750" algn="just">
              <a:lnSpc>
                <a:spcPct val="100000"/>
              </a:lnSpc>
              <a:buFont typeface="Arial" panose="020B0604020202020204" pitchFamily="34" charset="0"/>
              <a:buChar char="•"/>
            </a:pPr>
            <a:r>
              <a:rPr lang="en-SG" altLang="en-IN">
                <a:latin typeface="Times New Roman" panose="02020603050405020304" pitchFamily="18" charset="0"/>
                <a:cs typeface="Times New Roman" panose="02020603050405020304" pitchFamily="18" charset="0"/>
              </a:rPr>
              <a:t>Suppose if the sensor value doesnot exceed with the threshold value then it is sent directly for Data Visualization. LCD will also be connected to this device to display the real time data of each sensor. Therefore, the outputs are obtained through graph with respect to time in sec in Matlab and as the actual values are given predicted values are obtained with respect to in Machine Learning.</a:t>
            </a:r>
            <a:endParaRPr lang="en-IN" altLang="en-US">
              <a:latin typeface="Times New Roman" panose="02020603050405020304" pitchFamily="18" charset="0"/>
              <a:cs typeface="Times New Roman" panose="02020603050405020304" pitchFamily="18" charset="0"/>
            </a:endParaRPr>
          </a:p>
          <a:p>
            <a:r>
              <a:rPr lang="en-IN" alt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374650" y="381000"/>
            <a:ext cx="8229600" cy="685800"/>
          </a:xfrm>
        </p:spPr>
        <p:txBody>
          <a:bodyPr vert="horz" wrap="square" lIns="91440" tIns="45720" rIns="91440" bIns="91440" anchor="b" anchorCtr="0"/>
          <a:lstStyle/>
          <a:p>
            <a:pPr algn="ctr" eaLnBrk="1" hangingPunct="1"/>
            <a:r>
              <a:rPr sz="3200" b="1" dirty="0">
                <a:solidFill>
                  <a:srgbClr val="7030A0"/>
                </a:solidFill>
                <a:latin typeface="Calibri" panose="020F0502020204030204" pitchFamily="34" charset="0"/>
                <a:cs typeface="Arial" panose="020B0604020202020204" pitchFamily="34" charset="0"/>
              </a:rPr>
              <a:t>PRPOSED SYSTEM - BLOCK DIAGRAM</a:t>
            </a:r>
            <a:endParaRPr lang="fr-CA" altLang="en-US" sz="3200" b="1" dirty="0">
              <a:solidFill>
                <a:srgbClr val="002060"/>
              </a:solidFill>
              <a:latin typeface="Times New Roman" panose="02020603050405020304" pitchFamily="18" charset="0"/>
              <a:ea typeface="Times New Roman" panose="02020603050405020304" pitchFamily="18" charset="0"/>
            </a:endParaRPr>
          </a:p>
        </p:txBody>
      </p:sp>
      <p:sp>
        <p:nvSpPr>
          <p:cNvPr id="14340"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8</a:t>
            </a:fld>
            <a:endParaRPr lang="en-US" altLang="en-US" sz="1400" dirty="0">
              <a:solidFill>
                <a:srgbClr val="FFFFFF"/>
              </a:solidFill>
              <a:latin typeface="Franklin Gothic Book" panose="020B0503020102020204" pitchFamily="34" charset="0"/>
            </a:endParaRPr>
          </a:p>
        </p:txBody>
      </p:sp>
      <p:pic>
        <p:nvPicPr>
          <p:cNvPr id="3" name="Picture 2" descr="Screenshot (34)"/>
          <p:cNvPicPr>
            <a:picLocks noChangeAspect="1"/>
          </p:cNvPicPr>
          <p:nvPr/>
        </p:nvPicPr>
        <p:blipFill>
          <a:blip r:embed="rId3"/>
          <a:stretch>
            <a:fillRect/>
          </a:stretch>
        </p:blipFill>
        <p:spPr>
          <a:xfrm>
            <a:off x="1209675" y="1268730"/>
            <a:ext cx="6170930" cy="4965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374650" y="381000"/>
            <a:ext cx="8229600" cy="685800"/>
          </a:xfrm>
        </p:spPr>
        <p:txBody>
          <a:bodyPr vert="horz" wrap="square" lIns="91440" tIns="45720" rIns="91440" bIns="91440" numCol="1" anchor="b"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accent4">
                    <a:lumMod val="50000"/>
                  </a:schemeClr>
                </a:solidFill>
                <a:effectLst/>
                <a:uLnTx/>
                <a:uFillTx/>
                <a:latin typeface="Calibri" panose="020F0502020204030204" pitchFamily="34" charset="0"/>
                <a:ea typeface="+mj-ea"/>
                <a:cs typeface="Arial" panose="020B0604020202020204" pitchFamily="34" charset="0"/>
              </a:rPr>
              <a:t>IMPLEMENTATION &amp; TESTING</a:t>
            </a:r>
            <a:endParaRPr kumimoji="0" lang="fr-CA" altLang="en-US" sz="3200" b="1" i="0" u="none" strike="noStrike" kern="1200" cap="none" spc="0" normalizeH="0" baseline="0" noProof="0" dirty="0">
              <a:ln>
                <a:noFill/>
              </a:ln>
              <a:solidFill>
                <a:schemeClr val="accent4">
                  <a:lumMod val="50000"/>
                </a:schemeClr>
              </a:solidFill>
              <a:effectLst/>
              <a:uLnTx/>
              <a:uFillTx/>
              <a:latin typeface="Times New Roman" panose="02020603050405020304" pitchFamily="18" charset="0"/>
              <a:ea typeface="+mj-ea"/>
              <a:cs typeface="Times New Roman" panose="02020603050405020304" pitchFamily="18" charset="0"/>
            </a:endParaRPr>
          </a:p>
        </p:txBody>
      </p:sp>
      <p:sp>
        <p:nvSpPr>
          <p:cNvPr id="15364" name="Slide Number Placeholder 1"/>
          <p:cNvSpPr txBox="1">
            <a:spLocks noGrp="1"/>
          </p:cNvSpPr>
          <p:nvPr>
            <p:ph type="sldNum" sz="quarter" idx="12"/>
          </p:nvPr>
        </p:nvSpPr>
        <p:spPr bwMode="auto">
          <a:ln>
            <a:noFill/>
          </a:ln>
        </p:spPr>
        <p:txBody>
          <a:bodyPr wrap="none" lIns="0" tIns="0" rIns="0" bIns="0" anchor="ctr" anchorCtr="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fld id="{9A0DB2DC-4C9A-4742-B13C-FB6460FD3503}" type="slidenum">
              <a:rPr lang="en-US" altLang="en-US" sz="1400" dirty="0">
                <a:solidFill>
                  <a:srgbClr val="FFFFFF"/>
                </a:solidFill>
                <a:latin typeface="Franklin Gothic Book" panose="020B0503020102020204" pitchFamily="34" charset="0"/>
              </a:rPr>
              <a:t>9</a:t>
            </a:fld>
            <a:endParaRPr lang="en-US" altLang="en-US" sz="1400" dirty="0">
              <a:solidFill>
                <a:srgbClr val="FFFFFF"/>
              </a:solidFill>
              <a:latin typeface="Franklin Gothic Book" panose="020B0503020102020204" pitchFamily="34" charset="0"/>
            </a:endParaRPr>
          </a:p>
        </p:txBody>
      </p:sp>
      <p:pic>
        <p:nvPicPr>
          <p:cNvPr id="2" name="Picture 1" descr="image of project"/>
          <p:cNvPicPr>
            <a:picLocks noChangeAspect="1"/>
          </p:cNvPicPr>
          <p:nvPr/>
        </p:nvPicPr>
        <p:blipFill>
          <a:blip r:embed="rId3"/>
          <a:stretch>
            <a:fillRect/>
          </a:stretch>
        </p:blipFill>
        <p:spPr>
          <a:xfrm>
            <a:off x="1295400" y="1295400"/>
            <a:ext cx="6552565" cy="49149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1148</Words>
  <Application>Microsoft Office PowerPoint</Application>
  <PresentationFormat>On-screen Show (4:3)</PresentationFormat>
  <Paragraphs>132</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Franklin Gothic Book</vt:lpstr>
      <vt:lpstr>Perpetua</vt:lpstr>
      <vt:lpstr>Times New Roman</vt:lpstr>
      <vt:lpstr>Wingdings</vt:lpstr>
      <vt:lpstr>Wingdings 2</vt:lpstr>
      <vt:lpstr>Equity</vt:lpstr>
      <vt:lpstr>PowerPoint Presentation</vt:lpstr>
      <vt:lpstr>CONTENTS</vt:lpstr>
      <vt:lpstr>INTRODUCTION</vt:lpstr>
      <vt:lpstr>OBJECTIVES</vt:lpstr>
      <vt:lpstr>LITERATURE REVIEW</vt:lpstr>
      <vt:lpstr>IDENTIFIED GAP/PROBLEM</vt:lpstr>
      <vt:lpstr>PROPOSED SYSTEM </vt:lpstr>
      <vt:lpstr>PRPOSED SYSTEM - BLOCK DIAGRAM</vt:lpstr>
      <vt:lpstr>IMPLEMENTATION &amp; TESTING</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Santhi</dc:creator>
  <cp:lastModifiedBy>SUNDARAVALLI S</cp:lastModifiedBy>
  <cp:revision>1265</cp:revision>
  <cp:lastPrinted>2014-11-28T12:38:00Z</cp:lastPrinted>
  <dcterms:created xsi:type="dcterms:W3CDTF">2006-08-16T00:00:00Z</dcterms:created>
  <dcterms:modified xsi:type="dcterms:W3CDTF">2024-03-26T04:12:46Z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C3BAFF1357B54B86A3A5D16579719222_13</vt:lpwstr>
  </property>
  <property fmtid="{D5CDD505-2E9C-101B-9397-08002B2CF9AE}" pid="3" name="KSOProductBuildVer">
    <vt:lpwstr>1033-12.2.0.13489</vt:lpwstr>
  </property>
</Properties>
</file>