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0" r:id="rId1"/>
  </p:sldMasterIdLst>
  <p:notesMasterIdLst>
    <p:notesMasterId r:id="rId14"/>
  </p:notesMasterIdLst>
  <p:sldIdLst>
    <p:sldId id="265" r:id="rId2"/>
    <p:sldId id="257" r:id="rId3"/>
    <p:sldId id="259" r:id="rId4"/>
    <p:sldId id="260" r:id="rId5"/>
    <p:sldId id="261" r:id="rId6"/>
    <p:sldId id="262" r:id="rId7"/>
    <p:sldId id="263" r:id="rId8"/>
    <p:sldId id="268" r:id="rId9"/>
    <p:sldId id="266" r:id="rId10"/>
    <p:sldId id="267" r:id="rId11"/>
    <p:sldId id="25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5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4129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9420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301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312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3840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8467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3167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04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566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8929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798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2732098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mart-water-fountain.netlify.app/" TargetMode="External"/><Relationship Id="rId2" Type="http://schemas.openxmlformats.org/officeDocument/2006/relationships/hyperlink" Target="https://smart-water-fountain.netlify.ap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6928"/>
            <a:ext cx="10006832" cy="1148766"/>
          </a:xfrm>
          <a:custGeom>
            <a:avLst/>
            <a:gdLst/>
            <a:ahLst/>
            <a:cxnLst/>
            <a:rect l="l" t="t" r="r" b="b"/>
            <a:pathLst>
              <a:path w="16609296" h="2433548">
                <a:moveTo>
                  <a:pt x="0" y="0"/>
                </a:moveTo>
                <a:lnTo>
                  <a:pt x="16609296" y="0"/>
                </a:lnTo>
                <a:lnTo>
                  <a:pt x="16609296" y="2433548"/>
                </a:lnTo>
                <a:lnTo>
                  <a:pt x="0" y="2433548"/>
                </a:lnTo>
                <a:lnTo>
                  <a:pt x="0" y="0"/>
                </a:lnTo>
                <a:close/>
              </a:path>
            </a:pathLst>
          </a:custGeom>
          <a:blipFill>
            <a:blip r:embed="rId2"/>
            <a:stretch>
              <a:fillRect/>
            </a:stretch>
          </a:blipFill>
        </p:spPr>
        <p:txBody>
          <a:bodyPr/>
          <a:lstStyle/>
          <a:p>
            <a:endParaRPr lang="en-IN" sz="1200"/>
          </a:p>
        </p:txBody>
      </p:sp>
      <p:sp>
        <p:nvSpPr>
          <p:cNvPr id="3" name="TextBox 3"/>
          <p:cNvSpPr txBox="1"/>
          <p:nvPr/>
        </p:nvSpPr>
        <p:spPr>
          <a:xfrm>
            <a:off x="1086797" y="1397001"/>
            <a:ext cx="9662039" cy="974626"/>
          </a:xfrm>
          <a:prstGeom prst="rect">
            <a:avLst/>
          </a:prstGeom>
        </p:spPr>
        <p:txBody>
          <a:bodyPr lIns="0" tIns="0" rIns="0" bIns="0" rtlCol="0" anchor="t">
            <a:spAutoFit/>
          </a:bodyPr>
          <a:lstStyle/>
          <a:p>
            <a:pPr algn="ctr">
              <a:lnSpc>
                <a:spcPts val="3846"/>
              </a:lnSpc>
            </a:pPr>
            <a:r>
              <a:rPr lang="en-US" sz="2747" dirty="0">
                <a:solidFill>
                  <a:srgbClr val="000000"/>
                </a:solidFill>
                <a:latin typeface="Canva Sans Bold"/>
              </a:rPr>
              <a:t>DEPARTMENT OF COMPUTER SCIENCE AND ENGINEERING</a:t>
            </a:r>
          </a:p>
        </p:txBody>
      </p:sp>
      <p:sp>
        <p:nvSpPr>
          <p:cNvPr id="4" name="TextBox 4"/>
          <p:cNvSpPr txBox="1"/>
          <p:nvPr/>
        </p:nvSpPr>
        <p:spPr>
          <a:xfrm>
            <a:off x="2133600" y="2768600"/>
            <a:ext cx="6973275" cy="4699492"/>
          </a:xfrm>
          <a:prstGeom prst="rect">
            <a:avLst/>
          </a:prstGeom>
        </p:spPr>
        <p:txBody>
          <a:bodyPr lIns="0" tIns="0" rIns="0" bIns="0" rtlCol="0" anchor="t">
            <a:spAutoFit/>
          </a:bodyPr>
          <a:lstStyle/>
          <a:p>
            <a:pPr>
              <a:lnSpc>
                <a:spcPts val="3313"/>
              </a:lnSpc>
            </a:pPr>
            <a:r>
              <a:rPr lang="en-US" sz="2367" dirty="0">
                <a:solidFill>
                  <a:srgbClr val="000000"/>
                </a:solidFill>
                <a:latin typeface="Lato Bold"/>
              </a:rPr>
              <a:t>Project Name</a:t>
            </a:r>
            <a:r>
              <a:rPr lang="en-US" sz="2367" dirty="0">
                <a:solidFill>
                  <a:srgbClr val="000000"/>
                </a:solidFill>
                <a:latin typeface="Lato"/>
              </a:rPr>
              <a:t>: Smart Water Fountain</a:t>
            </a:r>
          </a:p>
          <a:p>
            <a:pPr>
              <a:lnSpc>
                <a:spcPts val="3313"/>
              </a:lnSpc>
            </a:pPr>
            <a:r>
              <a:rPr lang="en-US" sz="2367" dirty="0">
                <a:solidFill>
                  <a:srgbClr val="000000"/>
                </a:solidFill>
                <a:latin typeface="Lato Bold"/>
              </a:rPr>
              <a:t>Team Name: </a:t>
            </a:r>
            <a:r>
              <a:rPr lang="en-US" sz="2367" dirty="0">
                <a:solidFill>
                  <a:srgbClr val="000000"/>
                </a:solidFill>
                <a:latin typeface="Lato"/>
              </a:rPr>
              <a:t>Proj_224781_Team_2</a:t>
            </a:r>
          </a:p>
          <a:p>
            <a:pPr>
              <a:lnSpc>
                <a:spcPts val="3313"/>
              </a:lnSpc>
            </a:pPr>
            <a:r>
              <a:rPr lang="en-US" sz="2367" dirty="0">
                <a:solidFill>
                  <a:srgbClr val="000000"/>
                </a:solidFill>
                <a:latin typeface="Lato Bold"/>
              </a:rPr>
              <a:t>Team Members: </a:t>
            </a:r>
          </a:p>
          <a:p>
            <a:pPr marL="313282" marR="369165">
              <a:lnSpc>
                <a:spcPct val="146300"/>
              </a:lnSpc>
              <a:spcBef>
                <a:spcPts val="3"/>
              </a:spcBef>
            </a:pPr>
            <a:r>
              <a:rPr lang="en-US" sz="1933" dirty="0">
                <a:solidFill>
                  <a:srgbClr val="000000"/>
                </a:solidFill>
                <a:latin typeface="Lato Bold"/>
              </a:rPr>
              <a:t>        </a:t>
            </a:r>
            <a:r>
              <a:rPr lang="en-US" sz="1933" spc="-10" dirty="0" smtClean="0">
                <a:solidFill>
                  <a:srgbClr val="3E3E3E"/>
                </a:solidFill>
                <a:latin typeface="30"/>
                <a:cs typeface="Times New Roman" panose="02020603050405020304" pitchFamily="18" charset="0"/>
              </a:rPr>
              <a:t>NISHAN </a:t>
            </a:r>
            <a:r>
              <a:rPr lang="en-US" sz="1933" spc="-10" dirty="0">
                <a:solidFill>
                  <a:srgbClr val="3E3E3E"/>
                </a:solidFill>
                <a:latin typeface="30"/>
                <a:cs typeface="Times New Roman" panose="02020603050405020304" pitchFamily="18" charset="0"/>
              </a:rPr>
              <a:t>K </a:t>
            </a:r>
            <a:r>
              <a:rPr lang="en-US" sz="1933" spc="-10" dirty="0">
                <a:solidFill>
                  <a:srgbClr val="3E3E3E"/>
                </a:solidFill>
                <a:latin typeface="30"/>
                <a:cs typeface="Times New Roman" panose="02020603050405020304" pitchFamily="18" charset="0"/>
              </a:rPr>
              <a:t>M (</a:t>
            </a:r>
            <a:r>
              <a:rPr lang="en-US" sz="1933" spc="-10" dirty="0">
                <a:solidFill>
                  <a:srgbClr val="3E3E3E"/>
                </a:solidFill>
                <a:latin typeface="30"/>
                <a:cs typeface="Times New Roman" panose="02020603050405020304" pitchFamily="18" charset="0"/>
              </a:rPr>
              <a:t>113321104068) </a:t>
            </a:r>
            <a:r>
              <a:rPr lang="en-US" sz="1933" spc="-7" dirty="0">
                <a:solidFill>
                  <a:srgbClr val="3E3E3E"/>
                </a:solidFill>
                <a:latin typeface="30"/>
                <a:cs typeface="Times New Roman" panose="02020603050405020304" pitchFamily="18" charset="0"/>
              </a:rPr>
              <a:t> </a:t>
            </a:r>
          </a:p>
          <a:p>
            <a:pPr marL="313282" marR="369165">
              <a:lnSpc>
                <a:spcPct val="146300"/>
              </a:lnSpc>
              <a:spcBef>
                <a:spcPts val="3"/>
              </a:spcBef>
            </a:pPr>
            <a:r>
              <a:rPr lang="en-US" sz="1933" spc="-13" dirty="0">
                <a:solidFill>
                  <a:srgbClr val="3E3E3E"/>
                </a:solidFill>
                <a:latin typeface="30"/>
                <a:cs typeface="Times New Roman" panose="02020603050405020304" pitchFamily="18" charset="0"/>
              </a:rPr>
              <a:t>        </a:t>
            </a:r>
            <a:r>
              <a:rPr lang="en-US" sz="1933" spc="-13" dirty="0">
                <a:solidFill>
                  <a:srgbClr val="3E3E3E"/>
                </a:solidFill>
                <a:latin typeface="30"/>
                <a:cs typeface="Times New Roman" panose="02020603050405020304" pitchFamily="18" charset="0"/>
              </a:rPr>
              <a:t>PARAMESWARAN J (</a:t>
            </a:r>
            <a:r>
              <a:rPr lang="en-US" sz="1933" spc="-10" dirty="0">
                <a:solidFill>
                  <a:srgbClr val="3E3E3E"/>
                </a:solidFill>
                <a:latin typeface="30"/>
                <a:cs typeface="Times New Roman" panose="02020603050405020304" pitchFamily="18" charset="0"/>
              </a:rPr>
              <a:t>113321104069</a:t>
            </a:r>
            <a:r>
              <a:rPr lang="en-US" sz="1933" spc="-13" dirty="0">
                <a:solidFill>
                  <a:srgbClr val="3E3E3E"/>
                </a:solidFill>
                <a:latin typeface="30"/>
                <a:cs typeface="Times New Roman" panose="02020603050405020304" pitchFamily="18" charset="0"/>
              </a:rPr>
              <a:t>) </a:t>
            </a:r>
          </a:p>
          <a:p>
            <a:pPr marL="313282" marR="369165">
              <a:lnSpc>
                <a:spcPct val="146300"/>
              </a:lnSpc>
              <a:spcBef>
                <a:spcPts val="3"/>
              </a:spcBef>
            </a:pPr>
            <a:r>
              <a:rPr lang="en-US" sz="1933" spc="-327" dirty="0">
                <a:solidFill>
                  <a:srgbClr val="3E3E3E"/>
                </a:solidFill>
                <a:latin typeface="30"/>
                <a:cs typeface="Times New Roman" panose="02020603050405020304" pitchFamily="18" charset="0"/>
              </a:rPr>
              <a:t>                    </a:t>
            </a:r>
            <a:r>
              <a:rPr lang="en-US" sz="1933" spc="-13" dirty="0">
                <a:solidFill>
                  <a:srgbClr val="3E3E3E"/>
                </a:solidFill>
                <a:latin typeface="30"/>
                <a:cs typeface="Times New Roman" panose="02020603050405020304" pitchFamily="18" charset="0"/>
              </a:rPr>
              <a:t>PATURU SUNEEL </a:t>
            </a:r>
            <a:r>
              <a:rPr lang="en-US" sz="1933" spc="-13" dirty="0">
                <a:solidFill>
                  <a:srgbClr val="3E3E3E"/>
                </a:solidFill>
                <a:latin typeface="30"/>
                <a:cs typeface="Times New Roman" panose="02020603050405020304" pitchFamily="18" charset="0"/>
              </a:rPr>
              <a:t>CHOWDARY (</a:t>
            </a:r>
            <a:r>
              <a:rPr lang="en-US" sz="1933" spc="-10" dirty="0">
                <a:solidFill>
                  <a:srgbClr val="3E3E3E"/>
                </a:solidFill>
                <a:latin typeface="30"/>
                <a:cs typeface="Times New Roman" panose="02020603050405020304" pitchFamily="18" charset="0"/>
              </a:rPr>
              <a:t>113321104072</a:t>
            </a:r>
            <a:r>
              <a:rPr lang="en-US" sz="1933" spc="-13" dirty="0">
                <a:solidFill>
                  <a:srgbClr val="3E3E3E"/>
                </a:solidFill>
                <a:latin typeface="30"/>
                <a:cs typeface="Times New Roman" panose="02020603050405020304" pitchFamily="18" charset="0"/>
              </a:rPr>
              <a:t>)     </a:t>
            </a:r>
          </a:p>
          <a:p>
            <a:pPr marL="313282" marR="369165">
              <a:lnSpc>
                <a:spcPct val="146300"/>
              </a:lnSpc>
              <a:spcBef>
                <a:spcPts val="3"/>
              </a:spcBef>
            </a:pPr>
            <a:r>
              <a:rPr lang="en-US" sz="1933" spc="-10" dirty="0">
                <a:solidFill>
                  <a:srgbClr val="3E3E3E"/>
                </a:solidFill>
                <a:latin typeface="30"/>
                <a:cs typeface="Times New Roman" panose="02020603050405020304" pitchFamily="18" charset="0"/>
              </a:rPr>
              <a:t>        PAVANKUMAR </a:t>
            </a:r>
            <a:r>
              <a:rPr lang="en-US" sz="1933" spc="-10" dirty="0">
                <a:solidFill>
                  <a:srgbClr val="3E3E3E"/>
                </a:solidFill>
                <a:latin typeface="30"/>
                <a:cs typeface="Times New Roman" panose="02020603050405020304" pitchFamily="18" charset="0"/>
              </a:rPr>
              <a:t>V (</a:t>
            </a:r>
            <a:r>
              <a:rPr lang="en-US" sz="1933" spc="-10" dirty="0">
                <a:solidFill>
                  <a:srgbClr val="3E3E3E"/>
                </a:solidFill>
                <a:latin typeface="30"/>
                <a:cs typeface="Times New Roman" panose="02020603050405020304" pitchFamily="18" charset="0"/>
              </a:rPr>
              <a:t>113321104073)</a:t>
            </a:r>
            <a:endParaRPr lang="en-US" sz="1933" dirty="0">
              <a:latin typeface="30"/>
              <a:cs typeface="Times New Roman" panose="02020603050405020304" pitchFamily="18" charset="0"/>
            </a:endParaRPr>
          </a:p>
          <a:p>
            <a:pPr>
              <a:lnSpc>
                <a:spcPts val="3313"/>
              </a:lnSpc>
            </a:pPr>
            <a:r>
              <a:rPr lang="en-US" sz="1933" dirty="0">
                <a:solidFill>
                  <a:srgbClr val="000000"/>
                </a:solidFill>
                <a:latin typeface="30"/>
              </a:rPr>
              <a:t>                           </a:t>
            </a:r>
          </a:p>
          <a:p>
            <a:pPr>
              <a:lnSpc>
                <a:spcPts val="3313"/>
              </a:lnSpc>
            </a:pPr>
            <a:r>
              <a:rPr lang="en-US" sz="2367" dirty="0">
                <a:solidFill>
                  <a:srgbClr val="000000"/>
                </a:solidFill>
                <a:latin typeface="Canva Sans Bold"/>
              </a:rPr>
              <a:t>                            </a:t>
            </a:r>
          </a:p>
          <a:p>
            <a:pPr>
              <a:lnSpc>
                <a:spcPts val="3313"/>
              </a:lnSpc>
            </a:pPr>
            <a:endParaRPr lang="en-US" sz="2367" dirty="0">
              <a:solidFill>
                <a:srgbClr val="000000"/>
              </a:solidFill>
              <a:latin typeface="Canva Sans Bold"/>
            </a:endParaRPr>
          </a:p>
          <a:p>
            <a:pPr>
              <a:lnSpc>
                <a:spcPts val="3313"/>
              </a:lnSpc>
            </a:pPr>
            <a:endParaRPr lang="en-US" sz="2367" dirty="0">
              <a:solidFill>
                <a:srgbClr val="000000"/>
              </a:solidFill>
              <a:latin typeface="Canva Sans Bold"/>
            </a:endParaRPr>
          </a:p>
        </p:txBody>
      </p:sp>
    </p:spTree>
    <p:extLst>
      <p:ext uri="{BB962C8B-B14F-4D97-AF65-F5344CB8AC3E}">
        <p14:creationId xmlns:p14="http://schemas.microsoft.com/office/powerpoint/2010/main" val="1569721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6800" y="589161"/>
            <a:ext cx="5435600" cy="276133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1" y="3581401"/>
            <a:ext cx="5435599" cy="3047999"/>
          </a:xfrm>
          <a:prstGeom prst="rect">
            <a:avLst/>
          </a:prstGeom>
        </p:spPr>
      </p:pic>
      <p:sp>
        <p:nvSpPr>
          <p:cNvPr id="10" name="TextBox 9"/>
          <p:cNvSpPr txBox="1"/>
          <p:nvPr/>
        </p:nvSpPr>
        <p:spPr>
          <a:xfrm>
            <a:off x="3200400" y="-32333"/>
            <a:ext cx="5975927" cy="543675"/>
          </a:xfrm>
          <a:prstGeom prst="rect">
            <a:avLst/>
          </a:prstGeom>
          <a:noFill/>
        </p:spPr>
        <p:txBody>
          <a:bodyPr wrap="square" rtlCol="0">
            <a:spAutoFit/>
          </a:bodyPr>
          <a:lstStyle/>
          <a:p>
            <a:r>
              <a:rPr lang="en-IN" sz="2933" dirty="0">
                <a:latin typeface="Times New Roman" panose="02020603050405020304" pitchFamily="18" charset="0"/>
                <a:cs typeface="Times New Roman" panose="02020603050405020304" pitchFamily="18" charset="0"/>
              </a:rPr>
              <a:t>SCREENSHOT OF THE WEBSITE</a:t>
            </a:r>
            <a:endParaRPr lang="en-IN" sz="2933"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399" y="589161"/>
            <a:ext cx="5334001" cy="276133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399" y="3581401"/>
            <a:ext cx="5334001" cy="3047999"/>
          </a:xfrm>
          <a:prstGeom prst="rect">
            <a:avLst/>
          </a:prstGeom>
        </p:spPr>
      </p:pic>
    </p:spTree>
    <p:extLst>
      <p:ext uri="{BB962C8B-B14F-4D97-AF65-F5344CB8AC3E}">
        <p14:creationId xmlns:p14="http://schemas.microsoft.com/office/powerpoint/2010/main" val="32124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a:xfrm>
            <a:off x="838200" y="1603603"/>
            <a:ext cx="10515600" cy="4709795"/>
          </a:xfrm>
        </p:spPr>
        <p:txBody>
          <a:bodyPr>
            <a:normAutofit fontScale="85000" lnSpcReduction="20000"/>
          </a:bodyPr>
          <a:lstStyle/>
          <a:p>
            <a:pPr>
              <a:lnSpc>
                <a:spcPct val="100000"/>
              </a:lnSpc>
            </a:pPr>
            <a:r>
              <a:rPr lang="en-US" dirty="0">
                <a:latin typeface="Times New Roman" panose="02020603050405020304" pitchFamily="18" charset="0"/>
                <a:cs typeface="Times New Roman" panose="02020603050405020304" pitchFamily="18" charset="0"/>
              </a:rPr>
              <a:t>smart water fountains represent a blend of technology and artistry that offers numerous benefits in terms of aesthetics, functionality, and sustainability. These fountains leverage a range of technologies, including Digital-to-Analog Converters (DACs),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integration, and Computer-Aided Design (CAD), to create captivating water features that can be customized, automated, and remotely controlled</a:t>
            </a:r>
            <a:r>
              <a:rPr lang="en-US" dirty="0" smtClean="0">
                <a:latin typeface="Times New Roman" panose="02020603050405020304" pitchFamily="18" charset="0"/>
                <a:cs typeface="Times New Roman" panose="02020603050405020304" pitchFamily="18" charset="0"/>
              </a:rPr>
              <a:t>.</a:t>
            </a:r>
          </a:p>
          <a:p>
            <a:pPr>
              <a:lnSpc>
                <a:spcPct val="100000"/>
              </a:lnSpc>
            </a:pPr>
            <a:r>
              <a:rPr lang="en-US" dirty="0">
                <a:latin typeface="Times New Roman" panose="02020603050405020304" pitchFamily="18" charset="0"/>
                <a:cs typeface="Times New Roman" panose="02020603050405020304" pitchFamily="18" charset="0"/>
              </a:rPr>
              <a:t>The implementation of smart water fountains requires expertise in design, electrical and mechanical engineering, software development, and a commitment to adhering to safety and environmental regulations. Whether used in public spaces, private residences, or commercial settings, these fountains offer a dynamic and captivating element that enriches the overall experience of water features. The future of smart water fountains holds the promise of further innovation and creativity, with the potential to enhance our living spaces and urban environments in both aesthetic and functional ways.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05050" y="2542902"/>
            <a:ext cx="5484771" cy="1323439"/>
          </a:xfrm>
          <a:prstGeom prst="rect">
            <a:avLst/>
          </a:prstGeom>
          <a:noFill/>
        </p:spPr>
        <p:txBody>
          <a:bodyPr wrap="none" rtlCol="0">
            <a:spAutoFit/>
          </a:bodyPr>
          <a:lstStyle/>
          <a:p>
            <a:r>
              <a:rPr lang="en-US" sz="8000" dirty="0" smtClean="0"/>
              <a:t>THANK YOU!</a:t>
            </a:r>
            <a:endParaRPr lang="en-IN"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PROJECT</a:t>
            </a:r>
          </a:p>
        </p:txBody>
      </p:sp>
      <p:sp>
        <p:nvSpPr>
          <p:cNvPr id="3" name="Content Placeholder 2"/>
          <p:cNvSpPr>
            <a:spLocks noGrp="1"/>
          </p:cNvSpPr>
          <p:nvPr>
            <p:ph idx="1"/>
          </p:nvPr>
        </p:nvSpPr>
        <p:spPr/>
        <p:txBody>
          <a:bodyPr>
            <a:normAutofit/>
          </a:bodyPr>
          <a:lstStyle/>
          <a:p>
            <a:r>
              <a:rPr lang="en-US" dirty="0"/>
              <a:t>Smart water fountains are a modern and technologically advanced version of traditional water fountains. They incorporate various sensors, data analysis, and connectivity features to provide improved functionality, efficiency, and user experience</a:t>
            </a:r>
            <a:r>
              <a:rPr lang="en-US" dirty="0" smtClean="0"/>
              <a:t>.</a:t>
            </a:r>
          </a:p>
          <a:p>
            <a:r>
              <a:rPr lang="en-US" dirty="0" smtClean="0"/>
              <a:t>Smart </a:t>
            </a:r>
            <a:r>
              <a:rPr lang="en-US" dirty="0"/>
              <a:t>Water Fountain is a technology that can be integrated into the Smart City ecosystem with sensors that use real-time data analysis to monitor water quality and flow rate.</a:t>
            </a:r>
          </a:p>
          <a:p>
            <a:r>
              <a:rPr lang="en-US" dirty="0"/>
              <a:t>Park, garden, forest, etc. It provides drinkable water service in areas, and provides access to water without touching thanks to the foot pedal.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9945"/>
          </a:xfrm>
        </p:spPr>
        <p:txBody>
          <a:bodyPr/>
          <a:lstStyle/>
          <a:p>
            <a:r>
              <a:rPr lang="en-IN" altLang="en-US" sz="2800" b="1" dirty="0">
                <a:latin typeface="Times New Roman" panose="02020603050405020304" charset="0"/>
                <a:cs typeface="Times New Roman" panose="02020603050405020304" charset="0"/>
              </a:rPr>
              <a:t>AI FOR SMART </a:t>
            </a:r>
            <a:r>
              <a:rPr lang="en-IN" altLang="en-US" sz="2800" b="1" dirty="0" smtClean="0">
                <a:latin typeface="Times New Roman" panose="02020603050405020304" charset="0"/>
                <a:cs typeface="Times New Roman" panose="02020603050405020304" charset="0"/>
              </a:rPr>
              <a:t>WATER FOUNTAINS</a:t>
            </a:r>
            <a:endParaRPr lang="en-IN" altLang="en-US" sz="28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69241"/>
            <a:ext cx="10515600" cy="4982210"/>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1.Water </a:t>
            </a:r>
            <a:r>
              <a:rPr lang="en-US" sz="2000" dirty="0">
                <a:latin typeface="Times New Roman" panose="02020603050405020304" pitchFamily="18" charset="0"/>
                <a:cs typeface="Times New Roman" panose="02020603050405020304" pitchFamily="18" charset="0"/>
              </a:rPr>
              <a:t>Quality Monitoring: AI can be used to continuously monitor water quality in the fountain. Sensors can detect parameters such as pH levels, turbidity, and chemical contaminants. AI algorithms can analyze the data in real-time and trigger alerts or adjustments if </a:t>
            </a:r>
            <a:r>
              <a:rPr lang="en-US" sz="2000" dirty="0" smtClean="0">
                <a:latin typeface="Times New Roman" panose="02020603050405020304" pitchFamily="18" charset="0"/>
                <a:cs typeface="Times New Roman" panose="02020603050405020304" pitchFamily="18" charset="0"/>
              </a:rPr>
              <a:t>water </a:t>
            </a:r>
            <a:r>
              <a:rPr lang="en-US" sz="2000" dirty="0">
                <a:latin typeface="Times New Roman" panose="02020603050405020304" pitchFamily="18" charset="0"/>
                <a:cs typeface="Times New Roman" panose="02020603050405020304" pitchFamily="18" charset="0"/>
              </a:rPr>
              <a:t>quality falls below acceptable levels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2.User </a:t>
            </a:r>
            <a:r>
              <a:rPr lang="en-US" sz="2000" dirty="0">
                <a:latin typeface="Times New Roman" panose="02020603050405020304" pitchFamily="18" charset="0"/>
                <a:cs typeface="Times New Roman" panose="02020603050405020304" pitchFamily="18" charset="0"/>
              </a:rPr>
              <a:t>Interaction: AI can enhance the user experience by enabling voice commands or touchless interfaces. Users can request specific water features or adjust settings without physical contact. Facial recognition technology can also personalize interactions by recognizing regular users and adjusting fountain settings to their preferences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3.Remote </a:t>
            </a:r>
            <a:r>
              <a:rPr lang="en-US" sz="2000" dirty="0">
                <a:latin typeface="Times New Roman" panose="02020603050405020304" pitchFamily="18" charset="0"/>
                <a:cs typeface="Times New Roman" panose="02020603050405020304" pitchFamily="18" charset="0"/>
              </a:rPr>
              <a:t>Monitoring and Control: AI-enabled smart water fountains can be remotely monitored and controlled via a mobile app or a centralized system. This is particularly useful for property managers or maintenance teams to ensure that fountains are functioning correctly</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4.Water </a:t>
            </a:r>
            <a:r>
              <a:rPr lang="en-US" sz="2000" dirty="0">
                <a:latin typeface="Times New Roman" panose="02020603050405020304" pitchFamily="18" charset="0"/>
                <a:cs typeface="Times New Roman" panose="02020603050405020304" pitchFamily="18" charset="0"/>
              </a:rPr>
              <a:t>Treatment: AI can assist in water treatment processes by optimizing chemical dosages, filtration, and disinfection methods. It can ensure that the water remains clean and safe for users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Predictive Maintenance: AI can predict when components of the fountain, such as pumps or filters, are likely to fail based on historical data and real-time sensor readings. This allows for proactive maintenance to prevent downtime and costly repairs.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9450"/>
          </a:xfrm>
        </p:spPr>
        <p:txBody>
          <a:bodyPr/>
          <a:lstStyle/>
          <a:p>
            <a:r>
              <a:rPr lang="en-IN" altLang="en-US" sz="2800" b="1" dirty="0">
                <a:latin typeface="Times New Roman" panose="02020603050405020304" charset="0"/>
                <a:cs typeface="Times New Roman" panose="02020603050405020304" charset="0"/>
              </a:rPr>
              <a:t>ADS FOR SMART WATER FOUNTAINS</a:t>
            </a:r>
          </a:p>
        </p:txBody>
      </p:sp>
      <p:sp>
        <p:nvSpPr>
          <p:cNvPr id="3" name="Content Placeholder 2"/>
          <p:cNvSpPr>
            <a:spLocks noGrp="1"/>
          </p:cNvSpPr>
          <p:nvPr>
            <p:ph idx="1"/>
          </p:nvPr>
        </p:nvSpPr>
        <p:spPr>
          <a:xfrm>
            <a:off x="636587" y="1262290"/>
            <a:ext cx="10918825" cy="4820920"/>
          </a:xfrm>
        </p:spPr>
        <p:txBody>
          <a:bodyPr>
            <a:noAutofit/>
          </a:bodyPr>
          <a:lstStyle/>
          <a:p>
            <a:pPr marL="0" indent="0">
              <a:buNone/>
            </a:pPr>
            <a:r>
              <a:rPr lang="en-US" sz="1800" b="1" dirty="0" smtClean="0">
                <a:latin typeface="Times New Roman" panose="02020603050405020304" pitchFamily="18" charset="0"/>
                <a:cs typeface="Times New Roman" panose="02020603050405020304" pitchFamily="18" charset="0"/>
              </a:rPr>
              <a:t>Stay </a:t>
            </a:r>
            <a:r>
              <a:rPr lang="en-US" sz="1800" b="1" dirty="0">
                <a:latin typeface="Times New Roman" panose="02020603050405020304" pitchFamily="18" charset="0"/>
                <a:cs typeface="Times New Roman" panose="02020603050405020304" pitchFamily="18" charset="0"/>
              </a:rPr>
              <a:t>Hydrated, Stay </a:t>
            </a:r>
            <a:r>
              <a:rPr lang="en-US" sz="1800" b="1" dirty="0" smtClean="0">
                <a:latin typeface="Times New Roman" panose="02020603050405020304" pitchFamily="18" charset="0"/>
                <a:cs typeface="Times New Roman" panose="02020603050405020304" pitchFamily="18" charset="0"/>
              </a:rPr>
              <a:t>Smart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Show a sleek and modern smart water fountain with an intuitive touchless interface.</a:t>
            </a:r>
          </a:p>
          <a:p>
            <a:pPr lvl="1"/>
            <a:r>
              <a:rPr lang="en-US" sz="1800" dirty="0">
                <a:latin typeface="Times New Roman" panose="02020603050405020304" pitchFamily="18" charset="0"/>
                <a:cs typeface="Times New Roman" panose="02020603050405020304" pitchFamily="18" charset="0"/>
              </a:rPr>
              <a:t>Voiceover: "Experience the future of hydration with our Smart Water Fountain. Stay refreshed and connected with touchless technology. Stay hydrated, stay smart."</a:t>
            </a:r>
          </a:p>
          <a:p>
            <a:pPr marL="0" indent="0">
              <a:buNone/>
            </a:pPr>
            <a:r>
              <a:rPr lang="en-US" sz="1800" b="1" dirty="0" smtClean="0">
                <a:latin typeface="Times New Roman" panose="02020603050405020304" pitchFamily="18" charset="0"/>
                <a:cs typeface="Times New Roman" panose="02020603050405020304" pitchFamily="18" charset="0"/>
              </a:rPr>
              <a:t>Revolutionize </a:t>
            </a:r>
            <a:r>
              <a:rPr lang="en-US" sz="1800" b="1" dirty="0">
                <a:latin typeface="Times New Roman" panose="02020603050405020304" pitchFamily="18" charset="0"/>
                <a:cs typeface="Times New Roman" panose="02020603050405020304" pitchFamily="18" charset="0"/>
              </a:rPr>
              <a:t>Your </a:t>
            </a:r>
            <a:r>
              <a:rPr lang="en-US" sz="1800" b="1" dirty="0" smtClean="0">
                <a:latin typeface="Times New Roman" panose="02020603050405020304" pitchFamily="18" charset="0"/>
                <a:cs typeface="Times New Roman" panose="02020603050405020304" pitchFamily="18" charset="0"/>
              </a:rPr>
              <a:t>Workspace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Show a smart water fountain in a corporate office setting, with professionals refilling their bottles.</a:t>
            </a:r>
          </a:p>
          <a:p>
            <a:pPr lvl="1"/>
            <a:r>
              <a:rPr lang="en-US" sz="1800" dirty="0">
                <a:latin typeface="Times New Roman" panose="02020603050405020304" pitchFamily="18" charset="0"/>
                <a:cs typeface="Times New Roman" panose="02020603050405020304" pitchFamily="18" charset="0"/>
              </a:rPr>
              <a:t>Voiceover: "Transform your workplace with the Smart Water Fountain. Boost productivity and well-being. It's not just water; it's innovation."</a:t>
            </a:r>
          </a:p>
          <a:p>
            <a:pPr marL="0" indent="0">
              <a:buNone/>
            </a:pPr>
            <a:r>
              <a:rPr lang="en-US" sz="1800" b="1" dirty="0" smtClean="0">
                <a:latin typeface="Times New Roman" panose="02020603050405020304" pitchFamily="18" charset="0"/>
                <a:cs typeface="Times New Roman" panose="02020603050405020304" pitchFamily="18" charset="0"/>
              </a:rPr>
              <a:t>Eco-Friendly </a:t>
            </a:r>
            <a:r>
              <a:rPr lang="en-US" sz="1800" b="1" dirty="0">
                <a:latin typeface="Times New Roman" panose="02020603050405020304" pitchFamily="18" charset="0"/>
                <a:cs typeface="Times New Roman" panose="02020603050405020304" pitchFamily="18" charset="0"/>
              </a:rPr>
              <a:t>and </a:t>
            </a:r>
            <a:r>
              <a:rPr lang="en-US" sz="1800" b="1" dirty="0" smtClean="0">
                <a:latin typeface="Times New Roman" panose="02020603050405020304" pitchFamily="18" charset="0"/>
                <a:cs typeface="Times New Roman" panose="02020603050405020304" pitchFamily="18" charset="0"/>
              </a:rPr>
              <a:t>Efficient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Highlight the water conservation features of the fountain, adjusting water flow based on foot traffic.</a:t>
            </a:r>
          </a:p>
          <a:p>
            <a:pPr lvl="1"/>
            <a:r>
              <a:rPr lang="en-US" sz="1800" dirty="0">
                <a:latin typeface="Times New Roman" panose="02020603050405020304" pitchFamily="18" charset="0"/>
                <a:cs typeface="Times New Roman" panose="02020603050405020304" pitchFamily="18" charset="0"/>
              </a:rPr>
              <a:t>Voiceover: "Conserve water with our Smart Fountain. AI technology adapts to your needs, reducing waste. It's eco-friendly and efficient."</a:t>
            </a:r>
          </a:p>
          <a:p>
            <a:pPr marL="0" indent="0">
              <a:buNone/>
            </a:pPr>
            <a:r>
              <a:rPr lang="en-US" sz="1800" b="1" dirty="0" smtClean="0">
                <a:latin typeface="Times New Roman" panose="02020603050405020304" pitchFamily="18" charset="0"/>
                <a:cs typeface="Times New Roman" panose="02020603050405020304" pitchFamily="18" charset="0"/>
              </a:rPr>
              <a:t>Health </a:t>
            </a:r>
            <a:r>
              <a:rPr lang="en-US" sz="1800" b="1" dirty="0">
                <a:latin typeface="Times New Roman" panose="02020603050405020304" pitchFamily="18" charset="0"/>
                <a:cs typeface="Times New Roman" panose="02020603050405020304" pitchFamily="18" charset="0"/>
              </a:rPr>
              <a:t>Meets </a:t>
            </a:r>
            <a:r>
              <a:rPr lang="en-US" sz="1800" b="1" dirty="0" smtClean="0">
                <a:latin typeface="Times New Roman" panose="02020603050405020304" pitchFamily="18" charset="0"/>
                <a:cs typeface="Times New Roman" panose="02020603050405020304" pitchFamily="18" charset="0"/>
              </a:rPr>
              <a:t>Technology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Showcase the water quality monitoring and filtration features, with a focus on clean and pure water.</a:t>
            </a:r>
          </a:p>
          <a:p>
            <a:pPr lvl="1"/>
            <a:r>
              <a:rPr lang="en-US" sz="1800" dirty="0">
                <a:latin typeface="Times New Roman" panose="02020603050405020304" pitchFamily="18" charset="0"/>
                <a:cs typeface="Times New Roman" panose="02020603050405020304" pitchFamily="18" charset="0"/>
              </a:rPr>
              <a:t>Voiceover: "Health and technology unite in our Smart Water Fountain. Pure water, advanced filtration, and real-time monitoring. Because your well-being matters."</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2945"/>
          </a:xfrm>
        </p:spPr>
        <p:txBody>
          <a:bodyPr/>
          <a:lstStyle/>
          <a:p>
            <a:r>
              <a:rPr lang="en-IN" altLang="en-US" sz="2800" b="1" dirty="0">
                <a:latin typeface="Times New Roman" panose="02020603050405020304" charset="0"/>
                <a:cs typeface="Times New Roman" panose="02020603050405020304" charset="0"/>
              </a:rPr>
              <a:t>DAC FOR SMART WATER FOUNTAINS</a:t>
            </a:r>
          </a:p>
        </p:txBody>
      </p:sp>
      <p:sp>
        <p:nvSpPr>
          <p:cNvPr id="3" name="Content Placeholder 2"/>
          <p:cNvSpPr>
            <a:spLocks noGrp="1"/>
          </p:cNvSpPr>
          <p:nvPr>
            <p:ph idx="1"/>
          </p:nvPr>
        </p:nvSpPr>
        <p:spPr>
          <a:xfrm>
            <a:off x="697683" y="1242242"/>
            <a:ext cx="10930890" cy="5109210"/>
          </a:xfrm>
        </p:spPr>
        <p:txBody>
          <a:bodyPr>
            <a:noAutofit/>
          </a:bodyPr>
          <a:lstStyle/>
          <a:p>
            <a:r>
              <a:rPr lang="en-US" sz="1800" dirty="0">
                <a:latin typeface="Times New Roman" panose="02020603050405020304" pitchFamily="18" charset="0"/>
                <a:cs typeface="Times New Roman" panose="02020603050405020304" pitchFamily="18" charset="0"/>
              </a:rPr>
              <a:t>Flow Control: A DAC can be used to control the flow rate of water in the fountain. By converting digital control signals into analog voltage or current, the DAC can regulate the speed of water pumps or valves, allowing you to adjust the water flow as desired. This can be done to create various fountain effects, from gentle trickles to powerful sprays.</a:t>
            </a:r>
          </a:p>
          <a:p>
            <a:r>
              <a:rPr lang="en-US" sz="1800" dirty="0">
                <a:latin typeface="Times New Roman" panose="02020603050405020304" pitchFamily="18" charset="0"/>
                <a:cs typeface="Times New Roman" panose="02020603050405020304" pitchFamily="18" charset="0"/>
              </a:rPr>
              <a:t>Temperature Control: Some smart water fountains incorporate features like heating or cooling the water to maintain a specific temperature. A DAC can be used to control the heating or cooling elements within the system to maintain the desired water temperature.</a:t>
            </a:r>
          </a:p>
          <a:p>
            <a:r>
              <a:rPr lang="en-US" sz="1800" dirty="0">
                <a:latin typeface="Times New Roman" panose="02020603050405020304" pitchFamily="18" charset="0"/>
                <a:cs typeface="Times New Roman" panose="02020603050405020304" pitchFamily="18" charset="0"/>
              </a:rPr>
              <a:t>LED Lighting Control: Smart water fountains often include LED lighting to create captivating visual effects. A DAC can be employed to control the color and intensity of the LED lights, allowing for dynamic and customizable lighting displays.</a:t>
            </a:r>
          </a:p>
          <a:p>
            <a:r>
              <a:rPr lang="en-US" sz="1800" dirty="0">
                <a:latin typeface="Times New Roman" panose="02020603050405020304" pitchFamily="18" charset="0"/>
                <a:cs typeface="Times New Roman" panose="02020603050405020304" pitchFamily="18" charset="0"/>
              </a:rPr>
              <a:t>Water Jet Control: For fountains with adjustable water jets, a DAC can be used to precisely control the height, angle, and pattern of the water jets. This can create a variety of water patterns and visual effects.</a:t>
            </a:r>
          </a:p>
          <a:p>
            <a:r>
              <a:rPr lang="en-US" sz="1800" dirty="0">
                <a:latin typeface="Times New Roman" panose="02020603050405020304" pitchFamily="18" charset="0"/>
                <a:cs typeface="Times New Roman" panose="02020603050405020304" pitchFamily="18" charset="0"/>
              </a:rPr>
              <a:t>Synchronization and Automation: A DAC can be integrated into a smart control system, allowing for automation and synchronization with other smart devices, such as sensors, timers, or remote control apps. This enables you to program the water fountain to operate at specific times or in response to certain events, such as changing weather conditions or special occasions.</a:t>
            </a:r>
          </a:p>
          <a:p>
            <a:r>
              <a:rPr lang="en-US" sz="1800" dirty="0">
                <a:latin typeface="Times New Roman" panose="02020603050405020304" pitchFamily="18" charset="0"/>
                <a:cs typeface="Times New Roman" panose="02020603050405020304" pitchFamily="18" charset="0"/>
              </a:rPr>
              <a:t>Water Quality Monitoring: Some smart water fountains incorporate sensors to monitor water quality. A DAC can be used to control water treatment devices or adjust water chemistry to maintain optimal water quality.</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730"/>
          </a:xfrm>
        </p:spPr>
        <p:txBody>
          <a:bodyPr/>
          <a:lstStyle/>
          <a:p>
            <a:r>
              <a:rPr lang="en-IN" altLang="en-US" sz="2800" b="1" dirty="0">
                <a:latin typeface="Times New Roman" panose="02020603050405020304" charset="0"/>
                <a:cs typeface="Times New Roman" panose="02020603050405020304" charset="0"/>
              </a:rPr>
              <a:t>IOT FOR SMART WATER FOUNTAINS</a:t>
            </a:r>
          </a:p>
        </p:txBody>
      </p:sp>
      <p:sp>
        <p:nvSpPr>
          <p:cNvPr id="3" name="Content Placeholder 2"/>
          <p:cNvSpPr>
            <a:spLocks noGrp="1"/>
          </p:cNvSpPr>
          <p:nvPr>
            <p:ph idx="1"/>
          </p:nvPr>
        </p:nvSpPr>
        <p:spPr>
          <a:xfrm>
            <a:off x="838200" y="1148352"/>
            <a:ext cx="10515600" cy="5400494"/>
          </a:xfrm>
        </p:spPr>
        <p:txBody>
          <a:bodyPr>
            <a:noAutofit/>
          </a:bodyPr>
          <a:lstStyle/>
          <a:p>
            <a:r>
              <a:rPr lang="en-US" sz="1800" dirty="0">
                <a:latin typeface="Times New Roman" panose="02020603050405020304" pitchFamily="18" charset="0"/>
                <a:cs typeface="Times New Roman" panose="02020603050405020304" pitchFamily="18" charset="0"/>
              </a:rPr>
              <a:t>Remote Control: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-enabled smart water fountains can be controlled remotely via a smartphone app or a web-based dashboard. This allows users to adjust the fountain's settings, such as water flow, lighting, and scheduling, from anywhere with an internet connection.</a:t>
            </a:r>
          </a:p>
          <a:p>
            <a:r>
              <a:rPr lang="en-US" sz="1800" dirty="0">
                <a:latin typeface="Times New Roman" panose="02020603050405020304" pitchFamily="18" charset="0"/>
                <a:cs typeface="Times New Roman" panose="02020603050405020304" pitchFamily="18" charset="0"/>
              </a:rPr>
              <a:t>Environmental Sensors: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sensors can be integrated into the fountain to monitor environmental conditions, such as temperature, humidity, wind speed, and light levels. These sensors can provide data that the fountain can use to adapt its operation. For example, the fountain might increase water flow on a hot day or change the lighting in response to ambient light levels.</a:t>
            </a:r>
          </a:p>
          <a:p>
            <a:r>
              <a:rPr lang="en-US" sz="1800" dirty="0">
                <a:latin typeface="Times New Roman" panose="02020603050405020304" pitchFamily="18" charset="0"/>
                <a:cs typeface="Times New Roman" panose="02020603050405020304" pitchFamily="18" charset="0"/>
              </a:rPr>
              <a:t>Water Quality Monitoring: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sensors can continuously monitor water quality parameters like pH, turbidity, and chlorine levels. If the water quality deteriorates, the system can trigger alerts or take corrective actions, such as adjusting water treatment processes.</a:t>
            </a:r>
          </a:p>
          <a:p>
            <a:r>
              <a:rPr lang="en-US" sz="1800" dirty="0" smtClean="0">
                <a:latin typeface="Times New Roman" panose="02020603050405020304" pitchFamily="18" charset="0"/>
                <a:cs typeface="Times New Roman" panose="02020603050405020304" pitchFamily="18" charset="0"/>
              </a:rPr>
              <a:t>Security </a:t>
            </a:r>
            <a:r>
              <a:rPr lang="en-US" sz="1800" dirty="0">
                <a:latin typeface="Times New Roman" panose="02020603050405020304" pitchFamily="18" charset="0"/>
                <a:cs typeface="Times New Roman" panose="02020603050405020304" pitchFamily="18" charset="0"/>
              </a:rPr>
              <a:t>and Alarms: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sensors and cameras can be used to monitor the fountain's surroundings for security purposes. If unauthorized access is detected or vandalism occurs, the system can trigger alarms or send alerts to the owner or security personnel.</a:t>
            </a:r>
          </a:p>
          <a:p>
            <a:r>
              <a:rPr lang="en-US" sz="1800" dirty="0">
                <a:latin typeface="Times New Roman" panose="02020603050405020304" pitchFamily="18" charset="0"/>
                <a:cs typeface="Times New Roman" panose="02020603050405020304" pitchFamily="18" charset="0"/>
              </a:rPr>
              <a:t>Energy Efficiency: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can help optimize the energy consumption of the fountain's pumps, lighting, and heating or cooling elements. For example, the system can turn off unnecessary components during off-peak hours to save energy.</a:t>
            </a:r>
          </a:p>
          <a:p>
            <a:r>
              <a:rPr lang="en-US" sz="1800" dirty="0">
                <a:latin typeface="Times New Roman" panose="02020603050405020304" pitchFamily="18" charset="0"/>
                <a:cs typeface="Times New Roman" panose="02020603050405020304" pitchFamily="18" charset="0"/>
              </a:rPr>
              <a:t>Data Logging and Analytics: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-enabled smart water fountains can collect and store data over time. This historical data can be analyzed to identify usage patterns, performance trends, and potential areas for improvement in the fountain's design or operation.</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r>
              <a:rPr lang="en-IN" altLang="en-US" sz="2800" b="1" dirty="0">
                <a:latin typeface="Times New Roman" panose="02020603050405020304" charset="0"/>
                <a:cs typeface="Times New Roman" panose="02020603050405020304" charset="0"/>
              </a:rPr>
              <a:t>CAD FOR SMART WATER FOUNTAINS</a:t>
            </a:r>
          </a:p>
        </p:txBody>
      </p:sp>
      <p:sp>
        <p:nvSpPr>
          <p:cNvPr id="3" name="Content Placeholder 2"/>
          <p:cNvSpPr>
            <a:spLocks noGrp="1"/>
          </p:cNvSpPr>
          <p:nvPr>
            <p:ph idx="1"/>
          </p:nvPr>
        </p:nvSpPr>
        <p:spPr>
          <a:xfrm>
            <a:off x="642620" y="958304"/>
            <a:ext cx="10711180" cy="5756003"/>
          </a:xfrm>
        </p:spPr>
        <p:txBody>
          <a:bodyPr>
            <a:noAutofit/>
          </a:bodyPr>
          <a:lstStyle/>
          <a:p>
            <a:r>
              <a:rPr lang="en-US" sz="1800" b="1" dirty="0">
                <a:latin typeface="Times New Roman" panose="02020603050405020304" pitchFamily="18" charset="0"/>
                <a:cs typeface="Times New Roman" panose="02020603050405020304" pitchFamily="18" charset="0"/>
              </a:rPr>
              <a:t>Design Visualization: </a:t>
            </a:r>
            <a:r>
              <a:rPr lang="en-US" sz="1800" dirty="0">
                <a:latin typeface="Times New Roman" panose="02020603050405020304" pitchFamily="18" charset="0"/>
                <a:cs typeface="Times New Roman" panose="02020603050405020304" pitchFamily="18" charset="0"/>
              </a:rPr>
              <a:t>CAD software allows you to create 3D models of the water fountain, including its shape, dimensions, materials, and components. This helps designers and stakeholders visualize the final product and make design decisions more effectively.</a:t>
            </a:r>
          </a:p>
          <a:p>
            <a:r>
              <a:rPr lang="en-US" sz="1800" b="1" dirty="0">
                <a:latin typeface="Times New Roman" panose="02020603050405020304" pitchFamily="18" charset="0"/>
                <a:cs typeface="Times New Roman" panose="02020603050405020304" pitchFamily="18" charset="0"/>
              </a:rPr>
              <a:t>Component Placement</a:t>
            </a:r>
            <a:r>
              <a:rPr lang="en-US" sz="1800" dirty="0">
                <a:latin typeface="Times New Roman" panose="02020603050405020304" pitchFamily="18" charset="0"/>
                <a:cs typeface="Times New Roman" panose="02020603050405020304" pitchFamily="18" charset="0"/>
              </a:rPr>
              <a:t>: You can use CAD to accurately position and size components within the fountain, such as water pumps, valves, LED lights, sensors, and water treatment systems. This ensures that all components fit properly and work together seamlessly.</a:t>
            </a:r>
          </a:p>
          <a:p>
            <a:r>
              <a:rPr lang="en-US" sz="1800" b="1" dirty="0">
                <a:latin typeface="Times New Roman" panose="02020603050405020304" pitchFamily="18" charset="0"/>
                <a:cs typeface="Times New Roman" panose="02020603050405020304" pitchFamily="18" charset="0"/>
              </a:rPr>
              <a:t>Material Selection: </a:t>
            </a:r>
            <a:r>
              <a:rPr lang="en-US" sz="1800" dirty="0">
                <a:latin typeface="Times New Roman" panose="02020603050405020304" pitchFamily="18" charset="0"/>
                <a:cs typeface="Times New Roman" panose="02020603050405020304" pitchFamily="18" charset="0"/>
              </a:rPr>
              <a:t>CAD software enables you to specify the materials for various fountain elements, taking into account factors like durability, water resistance, and aesthetics. You can also simulate how different materials will look and perform in the finished fountain.</a:t>
            </a:r>
          </a:p>
          <a:p>
            <a:r>
              <a:rPr lang="en-US" sz="1800" b="1" dirty="0">
                <a:latin typeface="Times New Roman" panose="02020603050405020304" pitchFamily="18" charset="0"/>
                <a:cs typeface="Times New Roman" panose="02020603050405020304" pitchFamily="18" charset="0"/>
              </a:rPr>
              <a:t>Structural Analysis: </a:t>
            </a:r>
            <a:r>
              <a:rPr lang="en-US" sz="1800" dirty="0">
                <a:latin typeface="Times New Roman" panose="02020603050405020304" pitchFamily="18" charset="0"/>
                <a:cs typeface="Times New Roman" panose="02020603050405020304" pitchFamily="18" charset="0"/>
              </a:rPr>
              <a:t>CAD tools can be used to perform structural analysis to ensure that the fountain can support its weight, withstand environmental conditions, and meet safety standards. This is especially important for large or complex fountain designs.</a:t>
            </a:r>
          </a:p>
          <a:p>
            <a:r>
              <a:rPr lang="en-US" sz="1800" b="1" dirty="0">
                <a:latin typeface="Times New Roman" panose="02020603050405020304" pitchFamily="18" charset="0"/>
                <a:cs typeface="Times New Roman" panose="02020603050405020304" pitchFamily="18" charset="0"/>
              </a:rPr>
              <a:t>Water Flow Simulation: </a:t>
            </a:r>
            <a:r>
              <a:rPr lang="en-US" sz="1800" dirty="0">
                <a:latin typeface="Times New Roman" panose="02020603050405020304" pitchFamily="18" charset="0"/>
                <a:cs typeface="Times New Roman" panose="02020603050405020304" pitchFamily="18" charset="0"/>
              </a:rPr>
              <a:t>CAD software can simulate the flow of water within the fountain, helping to optimize the design for desired water patterns and minimizing water wastage.</a:t>
            </a:r>
          </a:p>
          <a:p>
            <a:r>
              <a:rPr lang="en-US" sz="1800" b="1" dirty="0">
                <a:latin typeface="Times New Roman" panose="02020603050405020304" pitchFamily="18" charset="0"/>
                <a:cs typeface="Times New Roman" panose="02020603050405020304" pitchFamily="18" charset="0"/>
              </a:rPr>
              <a:t>Lighting Design: </a:t>
            </a:r>
            <a:r>
              <a:rPr lang="en-US" sz="1800" dirty="0">
                <a:latin typeface="Times New Roman" panose="02020603050405020304" pitchFamily="18" charset="0"/>
                <a:cs typeface="Times New Roman" panose="02020603050405020304" pitchFamily="18" charset="0"/>
              </a:rPr>
              <a:t>You can use CAD to design and visualize the placement of LED lights, their color schemes, and lighting effects. This is crucial for creating the desired visual impact of the smart water fountain.</a:t>
            </a:r>
          </a:p>
          <a:p>
            <a:r>
              <a:rPr lang="en-US" sz="1800" b="1" dirty="0">
                <a:latin typeface="Times New Roman" panose="02020603050405020304" pitchFamily="18" charset="0"/>
                <a:cs typeface="Times New Roman" panose="02020603050405020304" pitchFamily="18" charset="0"/>
              </a:rPr>
              <a:t>Electrical and Control Systems: </a:t>
            </a:r>
            <a:r>
              <a:rPr lang="en-US" sz="1800" dirty="0">
                <a:latin typeface="Times New Roman" panose="02020603050405020304" pitchFamily="18" charset="0"/>
                <a:cs typeface="Times New Roman" panose="02020603050405020304" pitchFamily="18" charset="0"/>
              </a:rPr>
              <a:t>CAD can help design the electrical and control systems for the fountain, including wiring diagrams, sensor placement, and the integration of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components.</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mart_water_fountains">
            <a:hlinkClick r:id="" action="ppaction://media"/>
            <a:extLst>
              <a:ext uri="{FF2B5EF4-FFF2-40B4-BE49-F238E27FC236}">
                <a16:creationId xmlns:a16="http://schemas.microsoft.com/office/drawing/2014/main" id="{A9266B43-9F24-75B5-9F70-F3F8884C2B2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0"/>
            <a:ext cx="12191999" cy="6858000"/>
          </a:xfrm>
          <a:prstGeom prst="rect">
            <a:avLst/>
          </a:prstGeom>
        </p:spPr>
      </p:pic>
    </p:spTree>
    <p:extLst>
      <p:ext uri="{BB962C8B-B14F-4D97-AF65-F5344CB8AC3E}">
        <p14:creationId xmlns:p14="http://schemas.microsoft.com/office/powerpoint/2010/main" val="28248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7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60599"/>
            <a:ext cx="11217056" cy="7268698"/>
          </a:xfrm>
        </p:spPr>
        <p:txBody>
          <a:bodyPr>
            <a:normAutofit/>
          </a:bodyPr>
          <a:lstStyle/>
          <a:p>
            <a:r>
              <a:rPr lang="en-IN" dirty="0">
                <a:latin typeface="Times New Roman" panose="02020603050405020304" pitchFamily="18" charset="0"/>
                <a:cs typeface="Times New Roman" panose="02020603050405020304" pitchFamily="18" charset="0"/>
              </a:rPr>
              <a:t>Check the below link to access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overview of smart water fountain:</a:t>
            </a:r>
            <a:endParaRPr lang="en-IN" dirty="0"/>
          </a:p>
        </p:txBody>
      </p:sp>
      <p:sp>
        <p:nvSpPr>
          <p:cNvPr id="3" name="Content Placeholder 2"/>
          <p:cNvSpPr>
            <a:spLocks noGrp="1"/>
          </p:cNvSpPr>
          <p:nvPr>
            <p:ph idx="1"/>
          </p:nvPr>
        </p:nvSpPr>
        <p:spPr>
          <a:xfrm>
            <a:off x="677334" y="2768599"/>
            <a:ext cx="8596668" cy="1845603"/>
          </a:xfrm>
        </p:spPr>
        <p:txBody>
          <a:bodyPr/>
          <a:lstStyle/>
          <a:p>
            <a:pPr marL="0" indent="0">
              <a:buNone/>
            </a:pPr>
            <a:r>
              <a:rPr lang="en-IN" dirty="0" smtClean="0">
                <a:hlinkClick r:id="rId2"/>
                <a:hlinkMouseOver r:id="rId3"/>
              </a:rPr>
              <a:t>https</a:t>
            </a:r>
            <a:r>
              <a:rPr lang="en-IN" dirty="0">
                <a:hlinkClick r:id="rId2"/>
                <a:hlinkMouseOver r:id="rId3"/>
              </a:rPr>
              <a:t>://smart-water-fountain.netlify.app</a:t>
            </a:r>
            <a:r>
              <a:rPr lang="en-IN" dirty="0" smtClean="0">
                <a:hlinkClick r:id="rId2"/>
                <a:hlinkMouseOver r:id="rId3"/>
              </a:rPr>
              <a:t>/</a:t>
            </a:r>
            <a:endParaRPr lang="en-IN" dirty="0" smtClean="0"/>
          </a:p>
          <a:p>
            <a:pPr marL="0" indent="0">
              <a:buNone/>
            </a:pPr>
            <a:endParaRPr lang="en-IN" dirty="0"/>
          </a:p>
          <a:p>
            <a:pPr marL="0" indent="0">
              <a:buNone/>
            </a:pP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10" y="3872913"/>
            <a:ext cx="6281027" cy="2527653"/>
          </a:xfrm>
          <a:prstGeom prst="rect">
            <a:avLst/>
          </a:prstGeom>
        </p:spPr>
      </p:pic>
    </p:spTree>
    <p:extLst>
      <p:ext uri="{BB962C8B-B14F-4D97-AF65-F5344CB8AC3E}">
        <p14:creationId xmlns:p14="http://schemas.microsoft.com/office/powerpoint/2010/main" val="198945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1636</Words>
  <Application>Microsoft Office PowerPoint</Application>
  <PresentationFormat>Widescreen</PresentationFormat>
  <Paragraphs>62</Paragraphs>
  <Slides>12</Slides>
  <Notes>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30</vt:lpstr>
      <vt:lpstr>Arial</vt:lpstr>
      <vt:lpstr>Calibri</vt:lpstr>
      <vt:lpstr>Calibri Light</vt:lpstr>
      <vt:lpstr>Canva Sans Bold</vt:lpstr>
      <vt:lpstr>Lato</vt:lpstr>
      <vt:lpstr>Lato Bold</vt:lpstr>
      <vt:lpstr>Times New Roman</vt:lpstr>
      <vt:lpstr>Office Theme</vt:lpstr>
      <vt:lpstr>PowerPoint Presentation</vt:lpstr>
      <vt:lpstr>PROJECT</vt:lpstr>
      <vt:lpstr>AI FOR SMART WATER FOUNTAINS</vt:lpstr>
      <vt:lpstr>ADS FOR SMART WATER FOUNTAINS</vt:lpstr>
      <vt:lpstr>DAC FOR SMART WATER FOUNTAINS</vt:lpstr>
      <vt:lpstr>IOT FOR SMART WATER FOUNTAINS</vt:lpstr>
      <vt:lpstr>CAD FOR SMART WATER FOUNTAINS</vt:lpstr>
      <vt:lpstr>PowerPoint Presentation</vt:lpstr>
      <vt:lpstr>Check the below link to access  the overview of smart water fountain: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
  <cp:lastModifiedBy>Nishan</cp:lastModifiedBy>
  <cp:revision>18</cp:revision>
  <dcterms:created xsi:type="dcterms:W3CDTF">2023-10-29T12:17:00Z</dcterms:created>
  <dcterms:modified xsi:type="dcterms:W3CDTF">2023-11-01T09:01:07Z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7C0F52DBE1B942F68C4FF36CB9DE0A33_11</vt:lpwstr>
  </property>
  <property fmtid="{D5CDD505-2E9C-101B-9397-08002B2CF9AE}" pid="3" name="KSOProductBuildVer">
    <vt:lpwstr>1033-12.2.0.13266</vt:lpwstr>
  </property>
</Properties>
</file>