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7" r:id="rId7"/>
    <p:sldId id="269" r:id="rId8"/>
    <p:sldId id="270" r:id="rId9"/>
    <p:sldId id="271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E71D-E46E-4B33-BCB0-352C880114E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0D51-C948-4480-918D-A1E77C86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1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B0D51-C948-4480-918D-A1E77C8638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4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32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9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24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7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2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4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6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8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147" y="2066272"/>
            <a:ext cx="758058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solidFill>
                  <a:srgbClr val="3E3E3E"/>
                </a:solidFill>
                <a:latin typeface="Times New Roman"/>
                <a:cs typeface="Times New Roman"/>
              </a:rPr>
              <a:t>DEPARTMENT</a:t>
            </a:r>
            <a:r>
              <a:rPr sz="2000" b="1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000" b="1" spc="50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3E3E3E"/>
                </a:solidFill>
                <a:latin typeface="Times New Roman"/>
                <a:cs typeface="Times New Roman"/>
              </a:rPr>
              <a:t>COMPUTER SCIENCE AND ENGINEERING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800" y="2819400"/>
            <a:ext cx="6666187" cy="2967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  <a:tabLst>
                <a:tab pos="1572895" algn="l"/>
              </a:tabLst>
            </a:pPr>
            <a:r>
              <a:rPr sz="2000" b="1" spc="2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000" b="1" spc="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000" b="1" spc="3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1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1800" spc="-2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800" spc="-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ountains </a:t>
            </a:r>
            <a:r>
              <a:rPr sz="180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3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spc="35" dirty="0" smtClean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  <a:tabLst>
                <a:tab pos="1572895" algn="l"/>
              </a:tabLst>
            </a:pPr>
            <a:r>
              <a:rPr lang="en-US" sz="2000" b="1" spc="3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sz="2000" b="1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b="1" spc="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b="1" spc="1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Proj_224781_Team_</a:t>
            </a:r>
            <a:r>
              <a:rPr lang="en-US" sz="2000" b="1" spc="1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1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84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spc="2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1700"/>
              </a:lnSpc>
              <a:spcBef>
                <a:spcPts val="100"/>
              </a:spcBef>
              <a:tabLst>
                <a:tab pos="1572895" algn="l"/>
              </a:tabLst>
            </a:pPr>
            <a:r>
              <a:rPr lang="en-US" sz="2000" b="1" spc="2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sz="2000" b="1" spc="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z="2000" b="1" spc="2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lang="en-US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NISHAN K M</a:t>
            </a:r>
            <a:r>
              <a:rPr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(113321</a:t>
            </a:r>
            <a:r>
              <a:rPr lang="en-US"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104068</a:t>
            </a:r>
            <a:r>
              <a:rPr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800" spc="-1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spc="-10" dirty="0" smtClean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lang="en-US" spc="-2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PARAMESHWARAN J</a:t>
            </a:r>
            <a:r>
              <a:rPr sz="1800" spc="-2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113321104069</a:t>
            </a:r>
            <a:r>
              <a:rPr sz="1800" spc="-2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spc="-20" dirty="0" smtClean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sz="1800" spc="-49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PATURU SUNEEL CHOWDARY</a:t>
            </a:r>
            <a:r>
              <a:rPr sz="1800" spc="-2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113321104072</a:t>
            </a:r>
            <a:r>
              <a:rPr sz="1800" spc="-20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PAVANKUMAR V</a:t>
            </a:r>
            <a:r>
              <a:rPr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113321104073</a:t>
            </a:r>
            <a:r>
              <a:rPr sz="1800" spc="-1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600" y="239055"/>
            <a:ext cx="9248134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754" y="2959190"/>
            <a:ext cx="43903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/>
              <a:t>THANK</a:t>
            </a:r>
            <a:r>
              <a:rPr sz="6600" spc="-215" dirty="0"/>
              <a:t> </a:t>
            </a:r>
            <a:r>
              <a:rPr sz="6600" spc="-5" dirty="0"/>
              <a:t>YOU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358" y="616711"/>
            <a:ext cx="45224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  <a:endParaRPr sz="3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729" y="1360963"/>
            <a:ext cx="8363072" cy="5342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5080" indent="-388620" algn="just">
              <a:spcBef>
                <a:spcPts val="1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implementing IoT sensors to monitor water consumption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public places such as parks and gardens. The objective is to promote water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1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publicly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includes defining objectives,designing IoT sensor system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data sharing platform and integrating them using IoT 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python</a:t>
            </a:r>
            <a:r>
              <a:rPr sz="1800" spc="-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spc="-5" dirty="0" smtClean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devices throughout the water distribution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including water treatment plants,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reservoirs,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pipelines,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premises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685" marR="918844" indent="-388620" algn="just"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devices, providing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entire water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</a:p>
          <a:p>
            <a:pPr marL="400685" marR="918844" indent="-388620" algn="just"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NB-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transmit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</a:p>
          <a:p>
            <a:pPr marL="400685" marR="918844" indent="-388620" algn="just"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lnSpc>
                <a:spcPct val="10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endParaRPr lang="en-US" sz="1800" spc="-5" dirty="0" smtClean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918844" indent="-388620" algn="just">
              <a:lnSpc>
                <a:spcPct val="10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1320" algn="l"/>
              </a:tabLs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358" y="616713"/>
            <a:ext cx="28310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481" y="1576209"/>
            <a:ext cx="8454390" cy="5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124460" indent="-388620">
              <a:lnSpc>
                <a:spcPct val="150000"/>
              </a:lnSpc>
              <a:spcBef>
                <a:spcPts val="1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water system using IoT is an innovative solution that leverages the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sz="18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management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conservation of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resources.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65405" indent="-388620">
              <a:lnSpc>
                <a:spcPct val="15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  <a:tab pos="5426710" algn="l"/>
              </a:tabLst>
            </a:pPr>
            <a:r>
              <a:rPr sz="1800" spc="-2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problems such as water usage ,overflow in water tank. </a:t>
            </a:r>
            <a:r>
              <a:rPr sz="1800" spc="-114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 this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	monitoring.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391160" indent="-388620">
              <a:lnSpc>
                <a:spcPct val="15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sz="18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consumption.</a:t>
            </a:r>
            <a:r>
              <a:rPr sz="18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5080" indent="-388620">
              <a:lnSpc>
                <a:spcPct val="15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potential of IoT in revolutionizing water management practices, </a:t>
            </a:r>
            <a:r>
              <a:rPr sz="18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8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generations</a:t>
            </a:r>
            <a:r>
              <a:rPr sz="1800" spc="-5" dirty="0" smtClean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spc="-5" dirty="0" smtClean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marR="5080" indent="-388620">
              <a:lnSpc>
                <a:spcPct val="15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contaminants.</a:t>
            </a:r>
          </a:p>
          <a:p>
            <a:pPr marL="400685" marR="5080" indent="-388620">
              <a:lnSpc>
                <a:spcPct val="150000"/>
              </a:lnSpc>
              <a:spcBef>
                <a:spcPts val="10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358" y="616711"/>
            <a:ext cx="44312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3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358" y="1524000"/>
            <a:ext cx="808926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300355" indent="-388620">
              <a:lnSpc>
                <a:spcPct val="100000"/>
              </a:lnSpc>
              <a:spcBef>
                <a:spcPts val="100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pc="50" dirty="0">
                <a:solidFill>
                  <a:srgbClr val="3E3E3E"/>
                </a:solidFill>
                <a:latin typeface="Times New Roman"/>
                <a:cs typeface="Times New Roman"/>
              </a:rPr>
              <a:t>There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several </a:t>
            </a:r>
            <a:r>
              <a:rPr spc="80" dirty="0">
                <a:solidFill>
                  <a:srgbClr val="3E3E3E"/>
                </a:solidFill>
                <a:latin typeface="Times New Roman"/>
                <a:cs typeface="Times New Roman"/>
              </a:rPr>
              <a:t>IoT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sensors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components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50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used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45" dirty="0">
                <a:solidFill>
                  <a:srgbClr val="3E3E3E"/>
                </a:solidFill>
                <a:latin typeface="Times New Roman"/>
                <a:cs typeface="Times New Roman"/>
              </a:rPr>
              <a:t>smart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water </a:t>
            </a:r>
            <a:r>
              <a:rPr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E3E3E"/>
                </a:solidFill>
                <a:latin typeface="Times New Roman"/>
                <a:cs typeface="Times New Roman"/>
              </a:rPr>
              <a:t>system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IoT. </a:t>
            </a:r>
            <a:r>
              <a:rPr spc="-35" dirty="0">
                <a:solidFill>
                  <a:srgbClr val="3E3E3E"/>
                </a:solidFill>
                <a:latin typeface="Times New Roman"/>
                <a:cs typeface="Times New Roman"/>
              </a:rPr>
              <a:t>Some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E3E3E"/>
                </a:solidFill>
                <a:latin typeface="Times New Roman"/>
                <a:cs typeface="Times New Roman"/>
              </a:rPr>
              <a:t>them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as </a:t>
            </a:r>
            <a:r>
              <a:rPr spc="-40" dirty="0">
                <a:solidFill>
                  <a:srgbClr val="3E3E3E"/>
                </a:solidFill>
                <a:latin typeface="Times New Roman"/>
                <a:cs typeface="Times New Roman"/>
              </a:rPr>
              <a:t>follows.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FCBEE"/>
              </a:buClr>
              <a:buFont typeface="Lucida Sans Unicode"/>
              <a:buChar char="►"/>
            </a:pPr>
            <a:endParaRPr dirty="0">
              <a:latin typeface="Times New Roman"/>
              <a:cs typeface="Times New Roman"/>
            </a:endParaRPr>
          </a:p>
          <a:p>
            <a:pPr marL="400685" marR="80010" indent="-388620">
              <a:lnSpc>
                <a:spcPct val="100000"/>
              </a:lnSpc>
              <a:spcBef>
                <a:spcPts val="1745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1.Ultrasonic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sensor: </a:t>
            </a:r>
            <a:r>
              <a:rPr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indicate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pc="-25" dirty="0">
                <a:solidFill>
                  <a:srgbClr val="333333"/>
                </a:solidFill>
                <a:latin typeface="Times New Roman"/>
                <a:cs typeface="Times New Roman"/>
              </a:rPr>
              <a:t>level </a:t>
            </a:r>
            <a:r>
              <a:rPr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real </a:t>
            </a:r>
            <a:r>
              <a:rPr spc="-10" dirty="0">
                <a:solidFill>
                  <a:srgbClr val="333333"/>
                </a:solidFill>
                <a:latin typeface="Times New Roman"/>
                <a:cs typeface="Times New Roman"/>
              </a:rPr>
              <a:t>time. </a:t>
            </a:r>
            <a:r>
              <a:rPr spc="60" dirty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333333"/>
                </a:solidFill>
                <a:latin typeface="Times New Roman"/>
                <a:cs typeface="Times New Roman"/>
              </a:rPr>
              <a:t>falls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below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threshold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motor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automatically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FCBEE"/>
              </a:buClr>
              <a:buFont typeface="Lucida Sans Unicode"/>
              <a:buChar char="►"/>
            </a:pPr>
            <a:endParaRPr dirty="0">
              <a:latin typeface="Times New Roman"/>
              <a:cs typeface="Times New Roman"/>
            </a:endParaRPr>
          </a:p>
          <a:p>
            <a:pPr marL="400685" indent="-388620">
              <a:lnSpc>
                <a:spcPct val="100000"/>
              </a:lnSpc>
              <a:spcBef>
                <a:spcPts val="1745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pc="-30" dirty="0">
                <a:solidFill>
                  <a:srgbClr val="333333"/>
                </a:solidFill>
                <a:latin typeface="Times New Roman"/>
                <a:cs typeface="Times New Roman"/>
              </a:rPr>
              <a:t>2.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sensor: </a:t>
            </a:r>
            <a:r>
              <a:rPr spc="95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used </a:t>
            </a:r>
            <a:r>
              <a:rPr spc="4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sense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tank.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FCBEE"/>
              </a:buClr>
              <a:buFont typeface="Lucida Sans Unicode"/>
              <a:buChar char="►"/>
            </a:pPr>
            <a:endParaRPr dirty="0">
              <a:latin typeface="Times New Roman"/>
              <a:cs typeface="Times New Roman"/>
            </a:endParaRPr>
          </a:p>
          <a:p>
            <a:pPr marL="400685" marR="5080" indent="-388620">
              <a:lnSpc>
                <a:spcPct val="100000"/>
              </a:lnSpc>
              <a:spcBef>
                <a:spcPts val="1745"/>
              </a:spcBef>
              <a:buClr>
                <a:srgbClr val="5FCBEE"/>
              </a:buClr>
              <a:buSzPct val="77777"/>
              <a:buFont typeface="Lucida Sans Unicode"/>
              <a:buChar char="►"/>
              <a:tabLst>
                <a:tab pos="400685" algn="l"/>
                <a:tab pos="401320" algn="l"/>
              </a:tabLst>
            </a:pPr>
            <a:r>
              <a:rPr spc="-30" dirty="0">
                <a:solidFill>
                  <a:srgbClr val="333333"/>
                </a:solidFill>
                <a:latin typeface="Times New Roman"/>
                <a:cs typeface="Times New Roman"/>
              </a:rPr>
              <a:t>3.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pc="-45" dirty="0">
                <a:solidFill>
                  <a:srgbClr val="333333"/>
                </a:solidFill>
                <a:latin typeface="Times New Roman"/>
                <a:cs typeface="Times New Roman"/>
              </a:rPr>
              <a:t>flow </a:t>
            </a:r>
            <a:r>
              <a:rPr spc="-10" dirty="0">
                <a:solidFill>
                  <a:srgbClr val="333333"/>
                </a:solidFill>
                <a:latin typeface="Times New Roman"/>
                <a:cs typeface="Times New Roman"/>
              </a:rPr>
              <a:t>Sensor: </a:t>
            </a:r>
            <a:r>
              <a:rPr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pc="30" dirty="0">
                <a:solidFill>
                  <a:srgbClr val="333333"/>
                </a:solidFill>
                <a:latin typeface="Times New Roman"/>
                <a:cs typeface="Times New Roman"/>
              </a:rPr>
              <a:t>litre </a:t>
            </a:r>
            <a:r>
              <a:rPr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r>
              <a:rPr spc="-5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pc="20" dirty="0">
                <a:solidFill>
                  <a:srgbClr val="333333"/>
                </a:solidFill>
                <a:latin typeface="Times New Roman"/>
                <a:cs typeface="Times New Roman"/>
              </a:rPr>
              <a:t>using </a:t>
            </a:r>
            <a:r>
              <a:rPr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ESP8266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85" dirty="0">
                <a:solidFill>
                  <a:srgbClr val="333333"/>
                </a:solidFill>
                <a:latin typeface="Times New Roman"/>
                <a:cs typeface="Times New Roman"/>
              </a:rPr>
              <a:t>WI-FI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33333"/>
                </a:solidFill>
                <a:latin typeface="Times New Roman"/>
                <a:cs typeface="Times New Roman"/>
              </a:rPr>
              <a:t>module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recorded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srgbClr val="333333"/>
                </a:solidFill>
                <a:latin typeface="Times New Roman"/>
                <a:cs typeface="Times New Roman"/>
              </a:rPr>
              <a:t>real-time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updated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333333"/>
                </a:solidFill>
                <a:latin typeface="Times New Roman"/>
                <a:cs typeface="Times New Roman"/>
              </a:rPr>
              <a:t>cloud.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10286999" cy="5719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524000"/>
            <a:ext cx="944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Fountains wirelessly communicate with 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stations collect and transmit usage, filter, and system health information to the cloud via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communications use a low-power unlicensed band for improved security and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network of smart water fountains that communicate with each other to optimize water distribution and maintenance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 emergency shutdown button for safety, which users can press in case of a malfunction or contamination alert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390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8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333" r="41875" b="15555"/>
          <a:stretch/>
        </p:blipFill>
        <p:spPr>
          <a:xfrm>
            <a:off x="228600" y="1371600"/>
            <a:ext cx="6338169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33600"/>
            <a:ext cx="5387710" cy="3581400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4390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565727" y="892433"/>
            <a:ext cx="4390390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Indication Code: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33400" y="304800"/>
            <a:ext cx="4390390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Sensor Indication: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65000" b="8889"/>
          <a:stretch/>
        </p:blipFill>
        <p:spPr>
          <a:xfrm>
            <a:off x="2971800" y="762000"/>
            <a:ext cx="4267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4390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890" y="1371600"/>
            <a:ext cx="84582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fountains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represent a significant leap in modern water management. These innovative fountains offer real-time monitoring, data analysis, and remote control capabilities, making them efficient and sustainable water sources. By combining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and connectivity, they contribute to reduced water wastage, enhanced user experience, and better resource management. As the adoption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smart water fountains grows, they have the potential to positively impact public health, the environment, and urban infrastructure, highlighting their importance in building a smarter, more sustainable future.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9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599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Unicode</vt:lpstr>
      <vt:lpstr>Times New Roman</vt:lpstr>
      <vt:lpstr>Trebuchet MS</vt:lpstr>
      <vt:lpstr>Wingdings</vt:lpstr>
      <vt:lpstr>Wingdings 3</vt:lpstr>
      <vt:lpstr>Facet</vt:lpstr>
      <vt:lpstr>DEPARTMENT OF COMPUTER SCIENCE AND ENGINEERING</vt:lpstr>
      <vt:lpstr>INNOVATION:</vt:lpstr>
      <vt:lpstr>OBJECTIVES:</vt:lpstr>
      <vt:lpstr>IoT SENSOR DESIGN:</vt:lpstr>
      <vt:lpstr>PowerPoint Presentation</vt:lpstr>
      <vt:lpstr>Design Features:</vt:lpstr>
      <vt:lpstr>Code Implementation:</vt:lpstr>
      <vt:lpstr>PowerPoint Presentation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fountains </dc:title>
  <cp:lastModifiedBy>Nishan</cp:lastModifiedBy>
  <cp:revision>36</cp:revision>
  <dcterms:created xsi:type="dcterms:W3CDTF">2023-10-10T16:19:52Z</dcterms:created>
  <dcterms:modified xsi:type="dcterms:W3CDTF">2023-10-11T07:54:22Z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