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414" r:id="rId2"/>
    <p:sldId id="460" r:id="rId3"/>
    <p:sldId id="461" r:id="rId4"/>
    <p:sldId id="462" r:id="rId5"/>
    <p:sldId id="463" r:id="rId6"/>
    <p:sldId id="464" r:id="rId7"/>
    <p:sldId id="465" r:id="rId8"/>
    <p:sldId id="466" r:id="rId9"/>
    <p:sldId id="467" r:id="rId10"/>
    <p:sldId id="468" r:id="rId11"/>
    <p:sldId id="475" r:id="rId12"/>
    <p:sldId id="470" r:id="rId13"/>
    <p:sldId id="471" r:id="rId14"/>
    <p:sldId id="473" r:id="rId15"/>
    <p:sldId id="474" r:id="rId16"/>
    <p:sldId id="476" r:id="rId17"/>
    <p:sldId id="477" r:id="rId18"/>
    <p:sldId id="478" r:id="rId19"/>
  </p:sldIdLst>
  <p:sldSz cx="9144000" cy="5143500" type="screen16x9"/>
  <p:notesSz cx="6858000" cy="9144000"/>
  <p:custDataLst>
    <p:tags r:id="rId22"/>
  </p:custData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2958"/>
    <a:srgbClr val="203776"/>
    <a:srgbClr val="17E7F1"/>
    <a:srgbClr val="1B416F"/>
    <a:srgbClr val="132D4D"/>
    <a:srgbClr val="204C82"/>
    <a:srgbClr val="D1E7FF"/>
    <a:srgbClr val="C5DBFF"/>
    <a:srgbClr val="000000"/>
    <a:srgbClr val="29283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40" autoAdjust="0"/>
  </p:normalViewPr>
  <p:slideViewPr>
    <p:cSldViewPr>
      <p:cViewPr>
        <p:scale>
          <a:sx n="66" d="100"/>
          <a:sy n="66" d="100"/>
        </p:scale>
        <p:origin x="-1494" y="-5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9" d="100"/>
        <a:sy n="49" d="100"/>
      </p:scale>
      <p:origin x="0" y="2472"/>
    </p:cViewPr>
  </p:sorterViewPr>
  <p:notesViewPr>
    <p:cSldViewPr>
      <p:cViewPr varScale="1">
        <p:scale>
          <a:sx n="59" d="100"/>
          <a:sy n="59" d="100"/>
        </p:scale>
        <p:origin x="-281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58A5F5-216B-4C0B-8A4C-957602D64A8F}" type="datetimeFigureOut">
              <a:rPr lang="id-ID" smtClean="0"/>
              <a:pPr/>
              <a:t>30/06/2019</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5472DD-9E20-4023-8F93-C661CC0E2E16}" type="slidenum">
              <a:rPr lang="id-ID" smtClean="0"/>
              <a:pPr/>
              <a:t>‹#›</a:t>
            </a:fld>
            <a:endParaRPr lang="id-ID"/>
          </a:p>
        </p:txBody>
      </p:sp>
    </p:spTree>
    <p:extLst>
      <p:ext uri="{BB962C8B-B14F-4D97-AF65-F5344CB8AC3E}">
        <p14:creationId xmlns="" xmlns:p14="http://schemas.microsoft.com/office/powerpoint/2010/main" val="299118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E6885F-42AB-4CB7-8CF1-F706E115C285}" type="datetimeFigureOut">
              <a:rPr lang="id-ID" smtClean="0"/>
              <a:pPr/>
              <a:t>30/06/2019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FEBB3A-D6CC-4186-90DB-758CD0665105}" type="slidenum">
              <a:rPr lang="id-ID" smtClean="0"/>
              <a:pPr/>
              <a:t>‹#›</a:t>
            </a:fld>
            <a:endParaRPr lang="id-ID"/>
          </a:p>
        </p:txBody>
      </p:sp>
    </p:spTree>
    <p:extLst>
      <p:ext uri="{BB962C8B-B14F-4D97-AF65-F5344CB8AC3E}">
        <p14:creationId xmlns="" xmlns:p14="http://schemas.microsoft.com/office/powerpoint/2010/main" val="415334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10</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11</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12</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13</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14</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15</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16</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17</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18</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2</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3</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4</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5</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6</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7</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8</a:t>
            </a:fld>
            <a:endParaRPr lang="id-ID"/>
          </a:p>
        </p:txBody>
      </p:sp>
    </p:spTree>
    <p:extLst>
      <p:ext uri="{BB962C8B-B14F-4D97-AF65-F5344CB8AC3E}">
        <p14:creationId xmlns="" xmlns:p14="http://schemas.microsoft.com/office/powerpoint/2010/main" val="284773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FEBB3A-D6CC-4186-90DB-758CD0665105}" type="slidenum">
              <a:rPr lang="id-ID" smtClean="0"/>
              <a:pPr/>
              <a:t>9</a:t>
            </a:fld>
            <a:endParaRPr lang="id-ID"/>
          </a:p>
        </p:txBody>
      </p:sp>
    </p:spTree>
    <p:extLst>
      <p:ext uri="{BB962C8B-B14F-4D97-AF65-F5344CB8AC3E}">
        <p14:creationId xmlns="" xmlns:p14="http://schemas.microsoft.com/office/powerpoint/2010/main" val="284773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36576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171450"/>
            <a:ext cx="6019800" cy="365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pPr>
              <a:defRPr/>
            </a:pPr>
            <a:fld id="{AC17703F-7423-4D17-A67B-2D75117FC4FF}" type="slidenum">
              <a:rPr lang="es-ES"/>
              <a:pPr>
                <a:defRPr/>
              </a:pPr>
              <a:t>‹#›</a:t>
            </a:fld>
            <a:endParaRPr lang="es-ES">
              <a:solidFill>
                <a:srgbClr val="888888"/>
              </a:solidFill>
            </a:endParaRPr>
          </a:p>
        </p:txBody>
      </p:sp>
      <p:sp>
        <p:nvSpPr>
          <p:cNvPr id="8" name="Picture Placeholder 7"/>
          <p:cNvSpPr>
            <a:spLocks noGrp="1"/>
          </p:cNvSpPr>
          <p:nvPr>
            <p:ph type="pic" sz="quarter" idx="14"/>
          </p:nvPr>
        </p:nvSpPr>
        <p:spPr>
          <a:xfrm>
            <a:off x="4857752" y="571486"/>
            <a:ext cx="4000504" cy="2000252"/>
          </a:xfrm>
        </p:spPr>
        <p:txBody>
          <a:bodyPr/>
          <a:lstStyle/>
          <a:p>
            <a:endParaRPr lang="id-ID" dirty="0"/>
          </a:p>
        </p:txBody>
      </p:sp>
      <p:sp>
        <p:nvSpPr>
          <p:cNvPr id="7" name="Picture Placeholder 7"/>
          <p:cNvSpPr>
            <a:spLocks noGrp="1"/>
          </p:cNvSpPr>
          <p:nvPr>
            <p:ph type="pic" sz="quarter" idx="15"/>
          </p:nvPr>
        </p:nvSpPr>
        <p:spPr>
          <a:xfrm>
            <a:off x="428596" y="571486"/>
            <a:ext cx="4000504" cy="2000252"/>
          </a:xfrm>
        </p:spPr>
        <p:txBody>
          <a:bodyPr/>
          <a:lstStyle/>
          <a:p>
            <a:endParaRPr lang="id-ID" dirty="0"/>
          </a:p>
        </p:txBody>
      </p:sp>
      <p:sp>
        <p:nvSpPr>
          <p:cNvPr id="9" name="Picture Placeholder 7"/>
          <p:cNvSpPr>
            <a:spLocks noGrp="1"/>
          </p:cNvSpPr>
          <p:nvPr>
            <p:ph type="pic" sz="quarter" idx="16"/>
          </p:nvPr>
        </p:nvSpPr>
        <p:spPr>
          <a:xfrm>
            <a:off x="428596" y="2571738"/>
            <a:ext cx="4000504" cy="2000252"/>
          </a:xfrm>
        </p:spPr>
        <p:txBody>
          <a:bodyPr/>
          <a:lstStyle/>
          <a:p>
            <a:endParaRPr lang="id-ID" dirty="0"/>
          </a:p>
        </p:txBody>
      </p:sp>
      <p:sp>
        <p:nvSpPr>
          <p:cNvPr id="10" name="Picture Placeholder 7"/>
          <p:cNvSpPr>
            <a:spLocks noGrp="1"/>
          </p:cNvSpPr>
          <p:nvPr>
            <p:ph type="pic" sz="quarter" idx="17"/>
          </p:nvPr>
        </p:nvSpPr>
        <p:spPr>
          <a:xfrm>
            <a:off x="4857752" y="2571738"/>
            <a:ext cx="4000504" cy="2000252"/>
          </a:xfrm>
        </p:spPr>
        <p:txBody>
          <a:bodyPr/>
          <a:lstStyle/>
          <a:p>
            <a:endParaRPr lang="id-ID"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2A095265-7BEF-41FB-98E2-8638D4E5DA9A}" type="slidenum">
              <a:rPr lang="es-ES"/>
              <a:pPr>
                <a:defRPr/>
              </a:pPr>
              <a:t>‹#›</a:t>
            </a:fld>
            <a:endParaRPr lang="es-ES">
              <a:solidFill>
                <a:srgbClr val="888888"/>
              </a:solidFill>
            </a:endParaRPr>
          </a:p>
        </p:txBody>
      </p:sp>
      <p:sp>
        <p:nvSpPr>
          <p:cNvPr id="8" name="Picture Placeholder 7"/>
          <p:cNvSpPr>
            <a:spLocks noGrp="1"/>
          </p:cNvSpPr>
          <p:nvPr>
            <p:ph type="pic" sz="quarter" idx="13"/>
          </p:nvPr>
        </p:nvSpPr>
        <p:spPr>
          <a:xfrm>
            <a:off x="1143000" y="714375"/>
            <a:ext cx="3214686" cy="2200275"/>
          </a:xfrm>
        </p:spPr>
        <p:txBody>
          <a:bodyPr/>
          <a:lstStyle/>
          <a:p>
            <a:endParaRPr lang="id-ID"/>
          </a:p>
        </p:txBody>
      </p:sp>
      <p:sp>
        <p:nvSpPr>
          <p:cNvPr id="9" name="Picture Placeholder 7"/>
          <p:cNvSpPr>
            <a:spLocks noGrp="1"/>
          </p:cNvSpPr>
          <p:nvPr>
            <p:ph type="pic" sz="quarter" idx="14"/>
          </p:nvPr>
        </p:nvSpPr>
        <p:spPr>
          <a:xfrm>
            <a:off x="1295400" y="866775"/>
            <a:ext cx="3214686" cy="2200275"/>
          </a:xfrm>
        </p:spPr>
        <p:txBody>
          <a:bodyPr/>
          <a:lstStyle/>
          <a:p>
            <a:endParaRPr lang="id-ID"/>
          </a:p>
        </p:txBody>
      </p:sp>
      <p:sp>
        <p:nvSpPr>
          <p:cNvPr id="10" name="Picture Placeholder 7"/>
          <p:cNvSpPr>
            <a:spLocks noGrp="1"/>
          </p:cNvSpPr>
          <p:nvPr>
            <p:ph type="pic" sz="quarter" idx="15"/>
          </p:nvPr>
        </p:nvSpPr>
        <p:spPr>
          <a:xfrm>
            <a:off x="1447800" y="1019175"/>
            <a:ext cx="3214686" cy="2200275"/>
          </a:xfrm>
        </p:spPr>
        <p:txBody>
          <a:bodyPr/>
          <a:lstStyle/>
          <a:p>
            <a:endParaRPr lang="id-ID"/>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7"/>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ounded Rectangle 4"/>
          <p:cNvSpPr/>
          <p:nvPr userDrawn="1"/>
        </p:nvSpPr>
        <p:spPr>
          <a:xfrm>
            <a:off x="8527985" y="245815"/>
            <a:ext cx="360000" cy="162000"/>
          </a:xfrm>
          <a:prstGeom prst="roundRect">
            <a:avLst/>
          </a:pr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Slide Number Placeholder 3"/>
          <p:cNvSpPr>
            <a:spLocks noGrp="1"/>
          </p:cNvSpPr>
          <p:nvPr>
            <p:ph type="sldNum" sz="quarter" idx="12"/>
          </p:nvPr>
        </p:nvSpPr>
        <p:spPr>
          <a:xfrm>
            <a:off x="8529390" y="255377"/>
            <a:ext cx="357190" cy="142876"/>
          </a:xfrm>
        </p:spPr>
        <p:txBody>
          <a:bodyPr/>
          <a:lstStyle>
            <a:lvl1pPr algn="ctr">
              <a:defRPr sz="700">
                <a:solidFill>
                  <a:schemeClr val="accent1"/>
                </a:solidFill>
              </a:defRPr>
            </a:lvl1pPr>
          </a:lstStyle>
          <a:p>
            <a:fld id="{7F4640CB-AD8A-4F45-8D8D-96C558851C94}" type="slidenum">
              <a:rPr lang="id-ID" smtClean="0"/>
              <a:pPr/>
              <a:t>‹#›</a:t>
            </a:fld>
            <a:endParaRPr lang="id-ID"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4640CB-AD8A-4F45-8D8D-96C558851C94}"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d-ID"/>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F4640CB-AD8A-4F45-8D8D-96C558851C94}"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66" r:id="rId7"/>
    <p:sldLayoutId id="2147483656" r:id="rId8"/>
    <p:sldLayoutId id="2147483657" r:id="rId9"/>
    <p:sldLayoutId id="2147483658" r:id="rId10"/>
    <p:sldLayoutId id="2147483659" r:id="rId11"/>
    <p:sldLayoutId id="2147483660" r:id="rId12"/>
    <p:sldLayoutId id="2147483665" r:id="rId13"/>
    <p:sldLayoutId id="2147483667"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7" name="TextBox 6"/>
          <p:cNvSpPr txBox="1"/>
          <p:nvPr/>
        </p:nvSpPr>
        <p:spPr>
          <a:xfrm>
            <a:off x="683568" y="843558"/>
            <a:ext cx="6696744" cy="1938992"/>
          </a:xfrm>
          <a:prstGeom prst="rect">
            <a:avLst/>
          </a:prstGeom>
          <a:noFill/>
        </p:spPr>
        <p:txBody>
          <a:bodyPr wrap="square" rtlCol="0">
            <a:spAutoFit/>
          </a:bodyPr>
          <a:lstStyle/>
          <a:p>
            <a:pPr algn="ctr"/>
            <a:r>
              <a:rPr lang="zh-CN" altLang="en-US" sz="6000" b="1" dirty="0" smtClean="0">
                <a:latin typeface="宋体" pitchFamily="2" charset="-122"/>
                <a:ea typeface="宋体" pitchFamily="2" charset="-122"/>
              </a:rPr>
              <a:t>目标检测算法介绍与对比</a:t>
            </a:r>
            <a:endParaRPr lang="zh-CN" altLang="en-US" sz="6000" b="1" dirty="0">
              <a:latin typeface="宋体" pitchFamily="2" charset="-122"/>
              <a:ea typeface="宋体" pitchFamily="2" charset="-122"/>
            </a:endParaRPr>
          </a:p>
        </p:txBody>
      </p:sp>
      <p:sp>
        <p:nvSpPr>
          <p:cNvPr id="8" name="TextBox 7"/>
          <p:cNvSpPr txBox="1"/>
          <p:nvPr/>
        </p:nvSpPr>
        <p:spPr>
          <a:xfrm>
            <a:off x="8460432" y="4803998"/>
            <a:ext cx="1374094" cy="369332"/>
          </a:xfrm>
          <a:prstGeom prst="rect">
            <a:avLst/>
          </a:prstGeom>
          <a:noFill/>
        </p:spPr>
        <p:txBody>
          <a:bodyPr wrap="none" rtlCol="0">
            <a:spAutoFit/>
          </a:bodyPr>
          <a:lstStyle/>
          <a:p>
            <a:r>
              <a:rPr lang="en-US" altLang="zh-CN" b="1" dirty="0" smtClean="0">
                <a:latin typeface="宋体" pitchFamily="2" charset="-122"/>
                <a:ea typeface="宋体" pitchFamily="2" charset="-122"/>
              </a:rPr>
              <a:t>2018.11.28</a:t>
            </a:r>
            <a:endParaRPr lang="zh-CN" altLang="en-US" b="1" dirty="0">
              <a:latin typeface="宋体" pitchFamily="2" charset="-122"/>
              <a:ea typeface="宋体" pitchFamily="2" charset="-122"/>
            </a:endParaRPr>
          </a:p>
        </p:txBody>
      </p:sp>
      <p:sp>
        <p:nvSpPr>
          <p:cNvPr id="9" name="TextBox 8"/>
          <p:cNvSpPr txBox="1"/>
          <p:nvPr/>
        </p:nvSpPr>
        <p:spPr>
          <a:xfrm>
            <a:off x="8705418" y="4443958"/>
            <a:ext cx="535724" cy="369332"/>
          </a:xfrm>
          <a:prstGeom prst="rect">
            <a:avLst/>
          </a:prstGeom>
          <a:noFill/>
        </p:spPr>
        <p:txBody>
          <a:bodyPr wrap="none" rtlCol="0">
            <a:spAutoFit/>
          </a:bodyPr>
          <a:lstStyle/>
          <a:p>
            <a:r>
              <a:rPr lang="en-US" altLang="zh-CN" b="1" dirty="0" smtClean="0">
                <a:latin typeface="宋体" pitchFamily="2" charset="-122"/>
                <a:ea typeface="宋体" pitchFamily="2" charset="-122"/>
              </a:rPr>
              <a:t>yxl</a:t>
            </a:r>
            <a:endParaRPr lang="zh-CN" altLang="en-US" b="1"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345638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6632" y="-308570"/>
            <a:ext cx="2720617"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3.Faster R-CNN</a:t>
            </a:r>
            <a:endParaRPr lang="zh-CN" altLang="en-US" sz="2800" b="1" dirty="0">
              <a:latin typeface="宋体" pitchFamily="2" charset="-122"/>
              <a:ea typeface="宋体" pitchFamily="2" charset="-122"/>
            </a:endParaRPr>
          </a:p>
        </p:txBody>
      </p:sp>
      <p:sp>
        <p:nvSpPr>
          <p:cNvPr id="12" name="TextBox 11"/>
          <p:cNvSpPr txBox="1"/>
          <p:nvPr/>
        </p:nvSpPr>
        <p:spPr>
          <a:xfrm>
            <a:off x="-1332655" y="555526"/>
            <a:ext cx="9217024" cy="1508105"/>
          </a:xfrm>
          <a:prstGeom prst="rect">
            <a:avLst/>
          </a:prstGeom>
          <a:noFill/>
        </p:spPr>
        <p:txBody>
          <a:bodyPr wrap="square" rtlCol="0">
            <a:spAutoFit/>
          </a:bodyPr>
          <a:lstStyle/>
          <a:p>
            <a:r>
              <a:rPr lang="en-US" altLang="zh-CN" sz="2000" b="1" dirty="0" smtClean="0">
                <a:latin typeface="宋体" pitchFamily="2" charset="-122"/>
                <a:ea typeface="宋体" pitchFamily="2" charset="-122"/>
              </a:rPr>
              <a:t>Faster R-CNN</a:t>
            </a:r>
            <a:r>
              <a:rPr lang="zh-CN" altLang="zh-CN" sz="2000" b="1" dirty="0" smtClean="0">
                <a:latin typeface="宋体" pitchFamily="2" charset="-122"/>
                <a:ea typeface="宋体" pitchFamily="2" charset="-122"/>
              </a:rPr>
              <a:t>相比</a:t>
            </a:r>
            <a:r>
              <a:rPr lang="zh-CN" altLang="en-US" sz="2000" b="1" dirty="0" smtClean="0">
                <a:latin typeface="宋体" pitchFamily="2" charset="-122"/>
                <a:ea typeface="宋体" pitchFamily="2" charset="-122"/>
              </a:rPr>
              <a:t>于</a:t>
            </a:r>
            <a:r>
              <a:rPr lang="en-US" altLang="zh-CN" sz="2000" b="1" dirty="0" smtClean="0">
                <a:latin typeface="宋体" pitchFamily="2" charset="-122"/>
                <a:ea typeface="宋体" pitchFamily="2" charset="-122"/>
              </a:rPr>
              <a:t>Fast R-CNN</a:t>
            </a:r>
            <a:r>
              <a:rPr lang="zh-CN" altLang="en-US" sz="2000" b="1" dirty="0" smtClean="0">
                <a:latin typeface="宋体" pitchFamily="2" charset="-122"/>
                <a:ea typeface="宋体" pitchFamily="2" charset="-122"/>
              </a:rPr>
              <a:t>的不同与优势</a:t>
            </a:r>
            <a:endParaRPr lang="en-US" altLang="zh-CN" sz="2000" b="1" dirty="0" smtClean="0">
              <a:latin typeface="宋体" pitchFamily="2" charset="-122"/>
              <a:ea typeface="宋体" pitchFamily="2" charset="-122"/>
            </a:endParaRPr>
          </a:p>
          <a:p>
            <a:endParaRPr lang="zh-CN" altLang="zh-CN" dirty="0" smtClean="0"/>
          </a:p>
          <a:p>
            <a:pPr>
              <a:buFont typeface="Arial" pitchFamily="34" charset="0"/>
              <a:buChar char="•"/>
            </a:pPr>
            <a:r>
              <a:rPr lang="en-US" altLang="zh-CN" dirty="0" smtClean="0"/>
              <a:t> </a:t>
            </a:r>
            <a:r>
              <a:rPr lang="zh-CN" altLang="zh-CN" dirty="0" smtClean="0">
                <a:latin typeface="宋体" pitchFamily="2" charset="-122"/>
                <a:ea typeface="宋体" pitchFamily="2" charset="-122"/>
              </a:rPr>
              <a:t>使用</a:t>
            </a:r>
            <a:r>
              <a:rPr lang="en-US" altLang="zh-CN" dirty="0" smtClean="0">
                <a:latin typeface="宋体" pitchFamily="2" charset="-122"/>
                <a:ea typeface="宋体" pitchFamily="2" charset="-122"/>
              </a:rPr>
              <a:t>RPN(Region Proposal Network)</a:t>
            </a:r>
            <a:r>
              <a:rPr lang="zh-CN" altLang="zh-CN" dirty="0" smtClean="0">
                <a:latin typeface="宋体" pitchFamily="2" charset="-122"/>
                <a:ea typeface="宋体" pitchFamily="2" charset="-122"/>
              </a:rPr>
              <a:t>代替原来的</a:t>
            </a:r>
            <a:r>
              <a:rPr lang="en-US" altLang="zh-CN" dirty="0" smtClean="0">
                <a:latin typeface="宋体" pitchFamily="2" charset="-122"/>
                <a:ea typeface="宋体" pitchFamily="2" charset="-122"/>
              </a:rPr>
              <a:t>Selective Search</a:t>
            </a:r>
            <a:r>
              <a:rPr lang="zh-CN" altLang="zh-CN" dirty="0" smtClean="0">
                <a:latin typeface="宋体" pitchFamily="2" charset="-122"/>
                <a:ea typeface="宋体" pitchFamily="2" charset="-122"/>
              </a:rPr>
              <a:t>方法产生建议窗口</a:t>
            </a:r>
          </a:p>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产生建议窗口的</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和目标检测的</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共享</a:t>
            </a:r>
            <a:r>
              <a:rPr lang="zh-CN" altLang="en-US" dirty="0" smtClean="0">
                <a:latin typeface="宋体" pitchFamily="2" charset="-122"/>
                <a:ea typeface="宋体" pitchFamily="2" charset="-122"/>
              </a:rPr>
              <a:t>，使得建议框数目从原有的约</a:t>
            </a:r>
            <a:r>
              <a:rPr lang="en-US" altLang="zh-CN" dirty="0" smtClean="0">
                <a:latin typeface="宋体" pitchFamily="2" charset="-122"/>
                <a:ea typeface="宋体" pitchFamily="2" charset="-122"/>
              </a:rPr>
              <a:t>2000</a:t>
            </a:r>
            <a:r>
              <a:rPr lang="zh-CN" altLang="en-US" dirty="0" smtClean="0">
                <a:latin typeface="宋体" pitchFamily="2" charset="-122"/>
                <a:ea typeface="宋体" pitchFamily="2" charset="-122"/>
              </a:rPr>
              <a:t>个减少为</a:t>
            </a:r>
            <a:r>
              <a:rPr lang="en-US" altLang="zh-CN" dirty="0" smtClean="0">
                <a:latin typeface="宋体" pitchFamily="2" charset="-122"/>
                <a:ea typeface="宋体" pitchFamily="2" charset="-122"/>
              </a:rPr>
              <a:t>300</a:t>
            </a:r>
            <a:r>
              <a:rPr lang="zh-CN" altLang="en-US" dirty="0" smtClean="0">
                <a:latin typeface="宋体" pitchFamily="2" charset="-122"/>
                <a:ea typeface="宋体" pitchFamily="2" charset="-122"/>
              </a:rPr>
              <a:t>个，且建议框的质量也有本质的提高</a:t>
            </a:r>
            <a:endParaRPr lang="zh-CN" altLang="zh-CN" dirty="0" smtClean="0">
              <a:latin typeface="宋体" pitchFamily="2" charset="-122"/>
              <a:ea typeface="宋体" pitchFamily="2" charset="-122"/>
            </a:endParaRPr>
          </a:p>
        </p:txBody>
      </p:sp>
      <p:sp>
        <p:nvSpPr>
          <p:cNvPr id="13" name="矩形 12"/>
          <p:cNvSpPr/>
          <p:nvPr/>
        </p:nvSpPr>
        <p:spPr>
          <a:xfrm>
            <a:off x="-1260648" y="2355726"/>
            <a:ext cx="2517036" cy="400110"/>
          </a:xfrm>
          <a:prstGeom prst="rect">
            <a:avLst/>
          </a:prstGeom>
        </p:spPr>
        <p:txBody>
          <a:bodyPr wrap="none">
            <a:spAutoFit/>
          </a:bodyPr>
          <a:lstStyle/>
          <a:p>
            <a:r>
              <a:rPr lang="en-US" altLang="zh-CN" sz="2000" b="1" dirty="0" smtClean="0">
                <a:latin typeface="宋体" pitchFamily="2" charset="-122"/>
                <a:ea typeface="宋体" pitchFamily="2" charset="-122"/>
              </a:rPr>
              <a:t>Faster R-CNN</a:t>
            </a:r>
            <a:r>
              <a:rPr lang="zh-CN" altLang="en-US" sz="2000" b="1" dirty="0" smtClean="0">
                <a:latin typeface="宋体" pitchFamily="2" charset="-122"/>
                <a:ea typeface="宋体" pitchFamily="2" charset="-122"/>
              </a:rPr>
              <a:t>的不足</a:t>
            </a:r>
            <a:endParaRPr lang="zh-CN" altLang="en-US" sz="2000" b="1" dirty="0">
              <a:latin typeface="宋体" pitchFamily="2" charset="-122"/>
              <a:ea typeface="宋体" pitchFamily="2" charset="-122"/>
            </a:endParaRPr>
          </a:p>
        </p:txBody>
      </p:sp>
      <p:sp>
        <p:nvSpPr>
          <p:cNvPr id="14" name="TextBox 13"/>
          <p:cNvSpPr txBox="1"/>
          <p:nvPr/>
        </p:nvSpPr>
        <p:spPr>
          <a:xfrm>
            <a:off x="-1188640" y="2931790"/>
            <a:ext cx="9145016" cy="923330"/>
          </a:xfrm>
          <a:prstGeom prst="rect">
            <a:avLst/>
          </a:prstGeom>
          <a:noFill/>
        </p:spPr>
        <p:txBody>
          <a:bodyPr wrap="square" rtlCol="0">
            <a:spAutoFit/>
          </a:bodyPr>
          <a:lstStyle/>
          <a:p>
            <a:r>
              <a:rPr lang="en-US" altLang="zh-CN" dirty="0" smtClean="0"/>
              <a:t>       </a:t>
            </a:r>
            <a:r>
              <a:rPr lang="en-US" altLang="zh-CN" dirty="0" smtClean="0">
                <a:latin typeface="宋体" pitchFamily="2" charset="-122"/>
                <a:ea typeface="宋体" pitchFamily="2" charset="-122"/>
              </a:rPr>
              <a:t>Faster R-CNN</a:t>
            </a:r>
            <a:r>
              <a:rPr lang="zh-CN" altLang="zh-CN" dirty="0" smtClean="0">
                <a:latin typeface="宋体" pitchFamily="2" charset="-122"/>
                <a:ea typeface="宋体" pitchFamily="2" charset="-122"/>
              </a:rPr>
              <a:t>还是达不到实时的目标检测，预先获取</a:t>
            </a:r>
            <a:r>
              <a:rPr lang="en-US" altLang="zh-CN" dirty="0" smtClean="0">
                <a:latin typeface="宋体" pitchFamily="2" charset="-122"/>
                <a:ea typeface="宋体" pitchFamily="2" charset="-122"/>
              </a:rPr>
              <a:t>Region Proposal</a:t>
            </a:r>
            <a:r>
              <a:rPr lang="zh-CN" altLang="zh-CN" dirty="0" smtClean="0">
                <a:latin typeface="宋体" pitchFamily="2" charset="-122"/>
                <a:ea typeface="宋体" pitchFamily="2" charset="-122"/>
              </a:rPr>
              <a:t>，然后在对每个</a:t>
            </a:r>
            <a:r>
              <a:rPr lang="en-US" altLang="zh-CN" dirty="0" smtClean="0">
                <a:latin typeface="宋体" pitchFamily="2" charset="-122"/>
                <a:ea typeface="宋体" pitchFamily="2" charset="-122"/>
              </a:rPr>
              <a:t>Proposal</a:t>
            </a:r>
            <a:r>
              <a:rPr lang="zh-CN" altLang="zh-CN" dirty="0" smtClean="0">
                <a:latin typeface="宋体" pitchFamily="2" charset="-122"/>
                <a:ea typeface="宋体" pitchFamily="2" charset="-122"/>
              </a:rPr>
              <a:t>分类计算量还是比较大</a:t>
            </a:r>
            <a:r>
              <a:rPr lang="zh-CN" altLang="en-US" dirty="0" smtClean="0">
                <a:latin typeface="宋体" pitchFamily="2" charset="-122"/>
                <a:ea typeface="宋体" pitchFamily="2" charset="-122"/>
              </a:rPr>
              <a:t>。</a:t>
            </a:r>
            <a:endParaRPr lang="zh-CN" altLang="zh-CN" dirty="0" smtClean="0">
              <a:latin typeface="宋体" pitchFamily="2" charset="-122"/>
              <a:ea typeface="宋体" pitchFamily="2" charset="-122"/>
            </a:endParaRPr>
          </a:p>
          <a:p>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图片 122"/>
          <p:cNvPicPr>
            <a:picLocks noChangeAspect="1"/>
          </p:cNvPicPr>
          <p:nvPr/>
        </p:nvPicPr>
        <p:blipFill>
          <a:blip r:embed="rId3"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190770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6632" y="-308570"/>
            <a:ext cx="1271503"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4.YOLO</a:t>
            </a:r>
            <a:endParaRPr lang="zh-CN" altLang="en-US" sz="2800" b="1" dirty="0">
              <a:latin typeface="宋体" pitchFamily="2" charset="-122"/>
              <a:ea typeface="宋体" pitchFamily="2" charset="-122"/>
            </a:endParaRPr>
          </a:p>
        </p:txBody>
      </p:sp>
      <p:pic>
        <p:nvPicPr>
          <p:cNvPr id="113666" name="Picture 2"/>
          <p:cNvPicPr>
            <a:picLocks noChangeAspect="1" noChangeArrowheads="1"/>
          </p:cNvPicPr>
          <p:nvPr/>
        </p:nvPicPr>
        <p:blipFill>
          <a:blip r:embed="rId8" cstate="print"/>
          <a:srcRect/>
          <a:stretch>
            <a:fillRect/>
          </a:stretch>
        </p:blipFill>
        <p:spPr bwMode="auto">
          <a:xfrm>
            <a:off x="0" y="1203598"/>
            <a:ext cx="8172400" cy="3456384"/>
          </a:xfrm>
          <a:prstGeom prst="rect">
            <a:avLst/>
          </a:prstGeom>
          <a:noFill/>
          <a:ln w="9525">
            <a:noFill/>
            <a:miter lim="800000"/>
            <a:headEnd/>
            <a:tailEnd/>
          </a:ln>
        </p:spPr>
      </p:pic>
      <p:sp>
        <p:nvSpPr>
          <p:cNvPr id="11" name="TextBox 10"/>
          <p:cNvSpPr txBox="1"/>
          <p:nvPr/>
        </p:nvSpPr>
        <p:spPr>
          <a:xfrm>
            <a:off x="-1188640" y="483518"/>
            <a:ext cx="10734157" cy="646331"/>
          </a:xfrm>
          <a:prstGeom prst="rect">
            <a:avLst/>
          </a:prstGeom>
          <a:noFill/>
        </p:spPr>
        <p:txBody>
          <a:bodyPr wrap="square" rtlCol="0">
            <a:spAutoFit/>
          </a:bodyPr>
          <a:lstStyle/>
          <a:p>
            <a:r>
              <a:rPr lang="en-US" altLang="zh-CN" dirty="0" smtClean="0"/>
              <a:t>       </a:t>
            </a: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是</a:t>
            </a:r>
            <a:r>
              <a:rPr lang="en-US" altLang="zh-CN" dirty="0" smtClean="0">
                <a:latin typeface="宋体" pitchFamily="2" charset="-122"/>
                <a:ea typeface="宋体" pitchFamily="2" charset="-122"/>
              </a:rPr>
              <a:t>Joseph Redmon</a:t>
            </a:r>
            <a:r>
              <a:rPr lang="zh-CN" altLang="zh-CN" dirty="0" smtClean="0">
                <a:latin typeface="宋体" pitchFamily="2" charset="-122"/>
                <a:ea typeface="宋体" pitchFamily="2" charset="-122"/>
              </a:rPr>
              <a:t>和</a:t>
            </a:r>
            <a:r>
              <a:rPr lang="en-US" altLang="zh-CN" dirty="0" smtClean="0">
                <a:latin typeface="宋体" pitchFamily="2" charset="-122"/>
                <a:ea typeface="宋体" pitchFamily="2" charset="-122"/>
              </a:rPr>
              <a:t>Ali Farhadi</a:t>
            </a:r>
            <a:r>
              <a:rPr lang="zh-CN" altLang="zh-CN" dirty="0" smtClean="0">
                <a:latin typeface="宋体" pitchFamily="2" charset="-122"/>
                <a:ea typeface="宋体" pitchFamily="2" charset="-122"/>
              </a:rPr>
              <a:t>等人于</a:t>
            </a:r>
            <a:r>
              <a:rPr lang="en-US" altLang="zh-CN" dirty="0" smtClean="0">
                <a:latin typeface="宋体" pitchFamily="2" charset="-122"/>
                <a:ea typeface="宋体" pitchFamily="2" charset="-122"/>
              </a:rPr>
              <a:t>2015</a:t>
            </a:r>
            <a:r>
              <a:rPr lang="zh-CN" altLang="zh-CN" dirty="0" smtClean="0">
                <a:latin typeface="宋体" pitchFamily="2" charset="-122"/>
                <a:ea typeface="宋体" pitchFamily="2" charset="-122"/>
              </a:rPr>
              <a:t>年提出的</a:t>
            </a:r>
            <a:r>
              <a:rPr lang="zh-CN" altLang="en-US" dirty="0" smtClean="0">
                <a:latin typeface="宋体" pitchFamily="2" charset="-122"/>
                <a:ea typeface="宋体" pitchFamily="2" charset="-122"/>
              </a:rPr>
              <a:t>，</a:t>
            </a:r>
            <a:r>
              <a:rPr lang="zh-CN" altLang="zh-CN" dirty="0" smtClean="0">
                <a:latin typeface="宋体" pitchFamily="2" charset="-122"/>
                <a:ea typeface="宋体" pitchFamily="2" charset="-122"/>
              </a:rPr>
              <a:t>核心思想是将目标检测转化为回归问题求解，并基于一个单独的</a:t>
            </a:r>
            <a:r>
              <a:rPr lang="en-US" altLang="zh-CN" dirty="0" smtClean="0">
                <a:latin typeface="宋体" pitchFamily="2" charset="-122"/>
                <a:ea typeface="宋体" pitchFamily="2" charset="-122"/>
              </a:rPr>
              <a:t>end-to-end</a:t>
            </a:r>
            <a:r>
              <a:rPr lang="zh-CN" altLang="zh-CN" dirty="0" smtClean="0">
                <a:latin typeface="宋体" pitchFamily="2" charset="-122"/>
                <a:ea typeface="宋体" pitchFamily="2" charset="-122"/>
              </a:rPr>
              <a:t>网络，完成从原始图像的输入到物体位置和类别的输出。</a:t>
            </a:r>
            <a:endParaRPr lang="zh-CN" altLang="en-US" dirty="0">
              <a:latin typeface="宋体" pitchFamily="2" charset="-122"/>
              <a:ea typeface="宋体" pitchFamily="2" charset="-122"/>
            </a:endParaRPr>
          </a:p>
        </p:txBody>
      </p:sp>
      <p:sp>
        <p:nvSpPr>
          <p:cNvPr id="15" name="矩形 14"/>
          <p:cNvSpPr/>
          <p:nvPr/>
        </p:nvSpPr>
        <p:spPr>
          <a:xfrm>
            <a:off x="2699792" y="4794706"/>
            <a:ext cx="2813912" cy="369332"/>
          </a:xfrm>
          <a:prstGeom prst="rect">
            <a:avLst/>
          </a:prstGeom>
        </p:spPr>
        <p:txBody>
          <a:bodyPr wrap="none">
            <a:spAutoFit/>
          </a:bodyPr>
          <a:lstStyle/>
          <a:p>
            <a:r>
              <a:rPr lang="zh-CN" altLang="en-US" dirty="0" smtClean="0">
                <a:latin typeface="宋体" pitchFamily="2" charset="-122"/>
                <a:ea typeface="宋体" pitchFamily="2" charset="-122"/>
              </a:rPr>
              <a:t>图</a:t>
            </a:r>
            <a:r>
              <a:rPr lang="en-US" altLang="zh-CN" dirty="0" smtClean="0">
                <a:latin typeface="宋体" pitchFamily="2" charset="-122"/>
                <a:ea typeface="宋体" pitchFamily="2" charset="-122"/>
              </a:rPr>
              <a:t>4.1 YOLO</a:t>
            </a:r>
            <a:r>
              <a:rPr lang="zh-CN" altLang="en-US" dirty="0" smtClean="0">
                <a:latin typeface="宋体" pitchFamily="2" charset="-122"/>
                <a:ea typeface="宋体" pitchFamily="2" charset="-122"/>
              </a:rPr>
              <a:t>的网络结构图</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183569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6632" y="-308570"/>
            <a:ext cx="1271503"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4.YOLO</a:t>
            </a:r>
            <a:endParaRPr lang="zh-CN" altLang="en-US" sz="2800" b="1" dirty="0">
              <a:latin typeface="宋体" pitchFamily="2" charset="-122"/>
              <a:ea typeface="宋体" pitchFamily="2" charset="-122"/>
            </a:endParaRPr>
          </a:p>
        </p:txBody>
      </p:sp>
      <p:sp>
        <p:nvSpPr>
          <p:cNvPr id="10" name="TextBox 9"/>
          <p:cNvSpPr txBox="1"/>
          <p:nvPr/>
        </p:nvSpPr>
        <p:spPr>
          <a:xfrm>
            <a:off x="-1260647" y="627534"/>
            <a:ext cx="10729192" cy="2308324"/>
          </a:xfrm>
          <a:prstGeom prst="rect">
            <a:avLst/>
          </a:prstGeom>
          <a:noFill/>
        </p:spPr>
        <p:txBody>
          <a:bodyPr wrap="square" rtlCol="0">
            <a:spAutoFit/>
          </a:bodyPr>
          <a:lstStyle/>
          <a:p>
            <a:r>
              <a:rPr lang="en-US" altLang="zh-CN" dirty="0" smtClean="0">
                <a:latin typeface="宋体" pitchFamily="2" charset="-122"/>
                <a:ea typeface="宋体" pitchFamily="2" charset="-122"/>
              </a:rPr>
              <a:t>(1) </a:t>
            </a:r>
            <a:r>
              <a:rPr lang="zh-CN" altLang="zh-CN" dirty="0" smtClean="0">
                <a:latin typeface="宋体" pitchFamily="2" charset="-122"/>
                <a:ea typeface="宋体" pitchFamily="2" charset="-122"/>
              </a:rPr>
              <a:t>给个一个输入图像，将图像</a:t>
            </a:r>
            <a:r>
              <a:rPr lang="en-US" altLang="zh-CN" dirty="0" smtClean="0">
                <a:latin typeface="宋体" pitchFamily="2" charset="-122"/>
                <a:ea typeface="宋体" pitchFamily="2" charset="-122"/>
              </a:rPr>
              <a:t>resize</a:t>
            </a:r>
            <a:r>
              <a:rPr lang="zh-CN" altLang="zh-CN" dirty="0" smtClean="0">
                <a:latin typeface="宋体" pitchFamily="2" charset="-122"/>
                <a:ea typeface="宋体" pitchFamily="2" charset="-122"/>
              </a:rPr>
              <a:t>到</a:t>
            </a:r>
            <a:r>
              <a:rPr lang="en-US" altLang="zh-CN" dirty="0" smtClean="0">
                <a:latin typeface="宋体" pitchFamily="2" charset="-122"/>
                <a:ea typeface="宋体" pitchFamily="2" charset="-122"/>
              </a:rPr>
              <a:t>448 * 448</a:t>
            </a:r>
            <a:r>
              <a:rPr lang="zh-CN" altLang="zh-CN" dirty="0" smtClean="0">
                <a:latin typeface="宋体" pitchFamily="2" charset="-122"/>
                <a:ea typeface="宋体" pitchFamily="2" charset="-122"/>
              </a:rPr>
              <a:t>作为</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网络的输入</a:t>
            </a:r>
            <a:endParaRPr lang="en-US" altLang="zh-CN" dirty="0" smtClean="0">
              <a:latin typeface="宋体" pitchFamily="2" charset="-122"/>
              <a:ea typeface="宋体" pitchFamily="2" charset="-122"/>
            </a:endParaRPr>
          </a:p>
          <a:p>
            <a:r>
              <a:rPr lang="en-US" altLang="zh-CN" dirty="0" smtClean="0">
                <a:latin typeface="宋体" pitchFamily="2" charset="-122"/>
                <a:ea typeface="宋体" pitchFamily="2" charset="-122"/>
              </a:rPr>
              <a:t/>
            </a:r>
            <a:br>
              <a:rPr lang="en-US" altLang="zh-CN" dirty="0" smtClean="0">
                <a:latin typeface="宋体" pitchFamily="2" charset="-122"/>
                <a:ea typeface="宋体" pitchFamily="2" charset="-122"/>
              </a:rPr>
            </a:br>
            <a:r>
              <a:rPr lang="en-US" altLang="zh-CN" dirty="0" smtClean="0">
                <a:latin typeface="宋体" pitchFamily="2" charset="-122"/>
                <a:ea typeface="宋体" pitchFamily="2" charset="-122"/>
              </a:rPr>
              <a:t>(2)</a:t>
            </a:r>
            <a:r>
              <a:rPr lang="zh-CN" altLang="zh-CN" dirty="0" smtClean="0">
                <a:latin typeface="宋体" pitchFamily="2" charset="-122"/>
                <a:ea typeface="宋体" pitchFamily="2" charset="-122"/>
              </a:rPr>
              <a:t>将图像划分成</a:t>
            </a:r>
            <a:r>
              <a:rPr lang="en-US" altLang="zh-CN" dirty="0" smtClean="0">
                <a:latin typeface="宋体" pitchFamily="2" charset="-122"/>
                <a:ea typeface="宋体" pitchFamily="2" charset="-122"/>
              </a:rPr>
              <a:t>S*S(</a:t>
            </a:r>
            <a:r>
              <a:rPr lang="zh-CN" altLang="zh-CN" dirty="0" smtClean="0">
                <a:latin typeface="宋体" pitchFamily="2" charset="-122"/>
                <a:ea typeface="宋体" pitchFamily="2" charset="-122"/>
              </a:rPr>
              <a:t>设</a:t>
            </a:r>
            <a:r>
              <a:rPr lang="en-US" altLang="zh-CN" dirty="0" smtClean="0">
                <a:latin typeface="宋体" pitchFamily="2" charset="-122"/>
                <a:ea typeface="宋体" pitchFamily="2" charset="-122"/>
              </a:rPr>
              <a:t>S=7)</a:t>
            </a:r>
            <a:r>
              <a:rPr lang="zh-CN" altLang="zh-CN" dirty="0" smtClean="0">
                <a:latin typeface="宋体" pitchFamily="2" charset="-122"/>
                <a:ea typeface="宋体" pitchFamily="2" charset="-122"/>
              </a:rPr>
              <a:t>的网格</a:t>
            </a:r>
            <a:r>
              <a:rPr lang="en-US" altLang="zh-CN" dirty="0" smtClean="0">
                <a:latin typeface="宋体" pitchFamily="2" charset="-122"/>
                <a:ea typeface="宋体" pitchFamily="2" charset="-122"/>
              </a:rPr>
              <a:t>,</a:t>
            </a:r>
            <a:r>
              <a:rPr lang="zh-CN" altLang="zh-CN" dirty="0" smtClean="0">
                <a:latin typeface="宋体" pitchFamily="2" charset="-122"/>
                <a:ea typeface="宋体" pitchFamily="2" charset="-122"/>
              </a:rPr>
              <a:t>每个单元格负责去检测那些中心点落在该格子内的目标</a:t>
            </a:r>
            <a:r>
              <a:rPr lang="en-US" altLang="zh-CN" dirty="0" smtClean="0">
                <a:latin typeface="宋体" pitchFamily="2" charset="-122"/>
                <a:ea typeface="宋体" pitchFamily="2" charset="-122"/>
              </a:rPr>
              <a:t>,每个</a:t>
            </a:r>
            <a:r>
              <a:rPr lang="zh-CN" altLang="en-US" dirty="0" smtClean="0">
                <a:latin typeface="宋体" pitchFamily="2" charset="-122"/>
                <a:ea typeface="宋体" pitchFamily="2" charset="-122"/>
              </a:rPr>
              <a:t>单元</a:t>
            </a:r>
            <a:r>
              <a:rPr lang="en-US" altLang="zh-CN" dirty="0" smtClean="0">
                <a:latin typeface="宋体" pitchFamily="2" charset="-122"/>
                <a:ea typeface="宋体" pitchFamily="2" charset="-122"/>
              </a:rPr>
              <a:t>格我们都预测B个边框（包括每个边框</a:t>
            </a:r>
            <a:r>
              <a:rPr lang="zh-CN" altLang="en-US" dirty="0" smtClean="0">
                <a:latin typeface="宋体" pitchFamily="2" charset="-122"/>
                <a:ea typeface="宋体" pitchFamily="2" charset="-122"/>
              </a:rPr>
              <a:t>的坐标，每个边框</a:t>
            </a:r>
            <a:r>
              <a:rPr lang="en-US" altLang="zh-CN" dirty="0" smtClean="0">
                <a:latin typeface="宋体" pitchFamily="2" charset="-122"/>
                <a:ea typeface="宋体" pitchFamily="2" charset="-122"/>
              </a:rPr>
              <a:t>的置信度</a:t>
            </a:r>
            <a:r>
              <a:rPr lang="zh-CN" altLang="en-US" dirty="0" smtClean="0">
                <a:latin typeface="宋体" pitchFamily="2" charset="-122"/>
                <a:ea typeface="宋体" pitchFamily="2" charset="-122"/>
              </a:rPr>
              <a:t>）和</a:t>
            </a:r>
            <a:r>
              <a:rPr lang="en-US" altLang="zh-CN" dirty="0" smtClean="0">
                <a:latin typeface="宋体" pitchFamily="2" charset="-122"/>
                <a:ea typeface="宋体" pitchFamily="2" charset="-122"/>
              </a:rPr>
              <a:t>每个边框区域在C个类别上的概率</a:t>
            </a:r>
          </a:p>
          <a:p>
            <a:r>
              <a:rPr lang="en-US" altLang="zh-CN" dirty="0" smtClean="0">
                <a:latin typeface="宋体" pitchFamily="2" charset="-122"/>
                <a:ea typeface="宋体" pitchFamily="2" charset="-122"/>
              </a:rPr>
              <a:t/>
            </a:r>
            <a:br>
              <a:rPr lang="en-US" altLang="zh-CN" dirty="0" smtClean="0">
                <a:latin typeface="宋体" pitchFamily="2" charset="-122"/>
                <a:ea typeface="宋体" pitchFamily="2" charset="-122"/>
              </a:rPr>
            </a:br>
            <a:r>
              <a:rPr lang="en-US" altLang="zh-CN" dirty="0" smtClean="0">
                <a:latin typeface="宋体" pitchFamily="2" charset="-122"/>
                <a:ea typeface="宋体" pitchFamily="2" charset="-122"/>
              </a:rPr>
              <a:t>(3) </a:t>
            </a:r>
            <a:r>
              <a:rPr lang="zh-CN" altLang="en-US" dirty="0" smtClean="0">
                <a:latin typeface="宋体" pitchFamily="2" charset="-122"/>
                <a:ea typeface="宋体" pitchFamily="2" charset="-122"/>
              </a:rPr>
              <a:t>用</a:t>
            </a:r>
            <a:r>
              <a:rPr lang="en-US" altLang="zh-CN" dirty="0" smtClean="0">
                <a:latin typeface="宋体" pitchFamily="2" charset="-122"/>
                <a:ea typeface="宋体" pitchFamily="2" charset="-122"/>
              </a:rPr>
              <a:t>NMS去除冗余</a:t>
            </a:r>
            <a:r>
              <a:rPr lang="zh-CN" altLang="en-US" dirty="0" smtClean="0">
                <a:latin typeface="宋体" pitchFamily="2" charset="-122"/>
                <a:ea typeface="宋体" pitchFamily="2" charset="-122"/>
              </a:rPr>
              <a:t>的边框</a:t>
            </a:r>
            <a:endParaRPr lang="en-US" altLang="zh-CN" dirty="0" smtClean="0">
              <a:latin typeface="宋体" pitchFamily="2" charset="-122"/>
              <a:ea typeface="宋体" pitchFamily="2" charset="-122"/>
            </a:endParaRPr>
          </a:p>
          <a:p>
            <a:endParaRPr lang="zh-CN" altLang="zh-CN" dirty="0" smtClean="0">
              <a:latin typeface="宋体" pitchFamily="2" charset="-122"/>
              <a:ea typeface="宋体" pitchFamily="2" charset="-122"/>
            </a:endParaRPr>
          </a:p>
          <a:p>
            <a:endParaRPr lang="zh-CN" altLang="en-US" dirty="0"/>
          </a:p>
        </p:txBody>
      </p:sp>
      <p:sp>
        <p:nvSpPr>
          <p:cNvPr id="12" name="矩形 11"/>
          <p:cNvSpPr/>
          <p:nvPr/>
        </p:nvSpPr>
        <p:spPr>
          <a:xfrm>
            <a:off x="-1188640" y="2931790"/>
            <a:ext cx="5400600" cy="400110"/>
          </a:xfrm>
          <a:prstGeom prst="rect">
            <a:avLst/>
          </a:prstGeom>
        </p:spPr>
        <p:txBody>
          <a:bodyPr wrap="square">
            <a:spAutoFit/>
          </a:bodyPr>
          <a:lstStyle/>
          <a:p>
            <a:r>
              <a:rPr lang="en-US" altLang="zh-CN" sz="2000" b="1" dirty="0" smtClean="0">
                <a:latin typeface="宋体" pitchFamily="2" charset="-122"/>
                <a:ea typeface="宋体" pitchFamily="2" charset="-122"/>
              </a:rPr>
              <a:t>YOLO</a:t>
            </a:r>
            <a:r>
              <a:rPr lang="zh-CN" altLang="zh-CN" sz="2000" b="1" dirty="0" smtClean="0">
                <a:latin typeface="宋体" pitchFamily="2" charset="-122"/>
                <a:ea typeface="宋体" pitchFamily="2" charset="-122"/>
              </a:rPr>
              <a:t>相比</a:t>
            </a:r>
            <a:r>
              <a:rPr lang="zh-CN" altLang="en-US" sz="2000" b="1" dirty="0" smtClean="0">
                <a:latin typeface="宋体" pitchFamily="2" charset="-122"/>
                <a:ea typeface="宋体" pitchFamily="2" charset="-122"/>
              </a:rPr>
              <a:t>于</a:t>
            </a:r>
            <a:r>
              <a:rPr lang="en-US" altLang="zh-CN" sz="2000" b="1" dirty="0" smtClean="0">
                <a:latin typeface="宋体" pitchFamily="2" charset="-122"/>
                <a:ea typeface="宋体" pitchFamily="2" charset="-122"/>
              </a:rPr>
              <a:t>Faster R-CNN</a:t>
            </a:r>
            <a:r>
              <a:rPr lang="zh-CN" altLang="en-US" sz="2000" b="1" dirty="0" smtClean="0">
                <a:latin typeface="宋体" pitchFamily="2" charset="-122"/>
                <a:ea typeface="宋体" pitchFamily="2" charset="-122"/>
              </a:rPr>
              <a:t>的不同与优势</a:t>
            </a:r>
            <a:endParaRPr lang="en-US" altLang="zh-CN" sz="2000" b="1" dirty="0" smtClean="0">
              <a:latin typeface="宋体" pitchFamily="2" charset="-122"/>
              <a:ea typeface="宋体" pitchFamily="2" charset="-122"/>
            </a:endParaRPr>
          </a:p>
        </p:txBody>
      </p:sp>
      <p:sp>
        <p:nvSpPr>
          <p:cNvPr id="13" name="TextBox 12"/>
          <p:cNvSpPr txBox="1"/>
          <p:nvPr/>
        </p:nvSpPr>
        <p:spPr>
          <a:xfrm>
            <a:off x="-1188640" y="3420745"/>
            <a:ext cx="10657184" cy="2031325"/>
          </a:xfrm>
          <a:prstGeom prst="rect">
            <a:avLst/>
          </a:prstGeom>
          <a:noFill/>
        </p:spPr>
        <p:txBody>
          <a:bodyPr wrap="square" rtlCol="0">
            <a:spAutoFit/>
          </a:bodyPr>
          <a:lstStyle/>
          <a:p>
            <a:pPr>
              <a:buFont typeface="Arial" pitchFamily="34" charset="0"/>
              <a:buChar char="•"/>
            </a:pP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采用一个</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网络来实现检测，是单管道策略，其训练与预测都是</a:t>
            </a:r>
            <a:r>
              <a:rPr lang="en-US" altLang="zh-CN" dirty="0" smtClean="0">
                <a:latin typeface="宋体" pitchFamily="2" charset="-122"/>
                <a:ea typeface="宋体" pitchFamily="2" charset="-122"/>
              </a:rPr>
              <a:t>end-to-end</a:t>
            </a:r>
            <a:r>
              <a:rPr lang="zh-CN" altLang="zh-CN" dirty="0" smtClean="0">
                <a:latin typeface="宋体" pitchFamily="2" charset="-122"/>
                <a:ea typeface="宋体" pitchFamily="2" charset="-122"/>
              </a:rPr>
              <a:t>，所以</a:t>
            </a: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算法比较简洁且速度快</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是对整张图片做卷积，</a:t>
            </a:r>
            <a:r>
              <a:rPr lang="zh-CN" altLang="en-US" dirty="0" smtClean="0">
                <a:latin typeface="宋体" pitchFamily="2" charset="-122"/>
                <a:ea typeface="宋体" pitchFamily="2" charset="-122"/>
              </a:rPr>
              <a:t>相当于隐式地编码了关于类的上下文信息以及它们的外观。因为</a:t>
            </a:r>
            <a:r>
              <a:rPr lang="en-US" altLang="zh-CN" dirty="0" smtClean="0">
                <a:latin typeface="宋体" pitchFamily="2" charset="-122"/>
                <a:ea typeface="宋体" pitchFamily="2" charset="-122"/>
              </a:rPr>
              <a:t>Faster R-CNN</a:t>
            </a:r>
            <a:r>
              <a:rPr lang="zh-CN" altLang="en-US" dirty="0" smtClean="0">
                <a:latin typeface="宋体" pitchFamily="2" charset="-122"/>
                <a:ea typeface="宋体" pitchFamily="2" charset="-122"/>
              </a:rPr>
              <a:t>看不到更大的上下文，所以在图像中会将背景块误检为目标。与快速</a:t>
            </a:r>
            <a:r>
              <a:rPr lang="en-US" altLang="zh-CN" dirty="0" smtClean="0">
                <a:latin typeface="宋体" pitchFamily="2" charset="-122"/>
                <a:ea typeface="宋体" pitchFamily="2" charset="-122"/>
              </a:rPr>
              <a:t>R-CNN</a:t>
            </a:r>
            <a:r>
              <a:rPr lang="zh-CN" altLang="en-US" dirty="0" smtClean="0">
                <a:latin typeface="宋体" pitchFamily="2" charset="-122"/>
                <a:ea typeface="宋体" pitchFamily="2" charset="-122"/>
              </a:rPr>
              <a:t>相比，</a:t>
            </a:r>
            <a:r>
              <a:rPr lang="en-US" altLang="zh-CN" dirty="0" smtClean="0">
                <a:latin typeface="宋体" pitchFamily="2" charset="-122"/>
                <a:ea typeface="宋体" pitchFamily="2" charset="-122"/>
              </a:rPr>
              <a:t>YOLO</a:t>
            </a:r>
            <a:r>
              <a:rPr lang="zh-CN" altLang="en-US" dirty="0" smtClean="0">
                <a:latin typeface="宋体" pitchFamily="2" charset="-122"/>
                <a:ea typeface="宋体" pitchFamily="2" charset="-122"/>
              </a:rPr>
              <a:t>的背景误检数量少了一半</a:t>
            </a:r>
            <a:endParaRPr lang="zh-CN" altLang="zh-CN" dirty="0" smtClean="0">
              <a:latin typeface="宋体" pitchFamily="2" charset="-122"/>
              <a:ea typeface="宋体" pitchFamily="2" charset="-122"/>
            </a:endParaRPr>
          </a:p>
          <a:p>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205172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6632" y="-308570"/>
            <a:ext cx="1271503"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4.YOLO</a:t>
            </a:r>
            <a:endParaRPr lang="zh-CN" altLang="en-US" sz="2800" b="1" dirty="0">
              <a:latin typeface="宋体" pitchFamily="2" charset="-122"/>
              <a:ea typeface="宋体" pitchFamily="2" charset="-122"/>
            </a:endParaRPr>
          </a:p>
        </p:txBody>
      </p:sp>
      <p:sp>
        <p:nvSpPr>
          <p:cNvPr id="12" name="矩形 11"/>
          <p:cNvSpPr/>
          <p:nvPr/>
        </p:nvSpPr>
        <p:spPr>
          <a:xfrm>
            <a:off x="-1260648" y="555526"/>
            <a:ext cx="5400600" cy="400110"/>
          </a:xfrm>
          <a:prstGeom prst="rect">
            <a:avLst/>
          </a:prstGeom>
        </p:spPr>
        <p:txBody>
          <a:bodyPr wrap="square">
            <a:spAutoFit/>
          </a:bodyPr>
          <a:lstStyle/>
          <a:p>
            <a:r>
              <a:rPr lang="en-US" altLang="zh-CN" sz="2000" b="1" dirty="0" smtClean="0">
                <a:latin typeface="宋体" pitchFamily="2" charset="-122"/>
                <a:ea typeface="宋体" pitchFamily="2" charset="-122"/>
              </a:rPr>
              <a:t>YOLO</a:t>
            </a:r>
            <a:r>
              <a:rPr lang="zh-CN" altLang="en-US" sz="2000" b="1" dirty="0" smtClean="0">
                <a:latin typeface="宋体" pitchFamily="2" charset="-122"/>
                <a:ea typeface="宋体" pitchFamily="2" charset="-122"/>
              </a:rPr>
              <a:t>的不足</a:t>
            </a:r>
            <a:endParaRPr lang="en-US" altLang="zh-CN" sz="2000" b="1" dirty="0" smtClean="0">
              <a:latin typeface="宋体" pitchFamily="2" charset="-122"/>
              <a:ea typeface="宋体" pitchFamily="2" charset="-122"/>
            </a:endParaRPr>
          </a:p>
        </p:txBody>
      </p:sp>
      <p:sp>
        <p:nvSpPr>
          <p:cNvPr id="13" name="TextBox 12"/>
          <p:cNvSpPr txBox="1"/>
          <p:nvPr/>
        </p:nvSpPr>
        <p:spPr>
          <a:xfrm>
            <a:off x="-1188640" y="1131590"/>
            <a:ext cx="10657184" cy="2031325"/>
          </a:xfrm>
          <a:prstGeom prst="rect">
            <a:avLst/>
          </a:prstGeom>
          <a:noFill/>
        </p:spPr>
        <p:txBody>
          <a:bodyPr wrap="square" rtlCol="0">
            <a:spAutoFit/>
          </a:bodyPr>
          <a:lstStyle/>
          <a:p>
            <a:pPr>
              <a:buFont typeface="Arial" pitchFamily="34" charset="0"/>
              <a:buChar char="•"/>
            </a:pP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预测位置精确性差</a:t>
            </a:r>
            <a:r>
              <a:rPr lang="en-US" altLang="zh-CN" dirty="0" smtClean="0">
                <a:latin typeface="宋体" pitchFamily="2" charset="-122"/>
                <a:ea typeface="宋体" pitchFamily="2" charset="-122"/>
              </a:rPr>
              <a:t>,</a:t>
            </a:r>
            <a:r>
              <a:rPr lang="zh-CN" altLang="zh-CN" dirty="0" smtClean="0">
                <a:latin typeface="宋体" pitchFamily="2" charset="-122"/>
                <a:ea typeface="宋体" pitchFamily="2" charset="-122"/>
              </a:rPr>
              <a:t>对于小物体以及物体比较密集的（比如一群小鸟），</a:t>
            </a: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的表现会不如人意</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这方面的改进可以看</a:t>
            </a:r>
            <a:r>
              <a:rPr lang="en-US" altLang="zh-CN" dirty="0" smtClean="0">
                <a:latin typeface="宋体" pitchFamily="2" charset="-122"/>
                <a:ea typeface="宋体" pitchFamily="2" charset="-122"/>
              </a:rPr>
              <a:t>SSD</a:t>
            </a: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YOLO</a:t>
            </a:r>
            <a:r>
              <a:rPr lang="zh-CN" altLang="en-US" dirty="0" smtClean="0">
                <a:latin typeface="宋体" pitchFamily="2" charset="-122"/>
                <a:ea typeface="宋体" pitchFamily="2" charset="-122"/>
              </a:rPr>
              <a:t>对于在物体的宽高比方面泛化率低，就是无法定位不寻常比例的物体</a:t>
            </a:r>
            <a:endParaRPr lang="en-US" altLang="zh-CN" dirty="0" smtClean="0">
              <a:latin typeface="宋体" pitchFamily="2" charset="-122"/>
              <a:ea typeface="宋体" pitchFamily="2" charset="-122"/>
            </a:endParaRP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虽然可以降低将背景检测为物体的概率，但同时导致召回率较低</a:t>
            </a:r>
          </a:p>
          <a:p>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183569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6632" y="-308570"/>
            <a:ext cx="1090363"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5.SSD</a:t>
            </a:r>
            <a:endParaRPr lang="zh-CN" altLang="en-US" sz="2800" b="1" dirty="0">
              <a:latin typeface="宋体" pitchFamily="2" charset="-122"/>
              <a:ea typeface="宋体" pitchFamily="2" charset="-122"/>
            </a:endParaRPr>
          </a:p>
        </p:txBody>
      </p:sp>
      <p:sp>
        <p:nvSpPr>
          <p:cNvPr id="10" name="TextBox 9"/>
          <p:cNvSpPr txBox="1"/>
          <p:nvPr/>
        </p:nvSpPr>
        <p:spPr>
          <a:xfrm>
            <a:off x="-1116632" y="339502"/>
            <a:ext cx="10945216" cy="1477328"/>
          </a:xfrm>
          <a:prstGeom prst="rect">
            <a:avLst/>
          </a:prstGeom>
          <a:noFill/>
        </p:spPr>
        <p:txBody>
          <a:bodyPr wrap="square" rtlCol="0">
            <a:spAutoFit/>
          </a:bodyPr>
          <a:lstStyle/>
          <a:p>
            <a:r>
              <a:rPr lang="en-US" altLang="zh-CN" dirty="0" smtClean="0"/>
              <a:t>       </a:t>
            </a:r>
            <a:r>
              <a:rPr lang="en-US" altLang="zh-CN" dirty="0" smtClean="0">
                <a:latin typeface="宋体" pitchFamily="2" charset="-122"/>
                <a:ea typeface="宋体" pitchFamily="2" charset="-122"/>
              </a:rPr>
              <a:t>SSD</a:t>
            </a:r>
            <a:r>
              <a:rPr lang="zh-CN" altLang="zh-CN" dirty="0" smtClean="0">
                <a:latin typeface="宋体" pitchFamily="2" charset="-122"/>
                <a:ea typeface="宋体" pitchFamily="2" charset="-122"/>
              </a:rPr>
              <a:t>是</a:t>
            </a:r>
            <a:r>
              <a:rPr lang="en-US" altLang="zh-CN" dirty="0" smtClean="0">
                <a:latin typeface="宋体" pitchFamily="2" charset="-122"/>
                <a:ea typeface="宋体" pitchFamily="2" charset="-122"/>
              </a:rPr>
              <a:t>Wei Liu</a:t>
            </a:r>
            <a:r>
              <a:rPr lang="zh-CN" altLang="zh-CN" dirty="0" smtClean="0">
                <a:latin typeface="宋体" pitchFamily="2" charset="-122"/>
                <a:ea typeface="宋体" pitchFamily="2" charset="-122"/>
              </a:rPr>
              <a:t>在</a:t>
            </a:r>
            <a:r>
              <a:rPr lang="en-US" altLang="zh-CN" dirty="0" smtClean="0">
                <a:latin typeface="宋体" pitchFamily="2" charset="-122"/>
                <a:ea typeface="宋体" pitchFamily="2" charset="-122"/>
              </a:rPr>
              <a:t>ECCV 2016</a:t>
            </a:r>
            <a:r>
              <a:rPr lang="zh-CN" altLang="zh-CN" dirty="0" smtClean="0">
                <a:latin typeface="宋体" pitchFamily="2" charset="-122"/>
                <a:ea typeface="宋体" pitchFamily="2" charset="-122"/>
              </a:rPr>
              <a:t>上提出的一种目标检测算法</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SSD </a:t>
            </a:r>
            <a:r>
              <a:rPr lang="zh-CN" altLang="en-US" dirty="0" smtClean="0">
                <a:latin typeface="宋体" pitchFamily="2" charset="-122"/>
                <a:ea typeface="宋体" pitchFamily="2" charset="-122"/>
              </a:rPr>
              <a:t>方法获取目标位置和类别的机理跟</a:t>
            </a:r>
            <a:r>
              <a:rPr lang="en-US" altLang="zh-CN" dirty="0" smtClean="0">
                <a:latin typeface="宋体" pitchFamily="2" charset="-122"/>
                <a:ea typeface="宋体" pitchFamily="2" charset="-122"/>
              </a:rPr>
              <a:t>YOLO</a:t>
            </a:r>
            <a:r>
              <a:rPr lang="zh-CN" altLang="en-US" dirty="0" smtClean="0">
                <a:latin typeface="宋体" pitchFamily="2" charset="-122"/>
                <a:ea typeface="宋体" pitchFamily="2" charset="-122"/>
              </a:rPr>
              <a:t>方法一样，都是使用回归。</a:t>
            </a:r>
            <a:r>
              <a:rPr lang="en-US" altLang="zh-CN" dirty="0" smtClean="0">
                <a:latin typeface="宋体" pitchFamily="2" charset="-122"/>
                <a:ea typeface="宋体" pitchFamily="2" charset="-122"/>
              </a:rPr>
              <a:t>SSD</a:t>
            </a:r>
            <a:r>
              <a:rPr lang="zh-CN" altLang="en-US" dirty="0" smtClean="0">
                <a:latin typeface="宋体" pitchFamily="2" charset="-122"/>
                <a:ea typeface="宋体" pitchFamily="2" charset="-122"/>
              </a:rPr>
              <a:t>采用</a:t>
            </a:r>
            <a:r>
              <a:rPr lang="en-US" altLang="zh-CN" dirty="0" smtClean="0">
                <a:latin typeface="宋体" pitchFamily="2" charset="-122"/>
                <a:ea typeface="宋体" pitchFamily="2" charset="-122"/>
              </a:rPr>
              <a:t>VGG16</a:t>
            </a:r>
            <a:r>
              <a:rPr lang="zh-CN" altLang="en-US" dirty="0" smtClean="0">
                <a:latin typeface="宋体" pitchFamily="2" charset="-122"/>
                <a:ea typeface="宋体" pitchFamily="2" charset="-122"/>
              </a:rPr>
              <a:t>作为基础模型，然后在</a:t>
            </a:r>
            <a:r>
              <a:rPr lang="en-US" altLang="zh-CN" dirty="0" smtClean="0">
                <a:latin typeface="宋体" pitchFamily="2" charset="-122"/>
                <a:ea typeface="宋体" pitchFamily="2" charset="-122"/>
              </a:rPr>
              <a:t>VGG16</a:t>
            </a:r>
            <a:r>
              <a:rPr lang="zh-CN" altLang="en-US" dirty="0" smtClean="0">
                <a:latin typeface="宋体" pitchFamily="2" charset="-122"/>
                <a:ea typeface="宋体" pitchFamily="2" charset="-122"/>
              </a:rPr>
              <a:t>的基础上新增了卷积层，利用了多尺度的特征图做检测。</a:t>
            </a:r>
            <a:r>
              <a:rPr lang="en-US" altLang="zh-CN" dirty="0" smtClean="0">
                <a:latin typeface="宋体" pitchFamily="2" charset="-122"/>
                <a:ea typeface="宋体" pitchFamily="2" charset="-122"/>
              </a:rPr>
              <a:t>SSD</a:t>
            </a:r>
            <a:r>
              <a:rPr lang="zh-CN" altLang="en-US" dirty="0" smtClean="0">
                <a:latin typeface="宋体" pitchFamily="2" charset="-122"/>
                <a:ea typeface="宋体" pitchFamily="2" charset="-122"/>
              </a:rPr>
              <a:t>的网络结构如图</a:t>
            </a:r>
            <a:r>
              <a:rPr lang="en-US" altLang="zh-CN" dirty="0" smtClean="0">
                <a:latin typeface="宋体" pitchFamily="2" charset="-122"/>
                <a:ea typeface="宋体" pitchFamily="2" charset="-122"/>
              </a:rPr>
              <a:t>5.1</a:t>
            </a:r>
            <a:r>
              <a:rPr lang="zh-CN" altLang="en-US" dirty="0" smtClean="0">
                <a:latin typeface="宋体" pitchFamily="2" charset="-122"/>
                <a:ea typeface="宋体" pitchFamily="2" charset="-122"/>
              </a:rPr>
              <a:t>所示。</a:t>
            </a:r>
            <a:endParaRPr lang="zh-CN" altLang="zh-CN" dirty="0" smtClean="0">
              <a:latin typeface="宋体" pitchFamily="2" charset="-122"/>
              <a:ea typeface="宋体" pitchFamily="2" charset="-122"/>
            </a:endParaRPr>
          </a:p>
          <a:p>
            <a:endParaRPr lang="zh-CN" altLang="zh-CN" dirty="0" smtClean="0"/>
          </a:p>
          <a:p>
            <a:endParaRPr lang="zh-CN" altLang="en-US" dirty="0"/>
          </a:p>
        </p:txBody>
      </p:sp>
      <p:pic>
        <p:nvPicPr>
          <p:cNvPr id="115714" name="Picture 2"/>
          <p:cNvPicPr>
            <a:picLocks noChangeAspect="1" noChangeArrowheads="1"/>
          </p:cNvPicPr>
          <p:nvPr/>
        </p:nvPicPr>
        <p:blipFill>
          <a:blip r:embed="rId8" cstate="print"/>
          <a:srcRect/>
          <a:stretch>
            <a:fillRect/>
          </a:stretch>
        </p:blipFill>
        <p:spPr bwMode="auto">
          <a:xfrm>
            <a:off x="-324544" y="1419622"/>
            <a:ext cx="8928992" cy="3312368"/>
          </a:xfrm>
          <a:prstGeom prst="rect">
            <a:avLst/>
          </a:prstGeom>
          <a:noFill/>
          <a:ln w="9525">
            <a:noFill/>
            <a:miter lim="800000"/>
            <a:headEnd/>
            <a:tailEnd/>
          </a:ln>
        </p:spPr>
      </p:pic>
      <p:sp>
        <p:nvSpPr>
          <p:cNvPr id="11" name="矩形 10"/>
          <p:cNvSpPr/>
          <p:nvPr/>
        </p:nvSpPr>
        <p:spPr>
          <a:xfrm>
            <a:off x="2339752" y="4866714"/>
            <a:ext cx="2637260" cy="369332"/>
          </a:xfrm>
          <a:prstGeom prst="rect">
            <a:avLst/>
          </a:prstGeom>
        </p:spPr>
        <p:txBody>
          <a:bodyPr wrap="none">
            <a:spAutoFit/>
          </a:bodyPr>
          <a:lstStyle/>
          <a:p>
            <a:r>
              <a:rPr lang="zh-CN" altLang="en-US" dirty="0" smtClean="0">
                <a:latin typeface="宋体" pitchFamily="2" charset="-122"/>
                <a:ea typeface="宋体" pitchFamily="2" charset="-122"/>
              </a:rPr>
              <a:t>图</a:t>
            </a:r>
            <a:r>
              <a:rPr lang="en-US" altLang="zh-CN" dirty="0" smtClean="0">
                <a:latin typeface="宋体" pitchFamily="2" charset="-122"/>
                <a:ea typeface="宋体" pitchFamily="2" charset="-122"/>
              </a:rPr>
              <a:t>5.1 SSD</a:t>
            </a:r>
            <a:r>
              <a:rPr lang="zh-CN" altLang="en-US" dirty="0" smtClean="0">
                <a:latin typeface="宋体" pitchFamily="2" charset="-122"/>
                <a:ea typeface="宋体" pitchFamily="2" charset="-122"/>
              </a:rPr>
              <a:t>的网络结构图</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176368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6632" y="-308570"/>
            <a:ext cx="1090363"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5.SSD</a:t>
            </a:r>
            <a:endParaRPr lang="zh-CN" altLang="en-US" sz="2800" b="1" dirty="0">
              <a:latin typeface="宋体" pitchFamily="2" charset="-122"/>
              <a:ea typeface="宋体" pitchFamily="2" charset="-122"/>
            </a:endParaRPr>
          </a:p>
        </p:txBody>
      </p:sp>
      <p:sp>
        <p:nvSpPr>
          <p:cNvPr id="11" name="TextBox 10"/>
          <p:cNvSpPr txBox="1"/>
          <p:nvPr/>
        </p:nvSpPr>
        <p:spPr>
          <a:xfrm>
            <a:off x="4283968" y="555526"/>
            <a:ext cx="6048672" cy="2862322"/>
          </a:xfrm>
          <a:prstGeom prst="rect">
            <a:avLst/>
          </a:prstGeom>
          <a:noFill/>
        </p:spPr>
        <p:txBody>
          <a:bodyPr wrap="square" rtlCol="0">
            <a:spAutoFit/>
          </a:bodyPr>
          <a:lstStyle/>
          <a:p>
            <a:pPr>
              <a:buFont typeface="Arial" pitchFamily="34" charset="0"/>
              <a:buChar char="•"/>
            </a:pPr>
            <a:r>
              <a:rPr lang="zh-CN" altLang="en-US" dirty="0" smtClean="0">
                <a:latin typeface="宋体" pitchFamily="2" charset="-122"/>
                <a:ea typeface="宋体" pitchFamily="2" charset="-122"/>
              </a:rPr>
              <a:t>模型的输入图片大小是</a:t>
            </a:r>
            <a:r>
              <a:rPr lang="en-US" altLang="zh-CN" dirty="0" smtClean="0">
                <a:latin typeface="宋体" pitchFamily="2" charset="-122"/>
                <a:ea typeface="宋体" pitchFamily="2" charset="-122"/>
              </a:rPr>
              <a:t>300*300</a:t>
            </a:r>
            <a:r>
              <a:rPr lang="zh-CN" altLang="en-US" dirty="0" smtClean="0">
                <a:latin typeface="宋体" pitchFamily="2" charset="-122"/>
                <a:ea typeface="宋体" pitchFamily="2" charset="-122"/>
              </a:rPr>
              <a:t>（还可以是</a:t>
            </a:r>
            <a:r>
              <a:rPr lang="en-US" altLang="zh-CN" dirty="0" smtClean="0">
                <a:latin typeface="宋体" pitchFamily="2" charset="-122"/>
                <a:ea typeface="宋体" pitchFamily="2" charset="-122"/>
              </a:rPr>
              <a:t>512*512</a:t>
            </a:r>
            <a:r>
              <a:rPr lang="zh-CN" altLang="en-US" dirty="0" smtClean="0">
                <a:latin typeface="宋体" pitchFamily="2" charset="-122"/>
                <a:ea typeface="宋体" pitchFamily="2" charset="-122"/>
              </a:rPr>
              <a:t>，其与前者网络结构没有差别，只是最后新增一个卷积层）</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zh-CN" altLang="en-US" dirty="0" smtClean="0">
                <a:latin typeface="宋体" pitchFamily="2" charset="-122"/>
                <a:ea typeface="宋体" pitchFamily="2" charset="-122"/>
              </a:rPr>
              <a:t>提取</a:t>
            </a:r>
            <a:r>
              <a:rPr lang="en-US" altLang="zh-CN" dirty="0" smtClean="0">
                <a:latin typeface="宋体" pitchFamily="2" charset="-122"/>
                <a:ea typeface="宋体" pitchFamily="2" charset="-122"/>
              </a:rPr>
              <a:t>Conv4_3 </a:t>
            </a:r>
            <a:r>
              <a:rPr lang="zh-CN" altLang="en-US" dirty="0" smtClean="0">
                <a:latin typeface="宋体" pitchFamily="2" charset="-122"/>
                <a:ea typeface="宋体" pitchFamily="2" charset="-122"/>
              </a:rPr>
              <a:t>， </a:t>
            </a:r>
            <a:r>
              <a:rPr lang="en-US" altLang="zh-CN" dirty="0" smtClean="0">
                <a:latin typeface="宋体" pitchFamily="2" charset="-122"/>
                <a:ea typeface="宋体" pitchFamily="2" charset="-122"/>
              </a:rPr>
              <a:t>Conv7</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Conv8_2</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Conv9_2</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Conv10_2</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Conv11_2</a:t>
            </a:r>
            <a:r>
              <a:rPr lang="zh-CN" altLang="en-US" dirty="0" smtClean="0">
                <a:latin typeface="宋体" pitchFamily="2" charset="-122"/>
                <a:ea typeface="宋体" pitchFamily="2" charset="-122"/>
              </a:rPr>
              <a:t>共</a:t>
            </a:r>
            <a:r>
              <a:rPr lang="en-US" altLang="zh-CN" dirty="0" smtClean="0">
                <a:latin typeface="宋体" pitchFamily="2" charset="-122"/>
                <a:ea typeface="宋体" pitchFamily="2" charset="-122"/>
              </a:rPr>
              <a:t>6</a:t>
            </a:r>
            <a:r>
              <a:rPr lang="zh-CN" altLang="en-US" dirty="0" smtClean="0">
                <a:latin typeface="宋体" pitchFamily="2" charset="-122"/>
                <a:ea typeface="宋体" pitchFamily="2" charset="-122"/>
              </a:rPr>
              <a:t>个特征图作为检测所用的特征图</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zh-CN" altLang="en-US" dirty="0" smtClean="0">
                <a:latin typeface="宋体" pitchFamily="2" charset="-122"/>
                <a:ea typeface="宋体" pitchFamily="2" charset="-122"/>
              </a:rPr>
              <a:t>对特征图进行卷积得到检测结果，图</a:t>
            </a:r>
            <a:r>
              <a:rPr lang="en-US" altLang="zh-CN" dirty="0" smtClean="0">
                <a:latin typeface="宋体" pitchFamily="2" charset="-122"/>
                <a:ea typeface="宋体" pitchFamily="2" charset="-122"/>
              </a:rPr>
              <a:t>5.2</a:t>
            </a:r>
            <a:r>
              <a:rPr lang="zh-CN" altLang="en-US" dirty="0" smtClean="0">
                <a:latin typeface="宋体" pitchFamily="2" charset="-122"/>
                <a:ea typeface="宋体" pitchFamily="2" charset="-122"/>
              </a:rPr>
              <a:t>给出了一个</a:t>
            </a:r>
            <a:r>
              <a:rPr lang="en-US" altLang="zh-CN" dirty="0" smtClean="0">
                <a:latin typeface="宋体" pitchFamily="2" charset="-122"/>
                <a:ea typeface="宋体" pitchFamily="2" charset="-122"/>
              </a:rPr>
              <a:t>5*5</a:t>
            </a:r>
            <a:r>
              <a:rPr lang="zh-CN" altLang="en-US" dirty="0" smtClean="0">
                <a:latin typeface="宋体" pitchFamily="2" charset="-122"/>
                <a:ea typeface="宋体" pitchFamily="2" charset="-122"/>
              </a:rPr>
              <a:t>大小的特征图的检测过程。其中</a:t>
            </a:r>
            <a:r>
              <a:rPr lang="en-US" altLang="zh-CN" dirty="0" smtClean="0">
                <a:latin typeface="宋体" pitchFamily="2" charset="-122"/>
                <a:ea typeface="宋体" pitchFamily="2" charset="-122"/>
              </a:rPr>
              <a:t>prior box</a:t>
            </a:r>
            <a:r>
              <a:rPr lang="zh-CN" altLang="en-US" dirty="0" smtClean="0">
                <a:latin typeface="宋体" pitchFamily="2" charset="-122"/>
                <a:ea typeface="宋体" pitchFamily="2" charset="-122"/>
              </a:rPr>
              <a:t>是得到先验框，检测值包含两个部分：类别置信度和边界框位置，各采用一次</a:t>
            </a:r>
            <a:r>
              <a:rPr lang="en-US" altLang="zh-CN" dirty="0" smtClean="0">
                <a:latin typeface="宋体" pitchFamily="2" charset="-122"/>
                <a:ea typeface="宋体" pitchFamily="2" charset="-122"/>
              </a:rPr>
              <a:t>3*3</a:t>
            </a:r>
            <a:r>
              <a:rPr lang="zh-CN" altLang="en-US" dirty="0" smtClean="0">
                <a:latin typeface="宋体" pitchFamily="2" charset="-122"/>
                <a:ea typeface="宋体" pitchFamily="2" charset="-122"/>
              </a:rPr>
              <a:t>卷积来进行完成</a:t>
            </a:r>
            <a:endParaRPr lang="zh-CN" altLang="en-US" dirty="0">
              <a:latin typeface="宋体" pitchFamily="2" charset="-122"/>
              <a:ea typeface="宋体" pitchFamily="2" charset="-122"/>
            </a:endParaRPr>
          </a:p>
        </p:txBody>
      </p:sp>
      <p:pic>
        <p:nvPicPr>
          <p:cNvPr id="116739" name="Picture 3"/>
          <p:cNvPicPr>
            <a:picLocks noChangeAspect="1" noChangeArrowheads="1"/>
          </p:cNvPicPr>
          <p:nvPr/>
        </p:nvPicPr>
        <p:blipFill>
          <a:blip r:embed="rId8" cstate="print"/>
          <a:srcRect/>
          <a:stretch>
            <a:fillRect/>
          </a:stretch>
        </p:blipFill>
        <p:spPr bwMode="auto">
          <a:xfrm>
            <a:off x="-1116632" y="555526"/>
            <a:ext cx="4896544" cy="4248472"/>
          </a:xfrm>
          <a:prstGeom prst="rect">
            <a:avLst/>
          </a:prstGeom>
          <a:noFill/>
          <a:ln w="9525">
            <a:noFill/>
            <a:miter lim="800000"/>
            <a:headEnd/>
            <a:tailEnd/>
          </a:ln>
        </p:spPr>
      </p:pic>
      <p:sp>
        <p:nvSpPr>
          <p:cNvPr id="12" name="矩形 11"/>
          <p:cNvSpPr/>
          <p:nvPr/>
        </p:nvSpPr>
        <p:spPr>
          <a:xfrm>
            <a:off x="-468560" y="4958834"/>
            <a:ext cx="3560590" cy="369332"/>
          </a:xfrm>
          <a:prstGeom prst="rect">
            <a:avLst/>
          </a:prstGeom>
        </p:spPr>
        <p:txBody>
          <a:bodyPr wrap="none">
            <a:spAutoFit/>
          </a:bodyPr>
          <a:lstStyle/>
          <a:p>
            <a:r>
              <a:rPr lang="zh-CN" altLang="en-US" dirty="0" smtClean="0">
                <a:latin typeface="宋体" pitchFamily="2" charset="-122"/>
                <a:ea typeface="宋体" pitchFamily="2" charset="-122"/>
              </a:rPr>
              <a:t>图</a:t>
            </a:r>
            <a:r>
              <a:rPr lang="en-US" altLang="zh-CN" dirty="0" smtClean="0">
                <a:latin typeface="宋体" pitchFamily="2" charset="-122"/>
                <a:ea typeface="宋体" pitchFamily="2" charset="-122"/>
              </a:rPr>
              <a:t>5.2 SSD</a:t>
            </a:r>
            <a:r>
              <a:rPr lang="zh-CN" altLang="en-US" dirty="0" smtClean="0">
                <a:latin typeface="宋体" pitchFamily="2" charset="-122"/>
                <a:ea typeface="宋体" pitchFamily="2" charset="-122"/>
              </a:rPr>
              <a:t>基于卷积的检测过程图</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161967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8640" y="-308570"/>
            <a:ext cx="1090363"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5.SSD</a:t>
            </a:r>
            <a:endParaRPr lang="zh-CN" altLang="en-US" sz="2800" b="1" dirty="0">
              <a:latin typeface="宋体" pitchFamily="2" charset="-122"/>
              <a:ea typeface="宋体" pitchFamily="2" charset="-122"/>
            </a:endParaRPr>
          </a:p>
        </p:txBody>
      </p:sp>
      <p:sp>
        <p:nvSpPr>
          <p:cNvPr id="10" name="TextBox 9"/>
          <p:cNvSpPr txBox="1"/>
          <p:nvPr/>
        </p:nvSpPr>
        <p:spPr>
          <a:xfrm>
            <a:off x="-1116632" y="1131590"/>
            <a:ext cx="10657184" cy="3416320"/>
          </a:xfrm>
          <a:prstGeom prst="rect">
            <a:avLst/>
          </a:prstGeom>
          <a:noFill/>
        </p:spPr>
        <p:txBody>
          <a:bodyPr wrap="square" rtlCol="0">
            <a:spAutoFit/>
          </a:bodyPr>
          <a:lstStyle/>
          <a:p>
            <a:pPr>
              <a:buFont typeface="Arial" pitchFamily="34" charset="0"/>
              <a:buChar char="•"/>
            </a:pPr>
            <a:r>
              <a:rPr lang="en-US" altLang="zh-CN" dirty="0" smtClean="0">
                <a:latin typeface="宋体" pitchFamily="2" charset="-122"/>
                <a:ea typeface="宋体" pitchFamily="2" charset="-122"/>
              </a:rPr>
              <a:t>SSD</a:t>
            </a:r>
            <a:r>
              <a:rPr lang="zh-CN" altLang="zh-CN" dirty="0" smtClean="0">
                <a:latin typeface="宋体" pitchFamily="2" charset="-122"/>
                <a:ea typeface="宋体" pitchFamily="2" charset="-122"/>
              </a:rPr>
              <a:t>相比于</a:t>
            </a:r>
            <a:r>
              <a:rPr lang="en-US" altLang="zh-CN" dirty="0" smtClean="0">
                <a:latin typeface="宋体" pitchFamily="2" charset="-122"/>
                <a:ea typeface="宋体" pitchFamily="2" charset="-122"/>
              </a:rPr>
              <a:t>Faster R-CNN</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SSD</a:t>
            </a:r>
            <a:r>
              <a:rPr lang="zh-CN" altLang="zh-CN" dirty="0" smtClean="0">
                <a:latin typeface="宋体" pitchFamily="2" charset="-122"/>
                <a:ea typeface="宋体" pitchFamily="2" charset="-122"/>
              </a:rPr>
              <a:t>的目标检测速度显著提高，精度也有一定提升；相比</a:t>
            </a:r>
            <a:r>
              <a:rPr lang="en-US" altLang="zh-CN" dirty="0" smtClean="0">
                <a:latin typeface="宋体" pitchFamily="2" charset="-122"/>
                <a:ea typeface="宋体" pitchFamily="2" charset="-122"/>
              </a:rPr>
              <a:t>YOLO</a:t>
            </a:r>
            <a:r>
              <a:rPr lang="zh-CN" altLang="zh-CN" dirty="0" smtClean="0">
                <a:latin typeface="宋体" pitchFamily="2" charset="-122"/>
                <a:ea typeface="宋体" pitchFamily="2" charset="-122"/>
              </a:rPr>
              <a:t>，速度接近，但精度更高</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SSD</a:t>
            </a:r>
            <a:r>
              <a:rPr lang="zh-CN" altLang="en-US" dirty="0" smtClean="0">
                <a:latin typeface="宋体" pitchFamily="2" charset="-122"/>
                <a:ea typeface="宋体" pitchFamily="2" charset="-122"/>
              </a:rPr>
              <a:t>和</a:t>
            </a:r>
            <a:r>
              <a:rPr lang="en-US" altLang="zh-CN" dirty="0" smtClean="0">
                <a:latin typeface="宋体" pitchFamily="2" charset="-122"/>
                <a:ea typeface="宋体" pitchFamily="2" charset="-122"/>
              </a:rPr>
              <a:t>Yolo</a:t>
            </a:r>
            <a:r>
              <a:rPr lang="zh-CN" altLang="en-US" dirty="0" smtClean="0">
                <a:latin typeface="宋体" pitchFamily="2" charset="-122"/>
                <a:ea typeface="宋体" pitchFamily="2" charset="-122"/>
              </a:rPr>
              <a:t>一样都是采用一个</a:t>
            </a:r>
            <a:r>
              <a:rPr lang="en-US" altLang="zh-CN" dirty="0" smtClean="0">
                <a:latin typeface="宋体" pitchFamily="2" charset="-122"/>
                <a:ea typeface="宋体" pitchFamily="2" charset="-122"/>
              </a:rPr>
              <a:t>CNN</a:t>
            </a:r>
            <a:r>
              <a:rPr lang="zh-CN" altLang="en-US" dirty="0" smtClean="0">
                <a:latin typeface="宋体" pitchFamily="2" charset="-122"/>
                <a:ea typeface="宋体" pitchFamily="2" charset="-122"/>
              </a:rPr>
              <a:t>网络来进行检测，但是却采用了多尺度的特征图检测，即</a:t>
            </a:r>
            <a:r>
              <a:rPr lang="en-US" altLang="zh-CN" dirty="0" smtClean="0">
                <a:latin typeface="宋体" pitchFamily="2" charset="-122"/>
                <a:ea typeface="宋体" pitchFamily="2" charset="-122"/>
              </a:rPr>
              <a:t>SSD</a:t>
            </a:r>
            <a:r>
              <a:rPr lang="zh-CN" altLang="en-US" dirty="0" smtClean="0">
                <a:latin typeface="宋体" pitchFamily="2" charset="-122"/>
                <a:ea typeface="宋体" pitchFamily="2" charset="-122"/>
              </a:rPr>
              <a:t>在不同的</a:t>
            </a:r>
            <a:r>
              <a:rPr lang="en-US" altLang="zh-CN" dirty="0" smtClean="0">
                <a:latin typeface="宋体" pitchFamily="2" charset="-122"/>
                <a:ea typeface="宋体" pitchFamily="2" charset="-122"/>
              </a:rPr>
              <a:t>feature map</a:t>
            </a:r>
            <a:r>
              <a:rPr lang="zh-CN" altLang="en-US" dirty="0" smtClean="0">
                <a:latin typeface="宋体" pitchFamily="2" charset="-122"/>
                <a:ea typeface="宋体" pitchFamily="2" charset="-122"/>
              </a:rPr>
              <a:t>上分割成</a:t>
            </a:r>
            <a:r>
              <a:rPr lang="en-US" altLang="zh-CN" dirty="0" smtClean="0">
                <a:latin typeface="宋体" pitchFamily="2" charset="-122"/>
                <a:ea typeface="宋体" pitchFamily="2" charset="-122"/>
              </a:rPr>
              <a:t>grid</a:t>
            </a:r>
            <a:r>
              <a:rPr lang="zh-CN" altLang="en-US" dirty="0" smtClean="0">
                <a:latin typeface="宋体" pitchFamily="2" charset="-122"/>
                <a:ea typeface="宋体" pitchFamily="2" charset="-122"/>
              </a:rPr>
              <a:t>，再去做回归</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zh-CN" altLang="en-US" dirty="0" smtClean="0">
                <a:latin typeface="宋体" pitchFamily="2" charset="-122"/>
                <a:ea typeface="宋体" pitchFamily="2" charset="-122"/>
              </a:rPr>
              <a:t>与</a:t>
            </a:r>
            <a:r>
              <a:rPr lang="en-US" altLang="zh-CN" dirty="0" smtClean="0">
                <a:latin typeface="宋体" pitchFamily="2" charset="-122"/>
                <a:ea typeface="宋体" pitchFamily="2" charset="-122"/>
              </a:rPr>
              <a:t>Yolo</a:t>
            </a:r>
            <a:r>
              <a:rPr lang="zh-CN" altLang="en-US" dirty="0" smtClean="0">
                <a:latin typeface="宋体" pitchFamily="2" charset="-122"/>
                <a:ea typeface="宋体" pitchFamily="2" charset="-122"/>
              </a:rPr>
              <a:t>最后采用全连接层不同，</a:t>
            </a:r>
            <a:r>
              <a:rPr lang="en-US" altLang="zh-CN" dirty="0" smtClean="0">
                <a:latin typeface="宋体" pitchFamily="2" charset="-122"/>
                <a:ea typeface="宋体" pitchFamily="2" charset="-122"/>
              </a:rPr>
              <a:t>SSD</a:t>
            </a:r>
            <a:r>
              <a:rPr lang="zh-CN" altLang="en-US" dirty="0" smtClean="0">
                <a:latin typeface="宋体" pitchFamily="2" charset="-122"/>
                <a:ea typeface="宋体" pitchFamily="2" charset="-122"/>
              </a:rPr>
              <a:t>直接采用卷积对不同的特征图来进行提取检测结果，从而减少了大量的参数量、提高了速度</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SSD</a:t>
            </a:r>
            <a:r>
              <a:rPr lang="zh-CN" altLang="en-US" dirty="0" smtClean="0">
                <a:latin typeface="宋体" pitchFamily="2" charset="-122"/>
                <a:ea typeface="宋体" pitchFamily="2" charset="-122"/>
              </a:rPr>
              <a:t>借鉴了</a:t>
            </a:r>
            <a:r>
              <a:rPr lang="en-US" altLang="zh-CN" dirty="0" smtClean="0">
                <a:latin typeface="宋体" pitchFamily="2" charset="-122"/>
                <a:ea typeface="宋体" pitchFamily="2" charset="-122"/>
              </a:rPr>
              <a:t>Faster R-CNN</a:t>
            </a:r>
            <a:r>
              <a:rPr lang="zh-CN" altLang="en-US" dirty="0" smtClean="0">
                <a:latin typeface="宋体" pitchFamily="2" charset="-122"/>
                <a:ea typeface="宋体" pitchFamily="2" charset="-122"/>
              </a:rPr>
              <a:t>中</a:t>
            </a:r>
            <a:r>
              <a:rPr lang="en-US" altLang="zh-CN" dirty="0" smtClean="0">
                <a:latin typeface="宋体" pitchFamily="2" charset="-122"/>
                <a:ea typeface="宋体" pitchFamily="2" charset="-122"/>
              </a:rPr>
              <a:t>anchor</a:t>
            </a:r>
            <a:r>
              <a:rPr lang="zh-CN" altLang="en-US" dirty="0" smtClean="0">
                <a:latin typeface="宋体" pitchFamily="2" charset="-122"/>
                <a:ea typeface="宋体" pitchFamily="2" charset="-122"/>
              </a:rPr>
              <a:t>的理念，每个单元设置尺度或者长宽比不同的先验框，预测的边界框（</a:t>
            </a:r>
            <a:r>
              <a:rPr lang="en-US" altLang="zh-CN" dirty="0" smtClean="0">
                <a:latin typeface="宋体" pitchFamily="2" charset="-122"/>
                <a:ea typeface="宋体" pitchFamily="2" charset="-122"/>
              </a:rPr>
              <a:t>bounding boxes</a:t>
            </a:r>
            <a:r>
              <a:rPr lang="zh-CN" altLang="en-US" dirty="0" smtClean="0">
                <a:latin typeface="宋体" pitchFamily="2" charset="-122"/>
                <a:ea typeface="宋体" pitchFamily="2" charset="-122"/>
              </a:rPr>
              <a:t>）是以这些先验框为基准的，在一定程度上减少训练难度</a:t>
            </a:r>
            <a:endParaRPr lang="zh-CN" altLang="zh-CN" dirty="0" smtClean="0">
              <a:latin typeface="宋体" pitchFamily="2" charset="-122"/>
              <a:ea typeface="宋体" pitchFamily="2" charset="-122"/>
            </a:endParaRPr>
          </a:p>
          <a:p>
            <a:endParaRPr lang="zh-CN" altLang="en-US" dirty="0"/>
          </a:p>
        </p:txBody>
      </p:sp>
      <p:sp>
        <p:nvSpPr>
          <p:cNvPr id="12" name="TextBox 11"/>
          <p:cNvSpPr txBox="1"/>
          <p:nvPr/>
        </p:nvSpPr>
        <p:spPr>
          <a:xfrm>
            <a:off x="-1116632" y="627534"/>
            <a:ext cx="5362365" cy="400110"/>
          </a:xfrm>
          <a:prstGeom prst="rect">
            <a:avLst/>
          </a:prstGeom>
          <a:noFill/>
        </p:spPr>
        <p:txBody>
          <a:bodyPr wrap="none" rtlCol="0">
            <a:spAutoFit/>
          </a:bodyPr>
          <a:lstStyle/>
          <a:p>
            <a:r>
              <a:rPr lang="en-US" altLang="zh-CN" sz="2000" b="1" dirty="0" smtClean="0">
                <a:latin typeface="宋体" pitchFamily="2" charset="-122"/>
                <a:ea typeface="宋体" pitchFamily="2" charset="-122"/>
              </a:rPr>
              <a:t>SSD</a:t>
            </a:r>
            <a:r>
              <a:rPr lang="zh-CN" altLang="en-US" sz="2000" b="1" dirty="0" smtClean="0">
                <a:latin typeface="宋体" pitchFamily="2" charset="-122"/>
                <a:ea typeface="宋体" pitchFamily="2" charset="-122"/>
              </a:rPr>
              <a:t>相对于</a:t>
            </a:r>
            <a:r>
              <a:rPr lang="en-US" altLang="zh-CN" sz="2000" b="1" dirty="0" smtClean="0">
                <a:latin typeface="宋体" pitchFamily="2" charset="-122"/>
                <a:ea typeface="宋体" pitchFamily="2" charset="-122"/>
              </a:rPr>
              <a:t>Faster R-CNN</a:t>
            </a:r>
            <a:r>
              <a:rPr lang="zh-CN" altLang="en-US" sz="2000" b="1" dirty="0" smtClean="0">
                <a:latin typeface="宋体" pitchFamily="2" charset="-122"/>
                <a:ea typeface="宋体" pitchFamily="2" charset="-122"/>
              </a:rPr>
              <a:t>和</a:t>
            </a:r>
            <a:r>
              <a:rPr lang="en-US" altLang="zh-CN" sz="2000" b="1" dirty="0" smtClean="0">
                <a:latin typeface="宋体" pitchFamily="2" charset="-122"/>
                <a:ea typeface="宋体" pitchFamily="2" charset="-122"/>
              </a:rPr>
              <a:t>YOLO</a:t>
            </a:r>
            <a:r>
              <a:rPr lang="zh-CN" altLang="en-US" sz="2000" b="1" dirty="0" smtClean="0">
                <a:latin typeface="宋体" pitchFamily="2" charset="-122"/>
                <a:ea typeface="宋体" pitchFamily="2" charset="-122"/>
              </a:rPr>
              <a:t>的不同与优势</a:t>
            </a:r>
            <a:endParaRPr lang="zh-CN" altLang="en-US" sz="2000" b="1"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176368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16632" y="-308570"/>
            <a:ext cx="1090363"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5.SSD</a:t>
            </a:r>
            <a:endParaRPr lang="zh-CN" altLang="en-US" sz="2800" b="1" dirty="0">
              <a:latin typeface="宋体" pitchFamily="2" charset="-122"/>
              <a:ea typeface="宋体" pitchFamily="2" charset="-122"/>
            </a:endParaRPr>
          </a:p>
        </p:txBody>
      </p:sp>
      <p:sp>
        <p:nvSpPr>
          <p:cNvPr id="12" name="TextBox 11"/>
          <p:cNvSpPr txBox="1"/>
          <p:nvPr/>
        </p:nvSpPr>
        <p:spPr>
          <a:xfrm>
            <a:off x="-1116632" y="627534"/>
            <a:ext cx="1348446" cy="400110"/>
          </a:xfrm>
          <a:prstGeom prst="rect">
            <a:avLst/>
          </a:prstGeom>
          <a:noFill/>
        </p:spPr>
        <p:txBody>
          <a:bodyPr wrap="none" rtlCol="0">
            <a:spAutoFit/>
          </a:bodyPr>
          <a:lstStyle/>
          <a:p>
            <a:r>
              <a:rPr lang="en-US" altLang="zh-CN" sz="2000" b="1" dirty="0" smtClean="0">
                <a:latin typeface="宋体" pitchFamily="2" charset="-122"/>
                <a:ea typeface="宋体" pitchFamily="2" charset="-122"/>
              </a:rPr>
              <a:t>SSD</a:t>
            </a:r>
            <a:r>
              <a:rPr lang="zh-CN" altLang="en-US" sz="2000" b="1" dirty="0" smtClean="0">
                <a:latin typeface="宋体" pitchFamily="2" charset="-122"/>
                <a:ea typeface="宋体" pitchFamily="2" charset="-122"/>
              </a:rPr>
              <a:t>的不足</a:t>
            </a:r>
            <a:endParaRPr lang="zh-CN" altLang="en-US" sz="2000" b="1" dirty="0">
              <a:latin typeface="宋体" pitchFamily="2" charset="-122"/>
              <a:ea typeface="宋体" pitchFamily="2" charset="-122"/>
            </a:endParaRPr>
          </a:p>
        </p:txBody>
      </p:sp>
      <p:sp>
        <p:nvSpPr>
          <p:cNvPr id="13" name="TextBox 12"/>
          <p:cNvSpPr txBox="1"/>
          <p:nvPr/>
        </p:nvSpPr>
        <p:spPr>
          <a:xfrm>
            <a:off x="-828600" y="1203598"/>
            <a:ext cx="10801200" cy="1477328"/>
          </a:xfrm>
          <a:prstGeom prst="rect">
            <a:avLst/>
          </a:prstGeom>
          <a:noFill/>
        </p:spPr>
        <p:txBody>
          <a:bodyPr wrap="square" rtlCol="0">
            <a:spAutoFit/>
          </a:bodyPr>
          <a:lstStyle/>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需要人工设置</a:t>
            </a:r>
            <a:r>
              <a:rPr lang="en-US" altLang="zh-CN" dirty="0" smtClean="0">
                <a:latin typeface="宋体" pitchFamily="2" charset="-122"/>
                <a:ea typeface="宋体" pitchFamily="2" charset="-122"/>
              </a:rPr>
              <a:t>prior box</a:t>
            </a:r>
            <a:r>
              <a:rPr lang="zh-CN" altLang="zh-CN" dirty="0" smtClean="0">
                <a:latin typeface="宋体" pitchFamily="2" charset="-122"/>
                <a:ea typeface="宋体" pitchFamily="2" charset="-122"/>
              </a:rPr>
              <a:t>的</a:t>
            </a:r>
            <a:r>
              <a:rPr lang="en-US" altLang="zh-CN" dirty="0" smtClean="0">
                <a:latin typeface="宋体" pitchFamily="2" charset="-122"/>
                <a:ea typeface="宋体" pitchFamily="2" charset="-122"/>
              </a:rPr>
              <a:t>Sk</a:t>
            </a:r>
            <a:r>
              <a:rPr lang="zh-CN" altLang="en-US" dirty="0" smtClean="0">
                <a:latin typeface="宋体" pitchFamily="2" charset="-122"/>
                <a:ea typeface="宋体" pitchFamily="2" charset="-122"/>
              </a:rPr>
              <a:t>（先验框大小相对于图片的比例）</a:t>
            </a:r>
            <a:r>
              <a:rPr lang="zh-CN" altLang="zh-CN" dirty="0" smtClean="0">
                <a:latin typeface="宋体" pitchFamily="2" charset="-122"/>
                <a:ea typeface="宋体" pitchFamily="2" charset="-122"/>
              </a:rPr>
              <a:t>和</a:t>
            </a:r>
            <a:r>
              <a:rPr lang="en-US" altLang="zh-CN" dirty="0" smtClean="0">
                <a:latin typeface="宋体" pitchFamily="2" charset="-122"/>
                <a:ea typeface="宋体" pitchFamily="2" charset="-122"/>
              </a:rPr>
              <a:t>aspect_ratio</a:t>
            </a:r>
            <a:r>
              <a:rPr lang="zh-CN" altLang="zh-CN" dirty="0" smtClean="0">
                <a:latin typeface="宋体" pitchFamily="2" charset="-122"/>
                <a:ea typeface="宋体" pitchFamily="2" charset="-122"/>
              </a:rPr>
              <a:t>值</a:t>
            </a:r>
            <a:r>
              <a:rPr lang="zh-CN" altLang="en-US" dirty="0" smtClean="0">
                <a:latin typeface="宋体" pitchFamily="2" charset="-122"/>
                <a:ea typeface="宋体" pitchFamily="2" charset="-122"/>
              </a:rPr>
              <a:t>，</a:t>
            </a:r>
            <a:r>
              <a:rPr lang="zh-CN" altLang="zh-CN" dirty="0" smtClean="0">
                <a:latin typeface="宋体" pitchFamily="2" charset="-122"/>
                <a:ea typeface="宋体" pitchFamily="2" charset="-122"/>
              </a:rPr>
              <a:t>而网络中每一层</a:t>
            </a:r>
            <a:r>
              <a:rPr lang="en-US" altLang="zh-CN" dirty="0" smtClean="0">
                <a:latin typeface="宋体" pitchFamily="2" charset="-122"/>
                <a:ea typeface="宋体" pitchFamily="2" charset="-122"/>
              </a:rPr>
              <a:t>feature</a:t>
            </a:r>
            <a:r>
              <a:rPr lang="zh-CN" altLang="zh-CN" dirty="0" smtClean="0">
                <a:latin typeface="宋体" pitchFamily="2" charset="-122"/>
                <a:ea typeface="宋体" pitchFamily="2" charset="-122"/>
              </a:rPr>
              <a:t>使用的</a:t>
            </a:r>
            <a:r>
              <a:rPr lang="en-US" altLang="zh-CN" dirty="0" smtClean="0">
                <a:latin typeface="宋体" pitchFamily="2" charset="-122"/>
                <a:ea typeface="宋体" pitchFamily="2" charset="-122"/>
              </a:rPr>
              <a:t>prior box</a:t>
            </a:r>
            <a:r>
              <a:rPr lang="zh-CN" altLang="zh-CN" dirty="0" smtClean="0">
                <a:latin typeface="宋体" pitchFamily="2" charset="-122"/>
                <a:ea typeface="宋体" pitchFamily="2" charset="-122"/>
              </a:rPr>
              <a:t>大小和形状恰好都不一样，导致调试过程非常依赖经验</a:t>
            </a:r>
            <a:endParaRPr lang="en-US" altLang="zh-CN" dirty="0" smtClean="0">
              <a:latin typeface="宋体" pitchFamily="2" charset="-122"/>
              <a:ea typeface="宋体" pitchFamily="2" charset="-122"/>
            </a:endParaRP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对小目标的</a:t>
            </a:r>
            <a:r>
              <a:rPr lang="en-US" altLang="zh-CN" dirty="0" smtClean="0">
                <a:latin typeface="宋体" pitchFamily="2" charset="-122"/>
                <a:ea typeface="宋体" pitchFamily="2" charset="-122"/>
              </a:rPr>
              <a:t>recall</a:t>
            </a:r>
            <a:r>
              <a:rPr lang="zh-CN" altLang="zh-CN" dirty="0" smtClean="0">
                <a:latin typeface="宋体" pitchFamily="2" charset="-122"/>
                <a:ea typeface="宋体" pitchFamily="2" charset="-122"/>
              </a:rPr>
              <a:t>依然一般，并没有达到碾压</a:t>
            </a:r>
            <a:r>
              <a:rPr lang="en-US" altLang="zh-CN" dirty="0" smtClean="0">
                <a:latin typeface="宋体" pitchFamily="2" charset="-122"/>
                <a:ea typeface="宋体" pitchFamily="2" charset="-122"/>
              </a:rPr>
              <a:t>Faster RCNN</a:t>
            </a:r>
            <a:r>
              <a:rPr lang="zh-CN" altLang="zh-CN" dirty="0" smtClean="0">
                <a:latin typeface="宋体" pitchFamily="2" charset="-122"/>
                <a:ea typeface="宋体" pitchFamily="2" charset="-122"/>
              </a:rPr>
              <a:t>的级别</a:t>
            </a:r>
          </a:p>
          <a:p>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图片 122"/>
          <p:cNvPicPr>
            <a:picLocks noChangeAspect="1"/>
          </p:cNvPicPr>
          <p:nvPr/>
        </p:nvPicPr>
        <p:blipFill>
          <a:blip r:embed="rId3"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565212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4490" y="-327734"/>
            <a:ext cx="5211684" cy="523220"/>
          </a:xfrm>
          <a:prstGeom prst="rect">
            <a:avLst/>
          </a:prstGeom>
          <a:noFill/>
        </p:spPr>
        <p:txBody>
          <a:bodyPr wrap="none" rtlCol="0">
            <a:spAutoFit/>
          </a:bodyPr>
          <a:lstStyle/>
          <a:p>
            <a:pPr algn="ctr"/>
            <a:r>
              <a:rPr lang="en-US" altLang="zh-CN" sz="2800" dirty="0" smtClean="0">
                <a:latin typeface="宋体" pitchFamily="2" charset="-122"/>
                <a:ea typeface="宋体" pitchFamily="2" charset="-122"/>
              </a:rPr>
              <a:t>6.</a:t>
            </a:r>
            <a:r>
              <a:rPr lang="zh-CN" altLang="zh-CN" sz="2800" dirty="0" smtClean="0">
                <a:latin typeface="宋体" pitchFamily="2" charset="-122"/>
                <a:ea typeface="宋体" pitchFamily="2" charset="-122"/>
              </a:rPr>
              <a:t>目标检测算法精度和速度对比</a:t>
            </a:r>
            <a:endParaRPr lang="zh-CN" altLang="en-US" sz="2800" b="1" dirty="0">
              <a:latin typeface="宋体" pitchFamily="2" charset="-122"/>
              <a:ea typeface="宋体" pitchFamily="2" charset="-122"/>
            </a:endParaRPr>
          </a:p>
        </p:txBody>
      </p:sp>
      <p:pic>
        <p:nvPicPr>
          <p:cNvPr id="10" name="Picture 3"/>
          <p:cNvPicPr>
            <a:picLocks noChangeAspect="1" noChangeArrowheads="1"/>
          </p:cNvPicPr>
          <p:nvPr/>
        </p:nvPicPr>
        <p:blipFill>
          <a:blip r:embed="rId8" cstate="print"/>
          <a:srcRect/>
          <a:stretch>
            <a:fillRect/>
          </a:stretch>
        </p:blipFill>
        <p:spPr bwMode="auto">
          <a:xfrm>
            <a:off x="0" y="843558"/>
            <a:ext cx="8028384" cy="3456384"/>
          </a:xfrm>
          <a:prstGeom prst="rect">
            <a:avLst/>
          </a:prstGeom>
          <a:noFill/>
          <a:ln w="9525">
            <a:noFill/>
            <a:miter lim="800000"/>
            <a:headEnd/>
            <a:tailEnd/>
          </a:ln>
        </p:spPr>
      </p:pic>
      <p:sp>
        <p:nvSpPr>
          <p:cNvPr id="15" name="TextBox 14"/>
          <p:cNvSpPr txBox="1"/>
          <p:nvPr/>
        </p:nvSpPr>
        <p:spPr>
          <a:xfrm>
            <a:off x="1979712" y="4497169"/>
            <a:ext cx="4081567" cy="646331"/>
          </a:xfrm>
          <a:prstGeom prst="rect">
            <a:avLst/>
          </a:prstGeom>
          <a:noFill/>
        </p:spPr>
        <p:txBody>
          <a:bodyPr wrap="none" rtlCol="0">
            <a:spAutoFit/>
          </a:bodyPr>
          <a:lstStyle/>
          <a:p>
            <a:r>
              <a:rPr lang="zh-CN" altLang="zh-CN" dirty="0" smtClean="0">
                <a:latin typeface="宋体" pitchFamily="2" charset="-122"/>
                <a:ea typeface="宋体" pitchFamily="2" charset="-122"/>
              </a:rPr>
              <a:t>表</a:t>
            </a:r>
            <a:r>
              <a:rPr lang="en-US" altLang="zh-CN" dirty="0" smtClean="0">
                <a:latin typeface="宋体" pitchFamily="2" charset="-122"/>
                <a:ea typeface="宋体" pitchFamily="2" charset="-122"/>
              </a:rPr>
              <a:t>1 </a:t>
            </a:r>
            <a:r>
              <a:rPr lang="zh-CN" altLang="zh-CN" dirty="0" smtClean="0">
                <a:latin typeface="宋体" pitchFamily="2" charset="-122"/>
                <a:ea typeface="宋体" pitchFamily="2" charset="-122"/>
              </a:rPr>
              <a:t>部分目标检测算法精度和速度对比</a:t>
            </a:r>
          </a:p>
          <a:p>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7" name="TextBox 6"/>
          <p:cNvSpPr txBox="1"/>
          <p:nvPr/>
        </p:nvSpPr>
        <p:spPr>
          <a:xfrm>
            <a:off x="683568" y="843558"/>
            <a:ext cx="6696744" cy="1015663"/>
          </a:xfrm>
          <a:prstGeom prst="rect">
            <a:avLst/>
          </a:prstGeom>
          <a:noFill/>
        </p:spPr>
        <p:txBody>
          <a:bodyPr wrap="square" rtlCol="0">
            <a:spAutoFit/>
          </a:bodyPr>
          <a:lstStyle/>
          <a:p>
            <a:pPr algn="ctr"/>
            <a:endParaRPr lang="zh-CN" altLang="en-US" sz="6000" b="1" dirty="0">
              <a:latin typeface="宋体" pitchFamily="2" charset="-122"/>
              <a:ea typeface="宋体" pitchFamily="2" charset="-122"/>
            </a:endParaRPr>
          </a:p>
        </p:txBody>
      </p:sp>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6" name="TextBox 5"/>
          <p:cNvSpPr txBox="1"/>
          <p:nvPr/>
        </p:nvSpPr>
        <p:spPr>
          <a:xfrm>
            <a:off x="-972616" y="-261610"/>
            <a:ext cx="2698175" cy="523220"/>
          </a:xfrm>
          <a:prstGeom prst="rect">
            <a:avLst/>
          </a:prstGeom>
          <a:noFill/>
        </p:spPr>
        <p:txBody>
          <a:bodyPr wrap="none" rtlCol="0">
            <a:spAutoFit/>
          </a:bodyPr>
          <a:lstStyle/>
          <a:p>
            <a:pPr algn="ctr"/>
            <a:r>
              <a:rPr lang="zh-CN" altLang="en-US" sz="2800" b="1" dirty="0" smtClean="0">
                <a:latin typeface="宋体" pitchFamily="2" charset="-122"/>
                <a:ea typeface="宋体" pitchFamily="2" charset="-122"/>
              </a:rPr>
              <a:t>目标检测的含义</a:t>
            </a:r>
            <a:endParaRPr lang="zh-CN" altLang="en-US" sz="2800" b="1" dirty="0">
              <a:latin typeface="宋体" pitchFamily="2" charset="-122"/>
              <a:ea typeface="宋体" pitchFamily="2" charset="-122"/>
            </a:endParaRPr>
          </a:p>
        </p:txBody>
      </p:sp>
      <p:sp>
        <p:nvSpPr>
          <p:cNvPr id="10" name="TextBox 9"/>
          <p:cNvSpPr txBox="1"/>
          <p:nvPr/>
        </p:nvSpPr>
        <p:spPr>
          <a:xfrm>
            <a:off x="-828600" y="699542"/>
            <a:ext cx="9433048" cy="646331"/>
          </a:xfrm>
          <a:prstGeom prst="rect">
            <a:avLst/>
          </a:prstGeom>
          <a:noFill/>
        </p:spPr>
        <p:txBody>
          <a:bodyPr wrap="square" rtlCol="0">
            <a:spAutoFit/>
          </a:bodyPr>
          <a:lstStyle/>
          <a:p>
            <a:r>
              <a:rPr lang="en-US" altLang="zh-CN" dirty="0" smtClean="0"/>
              <a:t>       </a:t>
            </a:r>
            <a:r>
              <a:rPr lang="zh-CN" altLang="zh-CN" dirty="0" smtClean="0">
                <a:latin typeface="宋体" pitchFamily="2" charset="-122"/>
                <a:ea typeface="宋体" pitchFamily="2" charset="-122"/>
              </a:rPr>
              <a:t>目标检测是在图片中对可变数量的目标进行分类和定位。其中的可变在于，每一张图片待检测目标的数量不一，目标检测的输出长度是可变的。</a:t>
            </a:r>
            <a:endParaRPr lang="zh-CN" altLang="en-US" dirty="0">
              <a:latin typeface="宋体" pitchFamily="2" charset="-122"/>
              <a:ea typeface="宋体" pitchFamily="2" charset="-122"/>
            </a:endParaRPr>
          </a:p>
        </p:txBody>
      </p:sp>
      <p:cxnSp>
        <p:nvCxnSpPr>
          <p:cNvPr id="12" name="直接连接符 11"/>
          <p:cNvCxnSpPr/>
          <p:nvPr/>
        </p:nvCxnSpPr>
        <p:spPr>
          <a:xfrm>
            <a:off x="-972616" y="339502"/>
            <a:ext cx="295232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8600" y="3219822"/>
            <a:ext cx="8424936" cy="1477328"/>
          </a:xfrm>
          <a:prstGeom prst="rect">
            <a:avLst/>
          </a:prstGeom>
          <a:noFill/>
        </p:spPr>
        <p:txBody>
          <a:bodyPr wrap="square" rtlCol="0">
            <a:spAutoFit/>
          </a:bodyPr>
          <a:lstStyle/>
          <a:p>
            <a:pPr lvl="0">
              <a:buFont typeface="Arial" pitchFamily="34" charset="0"/>
              <a:buChar char="•"/>
            </a:pPr>
            <a:r>
              <a:rPr lang="zh-CN" altLang="zh-CN" dirty="0" smtClean="0">
                <a:latin typeface="宋体" pitchFamily="2" charset="-122"/>
                <a:ea typeface="宋体" pitchFamily="2" charset="-122"/>
              </a:rPr>
              <a:t>基于区域建议的目标检测算法，如</a:t>
            </a:r>
            <a:r>
              <a:rPr lang="en-US" altLang="zh-CN" dirty="0" smtClean="0">
                <a:latin typeface="宋体" pitchFamily="2" charset="-122"/>
                <a:ea typeface="宋体" pitchFamily="2" charset="-122"/>
              </a:rPr>
              <a:t>R-CNN, Fast R-CNN, Faster R-CNN</a:t>
            </a:r>
          </a:p>
          <a:p>
            <a:pPr lvl="0">
              <a:buFont typeface="Arial" pitchFamily="34" charset="0"/>
              <a:buChar char="•"/>
            </a:pPr>
            <a:endParaRPr lang="en-US" altLang="zh-CN" dirty="0" smtClean="0">
              <a:latin typeface="宋体" pitchFamily="2" charset="-122"/>
              <a:ea typeface="宋体" pitchFamily="2" charset="-122"/>
            </a:endParaRPr>
          </a:p>
          <a:p>
            <a:pPr lvl="0">
              <a:buFont typeface="Arial" pitchFamily="34" charset="0"/>
              <a:buChar char="•"/>
            </a:pPr>
            <a:r>
              <a:rPr lang="zh-CN" altLang="zh-CN" dirty="0" smtClean="0">
                <a:latin typeface="宋体" pitchFamily="2" charset="-122"/>
                <a:ea typeface="宋体" pitchFamily="2" charset="-122"/>
              </a:rPr>
              <a:t>基于回归的目标检测算法，如</a:t>
            </a:r>
            <a:r>
              <a:rPr lang="en-US" altLang="zh-CN" dirty="0" smtClean="0">
                <a:latin typeface="宋体" pitchFamily="2" charset="-122"/>
                <a:ea typeface="宋体" pitchFamily="2" charset="-122"/>
              </a:rPr>
              <a:t>YOLO, SSD</a:t>
            </a:r>
            <a:endParaRPr lang="zh-CN" altLang="zh-CN" dirty="0" smtClean="0">
              <a:latin typeface="宋体" pitchFamily="2" charset="-122"/>
              <a:ea typeface="宋体" pitchFamily="2" charset="-122"/>
            </a:endParaRPr>
          </a:p>
          <a:p>
            <a:pPr lvl="0"/>
            <a:endParaRPr lang="zh-CN" altLang="zh-CN" dirty="0" smtClean="0"/>
          </a:p>
          <a:p>
            <a:endParaRPr lang="zh-CN" altLang="en-US" dirty="0"/>
          </a:p>
        </p:txBody>
      </p:sp>
      <p:sp>
        <p:nvSpPr>
          <p:cNvPr id="17" name="矩形 16"/>
          <p:cNvSpPr/>
          <p:nvPr/>
        </p:nvSpPr>
        <p:spPr>
          <a:xfrm>
            <a:off x="-1044624" y="2211710"/>
            <a:ext cx="3430747" cy="523220"/>
          </a:xfrm>
          <a:prstGeom prst="rect">
            <a:avLst/>
          </a:prstGeom>
        </p:spPr>
        <p:txBody>
          <a:bodyPr wrap="none">
            <a:spAutoFit/>
          </a:bodyPr>
          <a:lstStyle/>
          <a:p>
            <a:pPr algn="ctr"/>
            <a:r>
              <a:rPr lang="zh-CN" altLang="en-US" sz="2800" b="1" dirty="0" smtClean="0">
                <a:latin typeface="宋体" pitchFamily="2" charset="-122"/>
                <a:ea typeface="宋体" pitchFamily="2" charset="-122"/>
              </a:rPr>
              <a:t>目标检测的常用算法</a:t>
            </a:r>
            <a:endParaRPr lang="zh-CN" altLang="en-US" sz="2800" b="1" dirty="0">
              <a:latin typeface="宋体" pitchFamily="2" charset="-122"/>
              <a:ea typeface="宋体" pitchFamily="2" charset="-122"/>
            </a:endParaRPr>
          </a:p>
        </p:txBody>
      </p:sp>
      <p:cxnSp>
        <p:nvCxnSpPr>
          <p:cNvPr id="18" name="直接连接符 17"/>
          <p:cNvCxnSpPr/>
          <p:nvPr/>
        </p:nvCxnSpPr>
        <p:spPr>
          <a:xfrm>
            <a:off x="-972616" y="2787774"/>
            <a:ext cx="35283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7" name="TextBox 6"/>
          <p:cNvSpPr txBox="1"/>
          <p:nvPr/>
        </p:nvSpPr>
        <p:spPr>
          <a:xfrm>
            <a:off x="683568" y="843558"/>
            <a:ext cx="6696744" cy="1015663"/>
          </a:xfrm>
          <a:prstGeom prst="rect">
            <a:avLst/>
          </a:prstGeom>
          <a:noFill/>
        </p:spPr>
        <p:txBody>
          <a:bodyPr wrap="square" rtlCol="0">
            <a:spAutoFit/>
          </a:bodyPr>
          <a:lstStyle/>
          <a:p>
            <a:pPr algn="ctr"/>
            <a:endParaRPr lang="zh-CN" altLang="en-US" sz="6000" b="1" dirty="0">
              <a:latin typeface="宋体" pitchFamily="2" charset="-122"/>
              <a:ea typeface="宋体" pitchFamily="2" charset="-122"/>
            </a:endParaRPr>
          </a:p>
        </p:txBody>
      </p:sp>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13" name="TextBox 12"/>
          <p:cNvSpPr txBox="1"/>
          <p:nvPr/>
        </p:nvSpPr>
        <p:spPr>
          <a:xfrm>
            <a:off x="-1188640" y="339502"/>
            <a:ext cx="10945216" cy="646331"/>
          </a:xfrm>
          <a:prstGeom prst="rect">
            <a:avLst/>
          </a:prstGeom>
          <a:noFill/>
        </p:spPr>
        <p:txBody>
          <a:bodyPr wrap="square" rtlCol="0">
            <a:spAutoFit/>
          </a:bodyPr>
          <a:lstStyle/>
          <a:p>
            <a:r>
              <a:rPr lang="en-US" altLang="zh-CN" dirty="0" smtClean="0">
                <a:latin typeface="宋体" pitchFamily="2" charset="-122"/>
                <a:ea typeface="宋体" pitchFamily="2" charset="-122"/>
              </a:rPr>
              <a:t>       R-CNN</a:t>
            </a:r>
            <a:r>
              <a:rPr lang="zh-CN" altLang="zh-CN" dirty="0" smtClean="0">
                <a:latin typeface="宋体" pitchFamily="2" charset="-122"/>
                <a:ea typeface="宋体" pitchFamily="2" charset="-122"/>
              </a:rPr>
              <a:t>是</a:t>
            </a:r>
            <a:r>
              <a:rPr lang="en-US" altLang="zh-CN" dirty="0" smtClean="0">
                <a:latin typeface="宋体" pitchFamily="2" charset="-122"/>
                <a:ea typeface="宋体" pitchFamily="2" charset="-122"/>
              </a:rPr>
              <a:t>2014</a:t>
            </a:r>
            <a:r>
              <a:rPr lang="zh-CN" altLang="zh-CN" dirty="0" smtClean="0">
                <a:latin typeface="宋体" pitchFamily="2" charset="-122"/>
                <a:ea typeface="宋体" pitchFamily="2" charset="-122"/>
              </a:rPr>
              <a:t>年出现的。它是将</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用于对象检测的起源，能够基于丰富的特征层次结构进行目标精确检测和语义分割来源。</a:t>
            </a:r>
            <a:r>
              <a:rPr lang="zh-CN" altLang="en-US" dirty="0" smtClean="0">
                <a:latin typeface="宋体" pitchFamily="2" charset="-122"/>
                <a:ea typeface="宋体" pitchFamily="2" charset="-122"/>
              </a:rPr>
              <a:t>其网络结构如图</a:t>
            </a:r>
            <a:r>
              <a:rPr lang="en-US" altLang="zh-CN" dirty="0" smtClean="0">
                <a:latin typeface="宋体" pitchFamily="2" charset="-122"/>
                <a:ea typeface="宋体" pitchFamily="2" charset="-122"/>
              </a:rPr>
              <a:t>1.1</a:t>
            </a:r>
            <a:r>
              <a:rPr lang="zh-CN" altLang="en-US" dirty="0" smtClean="0">
                <a:latin typeface="宋体" pitchFamily="2" charset="-122"/>
                <a:ea typeface="宋体" pitchFamily="2" charset="-122"/>
              </a:rPr>
              <a:t>所示。</a:t>
            </a:r>
            <a:endParaRPr lang="zh-CN" altLang="en-US" dirty="0">
              <a:latin typeface="宋体" pitchFamily="2" charset="-122"/>
              <a:ea typeface="宋体" pitchFamily="2" charset="-122"/>
            </a:endParaRPr>
          </a:p>
        </p:txBody>
      </p:sp>
      <p:pic>
        <p:nvPicPr>
          <p:cNvPr id="14" name="图片 13" descr="IMG_256"/>
          <p:cNvPicPr/>
          <p:nvPr/>
        </p:nvPicPr>
        <p:blipFill>
          <a:blip r:embed="rId8" cstate="print"/>
          <a:stretch>
            <a:fillRect/>
          </a:stretch>
        </p:blipFill>
        <p:spPr>
          <a:xfrm>
            <a:off x="-1116632" y="1203598"/>
            <a:ext cx="4320480" cy="3240360"/>
          </a:xfrm>
          <a:prstGeom prst="rect">
            <a:avLst/>
          </a:prstGeom>
          <a:noFill/>
          <a:ln w="9525">
            <a:noFill/>
          </a:ln>
        </p:spPr>
      </p:pic>
      <p:sp>
        <p:nvSpPr>
          <p:cNvPr id="15" name="TextBox 14"/>
          <p:cNvSpPr txBox="1"/>
          <p:nvPr/>
        </p:nvSpPr>
        <p:spPr>
          <a:xfrm>
            <a:off x="-587398" y="4587974"/>
            <a:ext cx="2973891" cy="369332"/>
          </a:xfrm>
          <a:prstGeom prst="rect">
            <a:avLst/>
          </a:prstGeom>
          <a:noFill/>
        </p:spPr>
        <p:txBody>
          <a:bodyPr wrap="none" rtlCol="0">
            <a:spAutoFit/>
          </a:bodyPr>
          <a:lstStyle/>
          <a:p>
            <a:r>
              <a:rPr lang="zh-CN" altLang="en-US" dirty="0" smtClean="0"/>
              <a:t>图</a:t>
            </a:r>
            <a:r>
              <a:rPr lang="en-US" altLang="zh-CN" dirty="0" smtClean="0"/>
              <a:t>1.1 R-CNN</a:t>
            </a:r>
            <a:r>
              <a:rPr lang="zh-CN" altLang="en-US" dirty="0" smtClean="0"/>
              <a:t>的网络结构图</a:t>
            </a:r>
            <a:endParaRPr lang="zh-CN" altLang="en-US" dirty="0"/>
          </a:p>
        </p:txBody>
      </p:sp>
      <p:cxnSp>
        <p:nvCxnSpPr>
          <p:cNvPr id="19" name="直接连接符 18"/>
          <p:cNvCxnSpPr/>
          <p:nvPr/>
        </p:nvCxnSpPr>
        <p:spPr>
          <a:xfrm>
            <a:off x="-1224136" y="195486"/>
            <a:ext cx="345638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8640" y="-327734"/>
            <a:ext cx="1452642"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1.R-CNN</a:t>
            </a:r>
            <a:endParaRPr lang="zh-CN" altLang="en-US" sz="2800" b="1" dirty="0">
              <a:latin typeface="宋体" pitchFamily="2" charset="-122"/>
              <a:ea typeface="宋体" pitchFamily="2" charset="-122"/>
            </a:endParaRPr>
          </a:p>
        </p:txBody>
      </p:sp>
      <p:sp>
        <p:nvSpPr>
          <p:cNvPr id="21" name="TextBox 20"/>
          <p:cNvSpPr txBox="1"/>
          <p:nvPr/>
        </p:nvSpPr>
        <p:spPr>
          <a:xfrm>
            <a:off x="4067944" y="843558"/>
            <a:ext cx="5544616" cy="3477875"/>
          </a:xfrm>
          <a:prstGeom prst="rect">
            <a:avLst/>
          </a:prstGeom>
          <a:noFill/>
        </p:spPr>
        <p:txBody>
          <a:bodyPr wrap="square" rtlCol="0">
            <a:spAutoFit/>
          </a:bodyPr>
          <a:lstStyle/>
          <a:p>
            <a:endParaRPr lang="en-US" altLang="zh-CN" sz="2000" dirty="0" smtClean="0">
              <a:latin typeface="宋体" pitchFamily="2" charset="-122"/>
              <a:ea typeface="宋体" pitchFamily="2" charset="-122"/>
            </a:endParaRPr>
          </a:p>
          <a:p>
            <a:r>
              <a:rPr lang="en-US" altLang="zh-CN" sz="2000" dirty="0" smtClean="0">
                <a:latin typeface="宋体" pitchFamily="2" charset="-122"/>
                <a:ea typeface="宋体" pitchFamily="2" charset="-122"/>
              </a:rPr>
              <a:t>(</a:t>
            </a:r>
            <a:r>
              <a:rPr lang="en-US" altLang="zh-CN" dirty="0" smtClean="0">
                <a:latin typeface="宋体" pitchFamily="2" charset="-122"/>
                <a:ea typeface="宋体" pitchFamily="2" charset="-122"/>
              </a:rPr>
              <a:t>1)</a:t>
            </a:r>
            <a:r>
              <a:rPr lang="zh-CN" altLang="zh-CN" dirty="0" smtClean="0">
                <a:latin typeface="宋体" pitchFamily="2" charset="-122"/>
                <a:ea typeface="宋体" pitchFamily="2" charset="-122"/>
              </a:rPr>
              <a:t>输入测试图像</a:t>
            </a:r>
          </a:p>
          <a:p>
            <a:r>
              <a:rPr lang="en-US" altLang="zh-CN" dirty="0" smtClean="0">
                <a:latin typeface="宋体" pitchFamily="2" charset="-122"/>
                <a:ea typeface="宋体" pitchFamily="2" charset="-122"/>
              </a:rPr>
              <a:t>(2)</a:t>
            </a:r>
            <a:r>
              <a:rPr lang="zh-CN" altLang="zh-CN" dirty="0" smtClean="0">
                <a:latin typeface="宋体" pitchFamily="2" charset="-122"/>
                <a:ea typeface="宋体" pitchFamily="2" charset="-122"/>
              </a:rPr>
              <a:t>利用</a:t>
            </a:r>
            <a:r>
              <a:rPr lang="en-US" altLang="zh-CN" dirty="0" smtClean="0">
                <a:latin typeface="宋体" pitchFamily="2" charset="-122"/>
                <a:ea typeface="宋体" pitchFamily="2" charset="-122"/>
              </a:rPr>
              <a:t>selective search </a:t>
            </a:r>
            <a:r>
              <a:rPr lang="zh-CN" altLang="zh-CN" dirty="0" smtClean="0">
                <a:latin typeface="宋体" pitchFamily="2" charset="-122"/>
                <a:ea typeface="宋体" pitchFamily="2" charset="-122"/>
              </a:rPr>
              <a:t>算法在图像中从上到下提取</a:t>
            </a:r>
            <a:r>
              <a:rPr lang="en-US" altLang="zh-CN" dirty="0" smtClean="0">
                <a:latin typeface="宋体" pitchFamily="2" charset="-122"/>
                <a:ea typeface="宋体" pitchFamily="2" charset="-122"/>
              </a:rPr>
              <a:t>2000</a:t>
            </a:r>
            <a:r>
              <a:rPr lang="zh-CN" altLang="zh-CN" dirty="0" smtClean="0">
                <a:latin typeface="宋体" pitchFamily="2" charset="-122"/>
                <a:ea typeface="宋体" pitchFamily="2" charset="-122"/>
              </a:rPr>
              <a:t>个左右的</a:t>
            </a:r>
            <a:r>
              <a:rPr lang="en-US" altLang="zh-CN" dirty="0" smtClean="0">
                <a:latin typeface="宋体" pitchFamily="2" charset="-122"/>
                <a:ea typeface="宋体" pitchFamily="2" charset="-122"/>
              </a:rPr>
              <a:t>Region Proposal</a:t>
            </a:r>
            <a:endParaRPr lang="zh-CN" altLang="zh-CN" dirty="0" smtClean="0">
              <a:latin typeface="宋体" pitchFamily="2" charset="-122"/>
              <a:ea typeface="宋体" pitchFamily="2" charset="-122"/>
            </a:endParaRPr>
          </a:p>
          <a:p>
            <a:r>
              <a:rPr lang="en-US" altLang="zh-CN" dirty="0" smtClean="0">
                <a:latin typeface="宋体" pitchFamily="2" charset="-122"/>
                <a:ea typeface="宋体" pitchFamily="2" charset="-122"/>
              </a:rPr>
              <a:t>(3)</a:t>
            </a:r>
            <a:r>
              <a:rPr lang="zh-CN" altLang="zh-CN" dirty="0" smtClean="0">
                <a:latin typeface="宋体" pitchFamily="2" charset="-122"/>
                <a:ea typeface="宋体" pitchFamily="2" charset="-122"/>
              </a:rPr>
              <a:t>将每个</a:t>
            </a:r>
            <a:r>
              <a:rPr lang="en-US" altLang="zh-CN" dirty="0" smtClean="0">
                <a:latin typeface="宋体" pitchFamily="2" charset="-122"/>
                <a:ea typeface="宋体" pitchFamily="2" charset="-122"/>
              </a:rPr>
              <a:t>Region Proposal</a:t>
            </a:r>
            <a:r>
              <a:rPr lang="zh-CN" altLang="zh-CN" dirty="0" smtClean="0">
                <a:latin typeface="宋体" pitchFamily="2" charset="-122"/>
                <a:ea typeface="宋体" pitchFamily="2" charset="-122"/>
              </a:rPr>
              <a:t>缩放</a:t>
            </a:r>
            <a:r>
              <a:rPr lang="en-US" altLang="zh-CN" dirty="0" smtClean="0">
                <a:latin typeface="宋体" pitchFamily="2" charset="-122"/>
                <a:ea typeface="宋体" pitchFamily="2" charset="-122"/>
              </a:rPr>
              <a:t>(warp)</a:t>
            </a:r>
            <a:r>
              <a:rPr lang="zh-CN" altLang="zh-CN" dirty="0" smtClean="0">
                <a:latin typeface="宋体" pitchFamily="2" charset="-122"/>
                <a:ea typeface="宋体" pitchFamily="2" charset="-122"/>
              </a:rPr>
              <a:t>成</a:t>
            </a:r>
            <a:r>
              <a:rPr lang="en-US" altLang="zh-CN" dirty="0" smtClean="0">
                <a:latin typeface="宋体" pitchFamily="2" charset="-122"/>
                <a:ea typeface="宋体" pitchFamily="2" charset="-122"/>
              </a:rPr>
              <a:t>227*227</a:t>
            </a:r>
            <a:r>
              <a:rPr lang="zh-CN" altLang="zh-CN" dirty="0" smtClean="0">
                <a:latin typeface="宋体" pitchFamily="2" charset="-122"/>
                <a:ea typeface="宋体" pitchFamily="2" charset="-122"/>
              </a:rPr>
              <a:t>的大小并输入到</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，将</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的</a:t>
            </a:r>
            <a:r>
              <a:rPr lang="en-US" altLang="zh-CN" dirty="0" smtClean="0">
                <a:latin typeface="宋体" pitchFamily="2" charset="-122"/>
                <a:ea typeface="宋体" pitchFamily="2" charset="-122"/>
              </a:rPr>
              <a:t>fc7</a:t>
            </a:r>
            <a:r>
              <a:rPr lang="zh-CN" altLang="zh-CN" dirty="0" smtClean="0">
                <a:latin typeface="宋体" pitchFamily="2" charset="-122"/>
                <a:ea typeface="宋体" pitchFamily="2" charset="-122"/>
              </a:rPr>
              <a:t>层的输出作为特征</a:t>
            </a:r>
          </a:p>
          <a:p>
            <a:r>
              <a:rPr lang="en-US" altLang="zh-CN" dirty="0" smtClean="0">
                <a:latin typeface="宋体" pitchFamily="2" charset="-122"/>
                <a:ea typeface="宋体" pitchFamily="2" charset="-122"/>
              </a:rPr>
              <a:t>(4)</a:t>
            </a:r>
            <a:r>
              <a:rPr lang="zh-CN" altLang="zh-CN" dirty="0" smtClean="0">
                <a:latin typeface="宋体" pitchFamily="2" charset="-122"/>
                <a:ea typeface="宋体" pitchFamily="2" charset="-122"/>
              </a:rPr>
              <a:t>将每个</a:t>
            </a:r>
            <a:r>
              <a:rPr lang="en-US" altLang="zh-CN" dirty="0" smtClean="0">
                <a:latin typeface="宋体" pitchFamily="2" charset="-122"/>
                <a:ea typeface="宋体" pitchFamily="2" charset="-122"/>
              </a:rPr>
              <a:t>Region Proposal</a:t>
            </a:r>
            <a:r>
              <a:rPr lang="zh-CN" altLang="zh-CN" dirty="0" smtClean="0">
                <a:latin typeface="宋体" pitchFamily="2" charset="-122"/>
                <a:ea typeface="宋体" pitchFamily="2" charset="-122"/>
              </a:rPr>
              <a:t>提取的</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特征输入到</a:t>
            </a:r>
            <a:r>
              <a:rPr lang="en-US" altLang="zh-CN" dirty="0" smtClean="0">
                <a:latin typeface="宋体" pitchFamily="2" charset="-122"/>
                <a:ea typeface="宋体" pitchFamily="2" charset="-122"/>
              </a:rPr>
              <a:t>SVM</a:t>
            </a:r>
            <a:r>
              <a:rPr lang="zh-CN" altLang="zh-CN" dirty="0" smtClean="0">
                <a:latin typeface="宋体" pitchFamily="2" charset="-122"/>
                <a:ea typeface="宋体" pitchFamily="2" charset="-122"/>
              </a:rPr>
              <a:t>进行分类</a:t>
            </a:r>
          </a:p>
          <a:p>
            <a:r>
              <a:rPr lang="en-US" altLang="zh-CN" dirty="0" smtClean="0">
                <a:latin typeface="宋体" pitchFamily="2" charset="-122"/>
                <a:ea typeface="宋体" pitchFamily="2" charset="-122"/>
              </a:rPr>
              <a:t>(5)</a:t>
            </a:r>
            <a:r>
              <a:rPr lang="zh-CN" altLang="zh-CN" dirty="0" smtClean="0">
                <a:latin typeface="宋体" pitchFamily="2" charset="-122"/>
                <a:ea typeface="宋体" pitchFamily="2" charset="-122"/>
              </a:rPr>
              <a:t>对于</a:t>
            </a:r>
            <a:r>
              <a:rPr lang="en-US" altLang="zh-CN" dirty="0" smtClean="0">
                <a:latin typeface="宋体" pitchFamily="2" charset="-122"/>
                <a:ea typeface="宋体" pitchFamily="2" charset="-122"/>
              </a:rPr>
              <a:t>SVM</a:t>
            </a:r>
            <a:r>
              <a:rPr lang="zh-CN" altLang="zh-CN" dirty="0" smtClean="0">
                <a:latin typeface="宋体" pitchFamily="2" charset="-122"/>
                <a:ea typeface="宋体" pitchFamily="2" charset="-122"/>
              </a:rPr>
              <a:t>分好类的</a:t>
            </a:r>
            <a:r>
              <a:rPr lang="en-US" altLang="zh-CN" dirty="0" smtClean="0">
                <a:latin typeface="宋体" pitchFamily="2" charset="-122"/>
                <a:ea typeface="宋体" pitchFamily="2" charset="-122"/>
              </a:rPr>
              <a:t>Region Proposal</a:t>
            </a:r>
            <a:r>
              <a:rPr lang="zh-CN" altLang="zh-CN" dirty="0" smtClean="0">
                <a:latin typeface="宋体" pitchFamily="2" charset="-122"/>
                <a:ea typeface="宋体" pitchFamily="2" charset="-122"/>
              </a:rPr>
              <a:t>做边框回归，用</a:t>
            </a:r>
            <a:r>
              <a:rPr lang="en-US" altLang="zh-CN" dirty="0" smtClean="0">
                <a:latin typeface="宋体" pitchFamily="2" charset="-122"/>
                <a:ea typeface="宋体" pitchFamily="2" charset="-122"/>
              </a:rPr>
              <a:t>Bounding box</a:t>
            </a:r>
            <a:r>
              <a:rPr lang="zh-CN" altLang="zh-CN" dirty="0" smtClean="0">
                <a:latin typeface="宋体" pitchFamily="2" charset="-122"/>
                <a:ea typeface="宋体" pitchFamily="2" charset="-122"/>
              </a:rPr>
              <a:t>回归值校正原来的建议窗口，生成预测窗口坐标</a:t>
            </a:r>
          </a:p>
          <a:p>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7" name="TextBox 6"/>
          <p:cNvSpPr txBox="1"/>
          <p:nvPr/>
        </p:nvSpPr>
        <p:spPr>
          <a:xfrm>
            <a:off x="-1116632" y="2281971"/>
            <a:ext cx="8496944" cy="2923877"/>
          </a:xfrm>
          <a:prstGeom prst="rect">
            <a:avLst/>
          </a:prstGeom>
          <a:noFill/>
        </p:spPr>
        <p:txBody>
          <a:bodyPr wrap="square" rtlCol="0">
            <a:spAutoFit/>
          </a:bodyPr>
          <a:lstStyle/>
          <a:p>
            <a:pPr>
              <a:buFont typeface="Arial" pitchFamily="34" charset="0"/>
              <a:buChar char="•"/>
            </a:pPr>
            <a:r>
              <a:rPr lang="en-US" altLang="zh-CN" sz="2000" dirty="0" smtClean="0">
                <a:latin typeface="宋体" pitchFamily="2" charset="-122"/>
                <a:ea typeface="宋体" pitchFamily="2" charset="-122"/>
              </a:rPr>
              <a:t> </a:t>
            </a:r>
            <a:r>
              <a:rPr lang="zh-CN" altLang="zh-CN" dirty="0" smtClean="0">
                <a:latin typeface="宋体" pitchFamily="2" charset="-122"/>
                <a:ea typeface="宋体" pitchFamily="2" charset="-122"/>
              </a:rPr>
              <a:t>训练分为多个阶段，步骤繁琐：微调网络</a:t>
            </a:r>
            <a:r>
              <a:rPr lang="en-US" altLang="zh-CN" dirty="0" smtClean="0">
                <a:latin typeface="宋体" pitchFamily="2" charset="-122"/>
                <a:ea typeface="宋体" pitchFamily="2" charset="-122"/>
              </a:rPr>
              <a:t>+</a:t>
            </a:r>
            <a:r>
              <a:rPr lang="zh-CN" altLang="zh-CN" dirty="0" smtClean="0">
                <a:latin typeface="宋体" pitchFamily="2" charset="-122"/>
                <a:ea typeface="宋体" pitchFamily="2" charset="-122"/>
              </a:rPr>
              <a:t>训练</a:t>
            </a:r>
            <a:r>
              <a:rPr lang="en-US" altLang="zh-CN" dirty="0" smtClean="0">
                <a:latin typeface="宋体" pitchFamily="2" charset="-122"/>
                <a:ea typeface="宋体" pitchFamily="2" charset="-122"/>
              </a:rPr>
              <a:t>SVM+</a:t>
            </a:r>
            <a:r>
              <a:rPr lang="zh-CN" altLang="zh-CN" dirty="0" smtClean="0">
                <a:latin typeface="宋体" pitchFamily="2" charset="-122"/>
                <a:ea typeface="宋体" pitchFamily="2" charset="-122"/>
              </a:rPr>
              <a:t>训练边框回归器</a:t>
            </a:r>
            <a:endParaRPr lang="en-US" altLang="zh-CN" dirty="0" smtClean="0">
              <a:latin typeface="宋体" pitchFamily="2" charset="-122"/>
              <a:ea typeface="宋体" pitchFamily="2" charset="-122"/>
            </a:endParaRP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训练耗时，占用磁盘空间大；</a:t>
            </a:r>
            <a:r>
              <a:rPr lang="en-US" altLang="zh-CN" dirty="0" smtClean="0">
                <a:latin typeface="宋体" pitchFamily="2" charset="-122"/>
                <a:ea typeface="宋体" pitchFamily="2" charset="-122"/>
              </a:rPr>
              <a:t>5000</a:t>
            </a:r>
            <a:r>
              <a:rPr lang="zh-CN" altLang="zh-CN" dirty="0" smtClean="0">
                <a:latin typeface="宋体" pitchFamily="2" charset="-122"/>
                <a:ea typeface="宋体" pitchFamily="2" charset="-122"/>
              </a:rPr>
              <a:t>张图像产生几百</a:t>
            </a:r>
            <a:r>
              <a:rPr lang="en-US" altLang="zh-CN" dirty="0" smtClean="0">
                <a:latin typeface="宋体" pitchFamily="2" charset="-122"/>
                <a:ea typeface="宋体" pitchFamily="2" charset="-122"/>
              </a:rPr>
              <a:t>G</a:t>
            </a:r>
            <a:r>
              <a:rPr lang="zh-CN" altLang="zh-CN" dirty="0" smtClean="0">
                <a:latin typeface="宋体" pitchFamily="2" charset="-122"/>
                <a:ea typeface="宋体" pitchFamily="2" charset="-122"/>
              </a:rPr>
              <a:t>的特征文件</a:t>
            </a:r>
            <a:endParaRPr lang="en-US" altLang="zh-CN" dirty="0" smtClean="0">
              <a:latin typeface="宋体" pitchFamily="2" charset="-122"/>
              <a:ea typeface="宋体" pitchFamily="2" charset="-122"/>
            </a:endParaRP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速度慢：使用</a:t>
            </a:r>
            <a:r>
              <a:rPr lang="en-US" altLang="zh-CN" dirty="0" smtClean="0">
                <a:latin typeface="宋体" pitchFamily="2" charset="-122"/>
                <a:ea typeface="宋体" pitchFamily="2" charset="-122"/>
              </a:rPr>
              <a:t>GPU</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VGG16</a:t>
            </a:r>
            <a:r>
              <a:rPr lang="zh-CN" altLang="zh-CN" dirty="0" smtClean="0">
                <a:latin typeface="宋体" pitchFamily="2" charset="-122"/>
                <a:ea typeface="宋体" pitchFamily="2" charset="-122"/>
              </a:rPr>
              <a:t>模型处理一张图像需要</a:t>
            </a:r>
            <a:r>
              <a:rPr lang="en-US" altLang="zh-CN" dirty="0" smtClean="0">
                <a:latin typeface="宋体" pitchFamily="2" charset="-122"/>
                <a:ea typeface="宋体" pitchFamily="2" charset="-122"/>
              </a:rPr>
              <a:t>47s</a:t>
            </a: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测试速度慢：每个候选区域需要运行整个前向</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计算</a:t>
            </a:r>
            <a:endParaRPr lang="en-US" altLang="zh-CN" dirty="0" smtClean="0">
              <a:latin typeface="宋体" pitchFamily="2" charset="-122"/>
              <a:ea typeface="宋体" pitchFamily="2" charset="-122"/>
            </a:endParaRP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SVM</a:t>
            </a:r>
            <a:r>
              <a:rPr lang="zh-CN" altLang="zh-CN" dirty="0" smtClean="0">
                <a:latin typeface="宋体" pitchFamily="2" charset="-122"/>
                <a:ea typeface="宋体" pitchFamily="2" charset="-122"/>
              </a:rPr>
              <a:t>和回归是事后操作，在</a:t>
            </a:r>
            <a:r>
              <a:rPr lang="en-US" altLang="zh-CN" dirty="0" smtClean="0">
                <a:latin typeface="宋体" pitchFamily="2" charset="-122"/>
                <a:ea typeface="宋体" pitchFamily="2" charset="-122"/>
              </a:rPr>
              <a:t>SVM</a:t>
            </a:r>
            <a:r>
              <a:rPr lang="zh-CN" altLang="zh-CN" dirty="0" smtClean="0">
                <a:latin typeface="宋体" pitchFamily="2" charset="-122"/>
                <a:ea typeface="宋体" pitchFamily="2" charset="-122"/>
              </a:rPr>
              <a:t>和回归过程中</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特征没有被学习更新</a:t>
            </a:r>
          </a:p>
          <a:p>
            <a:pPr algn="ctr"/>
            <a:endParaRPr lang="zh-CN" altLang="en-US" sz="2000" b="1" dirty="0">
              <a:latin typeface="宋体" pitchFamily="2" charset="-122"/>
              <a:ea typeface="宋体" pitchFamily="2" charset="-122"/>
            </a:endParaRPr>
          </a:p>
        </p:txBody>
      </p:sp>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345638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8640" y="-308570"/>
            <a:ext cx="1452642"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1.R-CNN</a:t>
            </a:r>
            <a:endParaRPr lang="zh-CN" altLang="en-US" sz="2800" b="1" dirty="0">
              <a:latin typeface="宋体" pitchFamily="2" charset="-122"/>
              <a:ea typeface="宋体" pitchFamily="2" charset="-122"/>
            </a:endParaRPr>
          </a:p>
        </p:txBody>
      </p:sp>
      <p:sp>
        <p:nvSpPr>
          <p:cNvPr id="12" name="TextBox 11"/>
          <p:cNvSpPr txBox="1"/>
          <p:nvPr/>
        </p:nvSpPr>
        <p:spPr>
          <a:xfrm>
            <a:off x="-1116632" y="1811600"/>
            <a:ext cx="1851789" cy="400110"/>
          </a:xfrm>
          <a:prstGeom prst="rect">
            <a:avLst/>
          </a:prstGeom>
          <a:noFill/>
        </p:spPr>
        <p:txBody>
          <a:bodyPr wrap="none" rtlCol="0">
            <a:spAutoFit/>
          </a:bodyPr>
          <a:lstStyle/>
          <a:p>
            <a:r>
              <a:rPr lang="en-US" altLang="zh-CN" sz="2000" b="1" dirty="0" smtClean="0">
                <a:latin typeface="宋体" pitchFamily="2" charset="-122"/>
                <a:ea typeface="宋体" pitchFamily="2" charset="-122"/>
              </a:rPr>
              <a:t>R-CNN</a:t>
            </a:r>
            <a:r>
              <a:rPr lang="zh-CN" altLang="en-US" sz="2000" b="1" dirty="0" smtClean="0">
                <a:latin typeface="宋体" pitchFamily="2" charset="-122"/>
                <a:ea typeface="宋体" pitchFamily="2" charset="-122"/>
              </a:rPr>
              <a:t>的不足：</a:t>
            </a:r>
            <a:endParaRPr lang="zh-CN" altLang="en-US" sz="2000" b="1" dirty="0">
              <a:latin typeface="宋体" pitchFamily="2" charset="-122"/>
              <a:ea typeface="宋体" pitchFamily="2" charset="-122"/>
            </a:endParaRPr>
          </a:p>
        </p:txBody>
      </p:sp>
      <p:sp>
        <p:nvSpPr>
          <p:cNvPr id="16" name="矩形 15"/>
          <p:cNvSpPr/>
          <p:nvPr/>
        </p:nvSpPr>
        <p:spPr>
          <a:xfrm>
            <a:off x="-1128196" y="483518"/>
            <a:ext cx="3029997" cy="400110"/>
          </a:xfrm>
          <a:prstGeom prst="rect">
            <a:avLst/>
          </a:prstGeom>
        </p:spPr>
        <p:txBody>
          <a:bodyPr wrap="none">
            <a:spAutoFit/>
          </a:bodyPr>
          <a:lstStyle/>
          <a:p>
            <a:r>
              <a:rPr lang="en-US" altLang="zh-CN" sz="2000" b="1" dirty="0" smtClean="0">
                <a:latin typeface="宋体" pitchFamily="2" charset="-122"/>
                <a:ea typeface="宋体" pitchFamily="2" charset="-122"/>
              </a:rPr>
              <a:t>R-CNN</a:t>
            </a:r>
            <a:r>
              <a:rPr lang="zh-CN" altLang="en-US" sz="2000" b="1" dirty="0" smtClean="0">
                <a:latin typeface="宋体" pitchFamily="2" charset="-122"/>
                <a:ea typeface="宋体" pitchFamily="2" charset="-122"/>
              </a:rPr>
              <a:t>的相比于</a:t>
            </a:r>
            <a:r>
              <a:rPr lang="en-US" altLang="zh-CN" sz="2000" b="1" dirty="0" smtClean="0">
                <a:latin typeface="宋体" pitchFamily="2" charset="-122"/>
                <a:ea typeface="宋体" pitchFamily="2" charset="-122"/>
              </a:rPr>
              <a:t>CNN</a:t>
            </a:r>
            <a:r>
              <a:rPr lang="zh-CN" altLang="en-US" sz="2000" b="1" dirty="0" smtClean="0">
                <a:latin typeface="宋体" pitchFamily="2" charset="-122"/>
                <a:ea typeface="宋体" pitchFamily="2" charset="-122"/>
              </a:rPr>
              <a:t>优点：</a:t>
            </a:r>
            <a:endParaRPr lang="zh-CN" altLang="en-US" sz="2000" b="1" dirty="0">
              <a:latin typeface="宋体" pitchFamily="2" charset="-122"/>
              <a:ea typeface="宋体" pitchFamily="2" charset="-122"/>
            </a:endParaRPr>
          </a:p>
        </p:txBody>
      </p:sp>
      <p:sp>
        <p:nvSpPr>
          <p:cNvPr id="17" name="TextBox 16"/>
          <p:cNvSpPr txBox="1"/>
          <p:nvPr/>
        </p:nvSpPr>
        <p:spPr>
          <a:xfrm>
            <a:off x="-828600" y="987574"/>
            <a:ext cx="2839239" cy="369332"/>
          </a:xfrm>
          <a:prstGeom prst="rect">
            <a:avLst/>
          </a:prstGeom>
          <a:noFill/>
        </p:spPr>
        <p:txBody>
          <a:bodyPr wrap="none" rtlCol="0">
            <a:spAutoFit/>
          </a:bodyPr>
          <a:lstStyle/>
          <a:p>
            <a:r>
              <a:rPr lang="zh-CN" altLang="en-US" dirty="0" smtClean="0">
                <a:latin typeface="宋体" pitchFamily="2" charset="-122"/>
                <a:ea typeface="宋体" pitchFamily="2" charset="-122"/>
              </a:rPr>
              <a:t>利用</a:t>
            </a:r>
            <a:r>
              <a:rPr lang="en-US" altLang="zh-CN" dirty="0" smtClean="0">
                <a:latin typeface="宋体" pitchFamily="2" charset="-122"/>
                <a:ea typeface="宋体" pitchFamily="2" charset="-122"/>
              </a:rPr>
              <a:t>CNN</a:t>
            </a:r>
            <a:r>
              <a:rPr lang="zh-CN" altLang="en-US" dirty="0" smtClean="0">
                <a:latin typeface="宋体" pitchFamily="2" charset="-122"/>
                <a:ea typeface="宋体" pitchFamily="2" charset="-122"/>
              </a:rPr>
              <a:t>做</a:t>
            </a:r>
            <a:r>
              <a:rPr lang="en-US" altLang="zh-CN" dirty="0" smtClean="0">
                <a:latin typeface="宋体" pitchFamily="2" charset="-122"/>
                <a:ea typeface="宋体" pitchFamily="2" charset="-122"/>
              </a:rPr>
              <a:t>classification</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269979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8640" y="-308570"/>
            <a:ext cx="2358338"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2.Fast R-CNN</a:t>
            </a:r>
            <a:endParaRPr lang="zh-CN" altLang="en-US" sz="2800" b="1" dirty="0">
              <a:latin typeface="宋体" pitchFamily="2" charset="-122"/>
              <a:ea typeface="宋体" pitchFamily="2" charset="-122"/>
            </a:endParaRPr>
          </a:p>
        </p:txBody>
      </p:sp>
      <p:sp>
        <p:nvSpPr>
          <p:cNvPr id="10" name="TextBox 9"/>
          <p:cNvSpPr txBox="1"/>
          <p:nvPr/>
        </p:nvSpPr>
        <p:spPr>
          <a:xfrm>
            <a:off x="-1081136" y="483518"/>
            <a:ext cx="10765704" cy="923330"/>
          </a:xfrm>
          <a:prstGeom prst="rect">
            <a:avLst/>
          </a:prstGeom>
          <a:noFill/>
        </p:spPr>
        <p:txBody>
          <a:bodyPr wrap="square" rtlCol="0">
            <a:spAutoFit/>
          </a:bodyPr>
          <a:lstStyle/>
          <a:p>
            <a:r>
              <a:rPr lang="en-US" altLang="zh-CN" dirty="0" smtClean="0"/>
              <a:t>        </a:t>
            </a:r>
            <a:r>
              <a:rPr lang="en-US" altLang="zh-CN" dirty="0" smtClean="0">
                <a:latin typeface="宋体" pitchFamily="2" charset="-122"/>
                <a:ea typeface="宋体" pitchFamily="2" charset="-122"/>
              </a:rPr>
              <a:t>2015</a:t>
            </a:r>
            <a:r>
              <a:rPr lang="zh-CN" altLang="zh-CN" dirty="0" smtClean="0">
                <a:latin typeface="宋体" pitchFamily="2" charset="-122"/>
                <a:ea typeface="宋体" pitchFamily="2" charset="-122"/>
              </a:rPr>
              <a:t>年，</a:t>
            </a:r>
            <a:r>
              <a:rPr lang="en-US" altLang="zh-CN" dirty="0" smtClean="0">
                <a:latin typeface="宋体" pitchFamily="2" charset="-122"/>
                <a:ea typeface="宋体" pitchFamily="2" charset="-122"/>
              </a:rPr>
              <a:t>R-CNN</a:t>
            </a:r>
            <a:r>
              <a:rPr lang="zh-CN" altLang="zh-CN" dirty="0" smtClean="0">
                <a:latin typeface="宋体" pitchFamily="2" charset="-122"/>
                <a:ea typeface="宋体" pitchFamily="2" charset="-122"/>
              </a:rPr>
              <a:t>的作者</a:t>
            </a:r>
            <a:r>
              <a:rPr lang="en-US" altLang="zh-CN" dirty="0" smtClean="0">
                <a:latin typeface="宋体" pitchFamily="2" charset="-122"/>
                <a:ea typeface="宋体" pitchFamily="2" charset="-122"/>
              </a:rPr>
              <a:t>Ross Girshick</a:t>
            </a:r>
            <a:r>
              <a:rPr lang="zh-CN" altLang="zh-CN" dirty="0" smtClean="0">
                <a:latin typeface="宋体" pitchFamily="2" charset="-122"/>
                <a:ea typeface="宋体" pitchFamily="2" charset="-122"/>
              </a:rPr>
              <a:t>解决了</a:t>
            </a:r>
            <a:r>
              <a:rPr lang="en-US" altLang="zh-CN" dirty="0" smtClean="0">
                <a:latin typeface="宋体" pitchFamily="2" charset="-122"/>
                <a:ea typeface="宋体" pitchFamily="2" charset="-122"/>
              </a:rPr>
              <a:t>R-CNN</a:t>
            </a:r>
            <a:r>
              <a:rPr lang="zh-CN" altLang="zh-CN" dirty="0" smtClean="0">
                <a:latin typeface="宋体" pitchFamily="2" charset="-122"/>
                <a:ea typeface="宋体" pitchFamily="2" charset="-122"/>
              </a:rPr>
              <a:t>训练慢的问题，发明了新的网络</a:t>
            </a:r>
            <a:r>
              <a:rPr lang="en-US" altLang="zh-CN" dirty="0" smtClean="0">
                <a:latin typeface="宋体" pitchFamily="2" charset="-122"/>
                <a:ea typeface="宋体" pitchFamily="2" charset="-122"/>
              </a:rPr>
              <a:t>Fast R-CNN</a:t>
            </a:r>
            <a:r>
              <a:rPr lang="zh-CN" altLang="zh-CN" dirty="0" smtClean="0">
                <a:latin typeface="宋体" pitchFamily="2" charset="-122"/>
                <a:ea typeface="宋体" pitchFamily="2" charset="-122"/>
              </a:rPr>
              <a:t>。</a:t>
            </a:r>
            <a:r>
              <a:rPr lang="zh-CN" altLang="en-US" dirty="0" smtClean="0">
                <a:latin typeface="宋体" pitchFamily="2" charset="-122"/>
                <a:ea typeface="宋体" pitchFamily="2" charset="-122"/>
              </a:rPr>
              <a:t>其网络结构如图</a:t>
            </a:r>
            <a:r>
              <a:rPr lang="en-US" altLang="zh-CN" dirty="0" smtClean="0">
                <a:latin typeface="宋体" pitchFamily="2" charset="-122"/>
                <a:ea typeface="宋体" pitchFamily="2" charset="-122"/>
              </a:rPr>
              <a:t>2.1</a:t>
            </a:r>
            <a:r>
              <a:rPr lang="zh-CN" altLang="en-US" dirty="0" smtClean="0">
                <a:latin typeface="宋体" pitchFamily="2" charset="-122"/>
                <a:ea typeface="宋体" pitchFamily="2" charset="-122"/>
              </a:rPr>
              <a:t>所示</a:t>
            </a:r>
            <a:r>
              <a:rPr lang="zh-CN" altLang="zh-CN" dirty="0" smtClean="0">
                <a:latin typeface="宋体" pitchFamily="2" charset="-122"/>
                <a:ea typeface="宋体" pitchFamily="2" charset="-122"/>
              </a:rPr>
              <a:t>。</a:t>
            </a:r>
          </a:p>
          <a:p>
            <a:endParaRPr lang="zh-CN" altLang="en-US" dirty="0"/>
          </a:p>
        </p:txBody>
      </p:sp>
      <p:pic>
        <p:nvPicPr>
          <p:cNvPr id="11" name="图片 10"/>
          <p:cNvPicPr/>
          <p:nvPr/>
        </p:nvPicPr>
        <p:blipFill>
          <a:blip r:embed="rId8" cstate="print"/>
          <a:srcRect/>
          <a:stretch>
            <a:fillRect/>
          </a:stretch>
        </p:blipFill>
        <p:spPr bwMode="auto">
          <a:xfrm>
            <a:off x="-972616" y="1275606"/>
            <a:ext cx="4248472" cy="3384376"/>
          </a:xfrm>
          <a:prstGeom prst="rect">
            <a:avLst/>
          </a:prstGeom>
          <a:noFill/>
          <a:ln w="9525">
            <a:noFill/>
            <a:miter lim="800000"/>
            <a:headEnd/>
            <a:tailEnd/>
          </a:ln>
        </p:spPr>
      </p:pic>
      <p:sp>
        <p:nvSpPr>
          <p:cNvPr id="13" name="TextBox 12"/>
          <p:cNvSpPr txBox="1"/>
          <p:nvPr/>
        </p:nvSpPr>
        <p:spPr>
          <a:xfrm>
            <a:off x="-443382" y="4774168"/>
            <a:ext cx="3479222" cy="369332"/>
          </a:xfrm>
          <a:prstGeom prst="rect">
            <a:avLst/>
          </a:prstGeom>
          <a:noFill/>
        </p:spPr>
        <p:txBody>
          <a:bodyPr wrap="none" rtlCol="0">
            <a:spAutoFit/>
          </a:bodyPr>
          <a:lstStyle/>
          <a:p>
            <a:r>
              <a:rPr lang="zh-CN" altLang="en-US" dirty="0" smtClean="0">
                <a:latin typeface="宋体" pitchFamily="2" charset="-122"/>
                <a:ea typeface="宋体" pitchFamily="2" charset="-122"/>
              </a:rPr>
              <a:t>图</a:t>
            </a:r>
            <a:r>
              <a:rPr lang="en-US" altLang="zh-CN" dirty="0" smtClean="0">
                <a:latin typeface="宋体" pitchFamily="2" charset="-122"/>
                <a:ea typeface="宋体" pitchFamily="2" charset="-122"/>
              </a:rPr>
              <a:t>2.1 Fast R-CNN</a:t>
            </a:r>
            <a:r>
              <a:rPr lang="zh-CN" altLang="en-US" dirty="0" smtClean="0">
                <a:latin typeface="宋体" pitchFamily="2" charset="-122"/>
                <a:ea typeface="宋体" pitchFamily="2" charset="-122"/>
              </a:rPr>
              <a:t>的网络结构图</a:t>
            </a:r>
            <a:endParaRPr lang="zh-CN" altLang="en-US" dirty="0">
              <a:latin typeface="宋体" pitchFamily="2" charset="-122"/>
              <a:ea typeface="宋体" pitchFamily="2" charset="-122"/>
            </a:endParaRPr>
          </a:p>
        </p:txBody>
      </p:sp>
      <p:sp>
        <p:nvSpPr>
          <p:cNvPr id="14" name="TextBox 13"/>
          <p:cNvSpPr txBox="1"/>
          <p:nvPr/>
        </p:nvSpPr>
        <p:spPr>
          <a:xfrm>
            <a:off x="4211960" y="1203598"/>
            <a:ext cx="5256584" cy="3170099"/>
          </a:xfrm>
          <a:prstGeom prst="rect">
            <a:avLst/>
          </a:prstGeom>
          <a:noFill/>
        </p:spPr>
        <p:txBody>
          <a:bodyPr wrap="square" rtlCol="0">
            <a:spAutoFit/>
          </a:bodyPr>
          <a:lstStyle/>
          <a:p>
            <a:r>
              <a:rPr lang="en-US" altLang="zh-CN" sz="2000" dirty="0" smtClean="0">
                <a:latin typeface="宋体" pitchFamily="2" charset="-122"/>
                <a:ea typeface="宋体" pitchFamily="2" charset="-122"/>
              </a:rPr>
              <a:t>(</a:t>
            </a:r>
            <a:r>
              <a:rPr lang="en-US" altLang="zh-CN" dirty="0" smtClean="0">
                <a:latin typeface="宋体" pitchFamily="2" charset="-122"/>
                <a:ea typeface="宋体" pitchFamily="2" charset="-122"/>
              </a:rPr>
              <a:t>1)</a:t>
            </a:r>
            <a:r>
              <a:rPr lang="zh-CN" altLang="zh-CN" dirty="0" smtClean="0">
                <a:latin typeface="宋体" pitchFamily="2" charset="-122"/>
                <a:ea typeface="宋体" pitchFamily="2" charset="-122"/>
              </a:rPr>
              <a:t>输入测试图像</a:t>
            </a:r>
          </a:p>
          <a:p>
            <a:r>
              <a:rPr lang="en-US" altLang="zh-CN" dirty="0" smtClean="0">
                <a:latin typeface="宋体" pitchFamily="2" charset="-122"/>
                <a:ea typeface="宋体" pitchFamily="2" charset="-122"/>
              </a:rPr>
              <a:t>(2)</a:t>
            </a:r>
            <a:r>
              <a:rPr lang="zh-CN" altLang="zh-CN" dirty="0" smtClean="0">
                <a:latin typeface="宋体" pitchFamily="2" charset="-122"/>
                <a:ea typeface="宋体" pitchFamily="2" charset="-122"/>
              </a:rPr>
              <a:t>利用</a:t>
            </a:r>
            <a:r>
              <a:rPr lang="en-US" altLang="zh-CN" dirty="0" smtClean="0">
                <a:latin typeface="宋体" pitchFamily="2" charset="-122"/>
                <a:ea typeface="宋体" pitchFamily="2" charset="-122"/>
              </a:rPr>
              <a:t>selective search </a:t>
            </a:r>
            <a:r>
              <a:rPr lang="zh-CN" altLang="zh-CN" dirty="0" smtClean="0">
                <a:latin typeface="宋体" pitchFamily="2" charset="-122"/>
                <a:ea typeface="宋体" pitchFamily="2" charset="-122"/>
              </a:rPr>
              <a:t>算法在图像中从上到下提取</a:t>
            </a:r>
            <a:r>
              <a:rPr lang="en-US" altLang="zh-CN" dirty="0" smtClean="0">
                <a:latin typeface="宋体" pitchFamily="2" charset="-122"/>
                <a:ea typeface="宋体" pitchFamily="2" charset="-122"/>
              </a:rPr>
              <a:t>2000</a:t>
            </a:r>
            <a:r>
              <a:rPr lang="zh-CN" altLang="zh-CN" dirty="0" smtClean="0">
                <a:latin typeface="宋体" pitchFamily="2" charset="-122"/>
                <a:ea typeface="宋体" pitchFamily="2" charset="-122"/>
              </a:rPr>
              <a:t>个左右的建议窗口</a:t>
            </a:r>
            <a:r>
              <a:rPr lang="en-US" altLang="zh-CN" dirty="0" smtClean="0">
                <a:latin typeface="宋体" pitchFamily="2" charset="-122"/>
                <a:ea typeface="宋体" pitchFamily="2" charset="-122"/>
              </a:rPr>
              <a:t>(Region Proposal)</a:t>
            </a:r>
            <a:endParaRPr lang="zh-CN" altLang="zh-CN" dirty="0" smtClean="0">
              <a:latin typeface="宋体" pitchFamily="2" charset="-122"/>
              <a:ea typeface="宋体" pitchFamily="2" charset="-122"/>
            </a:endParaRPr>
          </a:p>
          <a:p>
            <a:r>
              <a:rPr lang="en-US" altLang="zh-CN" dirty="0" smtClean="0">
                <a:latin typeface="宋体" pitchFamily="2" charset="-122"/>
                <a:ea typeface="宋体" pitchFamily="2" charset="-122"/>
              </a:rPr>
              <a:t>(3)</a:t>
            </a:r>
            <a:r>
              <a:rPr lang="zh-CN" altLang="zh-CN" dirty="0" smtClean="0">
                <a:latin typeface="宋体" pitchFamily="2" charset="-122"/>
                <a:ea typeface="宋体" pitchFamily="2" charset="-122"/>
              </a:rPr>
              <a:t>将整张图片输入</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，进行特征提取；</a:t>
            </a:r>
          </a:p>
          <a:p>
            <a:r>
              <a:rPr lang="en-US" altLang="zh-CN" dirty="0" smtClean="0">
                <a:latin typeface="宋体" pitchFamily="2" charset="-122"/>
                <a:ea typeface="宋体" pitchFamily="2" charset="-122"/>
              </a:rPr>
              <a:t>(4)</a:t>
            </a:r>
            <a:r>
              <a:rPr lang="zh-CN" altLang="zh-CN" dirty="0" smtClean="0">
                <a:latin typeface="宋体" pitchFamily="2" charset="-122"/>
                <a:ea typeface="宋体" pitchFamily="2" charset="-122"/>
              </a:rPr>
              <a:t>把建议窗口映射到</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的最后一层卷积</a:t>
            </a:r>
            <a:r>
              <a:rPr lang="en-US" altLang="zh-CN" dirty="0" smtClean="0">
                <a:latin typeface="宋体" pitchFamily="2" charset="-122"/>
                <a:ea typeface="宋体" pitchFamily="2" charset="-122"/>
              </a:rPr>
              <a:t>feature map</a:t>
            </a:r>
            <a:r>
              <a:rPr lang="zh-CN" altLang="zh-CN" dirty="0" smtClean="0">
                <a:latin typeface="宋体" pitchFamily="2" charset="-122"/>
                <a:ea typeface="宋体" pitchFamily="2" charset="-122"/>
              </a:rPr>
              <a:t>上</a:t>
            </a:r>
          </a:p>
          <a:p>
            <a:r>
              <a:rPr lang="en-US" altLang="zh-CN" dirty="0" smtClean="0">
                <a:latin typeface="宋体" pitchFamily="2" charset="-122"/>
                <a:ea typeface="宋体" pitchFamily="2" charset="-122"/>
              </a:rPr>
              <a:t>(5)</a:t>
            </a:r>
            <a:r>
              <a:rPr lang="zh-CN" altLang="zh-CN" dirty="0" smtClean="0">
                <a:latin typeface="宋体" pitchFamily="2" charset="-122"/>
                <a:ea typeface="宋体" pitchFamily="2" charset="-122"/>
              </a:rPr>
              <a:t>通过</a:t>
            </a:r>
            <a:r>
              <a:rPr lang="en-US" altLang="zh-CN" dirty="0" smtClean="0">
                <a:latin typeface="宋体" pitchFamily="2" charset="-122"/>
                <a:ea typeface="宋体" pitchFamily="2" charset="-122"/>
              </a:rPr>
              <a:t>RoI pooling</a:t>
            </a:r>
            <a:r>
              <a:rPr lang="zh-CN" altLang="zh-CN" dirty="0" smtClean="0">
                <a:latin typeface="宋体" pitchFamily="2" charset="-122"/>
                <a:ea typeface="宋体" pitchFamily="2" charset="-122"/>
              </a:rPr>
              <a:t>层使每个建议窗口生成固定尺寸的</a:t>
            </a:r>
            <a:r>
              <a:rPr lang="en-US" altLang="zh-CN" dirty="0" smtClean="0">
                <a:latin typeface="宋体" pitchFamily="2" charset="-122"/>
                <a:ea typeface="宋体" pitchFamily="2" charset="-122"/>
              </a:rPr>
              <a:t>feature map</a:t>
            </a:r>
            <a:endParaRPr lang="zh-CN" altLang="zh-CN" dirty="0" smtClean="0">
              <a:latin typeface="宋体" pitchFamily="2" charset="-122"/>
              <a:ea typeface="宋体" pitchFamily="2" charset="-122"/>
            </a:endParaRPr>
          </a:p>
          <a:p>
            <a:r>
              <a:rPr lang="en-US" altLang="zh-CN" dirty="0" smtClean="0">
                <a:latin typeface="宋体" pitchFamily="2" charset="-122"/>
                <a:ea typeface="宋体" pitchFamily="2" charset="-122"/>
              </a:rPr>
              <a:t>(6)</a:t>
            </a:r>
            <a:r>
              <a:rPr lang="zh-CN" altLang="zh-CN" dirty="0" smtClean="0">
                <a:latin typeface="宋体" pitchFamily="2" charset="-122"/>
                <a:ea typeface="宋体" pitchFamily="2" charset="-122"/>
              </a:rPr>
              <a:t>利用</a:t>
            </a:r>
            <a:r>
              <a:rPr lang="en-US" altLang="zh-CN" dirty="0" smtClean="0">
                <a:latin typeface="宋体" pitchFamily="2" charset="-122"/>
                <a:ea typeface="宋体" pitchFamily="2" charset="-122"/>
              </a:rPr>
              <a:t>Softmax Loss(</a:t>
            </a:r>
            <a:r>
              <a:rPr lang="zh-CN" altLang="zh-CN" dirty="0" smtClean="0">
                <a:latin typeface="宋体" pitchFamily="2" charset="-122"/>
                <a:ea typeface="宋体" pitchFamily="2" charset="-122"/>
              </a:rPr>
              <a:t>探测分类概率</a:t>
            </a: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和</a:t>
            </a:r>
            <a:r>
              <a:rPr lang="en-US" altLang="zh-CN" dirty="0" smtClean="0">
                <a:latin typeface="宋体" pitchFamily="2" charset="-122"/>
                <a:ea typeface="宋体" pitchFamily="2" charset="-122"/>
              </a:rPr>
              <a:t>Smooth L1 Loss(</a:t>
            </a:r>
            <a:r>
              <a:rPr lang="zh-CN" altLang="zh-CN" dirty="0" smtClean="0">
                <a:latin typeface="宋体" pitchFamily="2" charset="-122"/>
                <a:ea typeface="宋体" pitchFamily="2" charset="-122"/>
              </a:rPr>
              <a:t>探测边框回归</a:t>
            </a:r>
            <a:r>
              <a:rPr lang="en-US" altLang="zh-CN" dirty="0" smtClean="0">
                <a:latin typeface="宋体" pitchFamily="2" charset="-122"/>
                <a:ea typeface="宋体" pitchFamily="2" charset="-122"/>
              </a:rPr>
              <a:t>)</a:t>
            </a:r>
            <a:r>
              <a:rPr lang="zh-CN" altLang="zh-CN" dirty="0" smtClean="0">
                <a:latin typeface="宋体" pitchFamily="2" charset="-122"/>
                <a:ea typeface="宋体" pitchFamily="2" charset="-122"/>
              </a:rPr>
              <a:t>对分类概率和边框回归</a:t>
            </a:r>
            <a:r>
              <a:rPr lang="en-US" altLang="zh-CN" dirty="0" smtClean="0">
                <a:latin typeface="宋体" pitchFamily="2" charset="-122"/>
                <a:ea typeface="宋体" pitchFamily="2" charset="-122"/>
              </a:rPr>
              <a:t>(Bounding box regression)</a:t>
            </a:r>
            <a:r>
              <a:rPr lang="zh-CN" altLang="zh-CN" dirty="0" smtClean="0">
                <a:latin typeface="宋体" pitchFamily="2" charset="-122"/>
                <a:ea typeface="宋体" pitchFamily="2" charset="-122"/>
              </a:rPr>
              <a:t>联合训练</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255577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8640" y="-308570"/>
            <a:ext cx="2358338"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2.Fast R-CNN</a:t>
            </a:r>
            <a:endParaRPr lang="zh-CN" altLang="en-US" sz="2800" b="1" dirty="0">
              <a:latin typeface="宋体" pitchFamily="2" charset="-122"/>
              <a:ea typeface="宋体" pitchFamily="2" charset="-122"/>
            </a:endParaRPr>
          </a:p>
        </p:txBody>
      </p:sp>
      <p:sp>
        <p:nvSpPr>
          <p:cNvPr id="12" name="TextBox 11"/>
          <p:cNvSpPr txBox="1"/>
          <p:nvPr/>
        </p:nvSpPr>
        <p:spPr>
          <a:xfrm>
            <a:off x="-1116632" y="411510"/>
            <a:ext cx="10513168" cy="5416868"/>
          </a:xfrm>
          <a:prstGeom prst="rect">
            <a:avLst/>
          </a:prstGeom>
          <a:noFill/>
        </p:spPr>
        <p:txBody>
          <a:bodyPr wrap="square" rtlCol="0">
            <a:spAutoFit/>
          </a:bodyPr>
          <a:lstStyle/>
          <a:p>
            <a:r>
              <a:rPr lang="en-US" altLang="zh-CN" sz="2000" b="1" dirty="0" smtClean="0">
                <a:latin typeface="宋体" pitchFamily="2" charset="-122"/>
                <a:ea typeface="宋体" pitchFamily="2" charset="-122"/>
              </a:rPr>
              <a:t>Fast R-CNN</a:t>
            </a:r>
            <a:r>
              <a:rPr lang="zh-CN" altLang="zh-CN" sz="2000" b="1" dirty="0" smtClean="0">
                <a:latin typeface="宋体" pitchFamily="2" charset="-122"/>
                <a:ea typeface="宋体" pitchFamily="2" charset="-122"/>
              </a:rPr>
              <a:t>相比</a:t>
            </a:r>
            <a:r>
              <a:rPr lang="zh-CN" altLang="en-US" sz="2000" b="1" dirty="0" smtClean="0">
                <a:latin typeface="宋体" pitchFamily="2" charset="-122"/>
                <a:ea typeface="宋体" pitchFamily="2" charset="-122"/>
              </a:rPr>
              <a:t>于</a:t>
            </a:r>
            <a:r>
              <a:rPr lang="en-US" altLang="zh-CN" sz="2000" b="1" dirty="0" smtClean="0">
                <a:latin typeface="宋体" pitchFamily="2" charset="-122"/>
                <a:ea typeface="宋体" pitchFamily="2" charset="-122"/>
              </a:rPr>
              <a:t>R-CNN</a:t>
            </a:r>
            <a:r>
              <a:rPr lang="zh-CN" altLang="en-US" sz="2000" b="1" dirty="0" smtClean="0">
                <a:latin typeface="宋体" pitchFamily="2" charset="-122"/>
                <a:ea typeface="宋体" pitchFamily="2" charset="-122"/>
              </a:rPr>
              <a:t>的</a:t>
            </a:r>
            <a:r>
              <a:rPr lang="zh-CN" altLang="zh-CN" sz="2000" b="1" dirty="0" smtClean="0">
                <a:latin typeface="宋体" pitchFamily="2" charset="-122"/>
                <a:ea typeface="宋体" pitchFamily="2" charset="-122"/>
              </a:rPr>
              <a:t>不同</a:t>
            </a:r>
            <a:r>
              <a:rPr lang="zh-CN" altLang="en-US" sz="2000" b="1" dirty="0" smtClean="0">
                <a:latin typeface="宋体" pitchFamily="2" charset="-122"/>
                <a:ea typeface="宋体" pitchFamily="2" charset="-122"/>
              </a:rPr>
              <a:t>与优势</a:t>
            </a:r>
            <a:r>
              <a:rPr lang="en-US" altLang="zh-CN" sz="2000" b="1" dirty="0" smtClean="0">
                <a:latin typeface="宋体" pitchFamily="2" charset="-122"/>
                <a:ea typeface="宋体" pitchFamily="2" charset="-122"/>
              </a:rPr>
              <a:t>:</a:t>
            </a:r>
          </a:p>
          <a:p>
            <a:endParaRPr lang="en-US" altLang="zh-CN" sz="2000" b="1" dirty="0" smtClean="0">
              <a:latin typeface="宋体" pitchFamily="2" charset="-122"/>
              <a:ea typeface="宋体" pitchFamily="2" charset="-122"/>
            </a:endParaRPr>
          </a:p>
          <a:p>
            <a:pPr>
              <a:buFont typeface="Arial" pitchFamily="34" charset="0"/>
              <a:buChar char="•"/>
            </a:pPr>
            <a:r>
              <a:rPr lang="en-US" altLang="zh-CN" dirty="0" smtClean="0"/>
              <a:t> </a:t>
            </a:r>
            <a:r>
              <a:rPr lang="en-US" altLang="zh-CN" dirty="0" smtClean="0">
                <a:latin typeface="宋体" pitchFamily="2" charset="-122"/>
                <a:ea typeface="宋体" pitchFamily="2" charset="-122"/>
              </a:rPr>
              <a:t>Fast R-CNN</a:t>
            </a:r>
            <a:r>
              <a:rPr lang="zh-CN" altLang="en-US" dirty="0" smtClean="0">
                <a:latin typeface="宋体" pitchFamily="2" charset="-122"/>
                <a:ea typeface="宋体" pitchFamily="2" charset="-122"/>
              </a:rPr>
              <a:t>将除了</a:t>
            </a:r>
            <a:r>
              <a:rPr lang="en-US" altLang="zh-CN" dirty="0" smtClean="0">
                <a:latin typeface="宋体" pitchFamily="2" charset="-122"/>
                <a:ea typeface="宋体" pitchFamily="2" charset="-122"/>
              </a:rPr>
              <a:t>region proposal</a:t>
            </a:r>
            <a:r>
              <a:rPr lang="zh-CN" altLang="en-US" dirty="0" smtClean="0">
                <a:latin typeface="宋体" pitchFamily="2" charset="-122"/>
                <a:ea typeface="宋体" pitchFamily="2" charset="-122"/>
              </a:rPr>
              <a:t>提取以外的部分都用一个网络来实现</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FAST-RCNN</a:t>
            </a:r>
            <a:r>
              <a:rPr lang="zh-CN" altLang="zh-CN" dirty="0" smtClean="0">
                <a:latin typeface="宋体" pitchFamily="2" charset="-122"/>
                <a:ea typeface="宋体" pitchFamily="2" charset="-122"/>
              </a:rPr>
              <a:t>将整张图像归一化后直接送入</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，在最后的卷积层输出的</a:t>
            </a:r>
            <a:r>
              <a:rPr lang="en-US" altLang="zh-CN" dirty="0" smtClean="0">
                <a:latin typeface="宋体" pitchFamily="2" charset="-122"/>
                <a:ea typeface="宋体" pitchFamily="2" charset="-122"/>
              </a:rPr>
              <a:t>feature map</a:t>
            </a:r>
            <a:r>
              <a:rPr lang="zh-CN" altLang="zh-CN" dirty="0" smtClean="0">
                <a:latin typeface="宋体" pitchFamily="2" charset="-122"/>
                <a:ea typeface="宋体" pitchFamily="2" charset="-122"/>
              </a:rPr>
              <a:t>上，加入建议框信息，使得在此之前的</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运算得以共享</a:t>
            </a:r>
            <a:endParaRPr lang="en-US" altLang="zh-CN" dirty="0" smtClean="0">
              <a:latin typeface="宋体" pitchFamily="2" charset="-122"/>
              <a:ea typeface="宋体" pitchFamily="2" charset="-122"/>
            </a:endParaRP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最后一层卷积层后加了一个</a:t>
            </a:r>
            <a:r>
              <a:rPr lang="en-US" altLang="zh-CN" dirty="0" smtClean="0">
                <a:latin typeface="宋体" pitchFamily="2" charset="-122"/>
                <a:ea typeface="宋体" pitchFamily="2" charset="-122"/>
              </a:rPr>
              <a:t>ROI pooling layer</a:t>
            </a: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损失函数使用了多任务损失函数</a:t>
            </a:r>
            <a:r>
              <a:rPr lang="en-US" altLang="zh-CN" dirty="0" smtClean="0">
                <a:latin typeface="宋体" pitchFamily="2" charset="-122"/>
                <a:ea typeface="宋体" pitchFamily="2" charset="-122"/>
              </a:rPr>
              <a:t>(multi-task loss)</a:t>
            </a:r>
            <a:r>
              <a:rPr lang="zh-CN" altLang="en-US" dirty="0" smtClean="0">
                <a:latin typeface="宋体" pitchFamily="2" charset="-122"/>
                <a:ea typeface="宋体" pitchFamily="2" charset="-122"/>
              </a:rPr>
              <a:t>，训练为单阶段</a:t>
            </a:r>
            <a:endParaRPr lang="en-US" altLang="zh-CN" dirty="0" smtClean="0">
              <a:latin typeface="宋体" pitchFamily="2" charset="-122"/>
              <a:ea typeface="宋体" pitchFamily="2" charset="-122"/>
            </a:endParaRPr>
          </a:p>
          <a:p>
            <a:pPr>
              <a:buFont typeface="Arial" pitchFamily="34" charset="0"/>
              <a:buChar char="•"/>
            </a:pPr>
            <a:endParaRPr lang="en-US" altLang="zh-CN" dirty="0" smtClean="0">
              <a:latin typeface="宋体" pitchFamily="2" charset="-122"/>
              <a:ea typeface="宋体" pitchFamily="2" charset="-122"/>
            </a:endParaRPr>
          </a:p>
          <a:p>
            <a:pPr>
              <a:buFont typeface="Arial" pitchFamily="34" charset="0"/>
              <a:buChar char="•"/>
            </a:pPr>
            <a:r>
              <a:rPr lang="zh-CN" altLang="zh-CN" dirty="0" smtClean="0">
                <a:latin typeface="宋体" pitchFamily="2" charset="-122"/>
                <a:ea typeface="宋体" pitchFamily="2" charset="-122"/>
              </a:rPr>
              <a:t>将</a:t>
            </a:r>
            <a:r>
              <a:rPr lang="zh-CN" altLang="en-US" dirty="0" smtClean="0">
                <a:latin typeface="宋体" pitchFamily="2" charset="-122"/>
                <a:ea typeface="宋体" pitchFamily="2" charset="-122"/>
              </a:rPr>
              <a:t>分类和</a:t>
            </a:r>
            <a:r>
              <a:rPr lang="zh-CN" altLang="zh-CN" dirty="0" smtClean="0">
                <a:latin typeface="宋体" pitchFamily="2" charset="-122"/>
                <a:ea typeface="宋体" pitchFamily="2" charset="-122"/>
              </a:rPr>
              <a:t>边框回归直接加入到</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网络中训练</a:t>
            </a:r>
            <a:r>
              <a:rPr lang="zh-CN" altLang="en-US" dirty="0" smtClean="0">
                <a:latin typeface="宋体" pitchFamily="2" charset="-122"/>
                <a:ea typeface="宋体" pitchFamily="2" charset="-122"/>
              </a:rPr>
              <a:t>，分类和边框回归的</a:t>
            </a:r>
            <a:r>
              <a:rPr lang="en-US" altLang="zh-CN" dirty="0" smtClean="0">
                <a:latin typeface="宋体" pitchFamily="2" charset="-122"/>
                <a:ea typeface="宋体" pitchFamily="2" charset="-122"/>
              </a:rPr>
              <a:t>loss</a:t>
            </a:r>
            <a:r>
              <a:rPr lang="zh-CN" altLang="en-US" dirty="0" smtClean="0">
                <a:latin typeface="宋体" pitchFamily="2" charset="-122"/>
                <a:ea typeface="宋体" pitchFamily="2" charset="-122"/>
              </a:rPr>
              <a:t>通过反向传播来更新网络参数</a:t>
            </a:r>
            <a:endParaRPr lang="en-US" altLang="zh-CN" dirty="0" smtClean="0">
              <a:latin typeface="宋体" pitchFamily="2" charset="-122"/>
              <a:ea typeface="宋体" pitchFamily="2" charset="-122"/>
            </a:endParaRPr>
          </a:p>
          <a:p>
            <a:pPr>
              <a:buFont typeface="Arial" pitchFamily="34" charset="0"/>
              <a:buChar char="•"/>
            </a:pPr>
            <a:endParaRPr lang="zh-CN" altLang="zh-CN" dirty="0" smtClean="0">
              <a:latin typeface="宋体" pitchFamily="2" charset="-122"/>
              <a:ea typeface="宋体" pitchFamily="2" charset="-122"/>
            </a:endParaRPr>
          </a:p>
          <a:p>
            <a:pPr>
              <a:buFont typeface="Arial" pitchFamily="34" charset="0"/>
              <a:buChar char="•"/>
            </a:pPr>
            <a:r>
              <a:rPr lang="zh-CN" altLang="zh-CN" dirty="0" smtClean="0">
                <a:latin typeface="宋体" pitchFamily="2" charset="-122"/>
                <a:ea typeface="宋体" pitchFamily="2" charset="-122"/>
              </a:rPr>
              <a:t>训练数据在</a:t>
            </a:r>
            <a:r>
              <a:rPr lang="en-US" altLang="zh-CN" dirty="0" smtClean="0">
                <a:latin typeface="宋体" pitchFamily="2" charset="-122"/>
                <a:ea typeface="宋体" pitchFamily="2" charset="-122"/>
              </a:rPr>
              <a:t>GPU</a:t>
            </a:r>
            <a:r>
              <a:rPr lang="zh-CN" altLang="zh-CN" dirty="0" smtClean="0">
                <a:latin typeface="宋体" pitchFamily="2" charset="-122"/>
                <a:ea typeface="宋体" pitchFamily="2" charset="-122"/>
              </a:rPr>
              <a:t>内存里直接进</a:t>
            </a:r>
            <a:r>
              <a:rPr lang="en-US" altLang="zh-CN" dirty="0" smtClean="0">
                <a:latin typeface="宋体" pitchFamily="2" charset="-122"/>
                <a:ea typeface="宋体" pitchFamily="2" charset="-122"/>
              </a:rPr>
              <a:t>Loss</a:t>
            </a:r>
            <a:r>
              <a:rPr lang="zh-CN" altLang="zh-CN" dirty="0" smtClean="0">
                <a:latin typeface="宋体" pitchFamily="2" charset="-122"/>
                <a:ea typeface="宋体" pitchFamily="2" charset="-122"/>
              </a:rPr>
              <a:t>层，这样候选区域的前几层特征不需要再重复计算且不再需要把大量数据存储在硬盘上</a:t>
            </a:r>
          </a:p>
          <a:p>
            <a:pPr>
              <a:buFont typeface="Arial" pitchFamily="34" charset="0"/>
              <a:buChar char="•"/>
            </a:pPr>
            <a:endParaRPr lang="zh-CN" altLang="zh-CN" dirty="0" smtClean="0"/>
          </a:p>
          <a:p>
            <a:r>
              <a:rPr lang="en-US" altLang="zh-CN" b="1" dirty="0" smtClean="0"/>
              <a:t> </a:t>
            </a:r>
            <a:endParaRPr lang="zh-CN" altLang="zh-CN" dirty="0" smtClean="0"/>
          </a:p>
          <a:p>
            <a:r>
              <a:rPr lang="en-US" altLang="zh-CN" b="1" dirty="0" smtClean="0"/>
              <a:t> </a:t>
            </a:r>
            <a:endParaRPr lang="zh-CN" altLang="zh-CN" dirty="0" smtClean="0"/>
          </a:p>
          <a:p>
            <a:r>
              <a:rPr lang="en-US" altLang="zh-CN" b="1" dirty="0" smtClean="0"/>
              <a:t> </a:t>
            </a:r>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269979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88640" y="-308570"/>
            <a:ext cx="2358338"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2.Fast R-CNN</a:t>
            </a:r>
            <a:endParaRPr lang="zh-CN" altLang="en-US" sz="2800" b="1" dirty="0">
              <a:latin typeface="宋体" pitchFamily="2" charset="-122"/>
              <a:ea typeface="宋体" pitchFamily="2" charset="-122"/>
            </a:endParaRPr>
          </a:p>
        </p:txBody>
      </p:sp>
      <p:sp>
        <p:nvSpPr>
          <p:cNvPr id="10" name="TextBox 9"/>
          <p:cNvSpPr txBox="1"/>
          <p:nvPr/>
        </p:nvSpPr>
        <p:spPr>
          <a:xfrm>
            <a:off x="-1141733" y="699542"/>
            <a:ext cx="2257349" cy="400110"/>
          </a:xfrm>
          <a:prstGeom prst="rect">
            <a:avLst/>
          </a:prstGeom>
          <a:noFill/>
        </p:spPr>
        <p:txBody>
          <a:bodyPr wrap="none" rtlCol="0">
            <a:spAutoFit/>
          </a:bodyPr>
          <a:lstStyle/>
          <a:p>
            <a:r>
              <a:rPr lang="en-US" altLang="zh-CN" sz="2000" b="1" dirty="0" smtClean="0">
                <a:latin typeface="宋体" pitchFamily="2" charset="-122"/>
                <a:ea typeface="宋体" pitchFamily="2" charset="-122"/>
              </a:rPr>
              <a:t>Fast R-CNN</a:t>
            </a:r>
            <a:r>
              <a:rPr lang="zh-CN" altLang="en-US" sz="2000" b="1" dirty="0" smtClean="0">
                <a:latin typeface="宋体" pitchFamily="2" charset="-122"/>
                <a:ea typeface="宋体" pitchFamily="2" charset="-122"/>
              </a:rPr>
              <a:t>的不足</a:t>
            </a:r>
            <a:endParaRPr lang="zh-CN" altLang="en-US" sz="2000" b="1" dirty="0">
              <a:latin typeface="宋体" pitchFamily="2" charset="-122"/>
              <a:ea typeface="宋体" pitchFamily="2" charset="-122"/>
            </a:endParaRPr>
          </a:p>
        </p:txBody>
      </p:sp>
      <p:sp>
        <p:nvSpPr>
          <p:cNvPr id="11" name="TextBox 10"/>
          <p:cNvSpPr txBox="1"/>
          <p:nvPr/>
        </p:nvSpPr>
        <p:spPr>
          <a:xfrm>
            <a:off x="-1188640" y="1275606"/>
            <a:ext cx="10729192" cy="923330"/>
          </a:xfrm>
          <a:prstGeom prst="rect">
            <a:avLst/>
          </a:prstGeom>
          <a:noFill/>
        </p:spPr>
        <p:txBody>
          <a:bodyPr wrap="square" rtlCol="0">
            <a:spAutoFit/>
          </a:bodyPr>
          <a:lstStyle/>
          <a:p>
            <a:r>
              <a:rPr lang="en-US" altLang="zh-CN" dirty="0" smtClean="0"/>
              <a:t> </a:t>
            </a:r>
            <a:r>
              <a:rPr lang="en-US" altLang="zh-CN" dirty="0" smtClean="0">
                <a:latin typeface="宋体" pitchFamily="2" charset="-122"/>
                <a:ea typeface="宋体" pitchFamily="2" charset="-122"/>
              </a:rPr>
              <a:t>        Region Proposal</a:t>
            </a:r>
            <a:r>
              <a:rPr lang="zh-CN" altLang="en-US" dirty="0" smtClean="0">
                <a:latin typeface="宋体" pitchFamily="2" charset="-122"/>
                <a:ea typeface="宋体" pitchFamily="2" charset="-122"/>
              </a:rPr>
              <a:t>的提取使用</a:t>
            </a:r>
            <a:r>
              <a:rPr lang="en-US" altLang="zh-CN" dirty="0" smtClean="0">
                <a:latin typeface="宋体" pitchFamily="2" charset="-122"/>
                <a:ea typeface="宋体" pitchFamily="2" charset="-122"/>
              </a:rPr>
              <a:t>selective search</a:t>
            </a:r>
            <a:r>
              <a:rPr lang="zh-CN" altLang="en-US" dirty="0" smtClean="0">
                <a:latin typeface="宋体" pitchFamily="2" charset="-122"/>
                <a:ea typeface="宋体" pitchFamily="2" charset="-122"/>
              </a:rPr>
              <a:t>，目标检测时间大多消耗在这上面（提</a:t>
            </a:r>
            <a:r>
              <a:rPr lang="en-US" altLang="zh-CN" dirty="0" smtClean="0">
                <a:latin typeface="宋体" pitchFamily="2" charset="-122"/>
                <a:ea typeface="宋体" pitchFamily="2" charset="-122"/>
              </a:rPr>
              <a:t>Region Proposal 2~3s</a:t>
            </a:r>
            <a:r>
              <a:rPr lang="zh-CN" altLang="en-US" dirty="0" smtClean="0">
                <a:latin typeface="宋体" pitchFamily="2" charset="-122"/>
                <a:ea typeface="宋体" pitchFamily="2" charset="-122"/>
              </a:rPr>
              <a:t>，而提特征分类只需</a:t>
            </a:r>
            <a:r>
              <a:rPr lang="en-US" altLang="zh-CN" dirty="0" smtClean="0">
                <a:latin typeface="宋体" pitchFamily="2" charset="-122"/>
                <a:ea typeface="宋体" pitchFamily="2" charset="-122"/>
              </a:rPr>
              <a:t>0.32s</a:t>
            </a:r>
            <a:r>
              <a:rPr lang="zh-CN" altLang="en-US" dirty="0" smtClean="0">
                <a:latin typeface="宋体" pitchFamily="2" charset="-122"/>
                <a:ea typeface="宋体" pitchFamily="2" charset="-122"/>
              </a:rPr>
              <a:t>），无法满足实时应用，而且并没有实现真正意义上的端到端训练测试。</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268760"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345638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72953" y="-308570"/>
            <a:ext cx="2720617"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3.Faster R-CNN</a:t>
            </a:r>
            <a:endParaRPr lang="zh-CN" altLang="en-US" sz="2800" b="1" dirty="0">
              <a:latin typeface="宋体" pitchFamily="2" charset="-122"/>
              <a:ea typeface="宋体" pitchFamily="2" charset="-122"/>
            </a:endParaRPr>
          </a:p>
        </p:txBody>
      </p:sp>
      <p:sp>
        <p:nvSpPr>
          <p:cNvPr id="11" name="TextBox 10"/>
          <p:cNvSpPr txBox="1"/>
          <p:nvPr/>
        </p:nvSpPr>
        <p:spPr>
          <a:xfrm>
            <a:off x="-1332656" y="411510"/>
            <a:ext cx="10945216" cy="1261884"/>
          </a:xfrm>
          <a:prstGeom prst="rect">
            <a:avLst/>
          </a:prstGeom>
          <a:noFill/>
        </p:spPr>
        <p:txBody>
          <a:bodyPr wrap="square" rtlCol="0">
            <a:spAutoFit/>
          </a:bodyPr>
          <a:lstStyle/>
          <a:p>
            <a:r>
              <a:rPr lang="en-US" altLang="zh-CN" sz="2000" dirty="0" smtClean="0"/>
              <a:t>       </a:t>
            </a:r>
            <a:r>
              <a:rPr lang="en-US" altLang="zh-CN" dirty="0" smtClean="0">
                <a:latin typeface="宋体" pitchFamily="2" charset="-122"/>
                <a:ea typeface="宋体" pitchFamily="2" charset="-122"/>
              </a:rPr>
              <a:t>2015</a:t>
            </a:r>
            <a:r>
              <a:rPr lang="zh-CN" altLang="zh-CN" dirty="0" smtClean="0">
                <a:latin typeface="宋体" pitchFamily="2" charset="-122"/>
                <a:ea typeface="宋体" pitchFamily="2" charset="-122"/>
              </a:rPr>
              <a:t>年，一个来自微软的团队（任少卿，何恺明，</a:t>
            </a:r>
            <a:r>
              <a:rPr lang="en-US" altLang="zh-CN" dirty="0" smtClean="0">
                <a:latin typeface="宋体" pitchFamily="2" charset="-122"/>
                <a:ea typeface="宋体" pitchFamily="2" charset="-122"/>
              </a:rPr>
              <a:t>Ross Girshick</a:t>
            </a:r>
            <a:r>
              <a:rPr lang="zh-CN" altLang="zh-CN" dirty="0" smtClean="0">
                <a:latin typeface="宋体" pitchFamily="2" charset="-122"/>
                <a:ea typeface="宋体" pitchFamily="2" charset="-122"/>
              </a:rPr>
              <a:t>和孙剑）发现了一种叫做</a:t>
            </a:r>
            <a:r>
              <a:rPr lang="en-US" altLang="zh-CN" dirty="0" smtClean="0">
                <a:latin typeface="宋体" pitchFamily="2" charset="-122"/>
                <a:ea typeface="宋体" pitchFamily="2" charset="-122"/>
              </a:rPr>
              <a:t>“Faster R-CNN”</a:t>
            </a:r>
            <a:r>
              <a:rPr lang="zh-CN" altLang="zh-CN" dirty="0" smtClean="0">
                <a:latin typeface="宋体" pitchFamily="2" charset="-122"/>
                <a:ea typeface="宋体" pitchFamily="2" charset="-122"/>
              </a:rPr>
              <a:t>的网络结构，基于区域建议网络进行实时目标检测，重复利用多个区域建议中相同的</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结果，几乎把边框生成过程的运算量降为</a:t>
            </a:r>
            <a:r>
              <a:rPr lang="en-US" altLang="zh-CN" dirty="0" smtClean="0">
                <a:latin typeface="宋体" pitchFamily="2" charset="-122"/>
                <a:ea typeface="宋体" pitchFamily="2" charset="-122"/>
              </a:rPr>
              <a:t>0</a:t>
            </a:r>
            <a:r>
              <a:rPr lang="zh-CN" altLang="zh-CN" dirty="0" smtClean="0">
                <a:latin typeface="宋体" pitchFamily="2" charset="-122"/>
                <a:ea typeface="宋体" pitchFamily="2" charset="-122"/>
              </a:rPr>
              <a:t>。</a:t>
            </a:r>
          </a:p>
          <a:p>
            <a:endParaRPr lang="zh-CN" altLang="en-US" sz="2000" dirty="0">
              <a:latin typeface="宋体" pitchFamily="2" charset="-122"/>
              <a:ea typeface="宋体" pitchFamily="2" charset="-122"/>
            </a:endParaRPr>
          </a:p>
        </p:txBody>
      </p:sp>
      <p:pic>
        <p:nvPicPr>
          <p:cNvPr id="12" name="图片 11"/>
          <p:cNvPicPr/>
          <p:nvPr/>
        </p:nvPicPr>
        <p:blipFill>
          <a:blip r:embed="rId8" cstate="print"/>
          <a:srcRect/>
          <a:stretch>
            <a:fillRect/>
          </a:stretch>
        </p:blipFill>
        <p:spPr bwMode="auto">
          <a:xfrm>
            <a:off x="-1116632" y="1491630"/>
            <a:ext cx="4464496" cy="3456384"/>
          </a:xfrm>
          <a:prstGeom prst="rect">
            <a:avLst/>
          </a:prstGeom>
          <a:noFill/>
          <a:ln w="9525">
            <a:noFill/>
            <a:miter lim="800000"/>
            <a:headEnd/>
            <a:tailEnd/>
          </a:ln>
        </p:spPr>
      </p:pic>
      <p:sp>
        <p:nvSpPr>
          <p:cNvPr id="13" name="矩形 12"/>
          <p:cNvSpPr/>
          <p:nvPr/>
        </p:nvSpPr>
        <p:spPr>
          <a:xfrm>
            <a:off x="-371374" y="4958834"/>
            <a:ext cx="3506153" cy="369332"/>
          </a:xfrm>
          <a:prstGeom prst="rect">
            <a:avLst/>
          </a:prstGeom>
        </p:spPr>
        <p:txBody>
          <a:bodyPr wrap="none">
            <a:spAutoFit/>
          </a:bodyPr>
          <a:lstStyle/>
          <a:p>
            <a:r>
              <a:rPr lang="zh-CN" altLang="en-US" dirty="0" smtClean="0"/>
              <a:t>图</a:t>
            </a:r>
            <a:r>
              <a:rPr lang="en-US" altLang="zh-CN" dirty="0" smtClean="0"/>
              <a:t>3 Faster R-CNN</a:t>
            </a:r>
            <a:r>
              <a:rPr lang="zh-CN" altLang="en-US" dirty="0" smtClean="0"/>
              <a:t>的网络结构图</a:t>
            </a:r>
            <a:endParaRPr lang="zh-CN" altLang="en-US" dirty="0"/>
          </a:p>
        </p:txBody>
      </p:sp>
      <p:sp>
        <p:nvSpPr>
          <p:cNvPr id="14" name="TextBox 13"/>
          <p:cNvSpPr txBox="1"/>
          <p:nvPr/>
        </p:nvSpPr>
        <p:spPr>
          <a:xfrm>
            <a:off x="4355976" y="1491630"/>
            <a:ext cx="5328592" cy="3416320"/>
          </a:xfrm>
          <a:prstGeom prst="rect">
            <a:avLst/>
          </a:prstGeom>
          <a:noFill/>
        </p:spPr>
        <p:txBody>
          <a:bodyPr wrap="square" rtlCol="0">
            <a:spAutoFit/>
          </a:bodyPr>
          <a:lstStyle/>
          <a:p>
            <a:r>
              <a:rPr lang="en-US" altLang="zh-CN" dirty="0" smtClean="0">
                <a:latin typeface="宋体" pitchFamily="2" charset="-122"/>
                <a:ea typeface="宋体" pitchFamily="2" charset="-122"/>
              </a:rPr>
              <a:t>(1)</a:t>
            </a:r>
            <a:r>
              <a:rPr lang="zh-CN" altLang="zh-CN" dirty="0" smtClean="0">
                <a:latin typeface="宋体" pitchFamily="2" charset="-122"/>
                <a:ea typeface="宋体" pitchFamily="2" charset="-122"/>
              </a:rPr>
              <a:t>输入测试图像</a:t>
            </a:r>
          </a:p>
          <a:p>
            <a:r>
              <a:rPr lang="en-US" altLang="zh-CN" dirty="0" smtClean="0">
                <a:latin typeface="宋体" pitchFamily="2" charset="-122"/>
                <a:ea typeface="宋体" pitchFamily="2" charset="-122"/>
              </a:rPr>
              <a:t>(2)</a:t>
            </a:r>
            <a:r>
              <a:rPr lang="zh-CN" altLang="zh-CN" dirty="0" smtClean="0">
                <a:latin typeface="宋体" pitchFamily="2" charset="-122"/>
                <a:ea typeface="宋体" pitchFamily="2" charset="-122"/>
              </a:rPr>
              <a:t>将整张图片输入</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，进行特征提取</a:t>
            </a:r>
          </a:p>
          <a:p>
            <a:r>
              <a:rPr lang="en-US" altLang="zh-CN" dirty="0" smtClean="0">
                <a:latin typeface="宋体" pitchFamily="2" charset="-122"/>
                <a:ea typeface="宋体" pitchFamily="2" charset="-122"/>
              </a:rPr>
              <a:t>(3)</a:t>
            </a:r>
            <a:r>
              <a:rPr lang="zh-CN" altLang="zh-CN" dirty="0" smtClean="0">
                <a:latin typeface="宋体" pitchFamily="2" charset="-122"/>
                <a:ea typeface="宋体" pitchFamily="2" charset="-122"/>
              </a:rPr>
              <a:t>用</a:t>
            </a:r>
            <a:r>
              <a:rPr lang="en-US" altLang="zh-CN" dirty="0" smtClean="0">
                <a:latin typeface="宋体" pitchFamily="2" charset="-122"/>
                <a:ea typeface="宋体" pitchFamily="2" charset="-122"/>
              </a:rPr>
              <a:t>RPN</a:t>
            </a:r>
            <a:r>
              <a:rPr lang="zh-CN" altLang="zh-CN" dirty="0" smtClean="0">
                <a:latin typeface="宋体" pitchFamily="2" charset="-122"/>
                <a:ea typeface="宋体" pitchFamily="2" charset="-122"/>
              </a:rPr>
              <a:t>生成建议窗口</a:t>
            </a:r>
            <a:r>
              <a:rPr lang="en-US" altLang="zh-CN" dirty="0" smtClean="0">
                <a:latin typeface="宋体" pitchFamily="2" charset="-122"/>
                <a:ea typeface="宋体" pitchFamily="2" charset="-122"/>
              </a:rPr>
              <a:t>(proposals)</a:t>
            </a:r>
            <a:r>
              <a:rPr lang="zh-CN" altLang="zh-CN" dirty="0" smtClean="0">
                <a:latin typeface="宋体" pitchFamily="2" charset="-122"/>
                <a:ea typeface="宋体" pitchFamily="2" charset="-122"/>
              </a:rPr>
              <a:t>，每张图片生成</a:t>
            </a:r>
            <a:r>
              <a:rPr lang="en-US" altLang="zh-CN" dirty="0" smtClean="0">
                <a:latin typeface="宋体" pitchFamily="2" charset="-122"/>
                <a:ea typeface="宋体" pitchFamily="2" charset="-122"/>
              </a:rPr>
              <a:t>300</a:t>
            </a:r>
            <a:r>
              <a:rPr lang="zh-CN" altLang="zh-CN" dirty="0" smtClean="0">
                <a:latin typeface="宋体" pitchFamily="2" charset="-122"/>
                <a:ea typeface="宋体" pitchFamily="2" charset="-122"/>
              </a:rPr>
              <a:t>个建议窗口</a:t>
            </a:r>
          </a:p>
          <a:p>
            <a:r>
              <a:rPr lang="en-US" altLang="zh-CN" dirty="0" smtClean="0">
                <a:latin typeface="宋体" pitchFamily="2" charset="-122"/>
                <a:ea typeface="宋体" pitchFamily="2" charset="-122"/>
              </a:rPr>
              <a:t>(4)</a:t>
            </a:r>
            <a:r>
              <a:rPr lang="zh-CN" altLang="zh-CN" dirty="0" smtClean="0">
                <a:latin typeface="宋体" pitchFamily="2" charset="-122"/>
                <a:ea typeface="宋体" pitchFamily="2" charset="-122"/>
              </a:rPr>
              <a:t>把建议窗口映射到</a:t>
            </a:r>
            <a:r>
              <a:rPr lang="en-US" altLang="zh-CN" dirty="0" smtClean="0">
                <a:latin typeface="宋体" pitchFamily="2" charset="-122"/>
                <a:ea typeface="宋体" pitchFamily="2" charset="-122"/>
              </a:rPr>
              <a:t>CNN</a:t>
            </a:r>
            <a:r>
              <a:rPr lang="zh-CN" altLang="zh-CN" dirty="0" smtClean="0">
                <a:latin typeface="宋体" pitchFamily="2" charset="-122"/>
                <a:ea typeface="宋体" pitchFamily="2" charset="-122"/>
              </a:rPr>
              <a:t>的最后一层卷积</a:t>
            </a:r>
            <a:r>
              <a:rPr lang="en-US" altLang="zh-CN" dirty="0" smtClean="0">
                <a:latin typeface="宋体" pitchFamily="2" charset="-122"/>
                <a:ea typeface="宋体" pitchFamily="2" charset="-122"/>
              </a:rPr>
              <a:t>feature map</a:t>
            </a:r>
            <a:r>
              <a:rPr lang="zh-CN" altLang="zh-CN" dirty="0" smtClean="0">
                <a:latin typeface="宋体" pitchFamily="2" charset="-122"/>
                <a:ea typeface="宋体" pitchFamily="2" charset="-122"/>
              </a:rPr>
              <a:t>上</a:t>
            </a:r>
          </a:p>
          <a:p>
            <a:r>
              <a:rPr lang="en-US" altLang="zh-CN" dirty="0" smtClean="0">
                <a:latin typeface="宋体" pitchFamily="2" charset="-122"/>
                <a:ea typeface="宋体" pitchFamily="2" charset="-122"/>
              </a:rPr>
              <a:t>(5)</a:t>
            </a:r>
            <a:r>
              <a:rPr lang="zh-CN" altLang="zh-CN" dirty="0" smtClean="0">
                <a:latin typeface="宋体" pitchFamily="2" charset="-122"/>
                <a:ea typeface="宋体" pitchFamily="2" charset="-122"/>
              </a:rPr>
              <a:t>通过</a:t>
            </a:r>
            <a:r>
              <a:rPr lang="en-US" altLang="zh-CN" dirty="0" smtClean="0">
                <a:latin typeface="宋体" pitchFamily="2" charset="-122"/>
                <a:ea typeface="宋体" pitchFamily="2" charset="-122"/>
              </a:rPr>
              <a:t>RoI pooling</a:t>
            </a:r>
            <a:r>
              <a:rPr lang="zh-CN" altLang="zh-CN" dirty="0" smtClean="0">
                <a:latin typeface="宋体" pitchFamily="2" charset="-122"/>
                <a:ea typeface="宋体" pitchFamily="2" charset="-122"/>
              </a:rPr>
              <a:t>层使每个</a:t>
            </a:r>
            <a:r>
              <a:rPr lang="en-US" altLang="zh-CN" dirty="0" smtClean="0">
                <a:latin typeface="宋体" pitchFamily="2" charset="-122"/>
                <a:ea typeface="宋体" pitchFamily="2" charset="-122"/>
              </a:rPr>
              <a:t>RoI</a:t>
            </a:r>
            <a:r>
              <a:rPr lang="zh-CN" altLang="zh-CN" dirty="0" smtClean="0">
                <a:latin typeface="宋体" pitchFamily="2" charset="-122"/>
                <a:ea typeface="宋体" pitchFamily="2" charset="-122"/>
              </a:rPr>
              <a:t>生成固定尺寸的</a:t>
            </a:r>
            <a:r>
              <a:rPr lang="en-US" altLang="zh-CN" dirty="0" smtClean="0">
                <a:latin typeface="宋体" pitchFamily="2" charset="-122"/>
                <a:ea typeface="宋体" pitchFamily="2" charset="-122"/>
              </a:rPr>
              <a:t>feature map</a:t>
            </a:r>
            <a:endParaRPr lang="zh-CN" altLang="zh-CN" dirty="0" smtClean="0">
              <a:latin typeface="宋体" pitchFamily="2" charset="-122"/>
              <a:ea typeface="宋体" pitchFamily="2" charset="-122"/>
            </a:endParaRPr>
          </a:p>
          <a:p>
            <a:r>
              <a:rPr lang="en-US" altLang="zh-CN" dirty="0" smtClean="0">
                <a:latin typeface="宋体" pitchFamily="2" charset="-122"/>
                <a:ea typeface="宋体" pitchFamily="2" charset="-122"/>
              </a:rPr>
              <a:t>(6)</a:t>
            </a:r>
            <a:r>
              <a:rPr lang="zh-CN" altLang="zh-CN" dirty="0" smtClean="0">
                <a:latin typeface="宋体" pitchFamily="2" charset="-122"/>
                <a:ea typeface="宋体" pitchFamily="2" charset="-122"/>
              </a:rPr>
              <a:t>利用</a:t>
            </a:r>
            <a:r>
              <a:rPr lang="en-US" altLang="zh-CN" dirty="0" smtClean="0">
                <a:latin typeface="宋体" pitchFamily="2" charset="-122"/>
                <a:ea typeface="宋体" pitchFamily="2" charset="-122"/>
              </a:rPr>
              <a:t>Softmax Loss(</a:t>
            </a:r>
            <a:r>
              <a:rPr lang="zh-CN" altLang="zh-CN" dirty="0" smtClean="0">
                <a:latin typeface="宋体" pitchFamily="2" charset="-122"/>
                <a:ea typeface="宋体" pitchFamily="2" charset="-122"/>
              </a:rPr>
              <a:t>探测分类概率</a:t>
            </a:r>
            <a:r>
              <a:rPr lang="en-US" altLang="zh-CN" dirty="0" smtClean="0">
                <a:latin typeface="宋体" pitchFamily="2" charset="-122"/>
                <a:ea typeface="宋体" pitchFamily="2" charset="-122"/>
              </a:rPr>
              <a:t>) </a:t>
            </a:r>
            <a:r>
              <a:rPr lang="zh-CN" altLang="zh-CN" dirty="0" smtClean="0">
                <a:latin typeface="宋体" pitchFamily="2" charset="-122"/>
                <a:ea typeface="宋体" pitchFamily="2" charset="-122"/>
              </a:rPr>
              <a:t>和</a:t>
            </a:r>
            <a:r>
              <a:rPr lang="en-US" altLang="zh-CN" dirty="0" smtClean="0">
                <a:latin typeface="宋体" pitchFamily="2" charset="-122"/>
                <a:ea typeface="宋体" pitchFamily="2" charset="-122"/>
              </a:rPr>
              <a:t>Smooth L1 Loss(</a:t>
            </a:r>
            <a:r>
              <a:rPr lang="zh-CN" altLang="zh-CN" dirty="0" smtClean="0">
                <a:latin typeface="宋体" pitchFamily="2" charset="-122"/>
                <a:ea typeface="宋体" pitchFamily="2" charset="-122"/>
              </a:rPr>
              <a:t>探测边框回归</a:t>
            </a:r>
            <a:r>
              <a:rPr lang="en-US" altLang="zh-CN" dirty="0" smtClean="0">
                <a:latin typeface="宋体" pitchFamily="2" charset="-122"/>
                <a:ea typeface="宋体" pitchFamily="2" charset="-122"/>
              </a:rPr>
              <a:t>)</a:t>
            </a:r>
            <a:r>
              <a:rPr lang="zh-CN" altLang="zh-CN" dirty="0" smtClean="0">
                <a:latin typeface="宋体" pitchFamily="2" charset="-122"/>
                <a:ea typeface="宋体" pitchFamily="2" charset="-122"/>
              </a:rPr>
              <a:t>对分类概率和边框回归</a:t>
            </a:r>
            <a:r>
              <a:rPr lang="en-US" altLang="zh-CN" dirty="0" smtClean="0">
                <a:latin typeface="宋体" pitchFamily="2" charset="-122"/>
                <a:ea typeface="宋体" pitchFamily="2" charset="-122"/>
              </a:rPr>
              <a:t>(Bounding box regression)</a:t>
            </a:r>
            <a:r>
              <a:rPr lang="zh-CN" altLang="zh-CN" dirty="0" smtClean="0">
                <a:latin typeface="宋体" pitchFamily="2" charset="-122"/>
                <a:ea typeface="宋体" pitchFamily="2" charset="-122"/>
              </a:rPr>
              <a:t>联合训练</a:t>
            </a:r>
          </a:p>
          <a:p>
            <a:endParaRPr lang="zh-CN" altLang="en-US" dirty="0"/>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23" name="图片 122"/>
          <p:cNvPicPr>
            <a:picLocks noChangeAspect="1"/>
          </p:cNvPicPr>
          <p:nvPr/>
        </p:nvPicPr>
        <p:blipFill>
          <a:blip r:embed="rId4" cstate="print">
            <a:extLst>
              <a:ext uri="{BEBA8EAE-BF5A-486C-A8C5-ECC9F3942E4B}">
                <a14:imgProps xmlns="" xmlns:a14="http://schemas.microsoft.com/office/drawing/2010/main">
                  <a14:imgLayer r:embed="rId7">
                    <a14:imgEffect>
                      <a14:colorTemperature colorTemp="4700"/>
                    </a14:imgEffect>
                    <a14:imgEffect>
                      <a14:brightnessContrast bright="26000"/>
                    </a14:imgEffect>
                  </a14:imgLayer>
                </a14:imgProps>
              </a:ext>
              <a:ext uri="{28A0092B-C50C-407E-A947-70E740481C1C}">
                <a14:useLocalDpi xmlns="" xmlns:a14="http://schemas.microsoft.com/office/drawing/2010/main" val="0"/>
              </a:ext>
            </a:extLst>
          </a:blip>
          <a:stretch>
            <a:fillRect/>
          </a:stretch>
        </p:blipFill>
        <p:spPr>
          <a:xfrm>
            <a:off x="-2196752" y="-668610"/>
            <a:ext cx="12764051" cy="6243183"/>
          </a:xfrm>
          <a:prstGeom prst="rect">
            <a:avLst/>
          </a:prstGeom>
        </p:spPr>
      </p:pic>
      <p:sp>
        <p:nvSpPr>
          <p:cNvPr id="8" name="TextBox 7"/>
          <p:cNvSpPr txBox="1"/>
          <p:nvPr/>
        </p:nvSpPr>
        <p:spPr>
          <a:xfrm>
            <a:off x="8460432" y="480399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sp>
        <p:nvSpPr>
          <p:cNvPr id="9" name="TextBox 8"/>
          <p:cNvSpPr txBox="1"/>
          <p:nvPr/>
        </p:nvSpPr>
        <p:spPr>
          <a:xfrm>
            <a:off x="8705418" y="4443958"/>
            <a:ext cx="184731" cy="369332"/>
          </a:xfrm>
          <a:prstGeom prst="rect">
            <a:avLst/>
          </a:prstGeom>
          <a:noFill/>
        </p:spPr>
        <p:txBody>
          <a:bodyPr wrap="none" rtlCol="0">
            <a:spAutoFit/>
          </a:bodyPr>
          <a:lstStyle/>
          <a:p>
            <a:endParaRPr lang="zh-CN" altLang="en-US" b="1" dirty="0">
              <a:latin typeface="宋体" pitchFamily="2" charset="-122"/>
              <a:ea typeface="宋体" pitchFamily="2" charset="-122"/>
            </a:endParaRPr>
          </a:p>
        </p:txBody>
      </p:sp>
      <p:cxnSp>
        <p:nvCxnSpPr>
          <p:cNvPr id="19" name="直接连接符 18"/>
          <p:cNvCxnSpPr/>
          <p:nvPr/>
        </p:nvCxnSpPr>
        <p:spPr>
          <a:xfrm>
            <a:off x="-1224136" y="195486"/>
            <a:ext cx="345638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72953" y="-308570"/>
            <a:ext cx="2720617" cy="523220"/>
          </a:xfrm>
          <a:prstGeom prst="rect">
            <a:avLst/>
          </a:prstGeom>
          <a:noFill/>
        </p:spPr>
        <p:txBody>
          <a:bodyPr wrap="none" rtlCol="0">
            <a:spAutoFit/>
          </a:bodyPr>
          <a:lstStyle/>
          <a:p>
            <a:pPr algn="ctr"/>
            <a:r>
              <a:rPr lang="en-US" altLang="zh-CN" sz="2800" b="1" dirty="0" smtClean="0">
                <a:latin typeface="宋体" pitchFamily="2" charset="-122"/>
                <a:ea typeface="宋体" pitchFamily="2" charset="-122"/>
              </a:rPr>
              <a:t>3.Faster R-CNN</a:t>
            </a:r>
            <a:endParaRPr lang="zh-CN" altLang="en-US" sz="2800" b="1" dirty="0">
              <a:latin typeface="宋体" pitchFamily="2" charset="-122"/>
              <a:ea typeface="宋体" pitchFamily="2" charset="-122"/>
            </a:endParaRPr>
          </a:p>
        </p:txBody>
      </p:sp>
      <p:sp>
        <p:nvSpPr>
          <p:cNvPr id="15" name="TextBox 14"/>
          <p:cNvSpPr txBox="1"/>
          <p:nvPr/>
        </p:nvSpPr>
        <p:spPr>
          <a:xfrm>
            <a:off x="-1260648" y="483518"/>
            <a:ext cx="11449272" cy="923330"/>
          </a:xfrm>
          <a:prstGeom prst="rect">
            <a:avLst/>
          </a:prstGeom>
          <a:noFill/>
        </p:spPr>
        <p:txBody>
          <a:bodyPr wrap="square" rtlCol="0">
            <a:spAutoFit/>
          </a:bodyPr>
          <a:lstStyle/>
          <a:p>
            <a:r>
              <a:rPr lang="en-US" altLang="zh-CN" dirty="0" smtClean="0"/>
              <a:t>    </a:t>
            </a:r>
            <a:r>
              <a:rPr lang="en-US" altLang="zh-CN" dirty="0" smtClean="0">
                <a:latin typeface="宋体" pitchFamily="2" charset="-122"/>
                <a:ea typeface="宋体" pitchFamily="2" charset="-122"/>
              </a:rPr>
              <a:t>RPN</a:t>
            </a:r>
            <a:r>
              <a:rPr lang="zh-CN" altLang="en-US" dirty="0" smtClean="0">
                <a:latin typeface="宋体" pitchFamily="2" charset="-122"/>
                <a:ea typeface="宋体" pitchFamily="2" charset="-122"/>
              </a:rPr>
              <a:t>利用</a:t>
            </a:r>
            <a:r>
              <a:rPr lang="zh-CN" altLang="zh-CN" dirty="0" smtClean="0">
                <a:latin typeface="宋体" pitchFamily="2" charset="-122"/>
                <a:ea typeface="宋体" pitchFamily="2" charset="-122"/>
              </a:rPr>
              <a:t>卷积神经网络直接产生</a:t>
            </a:r>
            <a:r>
              <a:rPr lang="en-US" altLang="zh-CN" dirty="0" smtClean="0">
                <a:latin typeface="宋体" pitchFamily="2" charset="-122"/>
                <a:ea typeface="宋体" pitchFamily="2" charset="-122"/>
              </a:rPr>
              <a:t>Region Proposal</a:t>
            </a:r>
            <a:r>
              <a:rPr lang="zh-CN" altLang="zh-CN" dirty="0" smtClean="0">
                <a:latin typeface="宋体" pitchFamily="2" charset="-122"/>
                <a:ea typeface="宋体" pitchFamily="2" charset="-122"/>
              </a:rPr>
              <a:t>，使用的方法本质上就是滑动窗口。</a:t>
            </a:r>
            <a:r>
              <a:rPr lang="en-US" altLang="zh-CN" dirty="0" smtClean="0">
                <a:latin typeface="宋体" pitchFamily="2" charset="-122"/>
                <a:ea typeface="宋体" pitchFamily="2" charset="-122"/>
              </a:rPr>
              <a:t>RPN</a:t>
            </a:r>
            <a:r>
              <a:rPr lang="zh-CN" altLang="zh-CN" dirty="0" smtClean="0">
                <a:latin typeface="宋体" pitchFamily="2" charset="-122"/>
                <a:ea typeface="宋体" pitchFamily="2" charset="-122"/>
              </a:rPr>
              <a:t>只需在最后的卷积层上滑动一遍，因为</a:t>
            </a:r>
            <a:r>
              <a:rPr lang="en-US" altLang="zh-CN" dirty="0" smtClean="0">
                <a:latin typeface="宋体" pitchFamily="2" charset="-122"/>
                <a:ea typeface="宋体" pitchFamily="2" charset="-122"/>
              </a:rPr>
              <a:t>Anchor</a:t>
            </a:r>
            <a:r>
              <a:rPr lang="zh-CN" altLang="zh-CN" dirty="0" smtClean="0">
                <a:latin typeface="宋体" pitchFamily="2" charset="-122"/>
                <a:ea typeface="宋体" pitchFamily="2" charset="-122"/>
              </a:rPr>
              <a:t>机制和边框回归可以得到多尺度多长宽比的</a:t>
            </a:r>
            <a:r>
              <a:rPr lang="en-US" altLang="zh-CN" dirty="0" smtClean="0">
                <a:latin typeface="宋体" pitchFamily="2" charset="-122"/>
                <a:ea typeface="宋体" pitchFamily="2" charset="-122"/>
              </a:rPr>
              <a:t>Region Proposal</a:t>
            </a:r>
            <a:r>
              <a:rPr lang="zh-CN" altLang="zh-CN" dirty="0" smtClean="0">
                <a:latin typeface="宋体" pitchFamily="2" charset="-122"/>
                <a:ea typeface="宋体" pitchFamily="2" charset="-122"/>
              </a:rPr>
              <a:t>。</a:t>
            </a:r>
          </a:p>
          <a:p>
            <a:endParaRPr lang="zh-CN" altLang="en-US" dirty="0"/>
          </a:p>
        </p:txBody>
      </p:sp>
      <p:pic>
        <p:nvPicPr>
          <p:cNvPr id="112642" name="Picture 2"/>
          <p:cNvPicPr>
            <a:picLocks noChangeAspect="1" noChangeArrowheads="1"/>
          </p:cNvPicPr>
          <p:nvPr/>
        </p:nvPicPr>
        <p:blipFill>
          <a:blip r:embed="rId8" cstate="print"/>
          <a:srcRect/>
          <a:stretch>
            <a:fillRect/>
          </a:stretch>
        </p:blipFill>
        <p:spPr bwMode="auto">
          <a:xfrm>
            <a:off x="-1116632" y="1275606"/>
            <a:ext cx="4010025" cy="3600400"/>
          </a:xfrm>
          <a:prstGeom prst="rect">
            <a:avLst/>
          </a:prstGeom>
          <a:noFill/>
          <a:ln w="9525">
            <a:noFill/>
            <a:miter lim="800000"/>
            <a:headEnd/>
            <a:tailEnd/>
          </a:ln>
        </p:spPr>
      </p:pic>
      <p:sp>
        <p:nvSpPr>
          <p:cNvPr id="16" name="矩形 15"/>
          <p:cNvSpPr/>
          <p:nvPr/>
        </p:nvSpPr>
        <p:spPr>
          <a:xfrm>
            <a:off x="-900608" y="4958834"/>
            <a:ext cx="2674130" cy="369332"/>
          </a:xfrm>
          <a:prstGeom prst="rect">
            <a:avLst/>
          </a:prstGeom>
        </p:spPr>
        <p:txBody>
          <a:bodyPr wrap="none">
            <a:spAutoFit/>
          </a:bodyPr>
          <a:lstStyle/>
          <a:p>
            <a:r>
              <a:rPr lang="zh-CN" altLang="en-US" dirty="0" smtClean="0"/>
              <a:t>图</a:t>
            </a:r>
            <a:r>
              <a:rPr lang="en-US" altLang="zh-CN" dirty="0" smtClean="0"/>
              <a:t>3.1 RPN</a:t>
            </a:r>
            <a:r>
              <a:rPr lang="zh-CN" altLang="en-US" dirty="0" smtClean="0"/>
              <a:t>的网络结构图</a:t>
            </a:r>
            <a:endParaRPr lang="zh-CN" altLang="en-US" dirty="0"/>
          </a:p>
        </p:txBody>
      </p:sp>
      <p:sp>
        <p:nvSpPr>
          <p:cNvPr id="17" name="矩形 16"/>
          <p:cNvSpPr/>
          <p:nvPr/>
        </p:nvSpPr>
        <p:spPr>
          <a:xfrm>
            <a:off x="2987824" y="1347615"/>
            <a:ext cx="7128792" cy="2862322"/>
          </a:xfrm>
          <a:prstGeom prst="rect">
            <a:avLst/>
          </a:prstGeom>
        </p:spPr>
        <p:txBody>
          <a:bodyPr wrap="square">
            <a:spAutoFit/>
          </a:bodyPr>
          <a:lstStyle/>
          <a:p>
            <a:r>
              <a:rPr lang="zh-CN" altLang="en-US" dirty="0" smtClean="0">
                <a:latin typeface="宋体" pitchFamily="2" charset="-122"/>
                <a:ea typeface="宋体" pitchFamily="2" charset="-122"/>
              </a:rPr>
              <a:t>在</a:t>
            </a:r>
            <a:r>
              <a:rPr lang="en-US" altLang="zh-CN" dirty="0" smtClean="0">
                <a:latin typeface="宋体" pitchFamily="2" charset="-122"/>
                <a:ea typeface="宋体" pitchFamily="2" charset="-122"/>
              </a:rPr>
              <a:t>conv5-3</a:t>
            </a:r>
            <a:r>
              <a:rPr lang="zh-CN" altLang="en-US" dirty="0" smtClean="0">
                <a:latin typeface="宋体" pitchFamily="2" charset="-122"/>
                <a:ea typeface="宋体" pitchFamily="2" charset="-122"/>
              </a:rPr>
              <a:t>的卷积</a:t>
            </a:r>
            <a:r>
              <a:rPr lang="en-US" altLang="zh-CN" dirty="0" smtClean="0">
                <a:latin typeface="宋体" pitchFamily="2" charset="-122"/>
                <a:ea typeface="宋体" pitchFamily="2" charset="-122"/>
              </a:rPr>
              <a:t>feature map</a:t>
            </a:r>
            <a:r>
              <a:rPr lang="zh-CN" altLang="en-US" dirty="0" smtClean="0">
                <a:latin typeface="宋体" pitchFamily="2" charset="-122"/>
                <a:ea typeface="宋体" pitchFamily="2" charset="-122"/>
              </a:rPr>
              <a:t>上用一个</a:t>
            </a:r>
            <a:r>
              <a:rPr lang="en-US" altLang="zh-CN" dirty="0" smtClean="0">
                <a:latin typeface="宋体" pitchFamily="2" charset="-122"/>
                <a:ea typeface="宋体" pitchFamily="2" charset="-122"/>
              </a:rPr>
              <a:t>n*n</a:t>
            </a:r>
            <a:r>
              <a:rPr lang="zh-CN" altLang="en-US" dirty="0" smtClean="0">
                <a:latin typeface="宋体" pitchFamily="2" charset="-122"/>
                <a:ea typeface="宋体" pitchFamily="2" charset="-122"/>
              </a:rPr>
              <a:t>的滑窗（论文中作者选用了</a:t>
            </a:r>
            <a:r>
              <a:rPr lang="en-US" altLang="zh-CN" dirty="0" smtClean="0">
                <a:latin typeface="宋体" pitchFamily="2" charset="-122"/>
                <a:ea typeface="宋体" pitchFamily="2" charset="-122"/>
              </a:rPr>
              <a:t>n=3</a:t>
            </a:r>
            <a:r>
              <a:rPr lang="zh-CN" altLang="en-US" dirty="0" smtClean="0">
                <a:latin typeface="宋体" pitchFamily="2" charset="-122"/>
                <a:ea typeface="宋体" pitchFamily="2" charset="-122"/>
              </a:rPr>
              <a:t>，即</a:t>
            </a:r>
            <a:r>
              <a:rPr lang="en-US" altLang="zh-CN" dirty="0" smtClean="0">
                <a:latin typeface="宋体" pitchFamily="2" charset="-122"/>
                <a:ea typeface="宋体" pitchFamily="2" charset="-122"/>
              </a:rPr>
              <a:t>3*3</a:t>
            </a:r>
            <a:r>
              <a:rPr lang="zh-CN" altLang="en-US" dirty="0" smtClean="0">
                <a:latin typeface="宋体" pitchFamily="2" charset="-122"/>
                <a:ea typeface="宋体" pitchFamily="2" charset="-122"/>
              </a:rPr>
              <a:t>的滑窗）生成一个长度为</a:t>
            </a:r>
            <a:r>
              <a:rPr lang="en-US" altLang="zh-CN" dirty="0" smtClean="0">
                <a:latin typeface="宋体" pitchFamily="2" charset="-122"/>
                <a:ea typeface="宋体" pitchFamily="2" charset="-122"/>
              </a:rPr>
              <a:t>256</a:t>
            </a:r>
            <a:r>
              <a:rPr lang="zh-CN" altLang="en-US" dirty="0" smtClean="0">
                <a:latin typeface="宋体" pitchFamily="2" charset="-122"/>
                <a:ea typeface="宋体" pitchFamily="2" charset="-122"/>
              </a:rPr>
              <a:t>（对应于</a:t>
            </a:r>
            <a:r>
              <a:rPr lang="en-US" altLang="zh-CN" dirty="0" smtClean="0">
                <a:latin typeface="宋体" pitchFamily="2" charset="-122"/>
                <a:ea typeface="宋体" pitchFamily="2" charset="-122"/>
              </a:rPr>
              <a:t>ZF</a:t>
            </a:r>
            <a:r>
              <a:rPr lang="zh-CN" altLang="en-US" dirty="0" smtClean="0">
                <a:latin typeface="宋体" pitchFamily="2" charset="-122"/>
                <a:ea typeface="宋体" pitchFamily="2" charset="-122"/>
              </a:rPr>
              <a:t>网络）或</a:t>
            </a:r>
            <a:r>
              <a:rPr lang="en-US" altLang="zh-CN" dirty="0" smtClean="0">
                <a:latin typeface="宋体" pitchFamily="2" charset="-122"/>
                <a:ea typeface="宋体" pitchFamily="2" charset="-122"/>
              </a:rPr>
              <a:t>512</a:t>
            </a:r>
            <a:r>
              <a:rPr lang="zh-CN" altLang="en-US" dirty="0" smtClean="0">
                <a:latin typeface="宋体" pitchFamily="2" charset="-122"/>
                <a:ea typeface="宋体" pitchFamily="2" charset="-122"/>
              </a:rPr>
              <a:t>（对应于</a:t>
            </a:r>
            <a:r>
              <a:rPr lang="en-US" altLang="zh-CN" dirty="0" smtClean="0">
                <a:latin typeface="宋体" pitchFamily="2" charset="-122"/>
                <a:ea typeface="宋体" pitchFamily="2" charset="-122"/>
              </a:rPr>
              <a:t>VGG</a:t>
            </a:r>
            <a:r>
              <a:rPr lang="zh-CN" altLang="en-US" dirty="0" smtClean="0">
                <a:latin typeface="宋体" pitchFamily="2" charset="-122"/>
                <a:ea typeface="宋体" pitchFamily="2" charset="-122"/>
              </a:rPr>
              <a:t>网络）维长度的全连接特征</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后接</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个全连接层：</a:t>
            </a:r>
            <a:endParaRPr lang="en-US" altLang="zh-CN" dirty="0" smtClean="0">
              <a:latin typeface="宋体" pitchFamily="2" charset="-122"/>
              <a:ea typeface="宋体" pitchFamily="2" charset="-122"/>
            </a:endParaRPr>
          </a:p>
          <a:p>
            <a:endParaRPr lang="zh-CN" altLang="en-US" dirty="0" smtClean="0">
              <a:latin typeface="宋体" pitchFamily="2" charset="-122"/>
              <a:ea typeface="宋体" pitchFamily="2" charset="-122"/>
            </a:endParaRPr>
          </a:p>
          <a:p>
            <a:r>
              <a:rPr lang="en-US" altLang="zh-CN" dirty="0" smtClean="0">
                <a:latin typeface="宋体" pitchFamily="2" charset="-122"/>
                <a:ea typeface="宋体" pitchFamily="2" charset="-122"/>
              </a:rPr>
              <a:t>(1)reg-layer,</a:t>
            </a:r>
            <a:r>
              <a:rPr lang="zh-CN" altLang="en-US" dirty="0" smtClean="0">
                <a:latin typeface="宋体" pitchFamily="2" charset="-122"/>
                <a:ea typeface="宋体" pitchFamily="2" charset="-122"/>
              </a:rPr>
              <a:t>用于预测</a:t>
            </a:r>
            <a:r>
              <a:rPr lang="en-US" altLang="zh-CN" dirty="0" smtClean="0">
                <a:latin typeface="宋体" pitchFamily="2" charset="-122"/>
                <a:ea typeface="宋体" pitchFamily="2" charset="-122"/>
              </a:rPr>
              <a:t>proposal</a:t>
            </a:r>
            <a:r>
              <a:rPr lang="zh-CN" altLang="en-US" dirty="0" smtClean="0">
                <a:latin typeface="宋体" pitchFamily="2" charset="-122"/>
                <a:ea typeface="宋体" pitchFamily="2" charset="-122"/>
              </a:rPr>
              <a:t>的锚点对应的</a:t>
            </a:r>
            <a:r>
              <a:rPr lang="en-US" altLang="zh-CN" dirty="0" smtClean="0">
                <a:latin typeface="宋体" pitchFamily="2" charset="-122"/>
                <a:ea typeface="宋体" pitchFamily="2" charset="-122"/>
              </a:rPr>
              <a:t>proposal</a:t>
            </a:r>
            <a:r>
              <a:rPr lang="zh-CN" altLang="en-US" dirty="0" smtClean="0">
                <a:latin typeface="宋体" pitchFamily="2" charset="-122"/>
                <a:ea typeface="宋体" pitchFamily="2" charset="-122"/>
              </a:rPr>
              <a:t>的中心坐标</a:t>
            </a:r>
            <a:r>
              <a:rPr lang="en-US" altLang="zh-CN" dirty="0" smtClean="0">
                <a:latin typeface="宋体" pitchFamily="2" charset="-122"/>
                <a:ea typeface="宋体" pitchFamily="2" charset="-122"/>
              </a:rPr>
              <a:t>x</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y</a:t>
            </a:r>
            <a:r>
              <a:rPr lang="zh-CN" altLang="en-US" dirty="0" smtClean="0">
                <a:latin typeface="宋体" pitchFamily="2" charset="-122"/>
                <a:ea typeface="宋体" pitchFamily="2" charset="-122"/>
              </a:rPr>
              <a:t>和宽高</a:t>
            </a:r>
            <a:r>
              <a:rPr lang="en-US" altLang="zh-CN" dirty="0" smtClean="0">
                <a:latin typeface="宋体" pitchFamily="2" charset="-122"/>
                <a:ea typeface="宋体" pitchFamily="2" charset="-122"/>
              </a:rPr>
              <a:t>w</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h</a:t>
            </a:r>
          </a:p>
          <a:p>
            <a:endParaRPr lang="zh-CN" altLang="en-US" dirty="0" smtClean="0">
              <a:latin typeface="宋体" pitchFamily="2" charset="-122"/>
              <a:ea typeface="宋体" pitchFamily="2" charset="-122"/>
            </a:endParaRPr>
          </a:p>
          <a:p>
            <a:r>
              <a:rPr lang="en-US" altLang="zh-CN" dirty="0" smtClean="0">
                <a:latin typeface="宋体" pitchFamily="2" charset="-122"/>
                <a:ea typeface="宋体" pitchFamily="2" charset="-122"/>
              </a:rPr>
              <a:t>(2)cls-layer</a:t>
            </a:r>
            <a:r>
              <a:rPr lang="zh-CN" altLang="en-US" dirty="0" smtClean="0">
                <a:latin typeface="宋体" pitchFamily="2" charset="-122"/>
                <a:ea typeface="宋体" pitchFamily="2" charset="-122"/>
              </a:rPr>
              <a:t>，用于判定该</a:t>
            </a:r>
            <a:r>
              <a:rPr lang="en-US" altLang="zh-CN" dirty="0" smtClean="0">
                <a:latin typeface="宋体" pitchFamily="2" charset="-122"/>
                <a:ea typeface="宋体" pitchFamily="2" charset="-122"/>
              </a:rPr>
              <a:t>proposal</a:t>
            </a:r>
            <a:r>
              <a:rPr lang="zh-CN" altLang="en-US" dirty="0" smtClean="0">
                <a:latin typeface="宋体" pitchFamily="2" charset="-122"/>
                <a:ea typeface="宋体" pitchFamily="2" charset="-122"/>
              </a:rPr>
              <a:t>是前景还是背景</a:t>
            </a:r>
            <a:r>
              <a:rPr lang="en-US" altLang="zh-CN" dirty="0" smtClean="0">
                <a:latin typeface="宋体" pitchFamily="2" charset="-122"/>
                <a:ea typeface="宋体" pitchFamily="2" charset="-122"/>
              </a:rPr>
              <a:t>.sliding window</a:t>
            </a:r>
            <a:r>
              <a:rPr lang="zh-CN" altLang="en-US" dirty="0" smtClean="0">
                <a:latin typeface="宋体" pitchFamily="2" charset="-122"/>
                <a:ea typeface="宋体" pitchFamily="2" charset="-122"/>
              </a:rPr>
              <a:t>的处理方式保证</a:t>
            </a:r>
            <a:r>
              <a:rPr lang="en-US" altLang="zh-CN" dirty="0" smtClean="0">
                <a:latin typeface="宋体" pitchFamily="2" charset="-122"/>
                <a:ea typeface="宋体" pitchFamily="2" charset="-122"/>
              </a:rPr>
              <a:t>reg-layer</a:t>
            </a:r>
            <a:r>
              <a:rPr lang="zh-CN" altLang="en-US" dirty="0" smtClean="0">
                <a:latin typeface="宋体" pitchFamily="2" charset="-122"/>
                <a:ea typeface="宋体" pitchFamily="2" charset="-122"/>
              </a:rPr>
              <a:t>和</a:t>
            </a:r>
            <a:r>
              <a:rPr lang="en-US" altLang="zh-CN" dirty="0" smtClean="0">
                <a:latin typeface="宋体" pitchFamily="2" charset="-122"/>
                <a:ea typeface="宋体" pitchFamily="2" charset="-122"/>
              </a:rPr>
              <a:t>cls-layer</a:t>
            </a:r>
            <a:r>
              <a:rPr lang="zh-CN" altLang="en-US" dirty="0" smtClean="0">
                <a:latin typeface="宋体" pitchFamily="2" charset="-122"/>
                <a:ea typeface="宋体" pitchFamily="2" charset="-122"/>
              </a:rPr>
              <a:t>关联了</a:t>
            </a:r>
            <a:r>
              <a:rPr lang="en-US" altLang="zh-CN" dirty="0" smtClean="0">
                <a:latin typeface="宋体" pitchFamily="2" charset="-122"/>
                <a:ea typeface="宋体" pitchFamily="2" charset="-122"/>
              </a:rPr>
              <a:t>conv5-3</a:t>
            </a:r>
            <a:r>
              <a:rPr lang="zh-CN" altLang="en-US" dirty="0" smtClean="0">
                <a:latin typeface="宋体" pitchFamily="2" charset="-122"/>
                <a:ea typeface="宋体" pitchFamily="2" charset="-122"/>
              </a:rPr>
              <a:t>的全部特征空间</a:t>
            </a:r>
            <a:endParaRPr lang="en-US" altLang="zh-CN" dirty="0" smtClean="0">
              <a:latin typeface="宋体" pitchFamily="2" charset="-122"/>
              <a:ea typeface="宋体" pitchFamily="2" charset="-122"/>
            </a:endParaRPr>
          </a:p>
        </p:txBody>
      </p:sp>
    </p:spTree>
    <p:extLst>
      <p:ext uri="{BB962C8B-B14F-4D97-AF65-F5344CB8AC3E}">
        <p14:creationId xmlns="" xmlns:p14="http://schemas.microsoft.com/office/powerpoint/2010/main" val="1761206650"/>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nodeType="afterEffect">
                                  <p:stCondLst>
                                    <p:cond delay="0"/>
                                  </p:stCondLst>
                                  <p:childTnLst>
                                    <p:animMotion origin="layout" path="M -3.85778E-6 2.53469E-6 L -0.11435 2.53469E-6 " pathEditMode="relative" rAng="0" ptsTypes="AA">
                                      <p:cBhvr>
                                        <p:cTn id="6" dur="5000" fill="hold"/>
                                        <p:tgtEl>
                                          <p:spTgt spid="123"/>
                                        </p:tgtEl>
                                        <p:attrNameLst>
                                          <p:attrName>ppt_x</p:attrName>
                                          <p:attrName>ppt_y</p:attrName>
                                        </p:attrNameLst>
                                      </p:cBhvr>
                                      <p:rCtr x="-57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9c3ffeaddbc2dfed8472076f74ccb36f13f5a6"/>
</p:tagLst>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17E7F1"/>
      </a:accent1>
      <a:accent2>
        <a:srgbClr val="D7D7D7"/>
      </a:accent2>
      <a:accent3>
        <a:srgbClr val="959595"/>
      </a:accent3>
      <a:accent4>
        <a:srgbClr val="20202E"/>
      </a:accent4>
      <a:accent5>
        <a:srgbClr val="242331"/>
      </a:accent5>
      <a:accent6>
        <a:srgbClr val="2B2A3A"/>
      </a:accent6>
      <a:hlink>
        <a:srgbClr val="FFFFFF"/>
      </a:hlink>
      <a:folHlink>
        <a:srgbClr val="FFFFFF"/>
      </a:folHlink>
    </a:clrScheme>
    <a:fontScheme name="Custom 2">
      <a:majorFont>
        <a:latin typeface="Lato Light"/>
        <a:ea typeface=""/>
        <a:cs typeface=""/>
      </a:majorFont>
      <a:minorFont>
        <a:latin typeface="La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21703</TotalTime>
  <Words>1760</Words>
  <Application>Microsoft Office PowerPoint</Application>
  <PresentationFormat>全屏显示(16:9)</PresentationFormat>
  <Paragraphs>147</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ios工作PPT</dc:title>
  <dc:creator>pooban.com扑奔网</dc:creator>
  <cp:lastModifiedBy>xbany</cp:lastModifiedBy>
  <cp:revision>299</cp:revision>
  <dcterms:created xsi:type="dcterms:W3CDTF">2015-04-01T12:00:09Z</dcterms:created>
  <dcterms:modified xsi:type="dcterms:W3CDTF">2019-06-30T08:44:09Z</dcterms:modified>
</cp:coreProperties>
</file>