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70" r:id="rId7"/>
    <p:sldId id="263" r:id="rId8"/>
    <p:sldId id="264" r:id="rId9"/>
    <p:sldId id="265" r:id="rId10"/>
    <p:sldId id="267" r:id="rId11"/>
    <p:sldId id="266" r:id="rId12"/>
    <p:sldId id="269" r:id="rId13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244" autoAdjust="0"/>
  </p:normalViewPr>
  <p:slideViewPr>
    <p:cSldViewPr snapToGrid="0">
      <p:cViewPr>
        <p:scale>
          <a:sx n="66" d="100"/>
          <a:sy n="66" d="100"/>
        </p:scale>
        <p:origin x="179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2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86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6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36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8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63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2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구조에서의 입력과 출력은 시계열 데이터이나 </a:t>
            </a:r>
            <a:r>
              <a:rPr lang="en-US" altLang="ko-KR" dirty="0"/>
              <a:t>TASK</a:t>
            </a:r>
            <a:r>
              <a:rPr lang="ko-KR" altLang="en-US" dirty="0"/>
              <a:t>에 따라서 바뀔 수 있다</a:t>
            </a:r>
            <a:r>
              <a:rPr lang="en-US" altLang="ko-KR" dirty="0"/>
              <a:t>. </a:t>
            </a:r>
            <a:r>
              <a:rPr lang="ko-KR" altLang="en-US" dirty="0"/>
              <a:t>어떤 문장을 보고 감성 분석을 할 경우에는 입력으로는 단어들이 들어가지만 출력으로는 </a:t>
            </a:r>
            <a:r>
              <a:rPr lang="en-US" altLang="ko-KR" dirty="0"/>
              <a:t>1</a:t>
            </a:r>
            <a:r>
              <a:rPr lang="ko-KR" altLang="en-US" dirty="0"/>
              <a:t>개의 감성만 나올 수 있다</a:t>
            </a:r>
            <a:r>
              <a:rPr lang="en-US" altLang="ko-KR" dirty="0"/>
              <a:t>. </a:t>
            </a:r>
            <a:r>
              <a:rPr lang="ko-KR" altLang="en-US" dirty="0"/>
              <a:t>또 영어에서 한국어로의 번역의 경우에는 입력은 영단어의 나열</a:t>
            </a:r>
            <a:r>
              <a:rPr lang="en-US" altLang="ko-KR" dirty="0"/>
              <a:t>, </a:t>
            </a:r>
            <a:r>
              <a:rPr lang="ko-KR" altLang="en-US" dirty="0"/>
              <a:t>출력으로는 영단어의 나열이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12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31217" y="8432766"/>
            <a:ext cx="349990" cy="339730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76784" y="3127809"/>
            <a:ext cx="12256464" cy="8321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48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 기초 </a:t>
            </a:r>
            <a:r>
              <a:rPr lang="en-US" altLang="ko-KR" sz="48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sz="48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DQN</a:t>
            </a:r>
            <a:endParaRPr sz="48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445441" y="7959679"/>
            <a:ext cx="179108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논문구현팀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최성범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1"/>
            <a:ext cx="267754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Temporal Difference</a:t>
            </a:r>
            <a:endParaRPr lang="ko-KR" altLang="en-US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4A515-A907-89DD-010C-7D3681069705}"/>
                  </a:ext>
                </a:extLst>
              </p:cNvPr>
              <p:cNvSpPr txBox="1"/>
              <p:nvPr/>
            </p:nvSpPr>
            <p:spPr>
              <a:xfrm>
                <a:off x="194004" y="1341697"/>
                <a:ext cx="7822580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표현하기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4A515-A907-89DD-010C-7D368106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4" y="1341697"/>
                <a:ext cx="7822580" cy="461665"/>
              </a:xfrm>
              <a:prstGeom prst="rect">
                <a:avLst/>
              </a:prstGeom>
              <a:blipFill>
                <a:blip r:embed="rId4"/>
                <a:stretch>
                  <a:fillRect l="-546" t="-10526" b="-2894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9D2ED-18A7-24A5-539A-449813C54545}"/>
                  </a:ext>
                </a:extLst>
              </p:cNvPr>
              <p:cNvSpPr txBox="1"/>
              <p:nvPr/>
            </p:nvSpPr>
            <p:spPr>
              <a:xfrm>
                <a:off x="481529" y="1880973"/>
                <a:ext cx="13729771" cy="58455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,⋯∣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⋯∣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400" i="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ko-KR" altLang="ko-KR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>
                    <a:effectLst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endChr m:val="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en-US" altLang="ko-KR" sz="240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−1)+</m:t>
                            </m:r>
                            <m:d>
                              <m:d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ko-KR" sz="24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sz="24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9D2ED-18A7-24A5-539A-449813C5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9" y="1880973"/>
                <a:ext cx="13729771" cy="5845575"/>
              </a:xfrm>
              <a:prstGeom prst="rect">
                <a:avLst/>
              </a:prstGeom>
              <a:blipFill>
                <a:blip r:embed="rId5"/>
                <a:stretch>
                  <a:fillRect l="-1821" t="-636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290265-8B34-4492-61CB-DB506C25524A}"/>
              </a:ext>
            </a:extLst>
          </p:cNvPr>
          <p:cNvCxnSpPr>
            <a:cxnSpLocks/>
          </p:cNvCxnSpPr>
          <p:nvPr/>
        </p:nvCxnSpPr>
        <p:spPr>
          <a:xfrm>
            <a:off x="4924055" y="4192869"/>
            <a:ext cx="1866858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85E76-5183-4A5D-8755-B148A590F58E}"/>
              </a:ext>
            </a:extLst>
          </p:cNvPr>
          <p:cNvCxnSpPr>
            <a:cxnSpLocks/>
          </p:cNvCxnSpPr>
          <p:nvPr/>
        </p:nvCxnSpPr>
        <p:spPr>
          <a:xfrm>
            <a:off x="7690345" y="4192869"/>
            <a:ext cx="180097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470262-042B-B279-0B17-90A95CF11C11}"/>
              </a:ext>
            </a:extLst>
          </p:cNvPr>
          <p:cNvSpPr txBox="1"/>
          <p:nvPr/>
        </p:nvSpPr>
        <p:spPr>
          <a:xfrm>
            <a:off x="5662702" y="4151906"/>
            <a:ext cx="1405054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policy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B4DE6-DABD-AC91-A155-9AABF291D268}"/>
              </a:ext>
            </a:extLst>
          </p:cNvPr>
          <p:cNvSpPr txBox="1"/>
          <p:nvPr/>
        </p:nvSpPr>
        <p:spPr>
          <a:xfrm>
            <a:off x="8068038" y="4192868"/>
            <a:ext cx="1405054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transition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149618-7AF3-E821-3B54-3F0982BEF724}"/>
              </a:ext>
            </a:extLst>
          </p:cNvPr>
          <p:cNvSpPr/>
          <p:nvPr/>
        </p:nvSpPr>
        <p:spPr>
          <a:xfrm>
            <a:off x="820430" y="4616605"/>
            <a:ext cx="4052653" cy="105936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2F435-0AD8-0679-DA14-0DC3307C68C9}"/>
                  </a:ext>
                </a:extLst>
              </p:cNvPr>
              <p:cNvSpPr txBox="1"/>
              <p:nvPr/>
            </p:nvSpPr>
            <p:spPr>
              <a:xfrm>
                <a:off x="4634210" y="4739689"/>
                <a:ext cx="1155547" cy="40081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2F435-0AD8-0679-DA14-0DC3307C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10" y="4739689"/>
                <a:ext cx="1155547" cy="400815"/>
              </a:xfrm>
              <a:prstGeom prst="rect">
                <a:avLst/>
              </a:prstGeom>
              <a:blipFill>
                <a:blip r:embed="rId6"/>
                <a:stretch>
                  <a:fillRect b="-12308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D66CAB-B621-FCD2-57DB-A929A7A28E73}"/>
              </a:ext>
            </a:extLst>
          </p:cNvPr>
          <p:cNvSpPr/>
          <p:nvPr/>
        </p:nvSpPr>
        <p:spPr>
          <a:xfrm>
            <a:off x="1852286" y="6386353"/>
            <a:ext cx="311052" cy="63719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FA3C2D-5146-2E3E-F247-DC4A982056E8}"/>
                  </a:ext>
                </a:extLst>
              </p:cNvPr>
              <p:cNvSpPr txBox="1"/>
              <p:nvPr/>
            </p:nvSpPr>
            <p:spPr>
              <a:xfrm>
                <a:off x="1691209" y="6099706"/>
                <a:ext cx="1155547" cy="40081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FA3C2D-5146-2E3E-F247-DC4A9820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09" y="6099706"/>
                <a:ext cx="1155547" cy="400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F9538B-5123-1BF7-1C80-FB7A564ECAB6}"/>
              </a:ext>
            </a:extLst>
          </p:cNvPr>
          <p:cNvCxnSpPr>
            <a:cxnSpLocks/>
          </p:cNvCxnSpPr>
          <p:nvPr/>
        </p:nvCxnSpPr>
        <p:spPr>
          <a:xfrm>
            <a:off x="3590433" y="6386353"/>
            <a:ext cx="3122601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332ECF-B92A-FC91-8113-B89172F226EC}"/>
              </a:ext>
            </a:extLst>
          </p:cNvPr>
          <p:cNvSpPr txBox="1"/>
          <p:nvPr/>
        </p:nvSpPr>
        <p:spPr>
          <a:xfrm>
            <a:off x="5307980" y="5412015"/>
            <a:ext cx="1405054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nth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sample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89D8F0-DCE5-AADD-AC5B-FEA6311B35F7}"/>
              </a:ext>
            </a:extLst>
          </p:cNvPr>
          <p:cNvCxnSpPr>
            <a:cxnSpLocks/>
          </p:cNvCxnSpPr>
          <p:nvPr/>
        </p:nvCxnSpPr>
        <p:spPr>
          <a:xfrm>
            <a:off x="2667156" y="7575817"/>
            <a:ext cx="644756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1C6F09-D653-75FB-971F-8ABC43B40459}"/>
              </a:ext>
            </a:extLst>
          </p:cNvPr>
          <p:cNvCxnSpPr>
            <a:cxnSpLocks/>
          </p:cNvCxnSpPr>
          <p:nvPr/>
        </p:nvCxnSpPr>
        <p:spPr>
          <a:xfrm>
            <a:off x="4159552" y="7575817"/>
            <a:ext cx="340936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382E0E-11D0-94B4-F6D0-BBD612C33128}"/>
              </a:ext>
            </a:extLst>
          </p:cNvPr>
          <p:cNvCxnSpPr>
            <a:cxnSpLocks/>
          </p:cNvCxnSpPr>
          <p:nvPr/>
        </p:nvCxnSpPr>
        <p:spPr>
          <a:xfrm>
            <a:off x="5789757" y="7575817"/>
            <a:ext cx="1149759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05CAFC-A47E-CD58-AA30-1E354BCE1F40}"/>
              </a:ext>
            </a:extLst>
          </p:cNvPr>
          <p:cNvCxnSpPr/>
          <p:nvPr/>
        </p:nvCxnSpPr>
        <p:spPr>
          <a:xfrm>
            <a:off x="7415331" y="7326351"/>
            <a:ext cx="780585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9A4D2B-B604-3C36-6FD4-BD9644938B44}"/>
              </a:ext>
            </a:extLst>
          </p:cNvPr>
          <p:cNvSpPr txBox="1"/>
          <p:nvPr/>
        </p:nvSpPr>
        <p:spPr>
          <a:xfrm>
            <a:off x="8332669" y="7094931"/>
            <a:ext cx="1405054" cy="46284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SARSA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982377-4A0F-A62A-08DC-AED73FF3E05A}"/>
                  </a:ext>
                </a:extLst>
              </p:cNvPr>
              <p:cNvSpPr txBox="1"/>
              <p:nvPr/>
            </p:nvSpPr>
            <p:spPr>
              <a:xfrm>
                <a:off x="8871184" y="6281106"/>
                <a:ext cx="4765389" cy="64504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982377-4A0F-A62A-08DC-AED73FF3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84" y="6281106"/>
                <a:ext cx="4765389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AE0461-1055-2929-1201-F43364383C95}"/>
              </a:ext>
            </a:extLst>
          </p:cNvPr>
          <p:cNvCxnSpPr>
            <a:cxnSpLocks/>
          </p:cNvCxnSpPr>
          <p:nvPr/>
        </p:nvCxnSpPr>
        <p:spPr>
          <a:xfrm flipV="1">
            <a:off x="6549223" y="6603630"/>
            <a:ext cx="2485973" cy="10131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F2911C-F226-F4B2-F944-A1B21DFD71AE}"/>
              </a:ext>
            </a:extLst>
          </p:cNvPr>
          <p:cNvSpPr/>
          <p:nvPr/>
        </p:nvSpPr>
        <p:spPr>
          <a:xfrm>
            <a:off x="9189555" y="6221888"/>
            <a:ext cx="2945600" cy="78713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C109-D5D0-6B70-2580-A13725BFAEDD}"/>
              </a:ext>
            </a:extLst>
          </p:cNvPr>
          <p:cNvSpPr txBox="1"/>
          <p:nvPr/>
        </p:nvSpPr>
        <p:spPr>
          <a:xfrm>
            <a:off x="10061727" y="5827726"/>
            <a:ext cx="1405054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TD target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A5D3167-E4A9-CAF7-A915-12FBF6BEEC7E}"/>
              </a:ext>
            </a:extLst>
          </p:cNvPr>
          <p:cNvCxnSpPr>
            <a:cxnSpLocks/>
          </p:cNvCxnSpPr>
          <p:nvPr/>
        </p:nvCxnSpPr>
        <p:spPr>
          <a:xfrm>
            <a:off x="9189555" y="7094931"/>
            <a:ext cx="426276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A458E8-4120-F853-BDCC-73EAE3CB0523}"/>
              </a:ext>
            </a:extLst>
          </p:cNvPr>
          <p:cNvSpPr txBox="1"/>
          <p:nvPr/>
        </p:nvSpPr>
        <p:spPr>
          <a:xfrm>
            <a:off x="10166934" y="7094931"/>
            <a:ext cx="2856174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Temporal Difference(TD)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44FDB5-0FCC-3B03-6F71-23D0E952ADF6}"/>
              </a:ext>
            </a:extLst>
          </p:cNvPr>
          <p:cNvCxnSpPr/>
          <p:nvPr/>
        </p:nvCxnSpPr>
        <p:spPr>
          <a:xfrm flipV="1">
            <a:off x="10061727" y="4315522"/>
            <a:ext cx="1535541" cy="1360449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8FCF7D-110A-0393-8409-7D73C30E97C8}"/>
              </a:ext>
            </a:extLst>
          </p:cNvPr>
          <p:cNvCxnSpPr>
            <a:cxnSpLocks/>
          </p:cNvCxnSpPr>
          <p:nvPr/>
        </p:nvCxnSpPr>
        <p:spPr>
          <a:xfrm flipV="1">
            <a:off x="10061727" y="5140504"/>
            <a:ext cx="1624751" cy="53546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1426D0-5BE5-FA64-166F-C0948E6940E3}"/>
                  </a:ext>
                </a:extLst>
              </p:cNvPr>
              <p:cNvSpPr txBox="1"/>
              <p:nvPr/>
            </p:nvSpPr>
            <p:spPr>
              <a:xfrm>
                <a:off x="10657750" y="5381707"/>
                <a:ext cx="1070670" cy="3391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1426D0-5BE5-FA64-166F-C0948E694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750" y="5381707"/>
                <a:ext cx="1070670" cy="339132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FE54172-6B91-1CA2-E477-B8EAB329A49E}"/>
              </a:ext>
            </a:extLst>
          </p:cNvPr>
          <p:cNvSpPr txBox="1"/>
          <p:nvPr/>
        </p:nvSpPr>
        <p:spPr>
          <a:xfrm>
            <a:off x="9698845" y="4385114"/>
            <a:ext cx="1948833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/>
            <a:r>
              <a:rPr lang="en-US" altLang="ko-KR" sz="1600" dirty="0"/>
              <a:t>TD</a:t>
            </a:r>
          </a:p>
          <a:p>
            <a:pPr/>
            <a:r>
              <a:rPr lang="en-US" altLang="ko-KR" sz="1600" dirty="0"/>
              <a:t>target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21CACD-DE00-3DC8-0A5E-55C3E6AB0331}"/>
              </a:ext>
            </a:extLst>
          </p:cNvPr>
          <p:cNvCxnSpPr>
            <a:cxnSpLocks/>
          </p:cNvCxnSpPr>
          <p:nvPr/>
        </p:nvCxnSpPr>
        <p:spPr>
          <a:xfrm flipH="1" flipV="1">
            <a:off x="11601950" y="4296110"/>
            <a:ext cx="91457" cy="84437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9A7A91-3C0B-EDB6-B681-3FB8E8968864}"/>
              </a:ext>
            </a:extLst>
          </p:cNvPr>
          <p:cNvSpPr txBox="1"/>
          <p:nvPr/>
        </p:nvSpPr>
        <p:spPr>
          <a:xfrm>
            <a:off x="11544229" y="4570412"/>
            <a:ext cx="633523" cy="3385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/>
            <a:r>
              <a:rPr lang="en-US" altLang="ko-KR" sz="1600" dirty="0"/>
              <a:t>TD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35F2A79-7915-533B-3B36-AD1D4A5E3AAA}"/>
              </a:ext>
            </a:extLst>
          </p:cNvPr>
          <p:cNvCxnSpPr>
            <a:cxnSpLocks/>
          </p:cNvCxnSpPr>
          <p:nvPr/>
        </p:nvCxnSpPr>
        <p:spPr>
          <a:xfrm flipH="1" flipV="1">
            <a:off x="13737923" y="4690002"/>
            <a:ext cx="32331" cy="286875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D03BCC-C9AD-3D62-52A1-C11ED1669E61}"/>
              </a:ext>
            </a:extLst>
          </p:cNvPr>
          <p:cNvCxnSpPr>
            <a:cxnSpLocks/>
          </p:cNvCxnSpPr>
          <p:nvPr/>
        </p:nvCxnSpPr>
        <p:spPr>
          <a:xfrm flipV="1">
            <a:off x="12150953" y="5002913"/>
            <a:ext cx="1624751" cy="53546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07FD55-AEF3-3D0A-B6CA-D7F2D5335923}"/>
              </a:ext>
            </a:extLst>
          </p:cNvPr>
          <p:cNvCxnSpPr>
            <a:cxnSpLocks/>
          </p:cNvCxnSpPr>
          <p:nvPr/>
        </p:nvCxnSpPr>
        <p:spPr>
          <a:xfrm flipV="1">
            <a:off x="12185966" y="4690001"/>
            <a:ext cx="1529983" cy="82544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D53746-6394-5E21-ABBC-CF98A0C5E696}"/>
                  </a:ext>
                </a:extLst>
              </p:cNvPr>
              <p:cNvSpPr txBox="1"/>
              <p:nvPr/>
            </p:nvSpPr>
            <p:spPr>
              <a:xfrm>
                <a:off x="13605638" y="4669965"/>
                <a:ext cx="1002458" cy="3385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:r>
                  <a:rPr lang="en-US" altLang="ko-KR" sz="1600" dirty="0"/>
                  <a:t>TD*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D53746-6394-5E21-ABBC-CF98A0C5E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5638" y="4669965"/>
                <a:ext cx="1002458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EC924DD-C565-2231-DA9E-18D9D9313A4A}"/>
                  </a:ext>
                </a:extLst>
              </p:cNvPr>
              <p:cNvSpPr txBox="1"/>
              <p:nvPr/>
            </p:nvSpPr>
            <p:spPr>
              <a:xfrm>
                <a:off x="12773775" y="5265135"/>
                <a:ext cx="1070670" cy="3391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EC924DD-C565-2231-DA9E-18D9D9313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3775" y="5265135"/>
                <a:ext cx="1070670" cy="339132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06D0B56-3BE1-6E90-62C0-476492AD5B24}"/>
                  </a:ext>
                </a:extLst>
              </p:cNvPr>
              <p:cNvSpPr txBox="1"/>
              <p:nvPr/>
            </p:nvSpPr>
            <p:spPr>
              <a:xfrm>
                <a:off x="12455987" y="4685212"/>
                <a:ext cx="1070670" cy="3391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06D0B56-3BE1-6E90-62C0-476492AD5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987" y="4685212"/>
                <a:ext cx="1070670" cy="339132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4534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1"/>
            <a:ext cx="294364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On policy vs Off policy</a:t>
            </a:r>
            <a:endParaRPr lang="ko-KR" altLang="en-US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9D2ED-18A7-24A5-539A-449813C54545}"/>
                  </a:ext>
                </a:extLst>
              </p:cNvPr>
              <p:cNvSpPr txBox="1"/>
              <p:nvPr/>
            </p:nvSpPr>
            <p:spPr>
              <a:xfrm>
                <a:off x="481529" y="1616541"/>
                <a:ext cx="13729771" cy="160954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sz="24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ko-KR" sz="24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sz="24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9D2ED-18A7-24A5-539A-449813C5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9" y="1616541"/>
                <a:ext cx="13729771" cy="1609543"/>
              </a:xfrm>
              <a:prstGeom prst="rect">
                <a:avLst/>
              </a:prstGeom>
              <a:blipFill>
                <a:blip r:embed="rId4"/>
                <a:stretch>
                  <a:fillRect l="-71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1E4586-9408-5C9F-5552-6E0C045D1805}"/>
              </a:ext>
            </a:extLst>
          </p:cNvPr>
          <p:cNvCxnSpPr>
            <a:cxnSpLocks/>
          </p:cNvCxnSpPr>
          <p:nvPr/>
        </p:nvCxnSpPr>
        <p:spPr>
          <a:xfrm>
            <a:off x="5030179" y="2467627"/>
            <a:ext cx="180097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F9B8CD-B247-9A00-9653-5C4F799305C6}"/>
              </a:ext>
            </a:extLst>
          </p:cNvPr>
          <p:cNvCxnSpPr>
            <a:cxnSpLocks/>
          </p:cNvCxnSpPr>
          <p:nvPr/>
        </p:nvCxnSpPr>
        <p:spPr>
          <a:xfrm>
            <a:off x="9040206" y="2467627"/>
            <a:ext cx="312234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5A5632-4B91-A2CB-2928-1AA04BF073D2}"/>
                  </a:ext>
                </a:extLst>
              </p:cNvPr>
              <p:cNvSpPr txBox="1"/>
              <p:nvPr/>
            </p:nvSpPr>
            <p:spPr>
              <a:xfrm>
                <a:off x="8358861" y="1403049"/>
                <a:ext cx="1987157" cy="6475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6302" tIns="46302" rIns="46302" bIns="46302" numCol="1" spcCol="38100" rtlCol="0" anchor="ctr">
                <a:spAutoFit/>
              </a:bodyPr>
              <a:lstStyle/>
              <a:p>
                <a:pPr marL="0" marR="0" indent="0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pple SD 산돌고딕 Neo 옅은체"/>
                  </a:rPr>
                  <a:t>Behavior policy</a:t>
                </a:r>
                <a:r>
                  <a: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pple SD 산돌고딕 Neo 옅은체"/>
                  </a:rPr>
                  <a:t>로 </a:t>
                </a:r>
                <a:r>
                  <a:rPr lang="ko-KR" altLang="en-US" sz="1800" dirty="0"/>
                  <a:t>뽑은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pple SD 산돌고딕 Neo 옅은체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5A5632-4B91-A2CB-2928-1AA04BF0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61" y="1403049"/>
                <a:ext cx="1987157" cy="647506"/>
              </a:xfrm>
              <a:prstGeom prst="rect">
                <a:avLst/>
              </a:prstGeom>
              <a:blipFill>
                <a:blip r:embed="rId5"/>
                <a:stretch>
                  <a:fillRect l="-3067" t="-4717" r="-2761" b="-15094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BAE4E04-1545-7C0C-9300-835D0317FDB3}"/>
              </a:ext>
            </a:extLst>
          </p:cNvPr>
          <p:cNvSpPr txBox="1"/>
          <p:nvPr/>
        </p:nvSpPr>
        <p:spPr>
          <a:xfrm>
            <a:off x="4937087" y="1774445"/>
            <a:ext cx="1987157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Target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 policy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770E15-DDF7-9AA7-546D-23DCE8B2E867}"/>
              </a:ext>
            </a:extLst>
          </p:cNvPr>
          <p:cNvSpPr txBox="1"/>
          <p:nvPr/>
        </p:nvSpPr>
        <p:spPr>
          <a:xfrm>
            <a:off x="291957" y="3663434"/>
            <a:ext cx="11829417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000" b="1" dirty="0"/>
              <a:t>Behavior policy</a:t>
            </a:r>
            <a:r>
              <a:rPr lang="en-US" altLang="ko-KR" sz="2000" dirty="0"/>
              <a:t>: </a:t>
            </a:r>
            <a:r>
              <a:rPr lang="ko-KR" altLang="en-US" sz="2000" dirty="0"/>
              <a:t>실제로 다음 </a:t>
            </a:r>
            <a:r>
              <a:rPr lang="en-US" altLang="ko-KR" sz="2000" dirty="0"/>
              <a:t>state</a:t>
            </a:r>
            <a:r>
              <a:rPr lang="ko-KR" altLang="en-US" sz="2000" dirty="0"/>
              <a:t>를 얻기 위해 하는 행동을 뽑는 </a:t>
            </a:r>
            <a:r>
              <a:rPr lang="en-US" altLang="ko-KR" sz="2000" dirty="0"/>
              <a:t>policy</a:t>
            </a:r>
          </a:p>
          <a:p>
            <a:pPr algn="l"/>
            <a:r>
              <a:rPr lang="en-US" altLang="ko-KR" sz="2000" b="1" dirty="0"/>
              <a:t>Target policy</a:t>
            </a:r>
            <a:r>
              <a:rPr lang="en-US" altLang="ko-KR" sz="2000" dirty="0"/>
              <a:t>: TD target</a:t>
            </a:r>
            <a:r>
              <a:rPr lang="ko-KR" altLang="en-US" sz="2000" dirty="0"/>
              <a:t>을 계산하기 위해 사용하는 </a:t>
            </a:r>
            <a:r>
              <a:rPr lang="en-US" altLang="ko-KR" sz="2000" dirty="0"/>
              <a:t>policy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2141D-E812-EF0A-68F4-69BB41618F5E}"/>
              </a:ext>
            </a:extLst>
          </p:cNvPr>
          <p:cNvSpPr txBox="1"/>
          <p:nvPr/>
        </p:nvSpPr>
        <p:spPr>
          <a:xfrm>
            <a:off x="291956" y="4439540"/>
            <a:ext cx="11829417" cy="13234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000" dirty="0"/>
              <a:t>If Behavior policy == Target policy</a:t>
            </a:r>
          </a:p>
          <a:p>
            <a:pPr algn="l"/>
            <a:r>
              <a:rPr lang="en-US" altLang="ko-KR" sz="2000" dirty="0"/>
              <a:t>	return </a:t>
            </a:r>
            <a:r>
              <a:rPr lang="en-US" altLang="ko-KR" sz="2000" b="1" dirty="0"/>
              <a:t>On policy </a:t>
            </a:r>
            <a:r>
              <a:rPr lang="en-US" altLang="ko-KR" sz="2000" dirty="0"/>
              <a:t>(ex.</a:t>
            </a:r>
            <a:r>
              <a:rPr lang="ko-KR" altLang="en-US" sz="2000" dirty="0"/>
              <a:t> </a:t>
            </a:r>
            <a:r>
              <a:rPr lang="en-US" altLang="ko-KR" sz="2000" dirty="0"/>
              <a:t>SARSA)</a:t>
            </a:r>
          </a:p>
          <a:p>
            <a:pPr algn="l"/>
            <a:r>
              <a:rPr lang="en-US" altLang="ko-KR" sz="2000" dirty="0"/>
              <a:t>Else:</a:t>
            </a:r>
          </a:p>
          <a:p>
            <a:pPr algn="l"/>
            <a:r>
              <a:rPr lang="en-US" altLang="ko-KR" sz="2000" dirty="0"/>
              <a:t>	return </a:t>
            </a:r>
            <a:r>
              <a:rPr lang="en-US" altLang="ko-KR" sz="2000" b="1" dirty="0"/>
              <a:t>Off policy </a:t>
            </a:r>
            <a:r>
              <a:rPr lang="en-US" altLang="ko-KR" sz="2000" dirty="0"/>
              <a:t>(ex. Q learning)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7C4C51-1A13-DEFE-B6C3-E21AE2EF1488}"/>
              </a:ext>
            </a:extLst>
          </p:cNvPr>
          <p:cNvSpPr txBox="1"/>
          <p:nvPr/>
        </p:nvSpPr>
        <p:spPr>
          <a:xfrm>
            <a:off x="291956" y="6214645"/>
            <a:ext cx="11829417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400" dirty="0"/>
              <a:t>Off policy</a:t>
            </a:r>
            <a:r>
              <a:rPr lang="ko-KR" altLang="en-US" sz="2400" dirty="0"/>
              <a:t>의 장점</a:t>
            </a:r>
            <a:endParaRPr lang="en-US" altLang="ko-KR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7E1F4A-3B45-8E07-5DAC-BEE159F6A34B}"/>
              </a:ext>
            </a:extLst>
          </p:cNvPr>
          <p:cNvSpPr txBox="1"/>
          <p:nvPr/>
        </p:nvSpPr>
        <p:spPr>
          <a:xfrm>
            <a:off x="600383" y="6686938"/>
            <a:ext cx="11933587" cy="163121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/>
              <a:t>Target policy</a:t>
            </a:r>
            <a:r>
              <a:rPr lang="ko-KR" altLang="en-US" sz="2000" dirty="0"/>
              <a:t>로 이미 학습된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사용할 수 있다</a:t>
            </a:r>
            <a:r>
              <a:rPr lang="en-US" altLang="ko-KR" sz="2000" dirty="0"/>
              <a:t>.(Imitation learning)</a:t>
            </a:r>
          </a:p>
          <a:p>
            <a:pPr marL="457200" indent="-457200" algn="l">
              <a:buAutoNum type="arabicPeriod"/>
            </a:pPr>
            <a:r>
              <a:rPr lang="ko-KR" altLang="en-US" sz="2000" dirty="0"/>
              <a:t>과거의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사용할 수 있다</a:t>
            </a:r>
            <a:r>
              <a:rPr lang="en-US" altLang="ko-KR" sz="2000" dirty="0"/>
              <a:t>.</a:t>
            </a:r>
          </a:p>
          <a:p>
            <a:pPr marL="457200" indent="-457200" algn="l">
              <a:buAutoNum type="arabicPeriod"/>
            </a:pPr>
            <a:r>
              <a:rPr lang="en-US" altLang="ko-KR" sz="2000" dirty="0"/>
              <a:t>Exploration</a:t>
            </a:r>
            <a:r>
              <a:rPr lang="ko-KR" altLang="en-US" sz="2000" dirty="0"/>
              <a:t>을 편안하게 할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3" indent="0" algn="l"/>
            <a:r>
              <a:rPr lang="en-US" altLang="ko-KR" sz="2000" dirty="0"/>
              <a:t>	On policy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Target policy</a:t>
            </a:r>
            <a:r>
              <a:rPr lang="ko-KR" altLang="en-US" sz="2000" dirty="0"/>
              <a:t>를 </a:t>
            </a:r>
            <a:r>
              <a:rPr lang="en-US" altLang="ko-KR" sz="2000" dirty="0"/>
              <a:t>uniform random</a:t>
            </a:r>
            <a:r>
              <a:rPr lang="ko-KR" altLang="en-US" sz="2000" dirty="0"/>
              <a:t>으로 했다고 하면 </a:t>
            </a:r>
            <a:r>
              <a:rPr lang="en-US" altLang="ko-KR" sz="2000" dirty="0"/>
              <a:t>Behavior policy </a:t>
            </a:r>
            <a:r>
              <a:rPr lang="ko-KR" altLang="en-US" sz="2000" dirty="0"/>
              <a:t>또한 </a:t>
            </a:r>
            <a:r>
              <a:rPr lang="en-US" altLang="ko-KR" sz="2000" dirty="0"/>
              <a:t>uniform 	random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진행해야한다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CB2C2A6-A895-3A39-A9CC-CDE5195F672F}"/>
              </a:ext>
            </a:extLst>
          </p:cNvPr>
          <p:cNvCxnSpPr>
            <a:cxnSpLocks/>
          </p:cNvCxnSpPr>
          <p:nvPr/>
        </p:nvCxnSpPr>
        <p:spPr>
          <a:xfrm>
            <a:off x="4172196" y="3226084"/>
            <a:ext cx="288764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8769A1-A158-6857-C538-30C142F49001}"/>
              </a:ext>
            </a:extLst>
          </p:cNvPr>
          <p:cNvSpPr txBox="1"/>
          <p:nvPr/>
        </p:nvSpPr>
        <p:spPr>
          <a:xfrm>
            <a:off x="4742758" y="3238084"/>
            <a:ext cx="1987157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TD target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7B0B14-FC58-9F16-DA68-711E3585DB0D}"/>
              </a:ext>
            </a:extLst>
          </p:cNvPr>
          <p:cNvCxnSpPr>
            <a:cxnSpLocks/>
          </p:cNvCxnSpPr>
          <p:nvPr/>
        </p:nvCxnSpPr>
        <p:spPr>
          <a:xfrm flipV="1">
            <a:off x="5030179" y="7209570"/>
            <a:ext cx="900486" cy="52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A27AD8C-C22A-530E-2D57-F4849D5E5DD9}"/>
              </a:ext>
            </a:extLst>
          </p:cNvPr>
          <p:cNvSpPr txBox="1"/>
          <p:nvPr/>
        </p:nvSpPr>
        <p:spPr>
          <a:xfrm>
            <a:off x="5735444" y="7041040"/>
            <a:ext cx="3865225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DQN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논문의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Experience replay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5775343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1"/>
            <a:ext cx="151216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Q Learning</a:t>
            </a:r>
            <a:endParaRPr lang="ko-KR" altLang="en-US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B663E-4E2F-914C-D343-2B234C3E64EF}"/>
                  </a:ext>
                </a:extLst>
              </p:cNvPr>
              <p:cNvSpPr txBox="1"/>
              <p:nvPr/>
            </p:nvSpPr>
            <p:spPr>
              <a:xfrm>
                <a:off x="769054" y="2342838"/>
                <a:ext cx="9967564" cy="24402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</m:fNam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400" i="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B663E-4E2F-914C-D343-2B234C3E6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54" y="2342838"/>
                <a:ext cx="9967564" cy="2440283"/>
              </a:xfrm>
              <a:prstGeom prst="rect">
                <a:avLst/>
              </a:prstGeom>
              <a:blipFill>
                <a:blip r:embed="rId4"/>
                <a:stretch>
                  <a:fillRect l="-917" b="-2743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C3B6D8-A7E2-C194-70FD-779CC1206506}"/>
                  </a:ext>
                </a:extLst>
              </p:cNvPr>
              <p:cNvSpPr txBox="1"/>
              <p:nvPr/>
            </p:nvSpPr>
            <p:spPr>
              <a:xfrm>
                <a:off x="769054" y="1504071"/>
                <a:ext cx="11829417" cy="89486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b="1" dirty="0"/>
                  <a:t>Behavior policy</a:t>
                </a:r>
                <a:r>
                  <a:rPr lang="en-US" altLang="ko-KR" sz="2000" dirty="0"/>
                  <a:t>: Epsilon greedy</a:t>
                </a:r>
              </a:p>
              <a:p>
                <a:pPr algn="l"/>
                <a:r>
                  <a:rPr lang="en-US" altLang="ko-KR" sz="2000" b="1" dirty="0"/>
                  <a:t>Target policy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ko-KR" alt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ko-KR" altLang="en-US" sz="200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ko-KR" altLang="en-US" sz="2000" i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ko-KR" altLang="en-US" sz="2000" i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ko-KR" altLang="en-US" sz="2000" i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C3B6D8-A7E2-C194-70FD-779CC1206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54" y="1504071"/>
                <a:ext cx="11829417" cy="894860"/>
              </a:xfrm>
              <a:prstGeom prst="rect">
                <a:avLst/>
              </a:prstGeom>
              <a:blipFill>
                <a:blip r:embed="rId5"/>
                <a:stretch>
                  <a:fillRect l="-515" t="-4082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C4CB3E-1BFA-A31C-BB55-BB3EC30D1F76}"/>
              </a:ext>
            </a:extLst>
          </p:cNvPr>
          <p:cNvCxnSpPr>
            <a:cxnSpLocks/>
          </p:cNvCxnSpPr>
          <p:nvPr/>
        </p:nvCxnSpPr>
        <p:spPr>
          <a:xfrm>
            <a:off x="1573851" y="4768855"/>
            <a:ext cx="3549692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8F16F6-C808-FCAB-9E9C-53A598430C1A}"/>
              </a:ext>
            </a:extLst>
          </p:cNvPr>
          <p:cNvSpPr txBox="1"/>
          <p:nvPr/>
        </p:nvSpPr>
        <p:spPr>
          <a:xfrm>
            <a:off x="2032901" y="4787052"/>
            <a:ext cx="1987157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TD target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pic>
        <p:nvPicPr>
          <p:cNvPr id="10242" name="Picture 2" descr="Tic-Tac-Toe with Tabular Q-Learning">
            <a:extLst>
              <a:ext uri="{FF2B5EF4-FFF2-40B4-BE49-F238E27FC236}">
                <a16:creationId xmlns:a16="http://schemas.microsoft.com/office/drawing/2014/main" id="{160D7CB6-C83B-092D-FB6F-B8A09443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58" y="5506562"/>
            <a:ext cx="3448177" cy="313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7A89D-D0C0-0053-538D-3724CD55329E}"/>
              </a:ext>
            </a:extLst>
          </p:cNvPr>
          <p:cNvSpPr txBox="1"/>
          <p:nvPr/>
        </p:nvSpPr>
        <p:spPr>
          <a:xfrm>
            <a:off x="5473267" y="5131013"/>
            <a:ext cx="1987157" cy="46284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/>
              <a:t>Q table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9888636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62484" y="1550259"/>
            <a:ext cx="5344621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1"/>
            <a:ext cx="137591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pic>
        <p:nvPicPr>
          <p:cNvPr id="1026" name="Picture 2" descr="1-1 강화학습이란 무엇인가.">
            <a:extLst>
              <a:ext uri="{FF2B5EF4-FFF2-40B4-BE49-F238E27FC236}">
                <a16:creationId xmlns:a16="http://schemas.microsoft.com/office/drawing/2014/main" id="{C7B5B3C6-A7D7-87EE-7C1B-BD1802AE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48" y="1902252"/>
            <a:ext cx="6512837" cy="25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E39F0-48AA-82A8-6EA7-7ED510993F6B}"/>
              </a:ext>
            </a:extLst>
          </p:cNvPr>
          <p:cNvSpPr txBox="1"/>
          <p:nvPr/>
        </p:nvSpPr>
        <p:spPr>
          <a:xfrm>
            <a:off x="2079079" y="2184283"/>
            <a:ext cx="3146975" cy="19401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Agent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Environment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State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Action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Reward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C9313C-C188-BF61-C32C-279E1A561D36}"/>
                  </a:ext>
                </a:extLst>
              </p:cNvPr>
              <p:cNvSpPr txBox="1"/>
              <p:nvPr/>
            </p:nvSpPr>
            <p:spPr>
              <a:xfrm>
                <a:off x="5119600" y="4571657"/>
                <a:ext cx="5110630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</m:ctrlPr>
                        </m:sSub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0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pple SD 산돌고딕 Neo 옅은체"/>
                        </a:rPr>
                        <m:t>→</m:t>
                      </m:r>
                      <m:sSub>
                        <m:sSub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</m:ctrlPr>
                        </m:sSub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0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pple SD 산돌고딕 Neo 옅은체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 …</m:t>
                      </m:r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pple SD 산돌고딕 Neo 옅은체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C9313C-C188-BF61-C32C-279E1A561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00" y="4571657"/>
                <a:ext cx="511063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6CC737-B324-BD59-B1EC-80582DF6EA1B}"/>
              </a:ext>
            </a:extLst>
          </p:cNvPr>
          <p:cNvSpPr txBox="1"/>
          <p:nvPr/>
        </p:nvSpPr>
        <p:spPr>
          <a:xfrm>
            <a:off x="2843103" y="6531452"/>
            <a:ext cx="7782011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400" dirty="0"/>
              <a:t>return: </a:t>
            </a:r>
            <a:r>
              <a:rPr lang="ko-KR" altLang="en-US" sz="2400" dirty="0"/>
              <a:t>앞으로 나올 </a:t>
            </a:r>
            <a:r>
              <a:rPr lang="en-US" altLang="ko-KR" sz="2400" dirty="0"/>
              <a:t>reward</a:t>
            </a:r>
            <a:r>
              <a:rPr lang="ko-KR" altLang="en-US" sz="2400" dirty="0"/>
              <a:t>들의 가중치 합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06BC7F-829D-B535-AD82-E26521392724}"/>
                  </a:ext>
                </a:extLst>
              </p:cNvPr>
              <p:cNvSpPr txBox="1"/>
              <p:nvPr/>
            </p:nvSpPr>
            <p:spPr>
              <a:xfrm>
                <a:off x="3722998" y="6966439"/>
                <a:ext cx="7199452" cy="109966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06BC7F-829D-B535-AD82-E2652139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98" y="6966439"/>
                <a:ext cx="7199452" cy="109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7B826BC3-FFA3-7FE2-914C-75C5D4FC3773}"/>
              </a:ext>
            </a:extLst>
          </p:cNvPr>
          <p:cNvSpPr/>
          <p:nvPr/>
        </p:nvSpPr>
        <p:spPr>
          <a:xfrm>
            <a:off x="5787631" y="7387784"/>
            <a:ext cx="231493" cy="3258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19E75-A22F-554E-5088-9A95D3AAAED4}"/>
              </a:ext>
            </a:extLst>
          </p:cNvPr>
          <p:cNvSpPr txBox="1"/>
          <p:nvPr/>
        </p:nvSpPr>
        <p:spPr>
          <a:xfrm>
            <a:off x="5646088" y="7714055"/>
            <a:ext cx="1088021" cy="6475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Discount factor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5151F-2A47-299B-1F7F-D0D7A9B85AA6}"/>
              </a:ext>
            </a:extLst>
          </p:cNvPr>
          <p:cNvSpPr txBox="1"/>
          <p:nvPr/>
        </p:nvSpPr>
        <p:spPr>
          <a:xfrm>
            <a:off x="970866" y="5693173"/>
            <a:ext cx="9073540" cy="46284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강화학습</a:t>
            </a:r>
            <a:r>
              <a:rPr lang="ko-KR" altLang="en-US" sz="2400" dirty="0"/>
              <a:t>의 목적 </a:t>
            </a:r>
            <a:r>
              <a:rPr lang="en-US" altLang="ko-KR" sz="2400" dirty="0"/>
              <a:t>: </a:t>
            </a:r>
            <a:r>
              <a:rPr lang="en-US" altLang="ko-KR" sz="2400" b="1" dirty="0"/>
              <a:t>Expected return</a:t>
            </a:r>
            <a:r>
              <a:rPr lang="ko-KR" altLang="en-US" sz="2400" b="1" dirty="0"/>
              <a:t>을 최대</a:t>
            </a:r>
            <a:r>
              <a:rPr lang="ko-KR" altLang="en-US" sz="2400" dirty="0"/>
              <a:t>로 하는 </a:t>
            </a:r>
            <a:r>
              <a:rPr lang="en-US" altLang="ko-KR" sz="2400" b="1" dirty="0"/>
              <a:t>policy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12826087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9E572-530E-12F8-3F0A-6FFB883AD575}"/>
              </a:ext>
            </a:extLst>
          </p:cNvPr>
          <p:cNvSpPr txBox="1"/>
          <p:nvPr/>
        </p:nvSpPr>
        <p:spPr>
          <a:xfrm>
            <a:off x="586485" y="2203756"/>
            <a:ext cx="7199452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400" dirty="0"/>
              <a:t>T</a:t>
            </a:r>
            <a:r>
              <a:rPr lang="ko-KR" altLang="en-US" sz="2400" dirty="0" err="1"/>
              <a:t>ransition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probability</a:t>
            </a:r>
            <a:r>
              <a:rPr lang="en-US" altLang="ko-KR" sz="2400" dirty="0"/>
              <a:t>: State</a:t>
            </a:r>
            <a:r>
              <a:rPr lang="ko-KR" altLang="en-US" sz="2400" dirty="0"/>
              <a:t> </a:t>
            </a:r>
            <a:r>
              <a:rPr lang="en-US" altLang="ko-KR" sz="2400" dirty="0"/>
              <a:t>s</a:t>
            </a:r>
            <a:r>
              <a:rPr lang="ko-KR" altLang="en-US" sz="2400" dirty="0"/>
              <a:t>에서 </a:t>
            </a:r>
            <a:r>
              <a:rPr lang="en-US" altLang="ko-KR" sz="2400" dirty="0"/>
              <a:t>s’</a:t>
            </a:r>
            <a:r>
              <a:rPr lang="ko-KR" altLang="en-US" sz="2400" dirty="0"/>
              <a:t>으로 갈 확률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2FFE1-C31C-D9C3-B488-756B45C962CB}"/>
                  </a:ext>
                </a:extLst>
              </p:cNvPr>
              <p:cNvSpPr txBox="1"/>
              <p:nvPr/>
            </p:nvSpPr>
            <p:spPr>
              <a:xfrm>
                <a:off x="2027476" y="2859994"/>
                <a:ext cx="7199452" cy="46615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2FFE1-C31C-D9C3-B488-756B45C9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76" y="2859994"/>
                <a:ext cx="7199452" cy="46615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FFA8D78-E4E7-9A0A-07C6-4322F6E64EDB}"/>
              </a:ext>
            </a:extLst>
          </p:cNvPr>
          <p:cNvSpPr txBox="1"/>
          <p:nvPr/>
        </p:nvSpPr>
        <p:spPr>
          <a:xfrm>
            <a:off x="586484" y="3580812"/>
            <a:ext cx="11717405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400" dirty="0"/>
              <a:t>State</a:t>
            </a:r>
            <a:r>
              <a:rPr lang="ko-KR" altLang="en-US" sz="2400" dirty="0"/>
              <a:t> </a:t>
            </a:r>
            <a:r>
              <a:rPr lang="en-US" altLang="ko-KR" sz="2400" dirty="0"/>
              <a:t>value</a:t>
            </a:r>
            <a:r>
              <a:rPr lang="ko-KR" altLang="en-US" sz="2400" dirty="0"/>
              <a:t> </a:t>
            </a:r>
            <a:r>
              <a:rPr lang="en-US" altLang="ko-KR" sz="2400" dirty="0"/>
              <a:t>function: State</a:t>
            </a:r>
            <a:r>
              <a:rPr lang="ko-KR" altLang="en-US" sz="2400" dirty="0"/>
              <a:t> </a:t>
            </a:r>
            <a:r>
              <a:rPr lang="en-US" altLang="ko-KR" sz="2400" dirty="0"/>
              <a:t>s</a:t>
            </a:r>
            <a:r>
              <a:rPr lang="ko-KR" altLang="en-US" sz="2400" dirty="0"/>
              <a:t>에서의 </a:t>
            </a:r>
            <a:r>
              <a:rPr lang="en-US" altLang="ko-KR" sz="2400" dirty="0"/>
              <a:t>expected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966280-502E-3034-B030-6DC9E2E2AA91}"/>
                  </a:ext>
                </a:extLst>
              </p:cNvPr>
              <p:cNvSpPr txBox="1"/>
              <p:nvPr/>
            </p:nvSpPr>
            <p:spPr>
              <a:xfrm>
                <a:off x="2187616" y="5588356"/>
                <a:ext cx="7199452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966280-502E-3034-B030-6DC9E2E2A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16" y="5588356"/>
                <a:ext cx="7199452" cy="461665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C808217-D962-A764-BEA9-5599E80994A9}"/>
              </a:ext>
            </a:extLst>
          </p:cNvPr>
          <p:cNvSpPr txBox="1"/>
          <p:nvPr/>
        </p:nvSpPr>
        <p:spPr>
          <a:xfrm>
            <a:off x="586484" y="5015007"/>
            <a:ext cx="11717405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400" dirty="0"/>
              <a:t>Action</a:t>
            </a:r>
            <a:r>
              <a:rPr lang="ko-KR" altLang="en-US" sz="2400" dirty="0"/>
              <a:t> </a:t>
            </a:r>
            <a:r>
              <a:rPr lang="en-US" altLang="ko-KR" sz="2400" dirty="0"/>
              <a:t>value</a:t>
            </a:r>
            <a:r>
              <a:rPr lang="ko-KR" altLang="en-US" sz="2400" dirty="0"/>
              <a:t> </a:t>
            </a:r>
            <a:r>
              <a:rPr lang="en-US" altLang="ko-KR" sz="2400" dirty="0"/>
              <a:t>function: State</a:t>
            </a:r>
            <a:r>
              <a:rPr lang="ko-KR" altLang="en-US" sz="2400" dirty="0"/>
              <a:t> </a:t>
            </a:r>
            <a:r>
              <a:rPr lang="en-US" altLang="ko-KR" sz="2400" dirty="0"/>
              <a:t>s</a:t>
            </a:r>
            <a:r>
              <a:rPr lang="ko-KR" altLang="en-US" sz="2400" dirty="0"/>
              <a:t>에서 </a:t>
            </a:r>
            <a:r>
              <a:rPr lang="en-US" altLang="ko-KR" sz="2400" dirty="0"/>
              <a:t>Action a</a:t>
            </a:r>
            <a:r>
              <a:rPr lang="ko-KR" altLang="en-US" sz="2400" dirty="0"/>
              <a:t>를 취했을 때의 </a:t>
            </a:r>
            <a:r>
              <a:rPr lang="en-US" altLang="ko-KR" sz="2400" dirty="0"/>
              <a:t>expected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F879F9-28AB-0D40-D779-980111707FEC}"/>
                  </a:ext>
                </a:extLst>
              </p:cNvPr>
              <p:cNvSpPr txBox="1"/>
              <p:nvPr/>
            </p:nvSpPr>
            <p:spPr>
              <a:xfrm>
                <a:off x="1483465" y="4097761"/>
                <a:ext cx="7199452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F879F9-28AB-0D40-D779-98011170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465" y="4097761"/>
                <a:ext cx="7199452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72EC88C-F62B-7990-CA26-0B864399C233}"/>
              </a:ext>
            </a:extLst>
          </p:cNvPr>
          <p:cNvSpPr txBox="1"/>
          <p:nvPr/>
        </p:nvSpPr>
        <p:spPr>
          <a:xfrm>
            <a:off x="586484" y="6253524"/>
            <a:ext cx="11717405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400" dirty="0"/>
              <a:t>Policy function: State</a:t>
            </a:r>
            <a:r>
              <a:rPr lang="ko-KR" altLang="en-US" sz="2400" dirty="0"/>
              <a:t> </a:t>
            </a:r>
            <a:r>
              <a:rPr lang="en-US" altLang="ko-KR" sz="2400" dirty="0"/>
              <a:t>s</a:t>
            </a:r>
            <a:r>
              <a:rPr lang="ko-KR" altLang="en-US" sz="2400" dirty="0"/>
              <a:t>에서 각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취할</a:t>
            </a:r>
            <a:r>
              <a:rPr lang="en-US" altLang="ko-KR" sz="2400" dirty="0"/>
              <a:t> </a:t>
            </a:r>
            <a:r>
              <a:rPr lang="ko-KR" altLang="en-US" sz="2400" dirty="0"/>
              <a:t>확률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8AD311-4929-ABB5-1BC5-6DC0FCF6F118}"/>
                  </a:ext>
                </a:extLst>
              </p:cNvPr>
              <p:cNvSpPr txBox="1"/>
              <p:nvPr/>
            </p:nvSpPr>
            <p:spPr>
              <a:xfrm>
                <a:off x="1280744" y="6772614"/>
                <a:ext cx="7199452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2400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8AD311-4929-ABB5-1BC5-6DC0FCF6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44" y="6772614"/>
                <a:ext cx="7199452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0FA9D1-DFB5-8629-1D8C-B472444FE9B3}"/>
              </a:ext>
            </a:extLst>
          </p:cNvPr>
          <p:cNvSpPr txBox="1"/>
          <p:nvPr/>
        </p:nvSpPr>
        <p:spPr>
          <a:xfrm>
            <a:off x="586484" y="7422704"/>
            <a:ext cx="11717405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400" dirty="0"/>
              <a:t>Optimal</a:t>
            </a:r>
            <a:r>
              <a:rPr lang="ko-KR" altLang="en-US" sz="2400" dirty="0"/>
              <a:t> </a:t>
            </a:r>
            <a:r>
              <a:rPr lang="en-US" altLang="ko-KR" sz="2400" dirty="0"/>
              <a:t>policy function:</a:t>
            </a:r>
            <a:r>
              <a:rPr lang="ko-KR" altLang="en-US" sz="2400" dirty="0"/>
              <a:t> </a:t>
            </a:r>
            <a:r>
              <a:rPr lang="en-US" altLang="ko-KR" sz="2400" dirty="0"/>
              <a:t>Expected</a:t>
            </a:r>
            <a:r>
              <a:rPr lang="ko-KR" altLang="en-US" sz="2400" dirty="0"/>
              <a:t> </a:t>
            </a:r>
            <a:r>
              <a:rPr lang="en-US" altLang="ko-KR" sz="2400" dirty="0"/>
              <a:t>return</a:t>
            </a:r>
            <a:r>
              <a:rPr lang="ko-KR" altLang="en-US" sz="2400" dirty="0"/>
              <a:t>을 최대로 하는 </a:t>
            </a:r>
            <a:r>
              <a:rPr lang="en-US" altLang="ko-KR" sz="2400" dirty="0"/>
              <a:t>policy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488F74-A250-2C2E-5676-8733688919F6}"/>
                  </a:ext>
                </a:extLst>
              </p:cNvPr>
              <p:cNvSpPr txBox="1"/>
              <p:nvPr/>
            </p:nvSpPr>
            <p:spPr>
              <a:xfrm>
                <a:off x="1668662" y="7853926"/>
                <a:ext cx="7199452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488F74-A250-2C2E-5676-87336889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662" y="7853926"/>
                <a:ext cx="7199452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hape 142">
            <a:extLst>
              <a:ext uri="{FF2B5EF4-FFF2-40B4-BE49-F238E27FC236}">
                <a16:creationId xmlns:a16="http://schemas.microsoft.com/office/drawing/2014/main" id="{5B44370C-C4DA-F83F-DC95-408E0B2BEA4B}"/>
              </a:ext>
            </a:extLst>
          </p:cNvPr>
          <p:cNvSpPr/>
          <p:nvPr/>
        </p:nvSpPr>
        <p:spPr>
          <a:xfrm>
            <a:off x="820430" y="817301"/>
            <a:ext cx="137591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3" name="Shape 142">
            <a:extLst>
              <a:ext uri="{FF2B5EF4-FFF2-40B4-BE49-F238E27FC236}">
                <a16:creationId xmlns:a16="http://schemas.microsoft.com/office/drawing/2014/main" id="{4ACE1F1A-205B-9221-4BD8-1CADFC1F768C}"/>
              </a:ext>
            </a:extLst>
          </p:cNvPr>
          <p:cNvSpPr/>
          <p:nvPr/>
        </p:nvSpPr>
        <p:spPr>
          <a:xfrm>
            <a:off x="820430" y="817301"/>
            <a:ext cx="137591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404D-27F6-9208-9FF5-EAE004DB7989}"/>
              </a:ext>
            </a:extLst>
          </p:cNvPr>
          <p:cNvSpPr txBox="1"/>
          <p:nvPr/>
        </p:nvSpPr>
        <p:spPr>
          <a:xfrm>
            <a:off x="1401250" y="2648465"/>
            <a:ext cx="5019310" cy="452549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Agent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Environment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State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Action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Reward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Expected return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Discount factor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Transition probability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State</a:t>
            </a:r>
            <a:r>
              <a:rPr lang="ko-KR" altLang="en-US" sz="2400" dirty="0"/>
              <a:t> </a:t>
            </a:r>
            <a:r>
              <a:rPr lang="en-US" altLang="ko-KR" sz="2400" dirty="0"/>
              <a:t>value</a:t>
            </a:r>
            <a:r>
              <a:rPr lang="ko-KR" altLang="en-US" sz="2400" dirty="0"/>
              <a:t> </a:t>
            </a:r>
            <a:r>
              <a:rPr lang="en-US" altLang="ko-KR" sz="2400" dirty="0"/>
              <a:t>function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Action</a:t>
            </a:r>
            <a:r>
              <a:rPr lang="ko-KR" altLang="en-US" sz="2400" dirty="0"/>
              <a:t> </a:t>
            </a:r>
            <a:r>
              <a:rPr lang="en-US" altLang="ko-KR" sz="2400" dirty="0"/>
              <a:t>value</a:t>
            </a:r>
            <a:r>
              <a:rPr lang="ko-KR" altLang="en-US" sz="2400" dirty="0"/>
              <a:t> </a:t>
            </a:r>
            <a:r>
              <a:rPr lang="en-US" altLang="ko-KR" sz="2400" dirty="0"/>
              <a:t>function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Policy function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Optimal</a:t>
            </a:r>
            <a:r>
              <a:rPr lang="ko-KR" altLang="en-US" sz="2400" dirty="0"/>
              <a:t> </a:t>
            </a:r>
            <a:r>
              <a:rPr lang="en-US" altLang="ko-KR" sz="2400" dirty="0"/>
              <a:t>policy function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3EC35-4140-ED2A-546A-657FD93EEB8F}"/>
              </a:ext>
            </a:extLst>
          </p:cNvPr>
          <p:cNvSpPr txBox="1"/>
          <p:nvPr/>
        </p:nvSpPr>
        <p:spPr>
          <a:xfrm>
            <a:off x="6716666" y="2463800"/>
            <a:ext cx="5019310" cy="489482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Markov property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Markov Decision Process(MDP)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Exploration / </a:t>
            </a:r>
            <a:r>
              <a:rPr lang="en-US" altLang="ko-KR" sz="2400" dirty="0"/>
              <a:t>Exploitation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Epsilon greedy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Bellman equation</a:t>
            </a:r>
          </a:p>
          <a:p>
            <a:pPr algn="just"/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Monte Carlo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Temporal difference(TD), TD target 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bootstrapping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SARSA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Q learning</a:t>
            </a:r>
          </a:p>
          <a:p>
            <a:pPr algn="just"/>
            <a:r>
              <a:rPr lang="en-US" altLang="ko-KR" sz="2400" dirty="0"/>
              <a:t>n-step TD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On policy / Off policy</a:t>
            </a:r>
          </a:p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Model free / Model based</a:t>
            </a:r>
          </a:p>
        </p:txBody>
      </p:sp>
    </p:spTree>
    <p:extLst>
      <p:ext uri="{BB962C8B-B14F-4D97-AF65-F5344CB8AC3E}">
        <p14:creationId xmlns:p14="http://schemas.microsoft.com/office/powerpoint/2010/main" val="23830529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" name="Shape 142">
            <a:extLst>
              <a:ext uri="{FF2B5EF4-FFF2-40B4-BE49-F238E27FC236}">
                <a16:creationId xmlns:a16="http://schemas.microsoft.com/office/drawing/2014/main" id="{4ACE1F1A-205B-9221-4BD8-1CADFC1F768C}"/>
              </a:ext>
            </a:extLst>
          </p:cNvPr>
          <p:cNvSpPr/>
          <p:nvPr/>
        </p:nvSpPr>
        <p:spPr>
          <a:xfrm>
            <a:off x="769054" y="817301"/>
            <a:ext cx="365025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Markov Decision Process(MDP)</a:t>
            </a:r>
          </a:p>
        </p:txBody>
      </p:sp>
    </p:spTree>
    <p:extLst>
      <p:ext uri="{BB962C8B-B14F-4D97-AF65-F5344CB8AC3E}">
        <p14:creationId xmlns:p14="http://schemas.microsoft.com/office/powerpoint/2010/main" val="20092758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1"/>
            <a:ext cx="233130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Bellman equation</a:t>
            </a:r>
            <a:endParaRPr lang="ko-KR" altLang="en-US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CD278-33AD-3113-620B-4A8AB5037484}"/>
                  </a:ext>
                </a:extLst>
              </p:cNvPr>
              <p:cNvSpPr txBox="1"/>
              <p:nvPr/>
            </p:nvSpPr>
            <p:spPr>
              <a:xfrm>
                <a:off x="-157742" y="2420736"/>
                <a:ext cx="7192536" cy="84760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CD278-33AD-3113-620B-4A8AB503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742" y="2420736"/>
                <a:ext cx="719253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1C8B05-FFB9-9E99-4758-ED354BAE5D9D}"/>
                  </a:ext>
                </a:extLst>
              </p:cNvPr>
              <p:cNvSpPr txBox="1"/>
              <p:nvPr/>
            </p:nvSpPr>
            <p:spPr>
              <a:xfrm>
                <a:off x="1951083" y="4315249"/>
                <a:ext cx="7359804" cy="93570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,⋯∣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1C8B05-FFB9-9E99-4758-ED354BAE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083" y="4315249"/>
                <a:ext cx="7359804" cy="935705"/>
              </a:xfrm>
              <a:prstGeom prst="rect">
                <a:avLst/>
              </a:prstGeom>
              <a:blipFill>
                <a:blip r:embed="rId5"/>
                <a:stretch>
                  <a:fillRect l="-3314" t="-39869" b="-107843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1AA3E3-376A-B6A7-843A-6313688BE247}"/>
                  </a:ext>
                </a:extLst>
              </p:cNvPr>
              <p:cNvSpPr txBox="1"/>
              <p:nvPr/>
            </p:nvSpPr>
            <p:spPr>
              <a:xfrm>
                <a:off x="1951083" y="6202508"/>
                <a:ext cx="7644160" cy="93711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,⋯∣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1AA3E3-376A-B6A7-843A-6313688BE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083" y="6202508"/>
                <a:ext cx="7644160" cy="937116"/>
              </a:xfrm>
              <a:prstGeom prst="rect">
                <a:avLst/>
              </a:prstGeom>
              <a:blipFill>
                <a:blip r:embed="rId6"/>
                <a:stretch>
                  <a:fillRect l="-3190" t="-39610" b="-106494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FF4533-17E8-3F6D-1E9D-1B772BB6CD1C}"/>
              </a:ext>
            </a:extLst>
          </p:cNvPr>
          <p:cNvSpPr txBox="1"/>
          <p:nvPr/>
        </p:nvSpPr>
        <p:spPr>
          <a:xfrm>
            <a:off x="-743181" y="3852173"/>
            <a:ext cx="7822580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2400" b="1" dirty="0"/>
              <a:t>State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value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function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0B82D-AE9A-C1F3-C9EE-42AF32425556}"/>
              </a:ext>
            </a:extLst>
          </p:cNvPr>
          <p:cNvSpPr txBox="1"/>
          <p:nvPr/>
        </p:nvSpPr>
        <p:spPr>
          <a:xfrm>
            <a:off x="3877455" y="2592745"/>
            <a:ext cx="8279780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2400" dirty="0"/>
              <a:t>주사위를 생각해보자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ABFF7A-AE58-0471-F3CE-CC93983856FD}"/>
              </a:ext>
            </a:extLst>
          </p:cNvPr>
          <p:cNvCxnSpPr>
            <a:cxnSpLocks/>
          </p:cNvCxnSpPr>
          <p:nvPr/>
        </p:nvCxnSpPr>
        <p:spPr>
          <a:xfrm>
            <a:off x="5319131" y="2844538"/>
            <a:ext cx="1059366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5A5524-8CF2-D815-A808-ED6E0234DC9B}"/>
              </a:ext>
            </a:extLst>
          </p:cNvPr>
          <p:cNvSpPr txBox="1"/>
          <p:nvPr/>
        </p:nvSpPr>
        <p:spPr>
          <a:xfrm>
            <a:off x="-617027" y="5739432"/>
            <a:ext cx="7822580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2400" b="1" dirty="0"/>
              <a:t>Action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value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function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7463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1"/>
            <a:ext cx="233130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Bellman equation</a:t>
            </a:r>
            <a:endParaRPr lang="ko-KR" altLang="en-US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8205A8-62B3-2CBE-1BAC-8051C197FB13}"/>
                  </a:ext>
                </a:extLst>
              </p:cNvPr>
              <p:cNvSpPr txBox="1"/>
              <p:nvPr/>
            </p:nvSpPr>
            <p:spPr>
              <a:xfrm>
                <a:off x="769054" y="2762564"/>
                <a:ext cx="9249904" cy="188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,⋯∣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,⋯∣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8205A8-62B3-2CBE-1BAC-8051C197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54" y="2762564"/>
                <a:ext cx="9249904" cy="1885196"/>
              </a:xfrm>
              <a:prstGeom prst="rect">
                <a:avLst/>
              </a:prstGeom>
              <a:blipFill>
                <a:blip r:embed="rId4"/>
                <a:stretch>
                  <a:fillRect l="-2635" t="-19741" b="-52751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175">
            <a:extLst>
              <a:ext uri="{FF2B5EF4-FFF2-40B4-BE49-F238E27FC236}">
                <a16:creationId xmlns:a16="http://schemas.microsoft.com/office/drawing/2014/main" id="{A82DFB6B-52C9-DD6B-6774-6C6A0087AF4F}"/>
              </a:ext>
            </a:extLst>
          </p:cNvPr>
          <p:cNvSpPr/>
          <p:nvPr/>
        </p:nvSpPr>
        <p:spPr>
          <a:xfrm>
            <a:off x="232833" y="1390650"/>
            <a:ext cx="5394369" cy="400566"/>
          </a:xfrm>
          <a:prstGeom prst="rect">
            <a:avLst/>
          </a:prstGeom>
          <a:blipFill>
            <a:blip r:embed="rId5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value function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FF4533-17E8-3F6D-1E9D-1B772BB6CD1C}"/>
                  </a:ext>
                </a:extLst>
              </p:cNvPr>
              <p:cNvSpPr txBox="1"/>
              <p:nvPr/>
            </p:nvSpPr>
            <p:spPr>
              <a:xfrm>
                <a:off x="194004" y="2240442"/>
                <a:ext cx="7822580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표현하기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FF4533-17E8-3F6D-1E9D-1B772BB6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4" y="2240442"/>
                <a:ext cx="7822580" cy="461665"/>
              </a:xfrm>
              <a:prstGeom prst="rect">
                <a:avLst/>
              </a:prstGeom>
              <a:blipFill>
                <a:blip r:embed="rId6"/>
                <a:stretch>
                  <a:fillRect l="-234" t="-10667" b="-3066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9649CA-C568-1C5B-ED51-1498F54B1AB6}"/>
              </a:ext>
            </a:extLst>
          </p:cNvPr>
          <p:cNvCxnSpPr/>
          <p:nvPr/>
        </p:nvCxnSpPr>
        <p:spPr>
          <a:xfrm>
            <a:off x="1620927" y="4140267"/>
            <a:ext cx="5394712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4A515-A907-89DD-010C-7D3681069705}"/>
                  </a:ext>
                </a:extLst>
              </p:cNvPr>
              <p:cNvSpPr txBox="1"/>
              <p:nvPr/>
            </p:nvSpPr>
            <p:spPr>
              <a:xfrm>
                <a:off x="194004" y="4681725"/>
                <a:ext cx="7822580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표현하기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4A515-A907-89DD-010C-7D368106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4" y="4681725"/>
                <a:ext cx="7822580" cy="461665"/>
              </a:xfrm>
              <a:prstGeom prst="rect">
                <a:avLst/>
              </a:prstGeom>
              <a:blipFill>
                <a:blip r:embed="rId7"/>
                <a:stretch>
                  <a:fillRect l="-234" t="-10526" b="-2894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DEF05C-D782-FFDB-FE01-6C64083CD5B0}"/>
              </a:ext>
            </a:extLst>
          </p:cNvPr>
          <p:cNvGrpSpPr/>
          <p:nvPr/>
        </p:nvGrpSpPr>
        <p:grpSpPr>
          <a:xfrm>
            <a:off x="663799" y="5177355"/>
            <a:ext cx="12606152" cy="3558449"/>
            <a:chOff x="697253" y="5420050"/>
            <a:chExt cx="10922318" cy="35584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AE8FBE-6D73-E6FC-A8A2-39EB84466659}"/>
                    </a:ext>
                  </a:extLst>
                </p:cNvPr>
                <p:cNvSpPr txBox="1"/>
                <p:nvPr/>
              </p:nvSpPr>
              <p:spPr>
                <a:xfrm>
                  <a:off x="697253" y="5420050"/>
                  <a:ext cx="10922318" cy="3332259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smtClean="0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ko-KR" altLang="en-US" sz="240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ko-KR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ko-KR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ko-KR" sz="2400" dirty="0"/>
                </a:p>
                <a:p>
                  <a:pPr algn="l"/>
                  <a:r>
                    <a:rPr lang="en-US" altLang="ko-KR" sz="2400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ko-KR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,⋯∣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endParaRPr lang="en-US" altLang="ko-KR" sz="2400" dirty="0"/>
                </a:p>
                <a:p>
                  <a:pPr algn="l"/>
                  <a:r>
                    <a:rPr lang="en-US" altLang="ko-KR" sz="2400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⋯∣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2400" dirty="0"/>
                </a:p>
                <a:p>
                  <a:pPr algn="l"/>
                  <a:r>
                    <a:rPr lang="en-US" altLang="ko-KR" sz="2400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⋯∣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ko-KR" altLang="en-US" sz="2400" dirty="0"/>
                </a:p>
                <a:p>
                  <a:pPr algn="l"/>
                  <a:r>
                    <a:rPr lang="en-US" altLang="ko-KR" sz="2400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⋯∣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2400" dirty="0"/>
                </a:p>
                <a:p>
                  <a:pPr algn="l"/>
                  <a:r>
                    <a:rPr lang="en-US" altLang="ko-KR" sz="2400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ko-KR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2400" dirty="0"/>
                </a:p>
                <a:p>
                  <a:pPr algn="l"/>
                  <a:r>
                    <a:rPr lang="en-US" altLang="ko-KR" sz="2400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ko-KR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AE8FBE-6D73-E6FC-A8A2-39EB84466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3" y="5420050"/>
                  <a:ext cx="10922318" cy="3332259"/>
                </a:xfrm>
                <a:prstGeom prst="rect">
                  <a:avLst/>
                </a:prstGeom>
                <a:blipFill>
                  <a:blip r:embed="rId8"/>
                  <a:stretch>
                    <a:fillRect l="-1983" t="-11152" b="-14625"/>
                  </a:stretch>
                </a:blipFill>
                <a:ln w="3175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C706CC6-E38A-C3B6-50E5-80F194A97926}"/>
                </a:ext>
              </a:extLst>
            </p:cNvPr>
            <p:cNvCxnSpPr>
              <a:cxnSpLocks/>
            </p:cNvCxnSpPr>
            <p:nvPr/>
          </p:nvCxnSpPr>
          <p:spPr>
            <a:xfrm>
              <a:off x="2721811" y="7763856"/>
              <a:ext cx="4424382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C5EC7AB-FFF9-5DE3-E059-C0665F0D260B}"/>
                </a:ext>
              </a:extLst>
            </p:cNvPr>
            <p:cNvCxnSpPr>
              <a:cxnSpLocks/>
            </p:cNvCxnSpPr>
            <p:nvPr/>
          </p:nvCxnSpPr>
          <p:spPr>
            <a:xfrm>
              <a:off x="3739674" y="8633606"/>
              <a:ext cx="1217395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F874649-038F-66B6-0BD6-4B3F9CB7FE87}"/>
                </a:ext>
              </a:extLst>
            </p:cNvPr>
            <p:cNvCxnSpPr>
              <a:cxnSpLocks/>
            </p:cNvCxnSpPr>
            <p:nvPr/>
          </p:nvCxnSpPr>
          <p:spPr>
            <a:xfrm>
              <a:off x="5300175" y="8636544"/>
              <a:ext cx="1800975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06BAD9-6569-92F0-2192-11EFF5CDBA83}"/>
                </a:ext>
              </a:extLst>
            </p:cNvPr>
            <p:cNvSpPr txBox="1"/>
            <p:nvPr/>
          </p:nvSpPr>
          <p:spPr>
            <a:xfrm>
              <a:off x="4040691" y="8607992"/>
              <a:ext cx="1405054" cy="3705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just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rPr>
                <a:t>policy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6DC170-EB89-94D1-E889-231A5DBBA2A2}"/>
                </a:ext>
              </a:extLst>
            </p:cNvPr>
            <p:cNvSpPr txBox="1"/>
            <p:nvPr/>
          </p:nvSpPr>
          <p:spPr>
            <a:xfrm>
              <a:off x="5671612" y="8598639"/>
              <a:ext cx="1405054" cy="3705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just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rPr>
                <a:t>transition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F2BDDB-7995-ED10-0439-D363C905595B}"/>
              </a:ext>
            </a:extLst>
          </p:cNvPr>
          <p:cNvCxnSpPr>
            <a:cxnSpLocks/>
          </p:cNvCxnSpPr>
          <p:nvPr/>
        </p:nvCxnSpPr>
        <p:spPr>
          <a:xfrm>
            <a:off x="4011516" y="6959883"/>
            <a:ext cx="3482104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3E7DE16B-E933-EC87-CCF9-DA4F2BA85E23}"/>
              </a:ext>
            </a:extLst>
          </p:cNvPr>
          <p:cNvSpPr/>
          <p:nvPr/>
        </p:nvSpPr>
        <p:spPr>
          <a:xfrm>
            <a:off x="12011839" y="6757639"/>
            <a:ext cx="423746" cy="602166"/>
          </a:xfrm>
          <a:prstGeom prst="curvedLeftArrow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F692D6-4C2F-9F5F-C8AF-91C94C325983}"/>
              </a:ext>
            </a:extLst>
          </p:cNvPr>
          <p:cNvSpPr txBox="1"/>
          <p:nvPr/>
        </p:nvSpPr>
        <p:spPr>
          <a:xfrm>
            <a:off x="12550304" y="6843484"/>
            <a:ext cx="1621663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MDP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215669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9173077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1"/>
            <a:ext cx="233130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Bellman equation</a:t>
            </a:r>
            <a:endParaRPr lang="ko-KR" altLang="en-US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7" name="Shape 175">
            <a:extLst>
              <a:ext uri="{FF2B5EF4-FFF2-40B4-BE49-F238E27FC236}">
                <a16:creationId xmlns:a16="http://schemas.microsoft.com/office/drawing/2014/main" id="{A82DFB6B-52C9-DD6B-6774-6C6A0087AF4F}"/>
              </a:ext>
            </a:extLst>
          </p:cNvPr>
          <p:cNvSpPr/>
          <p:nvPr/>
        </p:nvSpPr>
        <p:spPr>
          <a:xfrm>
            <a:off x="232833" y="1390650"/>
            <a:ext cx="5394369" cy="400566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value function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FF4533-17E8-3F6D-1E9D-1B772BB6CD1C}"/>
                  </a:ext>
                </a:extLst>
              </p:cNvPr>
              <p:cNvSpPr txBox="1"/>
              <p:nvPr/>
            </p:nvSpPr>
            <p:spPr>
              <a:xfrm>
                <a:off x="194004" y="2240442"/>
                <a:ext cx="7822580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표현하기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FF4533-17E8-3F6D-1E9D-1B772BB6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4" y="2240442"/>
                <a:ext cx="7822580" cy="461665"/>
              </a:xfrm>
              <a:prstGeom prst="rect">
                <a:avLst/>
              </a:prstGeom>
              <a:blipFill>
                <a:blip r:embed="rId5"/>
                <a:stretch>
                  <a:fillRect l="-546" t="-10667" b="-3066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4A515-A907-89DD-010C-7D3681069705}"/>
                  </a:ext>
                </a:extLst>
              </p:cNvPr>
              <p:cNvSpPr txBox="1"/>
              <p:nvPr/>
            </p:nvSpPr>
            <p:spPr>
              <a:xfrm>
                <a:off x="194004" y="4931271"/>
                <a:ext cx="7822580" cy="461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표현하기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4A515-A907-89DD-010C-7D368106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4" y="4931271"/>
                <a:ext cx="7822580" cy="461665"/>
              </a:xfrm>
              <a:prstGeom prst="rect">
                <a:avLst/>
              </a:prstGeom>
              <a:blipFill>
                <a:blip r:embed="rId6"/>
                <a:stretch>
                  <a:fillRect l="-546" t="-10526" b="-2894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9CC67-4FC6-A282-1C21-663463F44B5E}"/>
                  </a:ext>
                </a:extLst>
              </p:cNvPr>
              <p:cNvSpPr txBox="1"/>
              <p:nvPr/>
            </p:nvSpPr>
            <p:spPr>
              <a:xfrm>
                <a:off x="607741" y="2762564"/>
                <a:ext cx="11547088" cy="190731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,⋯∣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⋯∣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9CC67-4FC6-A282-1C21-663463F4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41" y="2762564"/>
                <a:ext cx="11547088" cy="1907317"/>
              </a:xfrm>
              <a:prstGeom prst="rect">
                <a:avLst/>
              </a:prstGeom>
              <a:blipFill>
                <a:blip r:embed="rId7"/>
                <a:stretch>
                  <a:fillRect l="-2165" t="-19489" b="-26198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9D2ED-18A7-24A5-539A-449813C54545}"/>
                  </a:ext>
                </a:extLst>
              </p:cNvPr>
              <p:cNvSpPr txBox="1"/>
              <p:nvPr/>
            </p:nvSpPr>
            <p:spPr>
              <a:xfrm>
                <a:off x="481529" y="5470547"/>
                <a:ext cx="13729771" cy="277140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,⋯∣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⋯∣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ko-KR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ko-KR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algn="l"/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400" i="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9D2ED-18A7-24A5-539A-449813C5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9" y="5470547"/>
                <a:ext cx="13729771" cy="2771400"/>
              </a:xfrm>
              <a:prstGeom prst="rect">
                <a:avLst/>
              </a:prstGeom>
              <a:blipFill>
                <a:blip r:embed="rId8"/>
                <a:stretch>
                  <a:fillRect l="-1821" t="-13407" b="-3956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290265-8B34-4492-61CB-DB506C25524A}"/>
              </a:ext>
            </a:extLst>
          </p:cNvPr>
          <p:cNvCxnSpPr>
            <a:cxnSpLocks/>
          </p:cNvCxnSpPr>
          <p:nvPr/>
        </p:nvCxnSpPr>
        <p:spPr>
          <a:xfrm>
            <a:off x="4299766" y="7782443"/>
            <a:ext cx="1866858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85E76-5183-4A5D-8755-B148A590F58E}"/>
              </a:ext>
            </a:extLst>
          </p:cNvPr>
          <p:cNvCxnSpPr>
            <a:cxnSpLocks/>
          </p:cNvCxnSpPr>
          <p:nvPr/>
        </p:nvCxnSpPr>
        <p:spPr>
          <a:xfrm>
            <a:off x="6939516" y="7782443"/>
            <a:ext cx="180097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470262-042B-B279-0B17-90A95CF11C11}"/>
              </a:ext>
            </a:extLst>
          </p:cNvPr>
          <p:cNvSpPr txBox="1"/>
          <p:nvPr/>
        </p:nvSpPr>
        <p:spPr>
          <a:xfrm>
            <a:off x="4964263" y="7746471"/>
            <a:ext cx="1405054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policy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B4DE6-DABD-AC91-A155-9AABF291D268}"/>
              </a:ext>
            </a:extLst>
          </p:cNvPr>
          <p:cNvSpPr txBox="1"/>
          <p:nvPr/>
        </p:nvSpPr>
        <p:spPr>
          <a:xfrm>
            <a:off x="7254151" y="7746471"/>
            <a:ext cx="1405054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just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transition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1848627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just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1369</Words>
  <Application>Microsoft Office PowerPoint</Application>
  <PresentationFormat>사용자 지정</PresentationFormat>
  <Paragraphs>172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Apple SD 산돌고딕 Neo 세미볼드체</vt:lpstr>
      <vt:lpstr>Dinbol</vt:lpstr>
      <vt:lpstr>Helvetica Light</vt:lpstr>
      <vt:lpstr>Helvetica Neue</vt:lpstr>
      <vt:lpstr>맑은 고딕</vt:lpstr>
      <vt:lpstr>Arial</vt:lpstr>
      <vt:lpstr>Cambria Math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최성범</dc:creator>
  <cp:lastModifiedBy>최 성범</cp:lastModifiedBy>
  <cp:revision>87</cp:revision>
  <dcterms:modified xsi:type="dcterms:W3CDTF">2023-01-27T13:40:05Z</dcterms:modified>
</cp:coreProperties>
</file>