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erriweather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erriweather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erriweatherSans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733ee1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01733ee1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01733ee1d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f35b341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f35b341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35b341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0f35b341d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1733ee1da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01733ee1da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1733ee1da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01733ee1da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1733ee1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1733ee1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1733ee1d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1733ee1d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1733ee1d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1733ee1d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1733ee1d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1733ee1d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1733ee1d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1733ee1d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1733ee1d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1733ee1d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1733ee1d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01733ee1d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01733ee1da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1733ee1d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1733ee1d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a3e55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fa3e55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fa3e550e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fa3e550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1733ee1d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1733ee1d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1733ee1da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01733ee1da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01733ee1da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1733ee1da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01733ee1da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1733ee1da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01733ee1da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1733ee1da_0_4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01733ee1da_0_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1733ee1da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01733ee1da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01733ee1da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1733ee1da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01733ee1da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1733ee1da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01733ee1da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01733ee1da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1733ee1d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01733ee1d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1733ee1d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01733ee1d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1733ee1d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1733ee1d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01733ee1da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1733ee1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1733ee1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1733ee1da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01733ee1da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01733ee1da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f35b341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f35b341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 1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arxiv.org/search/cs?searchtype=author&amp;query=J%C3%A9gou,+H" TargetMode="External"/><Relationship Id="rId10" Type="http://schemas.openxmlformats.org/officeDocument/2006/relationships/hyperlink" Target="https://arxiv.org/search/cs?searchtype=author&amp;query=Hosseini,+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search/cs?searchtype=author&amp;query=Douze,+M" TargetMode="External"/><Relationship Id="rId4" Type="http://schemas.openxmlformats.org/officeDocument/2006/relationships/hyperlink" Target="https://arxiv.org/search/cs?searchtype=author&amp;query=Guzhva,+A" TargetMode="External"/><Relationship Id="rId9" Type="http://schemas.openxmlformats.org/officeDocument/2006/relationships/hyperlink" Target="https://arxiv.org/search/cs?searchtype=author&amp;query=Lomeli,+M" TargetMode="External"/><Relationship Id="rId5" Type="http://schemas.openxmlformats.org/officeDocument/2006/relationships/hyperlink" Target="https://arxiv.org/search/cs?searchtype=author&amp;query=Deng,+C" TargetMode="External"/><Relationship Id="rId6" Type="http://schemas.openxmlformats.org/officeDocument/2006/relationships/hyperlink" Target="https://arxiv.org/search/cs?searchtype=author&amp;query=Johnson,+J" TargetMode="External"/><Relationship Id="rId7" Type="http://schemas.openxmlformats.org/officeDocument/2006/relationships/hyperlink" Target="https://arxiv.org/search/cs?searchtype=author&amp;query=Szilvasy,+G" TargetMode="External"/><Relationship Id="rId8" Type="http://schemas.openxmlformats.org/officeDocument/2006/relationships/hyperlink" Target="https://arxiv.org/search/cs?searchtype=author&amp;query=Mazar%C3%A9,+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133750" y="1322375"/>
            <a:ext cx="48765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erriweather Sans"/>
              <a:buNone/>
            </a:pPr>
            <a:r>
              <a:rPr b="1" lang="zh-TW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FAISS LIBRARY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376700" y="2426844"/>
            <a:ext cx="639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Matthijs Douze</a:t>
            </a:r>
            <a:r>
              <a:rPr lang="zh-TW" sz="1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Alexandr Guzhva</a:t>
            </a:r>
            <a:r>
              <a:rPr lang="zh-TW" sz="1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Chengqi Deng</a:t>
            </a:r>
            <a:r>
              <a:rPr lang="zh-TW" sz="1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Jeff Johnson</a:t>
            </a:r>
            <a:r>
              <a:rPr lang="zh-TW" sz="1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Gergely Szilvasy</a:t>
            </a:r>
            <a:r>
              <a:rPr lang="zh-TW" sz="1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Pierre-Emmanuel Mazaré</a:t>
            </a:r>
            <a:r>
              <a:rPr lang="zh-TW" sz="1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Maria Lomeli</a:t>
            </a:r>
            <a:r>
              <a:rPr lang="zh-TW" sz="1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Lucas Hosseini</a:t>
            </a:r>
            <a:r>
              <a:rPr lang="zh-TW" sz="1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sz="1600" u="sng">
                <a:solidFill>
                  <a:schemeClr val="hlink"/>
                </a:solidFill>
                <a:highlight>
                  <a:srgbClr val="FFFFFF"/>
                </a:highlight>
                <a:hlinkClick r:id="rId11"/>
              </a:rPr>
              <a:t>Hervé Jégou</a:t>
            </a:r>
            <a:endParaRPr sz="2300"/>
          </a:p>
        </p:txBody>
      </p:sp>
      <p:sp>
        <p:nvSpPr>
          <p:cNvPr id="69" name="Google Shape;69;p15"/>
          <p:cNvSpPr txBox="1"/>
          <p:nvPr/>
        </p:nvSpPr>
        <p:spPr>
          <a:xfrm>
            <a:off x="2224500" y="3742150"/>
            <a:ext cx="4695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 (Fundamental AI Research), Meta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748649" y="4302300"/>
            <a:ext cx="1646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黃泰揚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45855" y="4026838"/>
            <a:ext cx="265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50">
                <a:solidFill>
                  <a:schemeClr val="dk1"/>
                </a:solidFill>
                <a:highlight>
                  <a:srgbClr val="FFFFFF"/>
                </a:highlight>
              </a:rPr>
              <a:t>[v2]</a:t>
            </a:r>
            <a:r>
              <a:rPr lang="zh-TW" sz="950">
                <a:solidFill>
                  <a:schemeClr val="dk1"/>
                </a:solidFill>
                <a:highlight>
                  <a:srgbClr val="FFFFFF"/>
                </a:highlight>
              </a:rPr>
              <a:t> Fri, 6 Sep 2024 15:08:03 UTC (384 KB)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Notations – II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What’s the problem?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Top_K (* = ignore)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Range search (</a:t>
            </a:r>
            <a:r>
              <a:rPr lang="zh-TW"/>
              <a:t>threshold</a:t>
            </a:r>
            <a:r>
              <a:rPr lang="zh-TW"/>
              <a:t>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</a:t>
            </a:r>
            <a:r>
              <a:rPr lang="zh-TW"/>
              <a:t>ransformation</a:t>
            </a:r>
            <a:r>
              <a:rPr lang="zh-TW"/>
              <a:t>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IP = inner product ; x, y = query vector, data vector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975" y="1268050"/>
            <a:ext cx="2393475" cy="5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37957" l="0" r="0" t="0"/>
          <a:stretch/>
        </p:blipFill>
        <p:spPr>
          <a:xfrm>
            <a:off x="4361850" y="1755845"/>
            <a:ext cx="3785024" cy="3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850" y="2146650"/>
            <a:ext cx="3858421" cy="4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150" y="3509975"/>
            <a:ext cx="4763952" cy="13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628650" y="273850"/>
            <a:ext cx="528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Overview – Core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56225" y="1268075"/>
            <a:ext cx="765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2000">
                <a:solidFill>
                  <a:schemeClr val="dk2"/>
                </a:solidFill>
              </a:rPr>
              <a:t>T</a:t>
            </a:r>
            <a:r>
              <a:rPr lang="zh-TW" sz="2000">
                <a:solidFill>
                  <a:schemeClr val="dk2"/>
                </a:solidFill>
              </a:rPr>
              <a:t>he core library is a collection of source files written in standard C++ without dependencies. (Package to Python)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38001" l="0" r="0" t="23774"/>
          <a:stretch/>
        </p:blipFill>
        <p:spPr>
          <a:xfrm>
            <a:off x="983238" y="2284237"/>
            <a:ext cx="6598975" cy="22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628650" y="273850"/>
            <a:ext cx="528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Overview – </a:t>
            </a:r>
            <a:r>
              <a:rPr lang="zh-TW"/>
              <a:t>Factor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456225" y="1268038"/>
            <a:ext cx="7653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2000">
                <a:solidFill>
                  <a:schemeClr val="dk2"/>
                </a:solidFill>
              </a:rPr>
              <a:t>Modular Design: Faiss consists of multiple index types that can be mixed and matched based on </a:t>
            </a:r>
            <a:r>
              <a:rPr lang="zh-TW" sz="2000" u="sng">
                <a:solidFill>
                  <a:schemeClr val="dk2"/>
                </a:solidFill>
              </a:rPr>
              <a:t>Time, Mem, and Accuracy.</a:t>
            </a:r>
            <a:endParaRPr sz="2000" u="sng">
              <a:solidFill>
                <a:schemeClr val="dk2"/>
              </a:solidFill>
            </a:endParaRPr>
          </a:p>
          <a:p>
            <a:pPr indent="-2159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zh-TW" sz="2000">
                <a:solidFill>
                  <a:schemeClr val="dk2"/>
                </a:solidFill>
              </a:rPr>
              <a:t>Training time = Building time</a:t>
            </a:r>
            <a:endParaRPr sz="2000">
              <a:solidFill>
                <a:schemeClr val="dk2"/>
              </a:solidFill>
            </a:endParaRPr>
          </a:p>
          <a:p>
            <a:pPr indent="-2032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2000">
                <a:solidFill>
                  <a:schemeClr val="dk2"/>
                </a:solidFill>
              </a:rPr>
              <a:t>CPU or GPU </a:t>
            </a:r>
            <a:endParaRPr sz="2000">
              <a:solidFill>
                <a:schemeClr val="dk2"/>
              </a:solidFill>
            </a:endParaRPr>
          </a:p>
          <a:p>
            <a:pPr indent="-2159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zh-TW" sz="2000">
                <a:solidFill>
                  <a:schemeClr val="dk2"/>
                </a:solidFill>
              </a:rPr>
              <a:t>Vector comparison function</a:t>
            </a:r>
            <a:endParaRPr sz="2000">
              <a:solidFill>
                <a:schemeClr val="dk2"/>
              </a:solidFill>
            </a:endParaRPr>
          </a:p>
          <a:p>
            <a:pPr indent="-2159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zh-TW" sz="2000">
                <a:solidFill>
                  <a:schemeClr val="dk2"/>
                </a:solidFill>
              </a:rPr>
              <a:t>inner product, L2, </a:t>
            </a:r>
            <a:r>
              <a:rPr lang="zh-TW" sz="2000">
                <a:solidFill>
                  <a:schemeClr val="dk2"/>
                </a:solidFill>
              </a:rPr>
              <a:t>cosine similarity …</a:t>
            </a:r>
            <a:endParaRPr sz="2000">
              <a:solidFill>
                <a:schemeClr val="dk2"/>
              </a:solidFill>
            </a:endParaRPr>
          </a:p>
          <a:p>
            <a:pPr indent="-2159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zh-TW" sz="2000">
                <a:solidFill>
                  <a:schemeClr val="dk2"/>
                </a:solidFill>
              </a:rPr>
              <a:t>Query type</a:t>
            </a:r>
            <a:endParaRPr sz="2000">
              <a:solidFill>
                <a:schemeClr val="dk2"/>
              </a:solidFill>
            </a:endParaRPr>
          </a:p>
          <a:p>
            <a:pPr indent="-2159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zh-TW" sz="2000">
                <a:solidFill>
                  <a:schemeClr val="dk2"/>
                </a:solidFill>
              </a:rPr>
              <a:t>Top-k, Range search (E) ...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628650" y="273850"/>
            <a:ext cx="528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Indexing Methods – Basic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456225" y="1115661"/>
            <a:ext cx="76530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2000">
                <a:solidFill>
                  <a:schemeClr val="dk2"/>
                </a:solidFill>
              </a:rPr>
              <a:t>Flat Index (IndexFlat): Uses brute-force but highly optimized, mostly for small datasets.  </a:t>
            </a:r>
            <a:endParaRPr sz="2000">
              <a:solidFill>
                <a:schemeClr val="dk2"/>
              </a:solidFill>
            </a:endParaRPr>
          </a:p>
          <a:p>
            <a:pPr indent="-2159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zh-TW" sz="2000">
                <a:solidFill>
                  <a:schemeClr val="dk2"/>
                </a:solidFill>
              </a:rPr>
              <a:t>KNN, binary heap …</a:t>
            </a:r>
            <a:endParaRPr sz="2000">
              <a:solidFill>
                <a:schemeClr val="dk2"/>
              </a:solidFill>
            </a:endParaRPr>
          </a:p>
          <a:p>
            <a:pPr indent="-2159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zh-TW" sz="2000">
                <a:solidFill>
                  <a:schemeClr val="dk2"/>
                </a:solidFill>
              </a:rPr>
              <a:t>Slowly → approximate nearest neighbor search (ANNS) !</a:t>
            </a:r>
            <a:endParaRPr sz="2000">
              <a:solidFill>
                <a:schemeClr val="dk2"/>
              </a:solidFill>
            </a:endParaRPr>
          </a:p>
          <a:p>
            <a:pPr indent="-2159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zh-TW" sz="2000">
                <a:solidFill>
                  <a:schemeClr val="dk2"/>
                </a:solidFill>
              </a:rPr>
              <a:t>Question, how to calculate the accuracy of ANNS?	</a:t>
            </a:r>
            <a:endParaRPr sz="2000">
              <a:solidFill>
                <a:schemeClr val="dk2"/>
              </a:solidFill>
            </a:endParaRPr>
          </a:p>
          <a:p>
            <a:pPr indent="-2159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zh-TW" sz="2000">
                <a:solidFill>
                  <a:schemeClr val="dk2"/>
                </a:solidFill>
              </a:rPr>
              <a:t>For Top-k:</a:t>
            </a:r>
            <a:endParaRPr sz="2000">
              <a:solidFill>
                <a:schemeClr val="dk2"/>
              </a:solidFill>
            </a:endParaRPr>
          </a:p>
          <a:p>
            <a:pPr indent="-215900" lvl="2" marL="863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 sz="2000">
                <a:solidFill>
                  <a:schemeClr val="dk2"/>
                </a:solidFill>
              </a:rPr>
              <a:t>n-recall@k (n&lt;=k)  Correct n neighbors in k results​ / n</a:t>
            </a:r>
            <a:endParaRPr sz="2000">
              <a:solidFill>
                <a:schemeClr val="dk2"/>
              </a:solidFill>
            </a:endParaRPr>
          </a:p>
          <a:p>
            <a:pPr indent="-2159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zh-TW" sz="2000">
                <a:solidFill>
                  <a:schemeClr val="dk2"/>
                </a:solidFill>
              </a:rPr>
              <a:t>For range search:  </a:t>
            </a:r>
            <a:endParaRPr sz="2000">
              <a:solidFill>
                <a:schemeClr val="dk2"/>
              </a:solidFill>
            </a:endParaRPr>
          </a:p>
          <a:p>
            <a:pPr indent="-215900" lvl="2" marL="863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 sz="2000">
                <a:solidFill>
                  <a:schemeClr val="dk2"/>
                </a:solidFill>
              </a:rPr>
              <a:t>precision P = |R ∩ R’| / |R’|, recall R = |R ∩ R’| / |R|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Compression Methods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628650" y="1182425"/>
            <a:ext cx="7886700" cy="34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What are the benefits?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reduces memory usage by encoding vectors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faster distance calculations (e.g. Double -&gt; Float)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Types of Quantization (Compression) Method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Vector Quantizer (VQ)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Product Quantizer (PQ) 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Residual Quantizer (RQ)</a:t>
            </a:r>
            <a:endParaRPr sz="1895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4342300" y="2838825"/>
            <a:ext cx="485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8932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95"/>
              <a:buChar char="○"/>
            </a:pPr>
            <a:r>
              <a:rPr lang="zh-TW" sz="1895">
                <a:solidFill>
                  <a:schemeClr val="dk2"/>
                </a:solidFill>
              </a:rPr>
              <a:t>Additive Quantizers</a:t>
            </a:r>
            <a:endParaRPr sz="1895">
              <a:solidFill>
                <a:schemeClr val="dk2"/>
              </a:solidFill>
            </a:endParaRPr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5"/>
              <a:buChar char="○"/>
            </a:pPr>
            <a:r>
              <a:rPr lang="zh-TW" sz="1895">
                <a:solidFill>
                  <a:schemeClr val="dk2"/>
                </a:solidFill>
              </a:rPr>
              <a:t>Binary Quantizers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Compression Methods – VQ </a:t>
            </a:r>
            <a:r>
              <a:rPr lang="zh-TW" sz="1895">
                <a:solidFill>
                  <a:schemeClr val="dk2"/>
                </a:solidFill>
              </a:rPr>
              <a:t>Vector Quantizer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628650" y="1182425"/>
            <a:ext cx="7886700" cy="34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Vector quantization assigns each vector to a nearest centroid from a predefined set. 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Benefits: Simple and effective for basic compression needs.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Limitations: Less practical for large datasets.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e.g. K-means</a:t>
            </a:r>
            <a:endParaRPr sz="1895"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924" y="2631100"/>
            <a:ext cx="2328425" cy="20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Compression Methods – PQ </a:t>
            </a:r>
            <a:r>
              <a:rPr lang="zh-TW" sz="1895">
                <a:solidFill>
                  <a:schemeClr val="dk2"/>
                </a:solidFill>
              </a:rPr>
              <a:t>Product Quantizer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628650" y="1182425"/>
            <a:ext cx="7886700" cy="34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Splits each vector into smaller sub-vectors, which are then quantized independently.</a:t>
            </a:r>
            <a:endParaRPr sz="1895"/>
          </a:p>
          <a:p>
            <a:pPr indent="-3489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Process: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The vector is divided into 𝑀 sub-vectors. 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Each sub-vector is quantized independently using a quantizer with 𝐾 centroids. (e.g. K-means)</a:t>
            </a:r>
            <a:endParaRPr sz="1895"/>
          </a:p>
          <a:p>
            <a:pPr indent="-3489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x = [3, 1, 5, 0, 6, 7]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Divide</a:t>
            </a:r>
            <a:r>
              <a:rPr lang="zh-TW" sz="1895"/>
              <a:t> to x1[3, 1] x2[5, 0] x3[6, 7]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search each sub-vectors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meage all result (may produce err)</a:t>
            </a:r>
            <a:endParaRPr sz="1895"/>
          </a:p>
          <a:p>
            <a:pPr indent="-3489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Benefits: Fast + Reduces memory usage</a:t>
            </a:r>
            <a:endParaRPr sz="189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95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249" y="3189700"/>
            <a:ext cx="2110675" cy="18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499" y="3002075"/>
            <a:ext cx="2110675" cy="18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624" y="2846575"/>
            <a:ext cx="2110675" cy="18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Compression Methods – RQ </a:t>
            </a:r>
            <a:r>
              <a:rPr lang="zh-TW" sz="1895">
                <a:solidFill>
                  <a:schemeClr val="dk2"/>
                </a:solidFill>
              </a:rPr>
              <a:t>Residual Quantizer 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628650" y="1182425"/>
            <a:ext cx="7886700" cy="34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Quantify multiple times until target requirements are achieved</a:t>
            </a:r>
            <a:endParaRPr sz="1895"/>
          </a:p>
          <a:p>
            <a:pPr indent="-348932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Benefit: security</a:t>
            </a:r>
            <a:endParaRPr sz="1895"/>
          </a:p>
          <a:p>
            <a:pPr indent="-348932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How to avoid errors? → Reconstruction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Vector after quantized: 𝑥 = [ 10 , 15 ]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Codebook for Stage 1~n ( two centroids, n=2): </a:t>
            </a:r>
            <a:endParaRPr sz="1895"/>
          </a:p>
          <a:p>
            <a:pPr indent="-348932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■"/>
            </a:pPr>
            <a:r>
              <a:rPr lang="zh-TW" sz="1895"/>
              <a:t>𝑐 1_1 = [ 8 , 14 ]  𝑐 1_2 = [ 13 , 18 ] ( Choose c1 )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Reconstruction</a:t>
            </a:r>
            <a:endParaRPr sz="1895"/>
          </a:p>
          <a:p>
            <a:pPr indent="-348932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■"/>
            </a:pPr>
            <a:r>
              <a:rPr lang="zh-TW" sz="1895"/>
              <a:t>x’ = </a:t>
            </a:r>
            <a:r>
              <a:rPr lang="zh-TW" sz="1895"/>
              <a:t>c</a:t>
            </a:r>
            <a:r>
              <a:rPr lang="zh-TW" sz="1895"/>
              <a:t>1(1) ​+ c2(?) ​= [8,14] + [1,1] = [ 9 , 15 ]</a:t>
            </a:r>
            <a:endParaRPr sz="1895"/>
          </a:p>
          <a:p>
            <a:pPr indent="-348932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■"/>
            </a:pPr>
            <a:r>
              <a:rPr lang="zh-TW" sz="1895"/>
              <a:t>Reconstructed Vector: 𝑥’ = [ 9 , 15 ] </a:t>
            </a:r>
            <a:endParaRPr sz="1895"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Compression Methods – </a:t>
            </a:r>
            <a:r>
              <a:rPr lang="zh-TW"/>
              <a:t>Additive Quantizers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628650" y="1182425"/>
            <a:ext cx="7886700" cy="34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PRQ = PQ+RQ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Benefit: PQ+RQ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Local Search Quantizer (LSQ): Uses iterative refinement and local search techniques to optimize quantization.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Benefit: For datasets with complex distribution characteristics.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Some common high-precision quantizers (e.g. video)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Limitation 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computationally intensive 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may require more memory</a:t>
            </a:r>
            <a:endParaRPr sz="1895"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Compression Methods – Binary Quantizers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628650" y="1182425"/>
            <a:ext cx="7886700" cy="34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Converts vectors to binary representations, allowing distance calculations in Hamming space.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e.g., using XOR for fast comparisons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Benefit 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Fast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Reducing storage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Limitation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Error</a:t>
            </a:r>
            <a:endParaRPr sz="1895"/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2447800"/>
            <a:ext cx="2911924" cy="21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4876800" y="4561825"/>
            <a:ext cx="479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The hierarchy of quantizers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Introduction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Related works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Architecture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Experimental 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Conclusion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(Non-exhaustive) Search</a:t>
            </a:r>
            <a:r>
              <a:rPr lang="zh-TW"/>
              <a:t> Methods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628650" y="1182425"/>
            <a:ext cx="7886700" cy="34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What are the benefits?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useful for very large datasets ( &gt;= 10k vectors).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Types of</a:t>
            </a:r>
            <a:r>
              <a:rPr lang="zh-TW" sz="1895"/>
              <a:t> Indexing (Search)</a:t>
            </a:r>
            <a:r>
              <a:rPr lang="zh-TW" sz="1895"/>
              <a:t> Method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Inverted File (IVF) Indexing</a:t>
            </a:r>
            <a:endParaRPr sz="1895"/>
          </a:p>
          <a:p>
            <a:pPr indent="-3489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○"/>
            </a:pPr>
            <a:r>
              <a:rPr lang="zh-TW" sz="1895"/>
              <a:t>Graph based indexing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When the data size is less than 1 million, graph indexes have advantages in accuracy and search speed. 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As the size exceeds 10 million, build time and memory requirements may become limiting, and IVF may be a more appropriate choice.</a:t>
            </a:r>
            <a:endParaRPr sz="1895"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Methods – IVF </a:t>
            </a:r>
            <a:r>
              <a:rPr lang="zh-TW" sz="1895">
                <a:solidFill>
                  <a:schemeClr val="dk2"/>
                </a:solidFill>
              </a:rPr>
              <a:t>Inverted File 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628650" y="1182425"/>
            <a:ext cx="7886700" cy="34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The quantizer divides the library vector into K_IVF ​ Different clusters, each cluster represents a centroid, and vectors are assigned to different "inverted lists" based on these centroids.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Only search the top P_IVF clusters.</a:t>
            </a:r>
            <a:endParaRPr sz="1895"/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Just like k-means, what’s the different to VQ? </a:t>
            </a:r>
            <a:endParaRPr sz="1895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374" y="2761575"/>
            <a:ext cx="2133100" cy="18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Methods – </a:t>
            </a:r>
            <a:r>
              <a:rPr lang="zh-TW"/>
              <a:t>Graph based indexing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628650" y="1182425"/>
            <a:ext cx="7886700" cy="174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Search like dijkstra's algorithm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AutoNum type="alphaLcPeriod"/>
            </a:pPr>
            <a:r>
              <a:rPr lang="zh-TW" sz="1895"/>
              <a:t>set/find an init node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AutoNum type="alphaLcPeriod"/>
            </a:pPr>
            <a:r>
              <a:rPr lang="zh-TW" sz="1895"/>
              <a:t>search the node which connect to init node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AutoNum type="alphaLcPeriod"/>
            </a:pPr>
            <a:r>
              <a:rPr lang="zh-TW" sz="1895"/>
              <a:t>push them into a priority queue (heap)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AutoNum type="alphaLcPeriod"/>
            </a:pPr>
            <a:r>
              <a:rPr lang="zh-TW" sz="1895"/>
              <a:t>find the next node which has highest priority</a:t>
            </a:r>
            <a:endParaRPr sz="1895"/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95"/>
              <a:buAutoNum type="alphaLcPeriod"/>
            </a:pPr>
            <a:r>
              <a:rPr lang="zh-TW" sz="1895"/>
              <a:t>repeat b ~ d until find target.</a:t>
            </a:r>
            <a:endParaRPr sz="1895"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628650" y="3236525"/>
            <a:ext cx="86211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8932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95"/>
              <a:buChar char="●"/>
            </a:pPr>
            <a:r>
              <a:rPr lang="zh-TW" sz="1895">
                <a:solidFill>
                  <a:schemeClr val="dk2"/>
                </a:solidFill>
              </a:rPr>
              <a:t>HNSW（Hierarchical Navigable Small World）</a:t>
            </a:r>
            <a:endParaRPr sz="1895">
              <a:solidFill>
                <a:schemeClr val="dk2"/>
              </a:solidFill>
            </a:endParaRPr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5"/>
              <a:buChar char="○"/>
            </a:pPr>
            <a:r>
              <a:rPr lang="zh-TW" sz="1895">
                <a:solidFill>
                  <a:schemeClr val="dk2"/>
                </a:solidFill>
              </a:rPr>
              <a:t>vectors can be added dynamically</a:t>
            </a:r>
            <a:endParaRPr sz="1895">
              <a:solidFill>
                <a:schemeClr val="dk2"/>
              </a:solidFill>
            </a:endParaRPr>
          </a:p>
          <a:p>
            <a:pPr indent="-3489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5"/>
              <a:buChar char="●"/>
            </a:pPr>
            <a:r>
              <a:rPr lang="zh-TW" sz="1895">
                <a:solidFill>
                  <a:schemeClr val="dk2"/>
                </a:solidFill>
              </a:rPr>
              <a:t>NSG（Navigating Spreading-out Graph）</a:t>
            </a:r>
            <a:endParaRPr sz="1895">
              <a:solidFill>
                <a:schemeClr val="dk2"/>
              </a:solidFill>
            </a:endParaRPr>
          </a:p>
          <a:p>
            <a:pPr indent="-3489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5"/>
              <a:buChar char="○"/>
            </a:pPr>
            <a:r>
              <a:rPr lang="zh-TW" sz="1895">
                <a:solidFill>
                  <a:schemeClr val="dk2"/>
                </a:solidFill>
              </a:rPr>
              <a:t>Base on k-NN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choose an index?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628650" y="1182425"/>
            <a:ext cx="7886700" cy="34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893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95"/>
              <a:buChar char="●"/>
            </a:pPr>
            <a:r>
              <a:rPr lang="zh-TW" sz="1895"/>
              <a:t>Decision Tree (fixed)</a:t>
            </a:r>
            <a:endParaRPr sz="1895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807725"/>
            <a:ext cx="4243526" cy="27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950" y="777975"/>
            <a:ext cx="3430826" cy="38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628650" y="1369219"/>
            <a:ext cx="78867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Introduction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Related works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zh-TW"/>
              <a:t>Architecture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zh-TW">
                <a:solidFill>
                  <a:schemeClr val="accent1"/>
                </a:solidFill>
              </a:rPr>
              <a:t>Experimental 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Conclusion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Experimental – Dataset 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628650" y="1268016"/>
            <a:ext cx="7886700" cy="4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zh-TW" sz="2000"/>
              <a:t>BIGANN: A commonly used dataset for similarity search benchmarking, containing 128-dimensional SIFT (Scale-Invariant Feature Transform) features. </a:t>
            </a:r>
            <a:endParaRPr sz="2000"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2000"/>
              <a:t>Deep1B: Another benchmark dataset consisting of 96-dimensional image features extracted using neural networks like Google LeNet. </a:t>
            </a:r>
            <a:endParaRPr sz="2000"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2000"/>
              <a:t>Contriever1M: A newer dataset introduced in the paper, containing 768-dimensional embeddings derived from English Wikipedia passages. </a:t>
            </a:r>
            <a:endParaRPr sz="2000"/>
          </a:p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6457950" y="473273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Experimental  </a:t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6457950" y="473273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3975275" y="4732725"/>
            <a:ext cx="49500" cy="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475" y="2775549"/>
            <a:ext cx="2908225" cy="196386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 txBox="1"/>
          <p:nvPr/>
        </p:nvSpPr>
        <p:spPr>
          <a:xfrm>
            <a:off x="5243000" y="4614813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Overall (Deep100M)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 rotWithShape="1">
          <a:blip r:embed="rId4">
            <a:alphaModFix/>
          </a:blip>
          <a:srcRect b="0" l="1772" r="49542" t="0"/>
          <a:stretch/>
        </p:blipFill>
        <p:spPr>
          <a:xfrm>
            <a:off x="628650" y="2265975"/>
            <a:ext cx="2908225" cy="20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239875" y="4391025"/>
            <a:ext cx="44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PQ</a:t>
            </a:r>
            <a:r>
              <a:rPr lang="zh-TW"/>
              <a:t> </a:t>
            </a:r>
            <a:r>
              <a:rPr lang="zh-TW"/>
              <a:t>6x10</a:t>
            </a:r>
            <a:r>
              <a:rPr lang="zh-TW"/>
              <a:t> </a:t>
            </a:r>
            <a:r>
              <a:rPr lang="zh-TW"/>
              <a:t>for</a:t>
            </a:r>
            <a:r>
              <a:rPr lang="zh-TW"/>
              <a:t> </a:t>
            </a:r>
            <a:r>
              <a:rPr lang="zh-TW"/>
              <a:t>a</a:t>
            </a:r>
            <a:r>
              <a:rPr lang="zh-TW"/>
              <a:t> </a:t>
            </a:r>
            <a:r>
              <a:rPr lang="zh-TW"/>
              <a:t>product quantizer</a:t>
            </a:r>
            <a:r>
              <a:rPr lang="zh-TW"/>
              <a:t> </a:t>
            </a:r>
            <a:r>
              <a:rPr lang="zh-TW"/>
              <a:t>with</a:t>
            </a:r>
            <a:r>
              <a:rPr lang="zh-TW"/>
              <a:t> </a:t>
            </a:r>
            <a:r>
              <a:rPr lang="zh-TW"/>
              <a:t>6</a:t>
            </a:r>
            <a:r>
              <a:rPr lang="zh-TW"/>
              <a:t> </a:t>
            </a:r>
            <a:r>
              <a:rPr lang="zh-TW"/>
              <a:t>sub-vectors</a:t>
            </a:r>
            <a:r>
              <a:rPr lang="zh-TW"/>
              <a:t> </a:t>
            </a:r>
            <a:r>
              <a:rPr lang="zh-TW"/>
              <a:t>each</a:t>
            </a:r>
            <a:r>
              <a:rPr lang="zh-TW"/>
              <a:t> </a:t>
            </a:r>
            <a:r>
              <a:rPr lang="zh-TW"/>
              <a:t>encoded</a:t>
            </a:r>
            <a:r>
              <a:rPr lang="zh-TW"/>
              <a:t> </a:t>
            </a:r>
            <a:r>
              <a:rPr lang="zh-TW"/>
              <a:t>in</a:t>
            </a:r>
            <a:r>
              <a:rPr lang="zh-TW"/>
              <a:t> </a:t>
            </a:r>
            <a:r>
              <a:rPr lang="zh-TW"/>
              <a:t>10</a:t>
            </a:r>
            <a:r>
              <a:rPr lang="zh-TW"/>
              <a:t> </a:t>
            </a:r>
            <a:r>
              <a:rPr lang="zh-TW"/>
              <a:t>bits (M=6,K=210).</a:t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8125" y="100175"/>
            <a:ext cx="2992125" cy="2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 txBox="1"/>
          <p:nvPr/>
        </p:nvSpPr>
        <p:spPr>
          <a:xfrm>
            <a:off x="1414350" y="1931450"/>
            <a:ext cx="21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Encoding times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5273700" y="2171550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Compressed size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Experimental  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6457950" y="473273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3975275" y="4732725"/>
            <a:ext cx="49500" cy="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5689100" y="3989400"/>
            <a:ext cx="82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QPS = query per second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552450" y="1306600"/>
            <a:ext cx="5464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Precision vs. speed for K_INF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(Change the P_INF to get different QPS)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Imbalance = variation in the number of vectors in each cluster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5587400" y="1034950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Graph (Base on search steps)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00" y="2346506"/>
            <a:ext cx="3605200" cy="246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088" y="1496651"/>
            <a:ext cx="3209476" cy="239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628650" y="1369219"/>
            <a:ext cx="78867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Introduction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Related works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zh-TW"/>
              <a:t>Architecture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zh-TW"/>
              <a:t>Experimental 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zh-TW">
                <a:solidFill>
                  <a:schemeClr val="accent1"/>
                </a:solidFill>
              </a:rPr>
              <a:t>Conclusion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Faiss is dedicated to efficiently searching open source libraries, achieving a good balance between memory usage, search speed and accuracy, and has performed well in many large-scale search applications in the market and academia.</a:t>
            </a:r>
            <a:endParaRPr/>
          </a:p>
          <a:p>
            <a:pPr indent="-20320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Future work</a:t>
            </a:r>
            <a:endParaRPr/>
          </a:p>
          <a:p>
            <a:pPr indent="-203200" lvl="1" marL="520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More function for original method (e.g. </a:t>
            </a:r>
            <a:r>
              <a:rPr lang="zh-TW" sz="1800"/>
              <a:t>dynamic</a:t>
            </a:r>
            <a:r>
              <a:rPr lang="zh-TW" sz="1800"/>
              <a:t> push data)</a:t>
            </a:r>
            <a:endParaRPr sz="1800"/>
          </a:p>
          <a:p>
            <a:pPr indent="-203200" lvl="1" marL="520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More hardware support</a:t>
            </a:r>
            <a:endParaRPr sz="1800"/>
          </a:p>
          <a:p>
            <a:pPr indent="-203200" lvl="1" marL="5207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○"/>
            </a:pPr>
            <a:r>
              <a:rPr lang="zh-TW" sz="1800"/>
              <a:t>Incorporate more types of search and quantification techniques</a:t>
            </a:r>
            <a:endParaRPr sz="1800"/>
          </a:p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28650" y="1369219"/>
            <a:ext cx="78867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zh-TW">
                <a:solidFill>
                  <a:schemeClr val="accent1"/>
                </a:solidFill>
              </a:rPr>
              <a:t>Introduction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Related works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Architecture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Experimental 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Conclusion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Introduction - Issue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28650" y="1369225"/>
            <a:ext cx="7886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Efficiently managing and searching large collections of embedding vectors in AI applications.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Increasing data volume demands high-speed, accurate search solutions.</a:t>
            </a:r>
            <a:endParaRPr sz="2000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Introduction - contributions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8650" y="1369225"/>
            <a:ext cx="7886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Introduces Faiss, a library for scalable vector similarity search.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Provides a flexible toolkit for indexing, clustering, compression, and transformations.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Optimized for Approximate Nearest Neighbor Search (ANNS) on both CPU and GPU.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Enables fast, accurate similarity search across massive datasets and diverse applications.</a:t>
            </a:r>
            <a:endParaRPr sz="20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628650" y="1369219"/>
            <a:ext cx="78867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Introduction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zh-TW">
                <a:solidFill>
                  <a:schemeClr val="accent1"/>
                </a:solidFill>
              </a:rPr>
              <a:t>Related works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Architecture</a:t>
            </a:r>
            <a:endParaRPr>
              <a:solidFill>
                <a:schemeClr val="accent1"/>
              </a:solidFill>
            </a:endParaRPr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Experimental 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Conclusion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Related Works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28650" y="1369225"/>
            <a:ext cx="7886700" cy="344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Early Approaches: Traditional similarity search using methods like brute-force, tree-based indexing …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Modern Methods: Approximate nearest neighbor (ANN) methods such as product quantization (PQ) and hierarchical graph-based methods like HNSW.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Existing Tools: Similar libraries like FLANN, NMSlib, and Google’s SCANN, which focus on specific indexing methods compared to Faiss's flexible toolkit approach.</a:t>
            </a:r>
            <a:endParaRPr sz="20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628650" y="1369219"/>
            <a:ext cx="78867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Introduction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Related works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zh-TW">
                <a:solidFill>
                  <a:schemeClr val="accent1"/>
                </a:solidFill>
              </a:rPr>
              <a:t>Architecture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Experimental 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Conclusion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/>
              <a:t>otations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75" y="1222750"/>
            <a:ext cx="7191675" cy="36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