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6" r:id="rId5"/>
    <p:sldId id="259" r:id="rId6"/>
    <p:sldId id="270" r:id="rId7"/>
    <p:sldId id="260" r:id="rId8"/>
    <p:sldId id="267" r:id="rId9"/>
    <p:sldId id="268" r:id="rId10"/>
    <p:sldId id="269" r:id="rId11"/>
    <p:sldId id="264" r:id="rId12"/>
    <p:sldId id="26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A3353-FD8B-4C7E-B5F7-B86CF57B6B3B}" v="1" dt="2021-06-21T23:00:36.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t found 404" userId="975d476c7f984e95" providerId="LiveId" clId="{769A3353-FD8B-4C7E-B5F7-B86CF57B6B3B}"/>
    <pc:docChg chg="custSel addSld modSld">
      <pc:chgData name="not found 404" userId="975d476c7f984e95" providerId="LiveId" clId="{769A3353-FD8B-4C7E-B5F7-B86CF57B6B3B}" dt="2021-06-21T23:09:53.844" v="1003" actId="27636"/>
      <pc:docMkLst>
        <pc:docMk/>
      </pc:docMkLst>
      <pc:sldChg chg="modSp mod">
        <pc:chgData name="not found 404" userId="975d476c7f984e95" providerId="LiveId" clId="{769A3353-FD8B-4C7E-B5F7-B86CF57B6B3B}" dt="2021-06-21T23:09:53.844" v="1003" actId="27636"/>
        <pc:sldMkLst>
          <pc:docMk/>
          <pc:sldMk cId="3250850210" sldId="264"/>
        </pc:sldMkLst>
        <pc:spChg chg="mod">
          <ac:chgData name="not found 404" userId="975d476c7f984e95" providerId="LiveId" clId="{769A3353-FD8B-4C7E-B5F7-B86CF57B6B3B}" dt="2021-06-21T23:09:53.844" v="1003" actId="27636"/>
          <ac:spMkLst>
            <pc:docMk/>
            <pc:sldMk cId="3250850210" sldId="264"/>
            <ac:spMk id="3" creationId="{00000000-0000-0000-0000-000000000000}"/>
          </ac:spMkLst>
        </pc:spChg>
      </pc:sldChg>
      <pc:sldChg chg="modSp add mod">
        <pc:chgData name="not found 404" userId="975d476c7f984e95" providerId="LiveId" clId="{769A3353-FD8B-4C7E-B5F7-B86CF57B6B3B}" dt="2021-06-21T23:09:15.560" v="993" actId="20577"/>
        <pc:sldMkLst>
          <pc:docMk/>
          <pc:sldMk cId="2062052050" sldId="270"/>
        </pc:sldMkLst>
        <pc:spChg chg="mod">
          <ac:chgData name="not found 404" userId="975d476c7f984e95" providerId="LiveId" clId="{769A3353-FD8B-4C7E-B5F7-B86CF57B6B3B}" dt="2021-06-21T23:01:02.604" v="36" actId="20577"/>
          <ac:spMkLst>
            <pc:docMk/>
            <pc:sldMk cId="2062052050" sldId="270"/>
            <ac:spMk id="2" creationId="{00000000-0000-0000-0000-000000000000}"/>
          </ac:spMkLst>
        </pc:spChg>
        <pc:spChg chg="mod">
          <ac:chgData name="not found 404" userId="975d476c7f984e95" providerId="LiveId" clId="{769A3353-FD8B-4C7E-B5F7-B86CF57B6B3B}" dt="2021-06-21T23:09:15.560" v="993" actId="20577"/>
          <ac:spMkLst>
            <pc:docMk/>
            <pc:sldMk cId="2062052050" sldId="27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9858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88827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2184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113864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8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129395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22998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61721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9217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49199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6028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404991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982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147672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311366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77364E-A8DA-4BBF-8941-ED6A545EBD8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289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7364E-A8DA-4BBF-8941-ED6A545EBD89}" type="datetimeFigureOut">
              <a:rPr lang="zh-TW" altLang="en-US" smtClean="0"/>
              <a:t>2021/6/22</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86913-B633-4226-8FA9-EDD5BCE6B813}" type="slidenum">
              <a:rPr lang="zh-TW" altLang="en-US" smtClean="0"/>
              <a:t>‹#›</a:t>
            </a:fld>
            <a:endParaRPr lang="zh-TW" altLang="en-US"/>
          </a:p>
        </p:txBody>
      </p:sp>
    </p:spTree>
    <p:extLst>
      <p:ext uri="{BB962C8B-B14F-4D97-AF65-F5344CB8AC3E}">
        <p14:creationId xmlns:p14="http://schemas.microsoft.com/office/powerpoint/2010/main" val="2383556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a:t>演算法效能評比</a:t>
            </a:r>
          </a:p>
        </p:txBody>
      </p:sp>
      <p:sp>
        <p:nvSpPr>
          <p:cNvPr id="3" name="副標題 2"/>
          <p:cNvSpPr>
            <a:spLocks noGrp="1"/>
          </p:cNvSpPr>
          <p:nvPr>
            <p:ph type="subTitle" idx="1"/>
          </p:nvPr>
        </p:nvSpPr>
        <p:spPr/>
        <p:txBody>
          <a:bodyPr>
            <a:normAutofit lnSpcReduction="10000"/>
          </a:bodyPr>
          <a:lstStyle/>
          <a:p>
            <a:pPr algn="ctr"/>
            <a:r>
              <a:rPr lang="zh-TW" altLang="en-US" dirty="0"/>
              <a:t>第八組　田以晢</a:t>
            </a:r>
            <a:r>
              <a:rPr lang="en-US" altLang="zh-TW" dirty="0"/>
              <a:t>TSJ</a:t>
            </a:r>
          </a:p>
          <a:p>
            <a:pPr algn="ctr"/>
            <a:r>
              <a:rPr lang="zh-TW" altLang="en-US" dirty="0"/>
              <a:t>指導老師</a:t>
            </a:r>
            <a:r>
              <a:rPr lang="en-US" altLang="zh-TW" dirty="0"/>
              <a:t>:</a:t>
            </a:r>
            <a:r>
              <a:rPr lang="zh-TW" altLang="en-US" dirty="0"/>
              <a:t> 馬尚彬</a:t>
            </a:r>
            <a:endParaRPr lang="en-US" altLang="zh-TW" dirty="0"/>
          </a:p>
          <a:p>
            <a:pPr algn="ctr"/>
            <a:r>
              <a:rPr lang="zh-TW" altLang="en-US" dirty="0"/>
              <a:t>組員</a:t>
            </a:r>
            <a:r>
              <a:rPr lang="en-US" altLang="zh-TW" dirty="0"/>
              <a:t>: 00857116 </a:t>
            </a:r>
            <a:r>
              <a:rPr lang="zh-TW" altLang="en-US" dirty="0"/>
              <a:t>黃泰揚、</a:t>
            </a:r>
            <a:r>
              <a:rPr lang="en-US" altLang="zh-TW" dirty="0"/>
              <a:t>00857125 </a:t>
            </a:r>
            <a:r>
              <a:rPr lang="zh-TW" altLang="en-US" dirty="0"/>
              <a:t>葉冠昊、</a:t>
            </a:r>
            <a:r>
              <a:rPr lang="en-US" altLang="zh-TW" dirty="0"/>
              <a:t>00857140 </a:t>
            </a:r>
            <a:r>
              <a:rPr lang="zh-TW" altLang="en-US" dirty="0"/>
              <a:t>官鼎鈞</a:t>
            </a:r>
          </a:p>
        </p:txBody>
      </p:sp>
    </p:spTree>
    <p:extLst>
      <p:ext uri="{BB962C8B-B14F-4D97-AF65-F5344CB8AC3E}">
        <p14:creationId xmlns:p14="http://schemas.microsoft.com/office/powerpoint/2010/main" val="43239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過程中遭遇困難－讀取檔案＆資料處理</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格式問題：</a:t>
            </a:r>
          </a:p>
          <a:p>
            <a:r>
              <a:rPr lang="zh-TW" altLang="en-US" sz="2200" dirty="0"/>
              <a:t>我們建了一個ｊｕｄｇｅ的ｃｌａｓｓ專門處理這類要做判斷的問題。</a:t>
            </a:r>
            <a:endParaRPr lang="en-US" altLang="zh-TW" sz="2200" dirty="0"/>
          </a:p>
          <a:p>
            <a:pPr marL="0" indent="0">
              <a:buNone/>
            </a:pPr>
            <a:endParaRPr lang="en-US" altLang="zh-TW" sz="2200" dirty="0"/>
          </a:p>
          <a:p>
            <a:pPr marL="0" indent="0">
              <a:buNone/>
            </a:pPr>
            <a:r>
              <a:rPr lang="zh-TW" altLang="en-US" sz="2200" dirty="0"/>
              <a:t>對於首次試用的使用者操作上會有困難：</a:t>
            </a:r>
            <a:endParaRPr lang="en-US" altLang="zh-TW" sz="2200" dirty="0"/>
          </a:p>
          <a:p>
            <a:r>
              <a:rPr lang="zh-TW" altLang="en-US" sz="2200" dirty="0"/>
              <a:t>我們用跳出ｄｏｃ訊息的方式告知使用方法。</a:t>
            </a:r>
            <a:endParaRPr lang="en-US" altLang="zh-TW" sz="2200" dirty="0"/>
          </a:p>
          <a:p>
            <a:endParaRPr lang="en-US" altLang="zh-TW" sz="2200" dirty="0"/>
          </a:p>
          <a:p>
            <a:pPr marL="0" indent="0">
              <a:buNone/>
            </a:pPr>
            <a:r>
              <a:rPr lang="zh-TW" altLang="en-US" sz="2200" dirty="0"/>
              <a:t>生成大型測資不易：</a:t>
            </a:r>
            <a:endParaRPr lang="en-US" altLang="zh-TW" sz="2200" dirty="0"/>
          </a:p>
          <a:p>
            <a:r>
              <a:rPr lang="zh-TW" altLang="en-US" sz="2200" dirty="0"/>
              <a:t>為此我們建置了直接讀取檔案文件和產生隨機陣列這兩種讀入的方法。</a:t>
            </a:r>
            <a:endParaRPr lang="en-US" altLang="zh-TW" sz="2200" dirty="0"/>
          </a:p>
        </p:txBody>
      </p:sp>
    </p:spTree>
    <p:extLst>
      <p:ext uri="{BB962C8B-B14F-4D97-AF65-F5344CB8AC3E}">
        <p14:creationId xmlns:p14="http://schemas.microsoft.com/office/powerpoint/2010/main" val="341036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分工情形</a:t>
            </a:r>
          </a:p>
        </p:txBody>
      </p:sp>
      <p:sp>
        <p:nvSpPr>
          <p:cNvPr id="3" name="內容版面配置區 2"/>
          <p:cNvSpPr>
            <a:spLocks noGrp="1"/>
          </p:cNvSpPr>
          <p:nvPr>
            <p:ph idx="1"/>
          </p:nvPr>
        </p:nvSpPr>
        <p:spPr/>
        <p:txBody>
          <a:bodyPr>
            <a:normAutofit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zh-TW" altLang="en-US" dirty="0"/>
              <a:t>黃泰揚：其他</a:t>
            </a:r>
          </a:p>
        </p:txBody>
      </p:sp>
    </p:spTree>
    <p:extLst>
      <p:ext uri="{BB962C8B-B14F-4D97-AF65-F5344CB8AC3E}">
        <p14:creationId xmlns:p14="http://schemas.microsoft.com/office/powerpoint/2010/main" val="325085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normAutofit/>
          </a:bodyPr>
          <a:lstStyle/>
          <a:p>
            <a:r>
              <a:rPr lang="zh-TW" altLang="en-US" sz="8800" dirty="0"/>
              <a:t>ＴＨＥ　ＥＮＤ</a:t>
            </a:r>
          </a:p>
        </p:txBody>
      </p:sp>
    </p:spTree>
    <p:extLst>
      <p:ext uri="{BB962C8B-B14F-4D97-AF65-F5344CB8AC3E}">
        <p14:creationId xmlns:p14="http://schemas.microsoft.com/office/powerpoint/2010/main" val="2125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製作動機與想法</a:t>
            </a:r>
          </a:p>
        </p:txBody>
      </p:sp>
      <p:sp>
        <p:nvSpPr>
          <p:cNvPr id="3" name="內容版面配置區 2"/>
          <p:cNvSpPr>
            <a:spLocks noGrp="1"/>
          </p:cNvSpPr>
          <p:nvPr>
            <p:ph idx="1"/>
          </p:nvPr>
        </p:nvSpPr>
        <p:spPr/>
        <p:txBody>
          <a:bodyPr>
            <a:normAutofit/>
          </a:bodyPr>
          <a:lstStyle/>
          <a:p>
            <a:r>
              <a:rPr lang="zh-TW" altLang="en-US" sz="2800" dirty="0"/>
              <a:t>許多學生在學習演算法時，雖然理解了其運作原理，但對於實際跑起來的概念卻十分模糊，導致在實作時經常遇到困難</a:t>
            </a:r>
            <a:r>
              <a:rPr lang="en-US" altLang="zh-TW" sz="2800" dirty="0"/>
              <a:t>(</a:t>
            </a:r>
            <a:r>
              <a:rPr lang="zh-TW" altLang="en-US" sz="2800" dirty="0"/>
              <a:t>尤其在寫需要遞迴技巧的題目時</a:t>
            </a:r>
            <a:r>
              <a:rPr lang="en-US" altLang="zh-TW" sz="2800" dirty="0"/>
              <a:t>)</a:t>
            </a:r>
            <a:r>
              <a:rPr lang="zh-TW" altLang="en-US" sz="2800" dirty="0"/>
              <a:t>，而且到了時間複雜度的章節，也經常會出現對於</a:t>
            </a:r>
            <a:r>
              <a:rPr lang="en-US" altLang="zh-TW" sz="2800" dirty="0"/>
              <a:t>O(n*log(n))</a:t>
            </a:r>
            <a:r>
              <a:rPr lang="zh-TW" altLang="en-US" sz="2800" dirty="0"/>
              <a:t>跟</a:t>
            </a:r>
            <a:r>
              <a:rPr lang="en-US" altLang="zh-TW" sz="2800" dirty="0"/>
              <a:t>O(n^2)</a:t>
            </a:r>
            <a:r>
              <a:rPr lang="zh-TW" altLang="en-US" sz="2800" dirty="0"/>
              <a:t>的差異感覺不大等錯誤的迷思，就算有通常也是在寫作業時</a:t>
            </a:r>
            <a:r>
              <a:rPr lang="en-US" altLang="zh-TW" sz="2800" dirty="0"/>
              <a:t>TLE</a:t>
            </a:r>
            <a:r>
              <a:rPr lang="zh-TW" altLang="en-US" sz="2800" dirty="0"/>
              <a:t>跟</a:t>
            </a:r>
            <a:r>
              <a:rPr lang="en-US" altLang="zh-TW" sz="2800" dirty="0"/>
              <a:t>AC</a:t>
            </a:r>
            <a:r>
              <a:rPr lang="zh-TW" altLang="en-US" sz="2800" dirty="0"/>
              <a:t>的差別，實際上效率的影響也不會特別去注意</a:t>
            </a:r>
            <a:r>
              <a:rPr lang="en-US" altLang="zh-TW" sz="2800" dirty="0"/>
              <a:t>(</a:t>
            </a:r>
            <a:r>
              <a:rPr lang="zh-TW" altLang="en-US" sz="2800" dirty="0"/>
              <a:t>因為通常作業只會限制</a:t>
            </a:r>
            <a:r>
              <a:rPr lang="en-US" altLang="zh-TW" sz="2800" dirty="0"/>
              <a:t>1s</a:t>
            </a:r>
            <a:r>
              <a:rPr lang="zh-TW" altLang="en-US" sz="2800" dirty="0"/>
              <a:t>，不會讓你跑完</a:t>
            </a:r>
            <a:r>
              <a:rPr lang="en-US" altLang="zh-TW" sz="2800" dirty="0"/>
              <a:t>)</a:t>
            </a:r>
          </a:p>
        </p:txBody>
      </p:sp>
    </p:spTree>
    <p:extLst>
      <p:ext uri="{BB962C8B-B14F-4D97-AF65-F5344CB8AC3E}">
        <p14:creationId xmlns:p14="http://schemas.microsoft.com/office/powerpoint/2010/main" val="114603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系統概述與特色</a:t>
            </a:r>
          </a:p>
        </p:txBody>
      </p:sp>
      <p:sp>
        <p:nvSpPr>
          <p:cNvPr id="3" name="內容版面配置區 2"/>
          <p:cNvSpPr>
            <a:spLocks noGrp="1"/>
          </p:cNvSpPr>
          <p:nvPr>
            <p:ph idx="1"/>
          </p:nvPr>
        </p:nvSpPr>
        <p:spPr>
          <a:xfrm>
            <a:off x="677334" y="2160589"/>
            <a:ext cx="8596668" cy="4285035"/>
          </a:xfrm>
        </p:spPr>
        <p:txBody>
          <a:bodyPr>
            <a:normAutofit/>
          </a:bodyPr>
          <a:lstStyle/>
          <a:p>
            <a:r>
              <a:rPr lang="zh-TW" altLang="en-US" sz="2800" dirty="0">
                <a:latin typeface="Courier New" panose="02070309020205020404" pitchFamily="49" charset="0"/>
              </a:rPr>
              <a:t>本系統可以分析演算法的時間複雜度當中常數等細微的影響，主要內容有驗證演算法正確性、耗時計算、自訂生成測資、演算法視覺化等，目標是教學應用和練習演算法。</a:t>
            </a:r>
            <a:endParaRPr lang="en-US" altLang="zh-TW" sz="2800" dirty="0">
              <a:latin typeface="Courier New" panose="02070309020205020404" pitchFamily="49" charset="0"/>
            </a:endParaRPr>
          </a:p>
          <a:p>
            <a:r>
              <a:rPr lang="zh-TW" altLang="en-US" sz="2800" dirty="0">
                <a:latin typeface="Courier New" panose="02070309020205020404" pitchFamily="49" charset="0"/>
              </a:rPr>
              <a:t>特色：極高的可延展性、適合初學至老練的競程選手使用、可以看出不易計算出來的常數對於時間複雜度的影響、高原創性、針對資工系的專業方向發展、幾乎把老師的作業全部都用了一遍，可供學弟妹的</a:t>
            </a:r>
            <a:r>
              <a:rPr lang="en-US" altLang="zh-TW" sz="2800" dirty="0">
                <a:latin typeface="Courier New" panose="02070309020205020404" pitchFamily="49" charset="0"/>
              </a:rPr>
              <a:t>JAVA</a:t>
            </a:r>
            <a:r>
              <a:rPr lang="zh-TW" altLang="en-US" sz="2800" dirty="0">
                <a:latin typeface="Courier New" panose="02070309020205020404" pitchFamily="49" charset="0"/>
              </a:rPr>
              <a:t>作業參考等。</a:t>
            </a:r>
            <a:endParaRPr lang="en-US" altLang="zh-TW" sz="2800" dirty="0">
              <a:latin typeface="Courier New" panose="02070309020205020404" pitchFamily="49" charset="0"/>
            </a:endParaRPr>
          </a:p>
          <a:p>
            <a:endParaRPr lang="zh-TW" altLang="en-US" dirty="0"/>
          </a:p>
        </p:txBody>
      </p:sp>
    </p:spTree>
    <p:extLst>
      <p:ext uri="{BB962C8B-B14F-4D97-AF65-F5344CB8AC3E}">
        <p14:creationId xmlns:p14="http://schemas.microsoft.com/office/powerpoint/2010/main" val="7688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系統需求</a:t>
            </a:r>
          </a:p>
        </p:txBody>
      </p:sp>
      <p:sp>
        <p:nvSpPr>
          <p:cNvPr id="3" name="內容版面配置區 2"/>
          <p:cNvSpPr>
            <a:spLocks noGrp="1"/>
          </p:cNvSpPr>
          <p:nvPr>
            <p:ph idx="1"/>
          </p:nvPr>
        </p:nvSpPr>
        <p:spPr/>
        <p:txBody>
          <a:bodyPr/>
          <a:lstStyle/>
          <a:p>
            <a:r>
              <a:rPr lang="zh-TW" altLang="en-US" sz="2800" dirty="0"/>
              <a:t>可以跑ＪＡＶＡ的電腦</a:t>
            </a:r>
            <a:endParaRPr lang="en-US" altLang="zh-TW" sz="2800" dirty="0"/>
          </a:p>
          <a:p>
            <a:endParaRPr lang="zh-TW" altLang="en-US" dirty="0"/>
          </a:p>
        </p:txBody>
      </p:sp>
    </p:spTree>
    <p:extLst>
      <p:ext uri="{BB962C8B-B14F-4D97-AF65-F5344CB8AC3E}">
        <p14:creationId xmlns:p14="http://schemas.microsoft.com/office/powerpoint/2010/main" val="5635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40812" y="433139"/>
            <a:ext cx="8596668" cy="1320800"/>
          </a:xfrm>
        </p:spPr>
        <p:txBody>
          <a:bodyPr/>
          <a:lstStyle/>
          <a:p>
            <a:r>
              <a:rPr lang="zh-TW" altLang="en-US" dirty="0"/>
              <a:t>架構</a:t>
            </a:r>
          </a:p>
        </p:txBody>
      </p:sp>
      <p:sp>
        <p:nvSpPr>
          <p:cNvPr id="6" name="矩形 5">
            <a:extLst>
              <a:ext uri="{FF2B5EF4-FFF2-40B4-BE49-F238E27FC236}">
                <a16:creationId xmlns:a16="http://schemas.microsoft.com/office/drawing/2014/main" id="{3AA17EAE-2DB8-4C14-A06E-8E4A8DAC3FFA}"/>
              </a:ext>
            </a:extLst>
          </p:cNvPr>
          <p:cNvSpPr/>
          <p:nvPr/>
        </p:nvSpPr>
        <p:spPr>
          <a:xfrm>
            <a:off x="393351" y="476045"/>
            <a:ext cx="4682355" cy="62164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8" name="矩形 7">
            <a:extLst>
              <a:ext uri="{FF2B5EF4-FFF2-40B4-BE49-F238E27FC236}">
                <a16:creationId xmlns:a16="http://schemas.microsoft.com/office/drawing/2014/main" id="{15086CD2-944D-4D0E-B5DB-9C9B0A947E88}"/>
              </a:ext>
            </a:extLst>
          </p:cNvPr>
          <p:cNvSpPr/>
          <p:nvPr/>
        </p:nvSpPr>
        <p:spPr>
          <a:xfrm>
            <a:off x="10063512" y="381873"/>
            <a:ext cx="694766" cy="2987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ＵＩ</a:t>
            </a:r>
            <a:endParaRPr lang="en-US" altLang="zh-TW" dirty="0"/>
          </a:p>
        </p:txBody>
      </p:sp>
      <p:sp>
        <p:nvSpPr>
          <p:cNvPr id="9" name="矩形 8">
            <a:extLst>
              <a:ext uri="{FF2B5EF4-FFF2-40B4-BE49-F238E27FC236}">
                <a16:creationId xmlns:a16="http://schemas.microsoft.com/office/drawing/2014/main" id="{B954C276-32A1-4648-A7A9-93F1B1A9E27D}"/>
              </a:ext>
            </a:extLst>
          </p:cNvPr>
          <p:cNvSpPr/>
          <p:nvPr/>
        </p:nvSpPr>
        <p:spPr>
          <a:xfrm>
            <a:off x="9237637" y="1008384"/>
            <a:ext cx="2346512" cy="8324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a:t>
            </a:r>
            <a:endParaRPr lang="en-US" altLang="zh-TW" dirty="0"/>
          </a:p>
          <a:p>
            <a:pPr algn="ctr"/>
            <a:r>
              <a:rPr lang="zh-TW" altLang="en-US" dirty="0"/>
              <a:t>Ａｌｇｏｒｉｔｈｍ</a:t>
            </a:r>
            <a:endParaRPr lang="en-US" altLang="zh-TW" dirty="0"/>
          </a:p>
          <a:p>
            <a:pPr algn="ctr"/>
            <a:r>
              <a:rPr lang="zh-TW" altLang="en-US" dirty="0"/>
              <a:t>Ｔｙｐｅ</a:t>
            </a:r>
          </a:p>
        </p:txBody>
      </p:sp>
      <p:sp>
        <p:nvSpPr>
          <p:cNvPr id="10" name="矩形 9">
            <a:extLst>
              <a:ext uri="{FF2B5EF4-FFF2-40B4-BE49-F238E27FC236}">
                <a16:creationId xmlns:a16="http://schemas.microsoft.com/office/drawing/2014/main" id="{0C0E5154-7999-4E45-9704-D7EACF5CE878}"/>
              </a:ext>
            </a:extLst>
          </p:cNvPr>
          <p:cNvSpPr/>
          <p:nvPr/>
        </p:nvSpPr>
        <p:spPr>
          <a:xfrm>
            <a:off x="6333004" y="120506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ＴｙｐｅＡ：Ｓｏｒｔ</a:t>
            </a:r>
          </a:p>
        </p:txBody>
      </p:sp>
      <p:sp>
        <p:nvSpPr>
          <p:cNvPr id="11" name="矩形 10">
            <a:extLst>
              <a:ext uri="{FF2B5EF4-FFF2-40B4-BE49-F238E27FC236}">
                <a16:creationId xmlns:a16="http://schemas.microsoft.com/office/drawing/2014/main" id="{514D0BCC-07DC-4C67-B8FA-B9F0BAEE66FE}"/>
              </a:ext>
            </a:extLst>
          </p:cNvPr>
          <p:cNvSpPr/>
          <p:nvPr/>
        </p:nvSpPr>
        <p:spPr>
          <a:xfrm>
            <a:off x="9087476" y="2111387"/>
            <a:ext cx="2496673" cy="657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ＴｙｐｅＢ：Ｍｕｌ</a:t>
            </a:r>
          </a:p>
        </p:txBody>
      </p:sp>
      <p:sp>
        <p:nvSpPr>
          <p:cNvPr id="12" name="矩形 11">
            <a:extLst>
              <a:ext uri="{FF2B5EF4-FFF2-40B4-BE49-F238E27FC236}">
                <a16:creationId xmlns:a16="http://schemas.microsoft.com/office/drawing/2014/main" id="{B9D634FB-B3C9-4346-A47F-E56B8415617F}"/>
              </a:ext>
            </a:extLst>
          </p:cNvPr>
          <p:cNvSpPr/>
          <p:nvPr/>
        </p:nvSpPr>
        <p:spPr>
          <a:xfrm>
            <a:off x="5075706" y="1205067"/>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14" name="矩形 13">
            <a:extLst>
              <a:ext uri="{FF2B5EF4-FFF2-40B4-BE49-F238E27FC236}">
                <a16:creationId xmlns:a16="http://schemas.microsoft.com/office/drawing/2014/main" id="{1F281AC1-D342-4D0B-B542-5A033D422CA2}"/>
              </a:ext>
            </a:extLst>
          </p:cNvPr>
          <p:cNvSpPr/>
          <p:nvPr/>
        </p:nvSpPr>
        <p:spPr>
          <a:xfrm>
            <a:off x="577064" y="2076083"/>
            <a:ext cx="4378113" cy="7663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Ａｒｒａｙ</a:t>
            </a:r>
            <a:endParaRPr lang="en-US" altLang="zh-TW" dirty="0"/>
          </a:p>
          <a:p>
            <a:pPr algn="ctr"/>
            <a:r>
              <a:rPr lang="zh-TW" altLang="en-US" dirty="0"/>
              <a:t>（　４　ｗａｙｓ　）</a:t>
            </a:r>
          </a:p>
        </p:txBody>
      </p:sp>
      <p:sp>
        <p:nvSpPr>
          <p:cNvPr id="15" name="矩形 14">
            <a:extLst>
              <a:ext uri="{FF2B5EF4-FFF2-40B4-BE49-F238E27FC236}">
                <a16:creationId xmlns:a16="http://schemas.microsoft.com/office/drawing/2014/main" id="{F700BC02-0A5C-4650-AA83-9FC6B03AC474}"/>
              </a:ext>
            </a:extLst>
          </p:cNvPr>
          <p:cNvSpPr/>
          <p:nvPr/>
        </p:nvSpPr>
        <p:spPr>
          <a:xfrm>
            <a:off x="577065" y="2915010"/>
            <a:ext cx="4378112" cy="7079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16" name="矩形 15">
            <a:extLst>
              <a:ext uri="{FF2B5EF4-FFF2-40B4-BE49-F238E27FC236}">
                <a16:creationId xmlns:a16="http://schemas.microsoft.com/office/drawing/2014/main" id="{892662F4-AB57-4DA6-B80C-04CD12537B24}"/>
              </a:ext>
            </a:extLst>
          </p:cNvPr>
          <p:cNvSpPr/>
          <p:nvPr/>
        </p:nvSpPr>
        <p:spPr>
          <a:xfrm>
            <a:off x="574758" y="370190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17" name="矩形 16">
            <a:extLst>
              <a:ext uri="{FF2B5EF4-FFF2-40B4-BE49-F238E27FC236}">
                <a16:creationId xmlns:a16="http://schemas.microsoft.com/office/drawing/2014/main" id="{422704F6-DFD4-4F19-A97C-C60281B5422B}"/>
              </a:ext>
            </a:extLst>
          </p:cNvPr>
          <p:cNvSpPr/>
          <p:nvPr/>
        </p:nvSpPr>
        <p:spPr>
          <a:xfrm>
            <a:off x="577065" y="1049618"/>
            <a:ext cx="4378114" cy="9682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Ｓｏｒｔ</a:t>
            </a:r>
          </a:p>
        </p:txBody>
      </p:sp>
      <p:sp>
        <p:nvSpPr>
          <p:cNvPr id="18" name="箭號: 向下 17">
            <a:extLst>
              <a:ext uri="{FF2B5EF4-FFF2-40B4-BE49-F238E27FC236}">
                <a16:creationId xmlns:a16="http://schemas.microsoft.com/office/drawing/2014/main" id="{6DFCA1AE-75C4-4FE4-9785-C3012D025B6C}"/>
              </a:ext>
            </a:extLst>
          </p:cNvPr>
          <p:cNvSpPr/>
          <p:nvPr/>
        </p:nvSpPr>
        <p:spPr>
          <a:xfrm>
            <a:off x="10316764" y="784435"/>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0" name="箭號: 向下 19">
            <a:extLst>
              <a:ext uri="{FF2B5EF4-FFF2-40B4-BE49-F238E27FC236}">
                <a16:creationId xmlns:a16="http://schemas.microsoft.com/office/drawing/2014/main" id="{F209EDA4-1597-4104-A24C-7D7E0CBFC0EE}"/>
              </a:ext>
            </a:extLst>
          </p:cNvPr>
          <p:cNvSpPr/>
          <p:nvPr/>
        </p:nvSpPr>
        <p:spPr>
          <a:xfrm rot="5400000">
            <a:off x="8936636" y="14702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2" name="箭號: 向下 21">
            <a:extLst>
              <a:ext uri="{FF2B5EF4-FFF2-40B4-BE49-F238E27FC236}">
                <a16:creationId xmlns:a16="http://schemas.microsoft.com/office/drawing/2014/main" id="{F8F235B1-BBCF-4289-BAFE-2A54AD3A2654}"/>
              </a:ext>
            </a:extLst>
          </p:cNvPr>
          <p:cNvSpPr/>
          <p:nvPr/>
        </p:nvSpPr>
        <p:spPr>
          <a:xfrm rot="5400000">
            <a:off x="6084611" y="1545113"/>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2B7D03DD-EA3F-4D85-8A53-22BE0F50F4B6}"/>
              </a:ext>
            </a:extLst>
          </p:cNvPr>
          <p:cNvSpPr/>
          <p:nvPr/>
        </p:nvSpPr>
        <p:spPr>
          <a:xfrm>
            <a:off x="574758" y="4394743"/>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Ｊｕｄｇｅ　Ａｎｓｗｅｒ　</a:t>
            </a:r>
            <a:endParaRPr lang="en-US" altLang="zh-TW" dirty="0"/>
          </a:p>
        </p:txBody>
      </p:sp>
      <p:sp>
        <p:nvSpPr>
          <p:cNvPr id="24" name="矩形 23">
            <a:extLst>
              <a:ext uri="{FF2B5EF4-FFF2-40B4-BE49-F238E27FC236}">
                <a16:creationId xmlns:a16="http://schemas.microsoft.com/office/drawing/2014/main" id="{02B1D262-D47E-4D4C-9E24-90130665F079}"/>
              </a:ext>
            </a:extLst>
          </p:cNvPr>
          <p:cNvSpPr/>
          <p:nvPr/>
        </p:nvSpPr>
        <p:spPr>
          <a:xfrm>
            <a:off x="574758" y="5090164"/>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Ｄｒａｗ　ｔｏ　Ｐｉｃｔｕｒｅｓ</a:t>
            </a:r>
            <a:endParaRPr lang="en-US" altLang="zh-TW" dirty="0"/>
          </a:p>
        </p:txBody>
      </p:sp>
      <p:sp>
        <p:nvSpPr>
          <p:cNvPr id="25" name="矩形 24">
            <a:extLst>
              <a:ext uri="{FF2B5EF4-FFF2-40B4-BE49-F238E27FC236}">
                <a16:creationId xmlns:a16="http://schemas.microsoft.com/office/drawing/2014/main" id="{91922701-8127-4E20-8BC0-995B3DA87519}"/>
              </a:ext>
            </a:extLst>
          </p:cNvPr>
          <p:cNvSpPr/>
          <p:nvPr/>
        </p:nvSpPr>
        <p:spPr>
          <a:xfrm>
            <a:off x="5075706" y="2130615"/>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28" name="矩形 27">
            <a:extLst>
              <a:ext uri="{FF2B5EF4-FFF2-40B4-BE49-F238E27FC236}">
                <a16:creationId xmlns:a16="http://schemas.microsoft.com/office/drawing/2014/main" id="{7CB72AFE-3FD8-4D9A-8E02-72FD7005D25B}"/>
              </a:ext>
            </a:extLst>
          </p:cNvPr>
          <p:cNvSpPr/>
          <p:nvPr/>
        </p:nvSpPr>
        <p:spPr>
          <a:xfrm>
            <a:off x="1488033" y="562777"/>
            <a:ext cx="249299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ＳｏｒｔＦｒａｍｅ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29" name="箭號: 向下 28">
            <a:extLst>
              <a:ext uri="{FF2B5EF4-FFF2-40B4-BE49-F238E27FC236}">
                <a16:creationId xmlns:a16="http://schemas.microsoft.com/office/drawing/2014/main" id="{94752248-3F31-4A36-AC4C-6E9054F58AA6}"/>
              </a:ext>
            </a:extLst>
          </p:cNvPr>
          <p:cNvSpPr/>
          <p:nvPr/>
        </p:nvSpPr>
        <p:spPr>
          <a:xfrm>
            <a:off x="10316764" y="1907360"/>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FB5AEEC0-088B-4345-AFA9-696D7103E14A}"/>
              </a:ext>
            </a:extLst>
          </p:cNvPr>
          <p:cNvSpPr/>
          <p:nvPr/>
        </p:nvSpPr>
        <p:spPr>
          <a:xfrm>
            <a:off x="5075706" y="5921793"/>
            <a:ext cx="1676076" cy="657314"/>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Ｔｈｒｅａｄ</a:t>
            </a:r>
          </a:p>
        </p:txBody>
      </p:sp>
      <p:sp>
        <p:nvSpPr>
          <p:cNvPr id="31" name="矩形 30">
            <a:extLst>
              <a:ext uri="{FF2B5EF4-FFF2-40B4-BE49-F238E27FC236}">
                <a16:creationId xmlns:a16="http://schemas.microsoft.com/office/drawing/2014/main" id="{7DD2C8D3-C59E-47AC-8CF2-942334893C6E}"/>
              </a:ext>
            </a:extLst>
          </p:cNvPr>
          <p:cNvSpPr/>
          <p:nvPr/>
        </p:nvSpPr>
        <p:spPr>
          <a:xfrm>
            <a:off x="574756" y="5891341"/>
            <a:ext cx="4380421" cy="718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a:t>
            </a:r>
            <a:endParaRPr lang="en-US" altLang="zh-TW" dirty="0"/>
          </a:p>
        </p:txBody>
      </p:sp>
      <p:sp>
        <p:nvSpPr>
          <p:cNvPr id="33" name="矩形 32">
            <a:extLst>
              <a:ext uri="{FF2B5EF4-FFF2-40B4-BE49-F238E27FC236}">
                <a16:creationId xmlns:a16="http://schemas.microsoft.com/office/drawing/2014/main" id="{BA8EEE39-D6BA-4732-BFB8-F7A20B6F7129}"/>
              </a:ext>
            </a:extLst>
          </p:cNvPr>
          <p:cNvSpPr/>
          <p:nvPr/>
        </p:nvSpPr>
        <p:spPr>
          <a:xfrm>
            <a:off x="7152668" y="3076764"/>
            <a:ext cx="4564684" cy="36157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000" dirty="0"/>
          </a:p>
        </p:txBody>
      </p:sp>
      <p:sp>
        <p:nvSpPr>
          <p:cNvPr id="34" name="矩形 33">
            <a:extLst>
              <a:ext uri="{FF2B5EF4-FFF2-40B4-BE49-F238E27FC236}">
                <a16:creationId xmlns:a16="http://schemas.microsoft.com/office/drawing/2014/main" id="{470B316E-EAEF-453E-87B3-376E72ABA7B1}"/>
              </a:ext>
            </a:extLst>
          </p:cNvPr>
          <p:cNvSpPr/>
          <p:nvPr/>
        </p:nvSpPr>
        <p:spPr>
          <a:xfrm>
            <a:off x="8307622" y="3177410"/>
            <a:ext cx="2236510" cy="400110"/>
          </a:xfrm>
          <a:prstGeom prst="rect">
            <a:avLst/>
          </a:prstGeom>
          <a:noFill/>
        </p:spPr>
        <p:txBody>
          <a:bodyPr wrap="none" lIns="91440" tIns="45720" rIns="91440" bIns="45720">
            <a:spAutoFit/>
          </a:bodyPr>
          <a:lstStyle/>
          <a:p>
            <a:pPr algn="ctr"/>
            <a:r>
              <a:rPr lang="zh-TW" altLang="en-US" sz="2000" dirty="0">
                <a:ln w="0"/>
                <a:effectLst>
                  <a:outerShdw blurRad="38100" dist="19050" dir="2700000" algn="tl" rotWithShape="0">
                    <a:schemeClr val="dk1">
                      <a:alpha val="40000"/>
                    </a:schemeClr>
                  </a:outerShdw>
                </a:effectLst>
              </a:rPr>
              <a:t>ＭｕｌＦｒａｍｅ</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35" name="箭號: 向下 34">
            <a:extLst>
              <a:ext uri="{FF2B5EF4-FFF2-40B4-BE49-F238E27FC236}">
                <a16:creationId xmlns:a16="http://schemas.microsoft.com/office/drawing/2014/main" id="{1E6D696B-A5A7-4398-BCD7-1ABF8709347A}"/>
              </a:ext>
            </a:extLst>
          </p:cNvPr>
          <p:cNvSpPr/>
          <p:nvPr/>
        </p:nvSpPr>
        <p:spPr>
          <a:xfrm>
            <a:off x="10329572" y="2874351"/>
            <a:ext cx="188259" cy="1654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A54529CE-5B60-4055-A46D-443565651900}"/>
              </a:ext>
            </a:extLst>
          </p:cNvPr>
          <p:cNvSpPr/>
          <p:nvPr/>
        </p:nvSpPr>
        <p:spPr>
          <a:xfrm>
            <a:off x="7236820" y="3634848"/>
            <a:ext cx="4378114" cy="7994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Ｃｈｏｏｓｅ　Ｔｈｅ　</a:t>
            </a:r>
            <a:endParaRPr lang="en-US" altLang="zh-TW" dirty="0"/>
          </a:p>
          <a:p>
            <a:pPr algn="ctr"/>
            <a:r>
              <a:rPr lang="zh-TW" altLang="en-US" dirty="0"/>
              <a:t>Ａｌｇｏｒｉｔｈｍ　Ｏｆ　Ｍｕｌ</a:t>
            </a:r>
          </a:p>
        </p:txBody>
      </p:sp>
      <p:sp>
        <p:nvSpPr>
          <p:cNvPr id="37" name="矩形 36">
            <a:extLst>
              <a:ext uri="{FF2B5EF4-FFF2-40B4-BE49-F238E27FC236}">
                <a16:creationId xmlns:a16="http://schemas.microsoft.com/office/drawing/2014/main" id="{A747E556-412D-4208-AA42-446DE7F59421}"/>
              </a:ext>
            </a:extLst>
          </p:cNvPr>
          <p:cNvSpPr/>
          <p:nvPr/>
        </p:nvSpPr>
        <p:spPr>
          <a:xfrm>
            <a:off x="7236821" y="4502131"/>
            <a:ext cx="4378113" cy="6899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Ｇｅｎｅｒａｔｅ　Ｍａｔｒｉｘ</a:t>
            </a:r>
            <a:endParaRPr lang="en-US" altLang="zh-TW" dirty="0"/>
          </a:p>
          <a:p>
            <a:pPr algn="ctr"/>
            <a:r>
              <a:rPr lang="zh-TW" altLang="en-US" dirty="0"/>
              <a:t>（　２　ｗａｙｓ　）</a:t>
            </a:r>
          </a:p>
        </p:txBody>
      </p:sp>
      <p:sp>
        <p:nvSpPr>
          <p:cNvPr id="38" name="矩形 37">
            <a:extLst>
              <a:ext uri="{FF2B5EF4-FFF2-40B4-BE49-F238E27FC236}">
                <a16:creationId xmlns:a16="http://schemas.microsoft.com/office/drawing/2014/main" id="{8881068C-541D-4522-BF4D-01E46A967656}"/>
              </a:ext>
            </a:extLst>
          </p:cNvPr>
          <p:cNvSpPr/>
          <p:nvPr/>
        </p:nvSpPr>
        <p:spPr>
          <a:xfrm>
            <a:off x="7248263" y="5268297"/>
            <a:ext cx="4378112" cy="6342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Ｒｕｎ　Ｔｅｓｔ　＆　</a:t>
            </a:r>
            <a:endParaRPr lang="en-US" altLang="zh-TW" dirty="0"/>
          </a:p>
          <a:p>
            <a:pPr algn="ctr"/>
            <a:r>
              <a:rPr lang="zh-TW" altLang="en-US" dirty="0"/>
              <a:t>Ｃｏｕｎｔ　Ｔｉｍｅ</a:t>
            </a:r>
          </a:p>
        </p:txBody>
      </p:sp>
      <p:sp>
        <p:nvSpPr>
          <p:cNvPr id="39" name="矩形 38">
            <a:extLst>
              <a:ext uri="{FF2B5EF4-FFF2-40B4-BE49-F238E27FC236}">
                <a16:creationId xmlns:a16="http://schemas.microsoft.com/office/drawing/2014/main" id="{08372A52-5DA3-4856-A90E-2240656A7777}"/>
              </a:ext>
            </a:extLst>
          </p:cNvPr>
          <p:cNvSpPr/>
          <p:nvPr/>
        </p:nvSpPr>
        <p:spPr>
          <a:xfrm>
            <a:off x="7245954" y="5992886"/>
            <a:ext cx="4380421" cy="5992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Ｏｕｔｐｕｔ　ｔｈｅ　Ａｎｓｗｅｒ</a:t>
            </a:r>
          </a:p>
        </p:txBody>
      </p:sp>
      <p:sp>
        <p:nvSpPr>
          <p:cNvPr id="40" name="矩形 39">
            <a:extLst>
              <a:ext uri="{FF2B5EF4-FFF2-40B4-BE49-F238E27FC236}">
                <a16:creationId xmlns:a16="http://schemas.microsoft.com/office/drawing/2014/main" id="{F19D018B-3E3F-4961-8BF9-FC967C5258BB}"/>
              </a:ext>
            </a:extLst>
          </p:cNvPr>
          <p:cNvSpPr/>
          <p:nvPr/>
        </p:nvSpPr>
        <p:spPr>
          <a:xfrm>
            <a:off x="6255539" y="3705906"/>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
        <p:nvSpPr>
          <p:cNvPr id="41" name="矩形 40">
            <a:extLst>
              <a:ext uri="{FF2B5EF4-FFF2-40B4-BE49-F238E27FC236}">
                <a16:creationId xmlns:a16="http://schemas.microsoft.com/office/drawing/2014/main" id="{E72434DE-B7D2-4EC8-AABA-A6C0D81E05AD}"/>
              </a:ext>
            </a:extLst>
          </p:cNvPr>
          <p:cNvSpPr/>
          <p:nvPr/>
        </p:nvSpPr>
        <p:spPr>
          <a:xfrm>
            <a:off x="6245160" y="4502131"/>
            <a:ext cx="901132" cy="657314"/>
          </a:xfrm>
          <a:prstGeom prst="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Ｄｏｃ</a:t>
            </a:r>
          </a:p>
        </p:txBody>
      </p:sp>
    </p:spTree>
    <p:extLst>
      <p:ext uri="{BB962C8B-B14F-4D97-AF65-F5344CB8AC3E}">
        <p14:creationId xmlns:p14="http://schemas.microsoft.com/office/powerpoint/2010/main" val="145983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過程中遭遇困難－製作初期</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由於開始製作時對於ＪＡＶＡ理解剩少，所以腦袋中的畫面非常不明確：</a:t>
            </a:r>
            <a:endParaRPr lang="en-US" altLang="zh-TW" sz="2200" dirty="0"/>
          </a:p>
          <a:p>
            <a:r>
              <a:rPr lang="zh-TW" altLang="en-US" sz="2200" dirty="0"/>
              <a:t>ＧＵＩ：開始時毫無頭緒，後來參考了微處理器的ｅｄｓｉｍ５１ｄｉ才有一點概念</a:t>
            </a:r>
            <a:endParaRPr lang="en-US" altLang="zh-TW" sz="2200" dirty="0"/>
          </a:p>
          <a:p>
            <a:r>
              <a:rPr lang="zh-TW" altLang="en-US" sz="2200" dirty="0"/>
              <a:t>功能實做：這方面也是邊做邊學的，學了啥就加啥上去</a:t>
            </a:r>
            <a:endParaRPr lang="en-US" altLang="zh-TW" sz="2200" dirty="0"/>
          </a:p>
          <a:p>
            <a:endParaRPr lang="en-US" altLang="zh-TW" sz="2200" dirty="0"/>
          </a:p>
          <a:p>
            <a:pPr marL="0" indent="0">
              <a:buNone/>
            </a:pPr>
            <a:r>
              <a:rPr lang="zh-TW" altLang="en-US" sz="2200" dirty="0"/>
              <a:t>而在製作開始後不久後，馬上就出現了檔案雜亂繁多的問題：</a:t>
            </a:r>
            <a:endParaRPr lang="en-US" altLang="zh-TW" sz="2200" dirty="0"/>
          </a:p>
          <a:p>
            <a:r>
              <a:rPr lang="zh-TW" altLang="en-US" sz="2200" dirty="0"/>
              <a:t>鼓勵多註解，使用ａｂｓｔｒａｃｔ　ｃｌａｓｓ還有建制範例程式碼來統一功能及格式，另外也將專案的功能分成多個檔案分開放。</a:t>
            </a:r>
            <a:endParaRPr lang="en-US" altLang="zh-TW" sz="2200" dirty="0"/>
          </a:p>
        </p:txBody>
      </p:sp>
    </p:spTree>
    <p:extLst>
      <p:ext uri="{BB962C8B-B14F-4D97-AF65-F5344CB8AC3E}">
        <p14:creationId xmlns:p14="http://schemas.microsoft.com/office/powerpoint/2010/main" val="206205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過程中遭遇困難－動畫顯示</a:t>
            </a:r>
          </a:p>
        </p:txBody>
      </p:sp>
      <p:sp>
        <p:nvSpPr>
          <p:cNvPr id="3" name="內容版面配置區 2"/>
          <p:cNvSpPr>
            <a:spLocks noGrp="1"/>
          </p:cNvSpPr>
          <p:nvPr>
            <p:ph idx="1"/>
          </p:nvPr>
        </p:nvSpPr>
        <p:spPr>
          <a:xfrm>
            <a:off x="677334" y="1622707"/>
            <a:ext cx="9470713" cy="4482258"/>
          </a:xfrm>
        </p:spPr>
        <p:txBody>
          <a:bodyPr>
            <a:noAutofit/>
          </a:bodyPr>
          <a:lstStyle/>
          <a:p>
            <a:pPr marL="0" indent="0">
              <a:buNone/>
            </a:pPr>
            <a:r>
              <a:rPr lang="zh-TW" altLang="en-US" sz="2200" dirty="0"/>
              <a:t>為了將排序時的每一步陣列狀態都記錄下來並且以圖片的方式顯示，為此我們需要知道幾個參數：</a:t>
            </a:r>
            <a:endParaRPr lang="en-US" altLang="zh-TW" sz="2200" dirty="0"/>
          </a:p>
          <a:p>
            <a:r>
              <a:rPr lang="zh-TW" altLang="en-US" sz="2200" dirty="0"/>
              <a:t>陣列大小：才能知道圖要怎麼畫</a:t>
            </a:r>
            <a:endParaRPr lang="en-US" altLang="zh-TW" sz="2200" dirty="0"/>
          </a:p>
          <a:p>
            <a:r>
              <a:rPr lang="zh-TW" altLang="en-US" sz="2200" dirty="0"/>
              <a:t>陣列最大值／最小值：才能知道長條圖的各項長度比例</a:t>
            </a:r>
            <a:endParaRPr lang="en-US" altLang="zh-TW" sz="2200" dirty="0"/>
          </a:p>
          <a:p>
            <a:r>
              <a:rPr lang="zh-TW" altLang="en-US" sz="2200" dirty="0"/>
              <a:t>排序次數：相當於陣列改變的次數，也就是我們需要建的圖共有幾張</a:t>
            </a:r>
            <a:endParaRPr lang="en-US" altLang="zh-TW" sz="2200" dirty="0"/>
          </a:p>
          <a:p>
            <a:pPr marL="0" indent="0">
              <a:buNone/>
            </a:pPr>
            <a:r>
              <a:rPr lang="zh-TW" altLang="en-US" sz="2200" dirty="0"/>
              <a:t>最後為了避免重複計算參數太多次，我們直接建了新的ｃｌａｓｓ取代陣列</a:t>
            </a:r>
            <a:endParaRPr lang="en-US" altLang="zh-TW" sz="2200" dirty="0"/>
          </a:p>
          <a:p>
            <a:pPr marL="0" indent="0">
              <a:buNone/>
            </a:pPr>
            <a:r>
              <a:rPr lang="zh-TW" altLang="en-US" sz="2200" dirty="0"/>
              <a:t>Ｑ：這些圖該如何存取？</a:t>
            </a:r>
            <a:endParaRPr lang="en-US" altLang="zh-TW" sz="2200" dirty="0"/>
          </a:p>
          <a:p>
            <a:r>
              <a:rPr lang="zh-TW" altLang="en-US" sz="2200" dirty="0"/>
              <a:t>一開始的想法是即時算出當前陣列狀態的下一步並顯示，但這會有個問題：無法回朔；最終，我們採取折衷的方法，將每張圖都存取下來，並且在陣列大小或排序次數過多時不做圖（畢竟我們一開始的初衷是分析時間複雜度，如果為了作圖而導致無法計算大量數據就本末倒置了）。</a:t>
            </a:r>
            <a:endParaRPr lang="en-US" altLang="zh-TW" sz="2200" dirty="0"/>
          </a:p>
        </p:txBody>
      </p:sp>
    </p:spTree>
    <p:extLst>
      <p:ext uri="{BB962C8B-B14F-4D97-AF65-F5344CB8AC3E}">
        <p14:creationId xmlns:p14="http://schemas.microsoft.com/office/powerpoint/2010/main" val="214280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過程中遭遇困難－播放＆合併排序</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在進行Ｒｕｎ的偵測時，沒有辦法一直去偵測該按鈕是否為啟動的狀態：</a:t>
            </a:r>
          </a:p>
          <a:p>
            <a:r>
              <a:rPr lang="zh-TW" altLang="en-US" sz="2200" dirty="0"/>
              <a:t>用多執行緒去額外偵測並執行Ｒｕｎ這個動作，這樣我們也可以透過ｍａｉｎ更改ｓｐｅｅｄ參數的同時動態更改動畫的播放速度。</a:t>
            </a:r>
            <a:endParaRPr lang="en-US" altLang="zh-TW" sz="2200" dirty="0"/>
          </a:p>
          <a:p>
            <a:pPr marL="0" indent="0">
              <a:buNone/>
            </a:pPr>
            <a:endParaRPr lang="en-US" altLang="zh-TW" sz="2200" dirty="0"/>
          </a:p>
          <a:p>
            <a:pPr marL="0" indent="0">
              <a:buNone/>
            </a:pPr>
            <a:r>
              <a:rPr lang="zh-TW" altLang="en-US" sz="2200" dirty="0"/>
              <a:t>在要顯示的圖片超過１００張時，就算將速度調到最快動畫仍然要跑很久才能跑完：</a:t>
            </a:r>
            <a:endParaRPr lang="en-US" altLang="zh-TW" sz="2200" dirty="0"/>
          </a:p>
          <a:p>
            <a:r>
              <a:rPr lang="zh-TW" altLang="en-US" sz="2200" dirty="0"/>
              <a:t>把頁數的部分變成可更改的並且做了例外處理。</a:t>
            </a:r>
            <a:endParaRPr lang="en-US" altLang="zh-TW" sz="2200" dirty="0"/>
          </a:p>
          <a:p>
            <a:pPr marL="0" indent="0">
              <a:buNone/>
            </a:pPr>
            <a:endParaRPr lang="en-US" altLang="zh-TW" sz="2200" dirty="0"/>
          </a:p>
          <a:p>
            <a:pPr marL="0" indent="0">
              <a:buNone/>
            </a:pPr>
            <a:r>
              <a:rPr lang="zh-TW" altLang="en-US" sz="2200" dirty="0"/>
              <a:t>此外在實作合併排序時，我們發現該演算法並沒有做ｓｗａｐ的行為：</a:t>
            </a:r>
            <a:endParaRPr lang="en-US" altLang="zh-TW" sz="2200" dirty="0"/>
          </a:p>
          <a:p>
            <a:r>
              <a:rPr lang="zh-TW" altLang="en-US" sz="2200" dirty="0"/>
              <a:t>當初的想法是為該演算法另外做出一種畫圖方式來代替，但後來因為時間考量作廢改成不顯示圖片。</a:t>
            </a:r>
            <a:endParaRPr lang="en-US" altLang="zh-TW" sz="2200" dirty="0"/>
          </a:p>
        </p:txBody>
      </p:sp>
    </p:spTree>
    <p:extLst>
      <p:ext uri="{BB962C8B-B14F-4D97-AF65-F5344CB8AC3E}">
        <p14:creationId xmlns:p14="http://schemas.microsoft.com/office/powerpoint/2010/main" val="182013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過程中遭遇困難－演算法效率與精度問題</a:t>
            </a:r>
          </a:p>
        </p:txBody>
      </p:sp>
      <p:sp>
        <p:nvSpPr>
          <p:cNvPr id="3" name="內容版面配置區 2"/>
          <p:cNvSpPr>
            <a:spLocks noGrp="1"/>
          </p:cNvSpPr>
          <p:nvPr>
            <p:ph idx="1"/>
          </p:nvPr>
        </p:nvSpPr>
        <p:spPr>
          <a:xfrm>
            <a:off x="677334" y="1622707"/>
            <a:ext cx="9112125" cy="4482258"/>
          </a:xfrm>
        </p:spPr>
        <p:txBody>
          <a:bodyPr>
            <a:noAutofit/>
          </a:bodyPr>
          <a:lstStyle/>
          <a:p>
            <a:pPr marL="0" indent="0">
              <a:buNone/>
            </a:pPr>
            <a:r>
              <a:rPr lang="zh-TW" altLang="en-US" sz="2200" dirty="0"/>
              <a:t>ＪＡＶＡ對於函式間的陣列傳遞似乎是ｃａｌｌ　ｂｙ　ｖａｌｕｅ：</a:t>
            </a:r>
          </a:p>
          <a:p>
            <a:r>
              <a:rPr lang="zh-TW" altLang="en-US" sz="2200" dirty="0"/>
              <a:t>擔心會影響實際效能，我們盡量減少了函式呼叫時的陣列使用（例如期末考時的ｓｗａｐ），但對於本來就需要呼叫遞迴的演算法（例如ｑｕｉｃｋ　ｓｏｒｔ等）就實在沒有辦法了。</a:t>
            </a:r>
            <a:endParaRPr lang="en-US" altLang="zh-TW" sz="2200" dirty="0"/>
          </a:p>
          <a:p>
            <a:pPr marL="0" indent="0">
              <a:buNone/>
            </a:pPr>
            <a:endParaRPr lang="en-US" altLang="zh-TW" sz="2200" dirty="0"/>
          </a:p>
          <a:p>
            <a:pPr marL="0" indent="0">
              <a:buNone/>
            </a:pPr>
            <a:r>
              <a:rPr lang="zh-TW" altLang="en-US" sz="2200" dirty="0"/>
              <a:t>Ｑ：作圖是否會花太多不必要的時間？</a:t>
            </a:r>
            <a:endParaRPr lang="en-US" altLang="zh-TW" sz="2200" dirty="0"/>
          </a:p>
          <a:p>
            <a:r>
              <a:rPr lang="zh-TW" altLang="en-US" sz="2200" dirty="0"/>
              <a:t>我們的ｓｏｒｔ實際執行的步驟如下：</a:t>
            </a:r>
            <a:endParaRPr lang="en-US" altLang="zh-TW" sz="2200" dirty="0"/>
          </a:p>
          <a:p>
            <a:r>
              <a:rPr lang="zh-TW" altLang="en-US" sz="2200" dirty="0"/>
              <a:t>讀入檔案＞計時開始＞排序並計入交換次數＞計時結束＞建作圖陣列＞再次排序並依序放入圖＞結束</a:t>
            </a:r>
            <a:endParaRPr lang="en-US" altLang="zh-TW" sz="2200" dirty="0"/>
          </a:p>
          <a:p>
            <a:r>
              <a:rPr lang="zh-TW" altLang="en-US" sz="2200" dirty="0"/>
              <a:t>所以基本上是不會計算進去的</a:t>
            </a:r>
            <a:endParaRPr lang="en-US" altLang="zh-TW" sz="2200" dirty="0"/>
          </a:p>
        </p:txBody>
      </p:sp>
    </p:spTree>
    <p:extLst>
      <p:ext uri="{BB962C8B-B14F-4D97-AF65-F5344CB8AC3E}">
        <p14:creationId xmlns:p14="http://schemas.microsoft.com/office/powerpoint/2010/main" val="80920568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165</TotalTime>
  <Words>1015</Words>
  <Application>Microsoft Office PowerPoint</Application>
  <PresentationFormat>寬螢幕</PresentationFormat>
  <Paragraphs>95</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Arial</vt:lpstr>
      <vt:lpstr>Courier New</vt:lpstr>
      <vt:lpstr>Trebuchet MS</vt:lpstr>
      <vt:lpstr>Wingdings 3</vt:lpstr>
      <vt:lpstr>多面向</vt:lpstr>
      <vt:lpstr>演算法效能評比</vt:lpstr>
      <vt:lpstr>製作動機與想法</vt:lpstr>
      <vt:lpstr>系統概述與特色</vt:lpstr>
      <vt:lpstr>系統需求</vt:lpstr>
      <vt:lpstr>架構</vt:lpstr>
      <vt:lpstr>過程中遭遇困難－製作初期</vt:lpstr>
      <vt:lpstr>過程中遭遇困難－動畫顯示</vt:lpstr>
      <vt:lpstr>過程中遭遇困難－播放＆合併排序</vt:lpstr>
      <vt:lpstr>過程中遭遇困難－演算法效率與精度問題</vt:lpstr>
      <vt:lpstr>過程中遭遇困難－讀取檔案＆資料處理</vt:lpstr>
      <vt:lpstr>分工情形</vt:lpstr>
      <vt:lpstr>ＴＨＥ　ＥＮＤ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演算法效能評比</dc:title>
  <dc:creator>Acer</dc:creator>
  <cp:lastModifiedBy>not found 404</cp:lastModifiedBy>
  <cp:revision>18</cp:revision>
  <dcterms:created xsi:type="dcterms:W3CDTF">2021-06-21T08:18:40Z</dcterms:created>
  <dcterms:modified xsi:type="dcterms:W3CDTF">2021-06-21T23:10:08Z</dcterms:modified>
</cp:coreProperties>
</file>