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Master" Target="slideMasters/slideMaster2.xml"/><Relationship Id="rId19" Type="http://schemas.openxmlformats.org/officeDocument/2006/relationships/font" Target="fonts/Raleway-boldItalic.fntdata"/><Relationship Id="rId6" Type="http://schemas.openxmlformats.org/officeDocument/2006/relationships/notesMaster" Target="notesMasters/notesMaster1.xml"/><Relationship Id="rId18"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c35d3a9c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c35d3a9c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c35d3a9c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c35d3a9c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c35d3a9c7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c35d3a9c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c35d3a9c7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c35d3a9c7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c35d3a9c7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c35d3a9c7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c35d3a9c7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c35d3a9c7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c35d3a9c7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c35d3a9c7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c35d3a9c7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c35d3a9c7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c35d3a9c7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c35d3a9c7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727650" y="654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Our Problem Definition</a:t>
            </a:r>
            <a:endParaRPr/>
          </a:p>
        </p:txBody>
      </p:sp>
      <p:sp>
        <p:nvSpPr>
          <p:cNvPr id="132" name="Google Shape;132;p25"/>
          <p:cNvSpPr txBox="1"/>
          <p:nvPr>
            <p:ph idx="1" type="body"/>
          </p:nvPr>
        </p:nvSpPr>
        <p:spPr>
          <a:xfrm>
            <a:off x="727650" y="1441200"/>
            <a:ext cx="7981800" cy="37023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TW" sz="1800"/>
              <a:t>Choosing fewer vertices to store in GTT can make the average page space usage higher.</a:t>
            </a:r>
            <a:endParaRPr sz="1800"/>
          </a:p>
          <a:p>
            <a:pPr indent="0" lvl="0" marL="0" rtl="0" algn="l">
              <a:lnSpc>
                <a:spcPct val="150000"/>
              </a:lnSpc>
              <a:spcBef>
                <a:spcPts val="1200"/>
              </a:spcBef>
              <a:spcAft>
                <a:spcPts val="0"/>
              </a:spcAft>
              <a:buNone/>
            </a:pPr>
            <a:r>
              <a:t/>
            </a:r>
            <a:endParaRPr sz="1800"/>
          </a:p>
          <a:p>
            <a:pPr indent="0" lvl="0" marL="0" rtl="0" algn="l">
              <a:lnSpc>
                <a:spcPct val="150000"/>
              </a:lnSpc>
              <a:spcBef>
                <a:spcPts val="1200"/>
              </a:spcBef>
              <a:spcAft>
                <a:spcPts val="0"/>
              </a:spcAft>
              <a:buNone/>
            </a:pPr>
            <a:r>
              <a:t/>
            </a:r>
            <a:endParaRPr sz="1800"/>
          </a:p>
          <a:p>
            <a:pPr indent="-342900" lvl="0" marL="457200" rtl="0" algn="l">
              <a:lnSpc>
                <a:spcPct val="150000"/>
              </a:lnSpc>
              <a:spcBef>
                <a:spcPts val="1200"/>
              </a:spcBef>
              <a:spcAft>
                <a:spcPts val="0"/>
              </a:spcAft>
              <a:buSzPts val="1800"/>
              <a:buChar char="❖"/>
            </a:pPr>
            <a:r>
              <a:rPr lang="zh-TW" sz="1800"/>
              <a:t>Our goal is to use as few vertices as possible to store in GTT.</a:t>
            </a:r>
            <a:endParaRPr sz="1800"/>
          </a:p>
          <a:p>
            <a:pPr indent="-342900" lvl="0" marL="457200" rtl="0" algn="l">
              <a:lnSpc>
                <a:spcPct val="150000"/>
              </a:lnSpc>
              <a:spcBef>
                <a:spcPts val="0"/>
              </a:spcBef>
              <a:spcAft>
                <a:spcPts val="0"/>
              </a:spcAft>
              <a:buSzPts val="1800"/>
              <a:buChar char="❖"/>
            </a:pPr>
            <a:r>
              <a:rPr lang="zh-TW" sz="1800"/>
              <a:t>Where have I seen this problem?</a:t>
            </a:r>
            <a:endParaRPr sz="1800"/>
          </a:p>
        </p:txBody>
      </p:sp>
      <p:pic>
        <p:nvPicPr>
          <p:cNvPr id="133" name="Google Shape;133;p25"/>
          <p:cNvPicPr preferRelativeResize="0"/>
          <p:nvPr/>
        </p:nvPicPr>
        <p:blipFill>
          <a:blip r:embed="rId3">
            <a:alphaModFix/>
          </a:blip>
          <a:stretch>
            <a:fillRect/>
          </a:stretch>
        </p:blipFill>
        <p:spPr>
          <a:xfrm>
            <a:off x="1200225" y="2417875"/>
            <a:ext cx="6345025" cy="709225"/>
          </a:xfrm>
          <a:prstGeom prst="rect">
            <a:avLst/>
          </a:prstGeom>
          <a:noFill/>
          <a:ln>
            <a:noFill/>
          </a:ln>
        </p:spPr>
      </p:pic>
      <p:cxnSp>
        <p:nvCxnSpPr>
          <p:cNvPr id="134" name="Google Shape;134;p25"/>
          <p:cNvCxnSpPr/>
          <p:nvPr/>
        </p:nvCxnSpPr>
        <p:spPr>
          <a:xfrm>
            <a:off x="2925650" y="2817925"/>
            <a:ext cx="758400" cy="263700"/>
          </a:xfrm>
          <a:prstGeom prst="straightConnector1">
            <a:avLst/>
          </a:prstGeom>
          <a:noFill/>
          <a:ln cap="flat" cmpd="sng" w="9525">
            <a:solidFill>
              <a:srgbClr val="FF0000"/>
            </a:solidFill>
            <a:prstDash val="solid"/>
            <a:round/>
            <a:headEnd len="med" w="med" type="none"/>
            <a:tailEnd len="med" w="med" type="none"/>
          </a:ln>
        </p:spPr>
      </p:cxnSp>
      <p:cxnSp>
        <p:nvCxnSpPr>
          <p:cNvPr id="135" name="Google Shape;135;p25"/>
          <p:cNvCxnSpPr/>
          <p:nvPr/>
        </p:nvCxnSpPr>
        <p:spPr>
          <a:xfrm>
            <a:off x="3684050" y="2817925"/>
            <a:ext cx="758400" cy="2637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727650" y="654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Our Problem Definition</a:t>
            </a:r>
            <a:endParaRPr/>
          </a:p>
        </p:txBody>
      </p:sp>
      <p:sp>
        <p:nvSpPr>
          <p:cNvPr id="141" name="Google Shape;141;p26"/>
          <p:cNvSpPr txBox="1"/>
          <p:nvPr>
            <p:ph idx="1" type="body"/>
          </p:nvPr>
        </p:nvSpPr>
        <p:spPr>
          <a:xfrm>
            <a:off x="727650" y="1441200"/>
            <a:ext cx="7981800" cy="37023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TW" sz="1800"/>
              <a:t>Prove - This problem belongs to NP (Vertex cover)</a:t>
            </a:r>
            <a:endParaRPr sz="1800"/>
          </a:p>
          <a:p>
            <a:pPr indent="-342900" lvl="0" marL="457200" rtl="0" algn="l">
              <a:lnSpc>
                <a:spcPct val="150000"/>
              </a:lnSpc>
              <a:spcBef>
                <a:spcPts val="0"/>
              </a:spcBef>
              <a:spcAft>
                <a:spcPts val="0"/>
              </a:spcAft>
              <a:buSzPts val="1800"/>
              <a:buChar char="❖"/>
            </a:pPr>
            <a:r>
              <a:rPr lang="zh-TW" sz="1800"/>
              <a:t>Vertex cover of a graph is a set of vertices that includes at least one endpoint of every edge of the graph.</a:t>
            </a:r>
            <a:endParaRPr sz="1800"/>
          </a:p>
          <a:p>
            <a:pPr indent="-342900" lvl="0" marL="457200" rtl="0" algn="l">
              <a:lnSpc>
                <a:spcPct val="150000"/>
              </a:lnSpc>
              <a:spcBef>
                <a:spcPts val="0"/>
              </a:spcBef>
              <a:spcAft>
                <a:spcPts val="0"/>
              </a:spcAft>
              <a:buSzPts val="1800"/>
              <a:buChar char="❖"/>
            </a:pPr>
            <a:r>
              <a:rPr lang="zh-TW" sz="1800"/>
              <a:t>Select a point to be stored in GTT, and its neighbors will also be put into the page → Equivalent to the selected vertex, all its connected edges (even one more vertex) will also be covered.</a:t>
            </a:r>
            <a:endParaRPr sz="1800"/>
          </a:p>
          <a:p>
            <a:pPr indent="-342900" lvl="0" marL="457200" rtl="0" algn="l">
              <a:lnSpc>
                <a:spcPct val="150000"/>
              </a:lnSpc>
              <a:spcBef>
                <a:spcPts val="0"/>
              </a:spcBef>
              <a:spcAft>
                <a:spcPts val="0"/>
              </a:spcAft>
              <a:buSzPts val="1800"/>
              <a:buChar char="❖"/>
            </a:pPr>
            <a:r>
              <a:rPr lang="zh-TW" sz="1800"/>
              <a:t>Since this problem → vertex cover, it belongs to NP #</a:t>
            </a:r>
            <a:endParaRPr sz="1800"/>
          </a:p>
        </p:txBody>
      </p:sp>
      <p:sp>
        <p:nvSpPr>
          <p:cNvPr id="142" name="Google Shape;142;p26"/>
          <p:cNvSpPr txBox="1"/>
          <p:nvPr/>
        </p:nvSpPr>
        <p:spPr>
          <a:xfrm>
            <a:off x="3135200" y="3884000"/>
            <a:ext cx="5954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accent1"/>
                </a:solidFill>
                <a:latin typeface="Lato"/>
                <a:ea typeface="Lato"/>
                <a:cs typeface="Lato"/>
                <a:sym typeface="Lato"/>
              </a:rPr>
              <a:t>P</a:t>
            </a:r>
            <a:endParaRPr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727650" y="654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Our Proposed Method</a:t>
            </a:r>
            <a:endParaRPr/>
          </a:p>
        </p:txBody>
      </p:sp>
      <p:sp>
        <p:nvSpPr>
          <p:cNvPr id="148" name="Google Shape;148;p27"/>
          <p:cNvSpPr/>
          <p:nvPr/>
        </p:nvSpPr>
        <p:spPr>
          <a:xfrm>
            <a:off x="1895050" y="3963675"/>
            <a:ext cx="798600" cy="7986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Lato"/>
                <a:ea typeface="Lato"/>
                <a:cs typeface="Lato"/>
                <a:sym typeface="Lato"/>
              </a:rPr>
              <a:t>V1</a:t>
            </a:r>
            <a:endParaRPr>
              <a:latin typeface="Lato"/>
              <a:ea typeface="Lato"/>
              <a:cs typeface="Lato"/>
              <a:sym typeface="Lato"/>
            </a:endParaRPr>
          </a:p>
        </p:txBody>
      </p:sp>
      <p:sp>
        <p:nvSpPr>
          <p:cNvPr id="149" name="Google Shape;149;p27"/>
          <p:cNvSpPr/>
          <p:nvPr/>
        </p:nvSpPr>
        <p:spPr>
          <a:xfrm>
            <a:off x="3033875" y="3963675"/>
            <a:ext cx="798600" cy="7986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Lato"/>
                <a:ea typeface="Lato"/>
                <a:cs typeface="Lato"/>
                <a:sym typeface="Lato"/>
              </a:rPr>
              <a:t>V2</a:t>
            </a:r>
            <a:endParaRPr>
              <a:latin typeface="Lato"/>
              <a:ea typeface="Lato"/>
              <a:cs typeface="Lato"/>
              <a:sym typeface="Lato"/>
            </a:endParaRPr>
          </a:p>
        </p:txBody>
      </p:sp>
      <p:sp>
        <p:nvSpPr>
          <p:cNvPr id="150" name="Google Shape;150;p27"/>
          <p:cNvSpPr/>
          <p:nvPr/>
        </p:nvSpPr>
        <p:spPr>
          <a:xfrm>
            <a:off x="4172700" y="3963675"/>
            <a:ext cx="798600" cy="7986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Lato"/>
                <a:ea typeface="Lato"/>
                <a:cs typeface="Lato"/>
                <a:sym typeface="Lato"/>
              </a:rPr>
              <a:t>V3</a:t>
            </a:r>
            <a:endParaRPr>
              <a:latin typeface="Lato"/>
              <a:ea typeface="Lato"/>
              <a:cs typeface="Lato"/>
              <a:sym typeface="Lato"/>
            </a:endParaRPr>
          </a:p>
        </p:txBody>
      </p:sp>
      <p:sp>
        <p:nvSpPr>
          <p:cNvPr id="151" name="Google Shape;151;p27"/>
          <p:cNvSpPr/>
          <p:nvPr/>
        </p:nvSpPr>
        <p:spPr>
          <a:xfrm>
            <a:off x="5311525" y="3963675"/>
            <a:ext cx="798600" cy="7986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Lato"/>
                <a:ea typeface="Lato"/>
                <a:cs typeface="Lato"/>
                <a:sym typeface="Lato"/>
              </a:rPr>
              <a:t>V4</a:t>
            </a:r>
            <a:endParaRPr>
              <a:latin typeface="Lato"/>
              <a:ea typeface="Lato"/>
              <a:cs typeface="Lato"/>
              <a:sym typeface="Lato"/>
            </a:endParaRPr>
          </a:p>
        </p:txBody>
      </p:sp>
      <p:sp>
        <p:nvSpPr>
          <p:cNvPr id="152" name="Google Shape;152;p27"/>
          <p:cNvSpPr/>
          <p:nvPr/>
        </p:nvSpPr>
        <p:spPr>
          <a:xfrm>
            <a:off x="6450350" y="3963675"/>
            <a:ext cx="798600" cy="798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Lato"/>
                <a:ea typeface="Lato"/>
                <a:cs typeface="Lato"/>
                <a:sym typeface="Lato"/>
              </a:rPr>
              <a:t>V5</a:t>
            </a:r>
            <a:endParaRPr>
              <a:latin typeface="Lato"/>
              <a:ea typeface="Lato"/>
              <a:cs typeface="Lato"/>
              <a:sym typeface="Lato"/>
            </a:endParaRPr>
          </a:p>
        </p:txBody>
      </p:sp>
      <p:cxnSp>
        <p:nvCxnSpPr>
          <p:cNvPr id="153" name="Google Shape;153;p27"/>
          <p:cNvCxnSpPr>
            <a:stCxn id="148" idx="6"/>
            <a:endCxn id="149" idx="2"/>
          </p:cNvCxnSpPr>
          <p:nvPr/>
        </p:nvCxnSpPr>
        <p:spPr>
          <a:xfrm>
            <a:off x="2693650" y="4362975"/>
            <a:ext cx="340200" cy="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27"/>
          <p:cNvCxnSpPr>
            <a:stCxn id="149" idx="6"/>
            <a:endCxn id="150" idx="2"/>
          </p:cNvCxnSpPr>
          <p:nvPr/>
        </p:nvCxnSpPr>
        <p:spPr>
          <a:xfrm>
            <a:off x="3832475" y="4362975"/>
            <a:ext cx="340200" cy="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27"/>
          <p:cNvCxnSpPr>
            <a:stCxn id="150" idx="6"/>
            <a:endCxn id="151" idx="2"/>
          </p:cNvCxnSpPr>
          <p:nvPr/>
        </p:nvCxnSpPr>
        <p:spPr>
          <a:xfrm>
            <a:off x="4971300" y="4362975"/>
            <a:ext cx="340200" cy="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27"/>
          <p:cNvCxnSpPr>
            <a:stCxn id="151" idx="6"/>
            <a:endCxn id="152" idx="2"/>
          </p:cNvCxnSpPr>
          <p:nvPr/>
        </p:nvCxnSpPr>
        <p:spPr>
          <a:xfrm>
            <a:off x="6110125" y="4362975"/>
            <a:ext cx="340200" cy="0"/>
          </a:xfrm>
          <a:prstGeom prst="straightConnector1">
            <a:avLst/>
          </a:prstGeom>
          <a:noFill/>
          <a:ln cap="flat" cmpd="sng" w="9525">
            <a:solidFill>
              <a:schemeClr val="dk2"/>
            </a:solidFill>
            <a:prstDash val="solid"/>
            <a:round/>
            <a:headEnd len="med" w="med" type="none"/>
            <a:tailEnd len="med" w="med" type="none"/>
          </a:ln>
        </p:spPr>
      </p:cxnSp>
      <p:sp>
        <p:nvSpPr>
          <p:cNvPr id="157" name="Google Shape;157;p27"/>
          <p:cNvSpPr txBox="1"/>
          <p:nvPr>
            <p:ph idx="1" type="body"/>
          </p:nvPr>
        </p:nvSpPr>
        <p:spPr>
          <a:xfrm>
            <a:off x="727650" y="1441200"/>
            <a:ext cx="7981800" cy="2223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TW" sz="1800"/>
              <a:t>Since this is an NP problem, we give up on finding the best solution and try to find an approximate solution.</a:t>
            </a:r>
            <a:endParaRPr sz="1800"/>
          </a:p>
          <a:p>
            <a:pPr indent="-342900" lvl="0" marL="457200" rtl="0" algn="l">
              <a:lnSpc>
                <a:spcPct val="150000"/>
              </a:lnSpc>
              <a:spcBef>
                <a:spcPts val="0"/>
              </a:spcBef>
              <a:spcAft>
                <a:spcPts val="0"/>
              </a:spcAft>
              <a:buSzPts val="1800"/>
              <a:buChar char="❖"/>
            </a:pPr>
            <a:r>
              <a:rPr lang="zh-TW" sz="1800"/>
              <a:t>Find the connected pair with the smallest number, put these two vertices into GTT, and put their neighbors into page, then remove these two vertices and their neighbors, repeat until the graph is empty.</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727650" y="654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Original Algorithm (Speculation)</a:t>
            </a:r>
            <a:endParaRPr/>
          </a:p>
        </p:txBody>
      </p:sp>
      <p:sp>
        <p:nvSpPr>
          <p:cNvPr id="163" name="Google Shape;163;p28"/>
          <p:cNvSpPr txBox="1"/>
          <p:nvPr>
            <p:ph idx="1" type="body"/>
          </p:nvPr>
        </p:nvSpPr>
        <p:spPr>
          <a:xfrm>
            <a:off x="727650" y="1441200"/>
            <a:ext cx="7981800" cy="37023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TW" sz="1800"/>
              <a:t>In order to simplify the problem, the following implementations assume that the graph is an </a:t>
            </a:r>
            <a:r>
              <a:rPr b="1" lang="zh-TW" sz="1800"/>
              <a:t>undirected graph</a:t>
            </a:r>
            <a:r>
              <a:rPr lang="zh-TW" sz="1800"/>
              <a:t>, and ensure that it is </a:t>
            </a:r>
            <a:r>
              <a:rPr b="1" lang="zh-TW" sz="1800"/>
              <a:t>connected.</a:t>
            </a:r>
            <a:endParaRPr b="1" sz="1800"/>
          </a:p>
        </p:txBody>
      </p:sp>
      <p:pic>
        <p:nvPicPr>
          <p:cNvPr id="164" name="Google Shape;164;p28"/>
          <p:cNvPicPr preferRelativeResize="0"/>
          <p:nvPr/>
        </p:nvPicPr>
        <p:blipFill>
          <a:blip r:embed="rId3">
            <a:alphaModFix/>
          </a:blip>
          <a:stretch>
            <a:fillRect/>
          </a:stretch>
        </p:blipFill>
        <p:spPr>
          <a:xfrm>
            <a:off x="670400" y="2367249"/>
            <a:ext cx="7981800" cy="27762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727650" y="654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Original Algorithm (Speculation)</a:t>
            </a:r>
            <a:endParaRPr/>
          </a:p>
        </p:txBody>
      </p:sp>
      <p:sp>
        <p:nvSpPr>
          <p:cNvPr id="170" name="Google Shape;170;p29"/>
          <p:cNvSpPr txBox="1"/>
          <p:nvPr>
            <p:ph idx="1" type="body"/>
          </p:nvPr>
        </p:nvSpPr>
        <p:spPr>
          <a:xfrm>
            <a:off x="727650" y="1441200"/>
            <a:ext cx="7981800" cy="37023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t/>
            </a:r>
            <a:endParaRPr sz="1800"/>
          </a:p>
        </p:txBody>
      </p:sp>
      <p:pic>
        <p:nvPicPr>
          <p:cNvPr id="171" name="Google Shape;171;p29"/>
          <p:cNvPicPr preferRelativeResize="0"/>
          <p:nvPr/>
        </p:nvPicPr>
        <p:blipFill>
          <a:blip r:embed="rId3">
            <a:alphaModFix/>
          </a:blip>
          <a:stretch>
            <a:fillRect/>
          </a:stretch>
        </p:blipFill>
        <p:spPr>
          <a:xfrm>
            <a:off x="884125" y="1368700"/>
            <a:ext cx="6524601" cy="382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727650" y="654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Our Algorithm</a:t>
            </a:r>
            <a:endParaRPr/>
          </a:p>
        </p:txBody>
      </p:sp>
      <p:sp>
        <p:nvSpPr>
          <p:cNvPr id="177" name="Google Shape;177;p30"/>
          <p:cNvSpPr txBox="1"/>
          <p:nvPr>
            <p:ph idx="1" type="body"/>
          </p:nvPr>
        </p:nvSpPr>
        <p:spPr>
          <a:xfrm>
            <a:off x="727650" y="1441200"/>
            <a:ext cx="7981800" cy="37023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TW" sz="1800"/>
              <a:t>TC : O(m), m = |edges|.</a:t>
            </a:r>
            <a:endParaRPr sz="1800"/>
          </a:p>
          <a:p>
            <a:pPr indent="-342900" lvl="0" marL="457200" rtl="0" algn="l">
              <a:lnSpc>
                <a:spcPct val="150000"/>
              </a:lnSpc>
              <a:spcBef>
                <a:spcPts val="0"/>
              </a:spcBef>
              <a:spcAft>
                <a:spcPts val="0"/>
              </a:spcAft>
              <a:buSzPts val="1800"/>
              <a:buChar char="❖"/>
            </a:pPr>
            <a:r>
              <a:rPr lang="zh-TW" sz="1800"/>
              <a:t>Since this is an algorithm </a:t>
            </a:r>
            <a:endParaRPr sz="1800"/>
          </a:p>
          <a:p>
            <a:pPr indent="0" lvl="0" marL="0" rtl="0" algn="l">
              <a:lnSpc>
                <a:spcPct val="150000"/>
              </a:lnSpc>
              <a:spcBef>
                <a:spcPts val="1200"/>
              </a:spcBef>
              <a:spcAft>
                <a:spcPts val="0"/>
              </a:spcAft>
              <a:buNone/>
            </a:pPr>
            <a:r>
              <a:rPr lang="zh-TW" sz="1800"/>
              <a:t>developed based on large graphs, any </a:t>
            </a:r>
            <a:endParaRPr sz="1800"/>
          </a:p>
          <a:p>
            <a:pPr indent="0" lvl="0" marL="0" rtl="0" algn="l">
              <a:lnSpc>
                <a:spcPct val="150000"/>
              </a:lnSpc>
              <a:spcBef>
                <a:spcPts val="1200"/>
              </a:spcBef>
              <a:spcAft>
                <a:spcPts val="0"/>
              </a:spcAft>
              <a:buNone/>
            </a:pPr>
            <a:r>
              <a:rPr lang="zh-TW" sz="1800"/>
              <a:t>solution requiring more than O(m) </a:t>
            </a:r>
            <a:endParaRPr sz="1800"/>
          </a:p>
          <a:p>
            <a:pPr indent="0" lvl="0" marL="0" rtl="0" algn="l">
              <a:lnSpc>
                <a:spcPct val="150000"/>
              </a:lnSpc>
              <a:spcBef>
                <a:spcPts val="1200"/>
              </a:spcBef>
              <a:spcAft>
                <a:spcPts val="0"/>
              </a:spcAft>
              <a:buNone/>
            </a:pPr>
            <a:r>
              <a:rPr lang="zh-TW" sz="1800"/>
              <a:t>is not considered.</a:t>
            </a:r>
            <a:endParaRPr sz="1800"/>
          </a:p>
          <a:p>
            <a:pPr indent="-342900" lvl="0" marL="457200" rtl="0" algn="l">
              <a:lnSpc>
                <a:spcPct val="150000"/>
              </a:lnSpc>
              <a:spcBef>
                <a:spcPts val="1200"/>
              </a:spcBef>
              <a:spcAft>
                <a:spcPts val="0"/>
              </a:spcAft>
              <a:buSzPts val="1800"/>
              <a:buChar char="❖"/>
            </a:pPr>
            <a:r>
              <a:rPr lang="zh-TW" sz="1800"/>
              <a:t>The number of nodes put </a:t>
            </a:r>
            <a:endParaRPr sz="1800"/>
          </a:p>
          <a:p>
            <a:pPr indent="0" lvl="0" marL="0" rtl="0" algn="l">
              <a:lnSpc>
                <a:spcPct val="150000"/>
              </a:lnSpc>
              <a:spcBef>
                <a:spcPts val="1200"/>
              </a:spcBef>
              <a:spcAft>
                <a:spcPts val="1200"/>
              </a:spcAft>
              <a:buNone/>
            </a:pPr>
            <a:r>
              <a:rPr lang="zh-TW" sz="1800"/>
              <a:t>into GTT is always less than best*2.</a:t>
            </a:r>
            <a:endParaRPr sz="1800"/>
          </a:p>
        </p:txBody>
      </p:sp>
      <p:pic>
        <p:nvPicPr>
          <p:cNvPr id="178" name="Google Shape;178;p30"/>
          <p:cNvPicPr preferRelativeResize="0"/>
          <p:nvPr/>
        </p:nvPicPr>
        <p:blipFill rotWithShape="1">
          <a:blip r:embed="rId3">
            <a:alphaModFix/>
          </a:blip>
          <a:srcRect b="5520" l="9371" r="0" t="5001"/>
          <a:stretch/>
        </p:blipFill>
        <p:spPr>
          <a:xfrm>
            <a:off x="4572000" y="807800"/>
            <a:ext cx="4033475" cy="413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727650" y="654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Check for correctness</a:t>
            </a:r>
            <a:endParaRPr/>
          </a:p>
        </p:txBody>
      </p:sp>
      <p:sp>
        <p:nvSpPr>
          <p:cNvPr id="184" name="Google Shape;184;p31"/>
          <p:cNvSpPr txBox="1"/>
          <p:nvPr>
            <p:ph idx="1" type="body"/>
          </p:nvPr>
        </p:nvSpPr>
        <p:spPr>
          <a:xfrm>
            <a:off x="727650" y="1441200"/>
            <a:ext cx="7981800" cy="37023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t/>
            </a:r>
            <a:endParaRPr sz="1800"/>
          </a:p>
        </p:txBody>
      </p:sp>
      <p:pic>
        <p:nvPicPr>
          <p:cNvPr id="185" name="Google Shape;185;p31"/>
          <p:cNvPicPr preferRelativeResize="0"/>
          <p:nvPr/>
        </p:nvPicPr>
        <p:blipFill>
          <a:blip r:embed="rId3">
            <a:alphaModFix/>
          </a:blip>
          <a:stretch>
            <a:fillRect/>
          </a:stretch>
        </p:blipFill>
        <p:spPr>
          <a:xfrm>
            <a:off x="943725" y="1441200"/>
            <a:ext cx="6838950" cy="339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727650" y="654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Our Experiment / Evaluation</a:t>
            </a:r>
            <a:endParaRPr/>
          </a:p>
          <a:p>
            <a:pPr indent="0" lvl="0" marL="0" rtl="0" algn="l">
              <a:spcBef>
                <a:spcPts val="0"/>
              </a:spcBef>
              <a:spcAft>
                <a:spcPts val="0"/>
              </a:spcAft>
              <a:buNone/>
            </a:pPr>
            <a:r>
              <a:t/>
            </a:r>
            <a:endParaRPr/>
          </a:p>
        </p:txBody>
      </p:sp>
      <p:sp>
        <p:nvSpPr>
          <p:cNvPr id="191" name="Google Shape;191;p32"/>
          <p:cNvSpPr txBox="1"/>
          <p:nvPr>
            <p:ph idx="1" type="body"/>
          </p:nvPr>
        </p:nvSpPr>
        <p:spPr>
          <a:xfrm>
            <a:off x="727650" y="1441200"/>
            <a:ext cx="7981800" cy="3372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TW" sz="1800"/>
              <a:t>The following definitions are used to evaluate :</a:t>
            </a:r>
            <a:endParaRPr sz="1800"/>
          </a:p>
          <a:p>
            <a:pPr indent="-342900" lvl="1" marL="914400" rtl="0" algn="l">
              <a:lnSpc>
                <a:spcPct val="150000"/>
              </a:lnSpc>
              <a:spcBef>
                <a:spcPts val="0"/>
              </a:spcBef>
              <a:spcAft>
                <a:spcPts val="0"/>
              </a:spcAft>
              <a:buSzPts val="1800"/>
              <a:buChar char="➢"/>
            </a:pPr>
            <a:r>
              <a:rPr lang="zh-TW" sz="1800"/>
              <a:t>data usage efficiency = 1 - (( |GTT| + |page| ) / ( |vertices| + |edges| ))</a:t>
            </a:r>
            <a:endParaRPr sz="1800"/>
          </a:p>
          <a:p>
            <a:pPr indent="-342900" lvl="1" marL="914400" rtl="0" algn="l">
              <a:lnSpc>
                <a:spcPct val="150000"/>
              </a:lnSpc>
              <a:spcBef>
                <a:spcPts val="0"/>
              </a:spcBef>
              <a:spcAft>
                <a:spcPts val="0"/>
              </a:spcAft>
              <a:buSzPts val="1800"/>
              <a:buChar char="➢"/>
            </a:pPr>
            <a:r>
              <a:rPr lang="zh-TW" sz="1800"/>
              <a:t>vertices are stored in GTT = |GTT| / |vertices|</a:t>
            </a:r>
            <a:endParaRPr sz="1800"/>
          </a:p>
          <a:p>
            <a:pPr indent="-342900" lvl="1" marL="914400" rtl="0" algn="l">
              <a:lnSpc>
                <a:spcPct val="150000"/>
              </a:lnSpc>
              <a:spcBef>
                <a:spcPts val="0"/>
              </a:spcBef>
              <a:spcAft>
                <a:spcPts val="0"/>
              </a:spcAft>
              <a:buSzPts val="1800"/>
              <a:buChar char="➢"/>
            </a:pPr>
            <a:r>
              <a:rPr lang="zh-TW" sz="1800"/>
              <a:t>page waste rate = (page space used) / (page available space)</a:t>
            </a:r>
            <a:endParaRPr sz="1800"/>
          </a:p>
          <a:p>
            <a:pPr indent="-342900" lvl="1" marL="914400" rtl="0" algn="l">
              <a:lnSpc>
                <a:spcPct val="150000"/>
              </a:lnSpc>
              <a:spcBef>
                <a:spcPts val="0"/>
              </a:spcBef>
              <a:spcAft>
                <a:spcPts val="0"/>
              </a:spcAft>
              <a:buSzPts val="1800"/>
              <a:buChar char="➢"/>
            </a:pPr>
            <a:r>
              <a:rPr lang="zh-TW" sz="1800"/>
              <a:t>Duplicate data rate = (|Duplicate edges| + |edges|) / |edges| - 1</a:t>
            </a:r>
            <a:endParaRPr sz="1800"/>
          </a:p>
          <a:p>
            <a:pPr indent="-342900" lvl="2" marL="1371600" rtl="0" algn="l">
              <a:lnSpc>
                <a:spcPct val="150000"/>
              </a:lnSpc>
              <a:spcBef>
                <a:spcPts val="0"/>
              </a:spcBef>
              <a:spcAft>
                <a:spcPts val="0"/>
              </a:spcAft>
              <a:buSzPts val="1800"/>
              <a:buChar char="■"/>
            </a:pPr>
            <a:r>
              <a:rPr lang="zh-TW" sz="1800"/>
              <a:t>e.g. A – B = B – A (in undirected graph)</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727650" y="654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Our Experiment / Evaluation</a:t>
            </a:r>
            <a:endParaRPr/>
          </a:p>
          <a:p>
            <a:pPr indent="0" lvl="0" marL="0" rtl="0" algn="l">
              <a:spcBef>
                <a:spcPts val="0"/>
              </a:spcBef>
              <a:spcAft>
                <a:spcPts val="0"/>
              </a:spcAft>
              <a:buNone/>
            </a:pPr>
            <a:r>
              <a:t/>
            </a:r>
            <a:endParaRPr/>
          </a:p>
        </p:txBody>
      </p:sp>
      <p:sp>
        <p:nvSpPr>
          <p:cNvPr id="197" name="Google Shape;197;p33"/>
          <p:cNvSpPr txBox="1"/>
          <p:nvPr>
            <p:ph idx="1" type="body"/>
          </p:nvPr>
        </p:nvSpPr>
        <p:spPr>
          <a:xfrm>
            <a:off x="727650" y="1441200"/>
            <a:ext cx="7981800" cy="3372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TW" sz="1800"/>
              <a:t>For example single-chain node</a:t>
            </a:r>
            <a:endParaRPr sz="1800"/>
          </a:p>
          <a:p>
            <a:pPr indent="0" lvl="0" marL="0" rtl="0" algn="l">
              <a:lnSpc>
                <a:spcPct val="150000"/>
              </a:lnSpc>
              <a:spcBef>
                <a:spcPts val="1200"/>
              </a:spcBef>
              <a:spcAft>
                <a:spcPts val="0"/>
              </a:spcAft>
              <a:buNone/>
            </a:pPr>
            <a:r>
              <a:t/>
            </a:r>
            <a:endParaRPr sz="1800"/>
          </a:p>
          <a:p>
            <a:pPr indent="0" lvl="0" marL="0" rtl="0" algn="l">
              <a:lnSpc>
                <a:spcPct val="150000"/>
              </a:lnSpc>
              <a:spcBef>
                <a:spcPts val="1200"/>
              </a:spcBef>
              <a:spcAft>
                <a:spcPts val="0"/>
              </a:spcAft>
              <a:buNone/>
            </a:pPr>
            <a:r>
              <a:rPr lang="zh-TW" sz="1800"/>
              <a:t> </a:t>
            </a:r>
            <a:endParaRPr sz="1800"/>
          </a:p>
          <a:p>
            <a:pPr indent="-342900" lvl="0" marL="457200" rtl="0" algn="l">
              <a:lnSpc>
                <a:spcPct val="150000"/>
              </a:lnSpc>
              <a:spcBef>
                <a:spcPts val="1200"/>
              </a:spcBef>
              <a:spcAft>
                <a:spcPts val="0"/>
              </a:spcAft>
              <a:buSzPts val="1800"/>
              <a:buChar char="❖"/>
            </a:pPr>
            <a:r>
              <a:rPr lang="zh-TW" sz="1800"/>
              <a:t>For randomly generated large sparse graphs (n = 1000, m = 1050)</a:t>
            </a:r>
            <a:endParaRPr sz="1800"/>
          </a:p>
        </p:txBody>
      </p:sp>
      <p:pic>
        <p:nvPicPr>
          <p:cNvPr id="198" name="Google Shape;198;p33"/>
          <p:cNvPicPr preferRelativeResize="0"/>
          <p:nvPr/>
        </p:nvPicPr>
        <p:blipFill>
          <a:blip r:embed="rId3">
            <a:alphaModFix/>
          </a:blip>
          <a:stretch>
            <a:fillRect/>
          </a:stretch>
        </p:blipFill>
        <p:spPr>
          <a:xfrm>
            <a:off x="905600" y="2091638"/>
            <a:ext cx="3600850" cy="960225"/>
          </a:xfrm>
          <a:prstGeom prst="rect">
            <a:avLst/>
          </a:prstGeom>
          <a:noFill/>
          <a:ln>
            <a:noFill/>
          </a:ln>
        </p:spPr>
      </p:pic>
      <p:sp>
        <p:nvSpPr>
          <p:cNvPr id="199" name="Google Shape;199;p33"/>
          <p:cNvSpPr/>
          <p:nvPr/>
        </p:nvSpPr>
        <p:spPr>
          <a:xfrm>
            <a:off x="5283900" y="1359625"/>
            <a:ext cx="420000" cy="420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Lato"/>
                <a:ea typeface="Lato"/>
                <a:cs typeface="Lato"/>
                <a:sym typeface="Lato"/>
              </a:rPr>
              <a:t>V1</a:t>
            </a:r>
            <a:endParaRPr>
              <a:latin typeface="Lato"/>
              <a:ea typeface="Lato"/>
              <a:cs typeface="Lato"/>
              <a:sym typeface="Lato"/>
            </a:endParaRPr>
          </a:p>
        </p:txBody>
      </p:sp>
      <p:sp>
        <p:nvSpPr>
          <p:cNvPr id="200" name="Google Shape;200;p33"/>
          <p:cNvSpPr/>
          <p:nvPr/>
        </p:nvSpPr>
        <p:spPr>
          <a:xfrm>
            <a:off x="5883012" y="1359625"/>
            <a:ext cx="420000" cy="420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Lato"/>
                <a:ea typeface="Lato"/>
                <a:cs typeface="Lato"/>
                <a:sym typeface="Lato"/>
              </a:rPr>
              <a:t>V2</a:t>
            </a:r>
            <a:endParaRPr>
              <a:latin typeface="Lato"/>
              <a:ea typeface="Lato"/>
              <a:cs typeface="Lato"/>
              <a:sym typeface="Lato"/>
            </a:endParaRPr>
          </a:p>
        </p:txBody>
      </p:sp>
      <p:sp>
        <p:nvSpPr>
          <p:cNvPr id="201" name="Google Shape;201;p33"/>
          <p:cNvSpPr/>
          <p:nvPr/>
        </p:nvSpPr>
        <p:spPr>
          <a:xfrm>
            <a:off x="6482124" y="1359625"/>
            <a:ext cx="420000" cy="4200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Lato"/>
                <a:ea typeface="Lato"/>
                <a:cs typeface="Lato"/>
                <a:sym typeface="Lato"/>
              </a:rPr>
              <a:t>V3</a:t>
            </a:r>
            <a:endParaRPr>
              <a:latin typeface="Lato"/>
              <a:ea typeface="Lato"/>
              <a:cs typeface="Lato"/>
              <a:sym typeface="Lato"/>
            </a:endParaRPr>
          </a:p>
        </p:txBody>
      </p:sp>
      <p:sp>
        <p:nvSpPr>
          <p:cNvPr id="202" name="Google Shape;202;p33"/>
          <p:cNvSpPr/>
          <p:nvPr/>
        </p:nvSpPr>
        <p:spPr>
          <a:xfrm>
            <a:off x="7081236" y="1359625"/>
            <a:ext cx="420000" cy="4200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Lato"/>
                <a:ea typeface="Lato"/>
                <a:cs typeface="Lato"/>
                <a:sym typeface="Lato"/>
              </a:rPr>
              <a:t>V4</a:t>
            </a:r>
            <a:endParaRPr>
              <a:latin typeface="Lato"/>
              <a:ea typeface="Lato"/>
              <a:cs typeface="Lato"/>
              <a:sym typeface="Lato"/>
            </a:endParaRPr>
          </a:p>
        </p:txBody>
      </p:sp>
      <p:sp>
        <p:nvSpPr>
          <p:cNvPr id="203" name="Google Shape;203;p33"/>
          <p:cNvSpPr/>
          <p:nvPr/>
        </p:nvSpPr>
        <p:spPr>
          <a:xfrm>
            <a:off x="7680348" y="1359625"/>
            <a:ext cx="420000" cy="42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a:latin typeface="Lato"/>
                <a:ea typeface="Lato"/>
                <a:cs typeface="Lato"/>
                <a:sym typeface="Lato"/>
              </a:rPr>
              <a:t>V5</a:t>
            </a:r>
            <a:endParaRPr>
              <a:latin typeface="Lato"/>
              <a:ea typeface="Lato"/>
              <a:cs typeface="Lato"/>
              <a:sym typeface="Lato"/>
            </a:endParaRPr>
          </a:p>
        </p:txBody>
      </p:sp>
      <p:cxnSp>
        <p:nvCxnSpPr>
          <p:cNvPr id="204" name="Google Shape;204;p33"/>
          <p:cNvCxnSpPr>
            <a:stCxn id="199" idx="6"/>
            <a:endCxn id="200" idx="2"/>
          </p:cNvCxnSpPr>
          <p:nvPr/>
        </p:nvCxnSpPr>
        <p:spPr>
          <a:xfrm>
            <a:off x="5703900" y="1569625"/>
            <a:ext cx="179100" cy="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33"/>
          <p:cNvCxnSpPr>
            <a:stCxn id="200" idx="6"/>
            <a:endCxn id="201" idx="2"/>
          </p:cNvCxnSpPr>
          <p:nvPr/>
        </p:nvCxnSpPr>
        <p:spPr>
          <a:xfrm>
            <a:off x="6303012" y="1569625"/>
            <a:ext cx="179100" cy="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33"/>
          <p:cNvCxnSpPr>
            <a:stCxn id="201" idx="6"/>
            <a:endCxn id="202" idx="2"/>
          </p:cNvCxnSpPr>
          <p:nvPr/>
        </p:nvCxnSpPr>
        <p:spPr>
          <a:xfrm>
            <a:off x="6902124" y="1569625"/>
            <a:ext cx="179100" cy="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33"/>
          <p:cNvCxnSpPr>
            <a:stCxn id="202" idx="6"/>
            <a:endCxn id="203" idx="2"/>
          </p:cNvCxnSpPr>
          <p:nvPr/>
        </p:nvCxnSpPr>
        <p:spPr>
          <a:xfrm>
            <a:off x="7501236" y="1569625"/>
            <a:ext cx="179100" cy="0"/>
          </a:xfrm>
          <a:prstGeom prst="straightConnector1">
            <a:avLst/>
          </a:prstGeom>
          <a:noFill/>
          <a:ln cap="flat" cmpd="sng" w="9525">
            <a:solidFill>
              <a:schemeClr val="dk2"/>
            </a:solidFill>
            <a:prstDash val="solid"/>
            <a:round/>
            <a:headEnd len="med" w="med" type="none"/>
            <a:tailEnd len="med" w="med" type="none"/>
          </a:ln>
        </p:spPr>
      </p:cxnSp>
      <p:pic>
        <p:nvPicPr>
          <p:cNvPr id="208" name="Google Shape;208;p33"/>
          <p:cNvPicPr preferRelativeResize="0"/>
          <p:nvPr/>
        </p:nvPicPr>
        <p:blipFill>
          <a:blip r:embed="rId4">
            <a:alphaModFix/>
          </a:blip>
          <a:stretch>
            <a:fillRect/>
          </a:stretch>
        </p:blipFill>
        <p:spPr>
          <a:xfrm>
            <a:off x="4795850" y="2091650"/>
            <a:ext cx="3640152" cy="960200"/>
          </a:xfrm>
          <a:prstGeom prst="rect">
            <a:avLst/>
          </a:prstGeom>
          <a:noFill/>
          <a:ln>
            <a:noFill/>
          </a:ln>
        </p:spPr>
      </p:pic>
      <p:pic>
        <p:nvPicPr>
          <p:cNvPr id="209" name="Google Shape;209;p33"/>
          <p:cNvPicPr preferRelativeResize="0"/>
          <p:nvPr/>
        </p:nvPicPr>
        <p:blipFill>
          <a:blip r:embed="rId5">
            <a:alphaModFix/>
          </a:blip>
          <a:stretch>
            <a:fillRect/>
          </a:stretch>
        </p:blipFill>
        <p:spPr>
          <a:xfrm>
            <a:off x="727650" y="3662675"/>
            <a:ext cx="3797142" cy="960200"/>
          </a:xfrm>
          <a:prstGeom prst="rect">
            <a:avLst/>
          </a:prstGeom>
          <a:noFill/>
          <a:ln>
            <a:noFill/>
          </a:ln>
        </p:spPr>
      </p:pic>
      <p:pic>
        <p:nvPicPr>
          <p:cNvPr id="210" name="Google Shape;210;p33"/>
          <p:cNvPicPr preferRelativeResize="0"/>
          <p:nvPr/>
        </p:nvPicPr>
        <p:blipFill>
          <a:blip r:embed="rId6">
            <a:alphaModFix/>
          </a:blip>
          <a:stretch>
            <a:fillRect/>
          </a:stretch>
        </p:blipFill>
        <p:spPr>
          <a:xfrm>
            <a:off x="4771700" y="3662675"/>
            <a:ext cx="3740510" cy="96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